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9" r:id="rId3"/>
    <p:sldId id="1224" r:id="rId4"/>
    <p:sldId id="1398" r:id="rId5"/>
    <p:sldId id="1399" r:id="rId6"/>
    <p:sldId id="260" r:id="rId7"/>
    <p:sldId id="262" r:id="rId8"/>
    <p:sldId id="352" r:id="rId9"/>
    <p:sldId id="698" r:id="rId10"/>
    <p:sldId id="1460" r:id="rId11"/>
    <p:sldId id="1459" r:id="rId12"/>
    <p:sldId id="1461" r:id="rId13"/>
    <p:sldId id="1462" r:id="rId14"/>
    <p:sldId id="1463" r:id="rId15"/>
    <p:sldId id="1464" r:id="rId16"/>
    <p:sldId id="1465" r:id="rId17"/>
    <p:sldId id="1466" r:id="rId18"/>
    <p:sldId id="1467" r:id="rId19"/>
    <p:sldId id="1468" r:id="rId20"/>
    <p:sldId id="1469" r:id="rId21"/>
    <p:sldId id="1470" r:id="rId22"/>
    <p:sldId id="1471" r:id="rId23"/>
    <p:sldId id="1472" r:id="rId24"/>
    <p:sldId id="1474" r:id="rId25"/>
    <p:sldId id="1475" r:id="rId26"/>
    <p:sldId id="1473" r:id="rId28"/>
    <p:sldId id="1476" r:id="rId29"/>
    <p:sldId id="1533" r:id="rId30"/>
    <p:sldId id="274" r:id="rId31"/>
    <p:sldId id="1534" r:id="rId32"/>
    <p:sldId id="1535" r:id="rId33"/>
    <p:sldId id="1536" r:id="rId34"/>
    <p:sldId id="1537" r:id="rId35"/>
    <p:sldId id="1592" r:id="rId36"/>
    <p:sldId id="1593" r:id="rId37"/>
    <p:sldId id="1594" r:id="rId38"/>
    <p:sldId id="1595" r:id="rId39"/>
    <p:sldId id="1596" r:id="rId40"/>
    <p:sldId id="1597" r:id="rId41"/>
    <p:sldId id="1598" r:id="rId42"/>
    <p:sldId id="1599" r:id="rId43"/>
    <p:sldId id="1600" r:id="rId44"/>
    <p:sldId id="1601" r:id="rId45"/>
    <p:sldId id="1602" r:id="rId46"/>
    <p:sldId id="1603" r:id="rId47"/>
    <p:sldId id="1604" r:id="rId48"/>
    <p:sldId id="1640" r:id="rId49"/>
    <p:sldId id="1641" r:id="rId50"/>
    <p:sldId id="1642" r:id="rId51"/>
    <p:sldId id="1643" r:id="rId52"/>
    <p:sldId id="1644" r:id="rId53"/>
    <p:sldId id="1645" r:id="rId54"/>
    <p:sldId id="1646" r:id="rId55"/>
    <p:sldId id="1647" r:id="rId56"/>
    <p:sldId id="1648" r:id="rId57"/>
    <p:sldId id="1653" r:id="rId58"/>
    <p:sldId id="1692" r:id="rId59"/>
    <p:sldId id="1649" r:id="rId60"/>
    <p:sldId id="1693" r:id="rId61"/>
    <p:sldId id="1650" r:id="rId62"/>
    <p:sldId id="1694" r:id="rId63"/>
    <p:sldId id="1651" r:id="rId64"/>
    <p:sldId id="1734" r:id="rId65"/>
    <p:sldId id="1735" r:id="rId66"/>
    <p:sldId id="1733" r:id="rId67"/>
    <p:sldId id="1736" r:id="rId68"/>
    <p:sldId id="1652" r:id="rId69"/>
    <p:sldId id="1732" r:id="rId70"/>
    <p:sldId id="1737" r:id="rId71"/>
    <p:sldId id="1738" r:id="rId72"/>
    <p:sldId id="1739" r:id="rId73"/>
    <p:sldId id="1740" r:id="rId74"/>
    <p:sldId id="1741" r:id="rId75"/>
    <p:sldId id="1783" r:id="rId76"/>
    <p:sldId id="1742" r:id="rId77"/>
    <p:sldId id="1863" r:id="rId78"/>
    <p:sldId id="1743" r:id="rId79"/>
    <p:sldId id="1780" r:id="rId80"/>
    <p:sldId id="1781" r:id="rId81"/>
    <p:sldId id="1782" r:id="rId82"/>
    <p:sldId id="1784" r:id="rId83"/>
    <p:sldId id="1802" r:id="rId84"/>
    <p:sldId id="1803" r:id="rId85"/>
    <p:sldId id="1804" r:id="rId86"/>
    <p:sldId id="1825" r:id="rId87"/>
    <p:sldId id="1807" r:id="rId88"/>
    <p:sldId id="1808" r:id="rId89"/>
    <p:sldId id="1809" r:id="rId90"/>
    <p:sldId id="1810" r:id="rId91"/>
    <p:sldId id="1805" r:id="rId92"/>
    <p:sldId id="1806" r:id="rId93"/>
    <p:sldId id="1828" r:id="rId94"/>
    <p:sldId id="1829" r:id="rId95"/>
    <p:sldId id="1830" r:id="rId96"/>
    <p:sldId id="1831" r:id="rId97"/>
    <p:sldId id="1304" r:id="rId98"/>
    <p:sldId id="1848" r:id="rId99"/>
    <p:sldId id="1849" r:id="rId100"/>
    <p:sldId id="1850" r:id="rId101"/>
    <p:sldId id="1852" r:id="rId102"/>
    <p:sldId id="1853" r:id="rId103"/>
    <p:sldId id="1854" r:id="rId104"/>
    <p:sldId id="1903" r:id="rId105"/>
    <p:sldId id="1855" r:id="rId106"/>
    <p:sldId id="1856" r:id="rId107"/>
    <p:sldId id="1857" r:id="rId108"/>
    <p:sldId id="1858" r:id="rId109"/>
    <p:sldId id="1859" r:id="rId110"/>
    <p:sldId id="1860" r:id="rId111"/>
    <p:sldId id="1898" r:id="rId112"/>
    <p:sldId id="1905" r:id="rId113"/>
    <p:sldId id="1899" r:id="rId114"/>
    <p:sldId id="1900" r:id="rId115"/>
    <p:sldId id="1901" r:id="rId116"/>
    <p:sldId id="1902" r:id="rId117"/>
    <p:sldId id="1906" r:id="rId118"/>
    <p:sldId id="1907" r:id="rId119"/>
    <p:sldId id="1928" r:id="rId120"/>
    <p:sldId id="1927" r:id="rId121"/>
    <p:sldId id="1908" r:id="rId122"/>
    <p:sldId id="1909" r:id="rId123"/>
    <p:sldId id="1910" r:id="rId124"/>
    <p:sldId id="1911" r:id="rId125"/>
    <p:sldId id="1912" r:id="rId126"/>
    <p:sldId id="1913" r:id="rId127"/>
    <p:sldId id="1938" r:id="rId128"/>
    <p:sldId id="1939" r:id="rId129"/>
    <p:sldId id="1940" r:id="rId130"/>
    <p:sldId id="1941" r:id="rId131"/>
    <p:sldId id="1942" r:id="rId132"/>
    <p:sldId id="1943" r:id="rId133"/>
    <p:sldId id="314" r:id="rId134"/>
    <p:sldId id="1944" r:id="rId135"/>
    <p:sldId id="1945" r:id="rId1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00CC99"/>
    <a:srgbClr val="85A8EF"/>
    <a:srgbClr val="74A19C"/>
    <a:srgbClr val="A6C5BF"/>
    <a:srgbClr val="BF11C3"/>
    <a:srgbClr val="F6EC81"/>
    <a:srgbClr val="F5E967"/>
    <a:srgbClr val="FFF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66"/>
  </p:normalViewPr>
  <p:slideViewPr>
    <p:cSldViewPr showGuides="1">
      <p:cViewPr>
        <p:scale>
          <a:sx n="78" d="100"/>
          <a:sy n="78" d="100"/>
        </p:scale>
        <p:origin x="-72" y="-180"/>
      </p:cViewPr>
      <p:guideLst>
        <p:guide orient="horz" pos="2128"/>
        <p:guide pos="4293"/>
      </p:guideLst>
    </p:cSldViewPr>
  </p:slideViewPr>
  <p:outlineViewPr>
    <p:cViewPr>
      <p:scale>
        <a:sx n="33" d="100"/>
        <a:sy n="33" d="100"/>
      </p:scale>
      <p:origin x="0" y="89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9" Type="http://schemas.openxmlformats.org/officeDocument/2006/relationships/tableStyles" Target="tableStyles.xml"/><Relationship Id="rId138" Type="http://schemas.openxmlformats.org/officeDocument/2006/relationships/viewProps" Target="viewProps.xml"/><Relationship Id="rId137" Type="http://schemas.openxmlformats.org/officeDocument/2006/relationships/presProps" Target="presProps.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666750">
              <a:spcBef>
                <a:spcPct val="0"/>
              </a:spcBef>
              <a:buNone/>
            </a:pPr>
            <a:r>
              <a:rPr lang="zh-CN" altLang="en-US">
                <a:ea typeface="楷体_GB2312" pitchFamily="49" charset="-122"/>
                <a:sym typeface="+mn-ea"/>
              </a:rPr>
              <a:t>普通二叉树只能找到结点的左右孩子信息，而该结点的直接前驱和直接后继只能在遍历过程中获得</a:t>
            </a:r>
            <a:endParaRPr lang="zh-CN" altLang="en-US">
              <a:ea typeface="楷体_GB2312" pitchFamily="49" charset="-122"/>
            </a:endParaRPr>
          </a:p>
          <a:p>
            <a:pPr indent="666750">
              <a:spcBef>
                <a:spcPct val="0"/>
              </a:spcBef>
              <a:buNone/>
            </a:pPr>
            <a:r>
              <a:rPr lang="zh-CN" altLang="en-US">
                <a:ea typeface="楷体_GB2312" pitchFamily="49" charset="-122"/>
                <a:sym typeface="+mn-ea"/>
              </a:rPr>
              <a:t>若将遍历后对应的有关前驱和后继预存起来，则从</a:t>
            </a:r>
            <a:r>
              <a:rPr lang="zh-CN" altLang="en-US">
                <a:solidFill>
                  <a:srgbClr val="FF3300"/>
                </a:solidFill>
                <a:ea typeface="楷体_GB2312" pitchFamily="49" charset="-122"/>
                <a:sym typeface="+mn-ea"/>
              </a:rPr>
              <a:t>第一个结点</a:t>
            </a:r>
            <a:r>
              <a:rPr lang="zh-CN" altLang="en-US">
                <a:ea typeface="楷体_GB2312" pitchFamily="49" charset="-122"/>
                <a:sym typeface="+mn-ea"/>
              </a:rPr>
              <a:t>开始就能很快“顺藤摸瓜”而遍历整个树。</a:t>
            </a:r>
            <a:endParaRPr lang="zh-CN" altLang="en-US">
              <a:ea typeface="楷体_GB2312" pitchFamily="49" charset="-122"/>
              <a:sym typeface="+mn-ea"/>
            </a:endParaRPr>
          </a:p>
          <a:p>
            <a:pPr indent="666750">
              <a:spcBef>
                <a:spcPct val="0"/>
              </a:spcBef>
              <a:buNone/>
            </a:pPr>
            <a:r>
              <a:rPr lang="zh-CN" altLang="en-US">
                <a:latin typeface="楷体_GB2312" pitchFamily="49" charset="-122"/>
                <a:ea typeface="楷体_GB2312" pitchFamily="49" charset="-122"/>
                <a:sym typeface="+mn-ea"/>
              </a:rPr>
              <a:t>例如中序遍历结果：</a:t>
            </a:r>
            <a:r>
              <a:rPr lang="en-US" altLang="zh-CN">
                <a:latin typeface="楷体_GB2312" pitchFamily="49" charset="-122"/>
                <a:ea typeface="楷体_GB2312" pitchFamily="49" charset="-122"/>
                <a:sym typeface="+mn-ea"/>
              </a:rPr>
              <a:t>B D C E A F H G</a:t>
            </a:r>
            <a:r>
              <a:rPr lang="zh-CN" altLang="en-US">
                <a:latin typeface="楷体_GB2312" pitchFamily="49" charset="-122"/>
                <a:ea typeface="楷体_GB2312" pitchFamily="49" charset="-122"/>
                <a:sym typeface="+mn-ea"/>
              </a:rPr>
              <a:t>，实际上</a:t>
            </a:r>
            <a:r>
              <a:rPr lang="zh-CN" altLang="en-US">
                <a:ea typeface="楷体_GB2312" pitchFamily="49" charset="-122"/>
                <a:sym typeface="+mn-ea"/>
              </a:rPr>
              <a:t>已将二叉树转为线性排列，显然具有唯一前驱和唯一后继！</a:t>
            </a:r>
            <a:endParaRPr lang="zh-CN" altLang="en-US">
              <a:ea typeface="楷体_GB2312" pitchFamily="49" charset="-122"/>
            </a:endParaRPr>
          </a:p>
          <a:p>
            <a:pPr indent="666750">
              <a:spcBef>
                <a:spcPct val="0"/>
              </a:spcBef>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直接连接符 25"/>
          <p:cNvSpPr>
            <a:spLocks noChangeShapeType="1"/>
          </p:cNvSpPr>
          <p:nvPr/>
        </p:nvSpPr>
        <p:spPr bwMode="auto">
          <a:xfrm>
            <a:off x="1215178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矩形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746250" y="4867275"/>
            <a:ext cx="855133"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218267" y="5788025"/>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椭圆 31"/>
          <p:cNvSpPr/>
          <p:nvPr/>
        </p:nvSpPr>
        <p:spPr>
          <a:xfrm>
            <a:off x="2540000" y="4495800"/>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标题 7"/>
          <p:cNvSpPr>
            <a:spLocks noGrp="1"/>
          </p:cNvSpPr>
          <p:nvPr>
            <p:ph type="ctrTitle"/>
          </p:nvPr>
        </p:nvSpPr>
        <p:spPr>
          <a:xfrm>
            <a:off x="3048000" y="3124200"/>
            <a:ext cx="82296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33" name="日期占位符 27"/>
          <p:cNvSpPr>
            <a:spLocks noGrp="1"/>
          </p:cNvSpPr>
          <p:nvPr>
            <p:ph type="dt" sz="half" idx="2"/>
          </p:nvPr>
        </p:nvSpPr>
        <p:spPr bwMode="auto">
          <a:xfrm rot="5400000">
            <a:off x="10352617" y="1174750"/>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16"/>
          <p:cNvSpPr>
            <a:spLocks noGrp="1"/>
          </p:cNvSpPr>
          <p:nvPr>
            <p:ph type="ftr" sz="quarter" idx="3"/>
          </p:nvPr>
        </p:nvSpPr>
        <p:spPr bwMode="auto">
          <a:xfrm rot="5400000">
            <a:off x="9436100" y="4181475"/>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28"/>
          <p:cNvSpPr>
            <a:spLocks noGrp="1"/>
          </p:cNvSpPr>
          <p:nvPr>
            <p:ph type="sldNum" sz="quarter" idx="4"/>
          </p:nvPr>
        </p:nvSpPr>
        <p:spPr bwMode="auto">
          <a:xfrm>
            <a:off x="176741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直接连接符 14"/>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196" name="直接连接符 16"/>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8197" name="直接连接符 17"/>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9" name="直接连接符 19"/>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4495800" y="3200400"/>
            <a:ext cx="841248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406400" y="274320"/>
            <a:ext cx="75184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4" name="日期占位符 20"/>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21"/>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2"/>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椭圆 14"/>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220" name="直接连接符 16"/>
          <p:cNvSpPr/>
          <p:nvPr/>
        </p:nvSpPr>
        <p:spPr>
          <a:xfrm>
            <a:off x="119888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2" name="直接连接符 18"/>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224" name="直接连接符 20"/>
          <p:cNvSpPr/>
          <p:nvPr/>
        </p:nvSpPr>
        <p:spPr>
          <a:xfrm>
            <a:off x="8257117"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4466844" y="3200400"/>
            <a:ext cx="841248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9021064" y="264795"/>
            <a:ext cx="2032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4" name="日期占位符 16"/>
          <p:cNvSpPr>
            <a:spLocks noGrp="1"/>
          </p:cNvSpPr>
          <p:nvPr>
            <p:ph type="dt" sz="half" idx="1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25" name="灯片编号占位符 17"/>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6" name="页脚占位符 20"/>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2352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13" name="Rectangle 2"/>
          <p:cNvSpPr>
            <a:spLocks noChangeArrowheads="1"/>
          </p:cNvSpPr>
          <p:nvPr/>
        </p:nvSpPr>
        <p:spPr bwMode="auto">
          <a:xfrm>
            <a:off x="1346200" y="2082800"/>
            <a:ext cx="10022417" cy="3646488"/>
          </a:xfrm>
          <a:prstGeom prst="rect">
            <a:avLst/>
          </a:prstGeom>
          <a:solidFill>
            <a:srgbClr val="CCCCFF"/>
          </a:solidFill>
          <a:ln w="9525" cmpd="sng">
            <a:solidFill>
              <a:srgbClr val="0037E8"/>
            </a:solidFill>
            <a:prstDash val="solid"/>
            <a:miter lim="800000"/>
          </a:ln>
          <a:effectLst>
            <a:outerShdw dist="107763" dir="18900000" algn="ctr" rotWithShape="0">
              <a:srgbClr val="808080"/>
            </a:outerShdw>
          </a:effec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just" defTabSz="914400" rtl="0" eaLnBrk="0" fontAlgn="base" latinLnBrk="0" hangingPunct="0">
              <a:lnSpc>
                <a:spcPct val="17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1.1 数据结构的研究内容</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1.2  基本概念和术语</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1.3  抽象数据类型的表示与实现    </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rPr>
              <a:t>1.4  算法与算法分析</a:t>
            </a: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Times New Roman" panose="02020603050405020304" pitchFamily="18" charset="0"/>
              <a:buChar char="•"/>
              <a:defRPr/>
            </a:pPr>
            <a:endParaRPr kumimoji="0" lang="zh-CN" altLang="zh-CN" sz="32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mn-cs"/>
            </a:endParaRPr>
          </a:p>
        </p:txBody>
      </p:sp>
      <p:sp>
        <p:nvSpPr>
          <p:cNvPr id="15" name="Rectangle 3"/>
          <p:cNvSpPr>
            <a:spLocks noChangeArrowheads="1"/>
          </p:cNvSpPr>
          <p:nvPr/>
        </p:nvSpPr>
        <p:spPr bwMode="auto">
          <a:xfrm>
            <a:off x="1570567" y="904875"/>
            <a:ext cx="8534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sz="2800">
                <a:solidFill>
                  <a:schemeClr val="tx1"/>
                </a:solidFill>
                <a:latin typeface="Times New Roman" panose="02020603050405020304" pitchFamily="18" charset="0"/>
                <a:ea typeface="仿宋_GB2312" pitchFamily="1" charset="-122"/>
              </a:defRPr>
            </a:lvl1pPr>
            <a:lvl2pPr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48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教学内容</a:t>
            </a:r>
            <a:endParaRPr kumimoji="0" lang="zh-CN" altLang="zh-CN" sz="44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p:txBody>
      </p:sp>
      <p:sp>
        <p:nvSpPr>
          <p:cNvPr id="17"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5400" b="1">
                <a:latin typeface="华文楷体" panose="02010600040101010101" pitchFamily="2" charset="-122"/>
                <a:ea typeface="华文楷体" panose="02010600040101010101" pitchFamily="2" charset="-122"/>
              </a:defRPr>
            </a:lvl1pPr>
          </a:lstStyle>
          <a:p>
            <a:r>
              <a:rPr lang="zh-CN" altLang="en-US" dirty="0" smtClean="0"/>
              <a:t>单击此处编辑母版标题</a:t>
            </a:r>
            <a:endParaRPr lang="en-US" dirty="0"/>
          </a:p>
        </p:txBody>
      </p:sp>
      <p:sp>
        <p:nvSpPr>
          <p:cNvPr id="8" name="内容占位符 7"/>
          <p:cNvSpPr>
            <a:spLocks noGrp="1"/>
          </p:cNvSpPr>
          <p:nvPr>
            <p:ph sz="quarter" idx="1"/>
          </p:nvPr>
        </p:nvSpPr>
        <p:spPr>
          <a:xfrm>
            <a:off x="609600" y="1600200"/>
            <a:ext cx="99568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6"/>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8"/>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9"/>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8" name="内容占位符 7"/>
          <p:cNvSpPr>
            <a:spLocks noGrp="1"/>
          </p:cNvSpPr>
          <p:nvPr>
            <p:ph sz="quarter" idx="13"/>
          </p:nvPr>
        </p:nvSpPr>
        <p:spPr>
          <a:xfrm>
            <a:off x="1390651" y="1125538"/>
            <a:ext cx="9025467" cy="475173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2" name="日期占位符 1"/>
          <p:cNvSpPr>
            <a:spLocks noGrp="1"/>
          </p:cNvSpPr>
          <p:nvPr>
            <p:ph type="dt" sz="half"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9956800" cy="562074"/>
          </a:xfrm>
        </p:spPr>
        <p:txBody>
          <a:bodyPr/>
          <a:lstStyle/>
          <a:p>
            <a:r>
              <a:rPr lang="zh-CN" altLang="en-US" dirty="0" smtClean="0"/>
              <a:t>单击此处编辑母版标题样式</a:t>
            </a:r>
            <a:endParaRPr lang="zh-CN" altLang="en-US" dirty="0"/>
          </a:p>
        </p:txBody>
      </p:sp>
      <p:sp>
        <p:nvSpPr>
          <p:cNvPr id="13" name="灯片编号占位符 4"/>
          <p:cNvSpPr>
            <a:spLocks noGrp="1"/>
          </p:cNvSpPr>
          <p:nvPr>
            <p:ph type="sldNum" sz="quarter" idx="4"/>
          </p:nvPr>
        </p:nvSpPr>
        <p:spPr>
          <a:xfrm>
            <a:off x="10839450" y="5734050"/>
            <a:ext cx="812800" cy="520700"/>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368300" y="0"/>
            <a:ext cx="139700"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1320800" y="0"/>
            <a:ext cx="24341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521883" y="0"/>
            <a:ext cx="30691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41817"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直接连接符 19"/>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直接连接符 20"/>
          <p:cNvSpPr>
            <a:spLocks noChangeShapeType="1"/>
          </p:cNvSpPr>
          <p:nvPr/>
        </p:nvSpPr>
        <p:spPr bwMode="auto">
          <a:xfrm>
            <a:off x="1138767"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直接连接符 23"/>
          <p:cNvSpPr>
            <a:spLocks noChangeShapeType="1"/>
          </p:cNvSpPr>
          <p:nvPr/>
        </p:nvSpPr>
        <p:spPr bwMode="auto">
          <a:xfrm>
            <a:off x="2302933"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直接连接符 2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矩形 25"/>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765300" y="4867275"/>
            <a:ext cx="8572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454150" y="5500688"/>
            <a:ext cx="184150"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2218267" y="5791200"/>
            <a:ext cx="366183"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bwMode="auto">
          <a:xfrm>
            <a:off x="2506133" y="4479925"/>
            <a:ext cx="486833"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直接连接符 31"/>
          <p:cNvSpPr>
            <a:spLocks noChangeShapeType="1"/>
          </p:cNvSpPr>
          <p:nvPr/>
        </p:nvSpPr>
        <p:spPr bwMode="auto">
          <a:xfrm>
            <a:off x="12130617"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3048000" y="2895600"/>
            <a:ext cx="82296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048000" y="5010150"/>
            <a:ext cx="82296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33" name="日期占位符 3"/>
          <p:cNvSpPr>
            <a:spLocks noGrp="1"/>
          </p:cNvSpPr>
          <p:nvPr>
            <p:ph type="dt" sz="half" idx="2"/>
          </p:nvPr>
        </p:nvSpPr>
        <p:spPr bwMode="auto">
          <a:xfrm rot="5400000">
            <a:off x="10350500" y="1169988"/>
            <a:ext cx="3048000" cy="381000"/>
          </a:xfrm>
          <a:prstGeom prst="rect">
            <a:avLst/>
          </a:prstGeom>
        </p:spPr>
        <p:txBody>
          <a:bodyPr vert="horz"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4" name="页脚占位符 4"/>
          <p:cNvSpPr>
            <a:spLocks noGrp="1"/>
          </p:cNvSpPr>
          <p:nvPr>
            <p:ph type="ftr" sz="quarter" idx="3"/>
          </p:nvPr>
        </p:nvSpPr>
        <p:spPr bwMode="auto">
          <a:xfrm rot="5400000">
            <a:off x="9436100" y="4178300"/>
            <a:ext cx="4876800" cy="384175"/>
          </a:xfrm>
          <a:prstGeom prst="rect">
            <a:avLst/>
          </a:prstGeom>
        </p:spPr>
        <p:txBody>
          <a:bodyPr vert="horz"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5" name="灯片编号占位符 5"/>
          <p:cNvSpPr>
            <a:spLocks noGrp="1"/>
          </p:cNvSpPr>
          <p:nvPr>
            <p:ph type="sldNum" sz="quarter" idx="4"/>
          </p:nvPr>
        </p:nvSpPr>
        <p:spPr bwMode="auto">
          <a:xfrm>
            <a:off x="1786467" y="4929188"/>
            <a:ext cx="812800" cy="517525"/>
          </a:xfrm>
          <a:prstGeom prst="rect">
            <a:avLst/>
          </a:prstGeom>
        </p:spPr>
        <p:txBody>
          <a:bodyPr vert="horz"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609600"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5693664" y="1600200"/>
            <a:ext cx="48768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0584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6096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5829300" y="2362200"/>
            <a:ext cx="48768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3" name="日期占位符 2"/>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3" name="日期占位符 5"/>
          <p:cNvSpPr>
            <a:spLocks noGrp="1"/>
          </p:cNvSpPr>
          <p:nvPr>
            <p:ph type="dt" sz="half" idx="2"/>
          </p:nvPr>
        </p:nvSpPr>
        <p:spPr>
          <a:xfrm rot="5400000">
            <a:off x="10118725" y="1081881"/>
            <a:ext cx="2681817" cy="384175"/>
          </a:xfrm>
          <a:prstGeom prst="rect">
            <a:avLst/>
          </a:prstGeom>
        </p:spPr>
        <p:txBody>
          <a:bodyPr vert="horz" rtlCol="0" anchor="ctr" anchorCtr="0"/>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15" name="灯片编号占位符 6"/>
          <p:cNvSpPr>
            <a:spLocks noGrp="1"/>
          </p:cNvSpPr>
          <p:nvPr>
            <p:ph type="sldNum" sz="quarter" idx="4"/>
          </p:nvPr>
        </p:nvSpPr>
        <p:spPr>
          <a:xfrm>
            <a:off x="10839450" y="5734050"/>
            <a:ext cx="812800" cy="520700"/>
          </a:xfrm>
          <a:prstGeom prst="rect">
            <a:avLst/>
          </a:prstGeom>
        </p:spPr>
        <p:txBody>
          <a:bodyPr vert="horz" rtlCol="0" anchor="ctr"/>
          <a:lstStyle/>
          <a:p>
            <a:pPr algn="ctr"/>
            <a:fld id="{9A0DB2DC-4C9A-4742-B13C-FB6460FD3503}" type="slidenum">
              <a:rPr lang="zh-CN" altLang="en-US" dirty="0">
                <a:latin typeface="Franklin Gothic Book" panose="020B0503020102020204" pitchFamily="34" charset="0"/>
                <a:ea typeface="黑体" panose="02010609060101010101" pitchFamily="49" charset="-122"/>
              </a:rPr>
            </a:fld>
            <a:endParaRPr lang="zh-CN" altLang="en-US" dirty="0">
              <a:latin typeface="Franklin Gothic Book" panose="020B0503020102020204" pitchFamily="34" charset="0"/>
              <a:ea typeface="黑体" panose="02010609060101010101" pitchFamily="49" charset="-122"/>
            </a:endParaRPr>
          </a:p>
        </p:txBody>
      </p:sp>
      <p:sp>
        <p:nvSpPr>
          <p:cNvPr id="17" name="页脚占位符 7"/>
          <p:cNvSpPr>
            <a:spLocks noGrp="1"/>
          </p:cNvSpPr>
          <p:nvPr>
            <p:ph type="ftr" sz="quarter" idx="3"/>
          </p:nvPr>
        </p:nvSpPr>
        <p:spPr>
          <a:xfrm rot="5400000">
            <a:off x="9319683" y="3736975"/>
            <a:ext cx="4267200" cy="365125"/>
          </a:xfrm>
          <a:prstGeom prst="rect">
            <a:avLst/>
          </a:prstGeom>
        </p:spPr>
        <p:txBody>
          <a:bodyPr vert="horz" rtlCol="0" anchor="ctr" anchorCtr="0"/>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标题占位符 21"/>
          <p:cNvSpPr>
            <a:spLocks noGrp="1"/>
          </p:cNvSpPr>
          <p:nvPr>
            <p:ph type="title"/>
          </p:nvPr>
        </p:nvSpPr>
        <p:spPr>
          <a:xfrm>
            <a:off x="609600" y="274638"/>
            <a:ext cx="9956800" cy="1143000"/>
          </a:xfrm>
          <a:prstGeom prst="rect">
            <a:avLst/>
          </a:prstGeom>
        </p:spPr>
        <p:txBody>
          <a:bodyPr vert="horz" anchor="b">
            <a:normAutofit/>
          </a:bodyPr>
          <a:lstStyle/>
          <a:p>
            <a:r>
              <a:rPr lang="zh-CN" altLang="en-US" smtClean="0"/>
              <a:t>单击此处编辑母版标题样式</a:t>
            </a:r>
            <a:endParaRPr lang="en-US"/>
          </a:p>
        </p:txBody>
      </p:sp>
      <p:sp>
        <p:nvSpPr>
          <p:cNvPr id="1028" name="文本占位符 12"/>
          <p:cNvSpPr>
            <a:spLocks noGrp="1"/>
          </p:cNvSpPr>
          <p:nvPr>
            <p:ph type="body" idx="1"/>
          </p:nvPr>
        </p:nvSpPr>
        <p:spPr>
          <a:xfrm>
            <a:off x="609600" y="1600200"/>
            <a:ext cx="9956800" cy="48736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10118725" y="1081881"/>
            <a:ext cx="2681817"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3" name="页脚占位符 2"/>
          <p:cNvSpPr>
            <a:spLocks noGrp="1"/>
          </p:cNvSpPr>
          <p:nvPr>
            <p:ph type="ftr" sz="quarter" idx="3"/>
          </p:nvPr>
        </p:nvSpPr>
        <p:spPr>
          <a:xfrm rot="5400000">
            <a:off x="9319683" y="3736975"/>
            <a:ext cx="42672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2"/>
              </a:solidFill>
              <a:effectLst/>
              <a:uLnTx/>
              <a:uFillTx/>
              <a:latin typeface="+mn-lt"/>
              <a:ea typeface="+mn-ea"/>
              <a:cs typeface="+mn-cs"/>
            </a:endParaRPr>
          </a:p>
        </p:txBody>
      </p:sp>
      <p:sp>
        <p:nvSpPr>
          <p:cNvPr id="7" name="直接连接符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32" name="直接连接符 8"/>
          <p:cNvSpPr/>
          <p:nvPr/>
        </p:nvSpPr>
        <p:spPr>
          <a:xfrm>
            <a:off x="119888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34" name="直接连接符 10"/>
          <p:cNvSpPr/>
          <p:nvPr/>
        </p:nvSpPr>
        <p:spPr>
          <a:xfrm>
            <a:off x="118872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10875433" y="5715000"/>
            <a:ext cx="732367"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灯片编号占位符 22"/>
          <p:cNvSpPr>
            <a:spLocks noGrp="1"/>
          </p:cNvSpPr>
          <p:nvPr>
            <p:ph type="sldNum" sz="quarter" idx="4"/>
          </p:nvPr>
        </p:nvSpPr>
        <p:spPr>
          <a:xfrm>
            <a:off x="10839450" y="5734050"/>
            <a:ext cx="812800" cy="520700"/>
          </a:xfrm>
          <a:prstGeom prst="rect">
            <a:avLst/>
          </a:prstGeom>
        </p:spPr>
        <p:txBody>
          <a:bodyPr vert="horz" anchor="ctr"/>
          <a:lstStyle>
            <a:lvl1pPr algn="ctr">
              <a:defRPr sz="1400" b="1">
                <a:solidFill>
                  <a:srgbClr val="FFFFFF"/>
                </a:solidFill>
                <a:latin typeface="Franklin Gothic Book" panose="020B0503020102020204" pitchFamily="34" charset="0"/>
                <a:ea typeface="黑体" panose="02010609060101010101" pitchFamily="49"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eaLnBrk="0" fontAlgn="base" hangingPunct="0">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control" Target="../activeX/activeX1.xml"/></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9.wmf"/><Relationship Id="rId1" Type="http://schemas.openxmlformats.org/officeDocument/2006/relationships/control" Target="../activeX/activeX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8.xml"/><Relationship Id="rId2" Type="http://schemas.openxmlformats.org/officeDocument/2006/relationships/image" Target="../media/image10.wmf"/><Relationship Id="rId1" Type="http://schemas.openxmlformats.org/officeDocument/2006/relationships/oleObject" Target="../embeddings/oleObject1.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jpe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810000" y="1125538"/>
            <a:ext cx="6172200" cy="1893887"/>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数 据 结 构</a:t>
            </a:r>
            <a:b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br>
            <a:r>
              <a:rPr kumimoji="0" lang="en-US" altLang="zh-CN" sz="5400" b="1" i="0" u="none" strike="noStrike" kern="1200" cap="small" spc="0" normalizeH="0" baseline="0" noProof="0" dirty="0" smtClean="0">
                <a:ln>
                  <a:noFill/>
                </a:ln>
                <a:solidFill>
                  <a:schemeClr val="accent1"/>
                </a:solidFill>
                <a:effectLst/>
                <a:uLnTx/>
                <a:uFillTx/>
                <a:latin typeface="Tahoma" panose="020B0604030504040204" pitchFamily="34" charset="0"/>
                <a:ea typeface="+mj-ea"/>
                <a:cs typeface="+mj-cs"/>
              </a:rPr>
              <a:t>Data Structure</a:t>
            </a:r>
            <a:endParaRPr kumimoji="0" lang="zh-CN" altLang="en-US" sz="5400" b="1" i="0" u="none" strike="noStrike" kern="1200" cap="small" spc="0" normalizeH="0" baseline="0" noProof="0" dirty="0">
              <a:ln>
                <a:noFill/>
              </a:ln>
              <a:solidFill>
                <a:schemeClr val="accent1"/>
              </a:solidFill>
              <a:effectLst/>
              <a:uLnTx/>
              <a:uFillTx/>
              <a:latin typeface="Tahoma" panose="020B0604030504040204" pitchFamily="34" charset="0"/>
              <a:ea typeface="+mj-ea"/>
              <a:cs typeface="+mj-cs"/>
            </a:endParaRPr>
          </a:p>
        </p:txBody>
      </p:sp>
      <p:sp>
        <p:nvSpPr>
          <p:cNvPr id="3" name="副标题 2"/>
          <p:cNvSpPr>
            <a:spLocks noGrp="1"/>
          </p:cNvSpPr>
          <p:nvPr>
            <p:ph type="subTitle" idx="1"/>
          </p:nvPr>
        </p:nvSpPr>
        <p:spPr>
          <a:xfrm>
            <a:off x="3810000" y="4650740"/>
            <a:ext cx="6172200" cy="1371600"/>
          </a:xfrm>
        </p:spPr>
        <p:txBody>
          <a:bodyPr vert="horz" wrap="square" lIns="91440" tIns="45720" rIns="91440" bIns="45720" numCol="1" anchor="t" anchorCtr="0" compatLnSpc="1">
            <a:normAutofit fontScale="92500" lnSpcReduction="10000"/>
          </a:bodyPr>
          <a:lstStyle/>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r>
              <a:rPr kumimoji="0" lang="zh-CN" altLang="en-US" sz="3200" b="1" i="0" u="none" strike="noStrike" kern="1200" cap="none" spc="0" normalizeH="0" baseline="0" noProof="0" dirty="0" smtClean="0">
                <a:ln>
                  <a:noFill/>
                </a:ln>
                <a:solidFill>
                  <a:schemeClr val="accent1"/>
                </a:solidFill>
                <a:effectLst/>
                <a:uLnTx/>
                <a:uFillTx/>
                <a:latin typeface="+mj-ea"/>
                <a:ea typeface="+mj-ea"/>
                <a:cs typeface="+mn-cs"/>
              </a:rPr>
              <a:t>软件与通信工程学院    郭美    </a:t>
            </a:r>
            <a:r>
              <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rPr>
              <a:t>18075531998</a:t>
            </a:r>
            <a:endParaRPr kumimoji="0" lang="en-US" altLang="zh-CN" sz="3200" b="1" i="0" u="none" strike="noStrike" kern="1200" cap="none" spc="0" normalizeH="0" baseline="0" noProof="0" dirty="0" smtClean="0">
              <a:ln>
                <a:noFill/>
              </a:ln>
              <a:solidFill>
                <a:schemeClr val="accent1"/>
              </a:solidFill>
              <a:effectLst/>
              <a:uLnTx/>
              <a:uFillTx/>
              <a:latin typeface="+mj-ea"/>
              <a:ea typeface="+mj-ea"/>
              <a:cs typeface="+mn-cs"/>
            </a:endParaRPr>
          </a:p>
          <a:p>
            <a:pPr marL="0" marR="0" lvl="0" indent="0" algn="ctr" defTabSz="914400" rtl="0" eaLnBrk="1" fontAlgn="auto" latinLnBrk="0" hangingPunct="1">
              <a:lnSpc>
                <a:spcPct val="150000"/>
              </a:lnSpc>
              <a:spcBef>
                <a:spcPts val="600"/>
              </a:spcBef>
              <a:spcAft>
                <a:spcPts val="0"/>
              </a:spcAft>
              <a:buClr>
                <a:schemeClr val="accent1"/>
              </a:buClr>
              <a:buSzPct val="70000"/>
              <a:buFont typeface="Wingdings" panose="05000000000000000000"/>
              <a:buNone/>
              <a:defRPr/>
            </a:pPr>
            <a:endParaRPr kumimoji="0" lang="zh-CN" altLang="en-US"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、树的几种表示法</a:t>
            </a:r>
            <a:endParaRPr lang="zh-CN" altLang="en-US" sz="2400" kern="0" dirty="0">
              <a:solidFill>
                <a:srgbClr val="000066"/>
              </a:solidFill>
              <a:latin typeface="宋体" panose="02010600030101010101" pitchFamily="2" charset="-122"/>
              <a:sym typeface="+mn-ea"/>
            </a:endParaRPr>
          </a:p>
        </p:txBody>
      </p:sp>
      <p:sp>
        <p:nvSpPr>
          <p:cNvPr id="6" name="Rectangle 11"/>
          <p:cNvSpPr>
            <a:spLocks noChangeArrowheads="1"/>
          </p:cNvSpPr>
          <p:nvPr/>
        </p:nvSpPr>
        <p:spPr bwMode="auto">
          <a:xfrm>
            <a:off x="360045" y="1411605"/>
            <a:ext cx="26492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图形表示法</a:t>
            </a:r>
            <a:endParaRPr lang="zh-CN" sz="3200" dirty="0">
              <a:solidFill>
                <a:srgbClr val="0000FF"/>
              </a:solidFill>
              <a:latin typeface="楷体_GB2312" pitchFamily="49" charset="-122"/>
            </a:endParaRPr>
          </a:p>
        </p:txBody>
      </p:sp>
      <p:grpSp>
        <p:nvGrpSpPr>
          <p:cNvPr id="37" name="Group 3"/>
          <p:cNvGrpSpPr/>
          <p:nvPr/>
        </p:nvGrpSpPr>
        <p:grpSpPr>
          <a:xfrm>
            <a:off x="3178493" y="3162300"/>
            <a:ext cx="4041775" cy="1281113"/>
            <a:chOff x="375" y="1591"/>
            <a:chExt cx="2546" cy="807"/>
          </a:xfrm>
        </p:grpSpPr>
        <p:sp>
          <p:nvSpPr>
            <p:cNvPr id="38" name="Rectangle 4"/>
            <p:cNvSpPr>
              <a:spLocks noChangeArrowheads="1"/>
            </p:cNvSpPr>
            <p:nvPr/>
          </p:nvSpPr>
          <p:spPr bwMode="auto">
            <a:xfrm>
              <a:off x="375" y="2101"/>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教师</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39" name="Rectangle 5"/>
            <p:cNvSpPr>
              <a:spLocks noChangeArrowheads="1"/>
            </p:cNvSpPr>
            <p:nvPr/>
          </p:nvSpPr>
          <p:spPr bwMode="auto">
            <a:xfrm>
              <a:off x="1262" y="2101"/>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学生</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0" name="Rectangle 6"/>
            <p:cNvSpPr>
              <a:spLocks noChangeArrowheads="1"/>
            </p:cNvSpPr>
            <p:nvPr/>
          </p:nvSpPr>
          <p:spPr bwMode="auto">
            <a:xfrm>
              <a:off x="2149" y="2101"/>
              <a:ext cx="772"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其他人员</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1" name="Line 7"/>
            <p:cNvSpPr>
              <a:spLocks noChangeShapeType="1"/>
            </p:cNvSpPr>
            <p:nvPr/>
          </p:nvSpPr>
          <p:spPr bwMode="auto">
            <a:xfrm flipH="1">
              <a:off x="683" y="1591"/>
              <a:ext cx="309" cy="51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2" name="Line 8"/>
            <p:cNvSpPr>
              <a:spLocks noChangeShapeType="1"/>
            </p:cNvSpPr>
            <p:nvPr/>
          </p:nvSpPr>
          <p:spPr bwMode="auto">
            <a:xfrm>
              <a:off x="992" y="1591"/>
              <a:ext cx="579" cy="51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3" name="Line 9"/>
            <p:cNvSpPr>
              <a:spLocks noChangeShapeType="1"/>
            </p:cNvSpPr>
            <p:nvPr/>
          </p:nvSpPr>
          <p:spPr bwMode="auto">
            <a:xfrm>
              <a:off x="992" y="1591"/>
              <a:ext cx="1543" cy="510"/>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4" name="Group 10"/>
          <p:cNvGrpSpPr/>
          <p:nvPr/>
        </p:nvGrpSpPr>
        <p:grpSpPr>
          <a:xfrm>
            <a:off x="3116580" y="4443413"/>
            <a:ext cx="4484688" cy="1146175"/>
            <a:chOff x="336" y="2398"/>
            <a:chExt cx="2825" cy="722"/>
          </a:xfrm>
        </p:grpSpPr>
        <p:sp>
          <p:nvSpPr>
            <p:cNvPr id="45" name="Rectangle 11"/>
            <p:cNvSpPr>
              <a:spLocks noChangeArrowheads="1"/>
            </p:cNvSpPr>
            <p:nvPr/>
          </p:nvSpPr>
          <p:spPr bwMode="auto">
            <a:xfrm>
              <a:off x="336" y="2823"/>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2015</a:t>
              </a: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级</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6" name="Rectangle 12"/>
            <p:cNvSpPr>
              <a:spLocks noChangeArrowheads="1"/>
            </p:cNvSpPr>
            <p:nvPr/>
          </p:nvSpPr>
          <p:spPr bwMode="auto">
            <a:xfrm>
              <a:off x="1056" y="2823"/>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2016</a:t>
              </a: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级</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7" name="Rectangle 13"/>
            <p:cNvSpPr>
              <a:spLocks noChangeArrowheads="1"/>
            </p:cNvSpPr>
            <p:nvPr/>
          </p:nvSpPr>
          <p:spPr bwMode="auto">
            <a:xfrm>
              <a:off x="1776" y="2823"/>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2017</a:t>
              </a: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级</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8" name="Rectangle 14"/>
            <p:cNvSpPr>
              <a:spLocks noChangeArrowheads="1"/>
            </p:cNvSpPr>
            <p:nvPr/>
          </p:nvSpPr>
          <p:spPr bwMode="auto">
            <a:xfrm>
              <a:off x="2544" y="2823"/>
              <a:ext cx="617"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2018</a:t>
              </a: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级</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49" name="Line 15"/>
            <p:cNvSpPr>
              <a:spLocks noChangeShapeType="1"/>
            </p:cNvSpPr>
            <p:nvPr/>
          </p:nvSpPr>
          <p:spPr bwMode="auto">
            <a:xfrm flipH="1">
              <a:off x="645" y="2398"/>
              <a:ext cx="926" cy="425"/>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16"/>
            <p:cNvSpPr>
              <a:spLocks noChangeShapeType="1"/>
            </p:cNvSpPr>
            <p:nvPr/>
          </p:nvSpPr>
          <p:spPr bwMode="auto">
            <a:xfrm flipH="1">
              <a:off x="1416" y="2398"/>
              <a:ext cx="155" cy="425"/>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17"/>
            <p:cNvSpPr>
              <a:spLocks noChangeShapeType="1"/>
            </p:cNvSpPr>
            <p:nvPr/>
          </p:nvSpPr>
          <p:spPr bwMode="auto">
            <a:xfrm>
              <a:off x="1571" y="2398"/>
              <a:ext cx="493" cy="434"/>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18"/>
            <p:cNvSpPr>
              <a:spLocks noChangeShapeType="1"/>
            </p:cNvSpPr>
            <p:nvPr/>
          </p:nvSpPr>
          <p:spPr bwMode="auto">
            <a:xfrm>
              <a:off x="1571" y="2398"/>
              <a:ext cx="1466" cy="425"/>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53" name="Rectangle 19"/>
          <p:cNvSpPr/>
          <p:nvPr/>
        </p:nvSpPr>
        <p:spPr>
          <a:xfrm>
            <a:off x="9288780" y="3303588"/>
            <a:ext cx="1130300" cy="583565"/>
          </a:xfrm>
          <a:prstGeom prst="rect">
            <a:avLst/>
          </a:prstGeom>
          <a:noFill/>
          <a:ln w="9525">
            <a:noFill/>
          </a:ln>
        </p:spPr>
        <p:txBody>
          <a:bodyPr>
            <a:spAutoFit/>
          </a:bodyPr>
          <a:lstStyle/>
          <a:p>
            <a:r>
              <a:rPr lang="en-US" altLang="zh-CN" sz="3200" b="1" dirty="0">
                <a:solidFill>
                  <a:srgbClr val="000000"/>
                </a:solidFill>
                <a:latin typeface="Times New Roman" panose="02020603050405020304" pitchFamily="18" charset="0"/>
                <a:ea typeface="仿宋_GB2312" pitchFamily="1" charset="-122"/>
              </a:rPr>
              <a:t>……</a:t>
            </a:r>
            <a:endParaRPr lang="en-US" altLang="zh-CN" sz="3200" b="1" dirty="0">
              <a:solidFill>
                <a:srgbClr val="000000"/>
              </a:solidFill>
              <a:latin typeface="仿宋_GB2312" pitchFamily="1" charset="-122"/>
              <a:ea typeface="仿宋_GB2312" pitchFamily="1" charset="-122"/>
            </a:endParaRPr>
          </a:p>
        </p:txBody>
      </p:sp>
      <p:sp>
        <p:nvSpPr>
          <p:cNvPr id="54" name="Rectangle 20"/>
          <p:cNvSpPr>
            <a:spLocks noChangeArrowheads="1"/>
          </p:cNvSpPr>
          <p:nvPr/>
        </p:nvSpPr>
        <p:spPr bwMode="auto">
          <a:xfrm>
            <a:off x="5631180" y="1169988"/>
            <a:ext cx="2514600" cy="471488"/>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0" i="0" u="none" strike="noStrike" kern="0" cap="none" spc="0" normalizeH="0" baseline="0" noProof="0" dirty="0">
                <a:ln>
                  <a:noFill/>
                </a:ln>
                <a:solidFill>
                  <a:srgbClr val="FFFFFF"/>
                </a:solidFill>
                <a:effectLst/>
                <a:uLnTx/>
                <a:uFillTx/>
                <a:latin typeface="宋体" panose="02010600030101010101" pitchFamily="2" charset="-122"/>
                <a:ea typeface="华文行楷" panose="02010800040101010101" pitchFamily="2" charset="-122"/>
                <a:cs typeface="+mn-cs"/>
                <a:sym typeface="+mn-ea"/>
              </a:rPr>
              <a:t>湘南学院</a:t>
            </a:r>
            <a:endParaRPr kumimoji="0" lang="zh-CN" altLang="en-US" sz="2800" b="0" i="0" u="none" strike="noStrike" kern="0" cap="none" spc="0" normalizeH="0" baseline="0" noProof="0" dirty="0">
              <a:ln>
                <a:noFill/>
              </a:ln>
              <a:solidFill>
                <a:srgbClr val="FFFFFF"/>
              </a:solidFill>
              <a:effectLst/>
              <a:uLnTx/>
              <a:uFillTx/>
              <a:latin typeface="宋体" panose="02010600030101010101" pitchFamily="2" charset="-122"/>
              <a:ea typeface="华文行楷" panose="02010800040101010101" pitchFamily="2" charset="-122"/>
              <a:cs typeface="+mn-cs"/>
              <a:sym typeface="+mn-ea"/>
            </a:endParaRPr>
          </a:p>
        </p:txBody>
      </p:sp>
      <p:grpSp>
        <p:nvGrpSpPr>
          <p:cNvPr id="55" name="Group 21"/>
          <p:cNvGrpSpPr/>
          <p:nvPr/>
        </p:nvGrpSpPr>
        <p:grpSpPr>
          <a:xfrm>
            <a:off x="3545205" y="1627188"/>
            <a:ext cx="7953375" cy="1916112"/>
            <a:chOff x="606" y="624"/>
            <a:chExt cx="5010" cy="1207"/>
          </a:xfrm>
        </p:grpSpPr>
        <p:sp>
          <p:nvSpPr>
            <p:cNvPr id="56" name="Rectangle 22"/>
            <p:cNvSpPr>
              <a:spLocks noChangeArrowheads="1"/>
            </p:cNvSpPr>
            <p:nvPr/>
          </p:nvSpPr>
          <p:spPr bwMode="auto">
            <a:xfrm>
              <a:off x="3161" y="1296"/>
              <a:ext cx="865"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外国语学院</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57" name="Rectangle 23"/>
            <p:cNvSpPr>
              <a:spLocks noChangeArrowheads="1"/>
            </p:cNvSpPr>
            <p:nvPr/>
          </p:nvSpPr>
          <p:spPr bwMode="auto">
            <a:xfrm>
              <a:off x="606" y="1294"/>
              <a:ext cx="772"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软通学院</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58" name="Rectangle 24"/>
            <p:cNvSpPr>
              <a:spLocks noChangeArrowheads="1"/>
            </p:cNvSpPr>
            <p:nvPr/>
          </p:nvSpPr>
          <p:spPr bwMode="auto">
            <a:xfrm>
              <a:off x="4176" y="1296"/>
              <a:ext cx="771" cy="297"/>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rPr>
                <a:t>体育学院</a:t>
              </a:r>
              <a:endParaRPr kumimoji="0" lang="zh-CN" altLang="en-US" sz="2000" b="1" i="0" u="none" strike="noStrike" kern="0" cap="none" spc="0" normalizeH="0" baseline="0" noProof="0" dirty="0">
                <a:ln>
                  <a:noFill/>
                </a:ln>
                <a:solidFill>
                  <a:srgbClr val="FFFFFF"/>
                </a:solidFill>
                <a:effectLst/>
                <a:uLnTx/>
                <a:uFillTx/>
                <a:latin typeface="仿宋_GB2312" pitchFamily="1" charset="-122"/>
                <a:ea typeface="仿宋_GB2312" pitchFamily="1" charset="-122"/>
                <a:cs typeface="+mn-cs"/>
                <a:sym typeface="+mn-ea"/>
              </a:endParaRPr>
            </a:p>
          </p:txBody>
        </p:sp>
        <p:sp>
          <p:nvSpPr>
            <p:cNvPr id="59" name="Line 25"/>
            <p:cNvSpPr>
              <a:spLocks noChangeShapeType="1"/>
            </p:cNvSpPr>
            <p:nvPr/>
          </p:nvSpPr>
          <p:spPr bwMode="auto">
            <a:xfrm flipH="1">
              <a:off x="1056" y="624"/>
              <a:ext cx="1392" cy="672"/>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26"/>
            <p:cNvSpPr>
              <a:spLocks noChangeShapeType="1"/>
            </p:cNvSpPr>
            <p:nvPr/>
          </p:nvSpPr>
          <p:spPr bwMode="auto">
            <a:xfrm>
              <a:off x="2496" y="624"/>
              <a:ext cx="1152" cy="672"/>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1" name="Line 27"/>
            <p:cNvSpPr>
              <a:spLocks noChangeShapeType="1"/>
            </p:cNvSpPr>
            <p:nvPr/>
          </p:nvSpPr>
          <p:spPr bwMode="auto">
            <a:xfrm>
              <a:off x="2592" y="624"/>
              <a:ext cx="1968" cy="672"/>
            </a:xfrm>
            <a:prstGeom prst="line">
              <a:avLst/>
            </a:prstGeom>
            <a:noFill/>
            <a:ln w="9525">
              <a:solidFill>
                <a:srgbClr val="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2" name="Rectangle 28"/>
            <p:cNvSpPr>
              <a:spLocks noChangeArrowheads="1"/>
            </p:cNvSpPr>
            <p:nvPr/>
          </p:nvSpPr>
          <p:spPr bwMode="auto">
            <a:xfrm>
              <a:off x="4992" y="1152"/>
              <a:ext cx="624"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n-cs"/>
                  <a:sym typeface="+mn-ea"/>
                </a:rPr>
                <a:t>……</a:t>
              </a:r>
              <a:endParaRPr kumimoji="0" lang="en-US" altLang="zh-CN" sz="32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endParaRPr>
            </a:p>
          </p:txBody>
        </p:sp>
      </p:grpSp>
      <p:sp>
        <p:nvSpPr>
          <p:cNvPr id="63" name="AutoShape 29"/>
          <p:cNvSpPr>
            <a:spLocks noChangeArrowheads="1"/>
          </p:cNvSpPr>
          <p:nvPr/>
        </p:nvSpPr>
        <p:spPr bwMode="auto">
          <a:xfrm>
            <a:off x="7612380" y="6046788"/>
            <a:ext cx="1362075" cy="571500"/>
          </a:xfrm>
          <a:prstGeom prst="wedgeRoundRectCallout">
            <a:avLst>
              <a:gd name="adj1" fmla="val -194116"/>
              <a:gd name="adj2" fmla="val -128611"/>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rPr>
              <a:t>叶子</a:t>
            </a:r>
            <a:endPar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endParaRPr>
          </a:p>
        </p:txBody>
      </p:sp>
      <p:sp>
        <p:nvSpPr>
          <p:cNvPr id="64" name="AutoShape 30"/>
          <p:cNvSpPr>
            <a:spLocks noChangeArrowheads="1"/>
          </p:cNvSpPr>
          <p:nvPr/>
        </p:nvSpPr>
        <p:spPr bwMode="auto">
          <a:xfrm>
            <a:off x="8907780" y="1169988"/>
            <a:ext cx="863600" cy="571500"/>
          </a:xfrm>
          <a:prstGeom prst="wedgeRoundRectCallout">
            <a:avLst>
              <a:gd name="adj1" fmla="val -128491"/>
              <a:gd name="adj2" fmla="val -26944"/>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rPr>
              <a:t>根</a:t>
            </a:r>
            <a:endPar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endParaRPr>
          </a:p>
        </p:txBody>
      </p:sp>
      <p:sp>
        <p:nvSpPr>
          <p:cNvPr id="65" name="Oval 31"/>
          <p:cNvSpPr>
            <a:spLocks noChangeArrowheads="1"/>
          </p:cNvSpPr>
          <p:nvPr/>
        </p:nvSpPr>
        <p:spPr bwMode="auto">
          <a:xfrm>
            <a:off x="2583180" y="2084388"/>
            <a:ext cx="5562600" cy="4419600"/>
          </a:xfrm>
          <a:prstGeom prst="ellipse">
            <a:avLst/>
          </a:prstGeom>
          <a:noFill/>
          <a:ln w="22225">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6" name="AutoShape 32"/>
          <p:cNvSpPr>
            <a:spLocks noChangeArrowheads="1"/>
          </p:cNvSpPr>
          <p:nvPr/>
        </p:nvSpPr>
        <p:spPr bwMode="auto">
          <a:xfrm>
            <a:off x="8907780" y="4827588"/>
            <a:ext cx="1200150" cy="571500"/>
          </a:xfrm>
          <a:prstGeom prst="wedgeRoundRectCallout">
            <a:avLst>
              <a:gd name="adj1" fmla="val -139523"/>
              <a:gd name="adj2" fmla="val -115278"/>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rPr>
              <a:t>子树</a:t>
            </a:r>
            <a:endPar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righ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dissolve">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wipe(right)">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wipe(right)">
                                      <p:cBhvr>
                                        <p:cTn id="2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bldLvl="0" animBg="1"/>
      <p:bldP spid="65" grpId="0" bldLvl="0" animBg="1"/>
      <p:bldP spid="6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677660" y="356235"/>
            <a:ext cx="366903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孩子</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兄弟表示法</a:t>
            </a:r>
            <a:endParaRPr lang="zh-CN" altLang="en-US" sz="3200" dirty="0">
              <a:solidFill>
                <a:srgbClr val="0000FF"/>
              </a:solidFill>
              <a:latin typeface="楷体_GB2312" pitchFamily="49" charset="-122"/>
            </a:endParaRPr>
          </a:p>
        </p:txBody>
      </p:sp>
      <p:sp>
        <p:nvSpPr>
          <p:cNvPr id="115714" name="矩形 3"/>
          <p:cNvSpPr/>
          <p:nvPr/>
        </p:nvSpPr>
        <p:spPr>
          <a:xfrm>
            <a:off x="1541780" y="1944370"/>
            <a:ext cx="8948420" cy="3940810"/>
          </a:xfrm>
          <a:prstGeom prst="rect">
            <a:avLst/>
          </a:prstGeom>
          <a:noFill/>
          <a:ln w="9525">
            <a:noFill/>
          </a:ln>
        </p:spPr>
        <p:txBody>
          <a:bodyPr wrap="square" anchor="t">
            <a:spAutoFit/>
          </a:bodyPr>
          <a:p>
            <a:pPr>
              <a:lnSpc>
                <a:spcPct val="95000"/>
              </a:lnSpc>
              <a:spcBef>
                <a:spcPts val="300"/>
              </a:spcBef>
            </a:pPr>
            <a:r>
              <a:rPr lang="zh-CN" altLang="en-US" sz="36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rPr>
              <a:t>存储类型定义：</a:t>
            </a:r>
            <a:endParaRPr lang="zh-CN" altLang="en-US" sz="3600" b="1" dirty="0">
              <a:solidFill>
                <a:srgbClr val="3333FF"/>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typedef struct CSNode{</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ElemType data ;</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struct CSNode *firstchild , *nextsibling ;</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}CSNode , *CSTree ;</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677660" y="356235"/>
            <a:ext cx="366903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孩子</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兄弟表示法</a:t>
            </a:r>
            <a:endParaRPr lang="zh-CN" altLang="en-US" sz="3200" dirty="0">
              <a:solidFill>
                <a:srgbClr val="0000FF"/>
              </a:solidFill>
              <a:latin typeface="楷体_GB2312" pitchFamily="49" charset="-122"/>
            </a:endParaRPr>
          </a:p>
        </p:txBody>
      </p:sp>
      <p:grpSp>
        <p:nvGrpSpPr>
          <p:cNvPr id="46" name="组合 45"/>
          <p:cNvGrpSpPr/>
          <p:nvPr/>
        </p:nvGrpSpPr>
        <p:grpSpPr>
          <a:xfrm>
            <a:off x="1632837" y="2093913"/>
            <a:ext cx="2975358" cy="3638550"/>
            <a:chOff x="2571" y="3298"/>
            <a:chExt cx="4686" cy="5730"/>
          </a:xfrm>
        </p:grpSpPr>
        <p:grpSp>
          <p:nvGrpSpPr>
            <p:cNvPr id="116738" name="Group 2"/>
            <p:cNvGrpSpPr/>
            <p:nvPr/>
          </p:nvGrpSpPr>
          <p:grpSpPr>
            <a:xfrm>
              <a:off x="2571" y="3298"/>
              <a:ext cx="4686" cy="5730"/>
              <a:chOff x="765" y="2220"/>
              <a:chExt cx="1378" cy="1720"/>
            </a:xfrm>
          </p:grpSpPr>
          <p:sp>
            <p:nvSpPr>
              <p:cNvPr id="6" name="Oval 3"/>
              <p:cNvSpPr>
                <a:spLocks noChangeArrowheads="1"/>
              </p:cNvSpPr>
              <p:nvPr/>
            </p:nvSpPr>
            <p:spPr bwMode="auto">
              <a:xfrm>
                <a:off x="1393" y="2252"/>
                <a:ext cx="247" cy="242"/>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4"/>
              <p:cNvSpPr>
                <a:spLocks noChangeArrowheads="1"/>
              </p:cNvSpPr>
              <p:nvPr/>
            </p:nvSpPr>
            <p:spPr bwMode="auto">
              <a:xfrm>
                <a:off x="1385" y="2220"/>
                <a:ext cx="204"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A</a:t>
                </a:r>
                <a:endPar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8" name="Oval 5"/>
              <p:cNvSpPr>
                <a:spLocks noChangeArrowheads="1"/>
              </p:cNvSpPr>
              <p:nvPr/>
            </p:nvSpPr>
            <p:spPr bwMode="auto">
              <a:xfrm>
                <a:off x="973" y="2737"/>
                <a:ext cx="247" cy="243"/>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Rectangle 6"/>
              <p:cNvSpPr>
                <a:spLocks noChangeArrowheads="1"/>
              </p:cNvSpPr>
              <p:nvPr/>
            </p:nvSpPr>
            <p:spPr bwMode="auto">
              <a:xfrm>
                <a:off x="974" y="2725"/>
                <a:ext cx="195"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B</a:t>
                </a:r>
                <a:endPar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10" name="Line 7"/>
              <p:cNvSpPr>
                <a:spLocks noChangeShapeType="1"/>
              </p:cNvSpPr>
              <p:nvPr/>
            </p:nvSpPr>
            <p:spPr bwMode="auto">
              <a:xfrm flipH="1">
                <a:off x="1102" y="2461"/>
                <a:ext cx="331" cy="27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Oval 8"/>
              <p:cNvSpPr>
                <a:spLocks noChangeArrowheads="1"/>
              </p:cNvSpPr>
              <p:nvPr/>
            </p:nvSpPr>
            <p:spPr bwMode="auto">
              <a:xfrm>
                <a:off x="1791" y="2751"/>
                <a:ext cx="247" cy="242"/>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Rectangle 9"/>
              <p:cNvSpPr>
                <a:spLocks noChangeArrowheads="1"/>
              </p:cNvSpPr>
              <p:nvPr/>
            </p:nvSpPr>
            <p:spPr bwMode="auto">
              <a:xfrm>
                <a:off x="1781" y="2730"/>
                <a:ext cx="204"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D</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13" name="Oval 10"/>
              <p:cNvSpPr>
                <a:spLocks noChangeArrowheads="1"/>
              </p:cNvSpPr>
              <p:nvPr/>
            </p:nvSpPr>
            <p:spPr bwMode="auto">
              <a:xfrm>
                <a:off x="1896" y="3698"/>
                <a:ext cx="247" cy="242"/>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Rectangle 11"/>
              <p:cNvSpPr>
                <a:spLocks noChangeArrowheads="1"/>
              </p:cNvSpPr>
              <p:nvPr/>
            </p:nvSpPr>
            <p:spPr bwMode="auto">
              <a:xfrm>
                <a:off x="1903" y="3677"/>
                <a:ext cx="168"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J</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15" name="Line 12"/>
              <p:cNvSpPr>
                <a:spLocks noChangeShapeType="1"/>
              </p:cNvSpPr>
              <p:nvPr/>
            </p:nvSpPr>
            <p:spPr bwMode="auto">
              <a:xfrm>
                <a:off x="1791" y="3429"/>
                <a:ext cx="228" cy="2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Oval 13"/>
              <p:cNvSpPr>
                <a:spLocks noChangeArrowheads="1"/>
              </p:cNvSpPr>
              <p:nvPr/>
            </p:nvSpPr>
            <p:spPr bwMode="auto">
              <a:xfrm>
                <a:off x="1202" y="3229"/>
                <a:ext cx="247" cy="242"/>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Rectangle 14"/>
              <p:cNvSpPr>
                <a:spLocks noChangeArrowheads="1"/>
              </p:cNvSpPr>
              <p:nvPr/>
            </p:nvSpPr>
            <p:spPr bwMode="auto">
              <a:xfrm>
                <a:off x="1202" y="3217"/>
                <a:ext cx="186"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F</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18" name="Oval 15"/>
              <p:cNvSpPr>
                <a:spLocks noChangeArrowheads="1"/>
              </p:cNvSpPr>
              <p:nvPr/>
            </p:nvSpPr>
            <p:spPr bwMode="auto">
              <a:xfrm>
                <a:off x="1611" y="3691"/>
                <a:ext cx="247" cy="243"/>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ectangle 16"/>
              <p:cNvSpPr>
                <a:spLocks noChangeArrowheads="1"/>
              </p:cNvSpPr>
              <p:nvPr/>
            </p:nvSpPr>
            <p:spPr bwMode="auto">
              <a:xfrm>
                <a:off x="1676" y="3667"/>
                <a:ext cx="149"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I</a:t>
                </a:r>
                <a:endPar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20" name="Line 17"/>
              <p:cNvSpPr>
                <a:spLocks noChangeShapeType="1"/>
              </p:cNvSpPr>
              <p:nvPr/>
            </p:nvSpPr>
            <p:spPr bwMode="auto">
              <a:xfrm>
                <a:off x="1687" y="3443"/>
                <a:ext cx="45" cy="24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Oval 18"/>
              <p:cNvSpPr>
                <a:spLocks noChangeArrowheads="1"/>
              </p:cNvSpPr>
              <p:nvPr/>
            </p:nvSpPr>
            <p:spPr bwMode="auto">
              <a:xfrm>
                <a:off x="774" y="3221"/>
                <a:ext cx="247" cy="243"/>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Rectangle 19"/>
              <p:cNvSpPr>
                <a:spLocks noChangeArrowheads="1"/>
              </p:cNvSpPr>
              <p:nvPr/>
            </p:nvSpPr>
            <p:spPr bwMode="auto">
              <a:xfrm>
                <a:off x="765" y="3209"/>
                <a:ext cx="195"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E</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23" name="Oval 20"/>
              <p:cNvSpPr>
                <a:spLocks noChangeArrowheads="1"/>
              </p:cNvSpPr>
              <p:nvPr/>
            </p:nvSpPr>
            <p:spPr bwMode="auto">
              <a:xfrm>
                <a:off x="1319" y="3684"/>
                <a:ext cx="247" cy="242"/>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Rectangle 21"/>
              <p:cNvSpPr>
                <a:spLocks noChangeArrowheads="1"/>
              </p:cNvSpPr>
              <p:nvPr/>
            </p:nvSpPr>
            <p:spPr bwMode="auto">
              <a:xfrm>
                <a:off x="1295" y="3685"/>
                <a:ext cx="214"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H</a:t>
                </a:r>
                <a:endPar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25" name="Oval 22"/>
              <p:cNvSpPr>
                <a:spLocks noChangeArrowheads="1"/>
              </p:cNvSpPr>
              <p:nvPr/>
            </p:nvSpPr>
            <p:spPr bwMode="auto">
              <a:xfrm>
                <a:off x="1591" y="3207"/>
                <a:ext cx="247" cy="243"/>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Rectangle 23"/>
              <p:cNvSpPr>
                <a:spLocks noChangeArrowheads="1"/>
              </p:cNvSpPr>
              <p:nvPr/>
            </p:nvSpPr>
            <p:spPr bwMode="auto">
              <a:xfrm>
                <a:off x="1557" y="3195"/>
                <a:ext cx="214" cy="24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G</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27" name="Line 24"/>
              <p:cNvSpPr>
                <a:spLocks noChangeShapeType="1"/>
              </p:cNvSpPr>
              <p:nvPr/>
            </p:nvSpPr>
            <p:spPr bwMode="auto">
              <a:xfrm flipH="1">
                <a:off x="1706" y="2988"/>
                <a:ext cx="139"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8" name="Line 25"/>
              <p:cNvSpPr>
                <a:spLocks noChangeShapeType="1"/>
              </p:cNvSpPr>
              <p:nvPr/>
            </p:nvSpPr>
            <p:spPr bwMode="auto">
              <a:xfrm>
                <a:off x="1139" y="2967"/>
                <a:ext cx="162" cy="2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9" name="Line 26"/>
              <p:cNvSpPr>
                <a:spLocks noChangeShapeType="1"/>
              </p:cNvSpPr>
              <p:nvPr/>
            </p:nvSpPr>
            <p:spPr bwMode="auto">
              <a:xfrm flipH="1">
                <a:off x="888" y="2959"/>
                <a:ext cx="140" cy="26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0" name="Line 27"/>
              <p:cNvSpPr>
                <a:spLocks noChangeShapeType="1"/>
              </p:cNvSpPr>
              <p:nvPr/>
            </p:nvSpPr>
            <p:spPr bwMode="auto">
              <a:xfrm flipH="1">
                <a:off x="1441" y="3429"/>
                <a:ext cx="184" cy="24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1" name="Line 28"/>
              <p:cNvSpPr>
                <a:spLocks noChangeShapeType="1"/>
              </p:cNvSpPr>
              <p:nvPr/>
            </p:nvSpPr>
            <p:spPr bwMode="auto">
              <a:xfrm>
                <a:off x="1595" y="2468"/>
                <a:ext cx="309" cy="2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5" name="组合 44"/>
            <p:cNvGrpSpPr/>
            <p:nvPr/>
          </p:nvGrpSpPr>
          <p:grpSpPr>
            <a:xfrm>
              <a:off x="4542" y="4198"/>
              <a:ext cx="840" cy="1668"/>
              <a:chOff x="6124" y="3633"/>
              <a:chExt cx="840" cy="1668"/>
            </a:xfrm>
          </p:grpSpPr>
          <p:sp>
            <p:nvSpPr>
              <p:cNvPr id="32" name="Oval 20"/>
              <p:cNvSpPr>
                <a:spLocks noChangeArrowheads="1"/>
              </p:cNvSpPr>
              <p:nvPr/>
            </p:nvSpPr>
            <p:spPr bwMode="auto">
              <a:xfrm>
                <a:off x="6124" y="4493"/>
                <a:ext cx="840" cy="808"/>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C</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sp>
            <p:nvSpPr>
              <p:cNvPr id="33" name="Line 27"/>
              <p:cNvSpPr>
                <a:spLocks noChangeShapeType="1"/>
              </p:cNvSpPr>
              <p:nvPr/>
            </p:nvSpPr>
            <p:spPr bwMode="auto">
              <a:xfrm flipH="1">
                <a:off x="6544" y="3633"/>
                <a:ext cx="143" cy="87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sp>
        <p:nvSpPr>
          <p:cNvPr id="34" name="AutoShape 4"/>
          <p:cNvSpPr/>
          <p:nvPr/>
        </p:nvSpPr>
        <p:spPr>
          <a:xfrm>
            <a:off x="5556885" y="3566478"/>
            <a:ext cx="990600" cy="482600"/>
          </a:xfrm>
          <a:prstGeom prst="leftRightArrow">
            <a:avLst>
              <a:gd name="adj1" fmla="val 50000"/>
              <a:gd name="adj2" fmla="val 40957"/>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dirty="0">
              <a:latin typeface="宋体" panose="02010600030101010101" pitchFamily="2" charset="-122"/>
              <a:ea typeface="宋体" panose="02010600030101010101" pitchFamily="2" charset="-122"/>
            </a:endParaRPr>
          </a:p>
        </p:txBody>
      </p:sp>
      <p:grpSp>
        <p:nvGrpSpPr>
          <p:cNvPr id="35" name="组合 34"/>
          <p:cNvGrpSpPr/>
          <p:nvPr/>
        </p:nvGrpSpPr>
        <p:grpSpPr>
          <a:xfrm>
            <a:off x="8595043" y="1163638"/>
            <a:ext cx="550545" cy="582612"/>
            <a:chOff x="9581" y="1832"/>
            <a:chExt cx="867" cy="918"/>
          </a:xfrm>
        </p:grpSpPr>
        <p:sp>
          <p:nvSpPr>
            <p:cNvPr id="149" name="Oval 3"/>
            <p:cNvSpPr>
              <a:spLocks noChangeArrowheads="1"/>
            </p:cNvSpPr>
            <p:nvPr/>
          </p:nvSpPr>
          <p:spPr bwMode="auto">
            <a:xfrm>
              <a:off x="9608" y="1940"/>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0" name="Rectangle 4"/>
            <p:cNvSpPr>
              <a:spLocks noChangeArrowheads="1"/>
            </p:cNvSpPr>
            <p:nvPr/>
          </p:nvSpPr>
          <p:spPr bwMode="auto">
            <a:xfrm>
              <a:off x="9581" y="1832"/>
              <a:ext cx="694"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A</a:t>
              </a:r>
              <a:endParaRPr kumimoji="0" lang="en-US" altLang="zh-TW"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52" name="直接连接符 151"/>
          <p:cNvCxnSpPr/>
          <p:nvPr/>
        </p:nvCxnSpPr>
        <p:spPr>
          <a:xfrm flipH="1">
            <a:off x="8301038" y="1670050"/>
            <a:ext cx="390525" cy="2905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7845425" y="1817688"/>
            <a:ext cx="533400" cy="582612"/>
            <a:chOff x="8400" y="2862"/>
            <a:chExt cx="840" cy="918"/>
          </a:xfrm>
        </p:grpSpPr>
        <p:sp>
          <p:nvSpPr>
            <p:cNvPr id="153" name="Oval 3"/>
            <p:cNvSpPr>
              <a:spLocks noChangeArrowheads="1"/>
            </p:cNvSpPr>
            <p:nvPr/>
          </p:nvSpPr>
          <p:spPr bwMode="auto">
            <a:xfrm>
              <a:off x="8400" y="2970"/>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4" name="Rectangle 4"/>
            <p:cNvSpPr>
              <a:spLocks noChangeArrowheads="1"/>
            </p:cNvSpPr>
            <p:nvPr/>
          </p:nvSpPr>
          <p:spPr bwMode="auto">
            <a:xfrm>
              <a:off x="8464" y="2862"/>
              <a:ext cx="664"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B</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grpSp>
        <p:nvGrpSpPr>
          <p:cNvPr id="37" name="组合 36"/>
          <p:cNvGrpSpPr/>
          <p:nvPr/>
        </p:nvGrpSpPr>
        <p:grpSpPr>
          <a:xfrm>
            <a:off x="7388225" y="2754313"/>
            <a:ext cx="533400" cy="581025"/>
            <a:chOff x="7680" y="4337"/>
            <a:chExt cx="840" cy="915"/>
          </a:xfrm>
        </p:grpSpPr>
        <p:sp>
          <p:nvSpPr>
            <p:cNvPr id="155" name="Oval 3"/>
            <p:cNvSpPr>
              <a:spLocks noChangeArrowheads="1"/>
            </p:cNvSpPr>
            <p:nvPr/>
          </p:nvSpPr>
          <p:spPr bwMode="auto">
            <a:xfrm>
              <a:off x="7680" y="4442"/>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 name="Rectangle 4"/>
            <p:cNvSpPr>
              <a:spLocks noChangeArrowheads="1"/>
            </p:cNvSpPr>
            <p:nvPr/>
          </p:nvSpPr>
          <p:spPr bwMode="auto">
            <a:xfrm>
              <a:off x="7684" y="4337"/>
              <a:ext cx="664"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E</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grpSp>
        <p:nvGrpSpPr>
          <p:cNvPr id="38" name="组合 37"/>
          <p:cNvGrpSpPr/>
          <p:nvPr/>
        </p:nvGrpSpPr>
        <p:grpSpPr>
          <a:xfrm>
            <a:off x="8404543" y="2754313"/>
            <a:ext cx="550545" cy="581025"/>
            <a:chOff x="9281" y="4337"/>
            <a:chExt cx="867" cy="915"/>
          </a:xfrm>
        </p:grpSpPr>
        <p:sp>
          <p:nvSpPr>
            <p:cNvPr id="166" name="Oval 3"/>
            <p:cNvSpPr>
              <a:spLocks noChangeArrowheads="1"/>
            </p:cNvSpPr>
            <p:nvPr/>
          </p:nvSpPr>
          <p:spPr bwMode="auto">
            <a:xfrm>
              <a:off x="9308" y="4442"/>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7" name="Rectangle 4"/>
            <p:cNvSpPr>
              <a:spLocks noChangeArrowheads="1"/>
            </p:cNvSpPr>
            <p:nvPr/>
          </p:nvSpPr>
          <p:spPr bwMode="auto">
            <a:xfrm>
              <a:off x="9281" y="4337"/>
              <a:ext cx="694"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C</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69" name="直接连接符 168"/>
          <p:cNvCxnSpPr/>
          <p:nvPr/>
        </p:nvCxnSpPr>
        <p:spPr>
          <a:xfrm flipH="1">
            <a:off x="7588250" y="2400300"/>
            <a:ext cx="452438" cy="4318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8301038" y="2324100"/>
            <a:ext cx="390525" cy="5048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7629525" y="3689350"/>
            <a:ext cx="533400" cy="582613"/>
            <a:chOff x="8060" y="5810"/>
            <a:chExt cx="840" cy="917"/>
          </a:xfrm>
        </p:grpSpPr>
        <p:sp>
          <p:nvSpPr>
            <p:cNvPr id="174" name="Oval 3"/>
            <p:cNvSpPr>
              <a:spLocks noChangeArrowheads="1"/>
            </p:cNvSpPr>
            <p:nvPr/>
          </p:nvSpPr>
          <p:spPr bwMode="auto">
            <a:xfrm>
              <a:off x="8060" y="5917"/>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 name="Rectangle 4"/>
            <p:cNvSpPr>
              <a:spLocks noChangeArrowheads="1"/>
            </p:cNvSpPr>
            <p:nvPr/>
          </p:nvSpPr>
          <p:spPr bwMode="auto">
            <a:xfrm>
              <a:off x="8096" y="5810"/>
              <a:ext cx="632"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F</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77" name="直接连接符 176"/>
          <p:cNvCxnSpPr/>
          <p:nvPr/>
        </p:nvCxnSpPr>
        <p:spPr>
          <a:xfrm>
            <a:off x="7654925" y="3335338"/>
            <a:ext cx="241300" cy="42227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8882698" y="3684588"/>
            <a:ext cx="551815" cy="581025"/>
            <a:chOff x="10034" y="5802"/>
            <a:chExt cx="869" cy="915"/>
          </a:xfrm>
        </p:grpSpPr>
        <p:sp>
          <p:nvSpPr>
            <p:cNvPr id="179" name="Oval 3"/>
            <p:cNvSpPr>
              <a:spLocks noChangeArrowheads="1"/>
            </p:cNvSpPr>
            <p:nvPr/>
          </p:nvSpPr>
          <p:spPr bwMode="auto">
            <a:xfrm>
              <a:off x="10063" y="5907"/>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0" name="Rectangle 4"/>
            <p:cNvSpPr>
              <a:spLocks noChangeArrowheads="1"/>
            </p:cNvSpPr>
            <p:nvPr/>
          </p:nvSpPr>
          <p:spPr bwMode="auto">
            <a:xfrm>
              <a:off x="10034" y="5802"/>
              <a:ext cx="694"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D</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82" name="直接连接符 181"/>
          <p:cNvCxnSpPr/>
          <p:nvPr/>
        </p:nvCxnSpPr>
        <p:spPr>
          <a:xfrm>
            <a:off x="8877300" y="3260725"/>
            <a:ext cx="290513" cy="49053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8313420" y="4338638"/>
            <a:ext cx="570230" cy="581025"/>
            <a:chOff x="9137" y="6832"/>
            <a:chExt cx="898" cy="915"/>
          </a:xfrm>
        </p:grpSpPr>
        <p:sp>
          <p:nvSpPr>
            <p:cNvPr id="183" name="Oval 3"/>
            <p:cNvSpPr>
              <a:spLocks noChangeArrowheads="1"/>
            </p:cNvSpPr>
            <p:nvPr/>
          </p:nvSpPr>
          <p:spPr bwMode="auto">
            <a:xfrm>
              <a:off x="9195" y="6937"/>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4" name="Rectangle 4"/>
            <p:cNvSpPr>
              <a:spLocks noChangeArrowheads="1"/>
            </p:cNvSpPr>
            <p:nvPr/>
          </p:nvSpPr>
          <p:spPr bwMode="auto">
            <a:xfrm>
              <a:off x="9137" y="6832"/>
              <a:ext cx="726"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G</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86" name="直接连接符 185"/>
          <p:cNvCxnSpPr/>
          <p:nvPr/>
        </p:nvCxnSpPr>
        <p:spPr>
          <a:xfrm flipH="1">
            <a:off x="8805863" y="4191000"/>
            <a:ext cx="173038" cy="2905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a:xfrm>
            <a:off x="7838123" y="5053013"/>
            <a:ext cx="570865" cy="581025"/>
            <a:chOff x="8389" y="7957"/>
            <a:chExt cx="899" cy="915"/>
          </a:xfrm>
        </p:grpSpPr>
        <p:sp>
          <p:nvSpPr>
            <p:cNvPr id="188" name="Oval 3"/>
            <p:cNvSpPr>
              <a:spLocks noChangeArrowheads="1"/>
            </p:cNvSpPr>
            <p:nvPr/>
          </p:nvSpPr>
          <p:spPr bwMode="auto">
            <a:xfrm>
              <a:off x="8448" y="8062"/>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 name="Rectangle 4"/>
            <p:cNvSpPr>
              <a:spLocks noChangeArrowheads="1"/>
            </p:cNvSpPr>
            <p:nvPr/>
          </p:nvSpPr>
          <p:spPr bwMode="auto">
            <a:xfrm>
              <a:off x="8389" y="7957"/>
              <a:ext cx="726"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H</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90" name="直接连接符 189"/>
          <p:cNvCxnSpPr/>
          <p:nvPr/>
        </p:nvCxnSpPr>
        <p:spPr>
          <a:xfrm flipH="1">
            <a:off x="8331200" y="4905375"/>
            <a:ext cx="173038" cy="2905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8542338" y="5565775"/>
            <a:ext cx="533400" cy="581025"/>
            <a:chOff x="9498" y="8765"/>
            <a:chExt cx="840" cy="915"/>
          </a:xfrm>
        </p:grpSpPr>
        <p:sp>
          <p:nvSpPr>
            <p:cNvPr id="191" name="Oval 3"/>
            <p:cNvSpPr>
              <a:spLocks noChangeArrowheads="1"/>
            </p:cNvSpPr>
            <p:nvPr/>
          </p:nvSpPr>
          <p:spPr bwMode="auto">
            <a:xfrm>
              <a:off x="9498" y="8870"/>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2" name="Rectangle 4"/>
            <p:cNvSpPr>
              <a:spLocks noChangeArrowheads="1"/>
            </p:cNvSpPr>
            <p:nvPr/>
          </p:nvSpPr>
          <p:spPr bwMode="auto">
            <a:xfrm>
              <a:off x="9657" y="8765"/>
              <a:ext cx="508"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I</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95" name="直接连接符 194"/>
          <p:cNvCxnSpPr/>
          <p:nvPr/>
        </p:nvCxnSpPr>
        <p:spPr>
          <a:xfrm>
            <a:off x="8331200" y="5559425"/>
            <a:ext cx="290513" cy="149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9334500" y="6132513"/>
            <a:ext cx="533400" cy="582612"/>
            <a:chOff x="10745" y="9657"/>
            <a:chExt cx="840" cy="918"/>
          </a:xfrm>
        </p:grpSpPr>
        <p:sp>
          <p:nvSpPr>
            <p:cNvPr id="196" name="Oval 3"/>
            <p:cNvSpPr>
              <a:spLocks noChangeArrowheads="1"/>
            </p:cNvSpPr>
            <p:nvPr/>
          </p:nvSpPr>
          <p:spPr bwMode="auto">
            <a:xfrm>
              <a:off x="10745" y="9765"/>
              <a:ext cx="840" cy="810"/>
            </a:xfrm>
            <a:prstGeom prst="ellipse">
              <a:avLst/>
            </a:prstGeom>
            <a:noFill/>
            <a:ln w="12700">
              <a:solidFill>
                <a:srgbClr val="000000"/>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7" name="Rectangle 4"/>
            <p:cNvSpPr>
              <a:spLocks noChangeArrowheads="1"/>
            </p:cNvSpPr>
            <p:nvPr/>
          </p:nvSpPr>
          <p:spPr bwMode="auto">
            <a:xfrm>
              <a:off x="10843" y="9657"/>
              <a:ext cx="570" cy="82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p>
              <a:pPr marL="0" marR="0" lvl="0" indent="0" algn="r"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rPr>
                <a:t>J</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PMingLiU" panose="02020500000000000000" pitchFamily="18" charset="-120"/>
                <a:cs typeface="Times New Roman" panose="02020603050405020304" pitchFamily="18" charset="0"/>
                <a:sym typeface="+mn-ea"/>
              </a:endParaRPr>
            </a:p>
          </p:txBody>
        </p:sp>
      </p:grpSp>
      <p:cxnSp>
        <p:nvCxnSpPr>
          <p:cNvPr id="198" name="直接连接符 197"/>
          <p:cNvCxnSpPr/>
          <p:nvPr/>
        </p:nvCxnSpPr>
        <p:spPr>
          <a:xfrm>
            <a:off x="9075738" y="5984875"/>
            <a:ext cx="338138" cy="2905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wipe(up)">
                                      <p:cBhvr>
                                        <p:cTn id="17" dur="500"/>
                                        <p:tgtEl>
                                          <p:spTgt spid="152"/>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9"/>
                                        </p:tgtEl>
                                        <p:attrNameLst>
                                          <p:attrName>style.visibility</p:attrName>
                                        </p:attrNameLst>
                                      </p:cBhvr>
                                      <p:to>
                                        <p:strVal val="visible"/>
                                      </p:to>
                                    </p:set>
                                    <p:animEffect transition="in" filter="wipe(up)">
                                      <p:cBhvr>
                                        <p:cTn id="26" dur="500"/>
                                        <p:tgtEl>
                                          <p:spTgt spid="169"/>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blinds(horizontal)">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7"/>
                                        </p:tgtEl>
                                        <p:attrNameLst>
                                          <p:attrName>style.visibility</p:attrName>
                                        </p:attrNameLst>
                                      </p:cBhvr>
                                      <p:to>
                                        <p:strVal val="visible"/>
                                      </p:to>
                                    </p:set>
                                    <p:animEffect transition="in" filter="wipe(up)">
                                      <p:cBhvr>
                                        <p:cTn id="35" dur="500"/>
                                        <p:tgtEl>
                                          <p:spTgt spid="177"/>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linds(horizontal)">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73"/>
                                        </p:tgtEl>
                                        <p:attrNameLst>
                                          <p:attrName>style.visibility</p:attrName>
                                        </p:attrNameLst>
                                      </p:cBhvr>
                                      <p:to>
                                        <p:strVal val="visible"/>
                                      </p:to>
                                    </p:set>
                                    <p:animEffect transition="in" filter="wipe(up)">
                                      <p:cBhvr>
                                        <p:cTn id="44" dur="500"/>
                                        <p:tgtEl>
                                          <p:spTgt spid="173"/>
                                        </p:tgtEl>
                                      </p:cBhvr>
                                    </p:animEffec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82"/>
                                        </p:tgtEl>
                                        <p:attrNameLst>
                                          <p:attrName>style.visibility</p:attrName>
                                        </p:attrNameLst>
                                      </p:cBhvr>
                                      <p:to>
                                        <p:strVal val="visible"/>
                                      </p:to>
                                    </p:set>
                                    <p:animEffect transition="in" filter="wipe(up)">
                                      <p:cBhvr>
                                        <p:cTn id="53" dur="500"/>
                                        <p:tgtEl>
                                          <p:spTgt spid="182"/>
                                        </p:tgtEl>
                                      </p:cBhvr>
                                    </p:animEffect>
                                  </p:childTnLst>
                                </p:cTn>
                              </p:par>
                            </p:childTnLst>
                          </p:cTn>
                        </p:par>
                        <p:par>
                          <p:cTn id="54" fill="hold">
                            <p:stCondLst>
                              <p:cond delay="500"/>
                            </p:stCondLst>
                            <p:childTnLst>
                              <p:par>
                                <p:cTn id="55" presetID="3" presetClass="entr" presetSubtype="10" fill="hold"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blinds(horizontal)">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86"/>
                                        </p:tgtEl>
                                        <p:attrNameLst>
                                          <p:attrName>style.visibility</p:attrName>
                                        </p:attrNameLst>
                                      </p:cBhvr>
                                      <p:to>
                                        <p:strVal val="visible"/>
                                      </p:to>
                                    </p:set>
                                    <p:animEffect transition="in" filter="wipe(up)">
                                      <p:cBhvr>
                                        <p:cTn id="62" dur="500"/>
                                        <p:tgtEl>
                                          <p:spTgt spid="186"/>
                                        </p:tgtEl>
                                      </p:cBhvr>
                                    </p:animEffect>
                                  </p:childTnLst>
                                </p:cTn>
                              </p:par>
                            </p:childTnLst>
                          </p:cTn>
                        </p:par>
                        <p:par>
                          <p:cTn id="63" fill="hold">
                            <p:stCondLst>
                              <p:cond delay="500"/>
                            </p:stCondLst>
                            <p:childTnLst>
                              <p:par>
                                <p:cTn id="64" presetID="3" presetClass="entr" presetSubtype="10" fill="hold"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blinds(horizontal)">
                                      <p:cBhvr>
                                        <p:cTn id="66" dur="500"/>
                                        <p:tgtEl>
                                          <p:spTgt spid="4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90"/>
                                        </p:tgtEl>
                                        <p:attrNameLst>
                                          <p:attrName>style.visibility</p:attrName>
                                        </p:attrNameLst>
                                      </p:cBhvr>
                                      <p:to>
                                        <p:strVal val="visible"/>
                                      </p:to>
                                    </p:set>
                                    <p:animEffect transition="in" filter="wipe(up)">
                                      <p:cBhvr>
                                        <p:cTn id="71" dur="500"/>
                                        <p:tgtEl>
                                          <p:spTgt spid="190"/>
                                        </p:tgtEl>
                                      </p:cBhvr>
                                    </p:animEffect>
                                  </p:childTnLst>
                                </p:cTn>
                              </p:par>
                            </p:childTnLst>
                          </p:cTn>
                        </p:par>
                        <p:par>
                          <p:cTn id="72" fill="hold">
                            <p:stCondLst>
                              <p:cond delay="500"/>
                            </p:stCondLst>
                            <p:childTnLst>
                              <p:par>
                                <p:cTn id="73" presetID="3" presetClass="entr" presetSubtype="10"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blinds(horizontal)">
                                      <p:cBhvr>
                                        <p:cTn id="75" dur="500"/>
                                        <p:tgtEl>
                                          <p:spTgt spid="4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95"/>
                                        </p:tgtEl>
                                        <p:attrNameLst>
                                          <p:attrName>style.visibility</p:attrName>
                                        </p:attrNameLst>
                                      </p:cBhvr>
                                      <p:to>
                                        <p:strVal val="visible"/>
                                      </p:to>
                                    </p:set>
                                    <p:animEffect transition="in" filter="wipe(up)">
                                      <p:cBhvr>
                                        <p:cTn id="80" dur="500"/>
                                        <p:tgtEl>
                                          <p:spTgt spid="195"/>
                                        </p:tgtEl>
                                      </p:cBhvr>
                                    </p:animEffect>
                                  </p:childTnLst>
                                </p:cTn>
                              </p:par>
                            </p:childTnLst>
                          </p:cTn>
                        </p:par>
                        <p:par>
                          <p:cTn id="81" fill="hold">
                            <p:stCondLst>
                              <p:cond delay="500"/>
                            </p:stCondLst>
                            <p:childTnLst>
                              <p:par>
                                <p:cTn id="82" presetID="3" presetClass="entr" presetSubtype="10" fill="hold"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blinds(horizontal)">
                                      <p:cBhvr>
                                        <p:cTn id="84" dur="5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98"/>
                                        </p:tgtEl>
                                        <p:attrNameLst>
                                          <p:attrName>style.visibility</p:attrName>
                                        </p:attrNameLst>
                                      </p:cBhvr>
                                      <p:to>
                                        <p:strVal val="visible"/>
                                      </p:to>
                                    </p:set>
                                    <p:animEffect transition="in" filter="wipe(up)">
                                      <p:cBhvr>
                                        <p:cTn id="89" dur="500"/>
                                        <p:tgtEl>
                                          <p:spTgt spid="198"/>
                                        </p:tgtEl>
                                      </p:cBhvr>
                                    </p:animEffect>
                                  </p:childTnLst>
                                </p:cTn>
                              </p:par>
                            </p:childTnLst>
                          </p:cTn>
                        </p:par>
                        <p:par>
                          <p:cTn id="90" fill="hold">
                            <p:stCondLst>
                              <p:cond delay="500"/>
                            </p:stCondLst>
                            <p:childTnLst>
                              <p:par>
                                <p:cTn id="91" presetID="3" presetClass="entr" presetSubtype="10" fill="hold" nodeType="after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blinds(horizontal)">
                                      <p:cBhvr>
                                        <p:cTn id="9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50099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50000"/>
              </a:lnSpc>
              <a:spcBef>
                <a:spcPts val="0"/>
              </a:spcBef>
              <a:spcAft>
                <a:spcPts val="0"/>
              </a:spcAft>
              <a:buClr>
                <a:srgbClr val="FF3300"/>
              </a:buClr>
              <a:buSzTx/>
              <a:buFont typeface="Wingdings" panose="05000000000000000000" pitchFamily="2" charset="2"/>
              <a:defRPr/>
            </a:pPr>
            <a:r>
              <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       </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3865245" y="66675"/>
            <a:ext cx="7555230" cy="1198880"/>
          </a:xfrm>
          <a:prstGeom prst="rect">
            <a:avLst/>
          </a:prstGeom>
          <a:noFill/>
        </p:spPr>
        <p:txBody>
          <a:bodyPr wrap="square" rtlCol="0" anchor="t">
            <a:spAutoFit/>
          </a:bodyPr>
          <a:p>
            <a:pPr marL="0" marR="0" lvl="0" indent="0" algn="l" defTabSz="914400" rtl="0" eaLnBrk="0" fontAlgn="base" latinLnBrk="0" hangingPunct="0">
              <a:lnSpc>
                <a:spcPct val="100000"/>
              </a:lnSpc>
              <a:spcBef>
                <a:spcPts val="0"/>
              </a:spcBef>
              <a:spcAft>
                <a:spcPts val="0"/>
              </a:spcAft>
              <a:buClr>
                <a:srgbClr val="FF3300"/>
              </a:buClr>
              <a:buSzTx/>
              <a:buFont typeface="Wingdings" panose="05000000000000000000" pitchFamily="2" charset="2"/>
              <a:defRPr/>
            </a:pPr>
            <a:r>
              <a:rPr lang="en-US" altLang="zh-CN" sz="2400" b="1" noProof="0" dirty="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noProof="0" dirty="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实际上，一棵树采用孩子兄弟表示法所建立的存储结构与它所对应的二叉树的二叉链表存储结构是完全相同的，只是两个指针域的名称及解释不同而已。</a:t>
            </a:r>
            <a:endParaRPr lang="zh-CN" altLang="en-US" sz="2400" b="1" noProof="0" dirty="0" smtClean="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grpSp>
        <p:nvGrpSpPr>
          <p:cNvPr id="12" name="组合 11"/>
          <p:cNvGrpSpPr/>
          <p:nvPr/>
        </p:nvGrpSpPr>
        <p:grpSpPr>
          <a:xfrm>
            <a:off x="1056640" y="1818005"/>
            <a:ext cx="1981200" cy="1844040"/>
            <a:chOff x="2692" y="4762"/>
            <a:chExt cx="3120" cy="2904"/>
          </a:xfrm>
          <a:solidFill>
            <a:schemeClr val="tx2">
              <a:lumMod val="40000"/>
              <a:lumOff val="60000"/>
            </a:schemeClr>
          </a:solidFill>
        </p:grpSpPr>
        <p:cxnSp>
          <p:nvCxnSpPr>
            <p:cNvPr id="11" name="AutoShape 10"/>
            <p:cNvCxnSpPr>
              <a:endCxn id="10" idx="0"/>
            </p:cNvCxnSpPr>
            <p:nvPr/>
          </p:nvCxnSpPr>
          <p:spPr>
            <a:xfrm>
              <a:off x="4251" y="6466"/>
              <a:ext cx="0" cy="600"/>
            </a:xfrm>
            <a:prstGeom prst="straightConnector1">
              <a:avLst/>
            </a:prstGeom>
            <a:grpFill/>
            <a:ln w="28575" cap="flat" cmpd="sng">
              <a:solidFill>
                <a:srgbClr val="000000"/>
              </a:solidFill>
              <a:prstDash val="solid"/>
              <a:round/>
              <a:headEnd type="none" w="med" len="med"/>
              <a:tailEnd type="none" w="med" len="med"/>
            </a:ln>
          </p:spPr>
        </p:cxnSp>
        <p:grpSp>
          <p:nvGrpSpPr>
            <p:cNvPr id="120835" name="Group 4"/>
            <p:cNvGrpSpPr/>
            <p:nvPr/>
          </p:nvGrpSpPr>
          <p:grpSpPr>
            <a:xfrm rot="0">
              <a:off x="2692" y="4762"/>
              <a:ext cx="3120" cy="1800"/>
              <a:chOff x="384" y="576"/>
              <a:chExt cx="1248" cy="720"/>
            </a:xfrm>
            <a:grpFill/>
          </p:grpSpPr>
          <p:sp>
            <p:nvSpPr>
              <p:cNvPr id="104" name="Oval 5"/>
              <p:cNvSpPr>
                <a:spLocks noChangeArrowheads="1"/>
              </p:cNvSpPr>
              <p:nvPr/>
            </p:nvSpPr>
            <p:spPr bwMode="auto">
              <a:xfrm>
                <a:off x="864" y="57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5" name="Oval 6"/>
              <p:cNvSpPr>
                <a:spLocks noChangeArrowheads="1"/>
              </p:cNvSpPr>
              <p:nvPr/>
            </p:nvSpPr>
            <p:spPr bwMode="auto">
              <a:xfrm>
                <a:off x="1344" y="105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6" name="Oval 7"/>
              <p:cNvSpPr>
                <a:spLocks noChangeArrowheads="1"/>
              </p:cNvSpPr>
              <p:nvPr/>
            </p:nvSpPr>
            <p:spPr bwMode="auto">
              <a:xfrm>
                <a:off x="864" y="105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7" name="Oval 8"/>
              <p:cNvSpPr>
                <a:spLocks noChangeArrowheads="1"/>
              </p:cNvSpPr>
              <p:nvPr/>
            </p:nvSpPr>
            <p:spPr bwMode="auto">
              <a:xfrm>
                <a:off x="384" y="105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40" name="AutoShape 9"/>
              <p:cNvCxnSpPr>
                <a:stCxn id="104" idx="3"/>
                <a:endCxn id="107" idx="7"/>
              </p:cNvCxnSpPr>
              <p:nvPr/>
            </p:nvCxnSpPr>
            <p:spPr>
              <a:xfrm flipH="1">
                <a:off x="630" y="781"/>
                <a:ext cx="276" cy="310"/>
              </a:xfrm>
              <a:prstGeom prst="straightConnector1">
                <a:avLst/>
              </a:prstGeom>
              <a:grpFill/>
              <a:ln w="28575" cap="flat" cmpd="sng">
                <a:solidFill>
                  <a:srgbClr val="000000"/>
                </a:solidFill>
                <a:prstDash val="solid"/>
                <a:round/>
                <a:headEnd type="none" w="med" len="med"/>
                <a:tailEnd type="none" w="med" len="med"/>
              </a:ln>
            </p:spPr>
          </p:cxnSp>
          <p:cxnSp>
            <p:nvCxnSpPr>
              <p:cNvPr id="120841" name="AutoShape 10"/>
              <p:cNvCxnSpPr>
                <a:stCxn id="104" idx="4"/>
                <a:endCxn id="106" idx="0"/>
              </p:cNvCxnSpPr>
              <p:nvPr/>
            </p:nvCxnSpPr>
            <p:spPr>
              <a:xfrm>
                <a:off x="1008" y="816"/>
                <a:ext cx="0" cy="240"/>
              </a:xfrm>
              <a:prstGeom prst="straightConnector1">
                <a:avLst/>
              </a:prstGeom>
              <a:grpFill/>
              <a:ln w="28575" cap="flat" cmpd="sng">
                <a:solidFill>
                  <a:srgbClr val="000000"/>
                </a:solidFill>
                <a:prstDash val="solid"/>
                <a:round/>
                <a:headEnd type="none" w="med" len="med"/>
                <a:tailEnd type="none" w="med" len="med"/>
              </a:ln>
            </p:spPr>
          </p:cxnSp>
          <p:cxnSp>
            <p:nvCxnSpPr>
              <p:cNvPr id="120842" name="AutoShape 11"/>
              <p:cNvCxnSpPr>
                <a:stCxn id="104" idx="5"/>
                <a:endCxn id="105" idx="1"/>
              </p:cNvCxnSpPr>
              <p:nvPr/>
            </p:nvCxnSpPr>
            <p:spPr>
              <a:xfrm>
                <a:off x="1110" y="781"/>
                <a:ext cx="276" cy="310"/>
              </a:xfrm>
              <a:prstGeom prst="straightConnector1">
                <a:avLst/>
              </a:prstGeom>
              <a:grpFill/>
              <a:ln w="28575" cap="flat" cmpd="sng">
                <a:solidFill>
                  <a:srgbClr val="000000"/>
                </a:solidFill>
                <a:prstDash val="solid"/>
                <a:round/>
                <a:headEnd type="none" w="med" len="med"/>
                <a:tailEnd type="none" w="med" len="med"/>
              </a:ln>
            </p:spPr>
          </p:cxnSp>
        </p:grpSp>
        <p:sp>
          <p:nvSpPr>
            <p:cNvPr id="10" name="Oval 7"/>
            <p:cNvSpPr>
              <a:spLocks noChangeArrowheads="1"/>
            </p:cNvSpPr>
            <p:nvPr/>
          </p:nvSpPr>
          <p:spPr bwMode="auto">
            <a:xfrm>
              <a:off x="3913" y="7066"/>
              <a:ext cx="720" cy="60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pic>
        <p:nvPicPr>
          <p:cNvPr id="13" name="图片 12" descr="1652935021441704135715.wmf"/>
          <p:cNvPicPr>
            <a:picLocks noChangeAspect="1"/>
          </p:cNvPicPr>
          <p:nvPr/>
        </p:nvPicPr>
        <p:blipFill>
          <a:blip r:embed="rId1"/>
          <a:stretch>
            <a:fillRect/>
          </a:stretch>
        </p:blipFill>
        <p:spPr>
          <a:xfrm>
            <a:off x="5744210" y="2538095"/>
            <a:ext cx="1880870" cy="4194810"/>
          </a:xfrm>
          <a:prstGeom prst="rect">
            <a:avLst/>
          </a:prstGeom>
          <a:solidFill>
            <a:srgbClr val="FFFF99"/>
          </a:solidFill>
          <a:ln w="9525">
            <a:noFill/>
          </a:ln>
        </p:spPr>
      </p:pic>
      <p:grpSp>
        <p:nvGrpSpPr>
          <p:cNvPr id="17" name="组合 16"/>
          <p:cNvGrpSpPr/>
          <p:nvPr/>
        </p:nvGrpSpPr>
        <p:grpSpPr>
          <a:xfrm>
            <a:off x="9663748" y="1210310"/>
            <a:ext cx="1638300" cy="2087563"/>
            <a:chOff x="2935" y="4762"/>
            <a:chExt cx="2580" cy="3288"/>
          </a:xfrm>
          <a:solidFill>
            <a:schemeClr val="tx2">
              <a:lumMod val="40000"/>
              <a:lumOff val="60000"/>
            </a:schemeClr>
          </a:solidFill>
        </p:grpSpPr>
        <p:cxnSp>
          <p:nvCxnSpPr>
            <p:cNvPr id="18" name="AutoShape 10"/>
            <p:cNvCxnSpPr>
              <a:stCxn id="22" idx="3"/>
              <a:endCxn id="27" idx="0"/>
            </p:cNvCxnSpPr>
            <p:nvPr/>
          </p:nvCxnSpPr>
          <p:spPr>
            <a:xfrm flipH="1">
              <a:off x="3532" y="6912"/>
              <a:ext cx="465" cy="537"/>
            </a:xfrm>
            <a:prstGeom prst="straightConnector1">
              <a:avLst/>
            </a:prstGeom>
            <a:grpFill/>
            <a:ln w="28575" cap="flat" cmpd="sng">
              <a:solidFill>
                <a:srgbClr val="000000"/>
              </a:solidFill>
              <a:prstDash val="solid"/>
              <a:round/>
              <a:headEnd type="none" w="med" len="med"/>
              <a:tailEnd type="none" w="med" len="med"/>
            </a:ln>
          </p:spPr>
        </p:cxnSp>
        <p:grpSp>
          <p:nvGrpSpPr>
            <p:cNvPr id="19" name="Group 4"/>
            <p:cNvGrpSpPr/>
            <p:nvPr/>
          </p:nvGrpSpPr>
          <p:grpSpPr>
            <a:xfrm rot="0">
              <a:off x="2935" y="4762"/>
              <a:ext cx="2580" cy="3288"/>
              <a:chOff x="481" y="576"/>
              <a:chExt cx="1032" cy="1315"/>
            </a:xfrm>
            <a:grpFill/>
          </p:grpSpPr>
          <p:cxnSp>
            <p:nvCxnSpPr>
              <p:cNvPr id="26" name="AutoShape 11"/>
              <p:cNvCxnSpPr/>
              <p:nvPr/>
            </p:nvCxnSpPr>
            <p:spPr>
              <a:xfrm>
                <a:off x="1097" y="1436"/>
                <a:ext cx="276" cy="310"/>
              </a:xfrm>
              <a:prstGeom prst="straightConnector1">
                <a:avLst/>
              </a:prstGeom>
              <a:grpFill/>
              <a:ln w="28575" cap="flat" cmpd="sng">
                <a:solidFill>
                  <a:srgbClr val="000000"/>
                </a:solidFill>
                <a:prstDash val="solid"/>
                <a:round/>
                <a:headEnd type="none" w="med" len="med"/>
                <a:tailEnd type="none" w="med" len="med"/>
              </a:ln>
            </p:spPr>
          </p:cxnSp>
          <p:sp>
            <p:nvSpPr>
              <p:cNvPr id="20" name="Oval 5"/>
              <p:cNvSpPr>
                <a:spLocks noChangeArrowheads="1"/>
              </p:cNvSpPr>
              <p:nvPr/>
            </p:nvSpPr>
            <p:spPr bwMode="auto">
              <a:xfrm>
                <a:off x="864" y="57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1" name="Oval 6"/>
              <p:cNvSpPr>
                <a:spLocks noChangeArrowheads="1"/>
              </p:cNvSpPr>
              <p:nvPr/>
            </p:nvSpPr>
            <p:spPr bwMode="auto">
              <a:xfrm>
                <a:off x="1225" y="1651"/>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2" name="Oval 7"/>
              <p:cNvSpPr>
                <a:spLocks noChangeArrowheads="1"/>
              </p:cNvSpPr>
              <p:nvPr/>
            </p:nvSpPr>
            <p:spPr bwMode="auto">
              <a:xfrm>
                <a:off x="864" y="1231"/>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3" name="Oval 8"/>
              <p:cNvSpPr>
                <a:spLocks noChangeArrowheads="1"/>
              </p:cNvSpPr>
              <p:nvPr/>
            </p:nvSpPr>
            <p:spPr bwMode="auto">
              <a:xfrm>
                <a:off x="481" y="856"/>
                <a:ext cx="288" cy="24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24" name="AutoShape 9"/>
              <p:cNvCxnSpPr>
                <a:stCxn id="20" idx="3"/>
                <a:endCxn id="23" idx="7"/>
              </p:cNvCxnSpPr>
              <p:nvPr/>
            </p:nvCxnSpPr>
            <p:spPr>
              <a:xfrm flipH="1">
                <a:off x="727" y="781"/>
                <a:ext cx="179" cy="110"/>
              </a:xfrm>
              <a:prstGeom prst="straightConnector1">
                <a:avLst/>
              </a:prstGeom>
              <a:grpFill/>
              <a:ln w="28575" cap="flat" cmpd="sng">
                <a:solidFill>
                  <a:srgbClr val="000000"/>
                </a:solidFill>
                <a:prstDash val="solid"/>
                <a:round/>
                <a:headEnd type="none" w="med" len="med"/>
                <a:tailEnd type="none" w="med" len="med"/>
              </a:ln>
            </p:spPr>
          </p:cxnSp>
          <p:cxnSp>
            <p:nvCxnSpPr>
              <p:cNvPr id="25" name="AutoShape 10"/>
              <p:cNvCxnSpPr>
                <a:stCxn id="22" idx="1"/>
              </p:cNvCxnSpPr>
              <p:nvPr/>
            </p:nvCxnSpPr>
            <p:spPr>
              <a:xfrm flipH="1" flipV="1">
                <a:off x="727" y="1056"/>
                <a:ext cx="179" cy="210"/>
              </a:xfrm>
              <a:prstGeom prst="straightConnector1">
                <a:avLst/>
              </a:prstGeom>
              <a:grpFill/>
              <a:ln w="28575" cap="flat" cmpd="sng">
                <a:solidFill>
                  <a:srgbClr val="000000"/>
                </a:solidFill>
                <a:prstDash val="solid"/>
                <a:round/>
                <a:headEnd type="none" w="med" len="med"/>
                <a:tailEnd type="none" w="med" len="med"/>
              </a:ln>
            </p:spPr>
          </p:cxnSp>
        </p:grpSp>
        <p:sp>
          <p:nvSpPr>
            <p:cNvPr id="27" name="Oval 7"/>
            <p:cNvSpPr>
              <a:spLocks noChangeArrowheads="1"/>
            </p:cNvSpPr>
            <p:nvPr/>
          </p:nvSpPr>
          <p:spPr bwMode="auto">
            <a:xfrm>
              <a:off x="3172" y="7449"/>
              <a:ext cx="720" cy="60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grpSp>
        <p:nvGrpSpPr>
          <p:cNvPr id="28" name="组合 27"/>
          <p:cNvGrpSpPr/>
          <p:nvPr/>
        </p:nvGrpSpPr>
        <p:grpSpPr>
          <a:xfrm>
            <a:off x="3666490" y="2150428"/>
            <a:ext cx="1066800" cy="952500"/>
            <a:chOff x="1920" y="1131"/>
            <a:chExt cx="672" cy="600"/>
          </a:xfrm>
        </p:grpSpPr>
        <p:sp>
          <p:nvSpPr>
            <p:cNvPr id="29" name="右箭头 28"/>
            <p:cNvSpPr/>
            <p:nvPr/>
          </p:nvSpPr>
          <p:spPr>
            <a:xfrm rot="2146450">
              <a:off x="1920" y="1584"/>
              <a:ext cx="672" cy="147"/>
            </a:xfrm>
            <a:prstGeom prst="rightArrow">
              <a:avLst>
                <a:gd name="adj1" fmla="val 50000"/>
                <a:gd name="adj2" fmla="val 114285"/>
              </a:avLst>
            </a:prstGeom>
            <a:solidFill>
              <a:srgbClr val="FF0066"/>
            </a:solidFill>
            <a:ln w="9525" cap="flat" cmpd="sng">
              <a:solidFill>
                <a:schemeClr val="tx1"/>
              </a:solidFill>
              <a:prstDash val="solid"/>
              <a:miter/>
              <a:headEnd type="none" w="med" len="med"/>
              <a:tailEnd type="none" w="med" len="med"/>
            </a:ln>
          </p:spPr>
          <p:txBody>
            <a:bodyPr wrap="none" anchor="ctr"/>
            <a:p>
              <a:pPr eaLnBrk="0" hangingPunct="0">
                <a:buNone/>
              </a:pPr>
              <a:endParaRPr sz="2400" b="1">
                <a:latin typeface="Times New Roman" panose="02020603050405020304" pitchFamily="18" charset="0"/>
                <a:cs typeface="Times New Roman" panose="02020603050405020304" pitchFamily="18" charset="0"/>
              </a:endParaRPr>
            </a:p>
          </p:txBody>
        </p:sp>
        <p:sp>
          <p:nvSpPr>
            <p:cNvPr id="30" name="文本框 29"/>
            <p:cNvSpPr txBox="1"/>
            <p:nvPr/>
          </p:nvSpPr>
          <p:spPr>
            <a:xfrm>
              <a:off x="1968" y="1131"/>
              <a:ext cx="549" cy="290"/>
            </a:xfrm>
            <a:prstGeom prst="rect">
              <a:avLst/>
            </a:prstGeom>
            <a:noFill/>
            <a:ln w="9525">
              <a:noFill/>
            </a:ln>
          </p:spPr>
          <p:txBody>
            <a:bodyPr wrap="none">
              <a:spAutoFit/>
            </a:bodyPr>
            <a:p>
              <a:pPr>
                <a:spcBef>
                  <a:spcPct val="0"/>
                </a:spcBef>
                <a:buNone/>
              </a:pPr>
              <a:r>
                <a:rPr lang="en-US" altLang="zh-CN" sz="2400" b="1">
                  <a:solidFill>
                    <a:schemeClr val="hlink"/>
                  </a:solidFill>
                  <a:latin typeface="Times New Roman" panose="02020603050405020304" pitchFamily="18" charset="0"/>
                  <a:cs typeface="Times New Roman" panose="02020603050405020304" pitchFamily="18" charset="0"/>
                </a:rPr>
                <a:t> </a:t>
              </a:r>
              <a:r>
                <a:rPr lang="zh-CN" altLang="en-US" sz="2400" b="1">
                  <a:solidFill>
                    <a:srgbClr val="0000FF"/>
                  </a:solidFill>
                  <a:latin typeface="Times New Roman" panose="02020603050405020304" pitchFamily="18" charset="0"/>
                  <a:cs typeface="Times New Roman" panose="02020603050405020304" pitchFamily="18" charset="0"/>
                </a:rPr>
                <a:t>存储</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grpSp>
        <p:nvGrpSpPr>
          <p:cNvPr id="31" name="组合 30"/>
          <p:cNvGrpSpPr/>
          <p:nvPr/>
        </p:nvGrpSpPr>
        <p:grpSpPr>
          <a:xfrm>
            <a:off x="3185160" y="3775393"/>
            <a:ext cx="1585913" cy="706437"/>
            <a:chOff x="1632" y="2139"/>
            <a:chExt cx="999" cy="445"/>
          </a:xfrm>
        </p:grpSpPr>
        <p:sp>
          <p:nvSpPr>
            <p:cNvPr id="32" name="右箭头 31"/>
            <p:cNvSpPr/>
            <p:nvPr/>
          </p:nvSpPr>
          <p:spPr>
            <a:xfrm rot="8292122">
              <a:off x="1948" y="2429"/>
              <a:ext cx="683" cy="155"/>
            </a:xfrm>
            <a:prstGeom prst="rightArrow">
              <a:avLst>
                <a:gd name="adj1" fmla="val 50000"/>
                <a:gd name="adj2" fmla="val 110161"/>
              </a:avLst>
            </a:prstGeom>
            <a:solidFill>
              <a:srgbClr val="FF0066"/>
            </a:solidFill>
            <a:ln w="9525" cap="flat" cmpd="sng">
              <a:solidFill>
                <a:schemeClr val="tx1"/>
              </a:solidFill>
              <a:prstDash val="solid"/>
              <a:miter/>
              <a:headEnd type="none" w="med" len="med"/>
              <a:tailEnd type="none" w="med" len="med"/>
            </a:ln>
          </p:spPr>
          <p:txBody>
            <a:bodyPr rot="10800000" wrap="none" anchor="ctr"/>
            <a:p>
              <a:pPr algn="ctr">
                <a:spcBef>
                  <a:spcPct val="0"/>
                </a:spcBef>
                <a:buNone/>
              </a:pPr>
              <a:endParaRPr sz="2400" b="1">
                <a:solidFill>
                  <a:schemeClr val="hlink"/>
                </a:solidFill>
                <a:latin typeface="Times New Roman" panose="02020603050405020304" pitchFamily="18" charset="0"/>
                <a:cs typeface="Times New Roman" panose="02020603050405020304" pitchFamily="18" charset="0"/>
              </a:endParaRPr>
            </a:p>
          </p:txBody>
        </p:sp>
        <p:sp>
          <p:nvSpPr>
            <p:cNvPr id="33" name="文本框 32"/>
            <p:cNvSpPr txBox="1"/>
            <p:nvPr/>
          </p:nvSpPr>
          <p:spPr>
            <a:xfrm>
              <a:off x="1632" y="2139"/>
              <a:ext cx="549" cy="290"/>
            </a:xfrm>
            <a:prstGeom prst="rect">
              <a:avLst/>
            </a:prstGeom>
            <a:noFill/>
            <a:ln w="9525">
              <a:noFill/>
            </a:ln>
          </p:spPr>
          <p:txBody>
            <a:bodyPr wrap="none">
              <a:spAutoFit/>
            </a:bodyPr>
            <a:p>
              <a:pPr>
                <a:spcBef>
                  <a:spcPct val="0"/>
                </a:spcBef>
                <a:buNone/>
              </a:pPr>
              <a:r>
                <a:rPr lang="en-US" altLang="zh-CN" sz="2400" b="1">
                  <a:solidFill>
                    <a:schemeClr val="hlink"/>
                  </a:solidFill>
                  <a:latin typeface="Times New Roman" panose="02020603050405020304" pitchFamily="18" charset="0"/>
                  <a:cs typeface="Times New Roman" panose="02020603050405020304" pitchFamily="18" charset="0"/>
                </a:rPr>
                <a:t> </a:t>
              </a:r>
              <a:r>
                <a:rPr lang="zh-CN" altLang="en-US" sz="2400" b="1">
                  <a:solidFill>
                    <a:srgbClr val="0000FF"/>
                  </a:solidFill>
                  <a:latin typeface="Times New Roman" panose="02020603050405020304" pitchFamily="18" charset="0"/>
                  <a:cs typeface="Times New Roman" panose="02020603050405020304" pitchFamily="18" charset="0"/>
                </a:rPr>
                <a:t>解释</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pic>
        <p:nvPicPr>
          <p:cNvPr id="34" name="图片 33" descr="9297116791441704135715.wmf"/>
          <p:cNvPicPr>
            <a:picLocks noChangeAspect="1"/>
          </p:cNvPicPr>
          <p:nvPr/>
        </p:nvPicPr>
        <p:blipFill>
          <a:blip r:embed="rId2"/>
          <a:stretch>
            <a:fillRect/>
          </a:stretch>
        </p:blipFill>
        <p:spPr>
          <a:xfrm>
            <a:off x="863600" y="4812030"/>
            <a:ext cx="4244340" cy="1838325"/>
          </a:xfrm>
          <a:prstGeom prst="rect">
            <a:avLst/>
          </a:prstGeom>
          <a:solidFill>
            <a:srgbClr val="FFFF99"/>
          </a:solidFill>
          <a:ln w="9525">
            <a:noFill/>
          </a:ln>
        </p:spPr>
      </p:pic>
      <p:grpSp>
        <p:nvGrpSpPr>
          <p:cNvPr id="35" name="组合 34"/>
          <p:cNvGrpSpPr/>
          <p:nvPr/>
        </p:nvGrpSpPr>
        <p:grpSpPr>
          <a:xfrm>
            <a:off x="7662545" y="2188528"/>
            <a:ext cx="1219200" cy="947737"/>
            <a:chOff x="3504" y="1179"/>
            <a:chExt cx="768" cy="597"/>
          </a:xfrm>
        </p:grpSpPr>
        <p:sp>
          <p:nvSpPr>
            <p:cNvPr id="36" name="右箭头 35"/>
            <p:cNvSpPr/>
            <p:nvPr/>
          </p:nvSpPr>
          <p:spPr>
            <a:xfrm rot="8277140">
              <a:off x="3600" y="1632"/>
              <a:ext cx="672" cy="144"/>
            </a:xfrm>
            <a:prstGeom prst="rightArrow">
              <a:avLst>
                <a:gd name="adj1" fmla="val 50000"/>
                <a:gd name="adj2" fmla="val 116666"/>
              </a:avLst>
            </a:prstGeom>
            <a:solidFill>
              <a:srgbClr val="FF0066"/>
            </a:solidFill>
            <a:ln w="9525" cap="flat" cmpd="sng">
              <a:solidFill>
                <a:schemeClr val="tx1"/>
              </a:solidFill>
              <a:prstDash val="solid"/>
              <a:miter/>
              <a:headEnd type="none" w="med" len="med"/>
              <a:tailEnd type="none" w="med" len="med"/>
            </a:ln>
          </p:spPr>
          <p:txBody>
            <a:bodyPr wrap="none" anchor="ctr"/>
            <a:p>
              <a:pPr eaLnBrk="0" hangingPunct="0">
                <a:buNone/>
              </a:pPr>
              <a:endParaRPr sz="2400" b="1">
                <a:latin typeface="Times New Roman" panose="02020603050405020304" pitchFamily="18" charset="0"/>
                <a:cs typeface="Times New Roman" panose="02020603050405020304" pitchFamily="18" charset="0"/>
              </a:endParaRPr>
            </a:p>
          </p:txBody>
        </p:sp>
        <p:sp>
          <p:nvSpPr>
            <p:cNvPr id="37" name="文本框 36"/>
            <p:cNvSpPr txBox="1"/>
            <p:nvPr/>
          </p:nvSpPr>
          <p:spPr>
            <a:xfrm>
              <a:off x="3504" y="1179"/>
              <a:ext cx="549" cy="290"/>
            </a:xfrm>
            <a:prstGeom prst="rect">
              <a:avLst/>
            </a:prstGeom>
            <a:noFill/>
            <a:ln w="9525">
              <a:noFill/>
            </a:ln>
          </p:spPr>
          <p:txBody>
            <a:bodyPr wrap="none">
              <a:spAutoFit/>
            </a:bodyPr>
            <a:p>
              <a:pPr>
                <a:spcBef>
                  <a:spcPct val="0"/>
                </a:spcBef>
                <a:buNone/>
              </a:pPr>
              <a:r>
                <a:rPr lang="en-US" altLang="zh-CN" sz="2400" b="1">
                  <a:solidFill>
                    <a:schemeClr val="hlink"/>
                  </a:solidFill>
                  <a:latin typeface="Times New Roman" panose="02020603050405020304" pitchFamily="18" charset="0"/>
                  <a:cs typeface="Times New Roman" panose="02020603050405020304" pitchFamily="18" charset="0"/>
                </a:rPr>
                <a:t> </a:t>
              </a:r>
              <a:r>
                <a:rPr lang="zh-CN" altLang="en-US" sz="2400" b="1">
                  <a:solidFill>
                    <a:srgbClr val="0000FF"/>
                  </a:solidFill>
                  <a:latin typeface="Times New Roman" panose="02020603050405020304" pitchFamily="18" charset="0"/>
                  <a:cs typeface="Times New Roman" panose="02020603050405020304" pitchFamily="18" charset="0"/>
                </a:rPr>
                <a:t>存储</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grpSp>
        <p:nvGrpSpPr>
          <p:cNvPr id="38" name="组合 37"/>
          <p:cNvGrpSpPr/>
          <p:nvPr/>
        </p:nvGrpSpPr>
        <p:grpSpPr>
          <a:xfrm>
            <a:off x="7854315" y="3748088"/>
            <a:ext cx="1468438" cy="460375"/>
            <a:chOff x="3600" y="2235"/>
            <a:chExt cx="925" cy="290"/>
          </a:xfrm>
        </p:grpSpPr>
        <p:sp>
          <p:nvSpPr>
            <p:cNvPr id="39" name="右箭头 38"/>
            <p:cNvSpPr/>
            <p:nvPr/>
          </p:nvSpPr>
          <p:spPr>
            <a:xfrm rot="2146450">
              <a:off x="3600" y="2333"/>
              <a:ext cx="543" cy="129"/>
            </a:xfrm>
            <a:prstGeom prst="rightArrow">
              <a:avLst>
                <a:gd name="adj1" fmla="val 50000"/>
                <a:gd name="adj2" fmla="val 105232"/>
              </a:avLst>
            </a:prstGeom>
            <a:solidFill>
              <a:srgbClr val="FF0066"/>
            </a:solidFill>
            <a:ln w="9525" cap="flat" cmpd="sng">
              <a:solidFill>
                <a:schemeClr val="tx1"/>
              </a:solidFill>
              <a:prstDash val="solid"/>
              <a:miter/>
              <a:headEnd type="none" w="med" len="med"/>
              <a:tailEnd type="none" w="med" len="med"/>
            </a:ln>
          </p:spPr>
          <p:txBody>
            <a:bodyPr wrap="none" anchor="ctr"/>
            <a:p>
              <a:pPr eaLnBrk="0" hangingPunct="0">
                <a:buNone/>
              </a:pPr>
              <a:endParaRPr sz="2400" b="1">
                <a:latin typeface="Times New Roman" panose="02020603050405020304" pitchFamily="18" charset="0"/>
                <a:cs typeface="Times New Roman" panose="02020603050405020304" pitchFamily="18" charset="0"/>
              </a:endParaRPr>
            </a:p>
          </p:txBody>
        </p:sp>
        <p:sp>
          <p:nvSpPr>
            <p:cNvPr id="40" name="文本框 39"/>
            <p:cNvSpPr txBox="1"/>
            <p:nvPr/>
          </p:nvSpPr>
          <p:spPr>
            <a:xfrm>
              <a:off x="3976" y="2235"/>
              <a:ext cx="549" cy="290"/>
            </a:xfrm>
            <a:prstGeom prst="rect">
              <a:avLst/>
            </a:prstGeom>
            <a:noFill/>
            <a:ln w="9525">
              <a:noFill/>
            </a:ln>
          </p:spPr>
          <p:txBody>
            <a:bodyPr wrap="none">
              <a:spAutoFit/>
            </a:bodyPr>
            <a:p>
              <a:pPr>
                <a:spcBef>
                  <a:spcPct val="0"/>
                </a:spcBef>
                <a:buNone/>
              </a:pPr>
              <a:r>
                <a:rPr lang="en-US" altLang="zh-CN" sz="2400" b="1">
                  <a:solidFill>
                    <a:schemeClr val="hlink"/>
                  </a:solidFill>
                  <a:latin typeface="Times New Roman" panose="02020603050405020304" pitchFamily="18" charset="0"/>
                  <a:cs typeface="Times New Roman" panose="02020603050405020304" pitchFamily="18" charset="0"/>
                </a:rPr>
                <a:t> </a:t>
              </a:r>
              <a:r>
                <a:rPr lang="zh-CN" altLang="en-US" sz="2400" b="1">
                  <a:solidFill>
                    <a:srgbClr val="0000FF"/>
                  </a:solidFill>
                  <a:latin typeface="Times New Roman" panose="02020603050405020304" pitchFamily="18" charset="0"/>
                  <a:cs typeface="Times New Roman" panose="02020603050405020304" pitchFamily="18" charset="0"/>
                </a:rPr>
                <a:t>解释</a:t>
              </a:r>
              <a:endParaRPr lang="zh-CN" altLang="en-US" sz="2400" b="1">
                <a:solidFill>
                  <a:srgbClr val="0000FF"/>
                </a:solidFill>
                <a:latin typeface="Times New Roman" panose="02020603050405020304" pitchFamily="18" charset="0"/>
                <a:cs typeface="Times New Roman" panose="02020603050405020304" pitchFamily="18" charset="0"/>
              </a:endParaRPr>
            </a:p>
          </p:txBody>
        </p:sp>
      </p:grpSp>
      <p:pic>
        <p:nvPicPr>
          <p:cNvPr id="41" name="图片 40" descr="7231508981441704135715.wmf"/>
          <p:cNvPicPr>
            <a:picLocks noChangeAspect="1"/>
          </p:cNvPicPr>
          <p:nvPr/>
        </p:nvPicPr>
        <p:blipFill>
          <a:blip r:embed="rId3"/>
          <a:stretch>
            <a:fillRect/>
          </a:stretch>
        </p:blipFill>
        <p:spPr>
          <a:xfrm>
            <a:off x="9410065" y="3905885"/>
            <a:ext cx="2754630" cy="2837815"/>
          </a:xfrm>
          <a:prstGeom prst="rect">
            <a:avLst/>
          </a:prstGeom>
          <a:solidFill>
            <a:srgbClr val="FFFF99"/>
          </a:solidFill>
          <a:ln w="9525">
            <a:noFill/>
          </a:ln>
        </p:spPr>
      </p:pic>
      <p:grpSp>
        <p:nvGrpSpPr>
          <p:cNvPr id="42" name="组合 41"/>
          <p:cNvGrpSpPr/>
          <p:nvPr/>
        </p:nvGrpSpPr>
        <p:grpSpPr>
          <a:xfrm>
            <a:off x="4391025" y="1337310"/>
            <a:ext cx="4060190" cy="581025"/>
            <a:chOff x="2592" y="594"/>
            <a:chExt cx="1008" cy="366"/>
          </a:xfrm>
        </p:grpSpPr>
        <p:sp>
          <p:nvSpPr>
            <p:cNvPr id="43" name="左右箭头 42"/>
            <p:cNvSpPr/>
            <p:nvPr/>
          </p:nvSpPr>
          <p:spPr>
            <a:xfrm>
              <a:off x="2592" y="816"/>
              <a:ext cx="1008" cy="144"/>
            </a:xfrm>
            <a:prstGeom prst="leftRightArrow">
              <a:avLst>
                <a:gd name="adj1" fmla="val 50000"/>
                <a:gd name="adj2" fmla="val 140000"/>
              </a:avLst>
            </a:prstGeom>
            <a:solidFill>
              <a:srgbClr val="FF0066"/>
            </a:solidFill>
            <a:ln w="9525" cap="flat" cmpd="sng">
              <a:solidFill>
                <a:schemeClr val="tx1"/>
              </a:solidFill>
              <a:prstDash val="solid"/>
              <a:miter/>
              <a:headEnd type="none" w="med" len="med"/>
              <a:tailEnd type="none" w="med" len="med"/>
            </a:ln>
          </p:spPr>
          <p:txBody>
            <a:bodyPr wrap="none" anchor="ctr"/>
            <a:p>
              <a:pPr eaLnBrk="0" hangingPunct="0">
                <a:buNone/>
              </a:pPr>
              <a:endParaRPr sz="2400" b="1">
                <a:latin typeface="Times New Roman" panose="02020603050405020304" pitchFamily="18" charset="0"/>
                <a:cs typeface="Times New Roman" panose="02020603050405020304" pitchFamily="18" charset="0"/>
              </a:endParaRPr>
            </a:p>
          </p:txBody>
        </p:sp>
        <p:sp>
          <p:nvSpPr>
            <p:cNvPr id="44" name="文本框 43"/>
            <p:cNvSpPr txBox="1"/>
            <p:nvPr/>
          </p:nvSpPr>
          <p:spPr>
            <a:xfrm>
              <a:off x="2775" y="594"/>
              <a:ext cx="549" cy="290"/>
            </a:xfrm>
            <a:prstGeom prst="rect">
              <a:avLst/>
            </a:prstGeom>
            <a:noFill/>
            <a:ln w="9525">
              <a:noFill/>
            </a:ln>
          </p:spPr>
          <p:txBody>
            <a:bodyPr wrap="square">
              <a:spAutoFit/>
            </a:bodyPr>
            <a:p>
              <a:pPr algn="ctr">
                <a:spcBef>
                  <a:spcPct val="0"/>
                </a:spcBef>
                <a:buNone/>
              </a:pPr>
              <a:r>
                <a:rPr lang="en-US" altLang="zh-CN" sz="2400" b="1">
                  <a:solidFill>
                    <a:schemeClr val="hlink"/>
                  </a:solidFill>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对应</a:t>
              </a:r>
              <a:endParaRPr lang="zh-CN" altLang="en-US" sz="2400" b="1">
                <a:solidFill>
                  <a:srgbClr val="FF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up)">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up)">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 name="Rectangle 3"/>
          <p:cNvSpPr>
            <a:spLocks noChangeArrowheads="1"/>
          </p:cNvSpPr>
          <p:nvPr/>
        </p:nvSpPr>
        <p:spPr bwMode="auto">
          <a:xfrm>
            <a:off x="1718310" y="1617345"/>
            <a:ext cx="10299065" cy="505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p>
            <a:pPr marL="1143000" marR="0" lvl="0" indent="-1143000" algn="l" defTabSz="914400" rtl="0" fontAlgn="auto">
              <a:lnSpc>
                <a:spcPct val="135000"/>
              </a:lnSpc>
              <a:spcBef>
                <a:spcPts val="0"/>
              </a:spcBef>
              <a:spcAft>
                <a:spcPts val="0"/>
              </a:spcAft>
              <a:buClrTx/>
              <a:buSzTx/>
              <a:buFontTx/>
              <a:buNone/>
              <a:defRPr/>
            </a:pPr>
            <a:r>
              <a:rPr kumimoji="0" lang="zh-CN" altLang="en-US" sz="32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转换步骤：</a:t>
            </a:r>
            <a:endParaRPr kumimoji="0" lang="zh-CN" altLang="en-US" sz="32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step1 : </a:t>
            </a:r>
            <a:r>
              <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树中所有相邻兄弟之间加一条连线；</a:t>
            </a:r>
            <a:endPar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step2 : </a:t>
            </a:r>
            <a:r>
              <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对树中的每个结点，只保留它与第一个  </a:t>
            </a:r>
            <a:endPar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孩子结点之间的连线，删去它与其它孩</a:t>
            </a:r>
            <a:endPar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子结点之间的连线；</a:t>
            </a:r>
            <a:endPar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en-US" alt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step3 : </a:t>
            </a:r>
            <a:r>
              <a:rPr kumimoji="0" 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以树的根结点为轴心，将整棵树顺时针旋</a:t>
            </a:r>
            <a:endParaRPr kumimoji="0" 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fontAlgn="auto">
              <a:lnSpc>
                <a:spcPct val="135000"/>
              </a:lnSpc>
              <a:spcBef>
                <a:spcPts val="0"/>
              </a:spcBef>
              <a:spcAft>
                <a:spcPts val="0"/>
              </a:spcAft>
              <a:buClrTx/>
              <a:buSzTx/>
              <a:buFontTx/>
              <a:buNone/>
              <a:defRPr/>
            </a:pPr>
            <a:r>
              <a:rPr kumimoji="0" lang="zh-CN"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转一定的角度，使之结构层次分明</a:t>
            </a:r>
            <a:r>
              <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endParaRPr kumimoji="0" lang="zh-CN" altLang="en-US" sz="32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5" name="Rectangle 8"/>
          <p:cNvSpPr/>
          <p:nvPr/>
        </p:nvSpPr>
        <p:spPr>
          <a:xfrm>
            <a:off x="6115685" y="874713"/>
            <a:ext cx="5310505" cy="583565"/>
          </a:xfrm>
          <a:prstGeom prst="rect">
            <a:avLst/>
          </a:prstGeom>
          <a:noFill/>
          <a:ln w="9525">
            <a:noFill/>
          </a:ln>
        </p:spPr>
        <p:txBody>
          <a:bodyPr wrap="none" anchor="t">
            <a:spAutoFit/>
          </a:bodyPr>
          <a:p>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：树如何转为二叉树？</a:t>
            </a:r>
            <a:endPar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charRg st="4294967295" end="4294967295"/>
                                            </p:txEl>
                                          </p:spTgt>
                                        </p:tgtEl>
                                        <p:attrNameLst>
                                          <p:attrName>style.visibility</p:attrName>
                                        </p:attrNameLst>
                                      </p:cBhvr>
                                      <p:to>
                                        <p:strVal val="visible"/>
                                      </p:to>
                                    </p:set>
                                    <p:animEffect transition="in" filter="wipe(left)">
                                      <p:cBhvr>
                                        <p:cTn id="7" dur="500"/>
                                        <p:tgtEl>
                                          <p:spTgt spid="10">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charRg st="0" end="6"/>
                                            </p:txEl>
                                          </p:spTgt>
                                        </p:tgtEl>
                                        <p:attrNameLst>
                                          <p:attrName>style.visibility</p:attrName>
                                        </p:attrNameLst>
                                      </p:cBhvr>
                                      <p:to>
                                        <p:strVal val="visible"/>
                                      </p:to>
                                    </p:set>
                                    <p:animEffect transition="in" filter="wipe(left)">
                                      <p:cBhvr>
                                        <p:cTn id="12" dur="500"/>
                                        <p:tgtEl>
                                          <p:spTgt spid="10">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charRg st="6" end="30"/>
                                            </p:txEl>
                                          </p:spTgt>
                                        </p:tgtEl>
                                        <p:attrNameLst>
                                          <p:attrName>style.visibility</p:attrName>
                                        </p:attrNameLst>
                                      </p:cBhvr>
                                      <p:to>
                                        <p:strVal val="visible"/>
                                      </p:to>
                                    </p:set>
                                    <p:animEffect transition="in" filter="wipe(left)">
                                      <p:cBhvr>
                                        <p:cTn id="17" dur="500"/>
                                        <p:tgtEl>
                                          <p:spTgt spid="10">
                                            <p:txEl>
                                              <p:charRg st="6"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charRg st="30" end="57"/>
                                            </p:txEl>
                                          </p:spTgt>
                                        </p:tgtEl>
                                        <p:attrNameLst>
                                          <p:attrName>style.visibility</p:attrName>
                                        </p:attrNameLst>
                                      </p:cBhvr>
                                      <p:to>
                                        <p:strVal val="visible"/>
                                      </p:to>
                                    </p:set>
                                    <p:animEffect transition="in" filter="wipe(left)">
                                      <p:cBhvr>
                                        <p:cTn id="22" dur="500"/>
                                        <p:tgtEl>
                                          <p:spTgt spid="10">
                                            <p:txEl>
                                              <p:charRg st="30" end="57"/>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xEl>
                                              <p:charRg st="57" end="82"/>
                                            </p:txEl>
                                          </p:spTgt>
                                        </p:tgtEl>
                                        <p:attrNameLst>
                                          <p:attrName>style.visibility</p:attrName>
                                        </p:attrNameLst>
                                      </p:cBhvr>
                                      <p:to>
                                        <p:strVal val="visible"/>
                                      </p:to>
                                    </p:set>
                                    <p:animEffect transition="in" filter="wipe(left)">
                                      <p:cBhvr>
                                        <p:cTn id="26" dur="500"/>
                                        <p:tgtEl>
                                          <p:spTgt spid="10">
                                            <p:txEl>
                                              <p:charRg st="57" end="82"/>
                                            </p:txEl>
                                          </p:spTgt>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0">
                                            <p:txEl>
                                              <p:charRg st="82" end="99"/>
                                            </p:txEl>
                                          </p:spTgt>
                                        </p:tgtEl>
                                        <p:attrNameLst>
                                          <p:attrName>style.visibility</p:attrName>
                                        </p:attrNameLst>
                                      </p:cBhvr>
                                      <p:to>
                                        <p:strVal val="visible"/>
                                      </p:to>
                                    </p:set>
                                    <p:animEffect transition="in" filter="wipe(left)">
                                      <p:cBhvr>
                                        <p:cTn id="30" dur="500"/>
                                        <p:tgtEl>
                                          <p:spTgt spid="10">
                                            <p:txEl>
                                              <p:charRg st="82" end="99"/>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0">
                                            <p:txEl>
                                              <p:pRg st="5" end="5"/>
                                            </p:txEl>
                                          </p:spTgt>
                                        </p:tgtEl>
                                        <p:attrNameLst>
                                          <p:attrName>style.visibility</p:attrName>
                                        </p:attrNameLst>
                                      </p:cBhvr>
                                      <p:to>
                                        <p:strVal val="visible"/>
                                      </p:to>
                                    </p:set>
                                    <p:animEffect transition="in" filter="wipe(left)">
                                      <p:cBhvr>
                                        <p:cTn id="34" dur="500"/>
                                        <p:tgtEl>
                                          <p:spTgt spid="10">
                                            <p:txEl>
                                              <p:pRg st="5" end="5"/>
                                            </p:txEl>
                                          </p:spTgt>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wipe(left)">
                                      <p:cBhvr>
                                        <p:cTn id="38"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Rectangle 2"/>
          <p:cNvSpPr/>
          <p:nvPr/>
        </p:nvSpPr>
        <p:spPr>
          <a:xfrm>
            <a:off x="6601460" y="284798"/>
            <a:ext cx="4159250" cy="521970"/>
          </a:xfrm>
          <a:prstGeom prst="rect">
            <a:avLst/>
          </a:prstGeom>
          <a:noFill/>
          <a:ln w="9525">
            <a:noFill/>
          </a:ln>
        </p:spPr>
        <p:txBody>
          <a:bodyPr wrap="none" anchor="t">
            <a:spAutoFit/>
          </a:bodyPr>
          <a:p>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方法：加线</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抹线</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旋转</a:t>
            </a:r>
            <a:r>
              <a:rPr lang="zh-CN" altLang="en-US"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 </a:t>
            </a:r>
            <a:endParaRPr lang="zh-CN" altLang="en-US"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7" name="AutoShape 27"/>
          <p:cNvSpPr>
            <a:spLocks noChangeArrowheads="1"/>
          </p:cNvSpPr>
          <p:nvPr/>
        </p:nvSpPr>
        <p:spPr bwMode="auto">
          <a:xfrm>
            <a:off x="5052060" y="3606483"/>
            <a:ext cx="838200" cy="990600"/>
          </a:xfrm>
          <a:prstGeom prst="rightArrow">
            <a:avLst>
              <a:gd name="adj1" fmla="val 50000"/>
              <a:gd name="adj2" fmla="val 25000"/>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116" name="Group 46"/>
          <p:cNvGrpSpPr/>
          <p:nvPr/>
        </p:nvGrpSpPr>
        <p:grpSpPr>
          <a:xfrm>
            <a:off x="6414770" y="1925638"/>
            <a:ext cx="3429000" cy="4343400"/>
            <a:chOff x="1392" y="1008"/>
            <a:chExt cx="2208" cy="2736"/>
          </a:xfrm>
        </p:grpSpPr>
        <p:sp>
          <p:nvSpPr>
            <p:cNvPr id="117" name="Oval 47"/>
            <p:cNvSpPr>
              <a:spLocks noChangeArrowheads="1"/>
            </p:cNvSpPr>
            <p:nvPr/>
          </p:nvSpPr>
          <p:spPr bwMode="auto">
            <a:xfrm>
              <a:off x="2596" y="1008"/>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8" name="Oval 48"/>
            <p:cNvSpPr>
              <a:spLocks noChangeArrowheads="1"/>
            </p:cNvSpPr>
            <p:nvPr/>
          </p:nvSpPr>
          <p:spPr bwMode="auto">
            <a:xfrm>
              <a:off x="1922" y="1548"/>
              <a:ext cx="368"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9" name="Oval 49"/>
            <p:cNvSpPr>
              <a:spLocks noChangeArrowheads="1"/>
            </p:cNvSpPr>
            <p:nvPr/>
          </p:nvSpPr>
          <p:spPr bwMode="auto">
            <a:xfrm>
              <a:off x="2104" y="2468"/>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0" name="Oval 50"/>
            <p:cNvSpPr>
              <a:spLocks noChangeArrowheads="1"/>
            </p:cNvSpPr>
            <p:nvPr/>
          </p:nvSpPr>
          <p:spPr bwMode="auto">
            <a:xfrm>
              <a:off x="3235" y="2407"/>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1" name="Oval 51"/>
            <p:cNvSpPr>
              <a:spLocks noChangeArrowheads="1"/>
            </p:cNvSpPr>
            <p:nvPr/>
          </p:nvSpPr>
          <p:spPr bwMode="auto">
            <a:xfrm>
              <a:off x="1392" y="2100"/>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2" name="Oval 52"/>
            <p:cNvSpPr>
              <a:spLocks noChangeArrowheads="1"/>
            </p:cNvSpPr>
            <p:nvPr/>
          </p:nvSpPr>
          <p:spPr bwMode="auto">
            <a:xfrm>
              <a:off x="1593" y="2971"/>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3" name="Line 53"/>
            <p:cNvSpPr>
              <a:spLocks noChangeShapeType="1"/>
            </p:cNvSpPr>
            <p:nvPr/>
          </p:nvSpPr>
          <p:spPr bwMode="auto">
            <a:xfrm flipH="1">
              <a:off x="2213" y="1266"/>
              <a:ext cx="456" cy="29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4" name="Line 54"/>
            <p:cNvSpPr>
              <a:spLocks noChangeShapeType="1"/>
            </p:cNvSpPr>
            <p:nvPr/>
          </p:nvSpPr>
          <p:spPr bwMode="auto">
            <a:xfrm flipH="1">
              <a:off x="1666" y="1793"/>
              <a:ext cx="292" cy="31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5" name="Line 55"/>
            <p:cNvSpPr>
              <a:spLocks noChangeShapeType="1"/>
            </p:cNvSpPr>
            <p:nvPr/>
          </p:nvSpPr>
          <p:spPr bwMode="auto">
            <a:xfrm flipH="1">
              <a:off x="1866" y="2701"/>
              <a:ext cx="311" cy="28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6" name="Oval 56"/>
            <p:cNvSpPr>
              <a:spLocks noChangeArrowheads="1"/>
            </p:cNvSpPr>
            <p:nvPr/>
          </p:nvSpPr>
          <p:spPr bwMode="auto">
            <a:xfrm>
              <a:off x="2669" y="3474"/>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7" name="Oval 57"/>
            <p:cNvSpPr>
              <a:spLocks noChangeArrowheads="1"/>
            </p:cNvSpPr>
            <p:nvPr/>
          </p:nvSpPr>
          <p:spPr bwMode="auto">
            <a:xfrm>
              <a:off x="2122" y="3216"/>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8" name="Oval 58"/>
            <p:cNvSpPr>
              <a:spLocks noChangeArrowheads="1"/>
            </p:cNvSpPr>
            <p:nvPr/>
          </p:nvSpPr>
          <p:spPr bwMode="auto">
            <a:xfrm>
              <a:off x="2615" y="2002"/>
              <a:ext cx="365" cy="270"/>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0" lang="en-US" altLang="zh-CN" sz="28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9" name="Line 59"/>
            <p:cNvSpPr>
              <a:spLocks noChangeShapeType="1"/>
            </p:cNvSpPr>
            <p:nvPr/>
          </p:nvSpPr>
          <p:spPr bwMode="auto">
            <a:xfrm>
              <a:off x="2268" y="1722"/>
              <a:ext cx="420" cy="317"/>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Line 60"/>
            <p:cNvSpPr>
              <a:spLocks noChangeShapeType="1"/>
            </p:cNvSpPr>
            <p:nvPr/>
          </p:nvSpPr>
          <p:spPr bwMode="auto">
            <a:xfrm>
              <a:off x="2943" y="2235"/>
              <a:ext cx="365" cy="221"/>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1" name="Line 61"/>
            <p:cNvSpPr>
              <a:spLocks noChangeShapeType="1"/>
            </p:cNvSpPr>
            <p:nvPr/>
          </p:nvSpPr>
          <p:spPr bwMode="auto">
            <a:xfrm>
              <a:off x="1757" y="2272"/>
              <a:ext cx="365" cy="257"/>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2" name="Line 62"/>
            <p:cNvSpPr>
              <a:spLocks noChangeShapeType="1"/>
            </p:cNvSpPr>
            <p:nvPr/>
          </p:nvSpPr>
          <p:spPr bwMode="auto">
            <a:xfrm>
              <a:off x="1958" y="3135"/>
              <a:ext cx="219" cy="136"/>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63"/>
            <p:cNvSpPr>
              <a:spLocks noChangeShapeType="1"/>
            </p:cNvSpPr>
            <p:nvPr/>
          </p:nvSpPr>
          <p:spPr bwMode="auto">
            <a:xfrm>
              <a:off x="2469" y="3418"/>
              <a:ext cx="219" cy="128"/>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34" name="AutoShape 64"/>
          <p:cNvSpPr>
            <a:spLocks noChangeArrowheads="1"/>
          </p:cNvSpPr>
          <p:nvPr/>
        </p:nvSpPr>
        <p:spPr bwMode="auto">
          <a:xfrm>
            <a:off x="6727190" y="1148080"/>
            <a:ext cx="1303020" cy="457200"/>
          </a:xfrm>
          <a:prstGeom prst="wedgeRectCallout">
            <a:avLst>
              <a:gd name="adj1" fmla="val 44152"/>
              <a:gd name="adj2" fmla="val -142916"/>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cs typeface="+mn-cs"/>
                <a:sym typeface="+mn-ea"/>
              </a:rPr>
              <a:t>兄弟相连</a:t>
            </a:r>
            <a:endParaRPr kumimoji="0" lang="zh-CN" altLang="en-US" sz="2200" b="1" i="0" u="none" strike="noStrike" kern="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cs typeface="+mn-cs"/>
              <a:sym typeface="+mn-ea"/>
            </a:endParaRPr>
          </a:p>
        </p:txBody>
      </p:sp>
      <p:sp>
        <p:nvSpPr>
          <p:cNvPr id="135" name="AutoShape 65"/>
          <p:cNvSpPr>
            <a:spLocks noChangeArrowheads="1"/>
          </p:cNvSpPr>
          <p:nvPr/>
        </p:nvSpPr>
        <p:spPr bwMode="auto">
          <a:xfrm>
            <a:off x="8355965" y="1148080"/>
            <a:ext cx="1492250" cy="457200"/>
          </a:xfrm>
          <a:prstGeom prst="wedgeRectCallout">
            <a:avLst>
              <a:gd name="adj1" fmla="val 1531"/>
              <a:gd name="adj2" fmla="val -142916"/>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cs typeface="+mn-cs"/>
                <a:sym typeface="+mn-ea"/>
              </a:rPr>
              <a:t>长兄为父</a:t>
            </a:r>
            <a:endParaRPr kumimoji="0" lang="zh-CN" altLang="en-US" sz="2200" b="1" i="0" u="none" strike="noStrike" kern="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cs typeface="+mn-cs"/>
              <a:sym typeface="+mn-ea"/>
            </a:endParaRPr>
          </a:p>
        </p:txBody>
      </p:sp>
      <p:sp>
        <p:nvSpPr>
          <p:cNvPr id="136" name="AutoShape 66"/>
          <p:cNvSpPr>
            <a:spLocks noChangeArrowheads="1"/>
          </p:cNvSpPr>
          <p:nvPr/>
        </p:nvSpPr>
        <p:spPr bwMode="auto">
          <a:xfrm>
            <a:off x="10096500" y="1148080"/>
            <a:ext cx="1953895" cy="457200"/>
          </a:xfrm>
          <a:prstGeom prst="wedgeRectCallout">
            <a:avLst>
              <a:gd name="adj1" fmla="val -36642"/>
              <a:gd name="adj2" fmla="val -140000"/>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200" b="1" i="0" u="none" strike="noStrike" kern="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cs typeface="+mn-cs"/>
                <a:sym typeface="+mn-ea"/>
              </a:rPr>
              <a:t>左孩子右兄弟</a:t>
            </a:r>
            <a:endParaRPr kumimoji="0" lang="zh-CN" altLang="en-US" sz="2200" b="1" i="0" u="none" strike="noStrike" kern="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cs typeface="+mn-cs"/>
              <a:sym typeface="+mn-ea"/>
            </a:endParaRPr>
          </a:p>
        </p:txBody>
      </p:sp>
      <p:sp>
        <p:nvSpPr>
          <p:cNvPr id="137" name="AutoShape 67"/>
          <p:cNvSpPr>
            <a:spLocks noChangeArrowheads="1"/>
          </p:cNvSpPr>
          <p:nvPr/>
        </p:nvSpPr>
        <p:spPr bwMode="auto">
          <a:xfrm>
            <a:off x="8964930" y="2143125"/>
            <a:ext cx="2621915" cy="1361440"/>
          </a:xfrm>
          <a:prstGeom prst="cloudCallout">
            <a:avLst>
              <a:gd name="adj1" fmla="val -51145"/>
              <a:gd name="adj2" fmla="val -57472"/>
            </a:avLst>
          </a:prstGeom>
          <a:solidFill>
            <a:srgbClr val="99FFCC"/>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根结点肯定 </a:t>
            </a:r>
            <a:endPar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没有右孩子！</a:t>
            </a:r>
            <a:endParaRPr kumimoji="0" lang="zh-CN" altLang="en-US" sz="2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grpSp>
        <p:nvGrpSpPr>
          <p:cNvPr id="118810" name="Group 22"/>
          <p:cNvGrpSpPr/>
          <p:nvPr/>
        </p:nvGrpSpPr>
        <p:grpSpPr>
          <a:xfrm>
            <a:off x="1211898" y="2123758"/>
            <a:ext cx="3429000" cy="4114800"/>
            <a:chOff x="1472" y="2464"/>
            <a:chExt cx="984" cy="1296"/>
          </a:xfrm>
        </p:grpSpPr>
        <p:sp>
          <p:nvSpPr>
            <p:cNvPr id="140" name="Oval 23"/>
            <p:cNvSpPr>
              <a:spLocks noChangeArrowheads="1"/>
            </p:cNvSpPr>
            <p:nvPr/>
          </p:nvSpPr>
          <p:spPr bwMode="auto">
            <a:xfrm>
              <a:off x="2000" y="246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1" name="Oval 24"/>
            <p:cNvSpPr>
              <a:spLocks noChangeArrowheads="1"/>
            </p:cNvSpPr>
            <p:nvPr/>
          </p:nvSpPr>
          <p:spPr bwMode="auto">
            <a:xfrm>
              <a:off x="1704" y="281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b</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2" name="Oval 25"/>
            <p:cNvSpPr>
              <a:spLocks noChangeArrowheads="1"/>
            </p:cNvSpPr>
            <p:nvPr/>
          </p:nvSpPr>
          <p:spPr bwMode="auto">
            <a:xfrm>
              <a:off x="1944" y="3200"/>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e</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3" name="Oval 26"/>
            <p:cNvSpPr>
              <a:spLocks noChangeArrowheads="1"/>
            </p:cNvSpPr>
            <p:nvPr/>
          </p:nvSpPr>
          <p:spPr bwMode="auto">
            <a:xfrm>
              <a:off x="2296" y="282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i</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4" name="Oval 27"/>
            <p:cNvSpPr>
              <a:spLocks noChangeArrowheads="1"/>
            </p:cNvSpPr>
            <p:nvPr/>
          </p:nvSpPr>
          <p:spPr bwMode="auto">
            <a:xfrm>
              <a:off x="1472" y="317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5" name="Oval 28"/>
            <p:cNvSpPr>
              <a:spLocks noChangeArrowheads="1"/>
            </p:cNvSpPr>
            <p:nvPr/>
          </p:nvSpPr>
          <p:spPr bwMode="auto">
            <a:xfrm>
              <a:off x="1720" y="358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f</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6" name="Oval 34"/>
            <p:cNvSpPr>
              <a:spLocks noChangeArrowheads="1"/>
            </p:cNvSpPr>
            <p:nvPr/>
          </p:nvSpPr>
          <p:spPr bwMode="auto">
            <a:xfrm>
              <a:off x="2192" y="3560"/>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h</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7" name="Oval 36"/>
            <p:cNvSpPr>
              <a:spLocks noChangeArrowheads="1"/>
            </p:cNvSpPr>
            <p:nvPr/>
          </p:nvSpPr>
          <p:spPr bwMode="auto">
            <a:xfrm>
              <a:off x="1960" y="357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g</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8" name="Oval 38"/>
            <p:cNvSpPr>
              <a:spLocks noChangeArrowheads="1"/>
            </p:cNvSpPr>
            <p:nvPr/>
          </p:nvSpPr>
          <p:spPr bwMode="auto">
            <a:xfrm>
              <a:off x="2000" y="2832"/>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c</a:t>
              </a:r>
              <a:endParaRPr kumimoji="0"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grpSp>
      <p:cxnSp>
        <p:nvCxnSpPr>
          <p:cNvPr id="149" name="直接连接符 148"/>
          <p:cNvCxnSpPr/>
          <p:nvPr/>
        </p:nvCxnSpPr>
        <p:spPr>
          <a:xfrm flipH="1">
            <a:off x="2299335" y="2601595"/>
            <a:ext cx="835025" cy="6397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3331210" y="2682558"/>
            <a:ext cx="0" cy="60960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528060" y="2601595"/>
            <a:ext cx="833438" cy="6651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491298" y="3719195"/>
            <a:ext cx="611188" cy="6651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496185" y="3719195"/>
            <a:ext cx="639763" cy="7413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a:off x="2354898" y="4938395"/>
            <a:ext cx="584200" cy="7413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3135948" y="5019358"/>
            <a:ext cx="55563" cy="63500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3332798" y="4938395"/>
            <a:ext cx="666750" cy="665163"/>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2578735" y="3520758"/>
            <a:ext cx="473075" cy="5080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09569" name="直接连接符 109568"/>
          <p:cNvCxnSpPr/>
          <p:nvPr/>
        </p:nvCxnSpPr>
        <p:spPr>
          <a:xfrm flipV="1">
            <a:off x="3609023" y="3546158"/>
            <a:ext cx="474663" cy="2540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09573" name="直接连接符 109572"/>
          <p:cNvCxnSpPr/>
          <p:nvPr/>
        </p:nvCxnSpPr>
        <p:spPr>
          <a:xfrm>
            <a:off x="1769110" y="4663758"/>
            <a:ext cx="1087438" cy="7620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09575" name="直接连接符 109574"/>
          <p:cNvCxnSpPr/>
          <p:nvPr/>
        </p:nvCxnSpPr>
        <p:spPr>
          <a:xfrm flipV="1">
            <a:off x="2634298" y="5933758"/>
            <a:ext cx="277813" cy="2540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4" name="直接连接符 109576"/>
          <p:cNvCxnSpPr/>
          <p:nvPr/>
        </p:nvCxnSpPr>
        <p:spPr>
          <a:xfrm flipV="1">
            <a:off x="3469323" y="5882958"/>
            <a:ext cx="252413" cy="50800"/>
          </a:xfrm>
          <a:prstGeom prst="line">
            <a:avLst/>
          </a:prstGeom>
          <a:ln w="38100">
            <a:solidFill>
              <a:srgbClr val="CC00CC"/>
            </a:solidFill>
          </a:ln>
        </p:spPr>
        <p:style>
          <a:lnRef idx="1">
            <a:schemeClr val="accent1"/>
          </a:lnRef>
          <a:fillRef idx="0">
            <a:schemeClr val="accent1"/>
          </a:fillRef>
          <a:effectRef idx="0">
            <a:schemeClr val="accent1"/>
          </a:effectRef>
          <a:fontRef idx="minor">
            <a:schemeClr val="tx1"/>
          </a:fontRef>
        </p:style>
      </p:cxnSp>
      <p:sp>
        <p:nvSpPr>
          <p:cNvPr id="167" name="Line 41"/>
          <p:cNvSpPr>
            <a:spLocks noChangeShapeType="1"/>
          </p:cNvSpPr>
          <p:nvPr/>
        </p:nvSpPr>
        <p:spPr bwMode="auto">
          <a:xfrm flipH="1">
            <a:off x="3183573" y="2854008"/>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8" name="Line 42"/>
          <p:cNvSpPr>
            <a:spLocks noChangeShapeType="1"/>
          </p:cNvSpPr>
          <p:nvPr/>
        </p:nvSpPr>
        <p:spPr bwMode="auto">
          <a:xfrm>
            <a:off x="3167063" y="2837498"/>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9" name="Line 41"/>
          <p:cNvSpPr>
            <a:spLocks noChangeShapeType="1"/>
          </p:cNvSpPr>
          <p:nvPr/>
        </p:nvSpPr>
        <p:spPr bwMode="auto">
          <a:xfrm flipH="1">
            <a:off x="3777298" y="2782570"/>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0" name="Line 42"/>
          <p:cNvSpPr>
            <a:spLocks noChangeShapeType="1"/>
          </p:cNvSpPr>
          <p:nvPr/>
        </p:nvSpPr>
        <p:spPr bwMode="auto">
          <a:xfrm>
            <a:off x="3832543" y="2766060"/>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1" name="Line 41"/>
          <p:cNvSpPr>
            <a:spLocks noChangeShapeType="1"/>
          </p:cNvSpPr>
          <p:nvPr/>
        </p:nvSpPr>
        <p:spPr bwMode="auto">
          <a:xfrm flipH="1">
            <a:off x="2680335" y="3989070"/>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2" name="Line 42"/>
          <p:cNvSpPr>
            <a:spLocks noChangeShapeType="1"/>
          </p:cNvSpPr>
          <p:nvPr/>
        </p:nvSpPr>
        <p:spPr bwMode="auto">
          <a:xfrm>
            <a:off x="2735580" y="3972560"/>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3" name="Line 41"/>
          <p:cNvSpPr>
            <a:spLocks noChangeShapeType="1"/>
          </p:cNvSpPr>
          <p:nvPr/>
        </p:nvSpPr>
        <p:spPr bwMode="auto">
          <a:xfrm flipH="1">
            <a:off x="3543935" y="5141595"/>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4" name="Line 42"/>
          <p:cNvSpPr>
            <a:spLocks noChangeShapeType="1"/>
          </p:cNvSpPr>
          <p:nvPr/>
        </p:nvSpPr>
        <p:spPr bwMode="auto">
          <a:xfrm>
            <a:off x="3599180" y="5125085"/>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5" name="Line 41"/>
          <p:cNvSpPr>
            <a:spLocks noChangeShapeType="1"/>
          </p:cNvSpPr>
          <p:nvPr/>
        </p:nvSpPr>
        <p:spPr bwMode="auto">
          <a:xfrm flipH="1">
            <a:off x="3040698" y="5230495"/>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6" name="Line 42"/>
          <p:cNvSpPr>
            <a:spLocks noChangeShapeType="1"/>
          </p:cNvSpPr>
          <p:nvPr/>
        </p:nvSpPr>
        <p:spPr bwMode="auto">
          <a:xfrm>
            <a:off x="3095943" y="5213985"/>
            <a:ext cx="304800" cy="304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 name="Rectangle 11"/>
          <p:cNvSpPr>
            <a:spLocks noChangeArrowheads="1"/>
          </p:cNvSpPr>
          <p:nvPr/>
        </p:nvSpPr>
        <p:spPr bwMode="auto">
          <a:xfrm>
            <a:off x="4601845" y="1925955"/>
            <a:ext cx="199961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树</a:t>
            </a:r>
            <a:r>
              <a:rPr lang="en-US" altLang="zh-CN"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二叉树</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charRg st="0" end="13"/>
                                            </p:txEl>
                                          </p:spTgt>
                                        </p:tgtEl>
                                        <p:attrNameLst>
                                          <p:attrName>style.visibility</p:attrName>
                                        </p:attrNameLst>
                                      </p:cBhvr>
                                      <p:to>
                                        <p:strVal val="visible"/>
                                      </p:to>
                                    </p:set>
                                    <p:animEffect transition="in" filter="wipe(left)">
                                      <p:cBhvr>
                                        <p:cTn id="7" dur="500"/>
                                        <p:tgtEl>
                                          <p:spTgt spid="72">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wipe(down)">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9569"/>
                                        </p:tgtEl>
                                        <p:attrNameLst>
                                          <p:attrName>style.visibility</p:attrName>
                                        </p:attrNameLst>
                                      </p:cBhvr>
                                      <p:to>
                                        <p:strVal val="visible"/>
                                      </p:to>
                                    </p:set>
                                    <p:animEffect transition="in" filter="wipe(left)">
                                      <p:cBhvr>
                                        <p:cTn id="21" dur="500"/>
                                        <p:tgtEl>
                                          <p:spTgt spid="10956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09573"/>
                                        </p:tgtEl>
                                        <p:attrNameLst>
                                          <p:attrName>style.visibility</p:attrName>
                                        </p:attrNameLst>
                                      </p:cBhvr>
                                      <p:to>
                                        <p:strVal val="visible"/>
                                      </p:to>
                                    </p:set>
                                    <p:animEffect transition="in" filter="wipe(left)">
                                      <p:cBhvr>
                                        <p:cTn id="25" dur="500"/>
                                        <p:tgtEl>
                                          <p:spTgt spid="109573"/>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109575"/>
                                        </p:tgtEl>
                                        <p:attrNameLst>
                                          <p:attrName>style.visibility</p:attrName>
                                        </p:attrNameLst>
                                      </p:cBhvr>
                                      <p:to>
                                        <p:strVal val="visible"/>
                                      </p:to>
                                    </p:set>
                                    <p:animEffect transition="in" filter="wipe(left)">
                                      <p:cBhvr>
                                        <p:cTn id="29" dur="500"/>
                                        <p:tgtEl>
                                          <p:spTgt spid="109575"/>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wipe(down)">
                                      <p:cBhvr>
                                        <p:cTn id="38" dur="500"/>
                                        <p:tgtEl>
                                          <p:spTgt spid="1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8"/>
                                        </p:tgtEl>
                                        <p:attrNameLst>
                                          <p:attrName>style.visibility</p:attrName>
                                        </p:attrNameLst>
                                      </p:cBhvr>
                                      <p:to>
                                        <p:strVal val="visible"/>
                                      </p:to>
                                    </p:set>
                                    <p:animEffect transition="in" filter="fade">
                                      <p:cBhvr>
                                        <p:cTn id="43" dur="500"/>
                                        <p:tgtEl>
                                          <p:spTgt spid="168"/>
                                        </p:tgtEl>
                                      </p:cBhvr>
                                    </p:animEffect>
                                  </p:childTnLst>
                                </p:cTn>
                              </p:par>
                              <p:par>
                                <p:cTn id="44" presetID="10" presetClass="entr" presetSubtype="0" fill="hold" nodeType="withEffect">
                                  <p:stCondLst>
                                    <p:cond delay="0"/>
                                  </p:stCondLst>
                                  <p:childTnLst>
                                    <p:set>
                                      <p:cBhvr>
                                        <p:cTn id="45" dur="1" fill="hold">
                                          <p:stCondLst>
                                            <p:cond delay="0"/>
                                          </p:stCondLst>
                                        </p:cTn>
                                        <p:tgtEl>
                                          <p:spTgt spid="167"/>
                                        </p:tgtEl>
                                        <p:attrNameLst>
                                          <p:attrName>style.visibility</p:attrName>
                                        </p:attrNameLst>
                                      </p:cBhvr>
                                      <p:to>
                                        <p:strVal val="visible"/>
                                      </p:to>
                                    </p:set>
                                    <p:animEffect transition="in" filter="fade">
                                      <p:cBhvr>
                                        <p:cTn id="46" dur="500"/>
                                        <p:tgtEl>
                                          <p:spTgt spid="167"/>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169"/>
                                        </p:tgtEl>
                                        <p:attrNameLst>
                                          <p:attrName>style.visibility</p:attrName>
                                        </p:attrNameLst>
                                      </p:cBhvr>
                                      <p:to>
                                        <p:strVal val="visible"/>
                                      </p:to>
                                    </p:set>
                                    <p:animEffect transition="in" filter="fade">
                                      <p:cBhvr>
                                        <p:cTn id="50" dur="500"/>
                                        <p:tgtEl>
                                          <p:spTgt spid="169"/>
                                        </p:tgtEl>
                                      </p:cBhvr>
                                    </p:animEffect>
                                  </p:childTnLst>
                                </p:cTn>
                              </p:par>
                              <p:par>
                                <p:cTn id="51" presetID="10" presetClass="entr" presetSubtype="0" fill="hold" nodeType="withEffect">
                                  <p:stCondLst>
                                    <p:cond delay="0"/>
                                  </p:stCondLst>
                                  <p:childTnLst>
                                    <p:set>
                                      <p:cBhvr>
                                        <p:cTn id="52" dur="1" fill="hold">
                                          <p:stCondLst>
                                            <p:cond delay="0"/>
                                          </p:stCondLst>
                                        </p:cTn>
                                        <p:tgtEl>
                                          <p:spTgt spid="170"/>
                                        </p:tgtEl>
                                        <p:attrNameLst>
                                          <p:attrName>style.visibility</p:attrName>
                                        </p:attrNameLst>
                                      </p:cBhvr>
                                      <p:to>
                                        <p:strVal val="visible"/>
                                      </p:to>
                                    </p:set>
                                    <p:animEffect transition="in" filter="fade">
                                      <p:cBhvr>
                                        <p:cTn id="53" dur="500"/>
                                        <p:tgtEl>
                                          <p:spTgt spid="170"/>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71"/>
                                        </p:tgtEl>
                                        <p:attrNameLst>
                                          <p:attrName>style.visibility</p:attrName>
                                        </p:attrNameLst>
                                      </p:cBhvr>
                                      <p:to>
                                        <p:strVal val="visible"/>
                                      </p:to>
                                    </p:set>
                                    <p:animEffect transition="in" filter="fade">
                                      <p:cBhvr>
                                        <p:cTn id="57" dur="500"/>
                                        <p:tgtEl>
                                          <p:spTgt spid="171"/>
                                        </p:tgtEl>
                                      </p:cBhvr>
                                    </p:animEffect>
                                  </p:childTnLst>
                                </p:cTn>
                              </p:par>
                              <p:par>
                                <p:cTn id="58" presetID="10" presetClass="entr" presetSubtype="0" fill="hold" nodeType="withEffect">
                                  <p:stCondLst>
                                    <p:cond delay="0"/>
                                  </p:stCondLst>
                                  <p:childTnLst>
                                    <p:set>
                                      <p:cBhvr>
                                        <p:cTn id="59" dur="1" fill="hold">
                                          <p:stCondLst>
                                            <p:cond delay="0"/>
                                          </p:stCondLst>
                                        </p:cTn>
                                        <p:tgtEl>
                                          <p:spTgt spid="172"/>
                                        </p:tgtEl>
                                        <p:attrNameLst>
                                          <p:attrName>style.visibility</p:attrName>
                                        </p:attrNameLst>
                                      </p:cBhvr>
                                      <p:to>
                                        <p:strVal val="visible"/>
                                      </p:to>
                                    </p:set>
                                    <p:animEffect transition="in" filter="fade">
                                      <p:cBhvr>
                                        <p:cTn id="60" dur="500"/>
                                        <p:tgtEl>
                                          <p:spTgt spid="172"/>
                                        </p:tgtEl>
                                      </p:cBhvr>
                                    </p:animEffect>
                                  </p:childTnLst>
                                </p:cTn>
                              </p:par>
                            </p:childTnLst>
                          </p:cTn>
                        </p:par>
                        <p:par>
                          <p:cTn id="61" fill="hold">
                            <p:stCondLst>
                              <p:cond delay="1500"/>
                            </p:stCondLst>
                            <p:childTnLst>
                              <p:par>
                                <p:cTn id="62" presetID="10" presetClass="entr" presetSubtype="0" fill="hold" nodeType="afterEffect">
                                  <p:stCondLst>
                                    <p:cond delay="0"/>
                                  </p:stCondLst>
                                  <p:childTnLst>
                                    <p:set>
                                      <p:cBhvr>
                                        <p:cTn id="63" dur="1" fill="hold">
                                          <p:stCondLst>
                                            <p:cond delay="0"/>
                                          </p:stCondLst>
                                        </p:cTn>
                                        <p:tgtEl>
                                          <p:spTgt spid="176"/>
                                        </p:tgtEl>
                                        <p:attrNameLst>
                                          <p:attrName>style.visibility</p:attrName>
                                        </p:attrNameLst>
                                      </p:cBhvr>
                                      <p:to>
                                        <p:strVal val="visible"/>
                                      </p:to>
                                    </p:set>
                                    <p:animEffect transition="in" filter="fade">
                                      <p:cBhvr>
                                        <p:cTn id="64" dur="500"/>
                                        <p:tgtEl>
                                          <p:spTgt spid="176"/>
                                        </p:tgtEl>
                                      </p:cBhvr>
                                    </p:animEffect>
                                  </p:childTnLst>
                                </p:cTn>
                              </p:par>
                              <p:par>
                                <p:cTn id="65" presetID="10"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animEffect transition="in" filter="fade">
                                      <p:cBhvr>
                                        <p:cTn id="67" dur="500"/>
                                        <p:tgtEl>
                                          <p:spTgt spid="175"/>
                                        </p:tgtEl>
                                      </p:cBhvr>
                                    </p:animEffect>
                                  </p:childTnLst>
                                </p:cTn>
                              </p:par>
                            </p:childTnLst>
                          </p:cTn>
                        </p:par>
                        <p:par>
                          <p:cTn id="68" fill="hold">
                            <p:stCondLst>
                              <p:cond delay="2000"/>
                            </p:stCondLst>
                            <p:childTnLst>
                              <p:par>
                                <p:cTn id="69" presetID="10" presetClass="entr" presetSubtype="0" fill="hold" nodeType="afterEffect">
                                  <p:stCondLst>
                                    <p:cond delay="0"/>
                                  </p:stCondLst>
                                  <p:childTnLst>
                                    <p:set>
                                      <p:cBhvr>
                                        <p:cTn id="70" dur="1" fill="hold">
                                          <p:stCondLst>
                                            <p:cond delay="0"/>
                                          </p:stCondLst>
                                        </p:cTn>
                                        <p:tgtEl>
                                          <p:spTgt spid="173"/>
                                        </p:tgtEl>
                                        <p:attrNameLst>
                                          <p:attrName>style.visibility</p:attrName>
                                        </p:attrNameLst>
                                      </p:cBhvr>
                                      <p:to>
                                        <p:strVal val="visible"/>
                                      </p:to>
                                    </p:set>
                                    <p:animEffect transition="in" filter="fade">
                                      <p:cBhvr>
                                        <p:cTn id="71" dur="500"/>
                                        <p:tgtEl>
                                          <p:spTgt spid="173"/>
                                        </p:tgtEl>
                                      </p:cBhvr>
                                    </p:animEffect>
                                  </p:childTnLst>
                                </p:cTn>
                              </p:par>
                              <p:par>
                                <p:cTn id="72" presetID="10" presetClass="entr" presetSubtype="0" fill="hold" nodeType="withEffect">
                                  <p:stCondLst>
                                    <p:cond delay="0"/>
                                  </p:stCondLst>
                                  <p:childTnLst>
                                    <p:set>
                                      <p:cBhvr>
                                        <p:cTn id="73" dur="1" fill="hold">
                                          <p:stCondLst>
                                            <p:cond delay="0"/>
                                          </p:stCondLst>
                                        </p:cTn>
                                        <p:tgtEl>
                                          <p:spTgt spid="174"/>
                                        </p:tgtEl>
                                        <p:attrNameLst>
                                          <p:attrName>style.visibility</p:attrName>
                                        </p:attrNameLst>
                                      </p:cBhvr>
                                      <p:to>
                                        <p:strVal val="visible"/>
                                      </p:to>
                                    </p:set>
                                    <p:animEffect transition="in" filter="fade">
                                      <p:cBhvr>
                                        <p:cTn id="74" dur="500"/>
                                        <p:tgtEl>
                                          <p:spTgt spid="17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136"/>
                                        </p:tgtEl>
                                        <p:attrNameLst>
                                          <p:attrName>style.visibility</p:attrName>
                                        </p:attrNameLst>
                                      </p:cBhvr>
                                      <p:to>
                                        <p:strVal val="visible"/>
                                      </p:to>
                                    </p:set>
                                    <p:animEffect transition="in" filter="wipe(right)">
                                      <p:cBhvr>
                                        <p:cTn id="79" dur="500"/>
                                        <p:tgtEl>
                                          <p:spTgt spid="136"/>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97"/>
                                        </p:tgtEl>
                                        <p:attrNameLst>
                                          <p:attrName>style.visibility</p:attrName>
                                        </p:attrNameLst>
                                      </p:cBhvr>
                                      <p:to>
                                        <p:strVal val="visible"/>
                                      </p:to>
                                    </p:set>
                                    <p:animEffect transition="in" filter="wipe(left)">
                                      <p:cBhvr>
                                        <p:cTn id="83" dur="500"/>
                                        <p:tgtEl>
                                          <p:spTgt spid="97"/>
                                        </p:tgtEl>
                                      </p:cBhvr>
                                    </p:animEffect>
                                  </p:childTnLst>
                                </p:cTn>
                              </p:par>
                            </p:childTnLst>
                          </p:cTn>
                        </p:par>
                        <p:par>
                          <p:cTn id="84" fill="hold">
                            <p:stCondLst>
                              <p:cond delay="1000"/>
                            </p:stCondLst>
                            <p:childTnLst>
                              <p:par>
                                <p:cTn id="85" presetID="9" presetClass="entr" presetSubtype="0" fill="hold" nodeType="after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dissolve">
                                      <p:cBhvr>
                                        <p:cTn id="87" dur="500"/>
                                        <p:tgtEl>
                                          <p:spTgt spid="116"/>
                                        </p:tgtEl>
                                      </p:cBhvr>
                                    </p:animEffect>
                                  </p:childTnLst>
                                </p:cTn>
                              </p:par>
                            </p:childTnLst>
                          </p:cTn>
                        </p:par>
                        <p:par>
                          <p:cTn id="88" fill="hold">
                            <p:stCondLst>
                              <p:cond delay="1500"/>
                            </p:stCondLst>
                            <p:childTnLst>
                              <p:par>
                                <p:cTn id="89" presetID="2" presetClass="entr" presetSubtype="1" fill="hold" grpId="0" nodeType="afterEffect">
                                  <p:stCondLst>
                                    <p:cond delay="0"/>
                                  </p:stCondLst>
                                  <p:childTnLst>
                                    <p:set>
                                      <p:cBhvr>
                                        <p:cTn id="90" dur="1" fill="hold">
                                          <p:stCondLst>
                                            <p:cond delay="0"/>
                                          </p:stCondLst>
                                        </p:cTn>
                                        <p:tgtEl>
                                          <p:spTgt spid="137"/>
                                        </p:tgtEl>
                                        <p:attrNameLst>
                                          <p:attrName>style.visibility</p:attrName>
                                        </p:attrNameLst>
                                      </p:cBhvr>
                                      <p:to>
                                        <p:strVal val="visible"/>
                                      </p:to>
                                    </p:set>
                                    <p:anim calcmode="lin" valueType="num">
                                      <p:cBhvr additive="base">
                                        <p:cTn id="91" dur="500" fill="hold"/>
                                        <p:tgtEl>
                                          <p:spTgt spid="137"/>
                                        </p:tgtEl>
                                        <p:attrNameLst>
                                          <p:attrName>ppt_x</p:attrName>
                                        </p:attrNameLst>
                                      </p:cBhvr>
                                      <p:tavLst>
                                        <p:tav tm="0">
                                          <p:val>
                                            <p:strVal val="#ppt_x"/>
                                          </p:val>
                                        </p:tav>
                                        <p:tav tm="100000">
                                          <p:val>
                                            <p:strVal val="#ppt_x"/>
                                          </p:val>
                                        </p:tav>
                                      </p:tavLst>
                                    </p:anim>
                                    <p:anim calcmode="lin" valueType="num">
                                      <p:cBhvr additive="base">
                                        <p:cTn id="92" dur="500" fill="hold"/>
                                        <p:tgtEl>
                                          <p:spTgt spid="1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P spid="97" grpId="0" bldLvl="0" animBg="1"/>
      <p:bldP spid="134" grpId="0" bldLvl="0" animBg="1"/>
      <p:bldP spid="135" grpId="0" bldLvl="0" animBg="1"/>
      <p:bldP spid="136" grpId="0" bldLvl="0" animBg="1"/>
      <p:bldP spid="137"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5" name="Rectangle 8"/>
          <p:cNvSpPr/>
          <p:nvPr/>
        </p:nvSpPr>
        <p:spPr>
          <a:xfrm>
            <a:off x="6115685" y="874713"/>
            <a:ext cx="5716905" cy="583565"/>
          </a:xfrm>
          <a:prstGeom prst="rect">
            <a:avLst/>
          </a:prstGeom>
          <a:noFill/>
          <a:ln w="9525">
            <a:noFill/>
          </a:ln>
        </p:spPr>
        <p:txBody>
          <a:bodyPr wrap="none" anchor="t">
            <a:spAutoFit/>
          </a:bodyPr>
          <a:p>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：森林如何转为二叉树？</a:t>
            </a:r>
            <a:endPar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Rectangle 2"/>
          <p:cNvSpPr/>
          <p:nvPr/>
        </p:nvSpPr>
        <p:spPr>
          <a:xfrm>
            <a:off x="2026920" y="2825750"/>
            <a:ext cx="8610600" cy="1828800"/>
          </a:xfrm>
          <a:prstGeom prst="rect">
            <a:avLst/>
          </a:prstGeom>
          <a:noFill/>
          <a:ln w="9525">
            <a:noFill/>
          </a:ln>
        </p:spPr>
        <p:txBody>
          <a:bodyPr lIns="92075" tIns="46038" rIns="92075" bIns="46038" anchor="t"/>
          <a:p>
            <a:pPr marL="342900" indent="-342900">
              <a:lnSpc>
                <a:spcPct val="125000"/>
              </a:lnSpc>
              <a:spcBef>
                <a:spcPts val="20"/>
              </a:spcBef>
              <a:spcAft>
                <a:spcPts val="0"/>
              </a:spcAft>
            </a:pPr>
            <a:r>
              <a:rPr lang="zh-CN" altLang="en-US" sz="3200" b="1" dirty="0">
                <a:solidFill>
                  <a:srgbClr val="CC00CC"/>
                </a:solidFill>
                <a:latin typeface="微软雅黑" panose="020B0503020204020204" pitchFamily="34" charset="-122"/>
                <a:ea typeface="微软雅黑" panose="020B0503020204020204" pitchFamily="34" charset="-122"/>
                <a:cs typeface="华文楷体" panose="02010600040101010101" pitchFamily="2" charset="-122"/>
              </a:rPr>
              <a:t>法一：</a:t>
            </a:r>
            <a:endParaRPr lang="zh-CN" altLang="en-US"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25000"/>
              </a:lnSpc>
              <a:spcBef>
                <a:spcPts val="20"/>
              </a:spcBef>
              <a:spcAft>
                <a:spcPts val="0"/>
              </a:spcAft>
            </a:pPr>
            <a:r>
              <a:rPr lang="zh-CN" altLang="en-US"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① 森林中的树先各自转为二叉树；</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25000"/>
              </a:lnSpc>
              <a:spcBef>
                <a:spcPts val="20"/>
              </a:spcBef>
              <a:spcAft>
                <a:spcPts val="0"/>
              </a:spcAft>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② 第一棵二叉树保持不动，依次把后一棵二叉树的根结点作为前一棵二叉树根结点的右孩子。</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 name="Rectangle 5"/>
          <p:cNvSpPr>
            <a:spLocks noChangeArrowheads="1"/>
          </p:cNvSpPr>
          <p:nvPr/>
        </p:nvSpPr>
        <p:spPr bwMode="auto">
          <a:xfrm>
            <a:off x="1950720" y="5226050"/>
            <a:ext cx="8382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CC00CC"/>
                </a:solidFill>
                <a:effectLst/>
                <a:uLnTx/>
                <a:uFillTx/>
                <a:latin typeface="微软雅黑" panose="020B0503020204020204" pitchFamily="34" charset="-122"/>
                <a:ea typeface="微软雅黑" panose="020B0503020204020204" pitchFamily="34" charset="-122"/>
                <a:cs typeface="+mn-cs"/>
                <a:sym typeface="+mn-ea"/>
              </a:rPr>
              <a:t>法二：</a:t>
            </a:r>
            <a:r>
              <a:rPr kumimoji="0" lang="zh-CN" altLang="en-US"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sym typeface="+mn-ea"/>
              </a:rPr>
              <a:t>兄弟连线，再转为二叉树</a:t>
            </a:r>
            <a:endParaRPr kumimoji="0" lang="zh-CN" altLang="en-US"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sym typeface="+mn-ea"/>
            </a:endParaRPr>
          </a:p>
        </p:txBody>
      </p:sp>
      <p:grpSp>
        <p:nvGrpSpPr>
          <p:cNvPr id="21" name="Group 7"/>
          <p:cNvGrpSpPr/>
          <p:nvPr/>
        </p:nvGrpSpPr>
        <p:grpSpPr>
          <a:xfrm>
            <a:off x="1130300" y="1917065"/>
            <a:ext cx="9278620" cy="647700"/>
            <a:chOff x="240" y="670"/>
            <a:chExt cx="5232" cy="408"/>
          </a:xfrm>
        </p:grpSpPr>
        <p:sp>
          <p:nvSpPr>
            <p:cNvPr id="119814" name="Rectangle 8"/>
            <p:cNvSpPr/>
            <p:nvPr/>
          </p:nvSpPr>
          <p:spPr>
            <a:xfrm>
              <a:off x="240" y="672"/>
              <a:ext cx="5232" cy="406"/>
            </a:xfrm>
            <a:prstGeom prst="rect">
              <a:avLst/>
            </a:prstGeom>
            <a:noFill/>
            <a:ln w="9525">
              <a:noFill/>
            </a:ln>
          </p:spPr>
          <p:txBody>
            <a:bodyPr anchor="t">
              <a:spAutoFit/>
            </a:bodyPr>
            <a:p>
              <a:r>
                <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即 </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F={T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1</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m</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B={root, LB, RB}</a:t>
              </a:r>
              <a:endPar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3" name="AutoShape 9"/>
            <p:cNvSpPr>
              <a:spLocks noChangeArrowheads="1"/>
            </p:cNvSpPr>
            <p:nvPr/>
          </p:nvSpPr>
          <p:spPr bwMode="auto">
            <a:xfrm>
              <a:off x="2750" y="670"/>
              <a:ext cx="528" cy="336"/>
            </a:xfrm>
            <a:prstGeom prst="rightArrow">
              <a:avLst>
                <a:gd name="adj1" fmla="val 50000"/>
                <a:gd name="adj2" fmla="val 39286"/>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xEl>
                                              <p:charRg st="0" end="4"/>
                                            </p:txEl>
                                          </p:spTgt>
                                        </p:tgtEl>
                                        <p:attrNameLst>
                                          <p:attrName>style.visibility</p:attrName>
                                        </p:attrNameLst>
                                      </p:cBhvr>
                                      <p:to>
                                        <p:strVal val="visible"/>
                                      </p:to>
                                    </p:set>
                                    <p:animEffect transition="in" filter="strips(downRight)">
                                      <p:cBhvr>
                                        <p:cTn id="12" dur="500"/>
                                        <p:tgtEl>
                                          <p:spTgt spid="16">
                                            <p:txEl>
                                              <p:charRg st="0" end="4"/>
                                            </p:txEl>
                                          </p:spTgt>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6">
                                            <p:txEl>
                                              <p:charRg st="4" end="25"/>
                                            </p:txEl>
                                          </p:spTgt>
                                        </p:tgtEl>
                                        <p:attrNameLst>
                                          <p:attrName>style.visibility</p:attrName>
                                        </p:attrNameLst>
                                      </p:cBhvr>
                                      <p:to>
                                        <p:strVal val="visible"/>
                                      </p:to>
                                    </p:set>
                                    <p:animEffect transition="in" filter="strips(downRight)">
                                      <p:cBhvr>
                                        <p:cTn id="16" dur="500"/>
                                        <p:tgtEl>
                                          <p:spTgt spid="16">
                                            <p:txEl>
                                              <p:charRg st="4" end="25"/>
                                            </p:txEl>
                                          </p:spTgt>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16">
                                            <p:txEl>
                                              <p:charRg st="25" end="48"/>
                                            </p:txEl>
                                          </p:spTgt>
                                        </p:tgtEl>
                                        <p:attrNameLst>
                                          <p:attrName>style.visibility</p:attrName>
                                        </p:attrNameLst>
                                      </p:cBhvr>
                                      <p:to>
                                        <p:strVal val="visible"/>
                                      </p:to>
                                    </p:set>
                                    <p:animEffect transition="in" filter="strips(downRight)">
                                      <p:cBhvr>
                                        <p:cTn id="20" dur="500"/>
                                        <p:tgtEl>
                                          <p:spTgt spid="16">
                                            <p:txEl>
                                              <p:charRg st="25" end="4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2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11"/>
          <p:cNvSpPr>
            <a:spLocks noChangeArrowheads="1"/>
          </p:cNvSpPr>
          <p:nvPr/>
        </p:nvSpPr>
        <p:spPr bwMode="auto">
          <a:xfrm>
            <a:off x="7610475" y="492760"/>
            <a:ext cx="2565400" cy="10064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森林</a:t>
            </a:r>
            <a:r>
              <a:rPr lang="en-US" altLang="zh-CN"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二叉树</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方法一</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60325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20834" name="Group 3"/>
          <p:cNvGrpSpPr/>
          <p:nvPr/>
        </p:nvGrpSpPr>
        <p:grpSpPr>
          <a:xfrm>
            <a:off x="1113790" y="1732280"/>
            <a:ext cx="4419600" cy="1981200"/>
            <a:chOff x="0" y="576"/>
            <a:chExt cx="2784" cy="1248"/>
          </a:xfrm>
        </p:grpSpPr>
        <p:grpSp>
          <p:nvGrpSpPr>
            <p:cNvPr id="120835" name="Group 4"/>
            <p:cNvGrpSpPr/>
            <p:nvPr/>
          </p:nvGrpSpPr>
          <p:grpSpPr>
            <a:xfrm>
              <a:off x="0" y="576"/>
              <a:ext cx="1248" cy="720"/>
              <a:chOff x="384" y="576"/>
              <a:chExt cx="1248" cy="720"/>
            </a:xfrm>
          </p:grpSpPr>
          <p:sp>
            <p:nvSpPr>
              <p:cNvPr id="104" name="Oval 5"/>
              <p:cNvSpPr>
                <a:spLocks noChangeArrowheads="1"/>
              </p:cNvSpPr>
              <p:nvPr/>
            </p:nvSpPr>
            <p:spPr bwMode="auto">
              <a:xfrm>
                <a:off x="864" y="576"/>
                <a:ext cx="288" cy="24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5" name="Oval 6"/>
              <p:cNvSpPr>
                <a:spLocks noChangeArrowheads="1"/>
              </p:cNvSpPr>
              <p:nvPr/>
            </p:nvSpPr>
            <p:spPr bwMode="auto">
              <a:xfrm>
                <a:off x="1344" y="1056"/>
                <a:ext cx="288" cy="24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6" name="Oval 7"/>
              <p:cNvSpPr>
                <a:spLocks noChangeArrowheads="1"/>
              </p:cNvSpPr>
              <p:nvPr/>
            </p:nvSpPr>
            <p:spPr bwMode="auto">
              <a:xfrm>
                <a:off x="864" y="1056"/>
                <a:ext cx="288" cy="24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7" name="Oval 8"/>
              <p:cNvSpPr>
                <a:spLocks noChangeArrowheads="1"/>
              </p:cNvSpPr>
              <p:nvPr/>
            </p:nvSpPr>
            <p:spPr bwMode="auto">
              <a:xfrm>
                <a:off x="384" y="1056"/>
                <a:ext cx="288" cy="24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40" name="AutoShape 9"/>
              <p:cNvCxnSpPr>
                <a:stCxn id="104" idx="3"/>
                <a:endCxn id="107" idx="7"/>
              </p:cNvCxnSpPr>
              <p:nvPr/>
            </p:nvCxnSpPr>
            <p:spPr>
              <a:xfrm flipH="1">
                <a:off x="630" y="781"/>
                <a:ext cx="276" cy="310"/>
              </a:xfrm>
              <a:prstGeom prst="straightConnector1">
                <a:avLst/>
              </a:prstGeom>
              <a:ln w="19050" cap="flat" cmpd="sng">
                <a:solidFill>
                  <a:srgbClr val="000000"/>
                </a:solidFill>
                <a:prstDash val="solid"/>
                <a:round/>
                <a:headEnd type="none" w="med" len="med"/>
                <a:tailEnd type="none" w="med" len="med"/>
              </a:ln>
            </p:spPr>
          </p:cxnSp>
          <p:cxnSp>
            <p:nvCxnSpPr>
              <p:cNvPr id="120841" name="AutoShape 10"/>
              <p:cNvCxnSpPr>
                <a:stCxn id="104" idx="4"/>
                <a:endCxn id="106" idx="0"/>
              </p:cNvCxnSpPr>
              <p:nvPr/>
            </p:nvCxnSpPr>
            <p:spPr>
              <a:xfrm>
                <a:off x="1008" y="816"/>
                <a:ext cx="0" cy="240"/>
              </a:xfrm>
              <a:prstGeom prst="straightConnector1">
                <a:avLst/>
              </a:prstGeom>
              <a:ln w="19050" cap="flat" cmpd="sng">
                <a:solidFill>
                  <a:srgbClr val="000000"/>
                </a:solidFill>
                <a:prstDash val="solid"/>
                <a:round/>
                <a:headEnd type="none" w="med" len="med"/>
                <a:tailEnd type="none" w="med" len="med"/>
              </a:ln>
            </p:spPr>
          </p:cxnSp>
          <p:cxnSp>
            <p:nvCxnSpPr>
              <p:cNvPr id="120842" name="AutoShape 11"/>
              <p:cNvCxnSpPr>
                <a:stCxn id="104" idx="5"/>
                <a:endCxn id="105" idx="1"/>
              </p:cNvCxnSpPr>
              <p:nvPr/>
            </p:nvCxnSpPr>
            <p:spPr>
              <a:xfrm>
                <a:off x="1110" y="781"/>
                <a:ext cx="276" cy="310"/>
              </a:xfrm>
              <a:prstGeom prst="straightConnector1">
                <a:avLst/>
              </a:prstGeom>
              <a:ln w="19050" cap="flat" cmpd="sng">
                <a:solidFill>
                  <a:srgbClr val="000000"/>
                </a:solidFill>
                <a:prstDash val="solid"/>
                <a:round/>
                <a:headEnd type="none" w="med" len="med"/>
                <a:tailEnd type="none" w="med" len="med"/>
              </a:ln>
            </p:spPr>
          </p:cxnSp>
        </p:grpSp>
        <p:grpSp>
          <p:nvGrpSpPr>
            <p:cNvPr id="120843" name="Group 12"/>
            <p:cNvGrpSpPr/>
            <p:nvPr/>
          </p:nvGrpSpPr>
          <p:grpSpPr>
            <a:xfrm>
              <a:off x="1440" y="576"/>
              <a:ext cx="288" cy="720"/>
              <a:chOff x="2112" y="576"/>
              <a:chExt cx="288" cy="720"/>
            </a:xfrm>
          </p:grpSpPr>
          <p:sp>
            <p:nvSpPr>
              <p:cNvPr id="101" name="Oval 13"/>
              <p:cNvSpPr>
                <a:spLocks noChangeArrowheads="1"/>
              </p:cNvSpPr>
              <p:nvPr/>
            </p:nvSpPr>
            <p:spPr bwMode="auto">
              <a:xfrm>
                <a:off x="2112" y="576"/>
                <a:ext cx="288" cy="240"/>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2" name="Oval 14"/>
              <p:cNvSpPr>
                <a:spLocks noChangeArrowheads="1"/>
              </p:cNvSpPr>
              <p:nvPr/>
            </p:nvSpPr>
            <p:spPr bwMode="auto">
              <a:xfrm>
                <a:off x="2112" y="1056"/>
                <a:ext cx="288" cy="240"/>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46" name="AutoShape 15"/>
              <p:cNvCxnSpPr>
                <a:stCxn id="101" idx="4"/>
                <a:endCxn id="102" idx="0"/>
              </p:cNvCxnSpPr>
              <p:nvPr/>
            </p:nvCxnSpPr>
            <p:spPr>
              <a:xfrm>
                <a:off x="2256" y="816"/>
                <a:ext cx="0" cy="240"/>
              </a:xfrm>
              <a:prstGeom prst="straightConnector1">
                <a:avLst/>
              </a:prstGeom>
              <a:ln w="19050" cap="flat" cmpd="sng">
                <a:solidFill>
                  <a:srgbClr val="000000"/>
                </a:solidFill>
                <a:prstDash val="solid"/>
                <a:round/>
                <a:headEnd type="none" w="med" len="med"/>
                <a:tailEnd type="none" w="med" len="med"/>
              </a:ln>
            </p:spPr>
          </p:cxnSp>
        </p:grpSp>
        <p:sp>
          <p:nvSpPr>
            <p:cNvPr id="94" name="Oval 16"/>
            <p:cNvSpPr>
              <a:spLocks noChangeArrowheads="1"/>
            </p:cNvSpPr>
            <p:nvPr/>
          </p:nvSpPr>
          <p:spPr bwMode="auto">
            <a:xfrm>
              <a:off x="1968" y="1056"/>
              <a:ext cx="288" cy="24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5" name="Oval 17"/>
            <p:cNvSpPr>
              <a:spLocks noChangeArrowheads="1"/>
            </p:cNvSpPr>
            <p:nvPr/>
          </p:nvSpPr>
          <p:spPr bwMode="auto">
            <a:xfrm>
              <a:off x="2496" y="1056"/>
              <a:ext cx="288" cy="24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6" name="Oval 18"/>
            <p:cNvSpPr>
              <a:spLocks noChangeArrowheads="1"/>
            </p:cNvSpPr>
            <p:nvPr/>
          </p:nvSpPr>
          <p:spPr bwMode="auto">
            <a:xfrm>
              <a:off x="2208" y="576"/>
              <a:ext cx="288" cy="24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7" name="Oval 19"/>
            <p:cNvSpPr>
              <a:spLocks noChangeArrowheads="1"/>
            </p:cNvSpPr>
            <p:nvPr/>
          </p:nvSpPr>
          <p:spPr bwMode="auto">
            <a:xfrm>
              <a:off x="1968" y="1584"/>
              <a:ext cx="288" cy="24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51" name="AutoShape 20"/>
            <p:cNvCxnSpPr>
              <a:stCxn id="96" idx="3"/>
              <a:endCxn id="94" idx="0"/>
            </p:cNvCxnSpPr>
            <p:nvPr/>
          </p:nvCxnSpPr>
          <p:spPr>
            <a:xfrm flipH="1">
              <a:off x="2112" y="781"/>
              <a:ext cx="138" cy="275"/>
            </a:xfrm>
            <a:prstGeom prst="straightConnector1">
              <a:avLst/>
            </a:prstGeom>
            <a:ln w="19050" cap="flat" cmpd="sng">
              <a:solidFill>
                <a:srgbClr val="000000"/>
              </a:solidFill>
              <a:prstDash val="solid"/>
              <a:round/>
              <a:headEnd type="none" w="med" len="med"/>
              <a:tailEnd type="none" w="med" len="med"/>
            </a:ln>
          </p:spPr>
        </p:cxnSp>
        <p:cxnSp>
          <p:nvCxnSpPr>
            <p:cNvPr id="120852" name="AutoShape 21"/>
            <p:cNvCxnSpPr>
              <a:stCxn id="96" idx="5"/>
              <a:endCxn id="95" idx="0"/>
            </p:cNvCxnSpPr>
            <p:nvPr/>
          </p:nvCxnSpPr>
          <p:spPr>
            <a:xfrm>
              <a:off x="2454" y="781"/>
              <a:ext cx="186" cy="275"/>
            </a:xfrm>
            <a:prstGeom prst="straightConnector1">
              <a:avLst/>
            </a:prstGeom>
            <a:ln w="19050" cap="flat" cmpd="sng">
              <a:solidFill>
                <a:srgbClr val="000000"/>
              </a:solidFill>
              <a:prstDash val="solid"/>
              <a:round/>
              <a:headEnd type="none" w="med" len="med"/>
              <a:tailEnd type="none" w="med" len="med"/>
            </a:ln>
          </p:spPr>
        </p:cxnSp>
        <p:cxnSp>
          <p:nvCxnSpPr>
            <p:cNvPr id="120853" name="AutoShape 22"/>
            <p:cNvCxnSpPr>
              <a:stCxn id="94" idx="4"/>
              <a:endCxn id="97" idx="0"/>
            </p:cNvCxnSpPr>
            <p:nvPr/>
          </p:nvCxnSpPr>
          <p:spPr>
            <a:xfrm>
              <a:off x="2112" y="1296"/>
              <a:ext cx="0" cy="288"/>
            </a:xfrm>
            <a:prstGeom prst="straightConnector1">
              <a:avLst/>
            </a:prstGeom>
            <a:ln w="19050" cap="flat" cmpd="sng">
              <a:solidFill>
                <a:srgbClr val="000000"/>
              </a:solidFill>
              <a:prstDash val="solid"/>
              <a:round/>
              <a:headEnd type="none" w="med" len="med"/>
              <a:tailEnd type="none" w="med" len="med"/>
            </a:ln>
          </p:spPr>
        </p:cxnSp>
      </p:grpSp>
      <p:grpSp>
        <p:nvGrpSpPr>
          <p:cNvPr id="120855" name="Group 24"/>
          <p:cNvGrpSpPr/>
          <p:nvPr/>
        </p:nvGrpSpPr>
        <p:grpSpPr>
          <a:xfrm>
            <a:off x="2332990" y="4368165"/>
            <a:ext cx="838200" cy="1263650"/>
            <a:chOff x="1536" y="2592"/>
            <a:chExt cx="528" cy="796"/>
          </a:xfrm>
          <a:solidFill>
            <a:srgbClr val="FFFF00"/>
          </a:solidFill>
        </p:grpSpPr>
        <p:sp>
          <p:nvSpPr>
            <p:cNvPr id="129" name="Oval 25"/>
            <p:cNvSpPr>
              <a:spLocks noChangeArrowheads="1"/>
            </p:cNvSpPr>
            <p:nvPr/>
          </p:nvSpPr>
          <p:spPr bwMode="auto">
            <a:xfrm>
              <a:off x="1776" y="2592"/>
              <a:ext cx="288" cy="24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57" name="AutoShape 27"/>
            <p:cNvCxnSpPr>
              <a:stCxn id="129" idx="4"/>
            </p:cNvCxnSpPr>
            <p:nvPr/>
          </p:nvCxnSpPr>
          <p:spPr>
            <a:xfrm flipH="1">
              <a:off x="1729" y="2832"/>
              <a:ext cx="191" cy="348"/>
            </a:xfrm>
            <a:prstGeom prst="straightConnector1">
              <a:avLst/>
            </a:prstGeom>
            <a:grpFill/>
            <a:ln w="19050" cap="flat" cmpd="sng">
              <a:solidFill>
                <a:srgbClr val="000000"/>
              </a:solidFill>
              <a:prstDash val="solid"/>
              <a:round/>
              <a:headEnd type="none" w="med" len="med"/>
              <a:tailEnd type="none" w="med" len="med"/>
            </a:ln>
          </p:spPr>
        </p:cxnSp>
        <p:sp>
          <p:nvSpPr>
            <p:cNvPr id="130" name="Oval 26"/>
            <p:cNvSpPr>
              <a:spLocks noChangeArrowheads="1"/>
            </p:cNvSpPr>
            <p:nvPr/>
          </p:nvSpPr>
          <p:spPr bwMode="auto">
            <a:xfrm>
              <a:off x="1536" y="3148"/>
              <a:ext cx="288" cy="24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cxnSp>
        <p:nvCxnSpPr>
          <p:cNvPr id="120864" name="AutoShape 33"/>
          <p:cNvCxnSpPr/>
          <p:nvPr/>
        </p:nvCxnSpPr>
        <p:spPr>
          <a:xfrm flipH="1">
            <a:off x="1176020" y="4068128"/>
            <a:ext cx="438150" cy="492760"/>
          </a:xfrm>
          <a:prstGeom prst="straightConnector1">
            <a:avLst/>
          </a:prstGeom>
          <a:ln w="19050" cap="flat" cmpd="sng">
            <a:solidFill>
              <a:srgbClr val="000000"/>
            </a:solidFill>
            <a:prstDash val="solid"/>
            <a:round/>
            <a:headEnd type="none" w="med" len="med"/>
            <a:tailEnd type="none" w="med" len="med"/>
          </a:ln>
        </p:spPr>
      </p:cxnSp>
      <p:cxnSp>
        <p:nvCxnSpPr>
          <p:cNvPr id="120865" name="AutoShape 34"/>
          <p:cNvCxnSpPr>
            <a:endCxn id="123" idx="1"/>
          </p:cNvCxnSpPr>
          <p:nvPr/>
        </p:nvCxnSpPr>
        <p:spPr>
          <a:xfrm>
            <a:off x="1206500" y="5563870"/>
            <a:ext cx="123825" cy="472440"/>
          </a:xfrm>
          <a:prstGeom prst="straightConnector1">
            <a:avLst/>
          </a:prstGeom>
          <a:ln w="19050" cap="flat" cmpd="sng">
            <a:solidFill>
              <a:srgbClr val="000000"/>
            </a:solidFill>
            <a:prstDash val="solid"/>
            <a:round/>
            <a:headEnd type="none" w="med" len="med"/>
            <a:tailEnd type="none" w="med" len="med"/>
          </a:ln>
        </p:spPr>
      </p:cxnSp>
      <p:cxnSp>
        <p:nvCxnSpPr>
          <p:cNvPr id="120866" name="AutoShape 35"/>
          <p:cNvCxnSpPr>
            <a:endCxn id="124" idx="0"/>
          </p:cNvCxnSpPr>
          <p:nvPr/>
        </p:nvCxnSpPr>
        <p:spPr>
          <a:xfrm>
            <a:off x="1066165" y="4743450"/>
            <a:ext cx="120650" cy="518160"/>
          </a:xfrm>
          <a:prstGeom prst="straightConnector1">
            <a:avLst/>
          </a:prstGeom>
          <a:ln w="19050" cap="flat" cmpd="sng">
            <a:solidFill>
              <a:srgbClr val="000000"/>
            </a:solidFill>
            <a:prstDash val="solid"/>
            <a:round/>
            <a:headEnd type="none" w="med" len="med"/>
            <a:tailEnd type="none" w="med" len="med"/>
          </a:ln>
        </p:spPr>
      </p:cxnSp>
      <p:sp>
        <p:nvSpPr>
          <p:cNvPr id="115" name="Oval 37"/>
          <p:cNvSpPr>
            <a:spLocks noChangeArrowheads="1"/>
          </p:cNvSpPr>
          <p:nvPr/>
        </p:nvSpPr>
        <p:spPr bwMode="auto">
          <a:xfrm>
            <a:off x="4778375" y="5816600"/>
            <a:ext cx="457200"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7" name="Oval 39"/>
          <p:cNvSpPr>
            <a:spLocks noChangeArrowheads="1"/>
          </p:cNvSpPr>
          <p:nvPr/>
        </p:nvSpPr>
        <p:spPr bwMode="auto">
          <a:xfrm>
            <a:off x="3406775" y="5650230"/>
            <a:ext cx="457200"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71" name="AutoShape 40"/>
          <p:cNvCxnSpPr/>
          <p:nvPr/>
        </p:nvCxnSpPr>
        <p:spPr>
          <a:xfrm flipH="1">
            <a:off x="4354195" y="4487545"/>
            <a:ext cx="304800" cy="457200"/>
          </a:xfrm>
          <a:prstGeom prst="straightConnector1">
            <a:avLst/>
          </a:prstGeom>
          <a:ln w="19050" cap="flat" cmpd="sng">
            <a:solidFill>
              <a:srgbClr val="000000"/>
            </a:solidFill>
            <a:prstDash val="solid"/>
            <a:round/>
            <a:headEnd type="none" w="med" len="med"/>
            <a:tailEnd type="none" w="med" len="med"/>
          </a:ln>
        </p:spPr>
      </p:cxnSp>
      <p:cxnSp>
        <p:nvCxnSpPr>
          <p:cNvPr id="120872" name="AutoShape 41"/>
          <p:cNvCxnSpPr>
            <a:stCxn id="114" idx="3"/>
            <a:endCxn id="117" idx="0"/>
          </p:cNvCxnSpPr>
          <p:nvPr/>
        </p:nvCxnSpPr>
        <p:spPr>
          <a:xfrm flipH="1">
            <a:off x="3635375" y="5231448"/>
            <a:ext cx="523875" cy="418465"/>
          </a:xfrm>
          <a:prstGeom prst="straightConnector1">
            <a:avLst/>
          </a:prstGeom>
          <a:ln w="19050" cap="flat" cmpd="sng">
            <a:solidFill>
              <a:srgbClr val="000000"/>
            </a:solidFill>
            <a:prstDash val="solid"/>
            <a:round/>
            <a:headEnd type="none" w="med" len="med"/>
            <a:tailEnd type="none" w="med" len="med"/>
          </a:ln>
        </p:spPr>
      </p:cxnSp>
      <p:cxnSp>
        <p:nvCxnSpPr>
          <p:cNvPr id="120873" name="AutoShape 42"/>
          <p:cNvCxnSpPr>
            <a:stCxn id="114" idx="5"/>
            <a:endCxn id="115" idx="0"/>
          </p:cNvCxnSpPr>
          <p:nvPr/>
        </p:nvCxnSpPr>
        <p:spPr>
          <a:xfrm>
            <a:off x="4483100" y="5231448"/>
            <a:ext cx="523875" cy="584835"/>
          </a:xfrm>
          <a:prstGeom prst="straightConnector1">
            <a:avLst/>
          </a:prstGeom>
          <a:ln w="19050" cap="flat" cmpd="sng">
            <a:solidFill>
              <a:srgbClr val="000000"/>
            </a:solidFill>
            <a:prstDash val="solid"/>
            <a:round/>
            <a:headEnd type="none" w="med" len="med"/>
            <a:tailEnd type="none" w="med" len="med"/>
          </a:ln>
        </p:spPr>
      </p:cxnSp>
      <p:sp>
        <p:nvSpPr>
          <p:cNvPr id="121" name="AutoShape 43"/>
          <p:cNvSpPr>
            <a:spLocks noChangeArrowheads="1"/>
          </p:cNvSpPr>
          <p:nvPr/>
        </p:nvSpPr>
        <p:spPr bwMode="auto">
          <a:xfrm>
            <a:off x="3094990" y="3236595"/>
            <a:ext cx="304800" cy="624205"/>
          </a:xfrm>
          <a:prstGeom prst="downArrow">
            <a:avLst>
              <a:gd name="adj1" fmla="val 50000"/>
              <a:gd name="adj2" fmla="val 75000"/>
            </a:avLst>
          </a:prstGeom>
          <a:solidFill>
            <a:srgbClr val="FF66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4" name="组合 3"/>
          <p:cNvGrpSpPr/>
          <p:nvPr/>
        </p:nvGrpSpPr>
        <p:grpSpPr>
          <a:xfrm>
            <a:off x="6956425" y="2352675"/>
            <a:ext cx="1417955" cy="2724150"/>
            <a:chOff x="10932" y="1593"/>
            <a:chExt cx="2233" cy="4290"/>
          </a:xfrm>
          <a:solidFill>
            <a:srgbClr val="00CC99"/>
          </a:solidFill>
        </p:grpSpPr>
        <p:sp>
          <p:nvSpPr>
            <p:cNvPr id="154" name="Oval 66"/>
            <p:cNvSpPr>
              <a:spLocks noChangeArrowheads="1"/>
            </p:cNvSpPr>
            <p:nvPr/>
          </p:nvSpPr>
          <p:spPr bwMode="auto">
            <a:xfrm>
              <a:off x="12445" y="159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5" name="Oval 67"/>
            <p:cNvSpPr>
              <a:spLocks noChangeArrowheads="1"/>
            </p:cNvSpPr>
            <p:nvPr/>
          </p:nvSpPr>
          <p:spPr bwMode="auto">
            <a:xfrm>
              <a:off x="12322" y="528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6" name="Oval 68"/>
            <p:cNvSpPr>
              <a:spLocks noChangeArrowheads="1"/>
            </p:cNvSpPr>
            <p:nvPr/>
          </p:nvSpPr>
          <p:spPr bwMode="auto">
            <a:xfrm>
              <a:off x="11602" y="389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7" name="Oval 69"/>
            <p:cNvSpPr>
              <a:spLocks noChangeArrowheads="1"/>
            </p:cNvSpPr>
            <p:nvPr/>
          </p:nvSpPr>
          <p:spPr bwMode="auto">
            <a:xfrm>
              <a:off x="10932" y="2641"/>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99" name="AutoShape 70"/>
            <p:cNvCxnSpPr>
              <a:stCxn id="154" idx="3"/>
              <a:endCxn id="157" idx="7"/>
            </p:cNvCxnSpPr>
            <p:nvPr/>
          </p:nvCxnSpPr>
          <p:spPr>
            <a:xfrm flipH="1">
              <a:off x="11547" y="2106"/>
              <a:ext cx="1003" cy="625"/>
            </a:xfrm>
            <a:prstGeom prst="straightConnector1">
              <a:avLst/>
            </a:prstGeom>
            <a:grpFill/>
            <a:ln w="19050" cap="flat" cmpd="sng">
              <a:solidFill>
                <a:srgbClr val="000000"/>
              </a:solidFill>
              <a:prstDash val="solid"/>
              <a:round/>
              <a:headEnd type="none" w="med" len="med"/>
              <a:tailEnd type="none" w="med" len="med"/>
            </a:ln>
          </p:spPr>
        </p:cxnSp>
        <p:cxnSp>
          <p:nvCxnSpPr>
            <p:cNvPr id="120906" name="AutoShape 77"/>
            <p:cNvCxnSpPr>
              <a:stCxn id="157" idx="4"/>
              <a:endCxn id="156" idx="1"/>
            </p:cNvCxnSpPr>
            <p:nvPr/>
          </p:nvCxnSpPr>
          <p:spPr>
            <a:xfrm>
              <a:off x="11292" y="3241"/>
              <a:ext cx="415" cy="740"/>
            </a:xfrm>
            <a:prstGeom prst="straightConnector1">
              <a:avLst/>
            </a:prstGeom>
            <a:grpFill/>
            <a:ln w="19050" cap="flat" cmpd="sng">
              <a:solidFill>
                <a:srgbClr val="000000"/>
              </a:solidFill>
              <a:prstDash val="solid"/>
              <a:round/>
              <a:headEnd type="none" w="med" len="med"/>
              <a:tailEnd type="none" w="med" len="med"/>
            </a:ln>
          </p:spPr>
        </p:cxnSp>
        <p:cxnSp>
          <p:nvCxnSpPr>
            <p:cNvPr id="120907" name="AutoShape 78"/>
            <p:cNvCxnSpPr>
              <a:stCxn id="156" idx="4"/>
              <a:endCxn id="155" idx="1"/>
            </p:cNvCxnSpPr>
            <p:nvPr/>
          </p:nvCxnSpPr>
          <p:spPr>
            <a:xfrm>
              <a:off x="11962" y="4493"/>
              <a:ext cx="465" cy="878"/>
            </a:xfrm>
            <a:prstGeom prst="straightConnector1">
              <a:avLst/>
            </a:prstGeom>
            <a:grpFill/>
            <a:ln w="19050" cap="flat" cmpd="sng">
              <a:solidFill>
                <a:srgbClr val="000000"/>
              </a:solidFill>
              <a:prstDash val="solid"/>
              <a:round/>
              <a:headEnd type="none" w="med" len="med"/>
              <a:tailEnd type="none" w="med" len="med"/>
            </a:ln>
          </p:spPr>
        </p:cxnSp>
      </p:grpSp>
      <p:grpSp>
        <p:nvGrpSpPr>
          <p:cNvPr id="9" name="组合 8"/>
          <p:cNvGrpSpPr/>
          <p:nvPr/>
        </p:nvGrpSpPr>
        <p:grpSpPr>
          <a:xfrm>
            <a:off x="9031605" y="3813175"/>
            <a:ext cx="1526540" cy="2134870"/>
            <a:chOff x="15306" y="2338"/>
            <a:chExt cx="2404" cy="3362"/>
          </a:xfrm>
        </p:grpSpPr>
        <p:sp>
          <p:nvSpPr>
            <p:cNvPr id="161" name="Oval 73"/>
            <p:cNvSpPr>
              <a:spLocks noChangeArrowheads="1"/>
            </p:cNvSpPr>
            <p:nvPr/>
          </p:nvSpPr>
          <p:spPr bwMode="auto">
            <a:xfrm>
              <a:off x="16051" y="3728"/>
              <a:ext cx="720" cy="6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2" name="Oval 74"/>
            <p:cNvSpPr>
              <a:spLocks noChangeArrowheads="1"/>
            </p:cNvSpPr>
            <p:nvPr/>
          </p:nvSpPr>
          <p:spPr bwMode="auto">
            <a:xfrm>
              <a:off x="16990" y="5100"/>
              <a:ext cx="720" cy="6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3" name="Oval 75"/>
            <p:cNvSpPr>
              <a:spLocks noChangeArrowheads="1"/>
            </p:cNvSpPr>
            <p:nvPr/>
          </p:nvSpPr>
          <p:spPr bwMode="auto">
            <a:xfrm>
              <a:off x="16652" y="2338"/>
              <a:ext cx="720" cy="6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4" name="Oval 76"/>
            <p:cNvSpPr>
              <a:spLocks noChangeArrowheads="1"/>
            </p:cNvSpPr>
            <p:nvPr/>
          </p:nvSpPr>
          <p:spPr bwMode="auto">
            <a:xfrm>
              <a:off x="15306" y="4883"/>
              <a:ext cx="720" cy="6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910" name="AutoShape 81"/>
            <p:cNvCxnSpPr>
              <a:stCxn id="163" idx="4"/>
              <a:endCxn id="161" idx="0"/>
            </p:cNvCxnSpPr>
            <p:nvPr/>
          </p:nvCxnSpPr>
          <p:spPr>
            <a:xfrm flipH="1">
              <a:off x="16411" y="2938"/>
              <a:ext cx="601" cy="790"/>
            </a:xfrm>
            <a:prstGeom prst="straightConnector1">
              <a:avLst/>
            </a:prstGeom>
            <a:solidFill>
              <a:schemeClr val="tx2">
                <a:lumMod val="40000"/>
                <a:lumOff val="60000"/>
              </a:schemeClr>
            </a:solidFill>
            <a:ln w="19050" cap="flat" cmpd="sng">
              <a:solidFill>
                <a:srgbClr val="000000"/>
              </a:solidFill>
              <a:prstDash val="solid"/>
              <a:round/>
              <a:headEnd type="none" w="med" len="med"/>
              <a:tailEnd type="none" w="med" len="med"/>
            </a:ln>
          </p:spPr>
        </p:cxnSp>
        <p:cxnSp>
          <p:nvCxnSpPr>
            <p:cNvPr id="120911" name="AutoShape 82"/>
            <p:cNvCxnSpPr>
              <a:stCxn id="161" idx="3"/>
              <a:endCxn id="164" idx="0"/>
            </p:cNvCxnSpPr>
            <p:nvPr/>
          </p:nvCxnSpPr>
          <p:spPr>
            <a:xfrm flipH="1">
              <a:off x="15666" y="4240"/>
              <a:ext cx="490" cy="643"/>
            </a:xfrm>
            <a:prstGeom prst="straightConnector1">
              <a:avLst/>
            </a:prstGeom>
            <a:solidFill>
              <a:schemeClr val="tx2">
                <a:lumMod val="40000"/>
                <a:lumOff val="60000"/>
              </a:schemeClr>
            </a:solidFill>
            <a:ln w="19050" cap="flat" cmpd="sng">
              <a:solidFill>
                <a:srgbClr val="000000"/>
              </a:solidFill>
              <a:prstDash val="solid"/>
              <a:round/>
              <a:headEnd type="none" w="med" len="med"/>
              <a:tailEnd type="none" w="med" len="med"/>
            </a:ln>
          </p:spPr>
        </p:cxnSp>
        <p:cxnSp>
          <p:nvCxnSpPr>
            <p:cNvPr id="120912" name="AutoShape 83"/>
            <p:cNvCxnSpPr>
              <a:stCxn id="161" idx="5"/>
              <a:endCxn id="162" idx="0"/>
            </p:cNvCxnSpPr>
            <p:nvPr/>
          </p:nvCxnSpPr>
          <p:spPr>
            <a:xfrm>
              <a:off x="16666" y="4240"/>
              <a:ext cx="684" cy="860"/>
            </a:xfrm>
            <a:prstGeom prst="straightConnector1">
              <a:avLst/>
            </a:prstGeom>
            <a:solidFill>
              <a:schemeClr val="tx2">
                <a:lumMod val="40000"/>
                <a:lumOff val="60000"/>
              </a:schemeClr>
            </a:solidFill>
            <a:ln w="19050" cap="flat" cmpd="sng">
              <a:solidFill>
                <a:srgbClr val="000000"/>
              </a:solidFill>
              <a:prstDash val="solid"/>
              <a:round/>
              <a:headEnd type="none" w="med" len="med"/>
              <a:tailEnd type="none" w="med" len="med"/>
            </a:ln>
          </p:spPr>
        </p:cxnSp>
      </p:grpSp>
      <p:sp>
        <p:nvSpPr>
          <p:cNvPr id="172" name="AutoShape 84"/>
          <p:cNvSpPr>
            <a:spLocks noChangeArrowheads="1"/>
          </p:cNvSpPr>
          <p:nvPr/>
        </p:nvSpPr>
        <p:spPr bwMode="auto">
          <a:xfrm rot="5400000">
            <a:off x="5943600" y="3121025"/>
            <a:ext cx="304800" cy="1174750"/>
          </a:xfrm>
          <a:prstGeom prst="upArrow">
            <a:avLst>
              <a:gd name="adj1" fmla="val 50000"/>
              <a:gd name="adj2" fmla="val 131250"/>
            </a:avLst>
          </a:prstGeom>
          <a:solidFill>
            <a:srgbClr val="FF3300"/>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Oval 30"/>
          <p:cNvSpPr>
            <a:spLocks noChangeArrowheads="1"/>
          </p:cNvSpPr>
          <p:nvPr/>
        </p:nvSpPr>
        <p:spPr bwMode="auto">
          <a:xfrm>
            <a:off x="1263650" y="5980430"/>
            <a:ext cx="457200"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4" name="Oval 31"/>
          <p:cNvSpPr>
            <a:spLocks noChangeArrowheads="1"/>
          </p:cNvSpPr>
          <p:nvPr/>
        </p:nvSpPr>
        <p:spPr bwMode="auto">
          <a:xfrm>
            <a:off x="958215" y="5261610"/>
            <a:ext cx="457200"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5" name="Oval 32"/>
          <p:cNvSpPr>
            <a:spLocks noChangeArrowheads="1"/>
          </p:cNvSpPr>
          <p:nvPr/>
        </p:nvSpPr>
        <p:spPr bwMode="auto">
          <a:xfrm>
            <a:off x="863600" y="4453890"/>
            <a:ext cx="457200"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2" name="Oval 29"/>
          <p:cNvSpPr>
            <a:spLocks noChangeArrowheads="1"/>
          </p:cNvSpPr>
          <p:nvPr/>
        </p:nvSpPr>
        <p:spPr bwMode="auto">
          <a:xfrm>
            <a:off x="1504315" y="3807460"/>
            <a:ext cx="457200"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4" name="Oval 36"/>
          <p:cNvSpPr>
            <a:spLocks noChangeArrowheads="1"/>
          </p:cNvSpPr>
          <p:nvPr/>
        </p:nvSpPr>
        <p:spPr bwMode="auto">
          <a:xfrm>
            <a:off x="4092575" y="4906645"/>
            <a:ext cx="457200"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6" name="Oval 38"/>
          <p:cNvSpPr>
            <a:spLocks noChangeArrowheads="1"/>
          </p:cNvSpPr>
          <p:nvPr/>
        </p:nvSpPr>
        <p:spPr bwMode="auto">
          <a:xfrm>
            <a:off x="4473575" y="4140200"/>
            <a:ext cx="457200"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8" name="直接连接符 7"/>
          <p:cNvCxnSpPr/>
          <p:nvPr/>
        </p:nvCxnSpPr>
        <p:spPr>
          <a:xfrm>
            <a:off x="8338185" y="2678430"/>
            <a:ext cx="775970" cy="3956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9438005" y="3343275"/>
            <a:ext cx="676910" cy="469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516620" y="3018155"/>
            <a:ext cx="988060" cy="1176020"/>
            <a:chOff x="13870" y="1604"/>
            <a:chExt cx="1556" cy="1852"/>
          </a:xfrm>
          <a:solidFill>
            <a:srgbClr val="FFFF00"/>
          </a:solidFill>
        </p:grpSpPr>
        <p:sp>
          <p:nvSpPr>
            <p:cNvPr id="159" name="Oval 71"/>
            <p:cNvSpPr>
              <a:spLocks noChangeArrowheads="1"/>
            </p:cNvSpPr>
            <p:nvPr/>
          </p:nvSpPr>
          <p:spPr bwMode="auto">
            <a:xfrm>
              <a:off x="14706" y="1604"/>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0" name="Oval 72"/>
            <p:cNvSpPr>
              <a:spLocks noChangeArrowheads="1"/>
            </p:cNvSpPr>
            <p:nvPr/>
          </p:nvSpPr>
          <p:spPr bwMode="auto">
            <a:xfrm>
              <a:off x="13870" y="2856"/>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908" name="AutoShape 79"/>
            <p:cNvCxnSpPr>
              <a:stCxn id="159" idx="3"/>
              <a:endCxn id="160" idx="0"/>
            </p:cNvCxnSpPr>
            <p:nvPr/>
          </p:nvCxnSpPr>
          <p:spPr>
            <a:xfrm flipH="1">
              <a:off x="14230" y="2116"/>
              <a:ext cx="581" cy="740"/>
            </a:xfrm>
            <a:prstGeom prst="straightConnector1">
              <a:avLst/>
            </a:prstGeom>
            <a:grpFill/>
            <a:ln w="19050"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up)">
                                      <p:cBhvr>
                                        <p:cTn id="7" dur="500"/>
                                        <p:tgtEl>
                                          <p:spTgt spid="1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0864"/>
                                        </p:tgtEl>
                                        <p:attrNameLst>
                                          <p:attrName>style.visibility</p:attrName>
                                        </p:attrNameLst>
                                      </p:cBhvr>
                                      <p:to>
                                        <p:strVal val="visible"/>
                                      </p:to>
                                    </p:set>
                                    <p:animEffect transition="in" filter="wipe(up)">
                                      <p:cBhvr>
                                        <p:cTn id="15" dur="500"/>
                                        <p:tgtEl>
                                          <p:spTgt spid="120864"/>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wipe(up)">
                                      <p:cBhvr>
                                        <p:cTn id="19" dur="500"/>
                                        <p:tgtEl>
                                          <p:spTgt spid="1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0866"/>
                                        </p:tgtEl>
                                        <p:attrNameLst>
                                          <p:attrName>style.visibility</p:attrName>
                                        </p:attrNameLst>
                                      </p:cBhvr>
                                      <p:to>
                                        <p:strVal val="visible"/>
                                      </p:to>
                                    </p:set>
                                    <p:animEffect transition="in" filter="wipe(up)">
                                      <p:cBhvr>
                                        <p:cTn id="24" dur="500"/>
                                        <p:tgtEl>
                                          <p:spTgt spid="120866"/>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24"/>
                                        </p:tgtEl>
                                        <p:attrNameLst>
                                          <p:attrName>style.visibility</p:attrName>
                                        </p:attrNameLst>
                                      </p:cBhvr>
                                      <p:to>
                                        <p:strVal val="visible"/>
                                      </p:to>
                                    </p:set>
                                    <p:animEffect transition="in" filter="wipe(up)">
                                      <p:cBhvr>
                                        <p:cTn id="28" dur="500"/>
                                        <p:tgtEl>
                                          <p:spTgt spid="1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20865"/>
                                        </p:tgtEl>
                                        <p:attrNameLst>
                                          <p:attrName>style.visibility</p:attrName>
                                        </p:attrNameLst>
                                      </p:cBhvr>
                                      <p:to>
                                        <p:strVal val="visible"/>
                                      </p:to>
                                    </p:set>
                                    <p:animEffect transition="in" filter="wipe(up)">
                                      <p:cBhvr>
                                        <p:cTn id="33" dur="500"/>
                                        <p:tgtEl>
                                          <p:spTgt spid="120865"/>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123"/>
                                        </p:tgtEl>
                                        <p:attrNameLst>
                                          <p:attrName>style.visibility</p:attrName>
                                        </p:attrNameLst>
                                      </p:cBhvr>
                                      <p:to>
                                        <p:strVal val="visible"/>
                                      </p:to>
                                    </p:set>
                                    <p:animEffect transition="in" filter="wipe(up)">
                                      <p:cBhvr>
                                        <p:cTn id="37" dur="500"/>
                                        <p:tgtEl>
                                          <p:spTgt spid="1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20855"/>
                                        </p:tgtEl>
                                        <p:attrNameLst>
                                          <p:attrName>style.visibility</p:attrName>
                                        </p:attrNameLst>
                                      </p:cBhvr>
                                      <p:to>
                                        <p:strVal val="visible"/>
                                      </p:to>
                                    </p:set>
                                    <p:animEffect transition="in" filter="wipe(up)">
                                      <p:cBhvr>
                                        <p:cTn id="42" dur="500"/>
                                        <p:tgtEl>
                                          <p:spTgt spid="12085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20871"/>
                                        </p:tgtEl>
                                        <p:attrNameLst>
                                          <p:attrName>style.visibility</p:attrName>
                                        </p:attrNameLst>
                                      </p:cBhvr>
                                      <p:to>
                                        <p:strVal val="visible"/>
                                      </p:to>
                                    </p:set>
                                    <p:animEffect transition="in" filter="wipe(up)">
                                      <p:cBhvr>
                                        <p:cTn id="51" dur="500"/>
                                        <p:tgtEl>
                                          <p:spTgt spid="120871"/>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wipe(up)">
                                      <p:cBhvr>
                                        <p:cTn id="55" dur="500"/>
                                        <p:tgtEl>
                                          <p:spTgt spid="11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20872"/>
                                        </p:tgtEl>
                                        <p:attrNameLst>
                                          <p:attrName>style.visibility</p:attrName>
                                        </p:attrNameLst>
                                      </p:cBhvr>
                                      <p:to>
                                        <p:strVal val="visible"/>
                                      </p:to>
                                    </p:set>
                                    <p:animEffect transition="in" filter="wipe(up)">
                                      <p:cBhvr>
                                        <p:cTn id="60" dur="500"/>
                                        <p:tgtEl>
                                          <p:spTgt spid="120872"/>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17"/>
                                        </p:tgtEl>
                                        <p:attrNameLst>
                                          <p:attrName>style.visibility</p:attrName>
                                        </p:attrNameLst>
                                      </p:cBhvr>
                                      <p:to>
                                        <p:strVal val="visible"/>
                                      </p:to>
                                    </p:set>
                                    <p:animEffect transition="in" filter="wipe(up)">
                                      <p:cBhvr>
                                        <p:cTn id="64" dur="500"/>
                                        <p:tgtEl>
                                          <p:spTgt spid="11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20873"/>
                                        </p:tgtEl>
                                        <p:attrNameLst>
                                          <p:attrName>style.visibility</p:attrName>
                                        </p:attrNameLst>
                                      </p:cBhvr>
                                      <p:to>
                                        <p:strVal val="visible"/>
                                      </p:to>
                                    </p:set>
                                    <p:animEffect transition="in" filter="wipe(up)">
                                      <p:cBhvr>
                                        <p:cTn id="69" dur="500"/>
                                        <p:tgtEl>
                                          <p:spTgt spid="120873"/>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5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2"/>
                                        </p:tgtEl>
                                        <p:attrNameLst>
                                          <p:attrName>style.visibility</p:attrName>
                                        </p:attrNameLst>
                                      </p:cBhvr>
                                      <p:to>
                                        <p:strVal val="visible"/>
                                      </p:to>
                                    </p:set>
                                    <p:animEffect transition="in" filter="wipe(left)">
                                      <p:cBhvr>
                                        <p:cTn id="78" dur="500"/>
                                        <p:tgtEl>
                                          <p:spTgt spid="172"/>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up)">
                                      <p:cBhvr>
                                        <p:cTn id="90" dur="500"/>
                                        <p:tgtEl>
                                          <p:spTgt spid="8"/>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up)">
                                      <p:cBhvr>
                                        <p:cTn id="9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bldLvl="0" animBg="1"/>
      <p:bldP spid="123" grpId="0" bldLvl="0" animBg="1"/>
      <p:bldP spid="124" grpId="0" bldLvl="0" animBg="1"/>
      <p:bldP spid="125" grpId="0" bldLvl="0" animBg="1"/>
      <p:bldP spid="114" grpId="0" bldLvl="0" animBg="1"/>
      <p:bldP spid="115" grpId="0" bldLvl="0" animBg="1"/>
      <p:bldP spid="116" grpId="0" bldLvl="0" animBg="1"/>
      <p:bldP spid="117" grpId="0" bldLvl="0" animBg="1"/>
      <p:bldP spid="121" grpId="0" bldLvl="0" animBg="1"/>
      <p:bldP spid="172"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6" name="直接连接符 15"/>
          <p:cNvCxnSpPr/>
          <p:nvPr/>
        </p:nvCxnSpPr>
        <p:spPr>
          <a:xfrm>
            <a:off x="5163820" y="4384675"/>
            <a:ext cx="7670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7610475" y="492760"/>
            <a:ext cx="2565400" cy="10064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森林</a:t>
            </a:r>
            <a:r>
              <a:rPr lang="en-US" altLang="zh-CN"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二叉树</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方法二</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0843" name="Group 12"/>
          <p:cNvGrpSpPr/>
          <p:nvPr/>
        </p:nvGrpSpPr>
        <p:grpSpPr>
          <a:xfrm rot="0">
            <a:off x="3644900" y="3432175"/>
            <a:ext cx="642620" cy="1143000"/>
            <a:chOff x="2337" y="576"/>
            <a:chExt cx="383" cy="720"/>
          </a:xfrm>
        </p:grpSpPr>
        <p:cxnSp>
          <p:nvCxnSpPr>
            <p:cNvPr id="120846" name="AutoShape 15"/>
            <p:cNvCxnSpPr>
              <a:stCxn id="101" idx="4"/>
              <a:endCxn id="102" idx="0"/>
            </p:cNvCxnSpPr>
            <p:nvPr/>
          </p:nvCxnSpPr>
          <p:spPr>
            <a:xfrm>
              <a:off x="2517" y="816"/>
              <a:ext cx="59" cy="240"/>
            </a:xfrm>
            <a:prstGeom prst="straightConnector1">
              <a:avLst/>
            </a:prstGeom>
            <a:ln w="28575" cap="flat" cmpd="sng">
              <a:solidFill>
                <a:srgbClr val="000000"/>
              </a:solidFill>
              <a:prstDash val="solid"/>
              <a:round/>
              <a:headEnd type="none" w="med" len="med"/>
              <a:tailEnd type="none" w="med" len="med"/>
            </a:ln>
          </p:spPr>
        </p:cxnSp>
        <p:sp>
          <p:nvSpPr>
            <p:cNvPr id="102" name="Oval 14"/>
            <p:cNvSpPr>
              <a:spLocks noChangeArrowheads="1"/>
            </p:cNvSpPr>
            <p:nvPr/>
          </p:nvSpPr>
          <p:spPr bwMode="auto">
            <a:xfrm>
              <a:off x="2432" y="1056"/>
              <a:ext cx="288" cy="240"/>
            </a:xfrm>
            <a:prstGeom prst="ellipse">
              <a:avLst/>
            </a:prstGeom>
            <a:solidFill>
              <a:srgbClr val="FFFF00"/>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1" name="Oval 13"/>
            <p:cNvSpPr>
              <a:spLocks noChangeArrowheads="1"/>
            </p:cNvSpPr>
            <p:nvPr/>
          </p:nvSpPr>
          <p:spPr bwMode="auto">
            <a:xfrm>
              <a:off x="2337" y="576"/>
              <a:ext cx="288" cy="240"/>
            </a:xfrm>
            <a:prstGeom prst="ellipse">
              <a:avLst/>
            </a:prstGeom>
            <a:solidFill>
              <a:srgbClr val="FFFF00"/>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94" name="Oval 16"/>
          <p:cNvSpPr>
            <a:spLocks noChangeArrowheads="1"/>
          </p:cNvSpPr>
          <p:nvPr/>
        </p:nvSpPr>
        <p:spPr bwMode="auto">
          <a:xfrm>
            <a:off x="4802505" y="4194175"/>
            <a:ext cx="483235"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5" name="Oval 17"/>
          <p:cNvSpPr>
            <a:spLocks noChangeArrowheads="1"/>
          </p:cNvSpPr>
          <p:nvPr/>
        </p:nvSpPr>
        <p:spPr bwMode="auto">
          <a:xfrm>
            <a:off x="5688965" y="4194175"/>
            <a:ext cx="483235"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6" name="Oval 18"/>
          <p:cNvSpPr>
            <a:spLocks noChangeArrowheads="1"/>
          </p:cNvSpPr>
          <p:nvPr/>
        </p:nvSpPr>
        <p:spPr bwMode="auto">
          <a:xfrm>
            <a:off x="5205730" y="3432175"/>
            <a:ext cx="483235"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7" name="Oval 19"/>
          <p:cNvSpPr>
            <a:spLocks noChangeArrowheads="1"/>
          </p:cNvSpPr>
          <p:nvPr/>
        </p:nvSpPr>
        <p:spPr bwMode="auto">
          <a:xfrm>
            <a:off x="4802505" y="5032375"/>
            <a:ext cx="483235" cy="381000"/>
          </a:xfrm>
          <a:prstGeom prst="ellipse">
            <a:avLst/>
          </a:prstGeom>
          <a:solidFill>
            <a:schemeClr val="tx2">
              <a:lumMod val="40000"/>
              <a:lumOff val="60000"/>
            </a:schemeClr>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51" name="AutoShape 20"/>
          <p:cNvCxnSpPr>
            <a:stCxn id="96" idx="3"/>
            <a:endCxn id="94" idx="0"/>
          </p:cNvCxnSpPr>
          <p:nvPr/>
        </p:nvCxnSpPr>
        <p:spPr>
          <a:xfrm flipH="1">
            <a:off x="5044440" y="3757930"/>
            <a:ext cx="231775" cy="436880"/>
          </a:xfrm>
          <a:prstGeom prst="straightConnector1">
            <a:avLst/>
          </a:prstGeom>
          <a:ln w="28575" cap="flat" cmpd="sng">
            <a:solidFill>
              <a:srgbClr val="000000"/>
            </a:solidFill>
            <a:prstDash val="solid"/>
            <a:round/>
            <a:headEnd type="none" w="med" len="med"/>
            <a:tailEnd type="none" w="med" len="med"/>
          </a:ln>
        </p:spPr>
      </p:cxnSp>
      <p:cxnSp>
        <p:nvCxnSpPr>
          <p:cNvPr id="120852" name="AutoShape 21"/>
          <p:cNvCxnSpPr>
            <a:stCxn id="96" idx="5"/>
            <a:endCxn id="95" idx="0"/>
          </p:cNvCxnSpPr>
          <p:nvPr/>
        </p:nvCxnSpPr>
        <p:spPr>
          <a:xfrm>
            <a:off x="5618480" y="3757930"/>
            <a:ext cx="312420" cy="436880"/>
          </a:xfrm>
          <a:prstGeom prst="straightConnector1">
            <a:avLst/>
          </a:prstGeom>
          <a:ln w="28575" cap="flat" cmpd="sng">
            <a:solidFill>
              <a:srgbClr val="000000"/>
            </a:solidFill>
            <a:prstDash val="solid"/>
            <a:round/>
            <a:headEnd type="none" w="med" len="med"/>
            <a:tailEnd type="none" w="med" len="med"/>
          </a:ln>
        </p:spPr>
      </p:cxnSp>
      <p:cxnSp>
        <p:nvCxnSpPr>
          <p:cNvPr id="120853" name="AutoShape 22"/>
          <p:cNvCxnSpPr>
            <a:stCxn id="94" idx="4"/>
            <a:endCxn id="97" idx="0"/>
          </p:cNvCxnSpPr>
          <p:nvPr/>
        </p:nvCxnSpPr>
        <p:spPr>
          <a:xfrm>
            <a:off x="5044440" y="4575175"/>
            <a:ext cx="0" cy="457200"/>
          </a:xfrm>
          <a:prstGeom prst="straightConnector1">
            <a:avLst/>
          </a:prstGeom>
          <a:ln w="28575" cap="flat" cmpd="sng">
            <a:solidFill>
              <a:srgbClr val="000000"/>
            </a:solidFill>
            <a:prstDash val="solid"/>
            <a:round/>
            <a:headEnd type="none" w="med" len="med"/>
            <a:tailEnd type="none" w="med" len="med"/>
          </a:ln>
        </p:spPr>
      </p:cxnSp>
      <p:grpSp>
        <p:nvGrpSpPr>
          <p:cNvPr id="17" name="组合 16"/>
          <p:cNvGrpSpPr/>
          <p:nvPr/>
        </p:nvGrpSpPr>
        <p:grpSpPr>
          <a:xfrm>
            <a:off x="7386955" y="2926715"/>
            <a:ext cx="3601720" cy="3595370"/>
            <a:chOff x="11633" y="4609"/>
            <a:chExt cx="5672" cy="5662"/>
          </a:xfrm>
        </p:grpSpPr>
        <p:grpSp>
          <p:nvGrpSpPr>
            <p:cNvPr id="4" name="组合 3"/>
            <p:cNvGrpSpPr/>
            <p:nvPr/>
          </p:nvGrpSpPr>
          <p:grpSpPr>
            <a:xfrm>
              <a:off x="11633" y="4609"/>
              <a:ext cx="2233" cy="4290"/>
              <a:chOff x="10932" y="1593"/>
              <a:chExt cx="2233" cy="4290"/>
            </a:xfrm>
            <a:solidFill>
              <a:srgbClr val="00CC99"/>
            </a:solidFill>
          </p:grpSpPr>
          <p:sp>
            <p:nvSpPr>
              <p:cNvPr id="154" name="Oval 66"/>
              <p:cNvSpPr>
                <a:spLocks noChangeArrowheads="1"/>
              </p:cNvSpPr>
              <p:nvPr/>
            </p:nvSpPr>
            <p:spPr bwMode="auto">
              <a:xfrm>
                <a:off x="12445" y="159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5" name="Oval 67"/>
              <p:cNvSpPr>
                <a:spLocks noChangeArrowheads="1"/>
              </p:cNvSpPr>
              <p:nvPr/>
            </p:nvSpPr>
            <p:spPr bwMode="auto">
              <a:xfrm>
                <a:off x="12322" y="528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6" name="Oval 68"/>
              <p:cNvSpPr>
                <a:spLocks noChangeArrowheads="1"/>
              </p:cNvSpPr>
              <p:nvPr/>
            </p:nvSpPr>
            <p:spPr bwMode="auto">
              <a:xfrm>
                <a:off x="11602" y="3893"/>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7" name="Oval 69"/>
              <p:cNvSpPr>
                <a:spLocks noChangeArrowheads="1"/>
              </p:cNvSpPr>
              <p:nvPr/>
            </p:nvSpPr>
            <p:spPr bwMode="auto">
              <a:xfrm>
                <a:off x="10932" y="2641"/>
                <a:ext cx="720" cy="600"/>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99" name="AutoShape 70"/>
              <p:cNvCxnSpPr>
                <a:stCxn id="154" idx="3"/>
                <a:endCxn id="157" idx="7"/>
              </p:cNvCxnSpPr>
              <p:nvPr/>
            </p:nvCxnSpPr>
            <p:spPr>
              <a:xfrm flipH="1">
                <a:off x="11547" y="2106"/>
                <a:ext cx="1003" cy="625"/>
              </a:xfrm>
              <a:prstGeom prst="straightConnector1">
                <a:avLst/>
              </a:prstGeom>
              <a:grpFill/>
              <a:ln w="28575" cap="flat" cmpd="sng">
                <a:solidFill>
                  <a:srgbClr val="000000"/>
                </a:solidFill>
                <a:prstDash val="solid"/>
                <a:round/>
                <a:headEnd type="none" w="med" len="med"/>
                <a:tailEnd type="none" w="med" len="med"/>
              </a:ln>
            </p:spPr>
          </p:cxnSp>
          <p:cxnSp>
            <p:nvCxnSpPr>
              <p:cNvPr id="120906" name="AutoShape 77"/>
              <p:cNvCxnSpPr>
                <a:stCxn id="157" idx="4"/>
                <a:endCxn id="156" idx="1"/>
              </p:cNvCxnSpPr>
              <p:nvPr/>
            </p:nvCxnSpPr>
            <p:spPr>
              <a:xfrm>
                <a:off x="11292" y="3241"/>
                <a:ext cx="415" cy="740"/>
              </a:xfrm>
              <a:prstGeom prst="straightConnector1">
                <a:avLst/>
              </a:prstGeom>
              <a:grpFill/>
              <a:ln w="28575" cap="flat" cmpd="sng">
                <a:solidFill>
                  <a:srgbClr val="000000"/>
                </a:solidFill>
                <a:prstDash val="solid"/>
                <a:round/>
                <a:headEnd type="none" w="med" len="med"/>
                <a:tailEnd type="none" w="med" len="med"/>
              </a:ln>
            </p:spPr>
          </p:cxnSp>
          <p:cxnSp>
            <p:nvCxnSpPr>
              <p:cNvPr id="120907" name="AutoShape 78"/>
              <p:cNvCxnSpPr>
                <a:stCxn id="156" idx="4"/>
                <a:endCxn id="155" idx="1"/>
              </p:cNvCxnSpPr>
              <p:nvPr/>
            </p:nvCxnSpPr>
            <p:spPr>
              <a:xfrm>
                <a:off x="11962" y="4493"/>
                <a:ext cx="465" cy="878"/>
              </a:xfrm>
              <a:prstGeom prst="straightConnector1">
                <a:avLst/>
              </a:prstGeom>
              <a:grpFill/>
              <a:ln w="28575" cap="flat" cmpd="sng">
                <a:solidFill>
                  <a:srgbClr val="000000"/>
                </a:solidFill>
                <a:prstDash val="solid"/>
                <a:round/>
                <a:headEnd type="none" w="med" len="med"/>
                <a:tailEnd type="none" w="med" len="med"/>
              </a:ln>
            </p:spPr>
          </p:cxnSp>
        </p:grpSp>
        <p:grpSp>
          <p:nvGrpSpPr>
            <p:cNvPr id="9" name="组合 8"/>
            <p:cNvGrpSpPr/>
            <p:nvPr/>
          </p:nvGrpSpPr>
          <p:grpSpPr>
            <a:xfrm>
              <a:off x="14901" y="6909"/>
              <a:ext cx="2404" cy="3362"/>
              <a:chOff x="15306" y="2338"/>
              <a:chExt cx="2404" cy="3362"/>
            </a:xfrm>
          </p:grpSpPr>
          <p:sp>
            <p:nvSpPr>
              <p:cNvPr id="161" name="Oval 73"/>
              <p:cNvSpPr>
                <a:spLocks noChangeArrowheads="1"/>
              </p:cNvSpPr>
              <p:nvPr/>
            </p:nvSpPr>
            <p:spPr bwMode="auto">
              <a:xfrm>
                <a:off x="16051" y="3728"/>
                <a:ext cx="720" cy="600"/>
              </a:xfrm>
              <a:prstGeom prst="ellipse">
                <a:avLst/>
              </a:prstGeom>
              <a:solidFill>
                <a:schemeClr val="tx2">
                  <a:lumMod val="40000"/>
                  <a:lumOff val="6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2" name="Oval 74"/>
              <p:cNvSpPr>
                <a:spLocks noChangeArrowheads="1"/>
              </p:cNvSpPr>
              <p:nvPr/>
            </p:nvSpPr>
            <p:spPr bwMode="auto">
              <a:xfrm>
                <a:off x="16990" y="5100"/>
                <a:ext cx="720" cy="600"/>
              </a:xfrm>
              <a:prstGeom prst="ellipse">
                <a:avLst/>
              </a:prstGeom>
              <a:solidFill>
                <a:schemeClr val="tx2">
                  <a:lumMod val="40000"/>
                  <a:lumOff val="6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3" name="Oval 75"/>
              <p:cNvSpPr>
                <a:spLocks noChangeArrowheads="1"/>
              </p:cNvSpPr>
              <p:nvPr/>
            </p:nvSpPr>
            <p:spPr bwMode="auto">
              <a:xfrm>
                <a:off x="16652" y="2338"/>
                <a:ext cx="720" cy="600"/>
              </a:xfrm>
              <a:prstGeom prst="ellipse">
                <a:avLst/>
              </a:prstGeom>
              <a:solidFill>
                <a:schemeClr val="tx2">
                  <a:lumMod val="40000"/>
                  <a:lumOff val="6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4" name="Oval 76"/>
              <p:cNvSpPr>
                <a:spLocks noChangeArrowheads="1"/>
              </p:cNvSpPr>
              <p:nvPr/>
            </p:nvSpPr>
            <p:spPr bwMode="auto">
              <a:xfrm>
                <a:off x="15306" y="4883"/>
                <a:ext cx="720" cy="600"/>
              </a:xfrm>
              <a:prstGeom prst="ellipse">
                <a:avLst/>
              </a:prstGeom>
              <a:solidFill>
                <a:schemeClr val="tx2">
                  <a:lumMod val="40000"/>
                  <a:lumOff val="6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J</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910" name="AutoShape 81"/>
              <p:cNvCxnSpPr>
                <a:stCxn id="163" idx="4"/>
                <a:endCxn id="161" idx="0"/>
              </p:cNvCxnSpPr>
              <p:nvPr/>
            </p:nvCxnSpPr>
            <p:spPr>
              <a:xfrm flipH="1">
                <a:off x="16411" y="2938"/>
                <a:ext cx="601" cy="790"/>
              </a:xfrm>
              <a:prstGeom prst="straightConnector1">
                <a:avLst/>
              </a:prstGeom>
              <a:solidFill>
                <a:schemeClr val="tx2">
                  <a:lumMod val="40000"/>
                  <a:lumOff val="60000"/>
                </a:schemeClr>
              </a:solidFill>
              <a:ln w="28575" cap="flat" cmpd="sng">
                <a:solidFill>
                  <a:srgbClr val="000000"/>
                </a:solidFill>
                <a:prstDash val="solid"/>
                <a:round/>
                <a:headEnd type="none" w="med" len="med"/>
                <a:tailEnd type="none" w="med" len="med"/>
              </a:ln>
            </p:spPr>
          </p:cxnSp>
          <p:cxnSp>
            <p:nvCxnSpPr>
              <p:cNvPr id="120911" name="AutoShape 82"/>
              <p:cNvCxnSpPr>
                <a:stCxn id="161" idx="3"/>
                <a:endCxn id="164" idx="0"/>
              </p:cNvCxnSpPr>
              <p:nvPr/>
            </p:nvCxnSpPr>
            <p:spPr>
              <a:xfrm flipH="1">
                <a:off x="15666" y="4240"/>
                <a:ext cx="490" cy="643"/>
              </a:xfrm>
              <a:prstGeom prst="straightConnector1">
                <a:avLst/>
              </a:prstGeom>
              <a:solidFill>
                <a:schemeClr val="tx2">
                  <a:lumMod val="40000"/>
                  <a:lumOff val="60000"/>
                </a:schemeClr>
              </a:solidFill>
              <a:ln w="28575" cap="flat" cmpd="sng">
                <a:solidFill>
                  <a:srgbClr val="000000"/>
                </a:solidFill>
                <a:prstDash val="solid"/>
                <a:round/>
                <a:headEnd type="none" w="med" len="med"/>
                <a:tailEnd type="none" w="med" len="med"/>
              </a:ln>
            </p:spPr>
          </p:cxnSp>
          <p:cxnSp>
            <p:nvCxnSpPr>
              <p:cNvPr id="120912" name="AutoShape 83"/>
              <p:cNvCxnSpPr>
                <a:stCxn id="161" idx="5"/>
                <a:endCxn id="162" idx="0"/>
              </p:cNvCxnSpPr>
              <p:nvPr/>
            </p:nvCxnSpPr>
            <p:spPr>
              <a:xfrm>
                <a:off x="16666" y="4240"/>
                <a:ext cx="684" cy="860"/>
              </a:xfrm>
              <a:prstGeom prst="straightConnector1">
                <a:avLst/>
              </a:prstGeom>
              <a:solidFill>
                <a:schemeClr val="tx2">
                  <a:lumMod val="40000"/>
                  <a:lumOff val="60000"/>
                </a:schemeClr>
              </a:solidFill>
              <a:ln w="28575" cap="flat" cmpd="sng">
                <a:solidFill>
                  <a:srgbClr val="000000"/>
                </a:solidFill>
                <a:prstDash val="solid"/>
                <a:round/>
                <a:headEnd type="none" w="med" len="med"/>
                <a:tailEnd type="none" w="med" len="med"/>
              </a:ln>
            </p:spPr>
          </p:cxnSp>
        </p:grpSp>
        <p:cxnSp>
          <p:nvCxnSpPr>
            <p:cNvPr id="8" name="直接连接符 7"/>
            <p:cNvCxnSpPr/>
            <p:nvPr/>
          </p:nvCxnSpPr>
          <p:spPr>
            <a:xfrm>
              <a:off x="13809" y="5122"/>
              <a:ext cx="1222" cy="62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5541" y="6169"/>
              <a:ext cx="1066" cy="74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4090" y="5657"/>
              <a:ext cx="1556" cy="1852"/>
              <a:chOff x="13870" y="1604"/>
              <a:chExt cx="1556" cy="1852"/>
            </a:xfrm>
            <a:solidFill>
              <a:srgbClr val="FFFF00"/>
            </a:solidFill>
          </p:grpSpPr>
          <p:sp>
            <p:nvSpPr>
              <p:cNvPr id="159" name="Oval 71"/>
              <p:cNvSpPr>
                <a:spLocks noChangeArrowheads="1"/>
              </p:cNvSpPr>
              <p:nvPr/>
            </p:nvSpPr>
            <p:spPr bwMode="auto">
              <a:xfrm>
                <a:off x="14706" y="1604"/>
                <a:ext cx="720" cy="60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0" name="Oval 72"/>
              <p:cNvSpPr>
                <a:spLocks noChangeArrowheads="1"/>
              </p:cNvSpPr>
              <p:nvPr/>
            </p:nvSpPr>
            <p:spPr bwMode="auto">
              <a:xfrm>
                <a:off x="13870" y="2856"/>
                <a:ext cx="720" cy="600"/>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908" name="AutoShape 79"/>
              <p:cNvCxnSpPr>
                <a:stCxn id="159" idx="3"/>
                <a:endCxn id="160" idx="0"/>
              </p:cNvCxnSpPr>
              <p:nvPr/>
            </p:nvCxnSpPr>
            <p:spPr>
              <a:xfrm flipH="1">
                <a:off x="14230" y="2116"/>
                <a:ext cx="581" cy="740"/>
              </a:xfrm>
              <a:prstGeom prst="straightConnector1">
                <a:avLst/>
              </a:prstGeom>
              <a:grpFill/>
              <a:ln w="28575" cap="flat" cmpd="sng">
                <a:solidFill>
                  <a:srgbClr val="000000"/>
                </a:solidFill>
                <a:prstDash val="solid"/>
                <a:round/>
                <a:headEnd type="none" w="med" len="med"/>
                <a:tailEnd type="none" w="med" len="med"/>
              </a:ln>
            </p:spPr>
          </p:cxnSp>
        </p:grpSp>
      </p:grpSp>
      <p:sp>
        <p:nvSpPr>
          <p:cNvPr id="167" name="Rectangle 82"/>
          <p:cNvSpPr>
            <a:spLocks noChangeArrowheads="1"/>
          </p:cNvSpPr>
          <p:nvPr/>
        </p:nvSpPr>
        <p:spPr bwMode="auto">
          <a:xfrm>
            <a:off x="474345" y="1633855"/>
            <a:ext cx="7509510" cy="1814830"/>
          </a:xfrm>
          <a:prstGeom prst="rect">
            <a:avLst/>
          </a:prstGeom>
          <a:noFill/>
          <a:ln w="952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）兄弟相连；</a:t>
            </a:r>
            <a:endPar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2</a:t>
            </a:r>
            <a:r>
              <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）保留第一个孩子与双亲的连线，其余删除；</a:t>
            </a:r>
            <a:endPar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3</a:t>
            </a:r>
            <a:r>
              <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）头根为根，长兄为父，孩子靠左。</a:t>
            </a:r>
            <a:endPar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endPar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cxnSp>
        <p:nvCxnSpPr>
          <p:cNvPr id="12" name="直接连接符 11"/>
          <p:cNvCxnSpPr>
            <a:endCxn id="101" idx="2"/>
          </p:cNvCxnSpPr>
          <p:nvPr/>
        </p:nvCxnSpPr>
        <p:spPr>
          <a:xfrm>
            <a:off x="2139950" y="3622675"/>
            <a:ext cx="15049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1" idx="6"/>
            <a:endCxn id="96" idx="2"/>
          </p:cNvCxnSpPr>
          <p:nvPr/>
        </p:nvCxnSpPr>
        <p:spPr>
          <a:xfrm>
            <a:off x="4128135" y="3622675"/>
            <a:ext cx="10775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endCxn id="106" idx="2"/>
          </p:cNvCxnSpPr>
          <p:nvPr/>
        </p:nvCxnSpPr>
        <p:spPr>
          <a:xfrm>
            <a:off x="889635" y="4384675"/>
            <a:ext cx="7670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16760" y="4384675"/>
            <a:ext cx="7670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Oval 5"/>
          <p:cNvSpPr>
            <a:spLocks noChangeArrowheads="1"/>
          </p:cNvSpPr>
          <p:nvPr/>
        </p:nvSpPr>
        <p:spPr bwMode="auto">
          <a:xfrm>
            <a:off x="1656080" y="3432175"/>
            <a:ext cx="483235"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7" name="Oval 8"/>
          <p:cNvSpPr>
            <a:spLocks noChangeArrowheads="1"/>
          </p:cNvSpPr>
          <p:nvPr/>
        </p:nvSpPr>
        <p:spPr bwMode="auto">
          <a:xfrm>
            <a:off x="406400" y="4194175"/>
            <a:ext cx="483235"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40" name="AutoShape 9"/>
          <p:cNvCxnSpPr>
            <a:stCxn id="104" idx="3"/>
            <a:endCxn id="107" idx="7"/>
          </p:cNvCxnSpPr>
          <p:nvPr/>
        </p:nvCxnSpPr>
        <p:spPr>
          <a:xfrm flipH="1">
            <a:off x="819150" y="3757930"/>
            <a:ext cx="907415" cy="492125"/>
          </a:xfrm>
          <a:prstGeom prst="straightConnector1">
            <a:avLst/>
          </a:prstGeom>
          <a:ln w="28575" cap="flat" cmpd="sng">
            <a:solidFill>
              <a:srgbClr val="000000"/>
            </a:solidFill>
            <a:prstDash val="solid"/>
            <a:round/>
            <a:headEnd type="none" w="med" len="med"/>
            <a:tailEnd type="none" w="med" len="med"/>
          </a:ln>
        </p:spPr>
      </p:cxnSp>
      <p:cxnSp>
        <p:nvCxnSpPr>
          <p:cNvPr id="120842" name="AutoShape 11"/>
          <p:cNvCxnSpPr>
            <a:stCxn id="104" idx="5"/>
            <a:endCxn id="105" idx="1"/>
          </p:cNvCxnSpPr>
          <p:nvPr/>
        </p:nvCxnSpPr>
        <p:spPr>
          <a:xfrm>
            <a:off x="2068830" y="3757930"/>
            <a:ext cx="785495" cy="492125"/>
          </a:xfrm>
          <a:prstGeom prst="straightConnector1">
            <a:avLst/>
          </a:prstGeom>
          <a:ln w="28575" cap="flat" cmpd="sng">
            <a:solidFill>
              <a:srgbClr val="000000"/>
            </a:solidFill>
            <a:prstDash val="solid"/>
            <a:round/>
            <a:headEnd type="none" w="med" len="med"/>
            <a:tailEnd type="none" w="med" len="med"/>
          </a:ln>
        </p:spPr>
      </p:cxnSp>
      <p:sp>
        <p:nvSpPr>
          <p:cNvPr id="105" name="Oval 6"/>
          <p:cNvSpPr>
            <a:spLocks noChangeArrowheads="1"/>
          </p:cNvSpPr>
          <p:nvPr/>
        </p:nvSpPr>
        <p:spPr bwMode="auto">
          <a:xfrm>
            <a:off x="2783840" y="4194175"/>
            <a:ext cx="483235"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6" name="Oval 7"/>
          <p:cNvSpPr>
            <a:spLocks noChangeArrowheads="1"/>
          </p:cNvSpPr>
          <p:nvPr/>
        </p:nvSpPr>
        <p:spPr bwMode="auto">
          <a:xfrm>
            <a:off x="1656080" y="4194175"/>
            <a:ext cx="483235" cy="381000"/>
          </a:xfrm>
          <a:prstGeom prst="ellipse">
            <a:avLst/>
          </a:prstGeom>
          <a:solidFill>
            <a:srgbClr val="00CC99"/>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20841" name="AutoShape 10"/>
          <p:cNvCxnSpPr/>
          <p:nvPr/>
        </p:nvCxnSpPr>
        <p:spPr>
          <a:xfrm>
            <a:off x="1898015" y="3813175"/>
            <a:ext cx="0" cy="381000"/>
          </a:xfrm>
          <a:prstGeom prst="straightConnector1">
            <a:avLst/>
          </a:prstGeom>
          <a:ln w="28575" cap="flat" cmpd="sng">
            <a:solidFill>
              <a:srgbClr val="000000"/>
            </a:solidFill>
            <a:prstDash val="solid"/>
            <a:round/>
            <a:headEnd type="none" w="med" len="med"/>
            <a:tailEnd type="none" w="med" len="med"/>
          </a:ln>
        </p:spPr>
      </p:cxnSp>
      <p:sp>
        <p:nvSpPr>
          <p:cNvPr id="18" name="AutoShape 71"/>
          <p:cNvSpPr>
            <a:spLocks noChangeArrowheads="1"/>
          </p:cNvSpPr>
          <p:nvPr/>
        </p:nvSpPr>
        <p:spPr bwMode="auto">
          <a:xfrm>
            <a:off x="5754688" y="5650865"/>
            <a:ext cx="2057400" cy="533400"/>
          </a:xfrm>
          <a:prstGeom prst="curvedUpArrow">
            <a:avLst>
              <a:gd name="adj1" fmla="val 77143"/>
              <a:gd name="adj2" fmla="val 154286"/>
              <a:gd name="adj3" fmla="val 33333"/>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Effect transition="in" filter="wipe(left)">
                                      <p:cBhvr>
                                        <p:cTn id="7" dur="500"/>
                                        <p:tgtEl>
                                          <p:spTgt spid="1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7">
                                            <p:txEl>
                                              <p:pRg st="1" end="1"/>
                                            </p:txEl>
                                          </p:spTgt>
                                        </p:tgtEl>
                                        <p:attrNameLst>
                                          <p:attrName>style.visibility</p:attrName>
                                        </p:attrNameLst>
                                      </p:cBhvr>
                                      <p:to>
                                        <p:strVal val="visible"/>
                                      </p:to>
                                    </p:set>
                                    <p:animEffect transition="in" filter="wipe(left)">
                                      <p:cBhvr>
                                        <p:cTn id="33" dur="500"/>
                                        <p:tgtEl>
                                          <p:spTgt spid="16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2084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08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2085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67">
                                            <p:txEl>
                                              <p:pRg st="2" end="2"/>
                                            </p:txEl>
                                          </p:spTgt>
                                        </p:tgtEl>
                                        <p:attrNameLst>
                                          <p:attrName>style.visibility</p:attrName>
                                        </p:attrNameLst>
                                      </p:cBhvr>
                                      <p:to>
                                        <p:strVal val="visible"/>
                                      </p:to>
                                    </p:set>
                                    <p:animEffect transition="in" filter="wipe(left)">
                                      <p:cBhvr>
                                        <p:cTn id="50" dur="500"/>
                                        <p:tgtEl>
                                          <p:spTgt spid="167">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1"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542163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5" name="Rectangle 8"/>
          <p:cNvSpPr/>
          <p:nvPr/>
        </p:nvSpPr>
        <p:spPr>
          <a:xfrm>
            <a:off x="6115685" y="874713"/>
            <a:ext cx="5716905" cy="583565"/>
          </a:xfrm>
          <a:prstGeom prst="rect">
            <a:avLst/>
          </a:prstGeom>
          <a:noFill/>
          <a:ln w="9525">
            <a:noFill/>
          </a:ln>
        </p:spPr>
        <p:txBody>
          <a:bodyPr wrap="none" anchor="t">
            <a:spAutoFit/>
          </a:bodyPr>
          <a:p>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：二叉树怎样还原为树？</a:t>
            </a:r>
            <a:endPar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3" name="Rectangle 21"/>
          <p:cNvSpPr/>
          <p:nvPr/>
        </p:nvSpPr>
        <p:spPr>
          <a:xfrm>
            <a:off x="1883410" y="1625600"/>
            <a:ext cx="7466965" cy="583565"/>
          </a:xfrm>
          <a:prstGeom prst="rect">
            <a:avLst/>
          </a:prstGeom>
          <a:noFill/>
          <a:ln w="9525">
            <a:noFill/>
          </a:ln>
        </p:spPr>
        <p:txBody>
          <a:bodyPr wrap="square" anchor="t">
            <a:spAutoFit/>
          </a:bodyPr>
          <a:p>
            <a:r>
              <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要点：把所有右孩子变为兄弟！ </a:t>
            </a:r>
            <a:endParaRPr lang="zh-CN" altLang="en-US" sz="3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 name="Rectangle 3"/>
          <p:cNvSpPr>
            <a:spLocks noChangeArrowheads="1"/>
          </p:cNvSpPr>
          <p:nvPr/>
        </p:nvSpPr>
        <p:spPr bwMode="auto">
          <a:xfrm>
            <a:off x="1005205" y="2317115"/>
            <a:ext cx="8345805" cy="431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p>
            <a:pPr marL="1143000" marR="0" lvl="0" indent="-11430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转换步骤：</a:t>
            </a:r>
            <a:endParaRPr kumimoji="0" lang="zh-CN" altLang="en-US"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step1 :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若某结点 </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是其双亲 </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的</a:t>
            </a:r>
            <a:r>
              <a:rPr kumimoji="0" lang="zh-CN" altLang="en-US" sz="28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左</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孩子，则把结点 </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x</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的</a:t>
            </a:r>
            <a:r>
              <a:rPr kumimoji="0" lang="zh-CN" altLang="en-US" sz="28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右</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孩子、右孩子的右孩子、</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，都与结点 </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y</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（双亲）</a:t>
            </a:r>
            <a:r>
              <a:rPr kumimoji="0" lang="zh-CN" altLang="en-US" sz="2800" b="1" i="0" u="none" strike="noStrike" kern="0" cap="none" spc="0" normalizeH="0" baseline="0" noProof="0" dirty="0">
                <a:ln>
                  <a:noFill/>
                </a:ln>
                <a:solidFill>
                  <a:srgbClr val="0000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用线连起来</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endPar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step2 :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删去原二叉树中所有的双亲结点与右孩子结点的连线；</a:t>
            </a:r>
            <a:endPar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143000" marR="0" lvl="0" indent="-11430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step3 :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整理由⑴、⑵两步所得到的树，使之层次分明。 </a:t>
            </a:r>
            <a:endPar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93" name="AutoShape 5"/>
          <p:cNvSpPr>
            <a:spLocks noChangeArrowheads="1"/>
          </p:cNvSpPr>
          <p:nvPr/>
        </p:nvSpPr>
        <p:spPr bwMode="auto">
          <a:xfrm>
            <a:off x="10546080" y="2933383"/>
            <a:ext cx="1143000" cy="533400"/>
          </a:xfrm>
          <a:prstGeom prst="wedgeRectCallout">
            <a:avLst>
              <a:gd name="adj1" fmla="val -174444"/>
              <a:gd name="adj2" fmla="val 70535"/>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a:ln>
                  <a:noFill/>
                </a:ln>
                <a:solidFill>
                  <a:srgbClr val="FFFFFF"/>
                </a:solidFill>
                <a:effectLst/>
                <a:uLnTx/>
                <a:uFillTx/>
                <a:latin typeface="楷体_GB2312" pitchFamily="49" charset="-122"/>
                <a:ea typeface="楷体_GB2312" pitchFamily="49" charset="-122"/>
                <a:cs typeface="+mn-cs"/>
                <a:sym typeface="+mn-ea"/>
              </a:rPr>
              <a:t>加线</a:t>
            </a:r>
            <a:endParaRPr kumimoji="0" lang="zh-CN" altLang="en-US" sz="3200" b="1" i="0" u="none" strike="noStrike" kern="0" cap="none" spc="0" normalizeH="0" baseline="0" noProof="0">
              <a:ln>
                <a:noFill/>
              </a:ln>
              <a:solidFill>
                <a:srgbClr val="FFFFFF"/>
              </a:solidFill>
              <a:effectLst/>
              <a:uLnTx/>
              <a:uFillTx/>
              <a:latin typeface="楷体_GB2312" pitchFamily="49" charset="-122"/>
              <a:ea typeface="楷体_GB2312" pitchFamily="49" charset="-122"/>
              <a:cs typeface="+mn-cs"/>
              <a:sym typeface="+mn-ea"/>
            </a:endParaRPr>
          </a:p>
        </p:txBody>
      </p:sp>
      <p:sp>
        <p:nvSpPr>
          <p:cNvPr id="94" name="AutoShape 6"/>
          <p:cNvSpPr>
            <a:spLocks noChangeArrowheads="1"/>
          </p:cNvSpPr>
          <p:nvPr/>
        </p:nvSpPr>
        <p:spPr bwMode="auto">
          <a:xfrm>
            <a:off x="10622280" y="4985068"/>
            <a:ext cx="1066800" cy="533400"/>
          </a:xfrm>
          <a:prstGeom prst="wedgeRectCallout">
            <a:avLst>
              <a:gd name="adj1" fmla="val -187759"/>
              <a:gd name="adj2" fmla="val -44046"/>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a:ln>
                  <a:noFill/>
                </a:ln>
                <a:solidFill>
                  <a:srgbClr val="FFFFFF"/>
                </a:solidFill>
                <a:effectLst/>
                <a:uLnTx/>
                <a:uFillTx/>
                <a:latin typeface="楷体_GB2312" pitchFamily="49" charset="-122"/>
                <a:ea typeface="楷体_GB2312" pitchFamily="49" charset="-122"/>
                <a:cs typeface="+mn-cs"/>
                <a:sym typeface="+mn-ea"/>
              </a:rPr>
              <a:t>抹线</a:t>
            </a:r>
            <a:endParaRPr kumimoji="0" lang="zh-CN" altLang="en-US" sz="3200" b="1" i="0" u="none" strike="noStrike" kern="0" cap="none" spc="0" normalizeH="0" baseline="0" noProof="0">
              <a:ln>
                <a:noFill/>
              </a:ln>
              <a:solidFill>
                <a:srgbClr val="FFFFFF"/>
              </a:solidFill>
              <a:effectLst/>
              <a:uLnTx/>
              <a:uFillTx/>
              <a:latin typeface="楷体_GB2312" pitchFamily="49" charset="-122"/>
              <a:ea typeface="楷体_GB2312" pitchFamily="49" charset="-122"/>
              <a:cs typeface="+mn-cs"/>
              <a:sym typeface="+mn-ea"/>
            </a:endParaRPr>
          </a:p>
        </p:txBody>
      </p:sp>
      <p:sp>
        <p:nvSpPr>
          <p:cNvPr id="95" name="AutoShape 7"/>
          <p:cNvSpPr>
            <a:spLocks noChangeArrowheads="1"/>
          </p:cNvSpPr>
          <p:nvPr/>
        </p:nvSpPr>
        <p:spPr bwMode="auto">
          <a:xfrm>
            <a:off x="10546080" y="6093778"/>
            <a:ext cx="1066800" cy="533400"/>
          </a:xfrm>
          <a:prstGeom prst="wedgeRectCallout">
            <a:avLst>
              <a:gd name="adj1" fmla="val -189345"/>
              <a:gd name="adj2" fmla="val -36845"/>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FFFFFF"/>
                </a:solidFill>
                <a:effectLst/>
                <a:uLnTx/>
                <a:uFillTx/>
                <a:latin typeface="楷体_GB2312" pitchFamily="49" charset="-122"/>
                <a:ea typeface="楷体_GB2312" pitchFamily="49" charset="-122"/>
                <a:cs typeface="+mn-cs"/>
                <a:sym typeface="+mn-ea"/>
              </a:rPr>
              <a:t>调整</a:t>
            </a:r>
            <a:endParaRPr kumimoji="0" lang="zh-CN" altLang="en-US" sz="3200" b="1" i="0" u="none" strike="noStrike" kern="0" cap="none" spc="0" normalizeH="0" baseline="0" noProof="0" dirty="0">
              <a:ln>
                <a:noFill/>
              </a:ln>
              <a:solidFill>
                <a:srgbClr val="FFFFFF"/>
              </a:solidFill>
              <a:effectLst/>
              <a:uLnTx/>
              <a:uFillTx/>
              <a:latin typeface="楷体_GB2312" pitchFamily="49" charset="-122"/>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000000"/>
                                          </p:val>
                                        </p:tav>
                                        <p:tav tm="100000">
                                          <p:val>
                                            <p:strVal val="#ppt_w"/>
                                          </p:val>
                                        </p:tav>
                                      </p:tavLst>
                                    </p:anim>
                                    <p:anim calcmode="lin" valueType="num">
                                      <p:cBhvr>
                                        <p:cTn id="8" dur="500" fill="hold"/>
                                        <p:tgtEl>
                                          <p:spTgt spid="63"/>
                                        </p:tgtEl>
                                        <p:attrNameLst>
                                          <p:attrName>ppt_h</p:attrName>
                                        </p:attrNameLst>
                                      </p:cBhvr>
                                      <p:tavLst>
                                        <p:tav tm="0">
                                          <p:val>
                                            <p:fltVal val="0.00000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2">
                                            <p:txEl>
                                              <p:charRg st="4294967295" end="4294967295"/>
                                            </p:txEl>
                                          </p:spTgt>
                                        </p:tgtEl>
                                        <p:attrNameLst>
                                          <p:attrName>style.visibility</p:attrName>
                                        </p:attrNameLst>
                                      </p:cBhvr>
                                      <p:to>
                                        <p:strVal val="visible"/>
                                      </p:to>
                                    </p:set>
                                    <p:animEffect transition="in" filter="wipe(left)">
                                      <p:cBhvr>
                                        <p:cTn id="12" dur="500"/>
                                        <p:tgtEl>
                                          <p:spTgt spid="92">
                                            <p:txEl>
                                              <p:charRg st="4294967295" end="4294967295"/>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2">
                                            <p:txEl>
                                              <p:charRg st="0" end="6"/>
                                            </p:txEl>
                                          </p:spTgt>
                                        </p:tgtEl>
                                        <p:attrNameLst>
                                          <p:attrName>style.visibility</p:attrName>
                                        </p:attrNameLst>
                                      </p:cBhvr>
                                      <p:to>
                                        <p:strVal val="visible"/>
                                      </p:to>
                                    </p:set>
                                    <p:animEffect transition="in" filter="wipe(left)">
                                      <p:cBhvr>
                                        <p:cTn id="16" dur="500"/>
                                        <p:tgtEl>
                                          <p:spTgt spid="92">
                                            <p:txEl>
                                              <p:charRg st="0"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
                                            <p:txEl>
                                              <p:charRg st="6" end="6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right)">
                                      <p:cBhvr>
                                        <p:cTn id="25" dur="500"/>
                                        <p:tgtEl>
                                          <p:spTgt spid="9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2">
                                            <p:txEl>
                                              <p:charRg st="60" end="9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wipe(right)">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xEl>
                                              <p:charRg st="91" end="12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right)">
                                      <p:cBhvr>
                                        <p:cTn id="4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92" grpId="0" build="p"/>
      <p:bldP spid="93" grpId="0" bldLvl="0" animBg="1"/>
      <p:bldP spid="94" grpId="0" bldLvl="0" animBg="1"/>
      <p:bldP spid="95"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4601845" y="1925955"/>
            <a:ext cx="199961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树</a:t>
            </a:r>
            <a:r>
              <a:rPr lang="en-US" altLang="zh-CN"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树</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 name="Rectangle 2"/>
          <p:cNvSpPr/>
          <p:nvPr/>
        </p:nvSpPr>
        <p:spPr>
          <a:xfrm>
            <a:off x="6601460" y="284798"/>
            <a:ext cx="4159250" cy="521970"/>
          </a:xfrm>
          <a:prstGeom prst="rect">
            <a:avLst/>
          </a:prstGeom>
          <a:noFill/>
          <a:ln w="9525">
            <a:noFill/>
          </a:ln>
        </p:spPr>
        <p:txBody>
          <a:bodyPr wrap="none" anchor="t">
            <a:spAutoFit/>
          </a:bodyPr>
          <a:p>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方法：加线</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抹线</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旋转</a:t>
            </a:r>
            <a:r>
              <a:rPr lang="zh-CN" altLang="en-US"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 </a:t>
            </a:r>
            <a:endParaRPr lang="zh-CN" altLang="en-US"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3" name="Rectangle 21"/>
          <p:cNvSpPr/>
          <p:nvPr/>
        </p:nvSpPr>
        <p:spPr>
          <a:xfrm>
            <a:off x="6165215" y="927735"/>
            <a:ext cx="5246370" cy="521970"/>
          </a:xfrm>
          <a:prstGeom prst="rect">
            <a:avLst/>
          </a:prstGeom>
          <a:noFill/>
          <a:ln w="9525">
            <a:noFill/>
          </a:ln>
        </p:spPr>
        <p:txBody>
          <a:bodyPr wrap="square" anchor="t">
            <a:spAutoFit/>
          </a:bodyPr>
          <a:p>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要点：把所有右孩子变为兄弟！ </a:t>
            </a:r>
            <a:endPar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4" name="Group 3"/>
          <p:cNvGrpSpPr/>
          <p:nvPr/>
        </p:nvGrpSpPr>
        <p:grpSpPr>
          <a:xfrm>
            <a:off x="1250950" y="2098358"/>
            <a:ext cx="3505200" cy="4343400"/>
            <a:chOff x="1392" y="1008"/>
            <a:chExt cx="2208" cy="2736"/>
          </a:xfrm>
        </p:grpSpPr>
        <p:sp>
          <p:nvSpPr>
            <p:cNvPr id="7" name="Oval 4"/>
            <p:cNvSpPr>
              <a:spLocks noChangeArrowheads="1"/>
            </p:cNvSpPr>
            <p:nvPr/>
          </p:nvSpPr>
          <p:spPr bwMode="auto">
            <a:xfrm>
              <a:off x="2596" y="1008"/>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 name="Oval 5"/>
            <p:cNvSpPr>
              <a:spLocks noChangeArrowheads="1"/>
            </p:cNvSpPr>
            <p:nvPr/>
          </p:nvSpPr>
          <p:spPr bwMode="auto">
            <a:xfrm>
              <a:off x="1921" y="1548"/>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 name="Oval 6"/>
            <p:cNvSpPr>
              <a:spLocks noChangeArrowheads="1"/>
            </p:cNvSpPr>
            <p:nvPr/>
          </p:nvSpPr>
          <p:spPr bwMode="auto">
            <a:xfrm>
              <a:off x="2104" y="2468"/>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 name="Oval 7"/>
            <p:cNvSpPr>
              <a:spLocks noChangeArrowheads="1"/>
            </p:cNvSpPr>
            <p:nvPr/>
          </p:nvSpPr>
          <p:spPr bwMode="auto">
            <a:xfrm>
              <a:off x="3235" y="2407"/>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Oval 8"/>
            <p:cNvSpPr>
              <a:spLocks noChangeArrowheads="1"/>
            </p:cNvSpPr>
            <p:nvPr/>
          </p:nvSpPr>
          <p:spPr bwMode="auto">
            <a:xfrm>
              <a:off x="1392" y="2100"/>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 name="Oval 9"/>
            <p:cNvSpPr>
              <a:spLocks noChangeArrowheads="1"/>
            </p:cNvSpPr>
            <p:nvPr/>
          </p:nvSpPr>
          <p:spPr bwMode="auto">
            <a:xfrm>
              <a:off x="1593" y="2971"/>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 name="Line 10"/>
            <p:cNvSpPr>
              <a:spLocks noChangeShapeType="1"/>
            </p:cNvSpPr>
            <p:nvPr/>
          </p:nvSpPr>
          <p:spPr bwMode="auto">
            <a:xfrm flipH="1">
              <a:off x="2213" y="1266"/>
              <a:ext cx="456" cy="29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 name="Line 11"/>
            <p:cNvSpPr>
              <a:spLocks noChangeShapeType="1"/>
            </p:cNvSpPr>
            <p:nvPr/>
          </p:nvSpPr>
          <p:spPr bwMode="auto">
            <a:xfrm flipH="1">
              <a:off x="1666" y="1776"/>
              <a:ext cx="310" cy="33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12"/>
            <p:cNvSpPr>
              <a:spLocks noChangeShapeType="1"/>
            </p:cNvSpPr>
            <p:nvPr/>
          </p:nvSpPr>
          <p:spPr bwMode="auto">
            <a:xfrm flipH="1">
              <a:off x="1866" y="2701"/>
              <a:ext cx="311" cy="282"/>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Oval 13"/>
            <p:cNvSpPr>
              <a:spLocks noChangeArrowheads="1"/>
            </p:cNvSpPr>
            <p:nvPr/>
          </p:nvSpPr>
          <p:spPr bwMode="auto">
            <a:xfrm>
              <a:off x="2669" y="3474"/>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7" name="Oval 14"/>
            <p:cNvSpPr>
              <a:spLocks noChangeArrowheads="1"/>
            </p:cNvSpPr>
            <p:nvPr/>
          </p:nvSpPr>
          <p:spPr bwMode="auto">
            <a:xfrm>
              <a:off x="2122" y="3216"/>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8" name="Oval 15"/>
            <p:cNvSpPr>
              <a:spLocks noChangeArrowheads="1"/>
            </p:cNvSpPr>
            <p:nvPr/>
          </p:nvSpPr>
          <p:spPr bwMode="auto">
            <a:xfrm>
              <a:off x="2615" y="2002"/>
              <a:ext cx="365" cy="270"/>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9" name="Line 16"/>
            <p:cNvSpPr>
              <a:spLocks noChangeShapeType="1"/>
            </p:cNvSpPr>
            <p:nvPr/>
          </p:nvSpPr>
          <p:spPr bwMode="auto">
            <a:xfrm>
              <a:off x="2286" y="1744"/>
              <a:ext cx="401" cy="295"/>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 name="Line 17"/>
            <p:cNvSpPr>
              <a:spLocks noChangeShapeType="1"/>
            </p:cNvSpPr>
            <p:nvPr/>
          </p:nvSpPr>
          <p:spPr bwMode="auto">
            <a:xfrm>
              <a:off x="2943" y="2235"/>
              <a:ext cx="365" cy="22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18"/>
            <p:cNvSpPr>
              <a:spLocks noChangeShapeType="1"/>
            </p:cNvSpPr>
            <p:nvPr/>
          </p:nvSpPr>
          <p:spPr bwMode="auto">
            <a:xfrm>
              <a:off x="1757" y="2296"/>
              <a:ext cx="365" cy="23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19"/>
            <p:cNvSpPr>
              <a:spLocks noChangeShapeType="1"/>
            </p:cNvSpPr>
            <p:nvPr/>
          </p:nvSpPr>
          <p:spPr bwMode="auto">
            <a:xfrm>
              <a:off x="1921" y="3155"/>
              <a:ext cx="219" cy="111"/>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Line 20"/>
            <p:cNvSpPr>
              <a:spLocks noChangeShapeType="1"/>
            </p:cNvSpPr>
            <p:nvPr/>
          </p:nvSpPr>
          <p:spPr bwMode="auto">
            <a:xfrm>
              <a:off x="2416" y="3445"/>
              <a:ext cx="253" cy="9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4" name="Group 22"/>
          <p:cNvGrpSpPr/>
          <p:nvPr/>
        </p:nvGrpSpPr>
        <p:grpSpPr>
          <a:xfrm>
            <a:off x="7190740" y="2170113"/>
            <a:ext cx="3429000" cy="4114800"/>
            <a:chOff x="1472" y="2464"/>
            <a:chExt cx="984" cy="1296"/>
          </a:xfrm>
        </p:grpSpPr>
        <p:sp>
          <p:nvSpPr>
            <p:cNvPr id="25" name="Oval 23"/>
            <p:cNvSpPr>
              <a:spLocks noChangeArrowheads="1"/>
            </p:cNvSpPr>
            <p:nvPr/>
          </p:nvSpPr>
          <p:spPr bwMode="auto">
            <a:xfrm>
              <a:off x="2000" y="246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6" name="Oval 24"/>
            <p:cNvSpPr>
              <a:spLocks noChangeArrowheads="1"/>
            </p:cNvSpPr>
            <p:nvPr/>
          </p:nvSpPr>
          <p:spPr bwMode="auto">
            <a:xfrm>
              <a:off x="1704" y="281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7" name="Oval 25"/>
            <p:cNvSpPr>
              <a:spLocks noChangeArrowheads="1"/>
            </p:cNvSpPr>
            <p:nvPr/>
          </p:nvSpPr>
          <p:spPr bwMode="auto">
            <a:xfrm>
              <a:off x="1944" y="3200"/>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e</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8" name="Oval 26"/>
            <p:cNvSpPr>
              <a:spLocks noChangeArrowheads="1"/>
            </p:cNvSpPr>
            <p:nvPr/>
          </p:nvSpPr>
          <p:spPr bwMode="auto">
            <a:xfrm>
              <a:off x="2296" y="282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29" name="Oval 27"/>
            <p:cNvSpPr>
              <a:spLocks noChangeArrowheads="1"/>
            </p:cNvSpPr>
            <p:nvPr/>
          </p:nvSpPr>
          <p:spPr bwMode="auto">
            <a:xfrm>
              <a:off x="1472" y="317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0" name="Oval 28"/>
            <p:cNvSpPr>
              <a:spLocks noChangeArrowheads="1"/>
            </p:cNvSpPr>
            <p:nvPr/>
          </p:nvSpPr>
          <p:spPr bwMode="auto">
            <a:xfrm>
              <a:off x="1720" y="3584"/>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5" name="Oval 34"/>
            <p:cNvSpPr>
              <a:spLocks noChangeArrowheads="1"/>
            </p:cNvSpPr>
            <p:nvPr/>
          </p:nvSpPr>
          <p:spPr bwMode="auto">
            <a:xfrm>
              <a:off x="2192" y="3560"/>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h</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7" name="Oval 36"/>
            <p:cNvSpPr>
              <a:spLocks noChangeArrowheads="1"/>
            </p:cNvSpPr>
            <p:nvPr/>
          </p:nvSpPr>
          <p:spPr bwMode="auto">
            <a:xfrm>
              <a:off x="1960" y="3576"/>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g</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9" name="Oval 38"/>
            <p:cNvSpPr>
              <a:spLocks noChangeArrowheads="1"/>
            </p:cNvSpPr>
            <p:nvPr/>
          </p:nvSpPr>
          <p:spPr bwMode="auto">
            <a:xfrm>
              <a:off x="2000" y="2832"/>
              <a:ext cx="160" cy="17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0" lang="en-US" altLang="zh-CN"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41" name="AutoShape 40"/>
          <p:cNvSpPr>
            <a:spLocks noChangeArrowheads="1"/>
          </p:cNvSpPr>
          <p:nvPr/>
        </p:nvSpPr>
        <p:spPr bwMode="auto">
          <a:xfrm>
            <a:off x="5445760" y="3328988"/>
            <a:ext cx="838200" cy="990600"/>
          </a:xfrm>
          <a:prstGeom prst="rightArrow">
            <a:avLst>
              <a:gd name="adj1" fmla="val 50000"/>
              <a:gd name="adj2" fmla="val 25000"/>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4" name="直接连接符 43"/>
          <p:cNvCxnSpPr/>
          <p:nvPr/>
        </p:nvCxnSpPr>
        <p:spPr>
          <a:xfrm>
            <a:off x="3452813" y="2526983"/>
            <a:ext cx="30163" cy="114935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657600" y="2463483"/>
            <a:ext cx="809625" cy="1855788"/>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381250" y="3384233"/>
            <a:ext cx="290513" cy="1031875"/>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671763" y="4844733"/>
            <a:ext cx="28575" cy="758825"/>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876550" y="4781233"/>
            <a:ext cx="692150" cy="123190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
        <p:nvSpPr>
          <p:cNvPr id="53" name="Line 41"/>
          <p:cNvSpPr>
            <a:spLocks noChangeShapeType="1"/>
          </p:cNvSpPr>
          <p:nvPr/>
        </p:nvSpPr>
        <p:spPr bwMode="auto">
          <a:xfrm flipH="1">
            <a:off x="2768600" y="3339783"/>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42"/>
          <p:cNvSpPr>
            <a:spLocks noChangeShapeType="1"/>
          </p:cNvSpPr>
          <p:nvPr/>
        </p:nvSpPr>
        <p:spPr bwMode="auto">
          <a:xfrm>
            <a:off x="2823845" y="3323273"/>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41"/>
          <p:cNvSpPr>
            <a:spLocks noChangeShapeType="1"/>
          </p:cNvSpPr>
          <p:nvPr/>
        </p:nvSpPr>
        <p:spPr bwMode="auto">
          <a:xfrm flipH="1">
            <a:off x="3832225" y="406050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42"/>
          <p:cNvSpPr>
            <a:spLocks noChangeShapeType="1"/>
          </p:cNvSpPr>
          <p:nvPr/>
        </p:nvSpPr>
        <p:spPr bwMode="auto">
          <a:xfrm>
            <a:off x="3887470" y="404399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41"/>
          <p:cNvSpPr>
            <a:spLocks noChangeShapeType="1"/>
          </p:cNvSpPr>
          <p:nvPr/>
        </p:nvSpPr>
        <p:spPr bwMode="auto">
          <a:xfrm flipH="1">
            <a:off x="1976438" y="414940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Line 42"/>
          <p:cNvSpPr>
            <a:spLocks noChangeShapeType="1"/>
          </p:cNvSpPr>
          <p:nvPr/>
        </p:nvSpPr>
        <p:spPr bwMode="auto">
          <a:xfrm>
            <a:off x="2031683" y="413289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Line 41"/>
          <p:cNvSpPr>
            <a:spLocks noChangeShapeType="1"/>
          </p:cNvSpPr>
          <p:nvPr/>
        </p:nvSpPr>
        <p:spPr bwMode="auto">
          <a:xfrm flipH="1">
            <a:off x="2120900" y="544480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42"/>
          <p:cNvSpPr>
            <a:spLocks noChangeShapeType="1"/>
          </p:cNvSpPr>
          <p:nvPr/>
        </p:nvSpPr>
        <p:spPr bwMode="auto">
          <a:xfrm>
            <a:off x="2176145" y="5428298"/>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1" name="Line 41"/>
          <p:cNvSpPr>
            <a:spLocks noChangeShapeType="1"/>
          </p:cNvSpPr>
          <p:nvPr/>
        </p:nvSpPr>
        <p:spPr bwMode="auto">
          <a:xfrm flipH="1">
            <a:off x="2968625" y="5878195"/>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2" name="Line 42"/>
          <p:cNvSpPr>
            <a:spLocks noChangeShapeType="1"/>
          </p:cNvSpPr>
          <p:nvPr/>
        </p:nvSpPr>
        <p:spPr bwMode="auto">
          <a:xfrm>
            <a:off x="3023870" y="5861685"/>
            <a:ext cx="304800" cy="304800"/>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cxnSp>
        <p:nvCxnSpPr>
          <p:cNvPr id="64" name="直接连接符 63"/>
          <p:cNvCxnSpPr/>
          <p:nvPr/>
        </p:nvCxnSpPr>
        <p:spPr>
          <a:xfrm flipH="1">
            <a:off x="8278178" y="2646363"/>
            <a:ext cx="833438" cy="64135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310053" y="2728913"/>
            <a:ext cx="0" cy="60960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9506903" y="2646363"/>
            <a:ext cx="833438" cy="66675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7470140" y="3763963"/>
            <a:ext cx="611188" cy="66675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475028" y="3763963"/>
            <a:ext cx="639763" cy="74295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8333740" y="4983163"/>
            <a:ext cx="584200" cy="74295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114790" y="5065713"/>
            <a:ext cx="55563" cy="63500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9311640" y="4983163"/>
            <a:ext cx="666750" cy="666750"/>
          </a:xfrm>
          <a:prstGeom prst="line">
            <a:avLst/>
          </a:prstGeom>
          <a:ln w="38100">
            <a:solidFill>
              <a:srgbClr val="3333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up)">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up)">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10"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fade">
                                      <p:cBhvr>
                                        <p:cTn id="40" dur="500"/>
                                        <p:tgtEl>
                                          <p:spTgt spid="55"/>
                                        </p:tgtEl>
                                      </p:cBhvr>
                                    </p:animEffect>
                                  </p:childTnLst>
                                </p:cTn>
                              </p:par>
                              <p:par>
                                <p:cTn id="41" presetID="10"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500"/>
                                        <p:tgtEl>
                                          <p:spTgt spid="61"/>
                                        </p:tgtEl>
                                      </p:cBhvr>
                                    </p:animEffect>
                                  </p:childTnLst>
                                </p:cTn>
                              </p:par>
                              <p:par>
                                <p:cTn id="65" presetID="10"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left)">
                                      <p:cBhvr>
                                        <p:cTn id="72" dur="500"/>
                                        <p:tgtEl>
                                          <p:spTgt spid="41"/>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dissolve">
                                      <p:cBhvr>
                                        <p:cTn id="76" dur="500"/>
                                        <p:tgtEl>
                                          <p:spTgt spid="24"/>
                                        </p:tgtEl>
                                      </p:cBhvr>
                                    </p:animEffect>
                                  </p:childTnLst>
                                </p:cTn>
                              </p:par>
                              <p:par>
                                <p:cTn id="77" presetID="9" presetClass="entr" presetSubtype="0" fill="hold" nodeType="with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par>
                                <p:cTn id="80" presetID="9" presetClass="entr" presetSubtype="0" fill="hold"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dissolve">
                                      <p:cBhvr>
                                        <p:cTn id="82" dur="500"/>
                                        <p:tgtEl>
                                          <p:spTgt spid="66"/>
                                        </p:tgtEl>
                                      </p:cBhvr>
                                    </p:animEffect>
                                  </p:childTnLst>
                                </p:cTn>
                              </p:par>
                              <p:par>
                                <p:cTn id="83" presetID="9" presetClass="entr" presetSubtype="0"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animEffect transition="in" filter="dissolve">
                                      <p:cBhvr>
                                        <p:cTn id="85" dur="500"/>
                                        <p:tgtEl>
                                          <p:spTgt spid="68"/>
                                        </p:tgtEl>
                                      </p:cBhvr>
                                    </p:animEffect>
                                  </p:childTnLst>
                                </p:cTn>
                              </p:par>
                              <p:par>
                                <p:cTn id="86" presetID="9" presetClass="entr" presetSubtype="0" fill="hold"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dissolve">
                                      <p:cBhvr>
                                        <p:cTn id="88" dur="500"/>
                                        <p:tgtEl>
                                          <p:spTgt spid="70"/>
                                        </p:tgtEl>
                                      </p:cBhvr>
                                    </p:animEffect>
                                  </p:childTnLst>
                                </p:cTn>
                              </p:par>
                              <p:par>
                                <p:cTn id="89" presetID="9"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dissolve">
                                      <p:cBhvr>
                                        <p:cTn id="91" dur="500"/>
                                        <p:tgtEl>
                                          <p:spTgt spid="31"/>
                                        </p:tgtEl>
                                      </p:cBhvr>
                                    </p:animEffect>
                                  </p:childTnLst>
                                </p:cTn>
                              </p:par>
                              <p:par>
                                <p:cTn id="92" presetID="9" presetClass="entr" presetSubtype="0" fill="hold"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dissolve">
                                      <p:cBhvr>
                                        <p:cTn id="94" dur="500"/>
                                        <p:tgtEl>
                                          <p:spTgt spid="74"/>
                                        </p:tgtEl>
                                      </p:cBhvr>
                                    </p:animEffect>
                                  </p:childTnLst>
                                </p:cTn>
                              </p:par>
                              <p:par>
                                <p:cTn id="95" presetID="9" presetClass="entr" presetSubtype="0"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dissolve">
                                      <p:cBhvr>
                                        <p:cTn id="97" dur="500"/>
                                        <p:tgtEl>
                                          <p:spTgt spid="76"/>
                                        </p:tgtEl>
                                      </p:cBhvr>
                                    </p:animEffect>
                                  </p:childTnLst>
                                </p:cTn>
                              </p:par>
                              <p:par>
                                <p:cTn id="98" presetID="9"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animEffect transition="in" filter="dissolve">
                                      <p:cBhvr>
                                        <p:cTn id="10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、树的几种表示法</a:t>
            </a:r>
            <a:endParaRPr lang="zh-CN" altLang="en-US" sz="2400" kern="0" dirty="0">
              <a:solidFill>
                <a:srgbClr val="000066"/>
              </a:solidFill>
              <a:latin typeface="宋体" panose="02010600030101010101" pitchFamily="2" charset="-122"/>
              <a:sym typeface="+mn-ea"/>
            </a:endParaRPr>
          </a:p>
        </p:txBody>
      </p:sp>
      <p:sp>
        <p:nvSpPr>
          <p:cNvPr id="6" name="Rectangle 11"/>
          <p:cNvSpPr>
            <a:spLocks noChangeArrowheads="1"/>
          </p:cNvSpPr>
          <p:nvPr/>
        </p:nvSpPr>
        <p:spPr bwMode="auto">
          <a:xfrm>
            <a:off x="360045" y="1411605"/>
            <a:ext cx="353949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嵌套集合表示法</a:t>
            </a:r>
            <a:endParaRPr lang="zh-CN" sz="3200" dirty="0">
              <a:solidFill>
                <a:srgbClr val="0000FF"/>
              </a:solidFill>
              <a:latin typeface="楷体_GB2312" pitchFamily="49" charset="-122"/>
            </a:endParaRPr>
          </a:p>
        </p:txBody>
      </p:sp>
      <p:pic>
        <p:nvPicPr>
          <p:cNvPr id="20483" name="图片 3"/>
          <p:cNvPicPr>
            <a:picLocks noChangeAspect="1"/>
          </p:cNvPicPr>
          <p:nvPr/>
        </p:nvPicPr>
        <p:blipFill>
          <a:blip r:embed="rId1"/>
          <a:stretch>
            <a:fillRect/>
          </a:stretch>
        </p:blipFill>
        <p:spPr>
          <a:xfrm>
            <a:off x="4131310" y="1412875"/>
            <a:ext cx="5497513" cy="4779963"/>
          </a:xfrm>
          <a:prstGeom prst="rect">
            <a:avLst/>
          </a:prstGeom>
          <a:noFill/>
          <a:ln w="9525">
            <a:noFill/>
          </a:ln>
        </p:spPr>
      </p:pic>
      <p:sp>
        <p:nvSpPr>
          <p:cNvPr id="5" name="AutoShape 30"/>
          <p:cNvSpPr>
            <a:spLocks noChangeArrowheads="1"/>
          </p:cNvSpPr>
          <p:nvPr/>
        </p:nvSpPr>
        <p:spPr bwMode="auto">
          <a:xfrm>
            <a:off x="8620760" y="1169988"/>
            <a:ext cx="863600" cy="571500"/>
          </a:xfrm>
          <a:prstGeom prst="wedgeRoundRectCallout">
            <a:avLst>
              <a:gd name="adj1" fmla="val -234373"/>
              <a:gd name="adj2" fmla="val 106389"/>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rPr>
              <a:t>根</a:t>
            </a:r>
            <a:endPar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endParaRPr>
          </a:p>
        </p:txBody>
      </p:sp>
      <p:sp>
        <p:nvSpPr>
          <p:cNvPr id="7" name="AutoShape 32"/>
          <p:cNvSpPr>
            <a:spLocks noChangeArrowheads="1"/>
          </p:cNvSpPr>
          <p:nvPr/>
        </p:nvSpPr>
        <p:spPr bwMode="auto">
          <a:xfrm>
            <a:off x="10036810" y="4541838"/>
            <a:ext cx="1200150" cy="571500"/>
          </a:xfrm>
          <a:prstGeom prst="wedgeRoundRectCallout">
            <a:avLst>
              <a:gd name="adj1" fmla="val -139523"/>
              <a:gd name="adj2" fmla="val -115278"/>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rPr>
              <a:t>子树</a:t>
            </a:r>
            <a:endPar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endParaRPr>
          </a:p>
        </p:txBody>
      </p:sp>
      <p:sp>
        <p:nvSpPr>
          <p:cNvPr id="8" name="AutoShape 32"/>
          <p:cNvSpPr>
            <a:spLocks noChangeArrowheads="1"/>
          </p:cNvSpPr>
          <p:nvPr/>
        </p:nvSpPr>
        <p:spPr bwMode="auto">
          <a:xfrm>
            <a:off x="3267710" y="4803775"/>
            <a:ext cx="1200150" cy="571500"/>
          </a:xfrm>
          <a:prstGeom prst="wedgeRoundRectCallout">
            <a:avLst>
              <a:gd name="adj1" fmla="val 111359"/>
              <a:gd name="adj2" fmla="val -35278"/>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rPr>
              <a:t>子树</a:t>
            </a:r>
            <a:endPar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endParaRPr>
          </a:p>
        </p:txBody>
      </p:sp>
      <p:sp>
        <p:nvSpPr>
          <p:cNvPr id="9" name="AutoShape 29"/>
          <p:cNvSpPr>
            <a:spLocks noChangeArrowheads="1"/>
          </p:cNvSpPr>
          <p:nvPr/>
        </p:nvSpPr>
        <p:spPr bwMode="auto">
          <a:xfrm>
            <a:off x="8947785" y="6046788"/>
            <a:ext cx="1363663" cy="571500"/>
          </a:xfrm>
          <a:prstGeom prst="wedgeRoundRectCallout">
            <a:avLst>
              <a:gd name="adj1" fmla="val -271505"/>
              <a:gd name="adj2" fmla="val -384167"/>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rPr>
              <a:t>叶子</a:t>
            </a:r>
            <a:endPar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5" name="Rectangle 8"/>
          <p:cNvSpPr/>
          <p:nvPr/>
        </p:nvSpPr>
        <p:spPr>
          <a:xfrm>
            <a:off x="5828665" y="874713"/>
            <a:ext cx="6123305" cy="583565"/>
          </a:xfrm>
          <a:prstGeom prst="rect">
            <a:avLst/>
          </a:prstGeom>
          <a:noFill/>
          <a:ln w="9525">
            <a:noFill/>
          </a:ln>
        </p:spPr>
        <p:txBody>
          <a:bodyPr wrap="none" anchor="t">
            <a:spAutoFit/>
          </a:bodyPr>
          <a:p>
            <a:pPr algn="l"/>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二叉树怎样还原为森林</a:t>
            </a:r>
            <a:r>
              <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32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Rectangle 2"/>
          <p:cNvSpPr/>
          <p:nvPr/>
        </p:nvSpPr>
        <p:spPr>
          <a:xfrm>
            <a:off x="1464310" y="3043555"/>
            <a:ext cx="8610600" cy="3541395"/>
          </a:xfrm>
          <a:prstGeom prst="rect">
            <a:avLst/>
          </a:prstGeom>
          <a:noFill/>
          <a:ln w="9525">
            <a:noFill/>
          </a:ln>
        </p:spPr>
        <p:txBody>
          <a:bodyPr lIns="92075" tIns="46038" rIns="92075" bIns="46038" anchor="t"/>
          <a:p>
            <a:pPr marL="342900" indent="-342900">
              <a:lnSpc>
                <a:spcPct val="150000"/>
              </a:lnSpc>
              <a:spcBef>
                <a:spcPts val="20"/>
              </a:spcBef>
              <a:spcAft>
                <a:spcPts val="0"/>
              </a:spcAft>
            </a:pPr>
            <a:r>
              <a:rPr lang="zh-CN" altLang="en-US" sz="3200" b="1" dirty="0">
                <a:solidFill>
                  <a:srgbClr val="CC00CC"/>
                </a:solidFill>
                <a:latin typeface="微软雅黑" panose="020B0503020204020204" pitchFamily="34" charset="-122"/>
                <a:ea typeface="微软雅黑" panose="020B0503020204020204" pitchFamily="34" charset="-122"/>
                <a:cs typeface="华文楷体" panose="02010600040101010101" pitchFamily="2" charset="-122"/>
              </a:rPr>
              <a:t>方法：</a:t>
            </a:r>
            <a:endParaRPr lang="zh-CN" altLang="en-US"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a:p>
            <a:pPr marL="342900" indent="-342900">
              <a:lnSpc>
                <a:spcPct val="150000"/>
              </a:lnSpc>
              <a:spcBef>
                <a:spcPct val="20000"/>
              </a:spcBef>
            </a:pPr>
            <a:r>
              <a:rPr lang="zh-CN" altLang="en-US"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 </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依次删除根与右孩子的连线，得到若干棵二叉树</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indent="-342900">
              <a:lnSpc>
                <a:spcPct val="150000"/>
              </a:lnSpc>
              <a:spcBef>
                <a:spcPts val="20"/>
              </a:spcBef>
              <a:spcAft>
                <a:spcPts val="0"/>
              </a:spcAft>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② </a:t>
            </a:r>
            <a:r>
              <a:rPr lang="zh-CN" altLang="en-US" sz="2800" b="1" dirty="0">
                <a:solidFill>
                  <a:srgbClr val="000000"/>
                </a:solidFill>
                <a:latin typeface="Times New Roman" panose="02020603050405020304" pitchFamily="18" charset="0"/>
                <a:ea typeface="楷体_GB2312" pitchFamily="49" charset="-122"/>
                <a:cs typeface="Times New Roman" panose="02020603050405020304" pitchFamily="18" charset="0"/>
                <a:sym typeface="+mn-ea"/>
              </a:rPr>
              <a:t>将各棵二叉树转换成树</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1" name="Group 7"/>
          <p:cNvGrpSpPr/>
          <p:nvPr/>
        </p:nvGrpSpPr>
        <p:grpSpPr>
          <a:xfrm>
            <a:off x="1130300" y="1917065"/>
            <a:ext cx="9278620" cy="647700"/>
            <a:chOff x="240" y="670"/>
            <a:chExt cx="5232" cy="408"/>
          </a:xfrm>
        </p:grpSpPr>
        <p:sp>
          <p:nvSpPr>
            <p:cNvPr id="119814" name="Rectangle 8"/>
            <p:cNvSpPr/>
            <p:nvPr/>
          </p:nvSpPr>
          <p:spPr>
            <a:xfrm>
              <a:off x="240" y="672"/>
              <a:ext cx="5232" cy="406"/>
            </a:xfrm>
            <a:prstGeom prst="rect">
              <a:avLst/>
            </a:prstGeom>
            <a:noFill/>
            <a:ln w="9525">
              <a:noFill/>
            </a:ln>
          </p:spPr>
          <p:txBody>
            <a:bodyPr anchor="t">
              <a:spAutoFit/>
            </a:bodyPr>
            <a:p>
              <a:r>
                <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即 </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B={root, LB, RB}</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F={T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1</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2</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 …,T</a:t>
              </a:r>
              <a:r>
                <a:rPr lang="en-US" altLang="zh-CN" sz="3600" b="1" baseline="-25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endParaRPr lang="en-US" altLang="zh-CN"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3" name="AutoShape 9"/>
            <p:cNvSpPr>
              <a:spLocks noChangeArrowheads="1"/>
            </p:cNvSpPr>
            <p:nvPr/>
          </p:nvSpPr>
          <p:spPr bwMode="auto">
            <a:xfrm>
              <a:off x="2750" y="670"/>
              <a:ext cx="528" cy="336"/>
            </a:xfrm>
            <a:prstGeom prst="rightArrow">
              <a:avLst>
                <a:gd name="adj1" fmla="val 50000"/>
                <a:gd name="adj2" fmla="val 39286"/>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rPr>
                <a:t>  </a:t>
              </a:r>
              <a:endParaRPr kumimoji="0" lang="en-US" altLang="zh-CN" sz="36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
                                            <p:txEl>
                                              <p:charRg st="0" end="4"/>
                                            </p:txEl>
                                          </p:spTgt>
                                        </p:tgtEl>
                                        <p:attrNameLst>
                                          <p:attrName>style.visibility</p:attrName>
                                        </p:attrNameLst>
                                      </p:cBhvr>
                                      <p:to>
                                        <p:strVal val="visible"/>
                                      </p:to>
                                    </p:set>
                                    <p:animEffect transition="in" filter="strips(downRight)">
                                      <p:cBhvr>
                                        <p:cTn id="12" dur="500"/>
                                        <p:tgtEl>
                                          <p:spTgt spid="16">
                                            <p:txEl>
                                              <p:charRg st="0" end="4"/>
                                            </p:txEl>
                                          </p:spTgt>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6">
                                            <p:txEl>
                                              <p:charRg st="4" end="25"/>
                                            </p:txEl>
                                          </p:spTgt>
                                        </p:tgtEl>
                                        <p:attrNameLst>
                                          <p:attrName>style.visibility</p:attrName>
                                        </p:attrNameLst>
                                      </p:cBhvr>
                                      <p:to>
                                        <p:strVal val="visible"/>
                                      </p:to>
                                    </p:set>
                                    <p:animEffect transition="in" filter="strips(downRight)">
                                      <p:cBhvr>
                                        <p:cTn id="16" dur="500"/>
                                        <p:tgtEl>
                                          <p:spTgt spid="16">
                                            <p:txEl>
                                              <p:charRg st="4" end="25"/>
                                            </p:txEl>
                                          </p:spTgt>
                                        </p:tgtEl>
                                      </p:cBhvr>
                                    </p:animEffect>
                                  </p:childTnLst>
                                </p:cTn>
                              </p:par>
                            </p:childTnLst>
                          </p:cTn>
                        </p:par>
                        <p:par>
                          <p:cTn id="17" fill="hold">
                            <p:stCondLst>
                              <p:cond delay="1000"/>
                            </p:stCondLst>
                            <p:childTnLst>
                              <p:par>
                                <p:cTn id="18" presetID="18" presetClass="entr" presetSubtype="6" fill="hold" grpId="0" nodeType="afterEffect">
                                  <p:stCondLst>
                                    <p:cond delay="0"/>
                                  </p:stCondLst>
                                  <p:childTnLst>
                                    <p:set>
                                      <p:cBhvr>
                                        <p:cTn id="19" dur="1" fill="hold">
                                          <p:stCondLst>
                                            <p:cond delay="0"/>
                                          </p:stCondLst>
                                        </p:cTn>
                                        <p:tgtEl>
                                          <p:spTgt spid="16">
                                            <p:txEl>
                                              <p:charRg st="25" end="48"/>
                                            </p:txEl>
                                          </p:spTgt>
                                        </p:tgtEl>
                                        <p:attrNameLst>
                                          <p:attrName>style.visibility</p:attrName>
                                        </p:attrNameLst>
                                      </p:cBhvr>
                                      <p:to>
                                        <p:strVal val="visible"/>
                                      </p:to>
                                    </p:set>
                                    <p:animEffect transition="in" filter="strips(downRight)">
                                      <p:cBhvr>
                                        <p:cTn id="20" dur="500"/>
                                        <p:tgtEl>
                                          <p:spTgt spid="16">
                                            <p:txEl>
                                              <p:charRg st="25"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树、森林与二叉树的转换</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2957195" y="1743075"/>
            <a:ext cx="25349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sym typeface="+mn-ea"/>
              </a:rPr>
              <a:t>二叉</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树</a:t>
            </a:r>
            <a:r>
              <a:rPr lang="en-US" altLang="zh-CN"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森林</a:t>
            </a:r>
            <a:endParaRPr lang="zh-CN" altLang="en-US" sz="28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Group 4"/>
          <p:cNvGrpSpPr/>
          <p:nvPr/>
        </p:nvGrpSpPr>
        <p:grpSpPr bwMode="auto">
          <a:xfrm>
            <a:off x="1168092" y="2387047"/>
            <a:ext cx="2743200" cy="3581400"/>
            <a:chOff x="2936" y="1064"/>
            <a:chExt cx="1288" cy="1896"/>
          </a:xfrm>
          <a:solidFill>
            <a:srgbClr val="FF9999"/>
          </a:solidFill>
        </p:grpSpPr>
        <p:sp>
          <p:nvSpPr>
            <p:cNvPr id="7" name="Oval 5"/>
            <p:cNvSpPr>
              <a:spLocks noChangeArrowheads="1"/>
            </p:cNvSpPr>
            <p:nvPr/>
          </p:nvSpPr>
          <p:spPr bwMode="auto">
            <a:xfrm>
              <a:off x="3280" y="1064"/>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A</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 name="Oval 6"/>
            <p:cNvSpPr>
              <a:spLocks noChangeArrowheads="1"/>
            </p:cNvSpPr>
            <p:nvPr/>
          </p:nvSpPr>
          <p:spPr bwMode="auto">
            <a:xfrm>
              <a:off x="2936" y="1464"/>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B</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 name="Oval 7"/>
            <p:cNvSpPr>
              <a:spLocks noChangeArrowheads="1"/>
            </p:cNvSpPr>
            <p:nvPr/>
          </p:nvSpPr>
          <p:spPr bwMode="auto">
            <a:xfrm>
              <a:off x="3208" y="1800"/>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C</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 name="Oval 8"/>
            <p:cNvSpPr>
              <a:spLocks noChangeArrowheads="1"/>
            </p:cNvSpPr>
            <p:nvPr/>
          </p:nvSpPr>
          <p:spPr bwMode="auto">
            <a:xfrm>
              <a:off x="3512" y="2144"/>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D</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Line 9"/>
            <p:cNvSpPr>
              <a:spLocks noChangeShapeType="1"/>
            </p:cNvSpPr>
            <p:nvPr/>
          </p:nvSpPr>
          <p:spPr bwMode="auto">
            <a:xfrm flipH="1">
              <a:off x="3112" y="1240"/>
              <a:ext cx="200" cy="240"/>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 name="Oval 10"/>
            <p:cNvSpPr>
              <a:spLocks noChangeArrowheads="1"/>
            </p:cNvSpPr>
            <p:nvPr/>
          </p:nvSpPr>
          <p:spPr bwMode="auto">
            <a:xfrm>
              <a:off x="3696" y="1488"/>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E</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 name="Oval 11"/>
            <p:cNvSpPr>
              <a:spLocks noChangeArrowheads="1"/>
            </p:cNvSpPr>
            <p:nvPr/>
          </p:nvSpPr>
          <p:spPr bwMode="auto">
            <a:xfrm>
              <a:off x="3544" y="1816"/>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F</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 name="Line 12"/>
            <p:cNvSpPr>
              <a:spLocks noChangeShapeType="1"/>
            </p:cNvSpPr>
            <p:nvPr/>
          </p:nvSpPr>
          <p:spPr bwMode="auto">
            <a:xfrm flipH="1">
              <a:off x="3720" y="1704"/>
              <a:ext cx="56" cy="144"/>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Oval 13"/>
            <p:cNvSpPr>
              <a:spLocks noChangeArrowheads="1"/>
            </p:cNvSpPr>
            <p:nvPr/>
          </p:nvSpPr>
          <p:spPr bwMode="auto">
            <a:xfrm>
              <a:off x="3976" y="1840"/>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G</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Oval 14"/>
            <p:cNvSpPr>
              <a:spLocks noChangeArrowheads="1"/>
            </p:cNvSpPr>
            <p:nvPr/>
          </p:nvSpPr>
          <p:spPr bwMode="auto">
            <a:xfrm>
              <a:off x="3792" y="2160"/>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H</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 name="Oval 15"/>
            <p:cNvSpPr>
              <a:spLocks noChangeArrowheads="1"/>
            </p:cNvSpPr>
            <p:nvPr/>
          </p:nvSpPr>
          <p:spPr bwMode="auto">
            <a:xfrm>
              <a:off x="3888" y="2752"/>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J</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 name="Oval 16"/>
            <p:cNvSpPr>
              <a:spLocks noChangeArrowheads="1"/>
            </p:cNvSpPr>
            <p:nvPr/>
          </p:nvSpPr>
          <p:spPr bwMode="auto">
            <a:xfrm>
              <a:off x="4016" y="2424"/>
              <a:ext cx="208" cy="20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I</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Line 17"/>
            <p:cNvSpPr>
              <a:spLocks noChangeShapeType="1"/>
            </p:cNvSpPr>
            <p:nvPr/>
          </p:nvSpPr>
          <p:spPr bwMode="auto">
            <a:xfrm flipH="1">
              <a:off x="4040" y="2632"/>
              <a:ext cx="40" cy="144"/>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 name="Line 18"/>
            <p:cNvSpPr>
              <a:spLocks noChangeShapeType="1"/>
            </p:cNvSpPr>
            <p:nvPr/>
          </p:nvSpPr>
          <p:spPr bwMode="auto">
            <a:xfrm flipH="1">
              <a:off x="3928" y="2016"/>
              <a:ext cx="80" cy="160"/>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19"/>
            <p:cNvSpPr>
              <a:spLocks noChangeShapeType="1"/>
            </p:cNvSpPr>
            <p:nvPr/>
          </p:nvSpPr>
          <p:spPr bwMode="auto">
            <a:xfrm>
              <a:off x="3480" y="1232"/>
              <a:ext cx="240" cy="280"/>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20"/>
            <p:cNvSpPr>
              <a:spLocks noChangeShapeType="1"/>
            </p:cNvSpPr>
            <p:nvPr/>
          </p:nvSpPr>
          <p:spPr bwMode="auto">
            <a:xfrm>
              <a:off x="3840" y="1680"/>
              <a:ext cx="152" cy="192"/>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Line 21"/>
            <p:cNvSpPr>
              <a:spLocks noChangeShapeType="1"/>
            </p:cNvSpPr>
            <p:nvPr/>
          </p:nvSpPr>
          <p:spPr bwMode="auto">
            <a:xfrm>
              <a:off x="3120" y="1656"/>
              <a:ext cx="136" cy="160"/>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4" name="Line 22"/>
            <p:cNvSpPr>
              <a:spLocks noChangeShapeType="1"/>
            </p:cNvSpPr>
            <p:nvPr/>
          </p:nvSpPr>
          <p:spPr bwMode="auto">
            <a:xfrm>
              <a:off x="3392" y="1976"/>
              <a:ext cx="152" cy="184"/>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5" name="Line 23"/>
            <p:cNvSpPr>
              <a:spLocks noChangeShapeType="1"/>
            </p:cNvSpPr>
            <p:nvPr/>
          </p:nvSpPr>
          <p:spPr bwMode="auto">
            <a:xfrm>
              <a:off x="3976" y="2344"/>
              <a:ext cx="72" cy="104"/>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6" name="AutoShape 24"/>
          <p:cNvSpPr>
            <a:spLocks noChangeArrowheads="1"/>
          </p:cNvSpPr>
          <p:nvPr/>
        </p:nvSpPr>
        <p:spPr bwMode="auto">
          <a:xfrm>
            <a:off x="4242753" y="3505200"/>
            <a:ext cx="838200" cy="609600"/>
          </a:xfrm>
          <a:prstGeom prst="rightArrow">
            <a:avLst>
              <a:gd name="adj1" fmla="val 50000"/>
              <a:gd name="adj2" fmla="val 34375"/>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45" name="Group 45"/>
          <p:cNvGrpSpPr/>
          <p:nvPr/>
        </p:nvGrpSpPr>
        <p:grpSpPr bwMode="auto">
          <a:xfrm>
            <a:off x="7890529" y="1124238"/>
            <a:ext cx="766762" cy="1011238"/>
            <a:chOff x="4032" y="1465"/>
            <a:chExt cx="483" cy="637"/>
          </a:xfrm>
          <a:solidFill>
            <a:srgbClr val="FF9933"/>
          </a:solidFill>
        </p:grpSpPr>
        <p:sp>
          <p:nvSpPr>
            <p:cNvPr id="46" name="Oval 46"/>
            <p:cNvSpPr>
              <a:spLocks noChangeArrowheads="1"/>
            </p:cNvSpPr>
            <p:nvPr/>
          </p:nvSpPr>
          <p:spPr bwMode="auto">
            <a:xfrm>
              <a:off x="4236" y="1465"/>
              <a:ext cx="279" cy="247"/>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E</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Oval 47"/>
            <p:cNvSpPr>
              <a:spLocks noChangeArrowheads="1"/>
            </p:cNvSpPr>
            <p:nvPr/>
          </p:nvSpPr>
          <p:spPr bwMode="auto">
            <a:xfrm>
              <a:off x="4032" y="1855"/>
              <a:ext cx="279" cy="247"/>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F</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Line 48"/>
            <p:cNvSpPr>
              <a:spLocks noChangeShapeType="1"/>
            </p:cNvSpPr>
            <p:nvPr/>
          </p:nvSpPr>
          <p:spPr bwMode="auto">
            <a:xfrm flipH="1">
              <a:off x="4268" y="1712"/>
              <a:ext cx="75" cy="181"/>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9" name="Group 49"/>
          <p:cNvGrpSpPr/>
          <p:nvPr/>
        </p:nvGrpSpPr>
        <p:grpSpPr bwMode="auto">
          <a:xfrm>
            <a:off x="5942022" y="1533448"/>
            <a:ext cx="1505744" cy="2070258"/>
            <a:chOff x="3216" y="960"/>
            <a:chExt cx="1052" cy="1533"/>
          </a:xfrm>
          <a:solidFill>
            <a:srgbClr val="FF9933"/>
          </a:solidFill>
        </p:grpSpPr>
        <p:sp>
          <p:nvSpPr>
            <p:cNvPr id="50" name="Oval 50"/>
            <p:cNvSpPr>
              <a:spLocks noChangeArrowheads="1"/>
            </p:cNvSpPr>
            <p:nvPr/>
          </p:nvSpPr>
          <p:spPr bwMode="auto">
            <a:xfrm>
              <a:off x="3678" y="960"/>
              <a:ext cx="279" cy="247"/>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A</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Oval 51"/>
            <p:cNvSpPr>
              <a:spLocks noChangeArrowheads="1"/>
            </p:cNvSpPr>
            <p:nvPr/>
          </p:nvSpPr>
          <p:spPr bwMode="auto">
            <a:xfrm>
              <a:off x="3216" y="1436"/>
              <a:ext cx="279" cy="247"/>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B</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Oval 52"/>
            <p:cNvSpPr>
              <a:spLocks noChangeArrowheads="1"/>
            </p:cNvSpPr>
            <p:nvPr/>
          </p:nvSpPr>
          <p:spPr bwMode="auto">
            <a:xfrm>
              <a:off x="3581" y="1836"/>
              <a:ext cx="279" cy="247"/>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C</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Oval 53"/>
            <p:cNvSpPr>
              <a:spLocks noChangeArrowheads="1"/>
            </p:cNvSpPr>
            <p:nvPr/>
          </p:nvSpPr>
          <p:spPr bwMode="auto">
            <a:xfrm>
              <a:off x="3989" y="2245"/>
              <a:ext cx="279" cy="248"/>
            </a:xfrm>
            <a:prstGeom prst="ellips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D</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54"/>
            <p:cNvSpPr>
              <a:spLocks noChangeShapeType="1"/>
            </p:cNvSpPr>
            <p:nvPr/>
          </p:nvSpPr>
          <p:spPr bwMode="auto">
            <a:xfrm flipH="1">
              <a:off x="3452" y="1169"/>
              <a:ext cx="268" cy="286"/>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55"/>
            <p:cNvSpPr>
              <a:spLocks noChangeShapeType="1"/>
            </p:cNvSpPr>
            <p:nvPr/>
          </p:nvSpPr>
          <p:spPr bwMode="auto">
            <a:xfrm>
              <a:off x="3463" y="1664"/>
              <a:ext cx="182" cy="191"/>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56"/>
            <p:cNvSpPr>
              <a:spLocks noChangeShapeType="1"/>
            </p:cNvSpPr>
            <p:nvPr/>
          </p:nvSpPr>
          <p:spPr bwMode="auto">
            <a:xfrm>
              <a:off x="3828" y="2045"/>
              <a:ext cx="204" cy="219"/>
            </a:xfrm>
            <a:prstGeom prst="line">
              <a:avLst/>
            </a:prstGeom>
            <a:grp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5" name="Group 66"/>
          <p:cNvGrpSpPr/>
          <p:nvPr/>
        </p:nvGrpSpPr>
        <p:grpSpPr>
          <a:xfrm>
            <a:off x="8690928" y="1381760"/>
            <a:ext cx="381000" cy="304800"/>
            <a:chOff x="528" y="3744"/>
            <a:chExt cx="240" cy="192"/>
          </a:xfrm>
        </p:grpSpPr>
        <p:sp>
          <p:nvSpPr>
            <p:cNvPr id="66" name="Line 67"/>
            <p:cNvSpPr>
              <a:spLocks noChangeShapeType="1"/>
            </p:cNvSpPr>
            <p:nvPr/>
          </p:nvSpPr>
          <p:spPr bwMode="auto">
            <a:xfrm>
              <a:off x="528" y="3744"/>
              <a:ext cx="240" cy="192"/>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Line 68"/>
            <p:cNvSpPr>
              <a:spLocks noChangeShapeType="1"/>
            </p:cNvSpPr>
            <p:nvPr/>
          </p:nvSpPr>
          <p:spPr bwMode="auto">
            <a:xfrm flipH="1">
              <a:off x="528" y="3744"/>
              <a:ext cx="240" cy="192"/>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8" name="Group 69"/>
          <p:cNvGrpSpPr/>
          <p:nvPr/>
        </p:nvGrpSpPr>
        <p:grpSpPr>
          <a:xfrm>
            <a:off x="2326323" y="2804160"/>
            <a:ext cx="381000" cy="304800"/>
            <a:chOff x="528" y="3744"/>
            <a:chExt cx="240" cy="192"/>
          </a:xfrm>
        </p:grpSpPr>
        <p:sp>
          <p:nvSpPr>
            <p:cNvPr id="69" name="Line 70"/>
            <p:cNvSpPr>
              <a:spLocks noChangeShapeType="1"/>
            </p:cNvSpPr>
            <p:nvPr/>
          </p:nvSpPr>
          <p:spPr bwMode="auto">
            <a:xfrm>
              <a:off x="528" y="3744"/>
              <a:ext cx="240" cy="192"/>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0" name="Line 71"/>
            <p:cNvSpPr>
              <a:spLocks noChangeShapeType="1"/>
            </p:cNvSpPr>
            <p:nvPr/>
          </p:nvSpPr>
          <p:spPr bwMode="auto">
            <a:xfrm flipH="1">
              <a:off x="528" y="3744"/>
              <a:ext cx="240" cy="192"/>
            </a:xfrm>
            <a:prstGeom prst="line">
              <a:avLst/>
            </a:prstGeom>
            <a:noFill/>
            <a:ln w="254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7" name="组合 26"/>
          <p:cNvGrpSpPr/>
          <p:nvPr/>
        </p:nvGrpSpPr>
        <p:grpSpPr>
          <a:xfrm>
            <a:off x="8602028" y="1415098"/>
            <a:ext cx="920750" cy="2300287"/>
            <a:chOff x="7311082" y="1426599"/>
            <a:chExt cx="920750" cy="2300305"/>
          </a:xfrm>
        </p:grpSpPr>
        <p:grpSp>
          <p:nvGrpSpPr>
            <p:cNvPr id="57" name="Group 57"/>
            <p:cNvGrpSpPr/>
            <p:nvPr/>
          </p:nvGrpSpPr>
          <p:grpSpPr bwMode="auto">
            <a:xfrm>
              <a:off x="7311082" y="1610767"/>
              <a:ext cx="920750" cy="2116137"/>
              <a:chOff x="4364" y="1883"/>
              <a:chExt cx="580" cy="1333"/>
            </a:xfrm>
            <a:solidFill>
              <a:srgbClr val="FF9933"/>
            </a:solidFill>
          </p:grpSpPr>
          <p:sp>
            <p:nvSpPr>
              <p:cNvPr id="58" name="Oval 58"/>
              <p:cNvSpPr>
                <a:spLocks noChangeArrowheads="1"/>
              </p:cNvSpPr>
              <p:nvPr/>
            </p:nvSpPr>
            <p:spPr bwMode="auto">
              <a:xfrm>
                <a:off x="4611" y="1883"/>
                <a:ext cx="279" cy="248"/>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G</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Oval 59"/>
              <p:cNvSpPr>
                <a:spLocks noChangeArrowheads="1"/>
              </p:cNvSpPr>
              <p:nvPr/>
            </p:nvSpPr>
            <p:spPr bwMode="auto">
              <a:xfrm>
                <a:off x="4364" y="2264"/>
                <a:ext cx="279" cy="248"/>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H</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Oval 60"/>
              <p:cNvSpPr>
                <a:spLocks noChangeArrowheads="1"/>
              </p:cNvSpPr>
              <p:nvPr/>
            </p:nvSpPr>
            <p:spPr bwMode="auto">
              <a:xfrm>
                <a:off x="4493" y="2969"/>
                <a:ext cx="279" cy="247"/>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J</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1" name="Oval 61"/>
              <p:cNvSpPr>
                <a:spLocks noChangeArrowheads="1"/>
              </p:cNvSpPr>
              <p:nvPr/>
            </p:nvSpPr>
            <p:spPr bwMode="auto">
              <a:xfrm>
                <a:off x="4665" y="2578"/>
                <a:ext cx="279" cy="248"/>
              </a:xfrm>
              <a:prstGeom prst="ellips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rPr>
                  <a:t>I</a:t>
                </a:r>
                <a:endParaRPr kumimoji="0" lang="en-US" altLang="zh-CN"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2" name="Line 62"/>
              <p:cNvSpPr>
                <a:spLocks noChangeShapeType="1"/>
              </p:cNvSpPr>
              <p:nvPr/>
            </p:nvSpPr>
            <p:spPr bwMode="auto">
              <a:xfrm flipH="1">
                <a:off x="4697" y="2826"/>
                <a:ext cx="54" cy="171"/>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3" name="Line 63"/>
              <p:cNvSpPr>
                <a:spLocks noChangeShapeType="1"/>
              </p:cNvSpPr>
              <p:nvPr/>
            </p:nvSpPr>
            <p:spPr bwMode="auto">
              <a:xfrm flipH="1">
                <a:off x="4547" y="2093"/>
                <a:ext cx="107" cy="190"/>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4" name="Line 64"/>
              <p:cNvSpPr>
                <a:spLocks noChangeShapeType="1"/>
              </p:cNvSpPr>
              <p:nvPr/>
            </p:nvSpPr>
            <p:spPr bwMode="auto">
              <a:xfrm>
                <a:off x="4611" y="2483"/>
                <a:ext cx="97" cy="124"/>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74" name="Line 55"/>
            <p:cNvSpPr>
              <a:spLocks noChangeShapeType="1"/>
            </p:cNvSpPr>
            <p:nvPr/>
          </p:nvSpPr>
          <p:spPr bwMode="auto">
            <a:xfrm>
              <a:off x="7311082" y="1426599"/>
              <a:ext cx="491985" cy="237348"/>
            </a:xfrm>
            <a:prstGeom prst="line">
              <a:avLst/>
            </a:prstGeom>
            <a:solidFill>
              <a:srgbClr val="FF9933"/>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75" name="AutoShape 24"/>
          <p:cNvSpPr>
            <a:spLocks noChangeArrowheads="1"/>
          </p:cNvSpPr>
          <p:nvPr/>
        </p:nvSpPr>
        <p:spPr bwMode="auto">
          <a:xfrm rot="5400000">
            <a:off x="8183721" y="4065429"/>
            <a:ext cx="838200" cy="420688"/>
          </a:xfrm>
          <a:prstGeom prst="rightArrow">
            <a:avLst>
              <a:gd name="adj1" fmla="val 50000"/>
              <a:gd name="adj2" fmla="val 34375"/>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76" name="Group 45"/>
          <p:cNvGrpSpPr/>
          <p:nvPr/>
        </p:nvGrpSpPr>
        <p:grpSpPr bwMode="auto">
          <a:xfrm>
            <a:off x="7209837" y="4977447"/>
            <a:ext cx="766762" cy="1011238"/>
            <a:chOff x="4032" y="1465"/>
            <a:chExt cx="483" cy="637"/>
          </a:xfrm>
          <a:solidFill>
            <a:srgbClr val="FF9933"/>
          </a:solidFill>
        </p:grpSpPr>
        <p:sp>
          <p:nvSpPr>
            <p:cNvPr id="77" name="Oval 46"/>
            <p:cNvSpPr>
              <a:spLocks noChangeArrowheads="1"/>
            </p:cNvSpPr>
            <p:nvPr/>
          </p:nvSpPr>
          <p:spPr bwMode="auto">
            <a:xfrm>
              <a:off x="4236" y="1465"/>
              <a:ext cx="279" cy="247"/>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E</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Oval 47"/>
            <p:cNvSpPr>
              <a:spLocks noChangeArrowheads="1"/>
            </p:cNvSpPr>
            <p:nvPr/>
          </p:nvSpPr>
          <p:spPr bwMode="auto">
            <a:xfrm>
              <a:off x="4032" y="1855"/>
              <a:ext cx="279" cy="247"/>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F</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9" name="Line 48"/>
            <p:cNvSpPr>
              <a:spLocks noChangeShapeType="1"/>
            </p:cNvSpPr>
            <p:nvPr/>
          </p:nvSpPr>
          <p:spPr bwMode="auto">
            <a:xfrm flipH="1">
              <a:off x="4268" y="1712"/>
              <a:ext cx="75" cy="181"/>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81" name="Group 57"/>
          <p:cNvGrpSpPr/>
          <p:nvPr/>
        </p:nvGrpSpPr>
        <p:grpSpPr bwMode="auto">
          <a:xfrm>
            <a:off x="8947804" y="4611447"/>
            <a:ext cx="920750" cy="2116137"/>
            <a:chOff x="4364" y="1883"/>
            <a:chExt cx="580" cy="1333"/>
          </a:xfrm>
          <a:solidFill>
            <a:srgbClr val="FF9933"/>
          </a:solidFill>
        </p:grpSpPr>
        <p:sp>
          <p:nvSpPr>
            <p:cNvPr id="83" name="Oval 58"/>
            <p:cNvSpPr>
              <a:spLocks noChangeArrowheads="1"/>
            </p:cNvSpPr>
            <p:nvPr/>
          </p:nvSpPr>
          <p:spPr bwMode="auto">
            <a:xfrm>
              <a:off x="4611" y="1883"/>
              <a:ext cx="279" cy="248"/>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G</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4" name="Oval 59"/>
            <p:cNvSpPr>
              <a:spLocks noChangeArrowheads="1"/>
            </p:cNvSpPr>
            <p:nvPr/>
          </p:nvSpPr>
          <p:spPr bwMode="auto">
            <a:xfrm>
              <a:off x="4364" y="2264"/>
              <a:ext cx="279" cy="248"/>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H</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Oval 60"/>
            <p:cNvSpPr>
              <a:spLocks noChangeArrowheads="1"/>
            </p:cNvSpPr>
            <p:nvPr/>
          </p:nvSpPr>
          <p:spPr bwMode="auto">
            <a:xfrm>
              <a:off x="4493" y="2969"/>
              <a:ext cx="279" cy="247"/>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J</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Oval 61"/>
            <p:cNvSpPr>
              <a:spLocks noChangeArrowheads="1"/>
            </p:cNvSpPr>
            <p:nvPr/>
          </p:nvSpPr>
          <p:spPr bwMode="auto">
            <a:xfrm>
              <a:off x="4665" y="2578"/>
              <a:ext cx="279" cy="248"/>
            </a:xfrm>
            <a:prstGeom prst="ellipse">
              <a:avLst/>
            </a:prstGeom>
            <a:solidFill>
              <a:schemeClr val="accent2">
                <a:lumMod val="60000"/>
                <a:lumOff val="40000"/>
              </a:schemeClr>
            </a:solid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rPr>
                <a:t>I</a:t>
              </a:r>
              <a:endParaRPr kumimoji="0" lang="en-US" altLang="zh-CN" sz="2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62"/>
            <p:cNvSpPr>
              <a:spLocks noChangeShapeType="1"/>
            </p:cNvSpPr>
            <p:nvPr/>
          </p:nvSpPr>
          <p:spPr bwMode="auto">
            <a:xfrm flipH="1">
              <a:off x="4697" y="2826"/>
              <a:ext cx="54" cy="171"/>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8" name="Line 63"/>
            <p:cNvSpPr>
              <a:spLocks noChangeShapeType="1"/>
            </p:cNvSpPr>
            <p:nvPr/>
          </p:nvSpPr>
          <p:spPr bwMode="auto">
            <a:xfrm flipH="1">
              <a:off x="4547" y="2093"/>
              <a:ext cx="107" cy="190"/>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9" name="Line 64"/>
            <p:cNvSpPr>
              <a:spLocks noChangeShapeType="1"/>
            </p:cNvSpPr>
            <p:nvPr/>
          </p:nvSpPr>
          <p:spPr bwMode="auto">
            <a:xfrm>
              <a:off x="4611" y="2483"/>
              <a:ext cx="97" cy="124"/>
            </a:xfrm>
            <a:prstGeom prst="line">
              <a:avLst/>
            </a:prstGeom>
            <a:grpFill/>
            <a:ln w="2857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par>
                                <p:cTn id="20" presetID="22" presetClass="entr" presetSubtype="1"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up)">
                                      <p:cBhvr>
                                        <p:cTn id="31" dur="500"/>
                                        <p:tgtEl>
                                          <p:spTgt spid="75"/>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up)">
                                      <p:cBhvr>
                                        <p:cTn id="35" dur="500"/>
                                        <p:tgtEl>
                                          <p:spTgt spid="76"/>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wipe(up)">
                                      <p:cBhvr>
                                        <p:cTn id="3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75"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Text Box 3"/>
          <p:cNvSpPr txBox="1"/>
          <p:nvPr/>
        </p:nvSpPr>
        <p:spPr>
          <a:xfrm>
            <a:off x="1688148" y="1774508"/>
            <a:ext cx="3886200" cy="706755"/>
          </a:xfrm>
          <a:prstGeom prst="rect">
            <a:avLst/>
          </a:prstGeom>
          <a:noFill/>
          <a:ln w="12700">
            <a:noFill/>
          </a:ln>
        </p:spPr>
        <p:txBody>
          <a:bodyPr anchor="t">
            <a:spAutoFit/>
          </a:bodyPr>
          <a:p>
            <a:r>
              <a:rPr lang="zh-CN" altLang="en-US"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先根遍历</a:t>
            </a:r>
            <a:r>
              <a:rPr lang="en-US" altLang="zh-CN"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 Box 4"/>
          <p:cNvSpPr txBox="1"/>
          <p:nvPr/>
        </p:nvSpPr>
        <p:spPr>
          <a:xfrm>
            <a:off x="1688148" y="4169093"/>
            <a:ext cx="3810000" cy="706755"/>
          </a:xfrm>
          <a:prstGeom prst="rect">
            <a:avLst/>
          </a:prstGeom>
          <a:noFill/>
          <a:ln w="12700">
            <a:noFill/>
          </a:ln>
        </p:spPr>
        <p:txBody>
          <a:bodyPr anchor="t">
            <a:spAutoFit/>
          </a:bodyPr>
          <a:p>
            <a:r>
              <a:rPr lang="zh-CN" altLang="en-US"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后根遍历</a:t>
            </a:r>
            <a:r>
              <a:rPr lang="en-US" altLang="zh-CN"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p:nvPr/>
        </p:nvSpPr>
        <p:spPr>
          <a:xfrm>
            <a:off x="1689100" y="2494280"/>
            <a:ext cx="8897620" cy="1370965"/>
          </a:xfrm>
          <a:prstGeom prst="rect">
            <a:avLst/>
          </a:prstGeom>
          <a:noFill/>
          <a:ln w="12700">
            <a:noFill/>
          </a:ln>
        </p:spPr>
        <p:txBody>
          <a:bodyPr wrap="square" anchor="t">
            <a:spAutoFit/>
          </a:bodyPr>
          <a:p>
            <a:pPr>
              <a:lnSpc>
                <a:spcPct val="130000"/>
              </a:lnSpc>
            </a:pPr>
            <a:r>
              <a:rPr lang="zh-CN" altLang="en-US" sz="3200" b="1" dirty="0">
                <a:solidFill>
                  <a:srgbClr val="CC66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若树不空，则先访问根结点，然后依次先根遍历各棵子树。</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 name="Rectangle 6"/>
          <p:cNvSpPr/>
          <p:nvPr/>
        </p:nvSpPr>
        <p:spPr>
          <a:xfrm>
            <a:off x="1688465" y="4961890"/>
            <a:ext cx="8898255" cy="1370965"/>
          </a:xfrm>
          <a:prstGeom prst="rect">
            <a:avLst/>
          </a:prstGeom>
          <a:noFill/>
          <a:ln w="12700">
            <a:noFill/>
          </a:ln>
        </p:spPr>
        <p:txBody>
          <a:bodyPr wrap="square" anchor="t">
            <a:spAutoFit/>
          </a:bodyPr>
          <a:p>
            <a:pPr>
              <a:lnSpc>
                <a:spcPct val="130000"/>
              </a:lnSpc>
            </a:pP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若树不空，则先依次后根遍历各棵子树，然后访问根结点。</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树的遍历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75"/>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9"/>
                                        </p:tgtEl>
                                        <p:attrNameLst>
                                          <p:attrName>style.visibility</p:attrName>
                                        </p:attrNameLst>
                                      </p:cBhvr>
                                      <p:to>
                                        <p:strVal val="visible"/>
                                      </p:to>
                                    </p:set>
                                    <p:animEffect transition="in" filter="wipe(left)">
                                      <p:cBhvr>
                                        <p:cTn id="22" dur="75"/>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8" grpId="0"/>
      <p:bldP spid="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树：先根遍历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27" name="TextBox 26"/>
          <p:cNvSpPr txBox="1"/>
          <p:nvPr/>
        </p:nvSpPr>
        <p:spPr>
          <a:xfrm>
            <a:off x="2265363" y="6027420"/>
            <a:ext cx="7127875" cy="650875"/>
          </a:xfrm>
          <a:prstGeom prst="rect">
            <a:avLst/>
          </a:prstGeom>
          <a:noFill/>
          <a:ln w="9525">
            <a:noFill/>
          </a:ln>
        </p:spPr>
        <p:txBody>
          <a:bodyPr anchor="t">
            <a:spAutoFit/>
          </a:bodyPr>
          <a:p>
            <a:pPr algn="ctr">
              <a:lnSpc>
                <a:spcPct val="13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先根遍历序列为：</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 B E H I J C D F J K</a:t>
            </a:r>
            <a:endPar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ontrols>
      <mc:AlternateContent xmlns:mc="http://schemas.openxmlformats.org/markup-compatibility/2006">
        <mc:Choice xmlns:v="urn:schemas-microsoft-com:vml" Requires="v">
          <p:control spid="1027" name="" r:id="rId1" imgW="6383655" imgH="4441825"/>
        </mc:Choice>
        <mc:Fallback>
          <p:control name="" r:id="rId1" imgW="6383655" imgH="4441825">
            <p:pic>
              <p:nvPicPr>
                <p:cNvPr id="0" name="Host Control  1026"/>
                <p:cNvPicPr/>
                <p:nvPr/>
              </p:nvPicPr>
              <p:blipFill>
                <a:blip r:embed="rId2"/>
                <a:stretch>
                  <a:fillRect/>
                </a:stretch>
              </p:blipFill>
              <p:spPr>
                <a:xfrm>
                  <a:off x="2780665" y="1585595"/>
                  <a:ext cx="6383655" cy="4441825"/>
                </a:xfrm>
                <a:prstGeom prst="rect">
                  <a:avLst/>
                </a:prstGeom>
                <a:noFill/>
                <a:ln w="9525">
                  <a:noFill/>
                </a:ln>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树：后根遍历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27" name="TextBox 26"/>
          <p:cNvSpPr txBox="1"/>
          <p:nvPr/>
        </p:nvSpPr>
        <p:spPr>
          <a:xfrm>
            <a:off x="2265363" y="6027420"/>
            <a:ext cx="7127875" cy="650875"/>
          </a:xfrm>
          <a:prstGeom prst="rect">
            <a:avLst/>
          </a:prstGeom>
          <a:noFill/>
          <a:ln w="9525">
            <a:noFill/>
          </a:ln>
        </p:spPr>
        <p:txBody>
          <a:bodyPr anchor="t">
            <a:spAutoFit/>
          </a:bodyPr>
          <a:p>
            <a:pPr algn="ctr">
              <a:lnSpc>
                <a:spcPct val="130000"/>
              </a:lnSpc>
            </a:pP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后根遍历序列为：</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H I J E B C F K J D A</a:t>
            </a:r>
            <a:endPar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ontrols>
      <mc:AlternateContent xmlns:mc="http://schemas.openxmlformats.org/markup-compatibility/2006">
        <mc:Choice xmlns:v="urn:schemas-microsoft-com:vml" Requires="v">
          <p:control spid="2051" name="" r:id="rId1" imgW="6383655" imgH="4441825"/>
        </mc:Choice>
        <mc:Fallback>
          <p:control name="" r:id="rId1" imgW="6383655" imgH="4441825">
            <p:pic>
              <p:nvPicPr>
                <p:cNvPr id="0" name="Host Control  2050"/>
                <p:cNvPicPr/>
                <p:nvPr/>
              </p:nvPicPr>
              <p:blipFill>
                <a:blip r:embed="rId2"/>
                <a:stretch>
                  <a:fillRect/>
                </a:stretch>
              </p:blipFill>
              <p:spPr>
                <a:xfrm>
                  <a:off x="2663190" y="1558925"/>
                  <a:ext cx="6383655" cy="4441825"/>
                </a:xfrm>
                <a:prstGeom prst="rect">
                  <a:avLst/>
                </a:prstGeom>
                <a:noFill/>
                <a:ln w="9525">
                  <a:noFill/>
                </a:ln>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森林的遍历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29" name="Rectangle 21"/>
          <p:cNvSpPr/>
          <p:nvPr/>
        </p:nvSpPr>
        <p:spPr>
          <a:xfrm>
            <a:off x="1318260" y="2098993"/>
            <a:ext cx="1295400" cy="838200"/>
          </a:xfrm>
          <a:prstGeom prst="rect">
            <a:avLst/>
          </a:prstGeom>
          <a:noFill/>
          <a:ln w="12700" cap="sq" cmpd="sng">
            <a:solidFill>
              <a:srgbClr val="0000FF"/>
            </a:solidFill>
            <a:prstDash val="solid"/>
            <a:miter/>
            <a:headEnd type="none" w="sm" len="sm"/>
            <a:tailEnd type="none" w="sm" len="sm"/>
          </a:ln>
        </p:spPr>
        <p:txBody>
          <a:bodyPr wrap="none" anchor="ctr"/>
          <a:p>
            <a:pPr algn="ctr"/>
            <a:endParaRPr lang="zh-CN" altLang="en-US" dirty="0">
              <a:latin typeface="宋体" panose="02010600030101010101" pitchFamily="2" charset="-122"/>
              <a:ea typeface="宋体" panose="02010600030101010101" pitchFamily="2" charset="-122"/>
            </a:endParaRPr>
          </a:p>
        </p:txBody>
      </p:sp>
      <p:sp>
        <p:nvSpPr>
          <p:cNvPr id="30" name="Rectangle 22"/>
          <p:cNvSpPr>
            <a:spLocks noChangeArrowheads="1"/>
          </p:cNvSpPr>
          <p:nvPr/>
        </p:nvSpPr>
        <p:spPr bwMode="auto">
          <a:xfrm>
            <a:off x="1013460" y="3241993"/>
            <a:ext cx="1676400" cy="1143000"/>
          </a:xfrm>
          <a:prstGeom prst="rect">
            <a:avLst/>
          </a:prstGeom>
          <a:noFill/>
          <a:ln w="12700" cap="sq">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1" name="Rectangle 23"/>
          <p:cNvSpPr/>
          <p:nvPr/>
        </p:nvSpPr>
        <p:spPr>
          <a:xfrm>
            <a:off x="3486785" y="1992313"/>
            <a:ext cx="2438400" cy="4572000"/>
          </a:xfrm>
          <a:prstGeom prst="rect">
            <a:avLst/>
          </a:prstGeom>
          <a:noFill/>
          <a:ln w="12700" cap="sq" cmpd="sng">
            <a:solidFill>
              <a:srgbClr val="0000FF"/>
            </a:solidFill>
            <a:prstDash val="solid"/>
            <a:miter/>
            <a:headEnd type="none" w="sm" len="sm"/>
            <a:tailEnd type="none" w="sm" len="sm"/>
          </a:ln>
        </p:spPr>
        <p:txBody>
          <a:bodyPr wrap="none" anchor="ctr"/>
          <a:p>
            <a:pPr algn="ctr"/>
            <a:endParaRPr lang="zh-CN" altLang="en-US" dirty="0">
              <a:latin typeface="宋体" panose="02010600030101010101" pitchFamily="2" charset="-122"/>
              <a:ea typeface="宋体" panose="02010600030101010101" pitchFamily="2" charset="-122"/>
            </a:endParaRPr>
          </a:p>
        </p:txBody>
      </p:sp>
      <p:sp>
        <p:nvSpPr>
          <p:cNvPr id="32" name="Text Box 24"/>
          <p:cNvSpPr txBox="1"/>
          <p:nvPr/>
        </p:nvSpPr>
        <p:spPr>
          <a:xfrm>
            <a:off x="6509068" y="2357755"/>
            <a:ext cx="4283075" cy="953135"/>
          </a:xfrm>
          <a:prstGeom prst="rect">
            <a:avLst/>
          </a:prstGeom>
          <a:noFill/>
          <a:ln w="12700">
            <a:noFill/>
          </a:ln>
        </p:spPr>
        <p:txBody>
          <a:bodyPr anchor="t">
            <a:spAutoFit/>
          </a:bodyPr>
          <a:p>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、森林中第一棵树的根结点；</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3" name="Text Box 25"/>
          <p:cNvSpPr txBox="1"/>
          <p:nvPr/>
        </p:nvSpPr>
        <p:spPr>
          <a:xfrm>
            <a:off x="6524943" y="3510280"/>
            <a:ext cx="4191000" cy="953135"/>
          </a:xfrm>
          <a:prstGeom prst="rect">
            <a:avLst/>
          </a:prstGeom>
          <a:noFill/>
          <a:ln w="12700">
            <a:noFill/>
          </a:ln>
        </p:spPr>
        <p:txBody>
          <a:bodyPr anchor="t">
            <a:spAutoFit/>
          </a:bodyPr>
          <a:p>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、森林中第一棵树中根的子树森林；</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4" name="Text Box 26"/>
          <p:cNvSpPr txBox="1"/>
          <p:nvPr/>
        </p:nvSpPr>
        <p:spPr>
          <a:xfrm>
            <a:off x="6524943" y="4734243"/>
            <a:ext cx="4321175" cy="953135"/>
          </a:xfrm>
          <a:prstGeom prst="rect">
            <a:avLst/>
          </a:prstGeom>
          <a:noFill/>
          <a:ln w="12700">
            <a:noFill/>
          </a:ln>
        </p:spPr>
        <p:txBody>
          <a:bodyPr anchor="t">
            <a:spAutoFit/>
          </a:bodyPr>
          <a:p>
            <a:pPr>
              <a:spcBef>
                <a:spcPct val="50000"/>
              </a:spcBef>
            </a:pP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、森林中其它树构成的森林。</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5" name="Text Box 27"/>
          <p:cNvSpPr txBox="1"/>
          <p:nvPr/>
        </p:nvSpPr>
        <p:spPr>
          <a:xfrm>
            <a:off x="6437630" y="1633855"/>
            <a:ext cx="4032250" cy="583565"/>
          </a:xfrm>
          <a:prstGeom prst="rect">
            <a:avLst/>
          </a:prstGeom>
          <a:noFill/>
          <a:ln w="12700">
            <a:noFill/>
          </a:ln>
        </p:spPr>
        <p:txBody>
          <a:bodyPr anchor="t">
            <a:spAutoFit/>
          </a:bodyPr>
          <a:p>
            <a:r>
              <a:rPr lang="zh-CN" altLang="en-US" sz="3200" b="1" dirty="0">
                <a:solidFill>
                  <a:srgbClr val="FF0000"/>
                </a:solidFill>
                <a:latin typeface="华文楷体" panose="02010600040101010101" pitchFamily="2" charset="-122"/>
                <a:ea typeface="华文楷体" panose="02010600040101010101" pitchFamily="2" charset="-122"/>
              </a:rPr>
              <a:t>可以分解成三部分：</a:t>
            </a:r>
            <a:endParaRPr lang="zh-CN" altLang="en-US" sz="3200" b="1" dirty="0">
              <a:solidFill>
                <a:srgbClr val="FF0000"/>
              </a:solidFill>
              <a:latin typeface="华文楷体" panose="02010600040101010101" pitchFamily="2" charset="-122"/>
              <a:ea typeface="华文楷体" panose="02010600040101010101" pitchFamily="2" charset="-122"/>
            </a:endParaRPr>
          </a:p>
        </p:txBody>
      </p:sp>
      <p:sp>
        <p:nvSpPr>
          <p:cNvPr id="36" name="Oval 5"/>
          <p:cNvSpPr>
            <a:spLocks noChangeArrowheads="1"/>
          </p:cNvSpPr>
          <p:nvPr/>
        </p:nvSpPr>
        <p:spPr bwMode="auto">
          <a:xfrm>
            <a:off x="3629978" y="2284730"/>
            <a:ext cx="533400" cy="533400"/>
          </a:xfrm>
          <a:prstGeom prst="ellipse">
            <a:avLst/>
          </a:prstGeom>
          <a:gradFill rotWithShape="1">
            <a:gsLst>
              <a:gs pos="0">
                <a:srgbClr val="FFFFFF"/>
              </a:gs>
              <a:gs pos="100000">
                <a:srgbClr val="88CDEC">
                  <a:alpha val="36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7" name="Oval 6"/>
          <p:cNvSpPr>
            <a:spLocks noChangeArrowheads="1"/>
          </p:cNvSpPr>
          <p:nvPr/>
        </p:nvSpPr>
        <p:spPr bwMode="auto">
          <a:xfrm>
            <a:off x="4622165" y="2251393"/>
            <a:ext cx="533400" cy="533400"/>
          </a:xfrm>
          <a:prstGeom prst="ellipse">
            <a:avLst/>
          </a:prstGeom>
          <a:gradFill rotWithShape="1">
            <a:gsLst>
              <a:gs pos="0">
                <a:srgbClr val="FFFFFF"/>
              </a:gs>
              <a:gs pos="100000">
                <a:srgbClr val="88CDEC">
                  <a:alpha val="39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8" name="Oval 7"/>
          <p:cNvSpPr>
            <a:spLocks noChangeArrowheads="1"/>
          </p:cNvSpPr>
          <p:nvPr/>
        </p:nvSpPr>
        <p:spPr bwMode="auto">
          <a:xfrm>
            <a:off x="1242060" y="3470593"/>
            <a:ext cx="533400" cy="533400"/>
          </a:xfrm>
          <a:prstGeom prst="ellipse">
            <a:avLst/>
          </a:prstGeom>
          <a:gradFill rotWithShape="1">
            <a:gsLst>
              <a:gs pos="0">
                <a:srgbClr val="FFFFFF"/>
              </a:gs>
              <a:gs pos="100000">
                <a:srgbClr val="88CDEC">
                  <a:alpha val="38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39" name="Oval 8"/>
          <p:cNvSpPr>
            <a:spLocks noChangeArrowheads="1"/>
          </p:cNvSpPr>
          <p:nvPr/>
        </p:nvSpPr>
        <p:spPr bwMode="auto">
          <a:xfrm>
            <a:off x="2080260" y="3470593"/>
            <a:ext cx="533400" cy="533400"/>
          </a:xfrm>
          <a:prstGeom prst="ellipse">
            <a:avLst/>
          </a:prstGeom>
          <a:gradFill rotWithShape="1">
            <a:gsLst>
              <a:gs pos="0">
                <a:srgbClr val="FFFFFF"/>
              </a:gs>
              <a:gs pos="100000">
                <a:srgbClr val="88CDEC">
                  <a:alpha val="38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0" name="Oval 9"/>
          <p:cNvSpPr>
            <a:spLocks noChangeArrowheads="1"/>
          </p:cNvSpPr>
          <p:nvPr/>
        </p:nvSpPr>
        <p:spPr bwMode="auto">
          <a:xfrm>
            <a:off x="4622165" y="3470593"/>
            <a:ext cx="533400" cy="533400"/>
          </a:xfrm>
          <a:prstGeom prst="ellipse">
            <a:avLst/>
          </a:prstGeom>
          <a:gradFill rotWithShape="1">
            <a:gsLst>
              <a:gs pos="0">
                <a:srgbClr val="FFFFFF"/>
              </a:gs>
              <a:gs pos="100000">
                <a:srgbClr val="88CDEC">
                  <a:alpha val="39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1" name="Oval 10"/>
          <p:cNvSpPr>
            <a:spLocks noChangeArrowheads="1"/>
          </p:cNvSpPr>
          <p:nvPr/>
        </p:nvSpPr>
        <p:spPr bwMode="auto">
          <a:xfrm>
            <a:off x="4622165" y="4689793"/>
            <a:ext cx="533400" cy="533400"/>
          </a:xfrm>
          <a:prstGeom prst="ellipse">
            <a:avLst/>
          </a:prstGeom>
          <a:gradFill rotWithShape="1">
            <a:gsLst>
              <a:gs pos="0">
                <a:srgbClr val="FFFFFF"/>
              </a:gs>
              <a:gs pos="100000">
                <a:srgbClr val="7596FF">
                  <a:alpha val="36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2" name="Oval 11"/>
          <p:cNvSpPr>
            <a:spLocks noChangeArrowheads="1"/>
          </p:cNvSpPr>
          <p:nvPr/>
        </p:nvSpPr>
        <p:spPr bwMode="auto">
          <a:xfrm>
            <a:off x="4622165" y="5908993"/>
            <a:ext cx="533400" cy="533400"/>
          </a:xfrm>
          <a:prstGeom prst="ellipse">
            <a:avLst/>
          </a:prstGeom>
          <a:gradFill rotWithShape="1">
            <a:gsLst>
              <a:gs pos="0">
                <a:srgbClr val="FFFFFF"/>
              </a:gs>
              <a:gs pos="100000">
                <a:srgbClr val="88CDEC">
                  <a:alpha val="39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3" name="Oval 12"/>
          <p:cNvSpPr>
            <a:spLocks noChangeArrowheads="1"/>
          </p:cNvSpPr>
          <p:nvPr/>
        </p:nvSpPr>
        <p:spPr bwMode="auto">
          <a:xfrm>
            <a:off x="3860165" y="5908993"/>
            <a:ext cx="533400" cy="533400"/>
          </a:xfrm>
          <a:prstGeom prst="ellipse">
            <a:avLst/>
          </a:prstGeom>
          <a:gradFill rotWithShape="1">
            <a:gsLst>
              <a:gs pos="0">
                <a:srgbClr val="FFFFFF"/>
              </a:gs>
              <a:gs pos="100000">
                <a:srgbClr val="88CDEC">
                  <a:alpha val="28999"/>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4" name="Oval 13"/>
          <p:cNvSpPr>
            <a:spLocks noChangeArrowheads="1"/>
          </p:cNvSpPr>
          <p:nvPr/>
        </p:nvSpPr>
        <p:spPr bwMode="auto">
          <a:xfrm>
            <a:off x="5384165" y="5908993"/>
            <a:ext cx="533400" cy="533400"/>
          </a:xfrm>
          <a:prstGeom prst="ellipse">
            <a:avLst/>
          </a:prstGeom>
          <a:gradFill rotWithShape="1">
            <a:gsLst>
              <a:gs pos="0">
                <a:srgbClr val="FFFFFF"/>
              </a:gs>
              <a:gs pos="100000">
                <a:srgbClr val="88CDEC">
                  <a:alpha val="36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5" name="Line 14"/>
          <p:cNvSpPr>
            <a:spLocks noChangeShapeType="1"/>
          </p:cNvSpPr>
          <p:nvPr/>
        </p:nvSpPr>
        <p:spPr bwMode="auto">
          <a:xfrm flipH="1">
            <a:off x="1470660" y="2784793"/>
            <a:ext cx="381000" cy="6858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6" name="Line 15"/>
          <p:cNvSpPr>
            <a:spLocks noChangeShapeType="1"/>
          </p:cNvSpPr>
          <p:nvPr/>
        </p:nvSpPr>
        <p:spPr bwMode="auto">
          <a:xfrm>
            <a:off x="2080260" y="2784793"/>
            <a:ext cx="228600" cy="6858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7" name="Line 16"/>
          <p:cNvSpPr>
            <a:spLocks noChangeShapeType="1"/>
          </p:cNvSpPr>
          <p:nvPr/>
        </p:nvSpPr>
        <p:spPr bwMode="auto">
          <a:xfrm>
            <a:off x="4850765" y="2784793"/>
            <a:ext cx="0" cy="6858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8" name="Line 17"/>
          <p:cNvSpPr>
            <a:spLocks noChangeShapeType="1"/>
          </p:cNvSpPr>
          <p:nvPr/>
        </p:nvSpPr>
        <p:spPr bwMode="auto">
          <a:xfrm>
            <a:off x="4850765" y="4003993"/>
            <a:ext cx="0" cy="6858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9" name="Line 18"/>
          <p:cNvSpPr>
            <a:spLocks noChangeShapeType="1"/>
          </p:cNvSpPr>
          <p:nvPr/>
        </p:nvSpPr>
        <p:spPr bwMode="auto">
          <a:xfrm>
            <a:off x="4926965" y="5223193"/>
            <a:ext cx="0" cy="6858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19"/>
          <p:cNvSpPr>
            <a:spLocks noChangeShapeType="1"/>
          </p:cNvSpPr>
          <p:nvPr/>
        </p:nvSpPr>
        <p:spPr bwMode="auto">
          <a:xfrm flipH="1">
            <a:off x="4088765" y="5070793"/>
            <a:ext cx="533400" cy="8382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0"/>
          <p:cNvSpPr>
            <a:spLocks noChangeShapeType="1"/>
          </p:cNvSpPr>
          <p:nvPr/>
        </p:nvSpPr>
        <p:spPr bwMode="auto">
          <a:xfrm>
            <a:off x="5155565" y="5070793"/>
            <a:ext cx="457200" cy="8382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Oval 4"/>
          <p:cNvSpPr>
            <a:spLocks noChangeArrowheads="1"/>
          </p:cNvSpPr>
          <p:nvPr/>
        </p:nvSpPr>
        <p:spPr bwMode="auto">
          <a:xfrm>
            <a:off x="1699260" y="2251393"/>
            <a:ext cx="533400" cy="533400"/>
          </a:xfrm>
          <a:prstGeom prst="ellipse">
            <a:avLst/>
          </a:prstGeom>
          <a:gradFill rotWithShape="1">
            <a:gsLst>
              <a:gs pos="0">
                <a:srgbClr val="FFFFFF"/>
              </a:gs>
              <a:gs pos="100000">
                <a:srgbClr val="6FB4E3">
                  <a:alpha val="36000"/>
                </a:srgbClr>
              </a:gs>
            </a:gsLst>
            <a:path path="shape">
              <a:fillToRect l="50000" t="50000" r="50000" b="50000"/>
            </a:path>
          </a:gradFill>
          <a:ln w="12700" cap="sq">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ppt_x</p:attrName>
                                        </p:attrNameLst>
                                      </p:cBhvr>
                                      <p:tavLst>
                                        <p:tav tm="0">
                                          <p:val>
                                            <p:strVal val="#ppt_x-#ppt_w/2"/>
                                          </p:val>
                                        </p:tav>
                                        <p:tav tm="100000">
                                          <p:val>
                                            <p:strVal val="#ppt_x"/>
                                          </p:val>
                                        </p:tav>
                                      </p:tavLst>
                                    </p:anim>
                                    <p:anim calcmode="lin" valueType="num">
                                      <p:cBhvr>
                                        <p:cTn id="18" dur="500" fill="hold"/>
                                        <p:tgtEl>
                                          <p:spTgt spid="29"/>
                                        </p:tgtEl>
                                        <p:attrNameLst>
                                          <p:attrName>ppt_y</p:attrName>
                                        </p:attrNameLst>
                                      </p:cBhvr>
                                      <p:tavLst>
                                        <p:tav tm="0">
                                          <p:val>
                                            <p:strVal val="#ppt_y"/>
                                          </p:val>
                                        </p:tav>
                                        <p:tav tm="100000">
                                          <p:val>
                                            <p:strVal val="#ppt_y"/>
                                          </p:val>
                                        </p:tav>
                                      </p:tavLst>
                                    </p:anim>
                                    <p:anim calcmode="lin" valueType="num">
                                      <p:cBhvr>
                                        <p:cTn id="19" dur="500" fill="hold"/>
                                        <p:tgtEl>
                                          <p:spTgt spid="29"/>
                                        </p:tgtEl>
                                        <p:attrNameLst>
                                          <p:attrName>ppt_w</p:attrName>
                                        </p:attrNameLst>
                                      </p:cBhvr>
                                      <p:tavLst>
                                        <p:tav tm="0">
                                          <p:val>
                                            <p:fltVal val="0.000000"/>
                                          </p:val>
                                        </p:tav>
                                        <p:tav tm="100000">
                                          <p:val>
                                            <p:strVal val="#ppt_w"/>
                                          </p:val>
                                        </p:tav>
                                      </p:tavLst>
                                    </p:anim>
                                    <p:anim calcmode="lin" valueType="num">
                                      <p:cBhvr>
                                        <p:cTn id="20"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ppt_x</p:attrName>
                                        </p:attrNameLst>
                                      </p:cBhvr>
                                      <p:tavLst>
                                        <p:tav tm="0">
                                          <p:val>
                                            <p:strVal val="#ppt_x-#ppt_w/2"/>
                                          </p:val>
                                        </p:tav>
                                        <p:tav tm="100000">
                                          <p:val>
                                            <p:strVal val="#ppt_x"/>
                                          </p:val>
                                        </p:tav>
                                      </p:tavLst>
                                    </p:anim>
                                    <p:anim calcmode="lin" valueType="num">
                                      <p:cBhvr>
                                        <p:cTn id="31" dur="500" fill="hold"/>
                                        <p:tgtEl>
                                          <p:spTgt spid="30"/>
                                        </p:tgtEl>
                                        <p:attrNameLst>
                                          <p:attrName>ppt_y</p:attrName>
                                        </p:attrNameLst>
                                      </p:cBhvr>
                                      <p:tavLst>
                                        <p:tav tm="0">
                                          <p:val>
                                            <p:strVal val="#ppt_y"/>
                                          </p:val>
                                        </p:tav>
                                        <p:tav tm="100000">
                                          <p:val>
                                            <p:strVal val="#ppt_y"/>
                                          </p:val>
                                        </p:tav>
                                      </p:tavLst>
                                    </p:anim>
                                    <p:anim calcmode="lin" valueType="num">
                                      <p:cBhvr>
                                        <p:cTn id="32" dur="500" fill="hold"/>
                                        <p:tgtEl>
                                          <p:spTgt spid="30"/>
                                        </p:tgtEl>
                                        <p:attrNameLst>
                                          <p:attrName>ppt_w</p:attrName>
                                        </p:attrNameLst>
                                      </p:cBhvr>
                                      <p:tavLst>
                                        <p:tav tm="0">
                                          <p:val>
                                            <p:fltVal val="0.000000"/>
                                          </p:val>
                                        </p:tav>
                                        <p:tav tm="100000">
                                          <p:val>
                                            <p:strVal val="#ppt_w"/>
                                          </p:val>
                                        </p:tav>
                                      </p:tavLst>
                                    </p:anim>
                                    <p:anim calcmode="lin" valueType="num">
                                      <p:cBhvr>
                                        <p:cTn id="33"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p:cTn id="43" dur="500" fill="hold"/>
                                        <p:tgtEl>
                                          <p:spTgt spid="31"/>
                                        </p:tgtEl>
                                        <p:attrNameLst>
                                          <p:attrName>ppt_x</p:attrName>
                                        </p:attrNameLst>
                                      </p:cBhvr>
                                      <p:tavLst>
                                        <p:tav tm="0">
                                          <p:val>
                                            <p:strVal val="#ppt_x"/>
                                          </p:val>
                                        </p:tav>
                                        <p:tav tm="100000">
                                          <p:val>
                                            <p:strVal val="#ppt_x"/>
                                          </p:val>
                                        </p:tav>
                                      </p:tavLst>
                                    </p:anim>
                                    <p:anim calcmode="lin" valueType="num">
                                      <p:cBhvr>
                                        <p:cTn id="44" dur="500" fill="hold"/>
                                        <p:tgtEl>
                                          <p:spTgt spid="31"/>
                                        </p:tgtEl>
                                        <p:attrNameLst>
                                          <p:attrName>ppt_y</p:attrName>
                                        </p:attrNameLst>
                                      </p:cBhvr>
                                      <p:tavLst>
                                        <p:tav tm="0">
                                          <p:val>
                                            <p:strVal val="#ppt_y-#ppt_h/2"/>
                                          </p:val>
                                        </p:tav>
                                        <p:tav tm="100000">
                                          <p:val>
                                            <p:strVal val="#ppt_y"/>
                                          </p:val>
                                        </p:tav>
                                      </p:tavLst>
                                    </p:anim>
                                    <p:anim calcmode="lin" valueType="num">
                                      <p:cBhvr>
                                        <p:cTn id="45" dur="500" fill="hold"/>
                                        <p:tgtEl>
                                          <p:spTgt spid="31"/>
                                        </p:tgtEl>
                                        <p:attrNameLst>
                                          <p:attrName>ppt_w</p:attrName>
                                        </p:attrNameLst>
                                      </p:cBhvr>
                                      <p:tavLst>
                                        <p:tav tm="0">
                                          <p:val>
                                            <p:strVal val="#ppt_w"/>
                                          </p:val>
                                        </p:tav>
                                        <p:tav tm="100000">
                                          <p:val>
                                            <p:strVal val="#ppt_w"/>
                                          </p:val>
                                        </p:tav>
                                      </p:tavLst>
                                    </p:anim>
                                    <p:anim calcmode="lin" valueType="num">
                                      <p:cBhvr>
                                        <p:cTn id="46" dur="500" fill="hold"/>
                                        <p:tgtEl>
                                          <p:spTgt spid="3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P spid="32" grpId="0"/>
      <p:bldP spid="33" grpId="0"/>
      <p:bldP spid="34" grpId="0"/>
      <p:bldP spid="35"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森林：先序遍历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4" name="Rectangle 2"/>
          <p:cNvSpPr/>
          <p:nvPr/>
        </p:nvSpPr>
        <p:spPr>
          <a:xfrm>
            <a:off x="1762125" y="1700530"/>
            <a:ext cx="8631555" cy="3784600"/>
          </a:xfrm>
          <a:prstGeom prst="rect">
            <a:avLst/>
          </a:prstGeom>
          <a:noFill/>
          <a:ln w="12700">
            <a:noFill/>
          </a:ln>
        </p:spPr>
        <p:txBody>
          <a:bodyPr wrap="square" anchor="t">
            <a:spAutoFit/>
          </a:bodyPr>
          <a:p>
            <a:pPr>
              <a:lnSpc>
                <a:spcPct val="125000"/>
              </a:lnSpc>
            </a:pP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若森林不空，则：</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访问森林中第一棵树的根结点</a:t>
            </a:r>
            <a:r>
              <a:rPr lang="en-US" altLang="zh-CN"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先序遍历</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森林中第一棵树中根结点的子树森林</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先序遍历</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除第一棵树之外</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其                余树构成的森林。</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 name="Rectangle 5"/>
          <p:cNvSpPr/>
          <p:nvPr/>
        </p:nvSpPr>
        <p:spPr>
          <a:xfrm>
            <a:off x="863600" y="5761355"/>
            <a:ext cx="10095230" cy="706755"/>
          </a:xfrm>
          <a:prstGeom prst="rect">
            <a:avLst/>
          </a:prstGeom>
          <a:noFill/>
          <a:ln w="12700">
            <a:noFill/>
          </a:ln>
        </p:spPr>
        <p:txBody>
          <a:bodyPr wrap="square" anchor="t">
            <a:spAutoFit/>
          </a:bodyPr>
          <a:p>
            <a:pPr>
              <a:lnSpc>
                <a:spcPct val="125000"/>
              </a:lnSpc>
            </a:pPr>
            <a:r>
              <a:rPr lang="zh-CN" altLang="en-US" sz="3200" b="1" dirty="0">
                <a:solidFill>
                  <a:srgbClr val="000000"/>
                </a:solidFill>
                <a:latin typeface="微软雅黑" panose="020B0503020204020204" pitchFamily="34" charset="-122"/>
                <a:ea typeface="微软雅黑" panose="020B0503020204020204" pitchFamily="34" charset="-122"/>
              </a:rPr>
              <a:t>即：依次从左至右对森林中的每一棵</a:t>
            </a:r>
            <a:r>
              <a:rPr lang="zh-CN" altLang="en-US" sz="3200" b="1" dirty="0">
                <a:solidFill>
                  <a:srgbClr val="FF0000"/>
                </a:solidFill>
                <a:latin typeface="微软雅黑" panose="020B0503020204020204" pitchFamily="34" charset="-122"/>
                <a:ea typeface="微软雅黑" panose="020B0503020204020204" pitchFamily="34" charset="-122"/>
              </a:rPr>
              <a:t>树</a:t>
            </a:r>
            <a:r>
              <a:rPr lang="zh-CN" altLang="en-US" sz="3200" b="1" dirty="0">
                <a:solidFill>
                  <a:srgbClr val="000000"/>
                </a:solidFill>
                <a:latin typeface="微软雅黑" panose="020B0503020204020204" pitchFamily="34" charset="-122"/>
                <a:ea typeface="微软雅黑" panose="020B0503020204020204" pitchFamily="34" charset="-122"/>
              </a:rPr>
              <a:t>进行</a:t>
            </a:r>
            <a:r>
              <a:rPr lang="zh-CN" altLang="en-US" sz="3200" b="1" dirty="0">
                <a:solidFill>
                  <a:srgbClr val="FF0000"/>
                </a:solidFill>
                <a:latin typeface="微软雅黑" panose="020B0503020204020204" pitchFamily="34" charset="-122"/>
                <a:ea typeface="微软雅黑" panose="020B0503020204020204" pitchFamily="34" charset="-122"/>
              </a:rPr>
              <a:t>先根遍历</a:t>
            </a:r>
            <a:r>
              <a:rPr lang="zh-CN" altLang="en-US" sz="3200" b="1" dirty="0">
                <a:solidFill>
                  <a:srgbClr val="000000"/>
                </a:solidFill>
                <a:latin typeface="微软雅黑" panose="020B0503020204020204" pitchFamily="34" charset="-122"/>
                <a:ea typeface="微软雅黑" panose="020B0503020204020204" pitchFamily="34" charset="-122"/>
              </a:rPr>
              <a:t>。</a:t>
            </a:r>
            <a:endParaRPr lang="zh-CN" altLang="en-US" sz="32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3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森林：先序遍历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18" name="Oval 6"/>
          <p:cNvSpPr/>
          <p:nvPr/>
        </p:nvSpPr>
        <p:spPr>
          <a:xfrm>
            <a:off x="3727450" y="20605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Oval 7"/>
          <p:cNvSpPr/>
          <p:nvPr/>
        </p:nvSpPr>
        <p:spPr>
          <a:xfrm>
            <a:off x="2460625" y="35956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Oval 8"/>
          <p:cNvSpPr/>
          <p:nvPr/>
        </p:nvSpPr>
        <p:spPr>
          <a:xfrm>
            <a:off x="3727450" y="3625850"/>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Oval 9"/>
          <p:cNvSpPr/>
          <p:nvPr/>
        </p:nvSpPr>
        <p:spPr>
          <a:xfrm>
            <a:off x="4933950" y="3657600"/>
            <a:ext cx="766763"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26" name="Line 10"/>
          <p:cNvSpPr/>
          <p:nvPr/>
        </p:nvSpPr>
        <p:spPr>
          <a:xfrm>
            <a:off x="4110038" y="2859088"/>
            <a:ext cx="0" cy="766762"/>
          </a:xfrm>
          <a:prstGeom prst="line">
            <a:avLst/>
          </a:prstGeom>
          <a:ln w="28575" cap="flat" cmpd="sng">
            <a:solidFill>
              <a:srgbClr val="000000"/>
            </a:solidFill>
            <a:prstDash val="solid"/>
            <a:round/>
            <a:headEnd type="none" w="med" len="med"/>
            <a:tailEnd type="none" w="med" len="med"/>
          </a:ln>
        </p:spPr>
      </p:sp>
      <p:sp>
        <p:nvSpPr>
          <p:cNvPr id="133127" name="Line 11"/>
          <p:cNvSpPr/>
          <p:nvPr/>
        </p:nvSpPr>
        <p:spPr>
          <a:xfrm flipH="1">
            <a:off x="2911475" y="2736850"/>
            <a:ext cx="933450" cy="858838"/>
          </a:xfrm>
          <a:prstGeom prst="line">
            <a:avLst/>
          </a:prstGeom>
          <a:ln w="28575" cap="flat" cmpd="sng">
            <a:solidFill>
              <a:srgbClr val="000000"/>
            </a:solidFill>
            <a:prstDash val="solid"/>
            <a:round/>
            <a:headEnd type="none" w="med" len="med"/>
            <a:tailEnd type="none" w="med" len="med"/>
          </a:ln>
        </p:spPr>
      </p:sp>
      <p:sp>
        <p:nvSpPr>
          <p:cNvPr id="133128" name="Line 12"/>
          <p:cNvSpPr/>
          <p:nvPr/>
        </p:nvSpPr>
        <p:spPr>
          <a:xfrm>
            <a:off x="4405313" y="2705100"/>
            <a:ext cx="735012" cy="982663"/>
          </a:xfrm>
          <a:prstGeom prst="line">
            <a:avLst/>
          </a:prstGeom>
          <a:ln w="28575" cap="flat" cmpd="sng">
            <a:solidFill>
              <a:srgbClr val="000000"/>
            </a:solidFill>
            <a:prstDash val="solid"/>
            <a:round/>
            <a:headEnd type="none" w="med" len="med"/>
            <a:tailEnd type="none" w="med" len="med"/>
          </a:ln>
        </p:spPr>
      </p:sp>
      <p:sp>
        <p:nvSpPr>
          <p:cNvPr id="15" name="Oval 14"/>
          <p:cNvSpPr/>
          <p:nvPr/>
        </p:nvSpPr>
        <p:spPr>
          <a:xfrm>
            <a:off x="6113463" y="21224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Oval 15"/>
          <p:cNvSpPr/>
          <p:nvPr/>
        </p:nvSpPr>
        <p:spPr>
          <a:xfrm>
            <a:off x="6113463" y="3687763"/>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31" name="Line 16"/>
          <p:cNvSpPr/>
          <p:nvPr/>
        </p:nvSpPr>
        <p:spPr>
          <a:xfrm>
            <a:off x="6496050" y="2921000"/>
            <a:ext cx="0" cy="766763"/>
          </a:xfrm>
          <a:prstGeom prst="line">
            <a:avLst/>
          </a:prstGeom>
          <a:ln w="28575" cap="flat" cmpd="sng">
            <a:solidFill>
              <a:srgbClr val="000000"/>
            </a:solidFill>
            <a:prstDash val="solid"/>
            <a:round/>
            <a:headEnd type="none" w="med" len="med"/>
            <a:tailEnd type="none" w="med" len="med"/>
          </a:ln>
        </p:spPr>
      </p:sp>
      <p:sp>
        <p:nvSpPr>
          <p:cNvPr id="8" name="Oval 18"/>
          <p:cNvSpPr/>
          <p:nvPr/>
        </p:nvSpPr>
        <p:spPr>
          <a:xfrm>
            <a:off x="8174038" y="20605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Oval 19"/>
          <p:cNvSpPr/>
          <p:nvPr/>
        </p:nvSpPr>
        <p:spPr>
          <a:xfrm>
            <a:off x="7291388" y="35956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H</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Oval 20"/>
          <p:cNvSpPr/>
          <p:nvPr/>
        </p:nvSpPr>
        <p:spPr>
          <a:xfrm>
            <a:off x="9058275" y="52228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Oval 21"/>
          <p:cNvSpPr/>
          <p:nvPr/>
        </p:nvSpPr>
        <p:spPr>
          <a:xfrm>
            <a:off x="9028113" y="3657600"/>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36" name="Line 22"/>
          <p:cNvSpPr/>
          <p:nvPr/>
        </p:nvSpPr>
        <p:spPr>
          <a:xfrm>
            <a:off x="9440863" y="4456113"/>
            <a:ext cx="0" cy="766762"/>
          </a:xfrm>
          <a:prstGeom prst="line">
            <a:avLst/>
          </a:prstGeom>
          <a:ln w="28575" cap="flat" cmpd="sng">
            <a:solidFill>
              <a:srgbClr val="000000"/>
            </a:solidFill>
            <a:prstDash val="solid"/>
            <a:round/>
            <a:headEnd type="none" w="med" len="med"/>
            <a:tailEnd type="none" w="med" len="med"/>
          </a:ln>
        </p:spPr>
      </p:sp>
      <p:sp>
        <p:nvSpPr>
          <p:cNvPr id="133137" name="Line 23"/>
          <p:cNvSpPr/>
          <p:nvPr/>
        </p:nvSpPr>
        <p:spPr>
          <a:xfrm flipH="1">
            <a:off x="7821613" y="2736850"/>
            <a:ext cx="469900" cy="858838"/>
          </a:xfrm>
          <a:prstGeom prst="line">
            <a:avLst/>
          </a:prstGeom>
          <a:ln w="28575" cap="flat" cmpd="sng">
            <a:solidFill>
              <a:srgbClr val="000000"/>
            </a:solidFill>
            <a:prstDash val="solid"/>
            <a:round/>
            <a:headEnd type="none" w="med" len="med"/>
            <a:tailEnd type="none" w="med" len="med"/>
          </a:ln>
        </p:spPr>
      </p:sp>
      <p:sp>
        <p:nvSpPr>
          <p:cNvPr id="133138" name="Line 24"/>
          <p:cNvSpPr/>
          <p:nvPr/>
        </p:nvSpPr>
        <p:spPr>
          <a:xfrm>
            <a:off x="8851900" y="2705100"/>
            <a:ext cx="471488" cy="982663"/>
          </a:xfrm>
          <a:prstGeom prst="line">
            <a:avLst/>
          </a:prstGeom>
          <a:ln w="28575" cap="flat" cmpd="sng">
            <a:solidFill>
              <a:srgbClr val="000000"/>
            </a:solidFill>
            <a:prstDash val="solid"/>
            <a:round/>
            <a:headEnd type="none" w="med" len="med"/>
            <a:tailEnd type="none" w="med" len="med"/>
          </a:ln>
        </p:spPr>
      </p:sp>
      <p:sp>
        <p:nvSpPr>
          <p:cNvPr id="25" name="TextBox 24"/>
          <p:cNvSpPr txBox="1"/>
          <p:nvPr/>
        </p:nvSpPr>
        <p:spPr>
          <a:xfrm>
            <a:off x="2119313" y="5803583"/>
            <a:ext cx="7127875" cy="730885"/>
          </a:xfrm>
          <a:prstGeom prst="rect">
            <a:avLst/>
          </a:prstGeom>
          <a:noFill/>
          <a:ln w="9525">
            <a:noFill/>
          </a:ln>
        </p:spPr>
        <p:txBody>
          <a:bodyPr anchor="t">
            <a:spAutoFit/>
          </a:bodyPr>
          <a:p>
            <a:pPr algn="ctr">
              <a:lnSpc>
                <a:spcPct val="130000"/>
              </a:lnSpc>
            </a:pP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先序遍历序列为：</a:t>
            </a:r>
            <a:r>
              <a:rPr lang="en-US" altLang="zh-CN"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 B C D E F G H I J </a:t>
            </a:r>
            <a:endPar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chemeClr val="accent2"/>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9"/>
                                        </p:tgtEl>
                                        <p:attrNameLst>
                                          <p:attrName>fillcolor</p:attrName>
                                        </p:attrNameLst>
                                      </p:cBhvr>
                                      <p:to>
                                        <a:schemeClr val="accent2"/>
                                      </p:to>
                                    </p:animClr>
                                    <p:set>
                                      <p:cBhvr>
                                        <p:cTn id="13" dur="1000" fill="hold"/>
                                        <p:tgtEl>
                                          <p:spTgt spid="19"/>
                                        </p:tgtEl>
                                        <p:attrNameLst>
                                          <p:attrName>fill.type</p:attrName>
                                        </p:attrNameLst>
                                      </p:cBhvr>
                                      <p:to>
                                        <p:strVal val="solid"/>
                                      </p:to>
                                    </p:set>
                                    <p:set>
                                      <p:cBhvr>
                                        <p:cTn id="14" dur="1000" fill="hold"/>
                                        <p:tgtEl>
                                          <p:spTgt spid="19"/>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20"/>
                                        </p:tgtEl>
                                        <p:attrNameLst>
                                          <p:attrName>fillcolor</p:attrName>
                                        </p:attrNameLst>
                                      </p:cBhvr>
                                      <p:to>
                                        <a:schemeClr val="accent2"/>
                                      </p:to>
                                    </p:animClr>
                                    <p:set>
                                      <p:cBhvr>
                                        <p:cTn id="19" dur="1000" fill="hold"/>
                                        <p:tgtEl>
                                          <p:spTgt spid="20"/>
                                        </p:tgtEl>
                                        <p:attrNameLst>
                                          <p:attrName>fill.type</p:attrName>
                                        </p:attrNameLst>
                                      </p:cBhvr>
                                      <p:to>
                                        <p:strVal val="solid"/>
                                      </p:to>
                                    </p:set>
                                    <p:set>
                                      <p:cBhvr>
                                        <p:cTn id="20" dur="1000" fill="hold"/>
                                        <p:tgtEl>
                                          <p:spTgt spid="2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21"/>
                                        </p:tgtEl>
                                        <p:attrNameLst>
                                          <p:attrName>fillcolor</p:attrName>
                                        </p:attrNameLst>
                                      </p:cBhvr>
                                      <p:to>
                                        <a:schemeClr val="accent2"/>
                                      </p:to>
                                    </p:animClr>
                                    <p:set>
                                      <p:cBhvr>
                                        <p:cTn id="25" dur="1000" fill="hold"/>
                                        <p:tgtEl>
                                          <p:spTgt spid="21"/>
                                        </p:tgtEl>
                                        <p:attrNameLst>
                                          <p:attrName>fill.type</p:attrName>
                                        </p:attrNameLst>
                                      </p:cBhvr>
                                      <p:to>
                                        <p:strVal val="solid"/>
                                      </p:to>
                                    </p:set>
                                    <p:set>
                                      <p:cBhvr>
                                        <p:cTn id="26" dur="1000" fill="hold"/>
                                        <p:tgtEl>
                                          <p:spTgt spid="21"/>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15"/>
                                        </p:tgtEl>
                                        <p:attrNameLst>
                                          <p:attrName>fillcolor</p:attrName>
                                        </p:attrNameLst>
                                      </p:cBhvr>
                                      <p:to>
                                        <a:schemeClr val="accent2"/>
                                      </p:to>
                                    </p:animClr>
                                    <p:set>
                                      <p:cBhvr>
                                        <p:cTn id="31" dur="1000" fill="hold"/>
                                        <p:tgtEl>
                                          <p:spTgt spid="15"/>
                                        </p:tgtEl>
                                        <p:attrNameLst>
                                          <p:attrName>fill.type</p:attrName>
                                        </p:attrNameLst>
                                      </p:cBhvr>
                                      <p:to>
                                        <p:strVal val="solid"/>
                                      </p:to>
                                    </p:set>
                                    <p:set>
                                      <p:cBhvr>
                                        <p:cTn id="32" dur="1000" fill="hold"/>
                                        <p:tgtEl>
                                          <p:spTgt spid="15"/>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1000" fill="hold"/>
                                        <p:tgtEl>
                                          <p:spTgt spid="16"/>
                                        </p:tgtEl>
                                        <p:attrNameLst>
                                          <p:attrName>fillcolor</p:attrName>
                                        </p:attrNameLst>
                                      </p:cBhvr>
                                      <p:to>
                                        <a:schemeClr val="accent2"/>
                                      </p:to>
                                    </p:animClr>
                                    <p:set>
                                      <p:cBhvr>
                                        <p:cTn id="37" dur="1000" fill="hold"/>
                                        <p:tgtEl>
                                          <p:spTgt spid="16"/>
                                        </p:tgtEl>
                                        <p:attrNameLst>
                                          <p:attrName>fill.type</p:attrName>
                                        </p:attrNameLst>
                                      </p:cBhvr>
                                      <p:to>
                                        <p:strVal val="solid"/>
                                      </p:to>
                                    </p:set>
                                    <p:set>
                                      <p:cBhvr>
                                        <p:cTn id="38" dur="1000" fill="hold"/>
                                        <p:tgtEl>
                                          <p:spTgt spid="1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0" fill="hold"/>
                                        <p:tgtEl>
                                          <p:spTgt spid="8"/>
                                        </p:tgtEl>
                                        <p:attrNameLst>
                                          <p:attrName>fillcolor</p:attrName>
                                        </p:attrNameLst>
                                      </p:cBhvr>
                                      <p:to>
                                        <a:schemeClr val="accent2"/>
                                      </p:to>
                                    </p:animClr>
                                    <p:set>
                                      <p:cBhvr>
                                        <p:cTn id="43" dur="1000" fill="hold"/>
                                        <p:tgtEl>
                                          <p:spTgt spid="8"/>
                                        </p:tgtEl>
                                        <p:attrNameLst>
                                          <p:attrName>fill.type</p:attrName>
                                        </p:attrNameLst>
                                      </p:cBhvr>
                                      <p:to>
                                        <p:strVal val="solid"/>
                                      </p:to>
                                    </p:set>
                                    <p:set>
                                      <p:cBhvr>
                                        <p:cTn id="44" dur="1000" fill="hold"/>
                                        <p:tgtEl>
                                          <p:spTgt spid="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1000" fill="hold"/>
                                        <p:tgtEl>
                                          <p:spTgt spid="9"/>
                                        </p:tgtEl>
                                        <p:attrNameLst>
                                          <p:attrName>fillcolor</p:attrName>
                                        </p:attrNameLst>
                                      </p:cBhvr>
                                      <p:to>
                                        <a:schemeClr val="accent2"/>
                                      </p:to>
                                    </p:animClr>
                                    <p:set>
                                      <p:cBhvr>
                                        <p:cTn id="49" dur="1000" fill="hold"/>
                                        <p:tgtEl>
                                          <p:spTgt spid="9"/>
                                        </p:tgtEl>
                                        <p:attrNameLst>
                                          <p:attrName>fill.type</p:attrName>
                                        </p:attrNameLst>
                                      </p:cBhvr>
                                      <p:to>
                                        <p:strVal val="solid"/>
                                      </p:to>
                                    </p:set>
                                    <p:set>
                                      <p:cBhvr>
                                        <p:cTn id="50" dur="1000" fill="hold"/>
                                        <p:tgtEl>
                                          <p:spTgt spid="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00" fill="hold"/>
                                        <p:tgtEl>
                                          <p:spTgt spid="11"/>
                                        </p:tgtEl>
                                        <p:attrNameLst>
                                          <p:attrName>fillcolor</p:attrName>
                                        </p:attrNameLst>
                                      </p:cBhvr>
                                      <p:to>
                                        <a:schemeClr val="accent2"/>
                                      </p:to>
                                    </p:animClr>
                                    <p:set>
                                      <p:cBhvr>
                                        <p:cTn id="55" dur="1000" fill="hold"/>
                                        <p:tgtEl>
                                          <p:spTgt spid="11"/>
                                        </p:tgtEl>
                                        <p:attrNameLst>
                                          <p:attrName>fill.type</p:attrName>
                                        </p:attrNameLst>
                                      </p:cBhvr>
                                      <p:to>
                                        <p:strVal val="solid"/>
                                      </p:to>
                                    </p:set>
                                    <p:set>
                                      <p:cBhvr>
                                        <p:cTn id="56" dur="1000" fill="hold"/>
                                        <p:tgtEl>
                                          <p:spTgt spid="11"/>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0"/>
                                        </p:tgtEl>
                                        <p:attrNameLst>
                                          <p:attrName>fillcolor</p:attrName>
                                        </p:attrNameLst>
                                      </p:cBhvr>
                                      <p:to>
                                        <a:schemeClr val="accent2"/>
                                      </p:to>
                                    </p:animClr>
                                    <p:set>
                                      <p:cBhvr>
                                        <p:cTn id="61" dur="1000" fill="hold"/>
                                        <p:tgtEl>
                                          <p:spTgt spid="10"/>
                                        </p:tgtEl>
                                        <p:attrNameLst>
                                          <p:attrName>fill.type</p:attrName>
                                        </p:attrNameLst>
                                      </p:cBhvr>
                                      <p:to>
                                        <p:strVal val="solid"/>
                                      </p:to>
                                    </p:set>
                                    <p:set>
                                      <p:cBhvr>
                                        <p:cTn id="62" dur="1000" fill="hold"/>
                                        <p:tgtEl>
                                          <p:spTgt spid="10"/>
                                        </p:tgtEl>
                                        <p:attrNameLst>
                                          <p:attrName>fill.on</p:attrName>
                                        </p:attrNameLst>
                                      </p:cBhvr>
                                      <p:to>
                                        <p:strVal val="true"/>
                                      </p:to>
                                    </p:set>
                                  </p:childTnLst>
                                </p:cTn>
                              </p:par>
                            </p:childTnLst>
                          </p:cTn>
                        </p:par>
                        <p:par>
                          <p:cTn id="63" fill="hold">
                            <p:stCondLst>
                              <p:cond delay="1000"/>
                            </p:stCondLst>
                            <p:childTnLst>
                              <p:par>
                                <p:cTn id="64" presetID="22" presetClass="entr" presetSubtype="4"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森林：中序遍历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4" name="Rectangle 2"/>
          <p:cNvSpPr/>
          <p:nvPr/>
        </p:nvSpPr>
        <p:spPr>
          <a:xfrm>
            <a:off x="1762125" y="1700530"/>
            <a:ext cx="8631555" cy="3784600"/>
          </a:xfrm>
          <a:prstGeom prst="rect">
            <a:avLst/>
          </a:prstGeom>
          <a:noFill/>
          <a:ln w="12700">
            <a:noFill/>
          </a:ln>
        </p:spPr>
        <p:txBody>
          <a:bodyPr wrap="square" anchor="t">
            <a:spAutoFit/>
          </a:bodyPr>
          <a:p>
            <a:pPr>
              <a:lnSpc>
                <a:spcPct val="125000"/>
              </a:lnSpc>
            </a:pP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若森林不空，则：</a:t>
            </a:r>
            <a:endParaRPr lang="en-US" altLang="zh-CN" sz="3200" b="1" dirty="0">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中序遍历</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森林中第一棵树中根结点的子树森林</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    访问森林中第一棵树的根结点</a:t>
            </a:r>
            <a:r>
              <a:rPr lang="en-US" altLang="zh-CN"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5000"/>
              </a:lnSpc>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sym typeface="+mn-ea"/>
              </a:rPr>
              <a:t>中</a:t>
            </a:r>
            <a:r>
              <a:rPr lang="zh-CN" altLang="en-US" sz="32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序遍历</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森林中</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除第一棵树之外</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其                余树构成的森林。</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 name="Rectangle 5"/>
          <p:cNvSpPr/>
          <p:nvPr/>
        </p:nvSpPr>
        <p:spPr>
          <a:xfrm>
            <a:off x="863600" y="5761355"/>
            <a:ext cx="10095230" cy="706755"/>
          </a:xfrm>
          <a:prstGeom prst="rect">
            <a:avLst/>
          </a:prstGeom>
          <a:noFill/>
          <a:ln w="12700">
            <a:noFill/>
          </a:ln>
        </p:spPr>
        <p:txBody>
          <a:bodyPr wrap="square" anchor="t">
            <a:spAutoFit/>
          </a:bodyPr>
          <a:p>
            <a:pPr>
              <a:lnSpc>
                <a:spcPct val="125000"/>
              </a:lnSpc>
            </a:pPr>
            <a:r>
              <a:rPr lang="zh-CN" altLang="en-US" sz="3200" b="1" dirty="0">
                <a:solidFill>
                  <a:srgbClr val="000000"/>
                </a:solidFill>
                <a:latin typeface="微软雅黑" panose="020B0503020204020204" pitchFamily="34" charset="-122"/>
                <a:ea typeface="微软雅黑" panose="020B0503020204020204" pitchFamily="34" charset="-122"/>
              </a:rPr>
              <a:t>即：依次从左至右对森林中的每一棵</a:t>
            </a:r>
            <a:r>
              <a:rPr lang="zh-CN" altLang="en-US" sz="3200" b="1" dirty="0">
                <a:solidFill>
                  <a:srgbClr val="FF0000"/>
                </a:solidFill>
                <a:latin typeface="微软雅黑" panose="020B0503020204020204" pitchFamily="34" charset="-122"/>
                <a:ea typeface="微软雅黑" panose="020B0503020204020204" pitchFamily="34" charset="-122"/>
              </a:rPr>
              <a:t>树</a:t>
            </a:r>
            <a:r>
              <a:rPr lang="zh-CN" altLang="en-US" sz="3200" b="1" dirty="0">
                <a:solidFill>
                  <a:srgbClr val="000000"/>
                </a:solidFill>
                <a:latin typeface="微软雅黑" panose="020B0503020204020204" pitchFamily="34" charset="-122"/>
                <a:ea typeface="微软雅黑" panose="020B0503020204020204" pitchFamily="34" charset="-122"/>
              </a:rPr>
              <a:t>进行</a:t>
            </a:r>
            <a:r>
              <a:rPr lang="zh-CN" altLang="en-US" sz="3200" b="1" dirty="0">
                <a:solidFill>
                  <a:srgbClr val="FF0000"/>
                </a:solidFill>
                <a:latin typeface="微软雅黑" panose="020B0503020204020204" pitchFamily="34" charset="-122"/>
                <a:ea typeface="微软雅黑" panose="020B0503020204020204" pitchFamily="34" charset="-122"/>
              </a:rPr>
              <a:t>后根遍历</a:t>
            </a:r>
            <a:r>
              <a:rPr lang="zh-CN" altLang="en-US" sz="3200" b="1" dirty="0">
                <a:solidFill>
                  <a:srgbClr val="000000"/>
                </a:solidFill>
                <a:latin typeface="微软雅黑" panose="020B0503020204020204" pitchFamily="34" charset="-122"/>
                <a:ea typeface="微软雅黑" panose="020B0503020204020204" pitchFamily="34" charset="-122"/>
              </a:rPr>
              <a:t>。</a:t>
            </a:r>
            <a:endParaRPr lang="zh-CN" altLang="en-US" sz="32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3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331970"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树和森林的遍历</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Rectangle 11"/>
          <p:cNvSpPr>
            <a:spLocks noChangeArrowheads="1"/>
          </p:cNvSpPr>
          <p:nvPr/>
        </p:nvSpPr>
        <p:spPr bwMode="auto">
          <a:xfrm>
            <a:off x="6129655" y="65024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森林：中序遍历</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4" name="Oval 6"/>
          <p:cNvSpPr/>
          <p:nvPr/>
        </p:nvSpPr>
        <p:spPr>
          <a:xfrm>
            <a:off x="3727450" y="20605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Oval 7"/>
          <p:cNvSpPr/>
          <p:nvPr/>
        </p:nvSpPr>
        <p:spPr>
          <a:xfrm>
            <a:off x="2460625" y="35956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Oval 8"/>
          <p:cNvSpPr/>
          <p:nvPr/>
        </p:nvSpPr>
        <p:spPr>
          <a:xfrm>
            <a:off x="3727450" y="3625850"/>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Oval 9"/>
          <p:cNvSpPr/>
          <p:nvPr/>
        </p:nvSpPr>
        <p:spPr>
          <a:xfrm>
            <a:off x="4933950" y="3657600"/>
            <a:ext cx="766763"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5174" name="Line 10"/>
          <p:cNvSpPr/>
          <p:nvPr/>
        </p:nvSpPr>
        <p:spPr>
          <a:xfrm>
            <a:off x="4110038" y="2859088"/>
            <a:ext cx="0" cy="766762"/>
          </a:xfrm>
          <a:prstGeom prst="line">
            <a:avLst/>
          </a:prstGeom>
          <a:ln w="28575" cap="flat" cmpd="sng">
            <a:solidFill>
              <a:srgbClr val="000000"/>
            </a:solidFill>
            <a:prstDash val="solid"/>
            <a:round/>
            <a:headEnd type="none" w="med" len="med"/>
            <a:tailEnd type="none" w="med" len="med"/>
          </a:ln>
        </p:spPr>
      </p:sp>
      <p:sp>
        <p:nvSpPr>
          <p:cNvPr id="135175" name="Line 11"/>
          <p:cNvSpPr/>
          <p:nvPr/>
        </p:nvSpPr>
        <p:spPr>
          <a:xfrm flipH="1">
            <a:off x="2911475" y="2736850"/>
            <a:ext cx="933450" cy="858838"/>
          </a:xfrm>
          <a:prstGeom prst="line">
            <a:avLst/>
          </a:prstGeom>
          <a:ln w="28575" cap="flat" cmpd="sng">
            <a:solidFill>
              <a:srgbClr val="000000"/>
            </a:solidFill>
            <a:prstDash val="solid"/>
            <a:round/>
            <a:headEnd type="none" w="med" len="med"/>
            <a:tailEnd type="none" w="med" len="med"/>
          </a:ln>
        </p:spPr>
      </p:sp>
      <p:sp>
        <p:nvSpPr>
          <p:cNvPr id="135176" name="Line 12"/>
          <p:cNvSpPr/>
          <p:nvPr/>
        </p:nvSpPr>
        <p:spPr>
          <a:xfrm>
            <a:off x="4405313" y="2705100"/>
            <a:ext cx="735012" cy="982663"/>
          </a:xfrm>
          <a:prstGeom prst="line">
            <a:avLst/>
          </a:prstGeom>
          <a:ln w="28575" cap="flat" cmpd="sng">
            <a:solidFill>
              <a:srgbClr val="000000"/>
            </a:solidFill>
            <a:prstDash val="solid"/>
            <a:round/>
            <a:headEnd type="none" w="med" len="med"/>
            <a:tailEnd type="none" w="med" len="med"/>
          </a:ln>
        </p:spPr>
      </p:sp>
      <p:sp>
        <p:nvSpPr>
          <p:cNvPr id="11" name="Oval 14"/>
          <p:cNvSpPr/>
          <p:nvPr/>
        </p:nvSpPr>
        <p:spPr>
          <a:xfrm>
            <a:off x="6113463" y="21224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Oval 15"/>
          <p:cNvSpPr/>
          <p:nvPr/>
        </p:nvSpPr>
        <p:spPr>
          <a:xfrm>
            <a:off x="6113463" y="3687763"/>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5179" name="Line 16"/>
          <p:cNvSpPr/>
          <p:nvPr/>
        </p:nvSpPr>
        <p:spPr>
          <a:xfrm>
            <a:off x="6496050" y="2921000"/>
            <a:ext cx="0" cy="766763"/>
          </a:xfrm>
          <a:prstGeom prst="line">
            <a:avLst/>
          </a:prstGeom>
          <a:ln w="28575" cap="flat" cmpd="sng">
            <a:solidFill>
              <a:srgbClr val="000000"/>
            </a:solidFill>
            <a:prstDash val="solid"/>
            <a:round/>
            <a:headEnd type="none" w="med" len="med"/>
            <a:tailEnd type="none" w="med" len="med"/>
          </a:ln>
        </p:spPr>
      </p:sp>
      <p:sp>
        <p:nvSpPr>
          <p:cNvPr id="14" name="Oval 18"/>
          <p:cNvSpPr/>
          <p:nvPr/>
        </p:nvSpPr>
        <p:spPr>
          <a:xfrm>
            <a:off x="8174038" y="20605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Oval 19"/>
          <p:cNvSpPr/>
          <p:nvPr/>
        </p:nvSpPr>
        <p:spPr>
          <a:xfrm>
            <a:off x="7291388" y="3595688"/>
            <a:ext cx="765175" cy="798512"/>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H</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Oval 20"/>
          <p:cNvSpPr/>
          <p:nvPr/>
        </p:nvSpPr>
        <p:spPr>
          <a:xfrm>
            <a:off x="9058275" y="5222875"/>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J</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Oval 21"/>
          <p:cNvSpPr/>
          <p:nvPr/>
        </p:nvSpPr>
        <p:spPr>
          <a:xfrm>
            <a:off x="9028113" y="3657600"/>
            <a:ext cx="765175" cy="798513"/>
          </a:xfrm>
          <a:prstGeom prst="ellipse">
            <a:avLst/>
          </a:prstGeom>
          <a:noFill/>
          <a:ln w="28575" cap="flat" cmpd="sng">
            <a:solidFill>
              <a:srgbClr val="000000"/>
            </a:solidFill>
            <a:prstDash val="solid"/>
            <a:round/>
            <a:headEnd type="none" w="med" len="med"/>
            <a:tailEnd type="none" w="med" len="med"/>
          </a:ln>
        </p:spPr>
        <p:txBody>
          <a:bodyPr wrap="none" anchor="ctr"/>
          <a:p>
            <a:pPr algn="ctr"/>
            <a:r>
              <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36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5184" name="Line 22"/>
          <p:cNvSpPr/>
          <p:nvPr/>
        </p:nvSpPr>
        <p:spPr>
          <a:xfrm>
            <a:off x="9440863" y="4456113"/>
            <a:ext cx="0" cy="766762"/>
          </a:xfrm>
          <a:prstGeom prst="line">
            <a:avLst/>
          </a:prstGeom>
          <a:ln w="28575" cap="flat" cmpd="sng">
            <a:solidFill>
              <a:srgbClr val="000000"/>
            </a:solidFill>
            <a:prstDash val="solid"/>
            <a:round/>
            <a:headEnd type="none" w="med" len="med"/>
            <a:tailEnd type="none" w="med" len="med"/>
          </a:ln>
        </p:spPr>
      </p:sp>
      <p:sp>
        <p:nvSpPr>
          <p:cNvPr id="135185" name="Line 23"/>
          <p:cNvSpPr/>
          <p:nvPr/>
        </p:nvSpPr>
        <p:spPr>
          <a:xfrm flipH="1">
            <a:off x="7821613" y="2736850"/>
            <a:ext cx="469900" cy="858838"/>
          </a:xfrm>
          <a:prstGeom prst="line">
            <a:avLst/>
          </a:prstGeom>
          <a:ln w="28575" cap="flat" cmpd="sng">
            <a:solidFill>
              <a:srgbClr val="000000"/>
            </a:solidFill>
            <a:prstDash val="solid"/>
            <a:round/>
            <a:headEnd type="none" w="med" len="med"/>
            <a:tailEnd type="none" w="med" len="med"/>
          </a:ln>
        </p:spPr>
      </p:sp>
      <p:sp>
        <p:nvSpPr>
          <p:cNvPr id="135186" name="Line 24"/>
          <p:cNvSpPr/>
          <p:nvPr/>
        </p:nvSpPr>
        <p:spPr>
          <a:xfrm>
            <a:off x="8851900" y="2705100"/>
            <a:ext cx="471488" cy="982663"/>
          </a:xfrm>
          <a:prstGeom prst="line">
            <a:avLst/>
          </a:prstGeom>
          <a:ln w="28575" cap="flat" cmpd="sng">
            <a:solidFill>
              <a:srgbClr val="000000"/>
            </a:solidFill>
            <a:prstDash val="solid"/>
            <a:round/>
            <a:headEnd type="none" w="med" len="med"/>
            <a:tailEnd type="none" w="med" len="med"/>
          </a:ln>
        </p:spPr>
      </p:sp>
      <p:sp>
        <p:nvSpPr>
          <p:cNvPr id="21" name="TextBox 20"/>
          <p:cNvSpPr txBox="1"/>
          <p:nvPr/>
        </p:nvSpPr>
        <p:spPr>
          <a:xfrm>
            <a:off x="2119313" y="5660073"/>
            <a:ext cx="7127875" cy="730885"/>
          </a:xfrm>
          <a:prstGeom prst="rect">
            <a:avLst/>
          </a:prstGeom>
          <a:noFill/>
          <a:ln w="9525">
            <a:noFill/>
          </a:ln>
        </p:spPr>
        <p:txBody>
          <a:bodyPr anchor="t">
            <a:spAutoFit/>
          </a:bodyPr>
          <a:p>
            <a:pPr algn="ctr">
              <a:lnSpc>
                <a:spcPct val="130000"/>
              </a:lnSpc>
            </a:pP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中序遍历序列为：</a:t>
            </a:r>
            <a:r>
              <a:rPr lang="en-US" altLang="zh-CN"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 C D A F E H J I G </a:t>
            </a:r>
            <a:endPar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7"/>
                                        </p:tgtEl>
                                        <p:attrNameLst>
                                          <p:attrName>fillcolor</p:attrName>
                                        </p:attrNameLst>
                                      </p:cBhvr>
                                      <p:to>
                                        <a:schemeClr val="accent2"/>
                                      </p:to>
                                    </p:animClr>
                                    <p:set>
                                      <p:cBhvr>
                                        <p:cTn id="7" dur="1000" fill="hold"/>
                                        <p:tgtEl>
                                          <p:spTgt spid="7"/>
                                        </p:tgtEl>
                                        <p:attrNameLst>
                                          <p:attrName>fill.type</p:attrName>
                                        </p:attrNameLst>
                                      </p:cBhvr>
                                      <p:to>
                                        <p:strVal val="solid"/>
                                      </p:to>
                                    </p:set>
                                    <p:set>
                                      <p:cBhvr>
                                        <p:cTn id="8" dur="10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8"/>
                                        </p:tgtEl>
                                        <p:attrNameLst>
                                          <p:attrName>fillcolor</p:attrName>
                                        </p:attrNameLst>
                                      </p:cBhvr>
                                      <p:to>
                                        <a:schemeClr val="accent2"/>
                                      </p:to>
                                    </p:animClr>
                                    <p:set>
                                      <p:cBhvr>
                                        <p:cTn id="13" dur="1000" fill="hold"/>
                                        <p:tgtEl>
                                          <p:spTgt spid="8"/>
                                        </p:tgtEl>
                                        <p:attrNameLst>
                                          <p:attrName>fill.type</p:attrName>
                                        </p:attrNameLst>
                                      </p:cBhvr>
                                      <p:to>
                                        <p:strVal val="solid"/>
                                      </p:to>
                                    </p:set>
                                    <p:set>
                                      <p:cBhvr>
                                        <p:cTn id="14" dur="1000" fill="hold"/>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9"/>
                                        </p:tgtEl>
                                        <p:attrNameLst>
                                          <p:attrName>fillcolor</p:attrName>
                                        </p:attrNameLst>
                                      </p:cBhvr>
                                      <p:to>
                                        <a:schemeClr val="accent2"/>
                                      </p:to>
                                    </p:animClr>
                                    <p:set>
                                      <p:cBhvr>
                                        <p:cTn id="19" dur="1000" fill="hold"/>
                                        <p:tgtEl>
                                          <p:spTgt spid="9"/>
                                        </p:tgtEl>
                                        <p:attrNameLst>
                                          <p:attrName>fill.type</p:attrName>
                                        </p:attrNameLst>
                                      </p:cBhvr>
                                      <p:to>
                                        <p:strVal val="solid"/>
                                      </p:to>
                                    </p:set>
                                    <p:set>
                                      <p:cBhvr>
                                        <p:cTn id="20" dur="1000" fill="hold"/>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4"/>
                                        </p:tgtEl>
                                        <p:attrNameLst>
                                          <p:attrName>fillcolor</p:attrName>
                                        </p:attrNameLst>
                                      </p:cBhvr>
                                      <p:to>
                                        <a:schemeClr val="accent2"/>
                                      </p:to>
                                    </p:animClr>
                                    <p:set>
                                      <p:cBhvr>
                                        <p:cTn id="25" dur="1000" fill="hold"/>
                                        <p:tgtEl>
                                          <p:spTgt spid="4"/>
                                        </p:tgtEl>
                                        <p:attrNameLst>
                                          <p:attrName>fill.type</p:attrName>
                                        </p:attrNameLst>
                                      </p:cBhvr>
                                      <p:to>
                                        <p:strVal val="solid"/>
                                      </p:to>
                                    </p:set>
                                    <p:set>
                                      <p:cBhvr>
                                        <p:cTn id="26" dur="1000" fill="hold"/>
                                        <p:tgtEl>
                                          <p:spTgt spid="4"/>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12"/>
                                        </p:tgtEl>
                                        <p:attrNameLst>
                                          <p:attrName>fillcolor</p:attrName>
                                        </p:attrNameLst>
                                      </p:cBhvr>
                                      <p:to>
                                        <a:schemeClr val="accent2"/>
                                      </p:to>
                                    </p:animClr>
                                    <p:set>
                                      <p:cBhvr>
                                        <p:cTn id="31" dur="1000" fill="hold"/>
                                        <p:tgtEl>
                                          <p:spTgt spid="12"/>
                                        </p:tgtEl>
                                        <p:attrNameLst>
                                          <p:attrName>fill.type</p:attrName>
                                        </p:attrNameLst>
                                      </p:cBhvr>
                                      <p:to>
                                        <p:strVal val="solid"/>
                                      </p:to>
                                    </p:set>
                                    <p:set>
                                      <p:cBhvr>
                                        <p:cTn id="32" dur="1000" fill="hold"/>
                                        <p:tgtEl>
                                          <p:spTgt spid="12"/>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1000" fill="hold"/>
                                        <p:tgtEl>
                                          <p:spTgt spid="11"/>
                                        </p:tgtEl>
                                        <p:attrNameLst>
                                          <p:attrName>fillcolor</p:attrName>
                                        </p:attrNameLst>
                                      </p:cBhvr>
                                      <p:to>
                                        <a:schemeClr val="accent2"/>
                                      </p:to>
                                    </p:animClr>
                                    <p:set>
                                      <p:cBhvr>
                                        <p:cTn id="37" dur="1000" fill="hold"/>
                                        <p:tgtEl>
                                          <p:spTgt spid="11"/>
                                        </p:tgtEl>
                                        <p:attrNameLst>
                                          <p:attrName>fill.type</p:attrName>
                                        </p:attrNameLst>
                                      </p:cBhvr>
                                      <p:to>
                                        <p:strVal val="solid"/>
                                      </p:to>
                                    </p:set>
                                    <p:set>
                                      <p:cBhvr>
                                        <p:cTn id="38" dur="1000" fill="hold"/>
                                        <p:tgtEl>
                                          <p:spTgt spid="1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nodeType="clickEffect">
                                  <p:stCondLst>
                                    <p:cond delay="0"/>
                                  </p:stCondLst>
                                  <p:childTnLst>
                                    <p:animClr clrSpc="rgb" dir="cw">
                                      <p:cBhvr>
                                        <p:cTn id="42" dur="1000" fill="hold"/>
                                        <p:tgtEl>
                                          <p:spTgt spid="15"/>
                                        </p:tgtEl>
                                        <p:attrNameLst>
                                          <p:attrName>fillcolor</p:attrName>
                                        </p:attrNameLst>
                                      </p:cBhvr>
                                      <p:to>
                                        <a:schemeClr val="accent2"/>
                                      </p:to>
                                    </p:animClr>
                                    <p:set>
                                      <p:cBhvr>
                                        <p:cTn id="43" dur="1000" fill="hold"/>
                                        <p:tgtEl>
                                          <p:spTgt spid="15"/>
                                        </p:tgtEl>
                                        <p:attrNameLst>
                                          <p:attrName>fill.type</p:attrName>
                                        </p:attrNameLst>
                                      </p:cBhvr>
                                      <p:to>
                                        <p:strVal val="solid"/>
                                      </p:to>
                                    </p:set>
                                    <p:set>
                                      <p:cBhvr>
                                        <p:cTn id="44" dur="1000" fill="hold"/>
                                        <p:tgtEl>
                                          <p:spTgt spid="15"/>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2" fill="hold" nodeType="clickEffect">
                                  <p:stCondLst>
                                    <p:cond delay="0"/>
                                  </p:stCondLst>
                                  <p:childTnLst>
                                    <p:animClr clrSpc="rgb" dir="cw">
                                      <p:cBhvr>
                                        <p:cTn id="48" dur="1000" fill="hold"/>
                                        <p:tgtEl>
                                          <p:spTgt spid="16"/>
                                        </p:tgtEl>
                                        <p:attrNameLst>
                                          <p:attrName>fillcolor</p:attrName>
                                        </p:attrNameLst>
                                      </p:cBhvr>
                                      <p:to>
                                        <a:schemeClr val="accent2"/>
                                      </p:to>
                                    </p:animClr>
                                    <p:set>
                                      <p:cBhvr>
                                        <p:cTn id="49" dur="1000" fill="hold"/>
                                        <p:tgtEl>
                                          <p:spTgt spid="16"/>
                                        </p:tgtEl>
                                        <p:attrNameLst>
                                          <p:attrName>fill.type</p:attrName>
                                        </p:attrNameLst>
                                      </p:cBhvr>
                                      <p:to>
                                        <p:strVal val="solid"/>
                                      </p:to>
                                    </p:set>
                                    <p:set>
                                      <p:cBhvr>
                                        <p:cTn id="50" dur="1000" fill="hold"/>
                                        <p:tgtEl>
                                          <p:spTgt spid="16"/>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1000" fill="hold"/>
                                        <p:tgtEl>
                                          <p:spTgt spid="17"/>
                                        </p:tgtEl>
                                        <p:attrNameLst>
                                          <p:attrName>fillcolor</p:attrName>
                                        </p:attrNameLst>
                                      </p:cBhvr>
                                      <p:to>
                                        <a:schemeClr val="accent2"/>
                                      </p:to>
                                    </p:animClr>
                                    <p:set>
                                      <p:cBhvr>
                                        <p:cTn id="55" dur="1000" fill="hold"/>
                                        <p:tgtEl>
                                          <p:spTgt spid="17"/>
                                        </p:tgtEl>
                                        <p:attrNameLst>
                                          <p:attrName>fill.type</p:attrName>
                                        </p:attrNameLst>
                                      </p:cBhvr>
                                      <p:to>
                                        <p:strVal val="solid"/>
                                      </p:to>
                                    </p:set>
                                    <p:set>
                                      <p:cBhvr>
                                        <p:cTn id="56" dur="1000" fill="hold"/>
                                        <p:tgtEl>
                                          <p:spTgt spid="17"/>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4"/>
                                        </p:tgtEl>
                                        <p:attrNameLst>
                                          <p:attrName>fillcolor</p:attrName>
                                        </p:attrNameLst>
                                      </p:cBhvr>
                                      <p:to>
                                        <a:schemeClr val="accent2"/>
                                      </p:to>
                                    </p:animClr>
                                    <p:set>
                                      <p:cBhvr>
                                        <p:cTn id="61" dur="1000" fill="hold"/>
                                        <p:tgtEl>
                                          <p:spTgt spid="14"/>
                                        </p:tgtEl>
                                        <p:attrNameLst>
                                          <p:attrName>fill.type</p:attrName>
                                        </p:attrNameLst>
                                      </p:cBhvr>
                                      <p:to>
                                        <p:strVal val="solid"/>
                                      </p:to>
                                    </p:set>
                                    <p:set>
                                      <p:cBhvr>
                                        <p:cTn id="62" dur="1000" fill="hold"/>
                                        <p:tgtEl>
                                          <p:spTgt spid="14"/>
                                        </p:tgtEl>
                                        <p:attrNameLst>
                                          <p:attrName>fill.on</p:attrName>
                                        </p:attrNameLst>
                                      </p:cBhvr>
                                      <p:to>
                                        <p:strVal val="true"/>
                                      </p:to>
                                    </p:se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、树的几种表示法</a:t>
            </a:r>
            <a:endParaRPr lang="zh-CN" altLang="en-US" sz="2400" kern="0" dirty="0">
              <a:solidFill>
                <a:srgbClr val="000066"/>
              </a:solidFill>
              <a:latin typeface="宋体" panose="02010600030101010101" pitchFamily="2" charset="-122"/>
              <a:sym typeface="+mn-ea"/>
            </a:endParaRPr>
          </a:p>
        </p:txBody>
      </p:sp>
      <p:sp>
        <p:nvSpPr>
          <p:cNvPr id="6" name="Rectangle 11"/>
          <p:cNvSpPr>
            <a:spLocks noChangeArrowheads="1"/>
          </p:cNvSpPr>
          <p:nvPr/>
        </p:nvSpPr>
        <p:spPr bwMode="auto">
          <a:xfrm>
            <a:off x="360045" y="1411605"/>
            <a:ext cx="326390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广义表表示法</a:t>
            </a:r>
            <a:endParaRPr lang="zh-CN" sz="3200" dirty="0">
              <a:solidFill>
                <a:srgbClr val="0000FF"/>
              </a:solidFill>
              <a:latin typeface="楷体_GB2312" pitchFamily="49" charset="-122"/>
            </a:endParaRPr>
          </a:p>
        </p:txBody>
      </p:sp>
      <p:sp>
        <p:nvSpPr>
          <p:cNvPr id="21507" name="Rectangle 3"/>
          <p:cNvSpPr/>
          <p:nvPr/>
        </p:nvSpPr>
        <p:spPr>
          <a:xfrm>
            <a:off x="822325" y="2573020"/>
            <a:ext cx="10241280" cy="1433195"/>
          </a:xfrm>
          <a:prstGeom prst="rect">
            <a:avLst/>
          </a:prstGeom>
          <a:noFill/>
          <a:ln w="9525">
            <a:noFill/>
          </a:ln>
        </p:spPr>
        <p:txBody>
          <a:bodyPr lIns="92075" tIns="46038" rIns="92075" bIns="46038"/>
          <a:lstStyle/>
          <a:p>
            <a:pPr marL="342900" indent="-342900" algn="ctr">
              <a:spcBef>
                <a:spcPct val="20000"/>
              </a:spcBef>
            </a:pPr>
            <a:r>
              <a:rPr lang="zh-TW" altLang="en-US" sz="3200" b="1" dirty="0">
                <a:solidFill>
                  <a:srgbClr val="000000"/>
                </a:solidFill>
                <a:latin typeface="宋体" panose="02010600030101010101" pitchFamily="2" charset="-122"/>
                <a:ea typeface="楷体_GB2312" pitchFamily="49" charset="-122"/>
              </a:rPr>
              <a:t>( </a:t>
            </a:r>
            <a:r>
              <a:rPr lang="en-US" altLang="zh-TW" sz="3200" b="1" dirty="0">
                <a:solidFill>
                  <a:srgbClr val="000000"/>
                </a:solidFill>
                <a:latin typeface="宋体" panose="02010600030101010101" pitchFamily="2" charset="-122"/>
                <a:ea typeface="楷体_GB2312" pitchFamily="49" charset="-122"/>
              </a:rPr>
              <a:t>A( B( E( K, L ),F ), C( G ), D( H( M ), I, J )) </a:t>
            </a:r>
            <a:endParaRPr lang="en-US" altLang="zh-TW" sz="2800" b="1" dirty="0">
              <a:solidFill>
                <a:srgbClr val="000000"/>
              </a:solidFill>
              <a:latin typeface="宋体" panose="02010600030101010101" pitchFamily="2" charset="-122"/>
              <a:ea typeface="楷体_GB2312" pitchFamily="49" charset="-122"/>
            </a:endParaRPr>
          </a:p>
          <a:p>
            <a:pPr marL="342900" indent="-342900">
              <a:spcBef>
                <a:spcPct val="50000"/>
              </a:spcBef>
            </a:pPr>
            <a:endParaRPr lang="en-US" altLang="zh-CN" sz="2800" b="1" dirty="0">
              <a:solidFill>
                <a:srgbClr val="CC00CC"/>
              </a:solidFill>
              <a:latin typeface="宋体" panose="02010600030101010101" pitchFamily="2" charset="-122"/>
              <a:ea typeface="楷体_GB2312" pitchFamily="49" charset="-122"/>
            </a:endParaRPr>
          </a:p>
          <a:p>
            <a:pPr marL="342900" indent="-342900">
              <a:spcBef>
                <a:spcPct val="50000"/>
              </a:spcBef>
            </a:pPr>
            <a:endParaRPr lang="en-US" altLang="zh-CN" sz="2800" b="1" dirty="0">
              <a:solidFill>
                <a:srgbClr val="CC00CC"/>
              </a:solidFill>
              <a:latin typeface="宋体" panose="02010600030101010101" pitchFamily="2" charset="-122"/>
              <a:ea typeface="楷体_GB2312" pitchFamily="49" charset="-122"/>
            </a:endParaRPr>
          </a:p>
          <a:p>
            <a:pPr marL="342900" indent="-342900">
              <a:spcBef>
                <a:spcPct val="50000"/>
              </a:spcBef>
            </a:pPr>
            <a:endParaRPr lang="zh-CN" altLang="en-US" sz="3600" b="1" dirty="0">
              <a:solidFill>
                <a:srgbClr val="C00000"/>
              </a:solidFill>
              <a:latin typeface="宋体" panose="02010600030101010101" pitchFamily="2" charset="-122"/>
              <a:ea typeface="楷体_GB2312" pitchFamily="49" charset="-122"/>
            </a:endParaRPr>
          </a:p>
          <a:p>
            <a:pPr marL="342900" indent="-342900" algn="ctr">
              <a:spcBef>
                <a:spcPct val="50000"/>
              </a:spcBef>
            </a:pPr>
            <a:r>
              <a:rPr lang="zh-CN" altLang="en-US" sz="3600" b="1" dirty="0">
                <a:solidFill>
                  <a:srgbClr val="C00000"/>
                </a:solidFill>
                <a:latin typeface="宋体" panose="02010600030101010101" pitchFamily="2" charset="-122"/>
                <a:ea typeface="楷体_GB2312" pitchFamily="49" charset="-122"/>
              </a:rPr>
              <a:t>根作为</a:t>
            </a:r>
            <a:r>
              <a:rPr lang="zh-CN" altLang="en-US" sz="3600" b="1" dirty="0">
                <a:solidFill>
                  <a:srgbClr val="000000"/>
                </a:solidFill>
                <a:latin typeface="宋体" panose="02010600030101010101" pitchFamily="2" charset="-122"/>
                <a:ea typeface="楷体_GB2312" pitchFamily="49" charset="-122"/>
              </a:rPr>
              <a:t>由子树森林组成的</a:t>
            </a:r>
            <a:r>
              <a:rPr lang="zh-CN" altLang="en-US" sz="3600" b="1" dirty="0">
                <a:solidFill>
                  <a:srgbClr val="C00000"/>
                </a:solidFill>
                <a:latin typeface="宋体" panose="02010600030101010101" pitchFamily="2" charset="-122"/>
                <a:ea typeface="楷体_GB2312" pitchFamily="49" charset="-122"/>
              </a:rPr>
              <a:t>表的名字写在表的左边</a:t>
            </a:r>
            <a:endParaRPr lang="zh-TW" altLang="en-US" sz="3600" b="1" dirty="0">
              <a:solidFill>
                <a:srgbClr val="C00000"/>
              </a:solidFill>
              <a:latin typeface="宋体" panose="02010600030101010101" pitchFamily="2" charset="-122"/>
              <a:ea typeface="楷体_GB2312" pitchFamily="49" charset="-122"/>
            </a:endParaRPr>
          </a:p>
        </p:txBody>
      </p:sp>
      <p:sp>
        <p:nvSpPr>
          <p:cNvPr id="17" name="AutoShape 30"/>
          <p:cNvSpPr>
            <a:spLocks noChangeArrowheads="1"/>
          </p:cNvSpPr>
          <p:nvPr/>
        </p:nvSpPr>
        <p:spPr bwMode="auto">
          <a:xfrm>
            <a:off x="1560195" y="3895090"/>
            <a:ext cx="863600" cy="571500"/>
          </a:xfrm>
          <a:prstGeom prst="wedgeRoundRectCallout">
            <a:avLst>
              <a:gd name="adj1" fmla="val -53491"/>
              <a:gd name="adj2" fmla="val -186944"/>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rPr>
              <a:t>根</a:t>
            </a:r>
            <a:endParaRPr kumimoji="0" lang="zh-CN" altLang="en-US" sz="28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endParaRPr>
          </a:p>
        </p:txBody>
      </p:sp>
      <p:sp>
        <p:nvSpPr>
          <p:cNvPr id="18" name="椭圆 17"/>
          <p:cNvSpPr/>
          <p:nvPr/>
        </p:nvSpPr>
        <p:spPr>
          <a:xfrm>
            <a:off x="1763395" y="2429510"/>
            <a:ext cx="3505200" cy="825500"/>
          </a:xfrm>
          <a:prstGeom prst="ellipse">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19" name="AutoShape 32"/>
          <p:cNvSpPr>
            <a:spLocks noChangeArrowheads="1"/>
          </p:cNvSpPr>
          <p:nvPr/>
        </p:nvSpPr>
        <p:spPr bwMode="auto">
          <a:xfrm>
            <a:off x="3991610" y="3894773"/>
            <a:ext cx="1200150" cy="571500"/>
          </a:xfrm>
          <a:prstGeom prst="wedgeRoundRectCallout">
            <a:avLst>
              <a:gd name="adj1" fmla="val -100356"/>
              <a:gd name="adj2" fmla="val -161945"/>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rPr>
              <a:t>子树</a:t>
            </a:r>
            <a:endParaRPr kumimoji="0" lang="zh-CN" altLang="en-US" sz="28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endParaRPr>
          </a:p>
        </p:txBody>
      </p:sp>
      <p:sp>
        <p:nvSpPr>
          <p:cNvPr id="20" name="椭圆 19"/>
          <p:cNvSpPr/>
          <p:nvPr/>
        </p:nvSpPr>
        <p:spPr>
          <a:xfrm>
            <a:off x="3623945" y="2590165"/>
            <a:ext cx="511810" cy="476885"/>
          </a:xfrm>
          <a:prstGeom prst="ellipse">
            <a:avLst/>
          </a:prstGeom>
          <a:noFill/>
          <a:ln w="2857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lt1"/>
              </a:solidFill>
              <a:effectLst/>
              <a:uLnTx/>
              <a:uFillTx/>
              <a:latin typeface="+mn-lt"/>
              <a:ea typeface="+mn-ea"/>
              <a:cs typeface="+mn-cs"/>
            </a:endParaRPr>
          </a:p>
        </p:txBody>
      </p:sp>
      <p:sp>
        <p:nvSpPr>
          <p:cNvPr id="21" name="AutoShape 29"/>
          <p:cNvSpPr>
            <a:spLocks noChangeArrowheads="1"/>
          </p:cNvSpPr>
          <p:nvPr/>
        </p:nvSpPr>
        <p:spPr bwMode="auto">
          <a:xfrm>
            <a:off x="7715885" y="1295400"/>
            <a:ext cx="1362075" cy="571500"/>
          </a:xfrm>
          <a:prstGeom prst="wedgeRoundRectCallout">
            <a:avLst>
              <a:gd name="adj1" fmla="val -322121"/>
              <a:gd name="adj2" fmla="val 191333"/>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rPr>
              <a:t>叶子</a:t>
            </a:r>
            <a:endParaRPr kumimoji="0" lang="zh-CN" altLang="en-US" sz="28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500"/>
                                        <p:tgtEl>
                                          <p:spTgt spid="2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iterate type="lt">
                                    <p:tmAbs val="30"/>
                                  </p:iterate>
                                  <p:childTnLst>
                                    <p:set>
                                      <p:cBhvr>
                                        <p:cTn id="29"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6363335" cy="657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树、森林和二叉树遍历的联系</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Text Box 2"/>
          <p:cNvSpPr txBox="1"/>
          <p:nvPr/>
        </p:nvSpPr>
        <p:spPr>
          <a:xfrm>
            <a:off x="3055620" y="1797050"/>
            <a:ext cx="6211570" cy="1272540"/>
          </a:xfrm>
          <a:prstGeom prst="rect">
            <a:avLst/>
          </a:prstGeom>
          <a:noFill/>
          <a:ln w="12700">
            <a:noFill/>
          </a:ln>
        </p:spPr>
        <p:txBody>
          <a:bodyPr wrap="square" anchor="t">
            <a:spAutoFit/>
          </a:bodyPr>
          <a:p>
            <a:pPr algn="ctr">
              <a:lnSpc>
                <a:spcPct val="120000"/>
              </a:lnSpc>
              <a:spcBef>
                <a:spcPts val="0"/>
              </a:spcBef>
              <a:spcAft>
                <a:spcPts val="0"/>
              </a:spcAft>
            </a:pPr>
            <a:r>
              <a:rPr lang="zh-CN" altLang="en-US" sz="3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树、森林的遍历和二叉树遍历的对应关系 </a:t>
            </a:r>
            <a:endParaRPr lang="zh-CN" altLang="en-US" sz="3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 Box 3"/>
          <p:cNvSpPr txBox="1"/>
          <p:nvPr/>
        </p:nvSpPr>
        <p:spPr>
          <a:xfrm>
            <a:off x="2082165" y="4649788"/>
            <a:ext cx="2339975" cy="645160"/>
          </a:xfrm>
          <a:prstGeom prst="rect">
            <a:avLst/>
          </a:prstGeom>
          <a:noFill/>
          <a:ln w="12700">
            <a:noFill/>
          </a:ln>
        </p:spPr>
        <p:txBody>
          <a:bodyPr anchor="t">
            <a:spAutoFit/>
          </a:bodyPr>
          <a:p>
            <a:r>
              <a:rPr lang="zh-CN" altLang="en-US" sz="3600" b="1" dirty="0">
                <a:solidFill>
                  <a:srgbClr val="3333CC"/>
                </a:solidFill>
                <a:latin typeface="华文楷体" panose="02010600040101010101" pitchFamily="2" charset="-122"/>
                <a:ea typeface="华文楷体" panose="02010600040101010101" pitchFamily="2" charset="-122"/>
              </a:rPr>
              <a:t>先根遍历</a:t>
            </a:r>
            <a:endParaRPr lang="zh-CN" altLang="en-US" sz="3600" b="1" dirty="0">
              <a:solidFill>
                <a:srgbClr val="3333CC"/>
              </a:solidFill>
              <a:latin typeface="华文楷体" panose="02010600040101010101" pitchFamily="2" charset="-122"/>
              <a:ea typeface="华文楷体" panose="02010600040101010101" pitchFamily="2" charset="-122"/>
            </a:endParaRPr>
          </a:p>
        </p:txBody>
      </p:sp>
      <p:sp>
        <p:nvSpPr>
          <p:cNvPr id="7" name="Text Box 4"/>
          <p:cNvSpPr txBox="1"/>
          <p:nvPr/>
        </p:nvSpPr>
        <p:spPr>
          <a:xfrm>
            <a:off x="2082165" y="5808663"/>
            <a:ext cx="2411413" cy="645160"/>
          </a:xfrm>
          <a:prstGeom prst="rect">
            <a:avLst/>
          </a:prstGeom>
          <a:noFill/>
          <a:ln w="12700">
            <a:noFill/>
          </a:ln>
        </p:spPr>
        <p:txBody>
          <a:bodyPr anchor="t">
            <a:spAutoFit/>
          </a:bodyPr>
          <a:p>
            <a:r>
              <a:rPr lang="zh-CN" altLang="en-US" sz="3600" b="1" dirty="0">
                <a:solidFill>
                  <a:srgbClr val="3333CC"/>
                </a:solidFill>
                <a:latin typeface="华文楷体" panose="02010600040101010101" pitchFamily="2" charset="-122"/>
                <a:ea typeface="华文楷体" panose="02010600040101010101" pitchFamily="2" charset="-122"/>
              </a:rPr>
              <a:t>后根遍历</a:t>
            </a:r>
            <a:endParaRPr lang="zh-CN" altLang="en-US" sz="3600" b="1" dirty="0">
              <a:solidFill>
                <a:srgbClr val="3333CC"/>
              </a:solidFill>
              <a:latin typeface="华文楷体" panose="02010600040101010101" pitchFamily="2" charset="-122"/>
              <a:ea typeface="华文楷体" panose="02010600040101010101" pitchFamily="2" charset="-122"/>
            </a:endParaRPr>
          </a:p>
        </p:txBody>
      </p:sp>
      <p:sp>
        <p:nvSpPr>
          <p:cNvPr id="8" name="Rectangle 5"/>
          <p:cNvSpPr/>
          <p:nvPr/>
        </p:nvSpPr>
        <p:spPr>
          <a:xfrm>
            <a:off x="2858453" y="3506788"/>
            <a:ext cx="915987" cy="645160"/>
          </a:xfrm>
          <a:prstGeom prst="rect">
            <a:avLst/>
          </a:prstGeom>
          <a:noFill/>
          <a:ln w="12700">
            <a:noFill/>
          </a:ln>
        </p:spPr>
        <p:txBody>
          <a:bodyPr anchor="t">
            <a:spAutoFit/>
          </a:bodyPr>
          <a:p>
            <a:r>
              <a:rPr lang="zh-CN" altLang="en-US" sz="3600" b="1" dirty="0">
                <a:solidFill>
                  <a:srgbClr val="3333CC"/>
                </a:solidFill>
                <a:latin typeface="华文楷体" panose="02010600040101010101" pitchFamily="2" charset="-122"/>
                <a:ea typeface="华文楷体" panose="02010600040101010101" pitchFamily="2" charset="-122"/>
              </a:rPr>
              <a:t>树</a:t>
            </a:r>
            <a:endParaRPr lang="zh-CN" altLang="en-US" sz="3600" b="1" dirty="0">
              <a:solidFill>
                <a:srgbClr val="3333CC"/>
              </a:solidFill>
              <a:latin typeface="华文楷体" panose="02010600040101010101" pitchFamily="2" charset="-122"/>
              <a:ea typeface="华文楷体" panose="02010600040101010101" pitchFamily="2" charset="-122"/>
            </a:endParaRPr>
          </a:p>
        </p:txBody>
      </p:sp>
      <p:sp>
        <p:nvSpPr>
          <p:cNvPr id="9" name="Rectangle 6"/>
          <p:cNvSpPr/>
          <p:nvPr/>
        </p:nvSpPr>
        <p:spPr>
          <a:xfrm>
            <a:off x="8157528" y="3506788"/>
            <a:ext cx="1809750" cy="645160"/>
          </a:xfrm>
          <a:prstGeom prst="rect">
            <a:avLst/>
          </a:prstGeom>
          <a:noFill/>
          <a:ln w="12700">
            <a:noFill/>
          </a:ln>
        </p:spPr>
        <p:txBody>
          <a:bodyPr anchor="t">
            <a:spAutoFit/>
          </a:bodyPr>
          <a:p>
            <a:r>
              <a:rPr lang="zh-CN" altLang="en-US" sz="3600" b="1" dirty="0">
                <a:solidFill>
                  <a:srgbClr val="990000"/>
                </a:solidFill>
                <a:latin typeface="华文楷体" panose="02010600040101010101" pitchFamily="2" charset="-122"/>
                <a:ea typeface="华文楷体" panose="02010600040101010101" pitchFamily="2" charset="-122"/>
              </a:rPr>
              <a:t>二叉树</a:t>
            </a:r>
            <a:endParaRPr lang="zh-CN" altLang="en-US" sz="3600" b="1" dirty="0">
              <a:solidFill>
                <a:srgbClr val="990000"/>
              </a:solidFill>
              <a:latin typeface="华文楷体" panose="02010600040101010101" pitchFamily="2" charset="-122"/>
              <a:ea typeface="华文楷体" panose="02010600040101010101" pitchFamily="2" charset="-122"/>
            </a:endParaRPr>
          </a:p>
        </p:txBody>
      </p:sp>
      <p:sp>
        <p:nvSpPr>
          <p:cNvPr id="10" name="Rectangle 7"/>
          <p:cNvSpPr/>
          <p:nvPr/>
        </p:nvSpPr>
        <p:spPr>
          <a:xfrm>
            <a:off x="5622290" y="3506788"/>
            <a:ext cx="1463675" cy="645160"/>
          </a:xfrm>
          <a:prstGeom prst="rect">
            <a:avLst/>
          </a:prstGeom>
          <a:noFill/>
          <a:ln w="12700">
            <a:noFill/>
          </a:ln>
        </p:spPr>
        <p:txBody>
          <a:bodyPr anchor="t">
            <a:spAutoFit/>
          </a:bodyPr>
          <a:p>
            <a:r>
              <a:rPr lang="zh-CN" altLang="en-US" sz="3600" b="1" dirty="0">
                <a:solidFill>
                  <a:srgbClr val="CC00CC"/>
                </a:solidFill>
                <a:latin typeface="华文楷体" panose="02010600040101010101" pitchFamily="2" charset="-122"/>
                <a:ea typeface="华文楷体" panose="02010600040101010101" pitchFamily="2" charset="-122"/>
              </a:rPr>
              <a:t>森林</a:t>
            </a:r>
            <a:endParaRPr lang="zh-CN" altLang="en-US" sz="3600" b="1" dirty="0">
              <a:solidFill>
                <a:srgbClr val="CC00CC"/>
              </a:solidFill>
              <a:latin typeface="华文楷体" panose="02010600040101010101" pitchFamily="2" charset="-122"/>
              <a:ea typeface="华文楷体" panose="02010600040101010101" pitchFamily="2" charset="-122"/>
            </a:endParaRPr>
          </a:p>
        </p:txBody>
      </p:sp>
      <p:sp>
        <p:nvSpPr>
          <p:cNvPr id="11" name="Text Box 8"/>
          <p:cNvSpPr txBox="1"/>
          <p:nvPr/>
        </p:nvSpPr>
        <p:spPr>
          <a:xfrm>
            <a:off x="5079365" y="4649788"/>
            <a:ext cx="2222500" cy="645160"/>
          </a:xfrm>
          <a:prstGeom prst="rect">
            <a:avLst/>
          </a:prstGeom>
          <a:noFill/>
          <a:ln w="12700">
            <a:noFill/>
          </a:ln>
        </p:spPr>
        <p:txBody>
          <a:bodyPr anchor="t">
            <a:spAutoFit/>
          </a:bodyPr>
          <a:p>
            <a:r>
              <a:rPr lang="zh-CN" altLang="en-US" sz="3600" b="1" dirty="0">
                <a:solidFill>
                  <a:srgbClr val="CC00CC"/>
                </a:solidFill>
                <a:latin typeface="华文楷体" panose="02010600040101010101" pitchFamily="2" charset="-122"/>
                <a:ea typeface="华文楷体" panose="02010600040101010101" pitchFamily="2" charset="-122"/>
              </a:rPr>
              <a:t>先序遍历</a:t>
            </a:r>
            <a:endParaRPr lang="zh-CN" altLang="en-US" sz="3600" b="1" dirty="0">
              <a:solidFill>
                <a:srgbClr val="CC00CC"/>
              </a:solidFill>
              <a:latin typeface="华文楷体" panose="02010600040101010101" pitchFamily="2" charset="-122"/>
              <a:ea typeface="华文楷体" panose="02010600040101010101" pitchFamily="2" charset="-122"/>
            </a:endParaRPr>
          </a:p>
        </p:txBody>
      </p:sp>
      <p:sp>
        <p:nvSpPr>
          <p:cNvPr id="12" name="Text Box 9"/>
          <p:cNvSpPr txBox="1"/>
          <p:nvPr/>
        </p:nvSpPr>
        <p:spPr>
          <a:xfrm>
            <a:off x="7898765" y="4649788"/>
            <a:ext cx="2284413" cy="645160"/>
          </a:xfrm>
          <a:prstGeom prst="rect">
            <a:avLst/>
          </a:prstGeom>
          <a:noFill/>
          <a:ln w="12700">
            <a:noFill/>
          </a:ln>
        </p:spPr>
        <p:txBody>
          <a:bodyPr anchor="t">
            <a:spAutoFit/>
          </a:bodyPr>
          <a:p>
            <a:r>
              <a:rPr lang="zh-CN" altLang="en-US" sz="3600" b="1" dirty="0">
                <a:solidFill>
                  <a:srgbClr val="990000"/>
                </a:solidFill>
                <a:latin typeface="华文楷体" panose="02010600040101010101" pitchFamily="2" charset="-122"/>
                <a:ea typeface="华文楷体" panose="02010600040101010101" pitchFamily="2" charset="-122"/>
              </a:rPr>
              <a:t>先序遍历</a:t>
            </a:r>
            <a:endParaRPr lang="zh-CN" altLang="en-US" sz="3600" b="1" dirty="0">
              <a:solidFill>
                <a:srgbClr val="990000"/>
              </a:solidFill>
              <a:latin typeface="华文楷体" panose="02010600040101010101" pitchFamily="2" charset="-122"/>
              <a:ea typeface="华文楷体" panose="02010600040101010101" pitchFamily="2" charset="-122"/>
            </a:endParaRPr>
          </a:p>
        </p:txBody>
      </p:sp>
      <p:sp>
        <p:nvSpPr>
          <p:cNvPr id="13" name="Text Box 10"/>
          <p:cNvSpPr txBox="1"/>
          <p:nvPr/>
        </p:nvSpPr>
        <p:spPr>
          <a:xfrm>
            <a:off x="5079365" y="5792788"/>
            <a:ext cx="2295525" cy="645160"/>
          </a:xfrm>
          <a:prstGeom prst="rect">
            <a:avLst/>
          </a:prstGeom>
          <a:noFill/>
          <a:ln w="12700">
            <a:noFill/>
          </a:ln>
        </p:spPr>
        <p:txBody>
          <a:bodyPr anchor="t">
            <a:spAutoFit/>
          </a:bodyPr>
          <a:p>
            <a:r>
              <a:rPr lang="zh-CN" altLang="en-US" sz="3600" b="1" dirty="0">
                <a:solidFill>
                  <a:srgbClr val="CC00CC"/>
                </a:solidFill>
                <a:latin typeface="华文楷体" panose="02010600040101010101" pitchFamily="2" charset="-122"/>
                <a:ea typeface="华文楷体" panose="02010600040101010101" pitchFamily="2" charset="-122"/>
              </a:rPr>
              <a:t>中序遍历</a:t>
            </a:r>
            <a:endParaRPr lang="zh-CN" altLang="en-US" sz="3600" b="1" dirty="0">
              <a:solidFill>
                <a:srgbClr val="CC00CC"/>
              </a:solidFill>
              <a:latin typeface="华文楷体" panose="02010600040101010101" pitchFamily="2" charset="-122"/>
              <a:ea typeface="华文楷体" panose="02010600040101010101" pitchFamily="2" charset="-122"/>
            </a:endParaRPr>
          </a:p>
        </p:txBody>
      </p:sp>
      <p:sp>
        <p:nvSpPr>
          <p:cNvPr id="14" name="Text Box 11"/>
          <p:cNvSpPr txBox="1"/>
          <p:nvPr/>
        </p:nvSpPr>
        <p:spPr>
          <a:xfrm>
            <a:off x="7873365" y="5792788"/>
            <a:ext cx="2309813" cy="645160"/>
          </a:xfrm>
          <a:prstGeom prst="rect">
            <a:avLst/>
          </a:prstGeom>
          <a:noFill/>
          <a:ln w="12700">
            <a:noFill/>
          </a:ln>
        </p:spPr>
        <p:txBody>
          <a:bodyPr anchor="t">
            <a:spAutoFit/>
          </a:bodyPr>
          <a:p>
            <a:r>
              <a:rPr lang="zh-CN" altLang="en-US" sz="3600" b="1" dirty="0">
                <a:solidFill>
                  <a:srgbClr val="990000"/>
                </a:solidFill>
                <a:latin typeface="华文楷体" panose="02010600040101010101" pitchFamily="2" charset="-122"/>
                <a:ea typeface="华文楷体" panose="02010600040101010101" pitchFamily="2" charset="-122"/>
              </a:rPr>
              <a:t>中序遍历</a:t>
            </a:r>
            <a:endParaRPr lang="zh-CN" altLang="en-US" sz="3600" b="1" dirty="0">
              <a:solidFill>
                <a:srgbClr val="99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8" fill="hold" grpId="0" nodeType="withEffect">
                                  <p:stCondLst>
                                    <p:cond delay="0"/>
                                  </p:stCondLst>
                                  <p:iterate type="wd">
                                    <p:tmPct val="100000"/>
                                  </p:iterate>
                                  <p:childTnLst>
                                    <p:set>
                                      <p:cBhvr>
                                        <p:cTn id="9" dur="1" fill="hold">
                                          <p:stCondLst>
                                            <p:cond delay="0"/>
                                          </p:stCondLst>
                                        </p:cTn>
                                        <p:tgtEl>
                                          <p:spTgt spid="8"/>
                                        </p:tgtEl>
                                        <p:attrNameLst>
                                          <p:attrName>style.visibility</p:attrName>
                                        </p:attrNameLst>
                                      </p:cBhvr>
                                      <p:to>
                                        <p:strVal val="visible"/>
                                      </p:to>
                                    </p:set>
                                    <p:animEffect transition="in" filter="wipe(left)">
                                      <p:cBhvr>
                                        <p:cTn id="10" dur="300"/>
                                        <p:tgtEl>
                                          <p:spTgt spid="8"/>
                                        </p:tgtEl>
                                      </p:cBhvr>
                                    </p:animEffect>
                                  </p:childTnLst>
                                </p:cTn>
                              </p:par>
                              <p:par>
                                <p:cTn id="11" presetID="22" presetClass="entr" presetSubtype="8" fill="hold" grpId="0" nodeType="withEffect">
                                  <p:stCondLst>
                                    <p:cond delay="0"/>
                                  </p:stCondLst>
                                  <p:iterate type="wd">
                                    <p:tmPct val="100000"/>
                                  </p:iterate>
                                  <p:childTnLst>
                                    <p:set>
                                      <p:cBhvr>
                                        <p:cTn id="12" dur="1" fill="hold">
                                          <p:stCondLst>
                                            <p:cond delay="0"/>
                                          </p:stCondLst>
                                        </p:cTn>
                                        <p:tgtEl>
                                          <p:spTgt spid="10"/>
                                        </p:tgtEl>
                                        <p:attrNameLst>
                                          <p:attrName>style.visibility</p:attrName>
                                        </p:attrNameLst>
                                      </p:cBhvr>
                                      <p:to>
                                        <p:strVal val="visible"/>
                                      </p:to>
                                    </p:set>
                                    <p:animEffect transition="in" filter="wipe(left)">
                                      <p:cBhvr>
                                        <p:cTn id="13" dur="300"/>
                                        <p:tgtEl>
                                          <p:spTgt spid="10"/>
                                        </p:tgtEl>
                                      </p:cBhvr>
                                    </p:animEffect>
                                  </p:childTnLst>
                                </p:cTn>
                              </p:par>
                              <p:par>
                                <p:cTn id="14" presetID="22" presetClass="entr" presetSubtype="8" fill="hold" grpId="0" nodeType="withEffect">
                                  <p:stCondLst>
                                    <p:cond delay="0"/>
                                  </p:stCondLst>
                                  <p:iterate type="wd">
                                    <p:tmPct val="100000"/>
                                  </p:iterate>
                                  <p:childTnLst>
                                    <p:set>
                                      <p:cBhvr>
                                        <p:cTn id="15" dur="1" fill="hold">
                                          <p:stCondLst>
                                            <p:cond delay="0"/>
                                          </p:stCondLst>
                                        </p:cTn>
                                        <p:tgtEl>
                                          <p:spTgt spid="9"/>
                                        </p:tgtEl>
                                        <p:attrNameLst>
                                          <p:attrName>style.visibility</p:attrName>
                                        </p:attrNameLst>
                                      </p:cBhvr>
                                      <p:to>
                                        <p:strVal val="visible"/>
                                      </p:to>
                                    </p:set>
                                    <p:animEffect transition="in" filter="wipe(left)">
                                      <p:cBhvr>
                                        <p:cTn id="16" dur="3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500"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wd">
                                    <p:tmPct val="100000"/>
                                  </p:iterate>
                                  <p:childTnLst>
                                    <p:set>
                                      <p:cBhvr>
                                        <p:cTn id="25" dur="500"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500"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iterate type="wd">
                                    <p:tmPct val="100000"/>
                                  </p:iterate>
                                  <p:childTnLst>
                                    <p:set>
                                      <p:cBhvr>
                                        <p:cTn id="35" dur="500"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wd">
                                    <p:tmPct val="100000"/>
                                  </p:iterate>
                                  <p:childTnLst>
                                    <p:set>
                                      <p:cBhvr>
                                        <p:cTn id="40" dur="500"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iterate type="wd">
                                    <p:tmPct val="100000"/>
                                  </p:iterate>
                                  <p:childTnLst>
                                    <p:set>
                                      <p:cBhvr>
                                        <p:cTn id="45" dur="500"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7" grpId="0"/>
      <p:bldP spid="8" grpId="0"/>
      <p:bldP spid="9" grpId="0"/>
      <p:bldP spid="10" grpId="0"/>
      <p:bldP spid="11" grpId="0"/>
      <p:bldP spid="12" grpId="0"/>
      <p:bldP spid="13" grpId="0"/>
      <p:bldP spid="1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049510" cy="2791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路径长度的概念</a:t>
            </a: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）结点间的路径长度</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从一个结点到另一个结点之间的分支数目称为这对结点之间的路径长度。</a:t>
            </a:r>
            <a:endPar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        （</a:t>
            </a: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路径长度</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从树的根到每一结点的路径长度之和。</a:t>
            </a:r>
            <a:r>
              <a:rPr lang="zh-CN" altLang="en-US" b="1" dirty="0">
                <a:solidFill>
                  <a:srgbClr val="3333FF"/>
                </a:solidFill>
                <a:latin typeface="宋体" panose="02010600030101010101" pitchFamily="2" charset="-122"/>
                <a:sym typeface="+mn-ea"/>
              </a:rPr>
              <a:t>树的路径长度用</a:t>
            </a:r>
            <a:r>
              <a:rPr lang="en-US" altLang="zh-CN" b="1" dirty="0">
                <a:solidFill>
                  <a:srgbClr val="3333FF"/>
                </a:solidFill>
                <a:latin typeface="宋体" panose="02010600030101010101" pitchFamily="2" charset="-122"/>
                <a:sym typeface="+mn-ea"/>
              </a:rPr>
              <a:t>PL</a:t>
            </a:r>
            <a:r>
              <a:rPr lang="zh-CN" altLang="en-US" b="1" dirty="0">
                <a:solidFill>
                  <a:srgbClr val="3333FF"/>
                </a:solidFill>
                <a:latin typeface="宋体" panose="02010600030101010101" pitchFamily="2" charset="-122"/>
                <a:sym typeface="+mn-ea"/>
              </a:rPr>
              <a:t>表示。</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6" name="Oval 2"/>
          <p:cNvSpPr/>
          <p:nvPr/>
        </p:nvSpPr>
        <p:spPr>
          <a:xfrm>
            <a:off x="3306445" y="39125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1</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37" name="Oval 3"/>
          <p:cNvSpPr/>
          <p:nvPr/>
        </p:nvSpPr>
        <p:spPr>
          <a:xfrm>
            <a:off x="2544445" y="45983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2</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38" name="Oval 4"/>
          <p:cNvSpPr/>
          <p:nvPr/>
        </p:nvSpPr>
        <p:spPr>
          <a:xfrm>
            <a:off x="1863090" y="54365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4</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39" name="Oval 5"/>
          <p:cNvSpPr/>
          <p:nvPr/>
        </p:nvSpPr>
        <p:spPr>
          <a:xfrm>
            <a:off x="3001645" y="54365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5</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40" name="Oval 6"/>
          <p:cNvSpPr/>
          <p:nvPr/>
        </p:nvSpPr>
        <p:spPr>
          <a:xfrm>
            <a:off x="4068445" y="45983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3</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41" name="Oval 7"/>
          <p:cNvSpPr/>
          <p:nvPr/>
        </p:nvSpPr>
        <p:spPr>
          <a:xfrm>
            <a:off x="3535045" y="54365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6</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42" name="Oval 8"/>
          <p:cNvSpPr/>
          <p:nvPr/>
        </p:nvSpPr>
        <p:spPr>
          <a:xfrm>
            <a:off x="4678045" y="5436553"/>
            <a:ext cx="381000" cy="381000"/>
          </a:xfrm>
          <a:prstGeom prst="ellipse">
            <a:avLst/>
          </a:prstGeom>
          <a:solidFill>
            <a:srgbClr val="CCFFCC"/>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7</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cxnSp>
        <p:nvCxnSpPr>
          <p:cNvPr id="43" name="AutoShape 9"/>
          <p:cNvCxnSpPr>
            <a:endCxn id="37" idx="7"/>
          </p:cNvCxnSpPr>
          <p:nvPr/>
        </p:nvCxnSpPr>
        <p:spPr>
          <a:xfrm flipH="1">
            <a:off x="2869565" y="4220845"/>
            <a:ext cx="490220" cy="433705"/>
          </a:xfrm>
          <a:prstGeom prst="straightConnector1">
            <a:avLst/>
          </a:prstGeom>
          <a:ln w="12700" cap="flat" cmpd="sng">
            <a:solidFill>
              <a:srgbClr val="000000"/>
            </a:solidFill>
            <a:prstDash val="solid"/>
            <a:headEnd type="none" w="med" len="med"/>
            <a:tailEnd type="none" w="med" len="med"/>
          </a:ln>
        </p:spPr>
      </p:cxnSp>
      <p:cxnSp>
        <p:nvCxnSpPr>
          <p:cNvPr id="44" name="AutoShape 10"/>
          <p:cNvCxnSpPr>
            <a:stCxn id="37" idx="3"/>
            <a:endCxn id="38" idx="0"/>
          </p:cNvCxnSpPr>
          <p:nvPr/>
        </p:nvCxnSpPr>
        <p:spPr>
          <a:xfrm flipH="1">
            <a:off x="2053273" y="4923790"/>
            <a:ext cx="546735" cy="513080"/>
          </a:xfrm>
          <a:prstGeom prst="straightConnector1">
            <a:avLst/>
          </a:prstGeom>
          <a:ln w="12700" cap="flat" cmpd="sng">
            <a:solidFill>
              <a:srgbClr val="000000"/>
            </a:solidFill>
            <a:prstDash val="solid"/>
            <a:headEnd type="none" w="med" len="med"/>
            <a:tailEnd type="none" w="med" len="med"/>
          </a:ln>
        </p:spPr>
      </p:cxnSp>
      <p:cxnSp>
        <p:nvCxnSpPr>
          <p:cNvPr id="45" name="AutoShape 11"/>
          <p:cNvCxnSpPr/>
          <p:nvPr/>
        </p:nvCxnSpPr>
        <p:spPr>
          <a:xfrm>
            <a:off x="2869248" y="4923790"/>
            <a:ext cx="322580" cy="513080"/>
          </a:xfrm>
          <a:prstGeom prst="straightConnector1">
            <a:avLst/>
          </a:prstGeom>
          <a:ln w="12700" cap="flat" cmpd="sng">
            <a:solidFill>
              <a:srgbClr val="000000"/>
            </a:solidFill>
            <a:prstDash val="solid"/>
            <a:headEnd type="none" w="med" len="med"/>
            <a:tailEnd type="none" w="med" len="med"/>
          </a:ln>
        </p:spPr>
      </p:cxnSp>
      <p:cxnSp>
        <p:nvCxnSpPr>
          <p:cNvPr id="46" name="AutoShape 12"/>
          <p:cNvCxnSpPr>
            <a:endCxn id="40" idx="0"/>
          </p:cNvCxnSpPr>
          <p:nvPr/>
        </p:nvCxnSpPr>
        <p:spPr>
          <a:xfrm>
            <a:off x="3678555" y="4182110"/>
            <a:ext cx="580390" cy="416560"/>
          </a:xfrm>
          <a:prstGeom prst="straightConnector1">
            <a:avLst/>
          </a:prstGeom>
          <a:ln w="12700" cap="flat" cmpd="sng">
            <a:solidFill>
              <a:srgbClr val="000000"/>
            </a:solidFill>
            <a:prstDash val="solid"/>
            <a:headEnd type="none" w="med" len="med"/>
            <a:tailEnd type="none" w="med" len="med"/>
          </a:ln>
        </p:spPr>
      </p:cxnSp>
      <p:cxnSp>
        <p:nvCxnSpPr>
          <p:cNvPr id="47" name="AutoShape 13"/>
          <p:cNvCxnSpPr>
            <a:endCxn id="41" idx="0"/>
          </p:cNvCxnSpPr>
          <p:nvPr/>
        </p:nvCxnSpPr>
        <p:spPr>
          <a:xfrm flipH="1">
            <a:off x="3725545" y="4895215"/>
            <a:ext cx="360680" cy="541655"/>
          </a:xfrm>
          <a:prstGeom prst="straightConnector1">
            <a:avLst/>
          </a:prstGeom>
          <a:ln w="12700" cap="flat" cmpd="sng">
            <a:solidFill>
              <a:srgbClr val="000000"/>
            </a:solidFill>
            <a:prstDash val="solid"/>
            <a:headEnd type="none" w="med" len="med"/>
            <a:tailEnd type="none" w="med" len="med"/>
          </a:ln>
        </p:spPr>
      </p:cxnSp>
      <p:cxnSp>
        <p:nvCxnSpPr>
          <p:cNvPr id="48" name="AutoShape 14"/>
          <p:cNvCxnSpPr>
            <a:stCxn id="40" idx="5"/>
          </p:cNvCxnSpPr>
          <p:nvPr/>
        </p:nvCxnSpPr>
        <p:spPr>
          <a:xfrm>
            <a:off x="4393565" y="4923790"/>
            <a:ext cx="530860" cy="513080"/>
          </a:xfrm>
          <a:prstGeom prst="straightConnector1">
            <a:avLst/>
          </a:prstGeom>
          <a:ln w="12700" cap="flat" cmpd="sng">
            <a:solidFill>
              <a:srgbClr val="000000"/>
            </a:solidFill>
            <a:prstDash val="solid"/>
            <a:headEnd type="none" w="med" len="med"/>
            <a:tailEnd type="none" w="med" len="med"/>
          </a:ln>
        </p:spPr>
      </p:cxnSp>
      <p:sp>
        <p:nvSpPr>
          <p:cNvPr id="49" name="Text Box 15"/>
          <p:cNvSpPr txBox="1"/>
          <p:nvPr/>
        </p:nvSpPr>
        <p:spPr>
          <a:xfrm>
            <a:off x="1537970" y="6190615"/>
            <a:ext cx="3962400" cy="521970"/>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cs typeface="Times New Roman" panose="02020603050405020304" pitchFamily="18" charset="0"/>
              </a:rPr>
              <a:t>PL=0+1+1+2+2+2+2=10</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50" name="Oval 16"/>
          <p:cNvSpPr/>
          <p:nvPr/>
        </p:nvSpPr>
        <p:spPr>
          <a:xfrm>
            <a:off x="7786370" y="33712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1</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51" name="Oval 17"/>
          <p:cNvSpPr/>
          <p:nvPr/>
        </p:nvSpPr>
        <p:spPr>
          <a:xfrm>
            <a:off x="7024370" y="40570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2</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52" name="Oval 18"/>
          <p:cNvSpPr/>
          <p:nvPr/>
        </p:nvSpPr>
        <p:spPr>
          <a:xfrm>
            <a:off x="6414770" y="48952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4</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53" name="Oval 19"/>
          <p:cNvSpPr/>
          <p:nvPr/>
        </p:nvSpPr>
        <p:spPr>
          <a:xfrm>
            <a:off x="7481570" y="48952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5</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
        <p:nvSpPr>
          <p:cNvPr id="54" name="Oval 20"/>
          <p:cNvSpPr/>
          <p:nvPr/>
        </p:nvSpPr>
        <p:spPr>
          <a:xfrm>
            <a:off x="8548370" y="40570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C</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cxnSp>
        <p:nvCxnSpPr>
          <p:cNvPr id="55" name="AutoShape 21"/>
          <p:cNvCxnSpPr>
            <a:endCxn id="51" idx="0"/>
          </p:cNvCxnSpPr>
          <p:nvPr/>
        </p:nvCxnSpPr>
        <p:spPr>
          <a:xfrm flipH="1">
            <a:off x="7214870" y="3640455"/>
            <a:ext cx="591820" cy="416560"/>
          </a:xfrm>
          <a:prstGeom prst="straightConnector1">
            <a:avLst/>
          </a:prstGeom>
          <a:ln w="12700" cap="flat" cmpd="sng">
            <a:solidFill>
              <a:srgbClr val="000000"/>
            </a:solidFill>
            <a:prstDash val="solid"/>
            <a:headEnd type="none" w="med" len="med"/>
            <a:tailEnd type="none" w="med" len="med"/>
          </a:ln>
        </p:spPr>
      </p:cxnSp>
      <p:cxnSp>
        <p:nvCxnSpPr>
          <p:cNvPr id="56" name="AutoShape 22"/>
          <p:cNvCxnSpPr>
            <a:endCxn id="52" idx="0"/>
          </p:cNvCxnSpPr>
          <p:nvPr/>
        </p:nvCxnSpPr>
        <p:spPr>
          <a:xfrm flipH="1">
            <a:off x="6605270" y="4310380"/>
            <a:ext cx="419100" cy="584835"/>
          </a:xfrm>
          <a:prstGeom prst="straightConnector1">
            <a:avLst/>
          </a:prstGeom>
          <a:ln w="12700" cap="flat" cmpd="sng">
            <a:solidFill>
              <a:srgbClr val="000000"/>
            </a:solidFill>
            <a:prstDash val="solid"/>
            <a:headEnd type="none" w="med" len="med"/>
            <a:tailEnd type="none" w="med" len="med"/>
          </a:ln>
        </p:spPr>
      </p:cxnSp>
      <p:cxnSp>
        <p:nvCxnSpPr>
          <p:cNvPr id="57" name="AutoShape 23"/>
          <p:cNvCxnSpPr/>
          <p:nvPr/>
        </p:nvCxnSpPr>
        <p:spPr>
          <a:xfrm>
            <a:off x="7349173" y="4345623"/>
            <a:ext cx="322580" cy="513080"/>
          </a:xfrm>
          <a:prstGeom prst="straightConnector1">
            <a:avLst/>
          </a:prstGeom>
          <a:ln w="12700" cap="flat" cmpd="sng">
            <a:solidFill>
              <a:srgbClr val="000000"/>
            </a:solidFill>
            <a:prstDash val="solid"/>
            <a:headEnd type="none" w="med" len="med"/>
            <a:tailEnd type="none" w="med" len="med"/>
          </a:ln>
        </p:spPr>
      </p:cxnSp>
      <p:cxnSp>
        <p:nvCxnSpPr>
          <p:cNvPr id="58" name="AutoShape 24"/>
          <p:cNvCxnSpPr/>
          <p:nvPr/>
        </p:nvCxnSpPr>
        <p:spPr>
          <a:xfrm>
            <a:off x="8167053" y="3640138"/>
            <a:ext cx="492760" cy="416560"/>
          </a:xfrm>
          <a:prstGeom prst="straightConnector1">
            <a:avLst/>
          </a:prstGeom>
          <a:ln w="12700" cap="flat" cmpd="sng">
            <a:solidFill>
              <a:srgbClr val="000000"/>
            </a:solidFill>
            <a:prstDash val="solid"/>
            <a:headEnd type="none" w="med" len="med"/>
            <a:tailEnd type="none" w="med" len="med"/>
          </a:ln>
        </p:spPr>
      </p:cxnSp>
      <p:sp>
        <p:nvSpPr>
          <p:cNvPr id="59" name="Oval 25"/>
          <p:cNvSpPr/>
          <p:nvPr/>
        </p:nvSpPr>
        <p:spPr>
          <a:xfrm>
            <a:off x="6948170" y="58096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6</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cxnSp>
        <p:nvCxnSpPr>
          <p:cNvPr id="60" name="AutoShape 26"/>
          <p:cNvCxnSpPr>
            <a:stCxn id="53" idx="3"/>
          </p:cNvCxnSpPr>
          <p:nvPr/>
        </p:nvCxnSpPr>
        <p:spPr>
          <a:xfrm flipH="1">
            <a:off x="7082790" y="5220335"/>
            <a:ext cx="454660" cy="597535"/>
          </a:xfrm>
          <a:prstGeom prst="straightConnector1">
            <a:avLst/>
          </a:prstGeom>
          <a:ln w="12700" cap="flat" cmpd="sng">
            <a:solidFill>
              <a:srgbClr val="000000"/>
            </a:solidFill>
            <a:prstDash val="solid"/>
            <a:headEnd type="none" w="med" len="med"/>
            <a:tailEnd type="none" w="med" len="med"/>
          </a:ln>
        </p:spPr>
      </p:cxnSp>
      <p:sp>
        <p:nvSpPr>
          <p:cNvPr id="61" name="Oval 27"/>
          <p:cNvSpPr/>
          <p:nvPr/>
        </p:nvSpPr>
        <p:spPr>
          <a:xfrm>
            <a:off x="8167370" y="5809615"/>
            <a:ext cx="381000" cy="381000"/>
          </a:xfrm>
          <a:prstGeom prst="ellipse">
            <a:avLst/>
          </a:prstGeom>
          <a:solidFill>
            <a:srgbClr val="FFCCFF"/>
          </a:solidFill>
          <a:ln w="12700" cap="flat" cmpd="sng">
            <a:solidFill>
              <a:srgbClr val="000000"/>
            </a:solidFill>
            <a:prstDash val="solid"/>
            <a:headEnd type="none" w="med" len="med"/>
            <a:tailEnd type="none" w="med" len="med"/>
          </a:ln>
        </p:spPr>
        <p:txBody>
          <a:bodyPr wrap="none" anchor="ctr"/>
          <a:p>
            <a:pPr algn="ctr"/>
            <a:r>
              <a:rPr lang="en-US" altLang="zh-CN" sz="2800" b="1" dirty="0">
                <a:solidFill>
                  <a:srgbClr val="000000"/>
                </a:solidFill>
                <a:latin typeface="Times New Roman" panose="02020603050405020304" pitchFamily="18" charset="0"/>
                <a:cs typeface="Times New Roman" panose="02020603050405020304" pitchFamily="18" charset="0"/>
              </a:rPr>
              <a:t>7</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cxnSp>
        <p:nvCxnSpPr>
          <p:cNvPr id="62" name="AutoShape 28"/>
          <p:cNvCxnSpPr>
            <a:stCxn id="53" idx="5"/>
          </p:cNvCxnSpPr>
          <p:nvPr/>
        </p:nvCxnSpPr>
        <p:spPr>
          <a:xfrm>
            <a:off x="7806690" y="5220335"/>
            <a:ext cx="607060" cy="589280"/>
          </a:xfrm>
          <a:prstGeom prst="straightConnector1">
            <a:avLst/>
          </a:prstGeom>
          <a:ln w="12700" cap="flat" cmpd="sng">
            <a:solidFill>
              <a:srgbClr val="000000"/>
            </a:solidFill>
            <a:prstDash val="solid"/>
            <a:headEnd type="none" w="med" len="med"/>
            <a:tailEnd type="none" w="med" len="med"/>
          </a:ln>
        </p:spPr>
      </p:cxnSp>
      <p:sp>
        <p:nvSpPr>
          <p:cNvPr id="63" name="Text Box 29"/>
          <p:cNvSpPr txBox="1"/>
          <p:nvPr/>
        </p:nvSpPr>
        <p:spPr>
          <a:xfrm>
            <a:off x="5863908" y="6289040"/>
            <a:ext cx="3886200" cy="521970"/>
          </a:xfrm>
          <a:prstGeom prst="rect">
            <a:avLst/>
          </a:prstGeom>
          <a:noFill/>
          <a:ln w="9525">
            <a:noFill/>
          </a:ln>
        </p:spPr>
        <p:txBody>
          <a:bodyPr>
            <a:spAutoFit/>
          </a:bodyPr>
          <a:p>
            <a:pPr algn="ctr">
              <a:spcBef>
                <a:spcPct val="50000"/>
              </a:spcBef>
            </a:pPr>
            <a:r>
              <a:rPr lang="en-US" altLang="zh-CN" sz="2800" b="1" dirty="0">
                <a:solidFill>
                  <a:srgbClr val="000000"/>
                </a:solidFill>
                <a:latin typeface="Times New Roman" panose="02020603050405020304" pitchFamily="18" charset="0"/>
                <a:cs typeface="Times New Roman" panose="02020603050405020304" pitchFamily="18" charset="0"/>
              </a:rPr>
              <a:t>PL=0+1+1+2+2+3+3=12</a:t>
            </a:r>
            <a:endParaRPr lang="en-US" altLang="zh-CN" sz="2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fade">
                                      <p:cBhvr>
                                        <p:cTn id="53" dur="500"/>
                                        <p:tgtEl>
                                          <p:spTgt spid="5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500"/>
                                        <p:tgtEl>
                                          <p:spTgt spid="5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500"/>
                                        <p:tgtEl>
                                          <p:spTgt spid="5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10" presetClass="entr" presetSubtype="0"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Effect transition="in" filter="fade">
                                      <p:cBhvr>
                                        <p:cTn id="71" dur="500"/>
                                        <p:tgtEl>
                                          <p:spTgt spid="56"/>
                                        </p:tgtEl>
                                      </p:cBhvr>
                                    </p:animEffect>
                                  </p:childTnLst>
                                </p:cTn>
                              </p:par>
                              <p:par>
                                <p:cTn id="72" presetID="10" presetClass="entr" presetSubtype="0" fill="hold"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par>
                                <p:cTn id="75" presetID="10" presetClass="entr" presetSubtype="0"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500"/>
                                        <p:tgtEl>
                                          <p:spTgt spid="5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10" presetClass="entr" presetSubtype="0" fill="hold"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par>
                                <p:cTn id="87" presetID="10" presetClass="entr" presetSubtype="0"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63">
                                            <p:txEl>
                                              <p:charRg st="0" end="20"/>
                                            </p:txEl>
                                          </p:spTgt>
                                        </p:tgtEl>
                                        <p:attrNameLst>
                                          <p:attrName>style.visibility</p:attrName>
                                        </p:attrNameLst>
                                      </p:cBhvr>
                                      <p:to>
                                        <p:strVal val="visible"/>
                                      </p:to>
                                    </p:set>
                                    <p:animEffect transition="in" filter="wipe(left)">
                                      <p:cBhvr>
                                        <p:cTn id="94" dur="500"/>
                                        <p:tgtEl>
                                          <p:spTgt spid="63">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9" grpId="0"/>
      <p:bldP spid="50" grpId="0" bldLvl="0" animBg="1"/>
      <p:bldP spid="51" grpId="0" bldLvl="0" animBg="1"/>
      <p:bldP spid="52" grpId="0" bldLvl="0" animBg="1"/>
      <p:bldP spid="53" grpId="0" bldLvl="0" animBg="1"/>
      <p:bldP spid="54" grpId="0" bldLvl="0" animBg="1"/>
      <p:bldP spid="59" grpId="0" bldLvl="0" animBg="1"/>
      <p:bldP spid="61"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10049510" cy="2791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、带权</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路径长度的概念</a:t>
            </a: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）结点带权路径长度</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从该结点到树根之间的路径长度与结点上权的乘积。</a:t>
            </a:r>
            <a:endPar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        （</a:t>
            </a: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）树的带权</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路径长度</a:t>
            </a:r>
            <a:r>
              <a:rPr lang="en-US" alt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b="1"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树中叶子结点带权路径长度之和。</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34148" name="Text Box 2"/>
          <p:cNvSpPr txBox="1"/>
          <p:nvPr/>
        </p:nvSpPr>
        <p:spPr>
          <a:xfrm>
            <a:off x="1520190" y="3860483"/>
            <a:ext cx="8915400" cy="2392045"/>
          </a:xfrm>
          <a:prstGeom prst="rect">
            <a:avLst/>
          </a:prstGeom>
          <a:noFill/>
          <a:ln w="9525">
            <a:noFill/>
          </a:ln>
        </p:spPr>
        <p:txBody>
          <a:bodyPr>
            <a:spAutoFit/>
          </a:bodyPr>
          <a:p>
            <a:pPr>
              <a:spcBef>
                <a:spcPct val="50000"/>
              </a:spcBef>
            </a:pPr>
            <a:r>
              <a:rPr lang="zh-CN" altLang="en-US" sz="2800" dirty="0">
                <a:solidFill>
                  <a:srgbClr val="CC0066"/>
                </a:solidFill>
                <a:latin typeface="宋体" panose="02010600030101010101" pitchFamily="2" charset="-122"/>
              </a:rPr>
              <a:t>    </a:t>
            </a:r>
            <a:endParaRPr lang="zh-CN" altLang="en-US" sz="2500" dirty="0">
              <a:solidFill>
                <a:srgbClr val="000000"/>
              </a:solidFill>
              <a:latin typeface="宋体" panose="02010600030101010101" pitchFamily="2" charset="-122"/>
            </a:endParaRPr>
          </a:p>
          <a:p>
            <a:pPr>
              <a:spcBef>
                <a:spcPct val="50000"/>
              </a:spcBef>
            </a:pPr>
            <a:endParaRPr lang="zh-CN" altLang="en-US" sz="2500" dirty="0">
              <a:solidFill>
                <a:srgbClr val="000000"/>
              </a:solidFill>
              <a:latin typeface="宋体" panose="02010600030101010101" pitchFamily="2" charset="-122"/>
            </a:endParaRPr>
          </a:p>
          <a:p>
            <a:pPr>
              <a:spcBef>
                <a:spcPct val="50000"/>
              </a:spcBef>
            </a:pPr>
            <a:r>
              <a:rPr lang="zh-CN" altLang="en-US" sz="25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 其中：</a:t>
            </a:r>
            <a:r>
              <a:rPr lang="en-US" altLang="zh-CN" sz="2800" b="1" dirty="0">
                <a:solidFill>
                  <a:srgbClr val="000000"/>
                </a:solidFill>
                <a:latin typeface="宋体" panose="02010600030101010101" pitchFamily="2" charset="-122"/>
              </a:rPr>
              <a:t>W</a:t>
            </a:r>
            <a:r>
              <a:rPr lang="en-US" altLang="zh-CN" sz="2800" b="1" baseline="-25000" dirty="0">
                <a:solidFill>
                  <a:srgbClr val="000000"/>
                </a:solidFill>
                <a:latin typeface="宋体" panose="02010600030101010101" pitchFamily="2" charset="-122"/>
              </a:rPr>
              <a:t>k</a:t>
            </a:r>
            <a:r>
              <a:rPr lang="zh-CN" altLang="en-US" sz="2800" b="1" dirty="0">
                <a:solidFill>
                  <a:srgbClr val="000000"/>
                </a:solidFill>
                <a:latin typeface="宋体" panose="02010600030101010101" pitchFamily="2" charset="-122"/>
              </a:rPr>
              <a:t>为树中每个叶子结点的权；</a:t>
            </a:r>
            <a:endParaRPr lang="zh-CN" altLang="en-US" sz="2800" b="1" dirty="0">
              <a:solidFill>
                <a:srgbClr val="000000"/>
              </a:solidFill>
              <a:latin typeface="宋体" panose="02010600030101010101" pitchFamily="2" charset="-122"/>
            </a:endParaRPr>
          </a:p>
          <a:p>
            <a:pPr>
              <a:spcBef>
                <a:spcPct val="50000"/>
              </a:spcBef>
            </a:pPr>
            <a:r>
              <a:rPr lang="zh-CN" altLang="en-US" sz="2800" b="1" baseline="-25000"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L</a:t>
            </a:r>
            <a:r>
              <a:rPr lang="en-US" altLang="zh-CN" sz="2800" b="1" baseline="-25000" dirty="0">
                <a:solidFill>
                  <a:srgbClr val="000000"/>
                </a:solidFill>
                <a:latin typeface="宋体" panose="02010600030101010101" pitchFamily="2" charset="-122"/>
              </a:rPr>
              <a:t> k</a:t>
            </a:r>
            <a:r>
              <a:rPr lang="zh-CN" altLang="en-US" sz="2800" b="1" dirty="0">
                <a:solidFill>
                  <a:srgbClr val="000000"/>
                </a:solidFill>
                <a:latin typeface="宋体" panose="02010600030101010101" pitchFamily="2" charset="-122"/>
              </a:rPr>
              <a:t>为每个叶子结点到根的路径长度。</a:t>
            </a:r>
            <a:endParaRPr lang="zh-CN" altLang="en-US" sz="2800" b="1" dirty="0">
              <a:solidFill>
                <a:srgbClr val="000000"/>
              </a:solidFill>
              <a:latin typeface="宋体" panose="02010600030101010101" pitchFamily="2" charset="-122"/>
            </a:endParaRPr>
          </a:p>
        </p:txBody>
      </p:sp>
      <p:graphicFrame>
        <p:nvGraphicFramePr>
          <p:cNvPr id="134149" name="Object 3"/>
          <p:cNvGraphicFramePr>
            <a:graphicFrameLocks noChangeAspect="1"/>
          </p:cNvGraphicFramePr>
          <p:nvPr/>
        </p:nvGraphicFramePr>
        <p:xfrm>
          <a:off x="3331845" y="3427095"/>
          <a:ext cx="3815080" cy="1244600"/>
        </p:xfrm>
        <a:graphic>
          <a:graphicData uri="http://schemas.openxmlformats.org/presentationml/2006/ole">
            <mc:AlternateContent xmlns:mc="http://schemas.openxmlformats.org/markup-compatibility/2006">
              <mc:Choice xmlns:v="urn:schemas-microsoft-com:vml" Requires="v">
                <p:oleObj spid="_x0000_s3076" name="" r:id="rId1" imgW="1002665" imgH="444500" progId="Equation.3">
                  <p:embed/>
                </p:oleObj>
              </mc:Choice>
              <mc:Fallback>
                <p:oleObj name="" r:id="rId1" imgW="1002665" imgH="444500" progId="Equation.3">
                  <p:embed/>
                  <p:pic>
                    <p:nvPicPr>
                      <p:cNvPr id="0" name="图片 3075"/>
                      <p:cNvPicPr/>
                      <p:nvPr/>
                    </p:nvPicPr>
                    <p:blipFill>
                      <a:blip r:embed="rId2"/>
                      <a:stretch>
                        <a:fillRect/>
                      </a:stretch>
                    </p:blipFill>
                    <p:spPr>
                      <a:xfrm>
                        <a:off x="3331845" y="3427095"/>
                        <a:ext cx="3815080" cy="1244600"/>
                      </a:xfrm>
                      <a:prstGeom prst="rect">
                        <a:avLst/>
                      </a:prstGeom>
                      <a:noFill/>
                      <a:ln w="38100">
                        <a:noFill/>
                        <a:miter/>
                      </a:ln>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5310505" cy="1170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、哈夫曼树（最优树）</a:t>
            </a: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endPar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r>
              <a:rPr lang="zh-CN" altLang="en-US" b="1" dirty="0">
                <a:solidFill>
                  <a:srgbClr val="FF0000"/>
                </a:solidFill>
                <a:latin typeface="华文楷体" panose="02010600040101010101" pitchFamily="2" charset="-122"/>
                <a:ea typeface="华文楷体" panose="02010600040101010101" pitchFamily="2" charset="-122"/>
                <a:sym typeface="+mn-ea"/>
              </a:rPr>
              <a:t>       带权路径长度最小的二叉树</a:t>
            </a: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3" name="组合 2"/>
          <p:cNvGrpSpPr/>
          <p:nvPr/>
        </p:nvGrpSpPr>
        <p:grpSpPr>
          <a:xfrm>
            <a:off x="7879715" y="192405"/>
            <a:ext cx="3124200" cy="2396490"/>
            <a:chOff x="11861" y="1188"/>
            <a:chExt cx="4920" cy="3774"/>
          </a:xfrm>
        </p:grpSpPr>
        <p:sp>
          <p:nvSpPr>
            <p:cNvPr id="84" name="Oval 3"/>
            <p:cNvSpPr>
              <a:spLocks noChangeArrowheads="1"/>
            </p:cNvSpPr>
            <p:nvPr/>
          </p:nvSpPr>
          <p:spPr bwMode="auto">
            <a:xfrm>
              <a:off x="14021" y="118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5" name="Oval 4"/>
            <p:cNvSpPr>
              <a:spLocks noChangeArrowheads="1"/>
            </p:cNvSpPr>
            <p:nvPr/>
          </p:nvSpPr>
          <p:spPr bwMode="auto">
            <a:xfrm>
              <a:off x="12821" y="226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6" name="Oval 5"/>
            <p:cNvSpPr>
              <a:spLocks noChangeArrowheads="1"/>
            </p:cNvSpPr>
            <p:nvPr/>
          </p:nvSpPr>
          <p:spPr bwMode="auto">
            <a:xfrm>
              <a:off x="11861" y="358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7" name="Oval 6"/>
            <p:cNvSpPr>
              <a:spLocks noChangeArrowheads="1"/>
            </p:cNvSpPr>
            <p:nvPr/>
          </p:nvSpPr>
          <p:spPr bwMode="auto">
            <a:xfrm>
              <a:off x="13541" y="358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8" name="Oval 7"/>
            <p:cNvSpPr>
              <a:spLocks noChangeArrowheads="1"/>
            </p:cNvSpPr>
            <p:nvPr/>
          </p:nvSpPr>
          <p:spPr bwMode="auto">
            <a:xfrm>
              <a:off x="15221" y="226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Oval 8"/>
            <p:cNvSpPr>
              <a:spLocks noChangeArrowheads="1"/>
            </p:cNvSpPr>
            <p:nvPr/>
          </p:nvSpPr>
          <p:spPr bwMode="auto">
            <a:xfrm>
              <a:off x="14381" y="358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0" name="Oval 9"/>
            <p:cNvSpPr>
              <a:spLocks noChangeArrowheads="1"/>
            </p:cNvSpPr>
            <p:nvPr/>
          </p:nvSpPr>
          <p:spPr bwMode="auto">
            <a:xfrm>
              <a:off x="16181" y="3588"/>
              <a:ext cx="600" cy="600"/>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91" name="AutoShape 10"/>
            <p:cNvCxnSpPr>
              <a:stCxn id="84" idx="2"/>
              <a:endCxn id="85" idx="0"/>
            </p:cNvCxnSpPr>
            <p:nvPr/>
          </p:nvCxnSpPr>
          <p:spPr>
            <a:xfrm flipH="1">
              <a:off x="13121" y="1488"/>
              <a:ext cx="900" cy="780"/>
            </a:xfrm>
            <a:prstGeom prst="straightConnector1">
              <a:avLst/>
            </a:prstGeom>
            <a:ln w="19050" cap="flat" cmpd="sng">
              <a:solidFill>
                <a:srgbClr val="3333CC"/>
              </a:solidFill>
              <a:prstDash val="solid"/>
              <a:headEnd type="none" w="med" len="med"/>
              <a:tailEnd type="none" w="med" len="med"/>
            </a:ln>
          </p:spPr>
        </p:cxnSp>
        <p:cxnSp>
          <p:nvCxnSpPr>
            <p:cNvPr id="92" name="AutoShape 11"/>
            <p:cNvCxnSpPr>
              <a:stCxn id="85" idx="3"/>
              <a:endCxn id="86" idx="0"/>
            </p:cNvCxnSpPr>
            <p:nvPr/>
          </p:nvCxnSpPr>
          <p:spPr>
            <a:xfrm flipH="1">
              <a:off x="12161" y="2780"/>
              <a:ext cx="748" cy="808"/>
            </a:xfrm>
            <a:prstGeom prst="straightConnector1">
              <a:avLst/>
            </a:prstGeom>
            <a:ln w="19050" cap="flat" cmpd="sng">
              <a:solidFill>
                <a:srgbClr val="3333CC"/>
              </a:solidFill>
              <a:prstDash val="solid"/>
              <a:headEnd type="none" w="med" len="med"/>
              <a:tailEnd type="none" w="med" len="med"/>
            </a:ln>
          </p:spPr>
        </p:cxnSp>
        <p:cxnSp>
          <p:nvCxnSpPr>
            <p:cNvPr id="93" name="AutoShape 12"/>
            <p:cNvCxnSpPr>
              <a:stCxn id="85" idx="5"/>
              <a:endCxn id="87" idx="0"/>
            </p:cNvCxnSpPr>
            <p:nvPr/>
          </p:nvCxnSpPr>
          <p:spPr>
            <a:xfrm>
              <a:off x="13333" y="2780"/>
              <a:ext cx="508" cy="808"/>
            </a:xfrm>
            <a:prstGeom prst="straightConnector1">
              <a:avLst/>
            </a:prstGeom>
            <a:ln w="19050" cap="flat" cmpd="sng">
              <a:solidFill>
                <a:srgbClr val="3333CC"/>
              </a:solidFill>
              <a:prstDash val="solid"/>
              <a:headEnd type="none" w="med" len="med"/>
              <a:tailEnd type="none" w="med" len="med"/>
            </a:ln>
          </p:spPr>
        </p:cxnSp>
        <p:cxnSp>
          <p:nvCxnSpPr>
            <p:cNvPr id="94" name="AutoShape 13"/>
            <p:cNvCxnSpPr>
              <a:stCxn id="84" idx="6"/>
              <a:endCxn id="88" idx="1"/>
            </p:cNvCxnSpPr>
            <p:nvPr/>
          </p:nvCxnSpPr>
          <p:spPr>
            <a:xfrm>
              <a:off x="14621" y="1488"/>
              <a:ext cx="688" cy="868"/>
            </a:xfrm>
            <a:prstGeom prst="straightConnector1">
              <a:avLst/>
            </a:prstGeom>
            <a:ln w="19050" cap="flat" cmpd="sng">
              <a:solidFill>
                <a:srgbClr val="3333CC"/>
              </a:solidFill>
              <a:prstDash val="solid"/>
              <a:headEnd type="none" w="med" len="med"/>
              <a:tailEnd type="none" w="med" len="med"/>
            </a:ln>
          </p:spPr>
        </p:cxnSp>
        <p:cxnSp>
          <p:nvCxnSpPr>
            <p:cNvPr id="95" name="AutoShape 14"/>
            <p:cNvCxnSpPr>
              <a:stCxn id="88" idx="3"/>
              <a:endCxn id="89" idx="0"/>
            </p:cNvCxnSpPr>
            <p:nvPr/>
          </p:nvCxnSpPr>
          <p:spPr>
            <a:xfrm flipH="1">
              <a:off x="14681" y="2780"/>
              <a:ext cx="628" cy="808"/>
            </a:xfrm>
            <a:prstGeom prst="straightConnector1">
              <a:avLst/>
            </a:prstGeom>
            <a:ln w="19050" cap="flat" cmpd="sng">
              <a:solidFill>
                <a:srgbClr val="3333CC"/>
              </a:solidFill>
              <a:prstDash val="solid"/>
              <a:headEnd type="none" w="med" len="med"/>
              <a:tailEnd type="none" w="med" len="med"/>
            </a:ln>
          </p:spPr>
        </p:cxnSp>
        <p:cxnSp>
          <p:nvCxnSpPr>
            <p:cNvPr id="96" name="AutoShape 15"/>
            <p:cNvCxnSpPr>
              <a:stCxn id="88" idx="5"/>
              <a:endCxn id="90" idx="0"/>
            </p:cNvCxnSpPr>
            <p:nvPr/>
          </p:nvCxnSpPr>
          <p:spPr>
            <a:xfrm>
              <a:off x="15733" y="2780"/>
              <a:ext cx="748" cy="808"/>
            </a:xfrm>
            <a:prstGeom prst="straightConnector1">
              <a:avLst/>
            </a:prstGeom>
            <a:ln w="19050" cap="flat" cmpd="sng">
              <a:solidFill>
                <a:srgbClr val="3333CC"/>
              </a:solidFill>
              <a:prstDash val="solid"/>
              <a:headEnd type="none" w="med" len="med"/>
              <a:tailEnd type="none" w="med" len="med"/>
            </a:ln>
          </p:spPr>
        </p:cxnSp>
        <p:sp>
          <p:nvSpPr>
            <p:cNvPr id="97" name="Text Box 16"/>
            <p:cNvSpPr txBox="1"/>
            <p:nvPr/>
          </p:nvSpPr>
          <p:spPr>
            <a:xfrm>
              <a:off x="11861" y="4188"/>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7</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98" name="Text Box 17"/>
            <p:cNvSpPr txBox="1"/>
            <p:nvPr/>
          </p:nvSpPr>
          <p:spPr>
            <a:xfrm>
              <a:off x="13421" y="4188"/>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5</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99" name="Text Box 18"/>
            <p:cNvSpPr txBox="1"/>
            <p:nvPr/>
          </p:nvSpPr>
          <p:spPr>
            <a:xfrm>
              <a:off x="14381" y="4188"/>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2</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00" name="Text Box 19"/>
            <p:cNvSpPr txBox="1"/>
            <p:nvPr/>
          </p:nvSpPr>
          <p:spPr>
            <a:xfrm>
              <a:off x="16181" y="4188"/>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4</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grpSp>
      <p:sp>
        <p:nvSpPr>
          <p:cNvPr id="101" name="Text Box 20"/>
          <p:cNvSpPr txBox="1"/>
          <p:nvPr/>
        </p:nvSpPr>
        <p:spPr>
          <a:xfrm>
            <a:off x="7603490" y="2702560"/>
            <a:ext cx="3962400" cy="460375"/>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WPL=7*2+5*2+2*2+4*2=36</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grpSp>
        <p:nvGrpSpPr>
          <p:cNvPr id="7" name="组合 6"/>
          <p:cNvGrpSpPr/>
          <p:nvPr/>
        </p:nvGrpSpPr>
        <p:grpSpPr>
          <a:xfrm>
            <a:off x="735330" y="2420938"/>
            <a:ext cx="3352800" cy="3311207"/>
            <a:chOff x="1158" y="3813"/>
            <a:chExt cx="5280" cy="5214"/>
          </a:xfrm>
        </p:grpSpPr>
        <p:sp>
          <p:nvSpPr>
            <p:cNvPr id="103" name="Oval 22"/>
            <p:cNvSpPr>
              <a:spLocks noChangeArrowheads="1"/>
            </p:cNvSpPr>
            <p:nvPr/>
          </p:nvSpPr>
          <p:spPr bwMode="auto">
            <a:xfrm>
              <a:off x="3918" y="381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4" name="Oval 23"/>
            <p:cNvSpPr>
              <a:spLocks noChangeArrowheads="1"/>
            </p:cNvSpPr>
            <p:nvPr/>
          </p:nvSpPr>
          <p:spPr bwMode="auto">
            <a:xfrm>
              <a:off x="2718" y="489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5" name="Oval 24"/>
            <p:cNvSpPr>
              <a:spLocks noChangeArrowheads="1"/>
            </p:cNvSpPr>
            <p:nvPr/>
          </p:nvSpPr>
          <p:spPr bwMode="auto">
            <a:xfrm>
              <a:off x="1758" y="621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6" name="Oval 25"/>
            <p:cNvSpPr>
              <a:spLocks noChangeArrowheads="1"/>
            </p:cNvSpPr>
            <p:nvPr/>
          </p:nvSpPr>
          <p:spPr bwMode="auto">
            <a:xfrm>
              <a:off x="3438" y="621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Oval 26"/>
            <p:cNvSpPr>
              <a:spLocks noChangeArrowheads="1"/>
            </p:cNvSpPr>
            <p:nvPr/>
          </p:nvSpPr>
          <p:spPr bwMode="auto">
            <a:xfrm>
              <a:off x="5118" y="489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08" name="AutoShape 27"/>
            <p:cNvCxnSpPr>
              <a:stCxn id="103" idx="3"/>
              <a:endCxn id="104" idx="7"/>
            </p:cNvCxnSpPr>
            <p:nvPr/>
          </p:nvCxnSpPr>
          <p:spPr>
            <a:xfrm flipH="1">
              <a:off x="3230" y="4325"/>
              <a:ext cx="776" cy="656"/>
            </a:xfrm>
            <a:prstGeom prst="straightConnector1">
              <a:avLst/>
            </a:prstGeom>
            <a:ln w="19050" cap="flat" cmpd="sng">
              <a:solidFill>
                <a:srgbClr val="3333CC"/>
              </a:solidFill>
              <a:prstDash val="solid"/>
              <a:headEnd type="none" w="med" len="med"/>
              <a:tailEnd type="none" w="med" len="med"/>
            </a:ln>
          </p:spPr>
        </p:cxnSp>
        <p:cxnSp>
          <p:nvCxnSpPr>
            <p:cNvPr id="109" name="AutoShape 28"/>
            <p:cNvCxnSpPr>
              <a:stCxn id="104" idx="3"/>
              <a:endCxn id="105" idx="0"/>
            </p:cNvCxnSpPr>
            <p:nvPr/>
          </p:nvCxnSpPr>
          <p:spPr>
            <a:xfrm flipH="1">
              <a:off x="2058" y="5405"/>
              <a:ext cx="748" cy="808"/>
            </a:xfrm>
            <a:prstGeom prst="straightConnector1">
              <a:avLst/>
            </a:prstGeom>
            <a:ln w="19050" cap="flat" cmpd="sng">
              <a:solidFill>
                <a:srgbClr val="3333CC"/>
              </a:solidFill>
              <a:prstDash val="solid"/>
              <a:headEnd type="none" w="med" len="med"/>
              <a:tailEnd type="none" w="med" len="med"/>
            </a:ln>
          </p:spPr>
        </p:cxnSp>
        <p:cxnSp>
          <p:nvCxnSpPr>
            <p:cNvPr id="110" name="AutoShape 29"/>
            <p:cNvCxnSpPr>
              <a:stCxn id="104" idx="5"/>
              <a:endCxn id="106" idx="0"/>
            </p:cNvCxnSpPr>
            <p:nvPr/>
          </p:nvCxnSpPr>
          <p:spPr>
            <a:xfrm>
              <a:off x="3230" y="5405"/>
              <a:ext cx="508" cy="808"/>
            </a:xfrm>
            <a:prstGeom prst="straightConnector1">
              <a:avLst/>
            </a:prstGeom>
            <a:ln w="19050" cap="flat" cmpd="sng">
              <a:solidFill>
                <a:srgbClr val="3333CC"/>
              </a:solidFill>
              <a:prstDash val="solid"/>
              <a:headEnd type="none" w="med" len="med"/>
              <a:tailEnd type="none" w="med" len="med"/>
            </a:ln>
          </p:spPr>
        </p:cxnSp>
        <p:cxnSp>
          <p:nvCxnSpPr>
            <p:cNvPr id="111" name="AutoShape 30"/>
            <p:cNvCxnSpPr>
              <a:stCxn id="103" idx="5"/>
              <a:endCxn id="107" idx="1"/>
            </p:cNvCxnSpPr>
            <p:nvPr/>
          </p:nvCxnSpPr>
          <p:spPr>
            <a:xfrm>
              <a:off x="4430" y="4325"/>
              <a:ext cx="776" cy="656"/>
            </a:xfrm>
            <a:prstGeom prst="straightConnector1">
              <a:avLst/>
            </a:prstGeom>
            <a:ln w="19050" cap="flat" cmpd="sng">
              <a:solidFill>
                <a:srgbClr val="3333CC"/>
              </a:solidFill>
              <a:prstDash val="solid"/>
              <a:headEnd type="none" w="med" len="med"/>
              <a:tailEnd type="none" w="med" len="med"/>
            </a:ln>
          </p:spPr>
        </p:cxnSp>
        <p:sp>
          <p:nvSpPr>
            <p:cNvPr id="112" name="Oval 31"/>
            <p:cNvSpPr>
              <a:spLocks noChangeArrowheads="1"/>
            </p:cNvSpPr>
            <p:nvPr/>
          </p:nvSpPr>
          <p:spPr bwMode="auto">
            <a:xfrm>
              <a:off x="2598" y="765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13" name="AutoShape 32"/>
            <p:cNvCxnSpPr>
              <a:stCxn id="106" idx="3"/>
              <a:endCxn id="112" idx="0"/>
            </p:cNvCxnSpPr>
            <p:nvPr/>
          </p:nvCxnSpPr>
          <p:spPr>
            <a:xfrm flipH="1">
              <a:off x="2898" y="6725"/>
              <a:ext cx="628" cy="928"/>
            </a:xfrm>
            <a:prstGeom prst="straightConnector1">
              <a:avLst/>
            </a:prstGeom>
            <a:ln w="19050" cap="flat" cmpd="sng">
              <a:solidFill>
                <a:srgbClr val="3333CC"/>
              </a:solidFill>
              <a:prstDash val="solid"/>
              <a:headEnd type="none" w="med" len="med"/>
              <a:tailEnd type="none" w="med" len="med"/>
            </a:ln>
          </p:spPr>
        </p:cxnSp>
        <p:sp>
          <p:nvSpPr>
            <p:cNvPr id="114" name="Oval 33"/>
            <p:cNvSpPr>
              <a:spLocks noChangeArrowheads="1"/>
            </p:cNvSpPr>
            <p:nvPr/>
          </p:nvSpPr>
          <p:spPr bwMode="auto">
            <a:xfrm>
              <a:off x="4518" y="7653"/>
              <a:ext cx="600" cy="60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15" name="AutoShape 34"/>
            <p:cNvCxnSpPr>
              <a:stCxn id="106" idx="5"/>
              <a:endCxn id="114" idx="0"/>
            </p:cNvCxnSpPr>
            <p:nvPr/>
          </p:nvCxnSpPr>
          <p:spPr>
            <a:xfrm>
              <a:off x="3950" y="6725"/>
              <a:ext cx="868" cy="928"/>
            </a:xfrm>
            <a:prstGeom prst="straightConnector1">
              <a:avLst/>
            </a:prstGeom>
            <a:ln w="19050" cap="flat" cmpd="sng">
              <a:solidFill>
                <a:srgbClr val="3333CC"/>
              </a:solidFill>
              <a:prstDash val="solid"/>
              <a:headEnd type="none" w="med" len="med"/>
              <a:tailEnd type="none" w="med" len="med"/>
            </a:ln>
          </p:spPr>
        </p:cxnSp>
        <p:sp>
          <p:nvSpPr>
            <p:cNvPr id="116" name="Text Box 35"/>
            <p:cNvSpPr txBox="1"/>
            <p:nvPr/>
          </p:nvSpPr>
          <p:spPr>
            <a:xfrm>
              <a:off x="5838" y="4893"/>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2</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17" name="Text Box 36"/>
            <p:cNvSpPr txBox="1"/>
            <p:nvPr/>
          </p:nvSpPr>
          <p:spPr>
            <a:xfrm>
              <a:off x="1158" y="6093"/>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4</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18" name="Text Box 37"/>
            <p:cNvSpPr txBox="1"/>
            <p:nvPr/>
          </p:nvSpPr>
          <p:spPr>
            <a:xfrm>
              <a:off x="2598" y="8253"/>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7</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19" name="Text Box 38"/>
            <p:cNvSpPr txBox="1"/>
            <p:nvPr/>
          </p:nvSpPr>
          <p:spPr>
            <a:xfrm>
              <a:off x="4518" y="8253"/>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5</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grpSp>
      <p:sp>
        <p:nvSpPr>
          <p:cNvPr id="120" name="Text Box 39"/>
          <p:cNvSpPr txBox="1"/>
          <p:nvPr/>
        </p:nvSpPr>
        <p:spPr>
          <a:xfrm>
            <a:off x="354330" y="5822633"/>
            <a:ext cx="3886200" cy="460375"/>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WPL=7*3+5*3+2*1+4*2=46</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5834698" y="3162935"/>
            <a:ext cx="3505517" cy="2777490"/>
            <a:chOff x="7774" y="5852"/>
            <a:chExt cx="5520" cy="4374"/>
          </a:xfrm>
        </p:grpSpPr>
        <p:sp>
          <p:nvSpPr>
            <p:cNvPr id="122" name="Oval 41"/>
            <p:cNvSpPr>
              <a:spLocks noChangeArrowheads="1"/>
            </p:cNvSpPr>
            <p:nvPr/>
          </p:nvSpPr>
          <p:spPr bwMode="auto">
            <a:xfrm>
              <a:off x="8974" y="585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3" name="Oval 42"/>
            <p:cNvSpPr>
              <a:spLocks noChangeArrowheads="1"/>
            </p:cNvSpPr>
            <p:nvPr/>
          </p:nvSpPr>
          <p:spPr bwMode="auto">
            <a:xfrm>
              <a:off x="7774" y="693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4" name="Oval 43"/>
            <p:cNvSpPr>
              <a:spLocks noChangeArrowheads="1"/>
            </p:cNvSpPr>
            <p:nvPr/>
          </p:nvSpPr>
          <p:spPr bwMode="auto">
            <a:xfrm>
              <a:off x="10174" y="693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 name="Oval 44"/>
            <p:cNvSpPr>
              <a:spLocks noChangeArrowheads="1"/>
            </p:cNvSpPr>
            <p:nvPr/>
          </p:nvSpPr>
          <p:spPr bwMode="auto">
            <a:xfrm>
              <a:off x="9334" y="825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6" name="Oval 45"/>
            <p:cNvSpPr>
              <a:spLocks noChangeArrowheads="1"/>
            </p:cNvSpPr>
            <p:nvPr/>
          </p:nvSpPr>
          <p:spPr bwMode="auto">
            <a:xfrm>
              <a:off x="11134" y="825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7" name="AutoShape 46"/>
            <p:cNvCxnSpPr>
              <a:endCxn id="123" idx="7"/>
            </p:cNvCxnSpPr>
            <p:nvPr/>
          </p:nvCxnSpPr>
          <p:spPr>
            <a:xfrm flipH="1">
              <a:off x="8286" y="6296"/>
              <a:ext cx="768" cy="724"/>
            </a:xfrm>
            <a:prstGeom prst="straightConnector1">
              <a:avLst/>
            </a:prstGeom>
            <a:ln w="19050" cap="flat" cmpd="sng">
              <a:solidFill>
                <a:srgbClr val="FF3300"/>
              </a:solidFill>
              <a:prstDash val="solid"/>
              <a:headEnd type="none" w="med" len="med"/>
              <a:tailEnd type="none" w="med" len="med"/>
            </a:ln>
          </p:spPr>
        </p:cxnSp>
        <p:cxnSp>
          <p:nvCxnSpPr>
            <p:cNvPr id="128" name="AutoShape 47"/>
            <p:cNvCxnSpPr>
              <a:stCxn id="122" idx="5"/>
              <a:endCxn id="124" idx="1"/>
            </p:cNvCxnSpPr>
            <p:nvPr/>
          </p:nvCxnSpPr>
          <p:spPr>
            <a:xfrm>
              <a:off x="9486" y="6364"/>
              <a:ext cx="776" cy="656"/>
            </a:xfrm>
            <a:prstGeom prst="straightConnector1">
              <a:avLst/>
            </a:prstGeom>
            <a:ln w="19050" cap="flat" cmpd="sng">
              <a:solidFill>
                <a:srgbClr val="FF3300"/>
              </a:solidFill>
              <a:prstDash val="solid"/>
              <a:headEnd type="none" w="med" len="med"/>
              <a:tailEnd type="none" w="med" len="med"/>
            </a:ln>
          </p:spPr>
        </p:cxnSp>
        <p:cxnSp>
          <p:nvCxnSpPr>
            <p:cNvPr id="129" name="AutoShape 48"/>
            <p:cNvCxnSpPr>
              <a:stCxn id="124" idx="3"/>
              <a:endCxn id="125" idx="0"/>
            </p:cNvCxnSpPr>
            <p:nvPr/>
          </p:nvCxnSpPr>
          <p:spPr>
            <a:xfrm flipH="1">
              <a:off x="9634" y="7444"/>
              <a:ext cx="628" cy="808"/>
            </a:xfrm>
            <a:prstGeom prst="straightConnector1">
              <a:avLst/>
            </a:prstGeom>
            <a:ln w="19050" cap="flat" cmpd="sng">
              <a:solidFill>
                <a:srgbClr val="FF3300"/>
              </a:solidFill>
              <a:prstDash val="solid"/>
              <a:headEnd type="none" w="med" len="med"/>
              <a:tailEnd type="none" w="med" len="med"/>
            </a:ln>
          </p:spPr>
        </p:cxnSp>
        <p:cxnSp>
          <p:nvCxnSpPr>
            <p:cNvPr id="130" name="AutoShape 49"/>
            <p:cNvCxnSpPr>
              <a:stCxn id="124" idx="5"/>
              <a:endCxn id="126" idx="0"/>
            </p:cNvCxnSpPr>
            <p:nvPr/>
          </p:nvCxnSpPr>
          <p:spPr>
            <a:xfrm>
              <a:off x="10686" y="7444"/>
              <a:ext cx="748" cy="808"/>
            </a:xfrm>
            <a:prstGeom prst="straightConnector1">
              <a:avLst/>
            </a:prstGeom>
            <a:ln w="19050" cap="flat" cmpd="sng">
              <a:solidFill>
                <a:srgbClr val="FF3300"/>
              </a:solidFill>
              <a:prstDash val="solid"/>
              <a:headEnd type="none" w="med" len="med"/>
              <a:tailEnd type="none" w="med" len="med"/>
            </a:ln>
          </p:spPr>
        </p:cxnSp>
        <p:sp>
          <p:nvSpPr>
            <p:cNvPr id="131" name="Oval 50"/>
            <p:cNvSpPr>
              <a:spLocks noChangeArrowheads="1"/>
            </p:cNvSpPr>
            <p:nvPr/>
          </p:nvSpPr>
          <p:spPr bwMode="auto">
            <a:xfrm>
              <a:off x="10294" y="957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32" name="AutoShape 51"/>
            <p:cNvCxnSpPr>
              <a:stCxn id="126" idx="3"/>
              <a:endCxn id="131" idx="0"/>
            </p:cNvCxnSpPr>
            <p:nvPr/>
          </p:nvCxnSpPr>
          <p:spPr>
            <a:xfrm flipH="1">
              <a:off x="10594" y="8764"/>
              <a:ext cx="628" cy="808"/>
            </a:xfrm>
            <a:prstGeom prst="straightConnector1">
              <a:avLst/>
            </a:prstGeom>
            <a:ln w="19050" cap="flat" cmpd="sng">
              <a:solidFill>
                <a:srgbClr val="FF3300"/>
              </a:solidFill>
              <a:prstDash val="solid"/>
              <a:headEnd type="none" w="med" len="med"/>
              <a:tailEnd type="none" w="med" len="med"/>
            </a:ln>
          </p:spPr>
        </p:cxnSp>
        <p:sp>
          <p:nvSpPr>
            <p:cNvPr id="133" name="Oval 52"/>
            <p:cNvSpPr>
              <a:spLocks noChangeArrowheads="1"/>
            </p:cNvSpPr>
            <p:nvPr/>
          </p:nvSpPr>
          <p:spPr bwMode="auto">
            <a:xfrm>
              <a:off x="11974" y="9572"/>
              <a:ext cx="600" cy="600"/>
            </a:xfrm>
            <a:prstGeom prst="ellipse">
              <a:avLst/>
            </a:prstGeom>
            <a:solidFill>
              <a:srgbClr val="66CCFF"/>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a:t>
              </a:r>
              <a:endParaRPr kumimoji="1" lang="en-US" altLang="zh-CN" sz="26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134" name="AutoShape 53"/>
            <p:cNvCxnSpPr>
              <a:endCxn id="133" idx="0"/>
            </p:cNvCxnSpPr>
            <p:nvPr/>
          </p:nvCxnSpPr>
          <p:spPr>
            <a:xfrm>
              <a:off x="11734" y="8644"/>
              <a:ext cx="540" cy="928"/>
            </a:xfrm>
            <a:prstGeom prst="straightConnector1">
              <a:avLst/>
            </a:prstGeom>
            <a:ln w="19050" cap="flat" cmpd="sng">
              <a:solidFill>
                <a:srgbClr val="FF3300"/>
              </a:solidFill>
              <a:prstDash val="solid"/>
              <a:headEnd type="none" w="med" len="med"/>
              <a:tailEnd type="none" w="med" len="med"/>
            </a:ln>
          </p:spPr>
        </p:cxnSp>
        <p:sp>
          <p:nvSpPr>
            <p:cNvPr id="136" name="Text Box 55"/>
            <p:cNvSpPr txBox="1"/>
            <p:nvPr/>
          </p:nvSpPr>
          <p:spPr>
            <a:xfrm>
              <a:off x="8614" y="8252"/>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5</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37" name="Text Box 56"/>
            <p:cNvSpPr txBox="1"/>
            <p:nvPr/>
          </p:nvSpPr>
          <p:spPr>
            <a:xfrm>
              <a:off x="9454" y="9452"/>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2</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
          <p:nvSpPr>
            <p:cNvPr id="138" name="Text Box 57"/>
            <p:cNvSpPr txBox="1"/>
            <p:nvPr/>
          </p:nvSpPr>
          <p:spPr>
            <a:xfrm>
              <a:off x="12694" y="9452"/>
              <a:ext cx="600" cy="774"/>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4</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grpSp>
      <p:sp>
        <p:nvSpPr>
          <p:cNvPr id="139" name="Text Box 58"/>
          <p:cNvSpPr txBox="1"/>
          <p:nvPr/>
        </p:nvSpPr>
        <p:spPr>
          <a:xfrm>
            <a:off x="6126798" y="6283325"/>
            <a:ext cx="3886200" cy="460375"/>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WPL=7*1+5*2+2*3+4*3=35</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 name="左箭头标注 141"/>
          <p:cNvSpPr/>
          <p:nvPr/>
        </p:nvSpPr>
        <p:spPr>
          <a:xfrm>
            <a:off x="8679498" y="4325938"/>
            <a:ext cx="2230438" cy="588963"/>
          </a:xfrm>
          <a:prstGeom prst="leftArrowCallout">
            <a:avLst>
              <a:gd name="adj1" fmla="val 25000"/>
              <a:gd name="adj2" fmla="val 25000"/>
              <a:gd name="adj3" fmla="val 25000"/>
              <a:gd name="adj4" fmla="val 769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1200" cap="none" spc="0" normalizeH="0" baseline="0" noProof="0" dirty="0">
                <a:ln>
                  <a:noFill/>
                </a:ln>
                <a:solidFill>
                  <a:srgbClr val="FF0000"/>
                </a:solidFill>
                <a:effectLst/>
                <a:uLnTx/>
                <a:uFillTx/>
                <a:latin typeface="+mn-lt"/>
                <a:ea typeface="+mn-ea"/>
                <a:cs typeface="+mn-cs"/>
                <a:sym typeface="+mn-ea"/>
              </a:rPr>
              <a:t>哈夫曼树</a:t>
            </a:r>
            <a:endParaRPr kumimoji="1" lang="zh-CN" altLang="en-US" sz="2600" b="1" i="0" u="none" strike="noStrike" kern="1200" cap="none" spc="0" normalizeH="0" baseline="0" noProof="0" dirty="0">
              <a:ln>
                <a:noFill/>
              </a:ln>
              <a:solidFill>
                <a:srgbClr val="FF0000"/>
              </a:solidFill>
              <a:effectLst/>
              <a:uLnTx/>
              <a:uFillTx/>
              <a:latin typeface="+mn-lt"/>
              <a:ea typeface="+mn-ea"/>
              <a:cs typeface="+mn-cs"/>
              <a:sym typeface="+mn-ea"/>
            </a:endParaRPr>
          </a:p>
        </p:txBody>
      </p:sp>
      <p:sp>
        <p:nvSpPr>
          <p:cNvPr id="2" name="Text Box 37"/>
          <p:cNvSpPr txBox="1"/>
          <p:nvPr/>
        </p:nvSpPr>
        <p:spPr>
          <a:xfrm>
            <a:off x="5454015" y="3450543"/>
            <a:ext cx="381000" cy="491537"/>
          </a:xfrm>
          <a:prstGeom prst="rect">
            <a:avLst/>
          </a:prstGeom>
          <a:noFill/>
          <a:ln w="9525">
            <a:noFill/>
          </a:ln>
        </p:spPr>
        <p:txBody>
          <a:bodyPr>
            <a:spAutoFit/>
          </a:bodyPr>
          <a:p>
            <a:pPr algn="ctr">
              <a:spcBef>
                <a:spcPct val="50000"/>
              </a:spcBef>
            </a:pPr>
            <a:r>
              <a:rPr lang="en-US" altLang="zh-CN" sz="2600" b="1" dirty="0">
                <a:solidFill>
                  <a:srgbClr val="000000"/>
                </a:solidFill>
                <a:latin typeface="Times New Roman" panose="02020603050405020304" pitchFamily="18" charset="0"/>
                <a:cs typeface="Times New Roman" panose="02020603050405020304" pitchFamily="18" charset="0"/>
              </a:rPr>
              <a:t>7</a:t>
            </a:r>
            <a:endParaRPr lang="en-US" altLang="zh-CN" sz="26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wipe(left)">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left)">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500" fill="hold">
                                          <p:stCondLst>
                                            <p:cond delay="0"/>
                                          </p:stCondLst>
                                        </p:cTn>
                                        <p:tgtEl>
                                          <p:spTgt spid="142"/>
                                        </p:tgtEl>
                                        <p:attrNameLst>
                                          <p:attrName>style.visibility</p:attrName>
                                        </p:attrNameLst>
                                      </p:cBhvr>
                                      <p:to>
                                        <p:strVal val="visible"/>
                                      </p:to>
                                    </p:set>
                                    <p:animEffect transition="in" filter="wipe(right)">
                                      <p:cBhvr>
                                        <p:cTn id="22" dur="5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30"/>
                                  </p:iterate>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42" grpId="0" animBg="1"/>
      <p:bldP spid="139" grpId="0"/>
      <p:bldP spid="10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98679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、哈夫曼树的构造过程</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4" name="Rectangle 4"/>
          <p:cNvSpPr>
            <a:spLocks noChangeArrowheads="1"/>
          </p:cNvSpPr>
          <p:nvPr/>
        </p:nvSpPr>
        <p:spPr bwMode="auto">
          <a:xfrm>
            <a:off x="1533525" y="2473960"/>
            <a:ext cx="8580755" cy="610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3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构造</a:t>
            </a: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Huffman</a:t>
            </a:r>
            <a:r>
              <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树的步骤（即</a:t>
            </a:r>
            <a:r>
              <a:rPr kumimoji="0" lang="en-US" altLang="zh-CN"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Huffman</a:t>
            </a:r>
            <a:r>
              <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算法）：</a:t>
            </a:r>
            <a:endParaRPr kumimoji="0" lang="zh-CN" altLang="en-US" sz="2600" b="1" i="0" u="none" strike="noStrike" kern="0" cap="none" spc="0" normalizeH="0" baseline="0" noProof="0" dirty="0">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5" name="Rectangle 5"/>
          <p:cNvSpPr/>
          <p:nvPr/>
        </p:nvSpPr>
        <p:spPr>
          <a:xfrm>
            <a:off x="1533525" y="1657985"/>
            <a:ext cx="9290685" cy="521970"/>
          </a:xfrm>
          <a:prstGeom prst="rect">
            <a:avLst/>
          </a:prstGeom>
          <a:noFill/>
          <a:ln w="9525">
            <a:noFill/>
          </a:ln>
        </p:spPr>
        <p:txBody>
          <a:bodyPr wrap="square">
            <a:spAutoFit/>
          </a:bodyPr>
          <a:p>
            <a:r>
              <a:rPr lang="zh-CN" altLang="en-US" sz="2800" b="1" dirty="0">
                <a:solidFill>
                  <a:srgbClr val="FF0000"/>
                </a:solidFill>
                <a:latin typeface="微软雅黑" panose="020B0503020204020204" pitchFamily="34" charset="-122"/>
                <a:ea typeface="微软雅黑" panose="020B0503020204020204" pitchFamily="34" charset="-122"/>
              </a:rPr>
              <a:t>权值大的结点用短路径，权值小的结点用长路径。</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9" name="Text Box 61"/>
          <p:cNvSpPr txBox="1"/>
          <p:nvPr/>
        </p:nvSpPr>
        <p:spPr>
          <a:xfrm>
            <a:off x="1533525" y="3078480"/>
            <a:ext cx="9290685" cy="3485515"/>
          </a:xfrm>
          <a:prstGeom prst="rect">
            <a:avLst/>
          </a:prstGeom>
          <a:noFill/>
          <a:ln w="9525">
            <a:noFill/>
          </a:ln>
        </p:spPr>
        <p:txBody>
          <a:bodyPr wrap="square">
            <a:spAutoFit/>
          </a:bodyPr>
          <a:p>
            <a:pPr>
              <a:lnSpc>
                <a:spcPct val="120000"/>
              </a:lnSpc>
              <a:spcBef>
                <a:spcPts val="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）由原始数据生成森林；</a:t>
            </a:r>
            <a:endParaRPr lang="zh-CN" altLang="en-US" sz="26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）在森林中选取两棵根结点权值</a:t>
            </a:r>
            <a:r>
              <a:rPr lang="zh-CN" altLang="en-US" sz="28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最小的和次小的</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二叉树作为左右子树构造一棵新的二叉树，其根结点的权值为左右子树根结点权值之和。规定左子树根结点的权值小于右子树根结点的权值。</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）将新的二叉树加入到森林</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中，去除原两棵权值最小的树；</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）重复</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步骤，直至</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中只剩一棵树为止。</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8" presetClass="entr" presetSubtype="6" fill="hold" grpId="0" nodeType="afterEffect">
                                  <p:stCondLst>
                                    <p:cond delay="400"/>
                                  </p:stCondLst>
                                  <p:childTnLst>
                                    <p:set>
                                      <p:cBhvr>
                                        <p:cTn id="10" dur="1" fill="hold">
                                          <p:stCondLst>
                                            <p:cond delay="0"/>
                                          </p:stCondLst>
                                        </p:cTn>
                                        <p:tgtEl>
                                          <p:spTgt spid="14"/>
                                        </p:tgtEl>
                                        <p:attrNameLst>
                                          <p:attrName>style.visibility</p:attrName>
                                        </p:attrNameLst>
                                      </p:cBhvr>
                                      <p:to>
                                        <p:strVal val="visible"/>
                                      </p:to>
                                    </p:set>
                                    <p:animEffect transition="in" filter="strips(downRight)">
                                      <p:cBhvr>
                                        <p:cTn id="11" dur="1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500"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1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98679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、哈夫曼树的构造过程</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67" name="Group 2"/>
          <p:cNvGrpSpPr/>
          <p:nvPr/>
        </p:nvGrpSpPr>
        <p:grpSpPr>
          <a:xfrm>
            <a:off x="5984558" y="1131253"/>
            <a:ext cx="3429000" cy="1949450"/>
            <a:chOff x="3312" y="432"/>
            <a:chExt cx="2160" cy="1228"/>
          </a:xfrm>
        </p:grpSpPr>
        <p:sp>
          <p:nvSpPr>
            <p:cNvPr id="68" name="Oval 3"/>
            <p:cNvSpPr>
              <a:spLocks noChangeArrowheads="1"/>
            </p:cNvSpPr>
            <p:nvPr/>
          </p:nvSpPr>
          <p:spPr bwMode="auto">
            <a:xfrm>
              <a:off x="4752" y="480"/>
              <a:ext cx="240" cy="24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67" name="Text Box 4"/>
            <p:cNvSpPr txBox="1"/>
            <p:nvPr/>
          </p:nvSpPr>
          <p:spPr>
            <a:xfrm>
              <a:off x="5088" y="43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7268" name="Group 5"/>
            <p:cNvGrpSpPr/>
            <p:nvPr/>
          </p:nvGrpSpPr>
          <p:grpSpPr>
            <a:xfrm>
              <a:off x="4488" y="685"/>
              <a:ext cx="720" cy="275"/>
              <a:chOff x="4488" y="685"/>
              <a:chExt cx="720" cy="275"/>
            </a:xfrm>
          </p:grpSpPr>
          <p:cxnSp>
            <p:nvCxnSpPr>
              <p:cNvPr id="137276" name="AutoShape 6"/>
              <p:cNvCxnSpPr>
                <a:stCxn id="68" idx="3"/>
                <a:endCxn id="74" idx="0"/>
              </p:cNvCxnSpPr>
              <p:nvPr/>
            </p:nvCxnSpPr>
            <p:spPr>
              <a:xfrm flipH="1">
                <a:off x="4488" y="685"/>
                <a:ext cx="299" cy="275"/>
              </a:xfrm>
              <a:prstGeom prst="straightConnector1">
                <a:avLst/>
              </a:prstGeom>
              <a:ln w="19050" cap="flat" cmpd="sng">
                <a:solidFill>
                  <a:srgbClr val="3333CC"/>
                </a:solidFill>
                <a:prstDash val="solid"/>
                <a:headEnd type="none" w="med" len="med"/>
                <a:tailEnd type="none" w="med" len="med"/>
              </a:ln>
            </p:spPr>
          </p:cxnSp>
          <p:cxnSp>
            <p:nvCxnSpPr>
              <p:cNvPr id="137277" name="AutoShape 7"/>
              <p:cNvCxnSpPr>
                <a:stCxn id="68" idx="5"/>
                <a:endCxn id="75" idx="0"/>
              </p:cNvCxnSpPr>
              <p:nvPr/>
            </p:nvCxnSpPr>
            <p:spPr>
              <a:xfrm>
                <a:off x="4957" y="685"/>
                <a:ext cx="251" cy="275"/>
              </a:xfrm>
              <a:prstGeom prst="straightConnector1">
                <a:avLst/>
              </a:prstGeom>
              <a:ln w="19050" cap="flat" cmpd="sng">
                <a:solidFill>
                  <a:srgbClr val="3333CC"/>
                </a:solidFill>
                <a:prstDash val="solid"/>
                <a:headEnd type="none" w="med" len="med"/>
                <a:tailEnd type="none" w="med" len="med"/>
              </a:ln>
            </p:spPr>
          </p:cxnSp>
        </p:grpSp>
        <p:grpSp>
          <p:nvGrpSpPr>
            <p:cNvPr id="137269" name="Group 8"/>
            <p:cNvGrpSpPr/>
            <p:nvPr/>
          </p:nvGrpSpPr>
          <p:grpSpPr>
            <a:xfrm>
              <a:off x="3312" y="672"/>
              <a:ext cx="768" cy="240"/>
              <a:chOff x="3312" y="672"/>
              <a:chExt cx="768" cy="240"/>
            </a:xfrm>
          </p:grpSpPr>
          <p:sp>
            <p:nvSpPr>
              <p:cNvPr id="76" name="Oval 9"/>
              <p:cNvSpPr>
                <a:spLocks noChangeArrowheads="1"/>
              </p:cNvSpPr>
              <p:nvPr/>
            </p:nvSpPr>
            <p:spPr bwMode="auto">
              <a:xfrm>
                <a:off x="3312" y="672"/>
                <a:ext cx="240" cy="24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7" name="Oval 10"/>
              <p:cNvSpPr>
                <a:spLocks noChangeArrowheads="1"/>
              </p:cNvSpPr>
              <p:nvPr/>
            </p:nvSpPr>
            <p:spPr bwMode="auto">
              <a:xfrm>
                <a:off x="3840" y="672"/>
                <a:ext cx="240" cy="24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5</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grpSp>
          <p:nvGrpSpPr>
            <p:cNvPr id="137270" name="Group 11"/>
            <p:cNvGrpSpPr/>
            <p:nvPr/>
          </p:nvGrpSpPr>
          <p:grpSpPr>
            <a:xfrm>
              <a:off x="4368" y="960"/>
              <a:ext cx="960" cy="240"/>
              <a:chOff x="4368" y="960"/>
              <a:chExt cx="960" cy="240"/>
            </a:xfrm>
          </p:grpSpPr>
          <p:sp>
            <p:nvSpPr>
              <p:cNvPr id="74" name="Oval 12"/>
              <p:cNvSpPr>
                <a:spLocks noChangeArrowheads="1"/>
              </p:cNvSpPr>
              <p:nvPr/>
            </p:nvSpPr>
            <p:spPr bwMode="auto">
              <a:xfrm>
                <a:off x="4368" y="960"/>
                <a:ext cx="240" cy="24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5" name="Oval 13"/>
              <p:cNvSpPr>
                <a:spLocks noChangeArrowheads="1"/>
              </p:cNvSpPr>
              <p:nvPr/>
            </p:nvSpPr>
            <p:spPr bwMode="auto">
              <a:xfrm>
                <a:off x="5088" y="960"/>
                <a:ext cx="240" cy="240"/>
              </a:xfrm>
              <a:prstGeom prst="ellipse">
                <a:avLst/>
              </a:prstGeom>
              <a:solidFill>
                <a:srgbClr val="FFCCFF"/>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grpSp>
        <p:sp>
          <p:nvSpPr>
            <p:cNvPr id="137271" name="Text Box 14"/>
            <p:cNvSpPr txBox="1"/>
            <p:nvPr/>
          </p:nvSpPr>
          <p:spPr>
            <a:xfrm>
              <a:off x="4203" y="1370"/>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80" name="Group 15"/>
          <p:cNvGrpSpPr/>
          <p:nvPr/>
        </p:nvGrpSpPr>
        <p:grpSpPr>
          <a:xfrm>
            <a:off x="1519873" y="3885565"/>
            <a:ext cx="3048000" cy="2832100"/>
            <a:chOff x="528" y="2352"/>
            <a:chExt cx="1920" cy="1784"/>
          </a:xfrm>
        </p:grpSpPr>
        <p:sp>
          <p:nvSpPr>
            <p:cNvPr id="81" name="Oval 16"/>
            <p:cNvSpPr>
              <a:spLocks noChangeArrowheads="1"/>
            </p:cNvSpPr>
            <p:nvPr/>
          </p:nvSpPr>
          <p:spPr bwMode="auto">
            <a:xfrm>
              <a:off x="1488" y="2400"/>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37254" name="AutoShape 17"/>
            <p:cNvCxnSpPr>
              <a:stCxn id="81" idx="3"/>
              <a:endCxn id="85" idx="0"/>
            </p:cNvCxnSpPr>
            <p:nvPr/>
          </p:nvCxnSpPr>
          <p:spPr>
            <a:xfrm flipH="1">
              <a:off x="1128" y="2611"/>
              <a:ext cx="395" cy="311"/>
            </a:xfrm>
            <a:prstGeom prst="straightConnector1">
              <a:avLst/>
            </a:prstGeom>
            <a:ln w="19050" cap="flat" cmpd="sng">
              <a:solidFill>
                <a:srgbClr val="000000"/>
              </a:solidFill>
              <a:prstDash val="solid"/>
              <a:headEnd type="none" w="med" len="med"/>
              <a:tailEnd type="none" w="med" len="med"/>
            </a:ln>
          </p:spPr>
        </p:cxnSp>
        <p:cxnSp>
          <p:nvCxnSpPr>
            <p:cNvPr id="137255" name="AutoShape 18"/>
            <p:cNvCxnSpPr>
              <a:stCxn id="81" idx="5"/>
              <a:endCxn id="90" idx="0"/>
            </p:cNvCxnSpPr>
            <p:nvPr/>
          </p:nvCxnSpPr>
          <p:spPr>
            <a:xfrm>
              <a:off x="1693" y="2611"/>
              <a:ext cx="299" cy="359"/>
            </a:xfrm>
            <a:prstGeom prst="straightConnector1">
              <a:avLst/>
            </a:prstGeom>
            <a:ln w="19050" cap="flat" cmpd="sng">
              <a:solidFill>
                <a:srgbClr val="000000"/>
              </a:solidFill>
              <a:prstDash val="solid"/>
              <a:headEnd type="none" w="med" len="med"/>
              <a:tailEnd type="none" w="med" len="med"/>
            </a:ln>
          </p:spPr>
        </p:cxnSp>
        <p:sp>
          <p:nvSpPr>
            <p:cNvPr id="137256" name="Text Box 19"/>
            <p:cNvSpPr txBox="1"/>
            <p:nvPr/>
          </p:nvSpPr>
          <p:spPr>
            <a:xfrm>
              <a:off x="1728" y="235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5" name="Oval 20"/>
            <p:cNvSpPr>
              <a:spLocks noChangeArrowheads="1"/>
            </p:cNvSpPr>
            <p:nvPr/>
          </p:nvSpPr>
          <p:spPr bwMode="auto">
            <a:xfrm>
              <a:off x="1008" y="2928"/>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7258" name="Text Box 21"/>
            <p:cNvSpPr txBox="1"/>
            <p:nvPr/>
          </p:nvSpPr>
          <p:spPr>
            <a:xfrm>
              <a:off x="912" y="3168"/>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7" name="Oval 22"/>
            <p:cNvSpPr>
              <a:spLocks noChangeArrowheads="1"/>
            </p:cNvSpPr>
            <p:nvPr/>
          </p:nvSpPr>
          <p:spPr bwMode="auto">
            <a:xfrm>
              <a:off x="528" y="2400"/>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7</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8" name="Oval 23"/>
            <p:cNvSpPr>
              <a:spLocks noChangeArrowheads="1"/>
            </p:cNvSpPr>
            <p:nvPr/>
          </p:nvSpPr>
          <p:spPr bwMode="auto">
            <a:xfrm>
              <a:off x="1488" y="3456"/>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9" name="Oval 24"/>
            <p:cNvSpPr>
              <a:spLocks noChangeArrowheads="1"/>
            </p:cNvSpPr>
            <p:nvPr/>
          </p:nvSpPr>
          <p:spPr bwMode="auto">
            <a:xfrm>
              <a:off x="2208" y="3456"/>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90" name="Oval 25"/>
            <p:cNvSpPr>
              <a:spLocks noChangeArrowheads="1"/>
            </p:cNvSpPr>
            <p:nvPr/>
          </p:nvSpPr>
          <p:spPr bwMode="auto">
            <a:xfrm>
              <a:off x="1872" y="2976"/>
              <a:ext cx="240" cy="240"/>
            </a:xfrm>
            <a:prstGeom prst="ellipse">
              <a:avLst/>
            </a:prstGeom>
            <a:solidFill>
              <a:srgbClr val="66CCFF"/>
            </a:solid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37263" name="AutoShape 26"/>
            <p:cNvCxnSpPr>
              <a:stCxn id="90" idx="3"/>
              <a:endCxn id="88" idx="0"/>
            </p:cNvCxnSpPr>
            <p:nvPr/>
          </p:nvCxnSpPr>
          <p:spPr>
            <a:xfrm flipH="1">
              <a:off x="1608" y="3187"/>
              <a:ext cx="299" cy="263"/>
            </a:xfrm>
            <a:prstGeom prst="straightConnector1">
              <a:avLst/>
            </a:prstGeom>
            <a:ln w="19050" cap="flat" cmpd="sng">
              <a:solidFill>
                <a:srgbClr val="000000"/>
              </a:solidFill>
              <a:prstDash val="solid"/>
              <a:headEnd type="none" w="med" len="med"/>
              <a:tailEnd type="none" w="med" len="med"/>
            </a:ln>
          </p:spPr>
        </p:cxnSp>
        <p:cxnSp>
          <p:nvCxnSpPr>
            <p:cNvPr id="137264" name="AutoShape 27"/>
            <p:cNvCxnSpPr>
              <a:stCxn id="90" idx="5"/>
              <a:endCxn id="89" idx="0"/>
            </p:cNvCxnSpPr>
            <p:nvPr/>
          </p:nvCxnSpPr>
          <p:spPr>
            <a:xfrm>
              <a:off x="2077" y="3187"/>
              <a:ext cx="251" cy="263"/>
            </a:xfrm>
            <a:prstGeom prst="straightConnector1">
              <a:avLst/>
            </a:prstGeom>
            <a:ln w="19050" cap="flat" cmpd="sng">
              <a:solidFill>
                <a:srgbClr val="000000"/>
              </a:solidFill>
              <a:prstDash val="solid"/>
              <a:headEnd type="none" w="med" len="med"/>
              <a:tailEnd type="none" w="med" len="med"/>
            </a:ln>
          </p:spPr>
        </p:cxnSp>
        <p:sp>
          <p:nvSpPr>
            <p:cNvPr id="137265" name="Text Box 28"/>
            <p:cNvSpPr txBox="1"/>
            <p:nvPr/>
          </p:nvSpPr>
          <p:spPr>
            <a:xfrm>
              <a:off x="1104" y="3846"/>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94" name="Group 29"/>
          <p:cNvGrpSpPr/>
          <p:nvPr/>
        </p:nvGrpSpPr>
        <p:grpSpPr>
          <a:xfrm>
            <a:off x="6898640" y="3056573"/>
            <a:ext cx="3810000" cy="3660775"/>
            <a:chOff x="2832" y="1920"/>
            <a:chExt cx="2400" cy="2306"/>
          </a:xfrm>
        </p:grpSpPr>
        <p:sp>
          <p:nvSpPr>
            <p:cNvPr id="95" name="Oval 30"/>
            <p:cNvSpPr>
              <a:spLocks noChangeArrowheads="1"/>
            </p:cNvSpPr>
            <p:nvPr/>
          </p:nvSpPr>
          <p:spPr bwMode="auto">
            <a:xfrm>
              <a:off x="3696" y="1920"/>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18</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cxnSp>
          <p:nvCxnSpPr>
            <p:cNvPr id="137234" name="AutoShape 31"/>
            <p:cNvCxnSpPr>
              <a:stCxn id="95" idx="3"/>
              <a:endCxn id="98" idx="0"/>
            </p:cNvCxnSpPr>
            <p:nvPr/>
          </p:nvCxnSpPr>
          <p:spPr>
            <a:xfrm flipH="1">
              <a:off x="3384" y="2131"/>
              <a:ext cx="347" cy="311"/>
            </a:xfrm>
            <a:prstGeom prst="straightConnector1">
              <a:avLst/>
            </a:prstGeom>
            <a:ln w="19050" cap="flat" cmpd="sng">
              <a:solidFill>
                <a:srgbClr val="FF9933"/>
              </a:solidFill>
              <a:prstDash val="solid"/>
              <a:headEnd type="none" w="med" len="med"/>
              <a:tailEnd type="none" w="med" len="med"/>
            </a:ln>
          </p:spPr>
        </p:cxnSp>
        <p:cxnSp>
          <p:nvCxnSpPr>
            <p:cNvPr id="137235" name="AutoShape 32"/>
            <p:cNvCxnSpPr>
              <a:stCxn id="95" idx="5"/>
              <a:endCxn id="107" idx="0"/>
            </p:cNvCxnSpPr>
            <p:nvPr/>
          </p:nvCxnSpPr>
          <p:spPr>
            <a:xfrm>
              <a:off x="3901" y="2131"/>
              <a:ext cx="347" cy="311"/>
            </a:xfrm>
            <a:prstGeom prst="straightConnector1">
              <a:avLst/>
            </a:prstGeom>
            <a:ln w="19050" cap="flat" cmpd="sng">
              <a:solidFill>
                <a:srgbClr val="FF9933"/>
              </a:solidFill>
              <a:prstDash val="solid"/>
              <a:headEnd type="none" w="med" len="med"/>
              <a:tailEnd type="none" w="med" len="med"/>
            </a:ln>
          </p:spPr>
        </p:cxnSp>
        <p:sp>
          <p:nvSpPr>
            <p:cNvPr id="98" name="Oval 33"/>
            <p:cNvSpPr>
              <a:spLocks noChangeArrowheads="1"/>
            </p:cNvSpPr>
            <p:nvPr/>
          </p:nvSpPr>
          <p:spPr bwMode="auto">
            <a:xfrm>
              <a:off x="3264" y="2448"/>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7237" name="Text Box 34"/>
            <p:cNvSpPr txBox="1"/>
            <p:nvPr/>
          </p:nvSpPr>
          <p:spPr>
            <a:xfrm>
              <a:off x="2832" y="2448"/>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38" name="Text Box 35"/>
            <p:cNvSpPr txBox="1"/>
            <p:nvPr/>
          </p:nvSpPr>
          <p:spPr>
            <a:xfrm>
              <a:off x="4416" y="2400"/>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11</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1" name="Oval 36"/>
            <p:cNvSpPr>
              <a:spLocks noChangeArrowheads="1"/>
            </p:cNvSpPr>
            <p:nvPr/>
          </p:nvSpPr>
          <p:spPr bwMode="auto">
            <a:xfrm>
              <a:off x="4176" y="3504"/>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2" name="Oval 37"/>
            <p:cNvSpPr>
              <a:spLocks noChangeArrowheads="1"/>
            </p:cNvSpPr>
            <p:nvPr/>
          </p:nvSpPr>
          <p:spPr bwMode="auto">
            <a:xfrm>
              <a:off x="4896" y="3504"/>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3" name="Oval 38"/>
            <p:cNvSpPr>
              <a:spLocks noChangeArrowheads="1"/>
            </p:cNvSpPr>
            <p:nvPr/>
          </p:nvSpPr>
          <p:spPr bwMode="auto">
            <a:xfrm>
              <a:off x="4560" y="3024"/>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37242" name="AutoShape 39"/>
            <p:cNvCxnSpPr>
              <a:stCxn id="103" idx="3"/>
              <a:endCxn id="101" idx="0"/>
            </p:cNvCxnSpPr>
            <p:nvPr/>
          </p:nvCxnSpPr>
          <p:spPr>
            <a:xfrm flipH="1">
              <a:off x="4296" y="3235"/>
              <a:ext cx="299" cy="263"/>
            </a:xfrm>
            <a:prstGeom prst="straightConnector1">
              <a:avLst/>
            </a:prstGeom>
            <a:ln w="19050" cap="flat" cmpd="sng">
              <a:solidFill>
                <a:srgbClr val="FF9933"/>
              </a:solidFill>
              <a:prstDash val="solid"/>
              <a:headEnd type="none" w="med" len="med"/>
              <a:tailEnd type="none" w="med" len="med"/>
            </a:ln>
          </p:spPr>
        </p:cxnSp>
        <p:cxnSp>
          <p:nvCxnSpPr>
            <p:cNvPr id="137243" name="AutoShape 40"/>
            <p:cNvCxnSpPr>
              <a:stCxn id="103" idx="5"/>
              <a:endCxn id="102" idx="0"/>
            </p:cNvCxnSpPr>
            <p:nvPr/>
          </p:nvCxnSpPr>
          <p:spPr>
            <a:xfrm>
              <a:off x="4765" y="3235"/>
              <a:ext cx="251" cy="263"/>
            </a:xfrm>
            <a:prstGeom prst="straightConnector1">
              <a:avLst/>
            </a:prstGeom>
            <a:ln w="19050" cap="flat" cmpd="sng">
              <a:solidFill>
                <a:srgbClr val="FF9933"/>
              </a:solidFill>
              <a:prstDash val="solid"/>
              <a:headEnd type="none" w="med" len="med"/>
              <a:tailEnd type="none" w="med" len="med"/>
            </a:ln>
          </p:spPr>
        </p:cxnSp>
        <p:sp>
          <p:nvSpPr>
            <p:cNvPr id="106" name="Oval 41"/>
            <p:cNvSpPr>
              <a:spLocks noChangeArrowheads="1"/>
            </p:cNvSpPr>
            <p:nvPr/>
          </p:nvSpPr>
          <p:spPr bwMode="auto">
            <a:xfrm>
              <a:off x="3696" y="2976"/>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7" name="Oval 42"/>
            <p:cNvSpPr>
              <a:spLocks noChangeArrowheads="1"/>
            </p:cNvSpPr>
            <p:nvPr/>
          </p:nvSpPr>
          <p:spPr bwMode="auto">
            <a:xfrm>
              <a:off x="4128" y="2448"/>
              <a:ext cx="240" cy="240"/>
            </a:xfrm>
            <a:prstGeom prst="ellipse">
              <a:avLst/>
            </a:prstGeom>
            <a:solidFill>
              <a:srgbClr val="CCECFF"/>
            </a:solidFill>
            <a:ln w="19050">
              <a:solidFill>
                <a:srgbClr val="FF993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137246" name="AutoShape 43"/>
            <p:cNvCxnSpPr>
              <a:stCxn id="107" idx="3"/>
              <a:endCxn id="106" idx="0"/>
            </p:cNvCxnSpPr>
            <p:nvPr/>
          </p:nvCxnSpPr>
          <p:spPr>
            <a:xfrm flipH="1">
              <a:off x="3816" y="2659"/>
              <a:ext cx="347" cy="311"/>
            </a:xfrm>
            <a:prstGeom prst="straightConnector1">
              <a:avLst/>
            </a:prstGeom>
            <a:ln w="19050" cap="flat" cmpd="sng">
              <a:solidFill>
                <a:srgbClr val="FF9933"/>
              </a:solidFill>
              <a:prstDash val="solid"/>
              <a:headEnd type="none" w="med" len="med"/>
              <a:tailEnd type="none" w="med" len="med"/>
            </a:ln>
          </p:spPr>
        </p:cxnSp>
        <p:cxnSp>
          <p:nvCxnSpPr>
            <p:cNvPr id="137247" name="AutoShape 44"/>
            <p:cNvCxnSpPr>
              <a:stCxn id="107" idx="5"/>
              <a:endCxn id="103" idx="0"/>
            </p:cNvCxnSpPr>
            <p:nvPr/>
          </p:nvCxnSpPr>
          <p:spPr>
            <a:xfrm>
              <a:off x="4333" y="2659"/>
              <a:ext cx="347" cy="359"/>
            </a:xfrm>
            <a:prstGeom prst="straightConnector1">
              <a:avLst/>
            </a:prstGeom>
            <a:ln w="19050" cap="flat" cmpd="sng">
              <a:solidFill>
                <a:srgbClr val="FF9933"/>
              </a:solidFill>
              <a:prstDash val="solid"/>
              <a:headEnd type="none" w="med" len="med"/>
              <a:tailEnd type="none" w="med" len="med"/>
            </a:ln>
          </p:spPr>
        </p:cxnSp>
        <p:sp>
          <p:nvSpPr>
            <p:cNvPr id="137248" name="Text Box 45"/>
            <p:cNvSpPr txBox="1"/>
            <p:nvPr/>
          </p:nvSpPr>
          <p:spPr>
            <a:xfrm>
              <a:off x="3600" y="3216"/>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49" name="Text Box 46"/>
            <p:cNvSpPr txBox="1"/>
            <p:nvPr/>
          </p:nvSpPr>
          <p:spPr>
            <a:xfrm>
              <a:off x="4848" y="2976"/>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6</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50" name="Text Box 47"/>
            <p:cNvSpPr txBox="1"/>
            <p:nvPr/>
          </p:nvSpPr>
          <p:spPr>
            <a:xfrm>
              <a:off x="4080" y="3744"/>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51" name="Text Box 48"/>
            <p:cNvSpPr txBox="1"/>
            <p:nvPr/>
          </p:nvSpPr>
          <p:spPr>
            <a:xfrm>
              <a:off x="4848" y="3744"/>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52" name="Text Box 49"/>
            <p:cNvSpPr txBox="1"/>
            <p:nvPr/>
          </p:nvSpPr>
          <p:spPr>
            <a:xfrm>
              <a:off x="3696" y="3936"/>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15" name="Group 50"/>
          <p:cNvGrpSpPr/>
          <p:nvPr/>
        </p:nvGrpSpPr>
        <p:grpSpPr>
          <a:xfrm>
            <a:off x="1329373" y="1916430"/>
            <a:ext cx="2819400" cy="1603375"/>
            <a:chOff x="816" y="912"/>
            <a:chExt cx="1776" cy="1010"/>
          </a:xfrm>
        </p:grpSpPr>
        <p:sp>
          <p:nvSpPr>
            <p:cNvPr id="116" name="Oval 51"/>
            <p:cNvSpPr>
              <a:spLocks noChangeArrowheads="1"/>
            </p:cNvSpPr>
            <p:nvPr/>
          </p:nvSpPr>
          <p:spPr bwMode="auto">
            <a:xfrm>
              <a:off x="864" y="1200"/>
              <a:ext cx="240" cy="240"/>
            </a:xfrm>
            <a:prstGeom prst="ellipse">
              <a:avLst/>
            </a:prstGeom>
            <a:solidFill>
              <a:srgbClr val="CCFFCC"/>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a</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17" name="Oval 52"/>
            <p:cNvSpPr>
              <a:spLocks noChangeArrowheads="1"/>
            </p:cNvSpPr>
            <p:nvPr/>
          </p:nvSpPr>
          <p:spPr bwMode="auto">
            <a:xfrm>
              <a:off x="1296" y="1200"/>
              <a:ext cx="240" cy="240"/>
            </a:xfrm>
            <a:prstGeom prst="ellipse">
              <a:avLst/>
            </a:prstGeom>
            <a:solidFill>
              <a:srgbClr val="CCFFCC"/>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b</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18" name="Oval 53"/>
            <p:cNvSpPr>
              <a:spLocks noChangeArrowheads="1"/>
            </p:cNvSpPr>
            <p:nvPr/>
          </p:nvSpPr>
          <p:spPr bwMode="auto">
            <a:xfrm>
              <a:off x="1776" y="1200"/>
              <a:ext cx="240" cy="240"/>
            </a:xfrm>
            <a:prstGeom prst="ellipse">
              <a:avLst/>
            </a:prstGeom>
            <a:solidFill>
              <a:srgbClr val="CCFFCC"/>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c</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19" name="Oval 54"/>
            <p:cNvSpPr>
              <a:spLocks noChangeArrowheads="1"/>
            </p:cNvSpPr>
            <p:nvPr/>
          </p:nvSpPr>
          <p:spPr bwMode="auto">
            <a:xfrm>
              <a:off x="2304" y="1200"/>
              <a:ext cx="240" cy="240"/>
            </a:xfrm>
            <a:prstGeom prst="ellipse">
              <a:avLst/>
            </a:prstGeom>
            <a:solidFill>
              <a:srgbClr val="CCFFCC"/>
            </a:solidFill>
            <a:ln w="19050">
              <a:solidFill>
                <a:srgbClr val="FF33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d</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37228" name="Text Box 55"/>
            <p:cNvSpPr txBox="1"/>
            <p:nvPr/>
          </p:nvSpPr>
          <p:spPr>
            <a:xfrm>
              <a:off x="816" y="91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7</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29" name="Text Box 56"/>
            <p:cNvSpPr txBox="1"/>
            <p:nvPr/>
          </p:nvSpPr>
          <p:spPr>
            <a:xfrm>
              <a:off x="1200" y="91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5</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30" name="Text Box 57"/>
            <p:cNvSpPr txBox="1"/>
            <p:nvPr/>
          </p:nvSpPr>
          <p:spPr>
            <a:xfrm>
              <a:off x="1680" y="91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31" name="Text Box 58"/>
            <p:cNvSpPr txBox="1"/>
            <p:nvPr/>
          </p:nvSpPr>
          <p:spPr>
            <a:xfrm>
              <a:off x="2208" y="91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7232" name="Text Box 59"/>
            <p:cNvSpPr txBox="1"/>
            <p:nvPr/>
          </p:nvSpPr>
          <p:spPr>
            <a:xfrm>
              <a:off x="1440" y="1632"/>
              <a:ext cx="384" cy="29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25" name="Text Box 60"/>
          <p:cNvSpPr txBox="1"/>
          <p:nvPr/>
        </p:nvSpPr>
        <p:spPr>
          <a:xfrm>
            <a:off x="4613593" y="203518"/>
            <a:ext cx="6951662" cy="491490"/>
          </a:xfrm>
          <a:prstGeom prst="rect">
            <a:avLst/>
          </a:prstGeom>
          <a:noFill/>
          <a:ln w="9525">
            <a:noFill/>
          </a:ln>
        </p:spPr>
        <p:txBody>
          <a:bodyPr>
            <a:spAutoFit/>
          </a:bodyPr>
          <a:p>
            <a:pPr>
              <a:spcBef>
                <a:spcPct val="50000"/>
              </a:spcBef>
            </a:pPr>
            <a:r>
              <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例：给定权值</a:t>
            </a:r>
            <a:r>
              <a:rPr lang="en-US" altLang="zh-CN"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 7</a:t>
            </a:r>
            <a:r>
              <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5</a:t>
            </a:r>
            <a:r>
              <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4 }</a:t>
            </a:r>
            <a:r>
              <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rPr>
              <a:t>，构造哈夫曼树。</a:t>
            </a:r>
            <a:endParaRPr lang="zh-CN" altLang="en-US" sz="2600" b="1" dirty="0">
              <a:solidFill>
                <a:srgbClr val="3333CC"/>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blinds(horizontal)">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blinds(horizontal)">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blinds(horizontal)">
                                      <p:cBhvr>
                                        <p:cTn id="2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1783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、哈夫曼树的应用</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5" name="Text Box 3" descr="花岗岩"/>
          <p:cNvSpPr txBox="1"/>
          <p:nvPr/>
        </p:nvSpPr>
        <p:spPr>
          <a:xfrm>
            <a:off x="997585" y="1658620"/>
            <a:ext cx="9789795" cy="1094105"/>
          </a:xfrm>
          <a:prstGeom prst="rect">
            <a:avLst/>
          </a:prstGeom>
          <a:noFill/>
          <a:ln w="9525">
            <a:noFill/>
          </a:ln>
        </p:spPr>
        <p:txBody>
          <a:bodyPr wrap="square">
            <a:spAutoFit/>
          </a:bodyPr>
          <a:p>
            <a:pPr>
              <a:lnSpc>
                <a:spcPct val="120000"/>
              </a:lnSpc>
              <a:spcBef>
                <a:spcPct val="5000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在解决某些判定问题时，利用哈夫曼树可以得到最佳判定算法。</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20000"/>
              </a:lnSpc>
              <a:spcBef>
                <a:spcPts val="50"/>
              </a:spcBef>
              <a:spcAft>
                <a:spcPts val="0"/>
              </a:spcAft>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：将学生百分成绩按分数段分级的程序。</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36" name="Group 4"/>
          <p:cNvGrpSpPr/>
          <p:nvPr/>
        </p:nvGrpSpPr>
        <p:grpSpPr>
          <a:xfrm>
            <a:off x="6734810" y="3626485"/>
            <a:ext cx="4665345" cy="2529376"/>
            <a:chOff x="192" y="1200"/>
            <a:chExt cx="2352" cy="1536"/>
          </a:xfrm>
        </p:grpSpPr>
        <p:sp>
          <p:nvSpPr>
            <p:cNvPr id="37" name="AutoShape 5"/>
            <p:cNvSpPr>
              <a:spLocks noChangeArrowheads="1"/>
            </p:cNvSpPr>
            <p:nvPr/>
          </p:nvSpPr>
          <p:spPr bwMode="auto">
            <a:xfrm>
              <a:off x="569" y="1200"/>
              <a:ext cx="469"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a&lt;60 </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8" name="AutoShape 6"/>
            <p:cNvSpPr>
              <a:spLocks noChangeArrowheads="1"/>
            </p:cNvSpPr>
            <p:nvPr/>
          </p:nvSpPr>
          <p:spPr bwMode="auto">
            <a:xfrm>
              <a:off x="944" y="1541"/>
              <a:ext cx="471"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a&lt;70 </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39" name="AutoShape 7"/>
            <p:cNvSpPr>
              <a:spLocks noChangeArrowheads="1"/>
            </p:cNvSpPr>
            <p:nvPr/>
          </p:nvSpPr>
          <p:spPr bwMode="auto">
            <a:xfrm>
              <a:off x="1368" y="1840"/>
              <a:ext cx="470"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a&lt;80 </a:t>
              </a:r>
              <a:endParaRPr kumimoji="1"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0" name="AutoShape 8"/>
            <p:cNvSpPr>
              <a:spLocks noChangeArrowheads="1"/>
            </p:cNvSpPr>
            <p:nvPr/>
          </p:nvSpPr>
          <p:spPr bwMode="auto">
            <a:xfrm>
              <a:off x="1697" y="2181"/>
              <a:ext cx="469"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a&lt;90 </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41" name="Line 9"/>
            <p:cNvSpPr>
              <a:spLocks noChangeShapeType="1"/>
            </p:cNvSpPr>
            <p:nvPr/>
          </p:nvSpPr>
          <p:spPr bwMode="auto">
            <a:xfrm>
              <a:off x="898" y="1371"/>
              <a:ext cx="188" cy="170"/>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2" name="Line 10"/>
            <p:cNvSpPr>
              <a:spLocks noChangeShapeType="1"/>
            </p:cNvSpPr>
            <p:nvPr/>
          </p:nvSpPr>
          <p:spPr bwMode="auto">
            <a:xfrm>
              <a:off x="1321" y="1712"/>
              <a:ext cx="141" cy="128"/>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3" name="Line 11"/>
            <p:cNvSpPr>
              <a:spLocks noChangeShapeType="1"/>
            </p:cNvSpPr>
            <p:nvPr/>
          </p:nvSpPr>
          <p:spPr bwMode="auto">
            <a:xfrm>
              <a:off x="1650" y="2011"/>
              <a:ext cx="188" cy="170"/>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4" name="AutoShape 12"/>
            <p:cNvSpPr>
              <a:spLocks noChangeArrowheads="1"/>
            </p:cNvSpPr>
            <p:nvPr/>
          </p:nvSpPr>
          <p:spPr bwMode="auto">
            <a:xfrm>
              <a:off x="192" y="1536"/>
              <a:ext cx="580" cy="187"/>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不及格</a:t>
              </a:r>
              <a:endPar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45" name="AutoShape 13"/>
            <p:cNvSpPr>
              <a:spLocks noChangeArrowheads="1"/>
            </p:cNvSpPr>
            <p:nvPr/>
          </p:nvSpPr>
          <p:spPr bwMode="auto">
            <a:xfrm>
              <a:off x="1086" y="2181"/>
              <a:ext cx="424" cy="214"/>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中等</a:t>
              </a:r>
              <a:endPar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46" name="AutoShape 14"/>
            <p:cNvSpPr>
              <a:spLocks noChangeArrowheads="1"/>
            </p:cNvSpPr>
            <p:nvPr/>
          </p:nvSpPr>
          <p:spPr bwMode="auto">
            <a:xfrm>
              <a:off x="1415" y="2523"/>
              <a:ext cx="423"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良好</a:t>
              </a:r>
              <a:endPar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47" name="AutoShape 15"/>
            <p:cNvSpPr>
              <a:spLocks noChangeArrowheads="1"/>
            </p:cNvSpPr>
            <p:nvPr/>
          </p:nvSpPr>
          <p:spPr bwMode="auto">
            <a:xfrm>
              <a:off x="2120" y="2523"/>
              <a:ext cx="424"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优秀</a:t>
              </a:r>
              <a:endPar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48" name="AutoShape 16"/>
            <p:cNvSpPr>
              <a:spLocks noChangeArrowheads="1"/>
            </p:cNvSpPr>
            <p:nvPr/>
          </p:nvSpPr>
          <p:spPr bwMode="auto">
            <a:xfrm>
              <a:off x="616" y="1883"/>
              <a:ext cx="423"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及格</a:t>
              </a:r>
              <a:endParaRPr kumimoji="1"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cxnSp>
          <p:nvCxnSpPr>
            <p:cNvPr id="138258" name="AutoShape 17"/>
            <p:cNvCxnSpPr>
              <a:stCxn id="37" idx="2"/>
              <a:endCxn id="44" idx="0"/>
            </p:cNvCxnSpPr>
            <p:nvPr/>
          </p:nvCxnSpPr>
          <p:spPr>
            <a:xfrm flipH="1">
              <a:off x="483" y="1371"/>
              <a:ext cx="321" cy="165"/>
            </a:xfrm>
            <a:prstGeom prst="straightConnector1">
              <a:avLst/>
            </a:prstGeom>
            <a:ln w="19050" cap="flat" cmpd="sng">
              <a:solidFill>
                <a:srgbClr val="3333CC"/>
              </a:solidFill>
              <a:prstDash val="solid"/>
              <a:headEnd type="none" w="med" len="med"/>
              <a:tailEnd type="none" w="med" len="med"/>
            </a:ln>
          </p:spPr>
        </p:cxnSp>
        <p:cxnSp>
          <p:nvCxnSpPr>
            <p:cNvPr id="138259" name="AutoShape 18"/>
            <p:cNvCxnSpPr>
              <a:stCxn id="38" idx="2"/>
              <a:endCxn id="48" idx="0"/>
            </p:cNvCxnSpPr>
            <p:nvPr/>
          </p:nvCxnSpPr>
          <p:spPr>
            <a:xfrm flipH="1">
              <a:off x="827" y="1712"/>
              <a:ext cx="353" cy="171"/>
            </a:xfrm>
            <a:prstGeom prst="straightConnector1">
              <a:avLst/>
            </a:prstGeom>
            <a:ln w="19050" cap="flat" cmpd="sng">
              <a:solidFill>
                <a:srgbClr val="3333CC"/>
              </a:solidFill>
              <a:prstDash val="solid"/>
              <a:headEnd type="none" w="med" len="med"/>
              <a:tailEnd type="none" w="med" len="med"/>
            </a:ln>
          </p:spPr>
        </p:cxnSp>
        <p:cxnSp>
          <p:nvCxnSpPr>
            <p:cNvPr id="138260" name="AutoShape 19"/>
            <p:cNvCxnSpPr>
              <a:stCxn id="39" idx="2"/>
              <a:endCxn id="45" idx="0"/>
            </p:cNvCxnSpPr>
            <p:nvPr/>
          </p:nvCxnSpPr>
          <p:spPr>
            <a:xfrm flipH="1">
              <a:off x="1297" y="2011"/>
              <a:ext cx="306" cy="170"/>
            </a:xfrm>
            <a:prstGeom prst="straightConnector1">
              <a:avLst/>
            </a:prstGeom>
            <a:ln w="19050" cap="flat" cmpd="sng">
              <a:solidFill>
                <a:srgbClr val="3333CC"/>
              </a:solidFill>
              <a:prstDash val="solid"/>
              <a:headEnd type="none" w="med" len="med"/>
              <a:tailEnd type="none" w="med" len="med"/>
            </a:ln>
          </p:spPr>
        </p:cxnSp>
        <p:cxnSp>
          <p:nvCxnSpPr>
            <p:cNvPr id="138261" name="AutoShape 20"/>
            <p:cNvCxnSpPr>
              <a:stCxn id="40" idx="2"/>
              <a:endCxn id="46" idx="0"/>
            </p:cNvCxnSpPr>
            <p:nvPr/>
          </p:nvCxnSpPr>
          <p:spPr>
            <a:xfrm flipH="1">
              <a:off x="1627" y="2352"/>
              <a:ext cx="305" cy="171"/>
            </a:xfrm>
            <a:prstGeom prst="straightConnector1">
              <a:avLst/>
            </a:prstGeom>
            <a:ln w="19050" cap="flat" cmpd="sng">
              <a:solidFill>
                <a:srgbClr val="3333CC"/>
              </a:solidFill>
              <a:prstDash val="solid"/>
              <a:headEnd type="none" w="med" len="med"/>
              <a:tailEnd type="none" w="med" len="med"/>
            </a:ln>
          </p:spPr>
        </p:cxnSp>
        <p:cxnSp>
          <p:nvCxnSpPr>
            <p:cNvPr id="138262" name="AutoShape 21"/>
            <p:cNvCxnSpPr>
              <a:stCxn id="40" idx="2"/>
              <a:endCxn id="47" idx="0"/>
            </p:cNvCxnSpPr>
            <p:nvPr/>
          </p:nvCxnSpPr>
          <p:spPr>
            <a:xfrm>
              <a:off x="1932" y="2352"/>
              <a:ext cx="401" cy="171"/>
            </a:xfrm>
            <a:prstGeom prst="straightConnector1">
              <a:avLst/>
            </a:prstGeom>
            <a:ln w="19050" cap="flat" cmpd="sng">
              <a:solidFill>
                <a:srgbClr val="3333CC"/>
              </a:solidFill>
              <a:prstDash val="solid"/>
              <a:headEnd type="none" w="med" len="med"/>
              <a:tailEnd type="none" w="med" len="med"/>
            </a:ln>
          </p:spPr>
        </p:cxnSp>
        <p:sp>
          <p:nvSpPr>
            <p:cNvPr id="138263" name="Text Box 22"/>
            <p:cNvSpPr txBox="1"/>
            <p:nvPr/>
          </p:nvSpPr>
          <p:spPr>
            <a:xfrm>
              <a:off x="297" y="1296"/>
              <a:ext cx="193"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4" name="Text Box 23"/>
            <p:cNvSpPr txBox="1"/>
            <p:nvPr/>
          </p:nvSpPr>
          <p:spPr>
            <a:xfrm>
              <a:off x="1039" y="1285"/>
              <a:ext cx="236"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5" name="Text Box 24"/>
            <p:cNvSpPr txBox="1"/>
            <p:nvPr/>
          </p:nvSpPr>
          <p:spPr>
            <a:xfrm>
              <a:off x="756" y="1627"/>
              <a:ext cx="188"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6" name="Text Box 25"/>
            <p:cNvSpPr txBox="1"/>
            <p:nvPr/>
          </p:nvSpPr>
          <p:spPr>
            <a:xfrm>
              <a:off x="1415" y="1627"/>
              <a:ext cx="235"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7" name="Text Box 26"/>
            <p:cNvSpPr txBox="1"/>
            <p:nvPr/>
          </p:nvSpPr>
          <p:spPr>
            <a:xfrm>
              <a:off x="1180" y="1968"/>
              <a:ext cx="188"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8" name="Text Box 27"/>
            <p:cNvSpPr txBox="1"/>
            <p:nvPr/>
          </p:nvSpPr>
          <p:spPr>
            <a:xfrm>
              <a:off x="1838" y="1925"/>
              <a:ext cx="236"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69" name="Text Box 28"/>
            <p:cNvSpPr txBox="1"/>
            <p:nvPr/>
          </p:nvSpPr>
          <p:spPr>
            <a:xfrm>
              <a:off x="1536" y="2256"/>
              <a:ext cx="189"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8270" name="Text Box 29"/>
            <p:cNvSpPr txBox="1"/>
            <p:nvPr/>
          </p:nvSpPr>
          <p:spPr>
            <a:xfrm>
              <a:off x="2167" y="2267"/>
              <a:ext cx="236" cy="280"/>
            </a:xfrm>
            <a:prstGeom prst="rect">
              <a:avLst/>
            </a:prstGeom>
            <a:noFill/>
            <a:ln w="9525">
              <a:noFill/>
            </a:ln>
          </p:spPr>
          <p:txBody>
            <a:bodyPr>
              <a:spAutoFit/>
            </a:bodyPr>
            <a:p>
              <a:pPr algn="ct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 name="文本框 2"/>
          <p:cNvSpPr txBox="1"/>
          <p:nvPr/>
        </p:nvSpPr>
        <p:spPr>
          <a:xfrm>
            <a:off x="997585" y="3666490"/>
            <a:ext cx="4667885" cy="2489200"/>
          </a:xfrm>
          <a:prstGeom prst="rect">
            <a:avLst/>
          </a:prstGeom>
          <a:solidFill>
            <a:srgbClr val="FFFF00"/>
          </a:solidFill>
          <a:ln w="9525">
            <a:noFill/>
          </a:ln>
        </p:spPr>
        <p:txBody>
          <a:bodyPr wrap="square">
            <a:spAutoFit/>
          </a:bodyPr>
          <a:p>
            <a:pPr>
              <a:lnSpc>
                <a:spcPct val="130000"/>
              </a:lnSpc>
              <a:spcBef>
                <a:spcPts val="0"/>
              </a:spcBef>
              <a:spcAft>
                <a:spcPts val="0"/>
              </a:spcAft>
            </a:pP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if(a&lt;60)              b=''</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不及格</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else if(a&lt;70)       b=''</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及格</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else if(a&lt;80)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b=''</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中等</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a:t>
            </a:r>
            <a:endPar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0"/>
              </a:spcBef>
              <a:spcAft>
                <a:spcPts val="0"/>
              </a:spcAft>
            </a:pP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else if(a&lt;90)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b=''</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良好</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a:t>
            </a:r>
            <a:endPar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endParaRPr>
          </a:p>
          <a:p>
            <a:pPr>
              <a:lnSpc>
                <a:spcPct val="130000"/>
              </a:lnSpc>
              <a:spcBef>
                <a:spcPts val="0"/>
              </a:spcBef>
              <a:spcAft>
                <a:spcPts val="0"/>
              </a:spcAft>
            </a:pP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sym typeface="幼圆" panose="02010509060101010101" pitchFamily="49" charset="-122"/>
              </a:rPr>
              <a:t>    else                    b=</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优秀</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Rectangle 11"/>
          <p:cNvSpPr>
            <a:spLocks noChangeArrowheads="1"/>
          </p:cNvSpPr>
          <p:nvPr/>
        </p:nvSpPr>
        <p:spPr bwMode="auto">
          <a:xfrm>
            <a:off x="6157595" y="356235"/>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应用一：判定树</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7" name="文本框 6"/>
          <p:cNvSpPr txBox="1"/>
          <p:nvPr/>
        </p:nvSpPr>
        <p:spPr>
          <a:xfrm>
            <a:off x="7077710" y="2979420"/>
            <a:ext cx="3542665" cy="460375"/>
          </a:xfrm>
          <a:prstGeom prst="rect">
            <a:avLst/>
          </a:prstGeom>
          <a:noFill/>
        </p:spPr>
        <p:txBody>
          <a:bodyPr wrap="none" rtlCol="0" anchor="t">
            <a:spAutoFit/>
          </a:bodyPr>
          <a:p>
            <a:pPr>
              <a:spcBef>
                <a:spcPts val="50"/>
              </a:spcBef>
            </a:pP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对应二叉树结构如下图：</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 name="文本框 7"/>
          <p:cNvSpPr txBox="1"/>
          <p:nvPr/>
        </p:nvSpPr>
        <p:spPr>
          <a:xfrm>
            <a:off x="489585" y="2979420"/>
            <a:ext cx="5986145" cy="460375"/>
          </a:xfrm>
          <a:prstGeom prst="rect">
            <a:avLst/>
          </a:prstGeom>
          <a:noFill/>
        </p:spPr>
        <p:txBody>
          <a:bodyPr wrap="none" rtlCol="0" anchor="t">
            <a:spAutoFit/>
          </a:bodyPr>
          <a:p>
            <a:pPr algn="l">
              <a:spcBef>
                <a:spcPts val="50"/>
              </a:spcBef>
            </a:pPr>
            <a:r>
              <a:rPr lang="zh-CN" altLang="en-US" sz="2400" b="1" dirty="0">
                <a:solidFill>
                  <a:srgbClr val="000000"/>
                </a:solidFill>
                <a:latin typeface="华文楷体" panose="02010600040101010101" pitchFamily="2" charset="-122"/>
                <a:ea typeface="华文楷体" panose="02010600040101010101" pitchFamily="2" charset="-122"/>
                <a:sym typeface="+mn-ea"/>
              </a:rPr>
              <a:t>若学生成绩分布是均匀的，可写程序段为：</a:t>
            </a:r>
            <a:endPar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8" grpId="0"/>
      <p:bldP spid="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1783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、哈夫曼树的应用</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157595" y="356235"/>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应用一：判定树</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139267" name="Text Box 3" descr="花岗岩"/>
          <p:cNvSpPr txBox="1"/>
          <p:nvPr/>
        </p:nvSpPr>
        <p:spPr>
          <a:xfrm>
            <a:off x="501015" y="1774825"/>
            <a:ext cx="10843895" cy="1124585"/>
          </a:xfrm>
          <a:prstGeom prst="rect">
            <a:avLst/>
          </a:prstGeom>
          <a:noFill/>
          <a:ln w="9525">
            <a:noFill/>
          </a:ln>
        </p:spPr>
        <p:txBody>
          <a:bodyPr wrap="square">
            <a:spAutoFit/>
          </a:bodyPr>
          <a:p>
            <a:pPr>
              <a:lnSpc>
                <a:spcPct val="120000"/>
              </a:lnSpc>
              <a:spcBef>
                <a:spcPts val="0"/>
              </a:spcBef>
            </a:pP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学生成绩分布</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不均匀</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，用下图二叉树结构来实现，若输入</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10000</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个数据需要比较多少次？</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39268" name="Group 4"/>
          <p:cNvGrpSpPr/>
          <p:nvPr/>
        </p:nvGrpSpPr>
        <p:grpSpPr>
          <a:xfrm>
            <a:off x="6659245" y="2692400"/>
            <a:ext cx="4851400" cy="3181985"/>
            <a:chOff x="192" y="1200"/>
            <a:chExt cx="2352" cy="1536"/>
          </a:xfrm>
        </p:grpSpPr>
        <p:sp>
          <p:nvSpPr>
            <p:cNvPr id="3" name="AutoShape 5"/>
            <p:cNvSpPr>
              <a:spLocks noChangeArrowheads="1"/>
            </p:cNvSpPr>
            <p:nvPr/>
          </p:nvSpPr>
          <p:spPr bwMode="auto">
            <a:xfrm>
              <a:off x="569" y="1200"/>
              <a:ext cx="469"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a&lt;60 </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7" name="AutoShape 6"/>
            <p:cNvSpPr>
              <a:spLocks noChangeArrowheads="1"/>
            </p:cNvSpPr>
            <p:nvPr/>
          </p:nvSpPr>
          <p:spPr bwMode="auto">
            <a:xfrm>
              <a:off x="944" y="1541"/>
              <a:ext cx="471"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a&lt;70 </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8" name="AutoShape 7"/>
            <p:cNvSpPr>
              <a:spLocks noChangeArrowheads="1"/>
            </p:cNvSpPr>
            <p:nvPr/>
          </p:nvSpPr>
          <p:spPr bwMode="auto">
            <a:xfrm>
              <a:off x="1368" y="1840"/>
              <a:ext cx="470"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a&lt;80 </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9" name="AutoShape 8"/>
            <p:cNvSpPr>
              <a:spLocks noChangeArrowheads="1"/>
            </p:cNvSpPr>
            <p:nvPr/>
          </p:nvSpPr>
          <p:spPr bwMode="auto">
            <a:xfrm>
              <a:off x="1697" y="2181"/>
              <a:ext cx="469" cy="171"/>
            </a:xfrm>
            <a:prstGeom prst="flowChartPreparation">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rPr>
                <a:t> a&lt;90 </a:t>
              </a:r>
              <a:endParaRPr kumimoji="1" lang="en-US" altLang="zh-CN"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sym typeface="+mn-ea"/>
              </a:endParaRPr>
            </a:p>
          </p:txBody>
        </p:sp>
        <p:sp>
          <p:nvSpPr>
            <p:cNvPr id="10" name="Line 9"/>
            <p:cNvSpPr>
              <a:spLocks noChangeShapeType="1"/>
            </p:cNvSpPr>
            <p:nvPr/>
          </p:nvSpPr>
          <p:spPr bwMode="auto">
            <a:xfrm>
              <a:off x="898" y="1371"/>
              <a:ext cx="188" cy="170"/>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Line 10"/>
            <p:cNvSpPr>
              <a:spLocks noChangeShapeType="1"/>
            </p:cNvSpPr>
            <p:nvPr/>
          </p:nvSpPr>
          <p:spPr bwMode="auto">
            <a:xfrm>
              <a:off x="1321" y="1712"/>
              <a:ext cx="141" cy="128"/>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 name="Line 11"/>
            <p:cNvSpPr>
              <a:spLocks noChangeShapeType="1"/>
            </p:cNvSpPr>
            <p:nvPr/>
          </p:nvSpPr>
          <p:spPr bwMode="auto">
            <a:xfrm>
              <a:off x="1650" y="2011"/>
              <a:ext cx="188" cy="170"/>
            </a:xfrm>
            <a:prstGeom prst="line">
              <a:avLst/>
            </a:prstGeom>
            <a:noFill/>
            <a:ln w="1905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 name="AutoShape 12"/>
            <p:cNvSpPr>
              <a:spLocks noChangeArrowheads="1"/>
            </p:cNvSpPr>
            <p:nvPr/>
          </p:nvSpPr>
          <p:spPr bwMode="auto">
            <a:xfrm>
              <a:off x="192" y="1536"/>
              <a:ext cx="580" cy="187"/>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不及格</a:t>
              </a:r>
              <a:endPar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4" name="AutoShape 13"/>
            <p:cNvSpPr>
              <a:spLocks noChangeArrowheads="1"/>
            </p:cNvSpPr>
            <p:nvPr/>
          </p:nvSpPr>
          <p:spPr bwMode="auto">
            <a:xfrm>
              <a:off x="1086" y="2181"/>
              <a:ext cx="424" cy="214"/>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中等</a:t>
              </a:r>
              <a:endPar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5" name="AutoShape 14"/>
            <p:cNvSpPr>
              <a:spLocks noChangeArrowheads="1"/>
            </p:cNvSpPr>
            <p:nvPr/>
          </p:nvSpPr>
          <p:spPr bwMode="auto">
            <a:xfrm>
              <a:off x="1415" y="2523"/>
              <a:ext cx="423"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良好</a:t>
              </a:r>
              <a:endPar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6" name="AutoShape 15"/>
            <p:cNvSpPr>
              <a:spLocks noChangeArrowheads="1"/>
            </p:cNvSpPr>
            <p:nvPr/>
          </p:nvSpPr>
          <p:spPr bwMode="auto">
            <a:xfrm>
              <a:off x="2120" y="2523"/>
              <a:ext cx="424"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优秀</a:t>
              </a:r>
              <a:endPar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sp>
          <p:nvSpPr>
            <p:cNvPr id="17" name="AutoShape 16"/>
            <p:cNvSpPr>
              <a:spLocks noChangeArrowheads="1"/>
            </p:cNvSpPr>
            <p:nvPr/>
          </p:nvSpPr>
          <p:spPr bwMode="auto">
            <a:xfrm>
              <a:off x="616" y="1883"/>
              <a:ext cx="423" cy="213"/>
            </a:xfrm>
            <a:prstGeom prst="flowChartProcess">
              <a:avLst/>
            </a:prstGeom>
            <a:solidFill>
              <a:srgbClr val="66CC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rPr>
                <a:t>及格</a:t>
              </a:r>
              <a:endParaRPr kumimoji="1" lang="zh-CN" altLang="en-US" sz="2000" b="1" i="0" u="none" strike="noStrike" kern="0" cap="none" spc="0" normalizeH="0" baseline="0" noProof="0">
                <a:ln>
                  <a:noFill/>
                </a:ln>
                <a:solidFill>
                  <a:sysClr val="windowText" lastClr="000000"/>
                </a:solidFill>
                <a:effectLst/>
                <a:uLnTx/>
                <a:uFillTx/>
                <a:latin typeface="Times New Roman" panose="02020603050405020304" pitchFamily="18" charset="0"/>
                <a:ea typeface="华文楷体" panose="02010600040101010101" pitchFamily="2" charset="-122"/>
                <a:cs typeface="+mn-cs"/>
                <a:sym typeface="+mn-ea"/>
              </a:endParaRPr>
            </a:p>
          </p:txBody>
        </p:sp>
        <p:cxnSp>
          <p:nvCxnSpPr>
            <p:cNvPr id="139312" name="AutoShape 17"/>
            <p:cNvCxnSpPr>
              <a:stCxn id="3" idx="2"/>
              <a:endCxn id="13" idx="0"/>
            </p:cNvCxnSpPr>
            <p:nvPr/>
          </p:nvCxnSpPr>
          <p:spPr>
            <a:xfrm flipH="1">
              <a:off x="483" y="1371"/>
              <a:ext cx="321" cy="165"/>
            </a:xfrm>
            <a:prstGeom prst="straightConnector1">
              <a:avLst/>
            </a:prstGeom>
            <a:ln w="19050" cap="flat" cmpd="sng">
              <a:solidFill>
                <a:srgbClr val="3333CC"/>
              </a:solidFill>
              <a:prstDash val="solid"/>
              <a:headEnd type="none" w="med" len="med"/>
              <a:tailEnd type="none" w="med" len="med"/>
            </a:ln>
          </p:spPr>
        </p:cxnSp>
        <p:cxnSp>
          <p:nvCxnSpPr>
            <p:cNvPr id="139313" name="AutoShape 18"/>
            <p:cNvCxnSpPr>
              <a:stCxn id="7" idx="2"/>
              <a:endCxn id="17" idx="0"/>
            </p:cNvCxnSpPr>
            <p:nvPr/>
          </p:nvCxnSpPr>
          <p:spPr>
            <a:xfrm flipH="1">
              <a:off x="827" y="1712"/>
              <a:ext cx="353" cy="171"/>
            </a:xfrm>
            <a:prstGeom prst="straightConnector1">
              <a:avLst/>
            </a:prstGeom>
            <a:ln w="19050" cap="flat" cmpd="sng">
              <a:solidFill>
                <a:srgbClr val="3333CC"/>
              </a:solidFill>
              <a:prstDash val="solid"/>
              <a:headEnd type="none" w="med" len="med"/>
              <a:tailEnd type="none" w="med" len="med"/>
            </a:ln>
          </p:spPr>
        </p:cxnSp>
        <p:cxnSp>
          <p:nvCxnSpPr>
            <p:cNvPr id="139314" name="AutoShape 19"/>
            <p:cNvCxnSpPr>
              <a:stCxn id="8" idx="2"/>
              <a:endCxn id="14" idx="0"/>
            </p:cNvCxnSpPr>
            <p:nvPr/>
          </p:nvCxnSpPr>
          <p:spPr>
            <a:xfrm flipH="1">
              <a:off x="1297" y="2011"/>
              <a:ext cx="306" cy="170"/>
            </a:xfrm>
            <a:prstGeom prst="straightConnector1">
              <a:avLst/>
            </a:prstGeom>
            <a:ln w="19050" cap="flat" cmpd="sng">
              <a:solidFill>
                <a:srgbClr val="3333CC"/>
              </a:solidFill>
              <a:prstDash val="solid"/>
              <a:headEnd type="none" w="med" len="med"/>
              <a:tailEnd type="none" w="med" len="med"/>
            </a:ln>
          </p:spPr>
        </p:cxnSp>
        <p:cxnSp>
          <p:nvCxnSpPr>
            <p:cNvPr id="139315" name="AutoShape 20"/>
            <p:cNvCxnSpPr>
              <a:stCxn id="9" idx="2"/>
              <a:endCxn id="15" idx="0"/>
            </p:cNvCxnSpPr>
            <p:nvPr/>
          </p:nvCxnSpPr>
          <p:spPr>
            <a:xfrm flipH="1">
              <a:off x="1627" y="2352"/>
              <a:ext cx="305" cy="171"/>
            </a:xfrm>
            <a:prstGeom prst="straightConnector1">
              <a:avLst/>
            </a:prstGeom>
            <a:ln w="19050" cap="flat" cmpd="sng">
              <a:solidFill>
                <a:srgbClr val="3333CC"/>
              </a:solidFill>
              <a:prstDash val="solid"/>
              <a:headEnd type="none" w="med" len="med"/>
              <a:tailEnd type="none" w="med" len="med"/>
            </a:ln>
          </p:spPr>
        </p:cxnSp>
        <p:cxnSp>
          <p:nvCxnSpPr>
            <p:cNvPr id="139316" name="AutoShape 21"/>
            <p:cNvCxnSpPr>
              <a:stCxn id="9" idx="2"/>
              <a:endCxn id="16" idx="0"/>
            </p:cNvCxnSpPr>
            <p:nvPr/>
          </p:nvCxnSpPr>
          <p:spPr>
            <a:xfrm>
              <a:off x="1932" y="2352"/>
              <a:ext cx="401" cy="171"/>
            </a:xfrm>
            <a:prstGeom prst="straightConnector1">
              <a:avLst/>
            </a:prstGeom>
            <a:ln w="19050" cap="flat" cmpd="sng">
              <a:solidFill>
                <a:srgbClr val="3333CC"/>
              </a:solidFill>
              <a:prstDash val="solid"/>
              <a:headEnd type="none" w="med" len="med"/>
              <a:tailEnd type="none" w="med" len="med"/>
            </a:ln>
          </p:spPr>
        </p:cxnSp>
        <p:sp>
          <p:nvSpPr>
            <p:cNvPr id="139317" name="Text Box 22"/>
            <p:cNvSpPr txBox="1"/>
            <p:nvPr/>
          </p:nvSpPr>
          <p:spPr>
            <a:xfrm>
              <a:off x="297" y="1296"/>
              <a:ext cx="193"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18" name="Text Box 23"/>
            <p:cNvSpPr txBox="1"/>
            <p:nvPr/>
          </p:nvSpPr>
          <p:spPr>
            <a:xfrm>
              <a:off x="1039" y="1285"/>
              <a:ext cx="236"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19" name="Text Box 24"/>
            <p:cNvSpPr txBox="1"/>
            <p:nvPr/>
          </p:nvSpPr>
          <p:spPr>
            <a:xfrm>
              <a:off x="756" y="1627"/>
              <a:ext cx="188"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20" name="Text Box 25"/>
            <p:cNvSpPr txBox="1"/>
            <p:nvPr/>
          </p:nvSpPr>
          <p:spPr>
            <a:xfrm>
              <a:off x="1415" y="1627"/>
              <a:ext cx="235"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21" name="Text Box 26"/>
            <p:cNvSpPr txBox="1"/>
            <p:nvPr/>
          </p:nvSpPr>
          <p:spPr>
            <a:xfrm>
              <a:off x="1180" y="1968"/>
              <a:ext cx="188"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22" name="Text Box 27"/>
            <p:cNvSpPr txBox="1"/>
            <p:nvPr/>
          </p:nvSpPr>
          <p:spPr>
            <a:xfrm>
              <a:off x="1838" y="1925"/>
              <a:ext cx="236"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23" name="Text Box 28"/>
            <p:cNvSpPr txBox="1"/>
            <p:nvPr/>
          </p:nvSpPr>
          <p:spPr>
            <a:xfrm>
              <a:off x="1536" y="2256"/>
              <a:ext cx="189"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9324" name="Text Box 29"/>
            <p:cNvSpPr txBox="1"/>
            <p:nvPr/>
          </p:nvSpPr>
          <p:spPr>
            <a:xfrm>
              <a:off x="2167" y="2267"/>
              <a:ext cx="236" cy="192"/>
            </a:xfrm>
            <a:prstGeom prst="rect">
              <a:avLst/>
            </a:prstGeom>
            <a:noFill/>
            <a:ln w="9525">
              <a:noFill/>
            </a:ln>
          </p:spPr>
          <p:txBody>
            <a:bodyPr>
              <a:spAutoFit/>
            </a:bodyPr>
            <a:p>
              <a:pPr algn="ctr">
                <a:spcBef>
                  <a:spcPct val="50000"/>
                </a:spcBef>
              </a:pPr>
              <a:r>
                <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2" name="AutoShape 31"/>
          <p:cNvSpPr>
            <a:spLocks noChangeArrowheads="1"/>
          </p:cNvSpPr>
          <p:nvPr/>
        </p:nvSpPr>
        <p:spPr bwMode="auto">
          <a:xfrm>
            <a:off x="1971040" y="5078730"/>
            <a:ext cx="3154680" cy="1676400"/>
          </a:xfrm>
          <a:prstGeom prst="cloudCallout">
            <a:avLst>
              <a:gd name="adj1" fmla="val 171074"/>
              <a:gd name="adj2" fmla="val -34015"/>
            </a:avLst>
          </a:prstGeom>
          <a:solidFill>
            <a:srgbClr val="CCCCFF"/>
          </a:solidFill>
          <a:ln w="19050">
            <a:solidFill>
              <a:srgbClr val="3333CC"/>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输入</a:t>
            </a:r>
            <a:r>
              <a:rPr kumimoji="0"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10000</a:t>
            </a:r>
            <a:r>
              <a:rPr kumimoji="0" lang="zh-CN" altLang="en-US"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个数据，则需进行</a:t>
            </a:r>
            <a:r>
              <a:rPr kumimoji="0"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31500</a:t>
            </a:r>
            <a:r>
              <a:rPr kumimoji="0" lang="zh-CN" altLang="en-US"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次比较。</a:t>
            </a:r>
            <a:endParaRPr kumimoji="0" lang="zh-CN" altLang="en-US"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graphicFrame>
        <p:nvGraphicFramePr>
          <p:cNvPr id="33" name="Group 2"/>
          <p:cNvGraphicFramePr>
            <a:graphicFrameLocks noGrp="1"/>
          </p:cNvGraphicFramePr>
          <p:nvPr/>
        </p:nvGraphicFramePr>
        <p:xfrm>
          <a:off x="501015" y="2988310"/>
          <a:ext cx="5825490" cy="1886585"/>
        </p:xfrm>
        <a:graphic>
          <a:graphicData uri="http://schemas.openxmlformats.org/drawingml/2006/table">
            <a:tbl>
              <a:tblPr/>
              <a:tblGrid>
                <a:gridCol w="711835"/>
                <a:gridCol w="886460"/>
                <a:gridCol w="1031240"/>
                <a:gridCol w="1075055"/>
                <a:gridCol w="1031240"/>
                <a:gridCol w="1089660"/>
              </a:tblGrid>
              <a:tr h="51117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分数</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0—59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60—69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70—79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80—89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90—99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r h="51244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比例</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0.05</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0.15</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0.4</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0.3</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0.10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r h="86296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比较</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次数</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500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3000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12000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12000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4000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bl>
          </a:graphicData>
        </a:graphic>
      </p:graphicFrame>
      <p:sp>
        <p:nvSpPr>
          <p:cNvPr id="35" name="Text Box 3" descr="花岗岩"/>
          <p:cNvSpPr txBox="1"/>
          <p:nvPr/>
        </p:nvSpPr>
        <p:spPr>
          <a:xfrm>
            <a:off x="4711065" y="1043940"/>
            <a:ext cx="6918325" cy="607695"/>
          </a:xfrm>
          <a:prstGeom prst="rect">
            <a:avLst/>
          </a:prstGeom>
          <a:noFill/>
          <a:ln w="9525">
            <a:noFill/>
          </a:ln>
        </p:spPr>
        <p:txBody>
          <a:bodyPr wrap="square">
            <a:spAutoFit/>
          </a:bodyPr>
          <a:p>
            <a:pPr>
              <a:lnSpc>
                <a:spcPct val="120000"/>
              </a:lnSpc>
              <a:spcBef>
                <a:spcPct val="5000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：将学生百分成绩按分数段分级的程序。</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1783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、哈夫曼树的应用</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157595" y="356235"/>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应用一：判定树</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35" name="Text Box 3" descr="花岗岩"/>
          <p:cNvSpPr txBox="1"/>
          <p:nvPr/>
        </p:nvSpPr>
        <p:spPr>
          <a:xfrm>
            <a:off x="4711065" y="1043940"/>
            <a:ext cx="6918325" cy="607695"/>
          </a:xfrm>
          <a:prstGeom prst="rect">
            <a:avLst/>
          </a:prstGeom>
          <a:noFill/>
          <a:ln w="9525">
            <a:noFill/>
          </a:ln>
        </p:spPr>
        <p:txBody>
          <a:bodyPr wrap="square">
            <a:spAutoFit/>
          </a:bodyPr>
          <a:p>
            <a:pPr>
              <a:lnSpc>
                <a:spcPct val="120000"/>
              </a:lnSpc>
              <a:spcBef>
                <a:spcPct val="5000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：将学生百分成绩按分数段分级的程序。</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3" name="Group 2"/>
          <p:cNvGraphicFramePr>
            <a:graphicFrameLocks noGrp="1"/>
          </p:cNvGraphicFramePr>
          <p:nvPr/>
        </p:nvGraphicFramePr>
        <p:xfrm>
          <a:off x="5586730" y="1791970"/>
          <a:ext cx="5825490" cy="907415"/>
        </p:xfrm>
        <a:graphic>
          <a:graphicData uri="http://schemas.openxmlformats.org/drawingml/2006/table">
            <a:tbl>
              <a:tblPr/>
              <a:tblGrid>
                <a:gridCol w="711835"/>
                <a:gridCol w="886460"/>
                <a:gridCol w="1031240"/>
                <a:gridCol w="1075055"/>
                <a:gridCol w="1031240"/>
                <a:gridCol w="1089660"/>
              </a:tblGrid>
              <a:tr h="511175">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分数</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0—59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60—69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70—79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80—89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90—99</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r h="396240">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比例</a:t>
                      </a:r>
                      <a:endParaRPr kumimoji="1" lang="zh-CN" altLang="en-US"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0.05</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0.15</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0.4</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0.3</a:t>
                      </a:r>
                      <a:endParaRPr kumimoji="1" lang="en-US" altLang="zh-CN" sz="20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0.10</a:t>
                      </a:r>
                      <a:endParaRPr kumimoji="1" lang="en-US" altLang="zh-CN" sz="20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marT="45681" marB="4568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r>
            </a:tbl>
          </a:graphicData>
        </a:graphic>
      </p:graphicFrame>
      <p:sp>
        <p:nvSpPr>
          <p:cNvPr id="140318" name="Text Box 80"/>
          <p:cNvSpPr txBox="1"/>
          <p:nvPr/>
        </p:nvSpPr>
        <p:spPr>
          <a:xfrm>
            <a:off x="551815" y="1791970"/>
            <a:ext cx="5034915" cy="829945"/>
          </a:xfrm>
          <a:prstGeom prst="rect">
            <a:avLst/>
          </a:prstGeom>
          <a:noFill/>
          <a:ln w="9525">
            <a:noFill/>
          </a:ln>
        </p:spPr>
        <p:txBody>
          <a:bodyPr wrap="square">
            <a:spAutoFit/>
          </a:bodyPr>
          <a:p>
            <a:pPr>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以比例数为权构造一棵哈夫曼树，如</a:t>
            </a:r>
            <a:r>
              <a:rPr 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下</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判断树所示。</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68" name="Group 25"/>
          <p:cNvGrpSpPr/>
          <p:nvPr/>
        </p:nvGrpSpPr>
        <p:grpSpPr>
          <a:xfrm>
            <a:off x="892810" y="2952750"/>
            <a:ext cx="3817938" cy="3041650"/>
            <a:chOff x="3216" y="1152"/>
            <a:chExt cx="2405" cy="1916"/>
          </a:xfrm>
        </p:grpSpPr>
        <p:sp>
          <p:nvSpPr>
            <p:cNvPr id="69" name="AutoShape 26"/>
            <p:cNvSpPr>
              <a:spLocks noChangeArrowheads="1"/>
            </p:cNvSpPr>
            <p:nvPr/>
          </p:nvSpPr>
          <p:spPr bwMode="auto">
            <a:xfrm>
              <a:off x="3408" y="1152"/>
              <a:ext cx="864" cy="218"/>
            </a:xfrm>
            <a:prstGeom prst="flowChartPreparation">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70</a:t>
              </a:r>
              <a:r>
                <a:rPr kumimoji="1" lang="en-US" altLang="zh-CN" sz="1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r>
                <a:rPr kumimoji="1" lang="en-US" altLang="zh-CN" sz="1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80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0" name="AutoShape 27"/>
            <p:cNvSpPr>
              <a:spLocks noChangeArrowheads="1"/>
            </p:cNvSpPr>
            <p:nvPr/>
          </p:nvSpPr>
          <p:spPr bwMode="auto">
            <a:xfrm flipH="1">
              <a:off x="4272" y="2459"/>
              <a:ext cx="595" cy="193"/>
            </a:xfrm>
            <a:prstGeom prst="flowChartPreparation">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a&lt;60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1" name="AutoShape 28"/>
            <p:cNvSpPr>
              <a:spLocks noChangeArrowheads="1"/>
            </p:cNvSpPr>
            <p:nvPr/>
          </p:nvSpPr>
          <p:spPr bwMode="auto">
            <a:xfrm rot="21536671" flipH="1">
              <a:off x="5232" y="2459"/>
              <a:ext cx="389" cy="193"/>
            </a:xfrm>
            <a:prstGeom prst="flowChartProcess">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及格</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2" name="AutoShape 29"/>
            <p:cNvSpPr>
              <a:spLocks noChangeArrowheads="1"/>
            </p:cNvSpPr>
            <p:nvPr/>
          </p:nvSpPr>
          <p:spPr bwMode="auto">
            <a:xfrm rot="21536671" flipH="1">
              <a:off x="3216" y="1544"/>
              <a:ext cx="389" cy="194"/>
            </a:xfrm>
            <a:prstGeom prst="flowChartProcess">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中等</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3" name="AutoShape 30"/>
            <p:cNvSpPr>
              <a:spLocks noChangeArrowheads="1"/>
            </p:cNvSpPr>
            <p:nvPr/>
          </p:nvSpPr>
          <p:spPr bwMode="auto">
            <a:xfrm rot="21536671" flipH="1">
              <a:off x="3792" y="1979"/>
              <a:ext cx="389" cy="194"/>
            </a:xfrm>
            <a:prstGeom prst="flowChartProcess">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良好</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4" name="AutoShape 31"/>
            <p:cNvSpPr>
              <a:spLocks noChangeArrowheads="1"/>
            </p:cNvSpPr>
            <p:nvPr/>
          </p:nvSpPr>
          <p:spPr bwMode="auto">
            <a:xfrm>
              <a:off x="4032" y="1544"/>
              <a:ext cx="816" cy="218"/>
            </a:xfrm>
            <a:prstGeom prst="flowChartPreparation">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80</a:t>
              </a:r>
              <a:r>
                <a:rPr kumimoji="1" lang="en-US" altLang="zh-CN" sz="16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1" lang="en-US" altLang="zh-CN"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a&lt;90 </a:t>
              </a:r>
              <a:endParaRPr kumimoji="1" lang="en-US" altLang="zh-CN"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5" name="AutoShape 32"/>
            <p:cNvSpPr>
              <a:spLocks noChangeArrowheads="1"/>
            </p:cNvSpPr>
            <p:nvPr/>
          </p:nvSpPr>
          <p:spPr bwMode="auto">
            <a:xfrm>
              <a:off x="4512" y="1936"/>
              <a:ext cx="816" cy="218"/>
            </a:xfrm>
            <a:prstGeom prst="flowChartPreparation">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60</a:t>
              </a:r>
              <a:r>
                <a:rPr kumimoji="1" lang="en-US" altLang="zh-CN" sz="16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t>
              </a: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a&lt;70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6" name="AutoShape 33"/>
            <p:cNvSpPr>
              <a:spLocks noChangeArrowheads="1"/>
            </p:cNvSpPr>
            <p:nvPr/>
          </p:nvSpPr>
          <p:spPr bwMode="auto">
            <a:xfrm rot="21536671" flipH="1">
              <a:off x="3936" y="2851"/>
              <a:ext cx="485" cy="217"/>
            </a:xfrm>
            <a:prstGeom prst="flowChartProcess">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t>
              </a: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不及格</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7" name="AutoShape 34"/>
            <p:cNvSpPr>
              <a:spLocks noChangeArrowheads="1"/>
            </p:cNvSpPr>
            <p:nvPr/>
          </p:nvSpPr>
          <p:spPr bwMode="auto">
            <a:xfrm rot="21536671" flipH="1">
              <a:off x="4752" y="2851"/>
              <a:ext cx="389" cy="194"/>
            </a:xfrm>
            <a:prstGeom prst="flowChartProcess">
              <a:avLst/>
            </a:prstGeom>
            <a:solidFill>
              <a:srgbClr val="FF9933"/>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优秀</a:t>
              </a:r>
              <a:endParaRPr kumimoji="1" lang="zh-CN" altLang="en-US"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140356" name="AutoShape 35"/>
            <p:cNvCxnSpPr>
              <a:stCxn id="69" idx="2"/>
              <a:endCxn id="72" idx="0"/>
            </p:cNvCxnSpPr>
            <p:nvPr/>
          </p:nvCxnSpPr>
          <p:spPr>
            <a:xfrm flipH="1">
              <a:off x="3409" y="1370"/>
              <a:ext cx="431" cy="174"/>
            </a:xfrm>
            <a:prstGeom prst="straightConnector1">
              <a:avLst/>
            </a:prstGeom>
            <a:ln w="19050" cap="flat" cmpd="sng">
              <a:solidFill>
                <a:srgbClr val="3333CC"/>
              </a:solidFill>
              <a:prstDash val="solid"/>
              <a:headEnd type="none" w="med" len="med"/>
              <a:tailEnd type="none" w="med" len="med"/>
            </a:ln>
          </p:spPr>
        </p:cxnSp>
        <p:cxnSp>
          <p:nvCxnSpPr>
            <p:cNvPr id="140357" name="AutoShape 36"/>
            <p:cNvCxnSpPr>
              <a:stCxn id="69" idx="2"/>
              <a:endCxn id="74" idx="0"/>
            </p:cNvCxnSpPr>
            <p:nvPr/>
          </p:nvCxnSpPr>
          <p:spPr>
            <a:xfrm>
              <a:off x="3840" y="1370"/>
              <a:ext cx="600" cy="174"/>
            </a:xfrm>
            <a:prstGeom prst="straightConnector1">
              <a:avLst/>
            </a:prstGeom>
            <a:ln w="19050" cap="flat" cmpd="sng">
              <a:solidFill>
                <a:srgbClr val="3333CC"/>
              </a:solidFill>
              <a:prstDash val="solid"/>
              <a:headEnd type="none" w="med" len="med"/>
              <a:tailEnd type="none" w="med" len="med"/>
            </a:ln>
          </p:spPr>
        </p:cxnSp>
        <p:cxnSp>
          <p:nvCxnSpPr>
            <p:cNvPr id="140358" name="AutoShape 37"/>
            <p:cNvCxnSpPr>
              <a:stCxn id="69" idx="2"/>
              <a:endCxn id="74" idx="0"/>
            </p:cNvCxnSpPr>
            <p:nvPr/>
          </p:nvCxnSpPr>
          <p:spPr>
            <a:xfrm flipH="1">
              <a:off x="3936" y="1728"/>
              <a:ext cx="455" cy="217"/>
            </a:xfrm>
            <a:prstGeom prst="straightConnector1">
              <a:avLst/>
            </a:prstGeom>
            <a:ln w="19050" cap="flat" cmpd="sng">
              <a:solidFill>
                <a:srgbClr val="3333CC"/>
              </a:solidFill>
              <a:prstDash val="solid"/>
              <a:headEnd type="none" w="med" len="med"/>
              <a:tailEnd type="none" w="med" len="med"/>
            </a:ln>
          </p:spPr>
        </p:cxnSp>
        <p:cxnSp>
          <p:nvCxnSpPr>
            <p:cNvPr id="140359" name="AutoShape 38"/>
            <p:cNvCxnSpPr>
              <a:stCxn id="74" idx="2"/>
              <a:endCxn id="75" idx="0"/>
            </p:cNvCxnSpPr>
            <p:nvPr/>
          </p:nvCxnSpPr>
          <p:spPr>
            <a:xfrm>
              <a:off x="4440" y="1762"/>
              <a:ext cx="480" cy="174"/>
            </a:xfrm>
            <a:prstGeom prst="straightConnector1">
              <a:avLst/>
            </a:prstGeom>
            <a:ln w="19050" cap="flat" cmpd="sng">
              <a:solidFill>
                <a:srgbClr val="3333CC"/>
              </a:solidFill>
              <a:prstDash val="solid"/>
              <a:headEnd type="none" w="med" len="med"/>
              <a:tailEnd type="none" w="med" len="med"/>
            </a:ln>
          </p:spPr>
        </p:cxnSp>
        <p:cxnSp>
          <p:nvCxnSpPr>
            <p:cNvPr id="140360" name="AutoShape 39"/>
            <p:cNvCxnSpPr>
              <a:stCxn id="75" idx="2"/>
              <a:endCxn id="70" idx="0"/>
            </p:cNvCxnSpPr>
            <p:nvPr/>
          </p:nvCxnSpPr>
          <p:spPr>
            <a:xfrm flipH="1">
              <a:off x="4570" y="2154"/>
              <a:ext cx="350" cy="305"/>
            </a:xfrm>
            <a:prstGeom prst="straightConnector1">
              <a:avLst/>
            </a:prstGeom>
            <a:ln w="19050" cap="flat" cmpd="sng">
              <a:solidFill>
                <a:srgbClr val="3333CC"/>
              </a:solidFill>
              <a:prstDash val="solid"/>
              <a:headEnd type="none" w="med" len="med"/>
              <a:tailEnd type="none" w="med" len="med"/>
            </a:ln>
          </p:spPr>
        </p:cxnSp>
        <p:cxnSp>
          <p:nvCxnSpPr>
            <p:cNvPr id="140361" name="AutoShape 40"/>
            <p:cNvCxnSpPr>
              <a:stCxn id="75" idx="2"/>
              <a:endCxn id="71" idx="0"/>
            </p:cNvCxnSpPr>
            <p:nvPr/>
          </p:nvCxnSpPr>
          <p:spPr>
            <a:xfrm>
              <a:off x="4920" y="2154"/>
              <a:ext cx="505" cy="305"/>
            </a:xfrm>
            <a:prstGeom prst="straightConnector1">
              <a:avLst/>
            </a:prstGeom>
            <a:ln w="19050" cap="flat" cmpd="sng">
              <a:solidFill>
                <a:srgbClr val="3333CC"/>
              </a:solidFill>
              <a:prstDash val="solid"/>
              <a:headEnd type="none" w="med" len="med"/>
              <a:tailEnd type="none" w="med" len="med"/>
            </a:ln>
          </p:spPr>
        </p:cxnSp>
        <p:cxnSp>
          <p:nvCxnSpPr>
            <p:cNvPr id="140362" name="AutoShape 41"/>
            <p:cNvCxnSpPr>
              <a:stCxn id="70" idx="2"/>
              <a:endCxn id="76" idx="0"/>
            </p:cNvCxnSpPr>
            <p:nvPr/>
          </p:nvCxnSpPr>
          <p:spPr>
            <a:xfrm flipH="1">
              <a:off x="4177" y="2651"/>
              <a:ext cx="393" cy="200"/>
            </a:xfrm>
            <a:prstGeom prst="straightConnector1">
              <a:avLst/>
            </a:prstGeom>
            <a:ln w="19050" cap="flat" cmpd="sng">
              <a:solidFill>
                <a:srgbClr val="3333CC"/>
              </a:solidFill>
              <a:prstDash val="solid"/>
              <a:headEnd type="none" w="med" len="med"/>
              <a:tailEnd type="none" w="med" len="med"/>
            </a:ln>
          </p:spPr>
        </p:cxnSp>
        <p:cxnSp>
          <p:nvCxnSpPr>
            <p:cNvPr id="140363" name="AutoShape 42"/>
            <p:cNvCxnSpPr>
              <a:stCxn id="70" idx="2"/>
              <a:endCxn id="77" idx="0"/>
            </p:cNvCxnSpPr>
            <p:nvPr/>
          </p:nvCxnSpPr>
          <p:spPr>
            <a:xfrm>
              <a:off x="4570" y="2651"/>
              <a:ext cx="375" cy="200"/>
            </a:xfrm>
            <a:prstGeom prst="straightConnector1">
              <a:avLst/>
            </a:prstGeom>
            <a:ln w="19050" cap="flat" cmpd="sng">
              <a:solidFill>
                <a:srgbClr val="3333CC"/>
              </a:solidFill>
              <a:prstDash val="solid"/>
              <a:headEnd type="none" w="med" len="med"/>
              <a:tailEnd type="none" w="med" len="med"/>
            </a:ln>
          </p:spPr>
        </p:cxnSp>
        <p:sp>
          <p:nvSpPr>
            <p:cNvPr id="140364" name="Text Box 43"/>
            <p:cNvSpPr txBox="1"/>
            <p:nvPr/>
          </p:nvSpPr>
          <p:spPr>
            <a:xfrm rot="-63329" flipH="1">
              <a:off x="3216" y="1312"/>
              <a:ext cx="274"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65" name="Text Box 44"/>
            <p:cNvSpPr txBox="1"/>
            <p:nvPr/>
          </p:nvSpPr>
          <p:spPr>
            <a:xfrm rot="-63329" flipH="1">
              <a:off x="4272" y="1267"/>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sp>
          <p:nvSpPr>
            <p:cNvPr id="140366" name="Text Box 45"/>
            <p:cNvSpPr txBox="1"/>
            <p:nvPr/>
          </p:nvSpPr>
          <p:spPr>
            <a:xfrm rot="-63329" flipH="1">
              <a:off x="3792" y="1703"/>
              <a:ext cx="274"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67" name="Text Box 46"/>
            <p:cNvSpPr txBox="1"/>
            <p:nvPr/>
          </p:nvSpPr>
          <p:spPr>
            <a:xfrm rot="-63329" flipH="1">
              <a:off x="5232" y="2138"/>
              <a:ext cx="274"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68" name="Text Box 47"/>
            <p:cNvSpPr txBox="1"/>
            <p:nvPr/>
          </p:nvSpPr>
          <p:spPr>
            <a:xfrm rot="-63329" flipH="1">
              <a:off x="4128" y="2617"/>
              <a:ext cx="274"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69" name="Text Box 48"/>
            <p:cNvSpPr txBox="1"/>
            <p:nvPr/>
          </p:nvSpPr>
          <p:spPr>
            <a:xfrm rot="-63329" flipH="1">
              <a:off x="4800" y="1703"/>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sp>
          <p:nvSpPr>
            <p:cNvPr id="140370" name="Text Box 49"/>
            <p:cNvSpPr txBox="1"/>
            <p:nvPr/>
          </p:nvSpPr>
          <p:spPr>
            <a:xfrm rot="-63329" flipH="1">
              <a:off x="4512" y="2182"/>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sp>
          <p:nvSpPr>
            <p:cNvPr id="140371" name="Text Box 50"/>
            <p:cNvSpPr txBox="1"/>
            <p:nvPr/>
          </p:nvSpPr>
          <p:spPr>
            <a:xfrm rot="-63329" flipH="1">
              <a:off x="4800" y="2617"/>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grpSp>
      <p:sp>
        <p:nvSpPr>
          <p:cNvPr id="124" name="Text Box 81"/>
          <p:cNvSpPr txBox="1"/>
          <p:nvPr/>
        </p:nvSpPr>
        <p:spPr>
          <a:xfrm>
            <a:off x="5577205" y="2889885"/>
            <a:ext cx="5834380" cy="977265"/>
          </a:xfrm>
          <a:prstGeom prst="rect">
            <a:avLst/>
          </a:prstGeom>
          <a:noFill/>
          <a:ln w="9525">
            <a:noFill/>
          </a:ln>
        </p:spPr>
        <p:txBody>
          <a:bodyPr wrap="square">
            <a:spAutoFit/>
          </a:bodyPr>
          <a:p>
            <a:pPr>
              <a:lnSpc>
                <a:spcPct val="120000"/>
              </a:lnSpc>
              <a:spcBef>
                <a:spcPts val="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再将每一比较框的两次比较改为一次，可得到</a:t>
            </a:r>
            <a:r>
              <a:rPr 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如下最佳</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判定树。</a:t>
            </a:r>
            <a:endPar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95" name="Group 52"/>
          <p:cNvGrpSpPr/>
          <p:nvPr/>
        </p:nvGrpSpPr>
        <p:grpSpPr>
          <a:xfrm>
            <a:off x="5232400" y="4211638"/>
            <a:ext cx="5875338" cy="2090737"/>
            <a:chOff x="672" y="2832"/>
            <a:chExt cx="3701" cy="1317"/>
          </a:xfrm>
        </p:grpSpPr>
        <p:sp>
          <p:nvSpPr>
            <p:cNvPr id="96" name="AutoShape 53"/>
            <p:cNvSpPr>
              <a:spLocks noChangeArrowheads="1"/>
            </p:cNvSpPr>
            <p:nvPr/>
          </p:nvSpPr>
          <p:spPr bwMode="auto">
            <a:xfrm rot="21536671" flipH="1">
              <a:off x="672" y="3936"/>
              <a:ext cx="483" cy="191"/>
            </a:xfrm>
            <a:prstGeom prst="flowChartProcess">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t>
              </a: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不及格</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40322" name="Text Box 54"/>
            <p:cNvSpPr txBox="1"/>
            <p:nvPr/>
          </p:nvSpPr>
          <p:spPr>
            <a:xfrm rot="-63329" flipH="1">
              <a:off x="1776" y="3580"/>
              <a:ext cx="22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98" name="AutoShape 55"/>
            <p:cNvSpPr>
              <a:spLocks noChangeArrowheads="1"/>
            </p:cNvSpPr>
            <p:nvPr/>
          </p:nvSpPr>
          <p:spPr bwMode="auto">
            <a:xfrm rot="21536671" flipH="1">
              <a:off x="3216" y="3168"/>
              <a:ext cx="576" cy="192"/>
            </a:xfrm>
            <a:prstGeom prst="flowChartPreparation">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a&lt;90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9" name="AutoShape 56"/>
            <p:cNvSpPr>
              <a:spLocks noChangeArrowheads="1"/>
            </p:cNvSpPr>
            <p:nvPr/>
          </p:nvSpPr>
          <p:spPr bwMode="auto">
            <a:xfrm rot="21536671" flipH="1">
              <a:off x="2688" y="2832"/>
              <a:ext cx="528" cy="192"/>
            </a:xfrm>
            <a:prstGeom prst="flowChartPreparation">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a&lt;80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00" name="AutoShape 57"/>
            <p:cNvSpPr>
              <a:spLocks noChangeArrowheads="1"/>
            </p:cNvSpPr>
            <p:nvPr/>
          </p:nvSpPr>
          <p:spPr bwMode="auto">
            <a:xfrm rot="21536671" flipH="1">
              <a:off x="1968" y="3217"/>
              <a:ext cx="576" cy="192"/>
            </a:xfrm>
            <a:prstGeom prst="flowChartPreparation">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a&lt;70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01" name="AutoShape 58"/>
            <p:cNvSpPr>
              <a:spLocks noChangeArrowheads="1"/>
            </p:cNvSpPr>
            <p:nvPr/>
          </p:nvSpPr>
          <p:spPr bwMode="auto">
            <a:xfrm rot="21536671" flipH="1">
              <a:off x="1440" y="3553"/>
              <a:ext cx="576" cy="192"/>
            </a:xfrm>
            <a:prstGeom prst="flowChartPreparation">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  a&lt;60 </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02" name="AutoShape 59"/>
            <p:cNvSpPr>
              <a:spLocks noChangeArrowheads="1"/>
            </p:cNvSpPr>
            <p:nvPr/>
          </p:nvSpPr>
          <p:spPr bwMode="auto">
            <a:xfrm rot="21536671" flipH="1">
              <a:off x="3984" y="3552"/>
              <a:ext cx="389" cy="214"/>
            </a:xfrm>
            <a:prstGeom prst="flowChartProcess">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优秀</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03" name="AutoShape 60"/>
            <p:cNvSpPr>
              <a:spLocks noChangeArrowheads="1"/>
            </p:cNvSpPr>
            <p:nvPr/>
          </p:nvSpPr>
          <p:spPr bwMode="auto">
            <a:xfrm rot="21536671" flipH="1">
              <a:off x="2448" y="3552"/>
              <a:ext cx="389" cy="214"/>
            </a:xfrm>
            <a:prstGeom prst="flowChartProcess">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中等</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104" name="AutoShape 61"/>
            <p:cNvSpPr>
              <a:spLocks noChangeArrowheads="1"/>
            </p:cNvSpPr>
            <p:nvPr/>
          </p:nvSpPr>
          <p:spPr bwMode="auto">
            <a:xfrm rot="21536671" flipH="1">
              <a:off x="2016" y="3936"/>
              <a:ext cx="389" cy="213"/>
            </a:xfrm>
            <a:prstGeom prst="flowChartProcess">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及格</a:t>
              </a:r>
              <a:endParaRPr kumimoji="1"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140330" name="AutoShape 62"/>
            <p:cNvCxnSpPr>
              <a:stCxn id="100" idx="2"/>
              <a:endCxn id="103" idx="0"/>
            </p:cNvCxnSpPr>
            <p:nvPr/>
          </p:nvCxnSpPr>
          <p:spPr>
            <a:xfrm>
              <a:off x="2257" y="3408"/>
              <a:ext cx="384" cy="144"/>
            </a:xfrm>
            <a:prstGeom prst="straightConnector1">
              <a:avLst/>
            </a:prstGeom>
            <a:ln w="19050" cap="flat" cmpd="sng">
              <a:solidFill>
                <a:srgbClr val="3333CC"/>
              </a:solidFill>
              <a:prstDash val="solid"/>
              <a:headEnd type="none" w="med" len="med"/>
              <a:tailEnd type="none" w="med" len="med"/>
            </a:ln>
          </p:spPr>
        </p:cxnSp>
        <p:cxnSp>
          <p:nvCxnSpPr>
            <p:cNvPr id="140331" name="AutoShape 63"/>
            <p:cNvCxnSpPr>
              <a:stCxn id="101" idx="2"/>
              <a:endCxn id="104" idx="0"/>
            </p:cNvCxnSpPr>
            <p:nvPr/>
          </p:nvCxnSpPr>
          <p:spPr>
            <a:xfrm>
              <a:off x="1729" y="3744"/>
              <a:ext cx="480" cy="192"/>
            </a:xfrm>
            <a:prstGeom prst="straightConnector1">
              <a:avLst/>
            </a:prstGeom>
            <a:ln w="19050" cap="flat" cmpd="sng">
              <a:solidFill>
                <a:srgbClr val="3333CC"/>
              </a:solidFill>
              <a:prstDash val="solid"/>
              <a:headEnd type="none" w="med" len="med"/>
              <a:tailEnd type="none" w="med" len="med"/>
            </a:ln>
          </p:spPr>
        </p:cxnSp>
        <p:sp>
          <p:nvSpPr>
            <p:cNvPr id="107" name="AutoShape 64"/>
            <p:cNvSpPr>
              <a:spLocks noChangeArrowheads="1"/>
            </p:cNvSpPr>
            <p:nvPr/>
          </p:nvSpPr>
          <p:spPr bwMode="auto">
            <a:xfrm rot="21536671" flipH="1">
              <a:off x="3024" y="3552"/>
              <a:ext cx="389" cy="213"/>
            </a:xfrm>
            <a:prstGeom prst="flowChartProcess">
              <a:avLst/>
            </a:prstGeom>
            <a:solidFill>
              <a:srgbClr val="00CC99"/>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良好</a:t>
              </a:r>
              <a:endParaRPr kumimoji="1" lang="zh-CN" altLang="en-US" sz="18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140333" name="AutoShape 65"/>
            <p:cNvCxnSpPr>
              <a:stCxn id="98" idx="2"/>
              <a:endCxn id="102" idx="0"/>
            </p:cNvCxnSpPr>
            <p:nvPr/>
          </p:nvCxnSpPr>
          <p:spPr>
            <a:xfrm>
              <a:off x="3505" y="3359"/>
              <a:ext cx="672" cy="193"/>
            </a:xfrm>
            <a:prstGeom prst="straightConnector1">
              <a:avLst/>
            </a:prstGeom>
            <a:ln w="19050" cap="flat" cmpd="sng">
              <a:solidFill>
                <a:srgbClr val="3333CC"/>
              </a:solidFill>
              <a:prstDash val="solid"/>
              <a:headEnd type="none" w="med" len="med"/>
              <a:tailEnd type="none" w="med" len="med"/>
            </a:ln>
          </p:spPr>
        </p:cxnSp>
        <p:sp>
          <p:nvSpPr>
            <p:cNvPr id="140334" name="Text Box 66"/>
            <p:cNvSpPr txBox="1"/>
            <p:nvPr/>
          </p:nvSpPr>
          <p:spPr>
            <a:xfrm rot="-63329" flipH="1">
              <a:off x="2448" y="2908"/>
              <a:ext cx="178"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35" name="Text Box 67"/>
            <p:cNvSpPr txBox="1"/>
            <p:nvPr/>
          </p:nvSpPr>
          <p:spPr>
            <a:xfrm rot="-63329" flipH="1">
              <a:off x="3312" y="2860"/>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sp>
          <p:nvSpPr>
            <p:cNvPr id="140336" name="Text Box 68"/>
            <p:cNvSpPr txBox="1"/>
            <p:nvPr/>
          </p:nvSpPr>
          <p:spPr>
            <a:xfrm rot="-63329" flipH="1">
              <a:off x="2016" y="3676"/>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sp>
          <p:nvSpPr>
            <p:cNvPr id="140337" name="Text Box 69"/>
            <p:cNvSpPr txBox="1"/>
            <p:nvPr/>
          </p:nvSpPr>
          <p:spPr>
            <a:xfrm rot="-63329" flipH="1">
              <a:off x="3840" y="3292"/>
              <a:ext cx="216"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N</a:t>
              </a:r>
              <a:endParaRPr lang="en-US" altLang="zh-CN" sz="1800" dirty="0">
                <a:solidFill>
                  <a:srgbClr val="000000"/>
                </a:solidFill>
                <a:latin typeface="宋体" panose="02010600030101010101" pitchFamily="2" charset="-122"/>
              </a:endParaRPr>
            </a:p>
          </p:txBody>
        </p:sp>
        <p:cxnSp>
          <p:nvCxnSpPr>
            <p:cNvPr id="140339" name="AutoShape 71"/>
            <p:cNvCxnSpPr>
              <a:stCxn id="99" idx="2"/>
              <a:endCxn id="100" idx="0"/>
            </p:cNvCxnSpPr>
            <p:nvPr/>
          </p:nvCxnSpPr>
          <p:spPr>
            <a:xfrm flipH="1">
              <a:off x="2254" y="3023"/>
              <a:ext cx="699" cy="194"/>
            </a:xfrm>
            <a:prstGeom prst="straightConnector1">
              <a:avLst/>
            </a:prstGeom>
            <a:ln w="19050" cap="flat" cmpd="sng">
              <a:solidFill>
                <a:srgbClr val="3333CC"/>
              </a:solidFill>
              <a:prstDash val="solid"/>
              <a:headEnd type="none" w="med" len="med"/>
              <a:tailEnd type="none" w="med" len="med"/>
            </a:ln>
          </p:spPr>
        </p:cxnSp>
        <p:cxnSp>
          <p:nvCxnSpPr>
            <p:cNvPr id="140340" name="AutoShape 72"/>
            <p:cNvCxnSpPr>
              <a:stCxn id="100" idx="2"/>
              <a:endCxn id="101" idx="0"/>
            </p:cNvCxnSpPr>
            <p:nvPr/>
          </p:nvCxnSpPr>
          <p:spPr>
            <a:xfrm flipH="1">
              <a:off x="1726" y="3408"/>
              <a:ext cx="531" cy="145"/>
            </a:xfrm>
            <a:prstGeom prst="straightConnector1">
              <a:avLst/>
            </a:prstGeom>
            <a:ln w="19050" cap="flat" cmpd="sng">
              <a:solidFill>
                <a:srgbClr val="3333CC"/>
              </a:solidFill>
              <a:prstDash val="solid"/>
              <a:headEnd type="none" w="med" len="med"/>
              <a:tailEnd type="none" w="med" len="med"/>
            </a:ln>
          </p:spPr>
        </p:cxnSp>
        <p:cxnSp>
          <p:nvCxnSpPr>
            <p:cNvPr id="140341" name="AutoShape 73"/>
            <p:cNvCxnSpPr>
              <a:stCxn id="101" idx="2"/>
              <a:endCxn id="96" idx="0"/>
            </p:cNvCxnSpPr>
            <p:nvPr/>
          </p:nvCxnSpPr>
          <p:spPr>
            <a:xfrm flipH="1">
              <a:off x="912" y="3744"/>
              <a:ext cx="817" cy="192"/>
            </a:xfrm>
            <a:prstGeom prst="straightConnector1">
              <a:avLst/>
            </a:prstGeom>
            <a:ln w="19050" cap="flat" cmpd="sng">
              <a:solidFill>
                <a:srgbClr val="3333CC"/>
              </a:solidFill>
              <a:prstDash val="solid"/>
              <a:headEnd type="none" w="med" len="med"/>
              <a:tailEnd type="none" w="med" len="med"/>
            </a:ln>
          </p:spPr>
        </p:cxnSp>
        <p:cxnSp>
          <p:nvCxnSpPr>
            <p:cNvPr id="140342" name="AutoShape 74"/>
            <p:cNvCxnSpPr>
              <a:stCxn id="98" idx="2"/>
              <a:endCxn id="107" idx="0"/>
            </p:cNvCxnSpPr>
            <p:nvPr/>
          </p:nvCxnSpPr>
          <p:spPr>
            <a:xfrm flipH="1">
              <a:off x="3217" y="3359"/>
              <a:ext cx="288" cy="193"/>
            </a:xfrm>
            <a:prstGeom prst="straightConnector1">
              <a:avLst/>
            </a:prstGeom>
            <a:ln w="19050" cap="flat" cmpd="sng">
              <a:solidFill>
                <a:srgbClr val="3333CC"/>
              </a:solidFill>
              <a:prstDash val="solid"/>
              <a:headEnd type="none" w="med" len="med"/>
              <a:tailEnd type="none" w="med" len="med"/>
            </a:ln>
          </p:spPr>
        </p:cxnSp>
        <p:cxnSp>
          <p:nvCxnSpPr>
            <p:cNvPr id="140343" name="AutoShape 75"/>
            <p:cNvCxnSpPr>
              <a:stCxn id="99" idx="2"/>
              <a:endCxn id="98" idx="0"/>
            </p:cNvCxnSpPr>
            <p:nvPr/>
          </p:nvCxnSpPr>
          <p:spPr>
            <a:xfrm>
              <a:off x="2953" y="3023"/>
              <a:ext cx="549" cy="145"/>
            </a:xfrm>
            <a:prstGeom prst="straightConnector1">
              <a:avLst/>
            </a:prstGeom>
            <a:ln w="19050" cap="flat" cmpd="sng">
              <a:solidFill>
                <a:srgbClr val="3333CC"/>
              </a:solidFill>
              <a:prstDash val="solid"/>
              <a:headEnd type="none" w="med" len="med"/>
              <a:tailEnd type="none" w="med" len="med"/>
            </a:ln>
          </p:spPr>
        </p:cxnSp>
        <p:sp>
          <p:nvSpPr>
            <p:cNvPr id="140344" name="Text Box 76"/>
            <p:cNvSpPr txBox="1"/>
            <p:nvPr/>
          </p:nvSpPr>
          <p:spPr>
            <a:xfrm rot="-63329" flipH="1">
              <a:off x="1776" y="3244"/>
              <a:ext cx="178"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45" name="Text Box 77"/>
            <p:cNvSpPr txBox="1"/>
            <p:nvPr/>
          </p:nvSpPr>
          <p:spPr>
            <a:xfrm rot="-63329" flipH="1">
              <a:off x="1248" y="3676"/>
              <a:ext cx="178"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sp>
          <p:nvSpPr>
            <p:cNvPr id="140346" name="Text Box 78"/>
            <p:cNvSpPr txBox="1"/>
            <p:nvPr/>
          </p:nvSpPr>
          <p:spPr>
            <a:xfrm rot="-63329" flipH="1">
              <a:off x="3072" y="3340"/>
              <a:ext cx="178" cy="233"/>
            </a:xfrm>
            <a:prstGeom prst="rect">
              <a:avLst/>
            </a:prstGeom>
            <a:noFill/>
            <a:ln w="9525">
              <a:noFill/>
            </a:ln>
          </p:spPr>
          <p:txBody>
            <a:bodyPr>
              <a:spAutoFit/>
            </a:bodyPr>
            <a:p>
              <a:pPr algn="ctr">
                <a:spcBef>
                  <a:spcPct val="50000"/>
                </a:spcBef>
              </a:pPr>
              <a:r>
                <a:rPr lang="en-US" altLang="zh-CN" sz="1800" dirty="0">
                  <a:solidFill>
                    <a:srgbClr val="000000"/>
                  </a:solidFill>
                  <a:latin typeface="宋体" panose="02010600030101010101" pitchFamily="2" charset="-122"/>
                </a:rPr>
                <a:t>Y</a:t>
              </a:r>
              <a:endParaRPr lang="en-US" altLang="zh-CN" sz="1800" dirty="0">
                <a:solidFill>
                  <a:srgbClr val="000000"/>
                </a:solidFill>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500" fill="hold">
                                          <p:stCondLst>
                                            <p:cond delay="0"/>
                                          </p:stCondLst>
                                        </p:cTn>
                                        <p:tgtEl>
                                          <p:spTgt spid="124"/>
                                        </p:tgtEl>
                                        <p:attrNameLst>
                                          <p:attrName>style.visibility</p:attrName>
                                        </p:attrNameLst>
                                      </p:cBhvr>
                                      <p:to>
                                        <p:strVal val="visible"/>
                                      </p:to>
                                    </p:set>
                                    <p:animEffect transition="in" filter="barn(inVertical)">
                                      <p:cBhvr>
                                        <p:cTn id="12" dur="500"/>
                                        <p:tgtEl>
                                          <p:spTgt spid="124"/>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barn(inVertical)">
                                      <p:cBhvr>
                                        <p:cTn id="16"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1783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、哈夫曼树的应用</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157595" y="356235"/>
            <a:ext cx="407606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应用二：哈夫曼编码</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65" name="Text Box 30"/>
          <p:cNvSpPr txBox="1"/>
          <p:nvPr/>
        </p:nvSpPr>
        <p:spPr>
          <a:xfrm>
            <a:off x="863600" y="3144520"/>
            <a:ext cx="9994900" cy="3230245"/>
          </a:xfrm>
          <a:prstGeom prst="rect">
            <a:avLst/>
          </a:prstGeom>
          <a:noFill/>
          <a:ln w="19050" cap="flat" cmpd="sng">
            <a:noFill/>
            <a:prstDash val="solid"/>
            <a:miter/>
            <a:headEnd type="none" w="med" len="med"/>
            <a:tailEnd type="none" w="med" len="med"/>
          </a:ln>
        </p:spPr>
        <p:txBody>
          <a:bodyPr wrap="square">
            <a:spAutoFit/>
          </a:bodyPr>
          <a:p>
            <a:pPr>
              <a:lnSpc>
                <a:spcPct val="130000"/>
              </a:lnSpc>
              <a:spcBef>
                <a:spcPts val="50"/>
              </a:spcBef>
              <a:spcAft>
                <a:spcPts val="0"/>
              </a:spcAft>
            </a:pPr>
            <a:r>
              <a:rPr lang="zh-CN" altLang="en-US" sz="2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5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）用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作为叶子结点的权值生成一棵哈夫曼树，并将对应权值</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w</a:t>
            </a:r>
            <a:r>
              <a:rPr lang="en-US" altLang="zh-CN" sz="2600" b="1" baseline="-25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的叶子结点注明对应的字符；</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5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）约定左分支表示字符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0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，右分支表示字符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1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0000"/>
              </a:lnSpc>
              <a:spcBef>
                <a:spcPts val="5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）从根到每个叶子的路径上，各分支上的</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0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或</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 1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连接的序列对应的字符的二进制编码。</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 name="Text Box 31"/>
          <p:cNvSpPr txBox="1"/>
          <p:nvPr/>
        </p:nvSpPr>
        <p:spPr>
          <a:xfrm>
            <a:off x="863283" y="1862773"/>
            <a:ext cx="8604250" cy="1568450"/>
          </a:xfrm>
          <a:prstGeom prst="rect">
            <a:avLst/>
          </a:prstGeom>
          <a:noFill/>
          <a:ln w="9525">
            <a:noFill/>
          </a:ln>
        </p:spPr>
        <p:txBody>
          <a:bodyPr>
            <a:spAutoFit/>
          </a:bodyPr>
          <a:p>
            <a:pPr>
              <a:spcBef>
                <a:spcPct val="5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例</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要传输的电文是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CAS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CAT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5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要传输的字符集是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  C</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ct val="5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每个字符出现的频率是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W={  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    }</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文本框 2"/>
          <p:cNvSpPr txBox="1"/>
          <p:nvPr/>
        </p:nvSpPr>
        <p:spPr>
          <a:xfrm>
            <a:off x="5077460" y="1178560"/>
            <a:ext cx="6799580" cy="491490"/>
          </a:xfrm>
          <a:prstGeom prst="rect">
            <a:avLst/>
          </a:prstGeom>
          <a:noFill/>
        </p:spPr>
        <p:txBody>
          <a:bodyPr wrap="none" rtlCol="0" anchor="t">
            <a:spAutoFit/>
          </a:bodyPr>
          <a:p>
            <a:r>
              <a:rPr lang="zh-CN" altLang="en-US" sz="2600" b="1" dirty="0">
                <a:solidFill>
                  <a:srgbClr val="000000"/>
                </a:solidFill>
                <a:latin typeface="华文楷体" panose="02010600040101010101" pitchFamily="2" charset="-122"/>
                <a:ea typeface="华文楷体" panose="02010600040101010101" pitchFamily="2" charset="-122"/>
                <a:sym typeface="+mn-ea"/>
              </a:rPr>
              <a:t>利用哈夫曼树构造通讯中电文编码（</a:t>
            </a:r>
            <a:r>
              <a:rPr lang="zh-CN" altLang="en-US" sz="2600" b="1" dirty="0">
                <a:solidFill>
                  <a:srgbClr val="FF0000"/>
                </a:solidFill>
                <a:latin typeface="华文楷体" panose="02010600040101010101" pitchFamily="2" charset="-122"/>
                <a:ea typeface="华文楷体" panose="02010600040101010101" pitchFamily="2" charset="-122"/>
                <a:sym typeface="+mn-ea"/>
              </a:rPr>
              <a:t>前缀码</a:t>
            </a:r>
            <a:r>
              <a:rPr lang="zh-CN" altLang="en-US" sz="2600" b="1" dirty="0">
                <a:solidFill>
                  <a:srgbClr val="000000"/>
                </a:solidFill>
                <a:latin typeface="华文楷体" panose="02010600040101010101" pitchFamily="2" charset="-122"/>
                <a:ea typeface="华文楷体" panose="02010600040101010101" pitchFamily="2" charset="-122"/>
                <a:sym typeface="+mn-ea"/>
              </a:rPr>
              <a:t>）</a:t>
            </a:r>
            <a:endParaRPr lang="zh-CN" altLang="en-US" sz="2600" b="1">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500"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、树的几种表示法</a:t>
            </a:r>
            <a:endParaRPr lang="zh-CN" altLang="en-US" sz="2400" kern="0" dirty="0">
              <a:solidFill>
                <a:srgbClr val="000066"/>
              </a:solidFill>
              <a:latin typeface="宋体" panose="02010600030101010101" pitchFamily="2" charset="-122"/>
              <a:sym typeface="+mn-ea"/>
            </a:endParaRPr>
          </a:p>
        </p:txBody>
      </p:sp>
      <p:sp>
        <p:nvSpPr>
          <p:cNvPr id="6" name="Rectangle 11"/>
          <p:cNvSpPr>
            <a:spLocks noChangeArrowheads="1"/>
          </p:cNvSpPr>
          <p:nvPr/>
        </p:nvSpPr>
        <p:spPr bwMode="auto">
          <a:xfrm>
            <a:off x="360045" y="1411605"/>
            <a:ext cx="2649220"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凹入表示法</a:t>
            </a:r>
            <a:endParaRPr lang="zh-CN" sz="3200" dirty="0">
              <a:solidFill>
                <a:srgbClr val="0000FF"/>
              </a:solidFill>
              <a:latin typeface="楷体_GB2312" pitchFamily="49" charset="-122"/>
            </a:endParaRPr>
          </a:p>
        </p:txBody>
      </p:sp>
      <p:pic>
        <p:nvPicPr>
          <p:cNvPr id="22531" name="图片 3"/>
          <p:cNvPicPr>
            <a:picLocks noChangeAspect="1"/>
          </p:cNvPicPr>
          <p:nvPr/>
        </p:nvPicPr>
        <p:blipFill>
          <a:blip r:embed="rId1"/>
          <a:stretch>
            <a:fillRect/>
          </a:stretch>
        </p:blipFill>
        <p:spPr>
          <a:xfrm>
            <a:off x="5138420" y="1340803"/>
            <a:ext cx="4319588" cy="5383212"/>
          </a:xfrm>
          <a:prstGeom prst="rect">
            <a:avLst/>
          </a:prstGeom>
          <a:noFill/>
          <a:ln w="9525">
            <a:noFill/>
          </a:ln>
        </p:spPr>
      </p:pic>
      <p:sp>
        <p:nvSpPr>
          <p:cNvPr id="5" name="AutoShape 30"/>
          <p:cNvSpPr>
            <a:spLocks noChangeArrowheads="1"/>
          </p:cNvSpPr>
          <p:nvPr/>
        </p:nvSpPr>
        <p:spPr bwMode="auto">
          <a:xfrm>
            <a:off x="3554095" y="1671003"/>
            <a:ext cx="863600" cy="571500"/>
          </a:xfrm>
          <a:prstGeom prst="wedgeRoundRectCallout">
            <a:avLst>
              <a:gd name="adj1" fmla="val 196509"/>
              <a:gd name="adj2" fmla="val -35833"/>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rPr>
              <a:t>根</a:t>
            </a:r>
            <a:endParaRPr kumimoji="0" lang="zh-CN" altLang="en-US" sz="2600" b="1" i="0" u="none" strike="noStrike" kern="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endParaRPr>
          </a:p>
        </p:txBody>
      </p:sp>
      <p:sp>
        <p:nvSpPr>
          <p:cNvPr id="7" name="圆角矩形 6"/>
          <p:cNvSpPr/>
          <p:nvPr/>
        </p:nvSpPr>
        <p:spPr>
          <a:xfrm>
            <a:off x="5973445" y="1891665"/>
            <a:ext cx="3268663" cy="2027238"/>
          </a:xfrm>
          <a:prstGeom prst="round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lt1"/>
              </a:solidFill>
              <a:effectLst/>
              <a:uLnTx/>
              <a:uFillTx/>
              <a:latin typeface="+mn-lt"/>
              <a:ea typeface="+mn-ea"/>
              <a:cs typeface="+mn-cs"/>
            </a:endParaRPr>
          </a:p>
        </p:txBody>
      </p:sp>
      <p:sp>
        <p:nvSpPr>
          <p:cNvPr id="8" name="AutoShape 32"/>
          <p:cNvSpPr>
            <a:spLocks noChangeArrowheads="1"/>
          </p:cNvSpPr>
          <p:nvPr/>
        </p:nvSpPr>
        <p:spPr bwMode="auto">
          <a:xfrm>
            <a:off x="10178733" y="3212465"/>
            <a:ext cx="1200150" cy="571500"/>
          </a:xfrm>
          <a:prstGeom prst="wedgeRoundRectCallout">
            <a:avLst>
              <a:gd name="adj1" fmla="val -139523"/>
              <a:gd name="adj2" fmla="val -115278"/>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rPr>
              <a:t>子树</a:t>
            </a:r>
            <a:endParaRPr kumimoji="0" lang="zh-CN" altLang="en-US" sz="2600" b="1" i="0" u="none" strike="noStrike" kern="0" cap="none" spc="0" normalizeH="0" baseline="0" noProof="0" dirty="0">
              <a:ln>
                <a:noFill/>
              </a:ln>
              <a:solidFill>
                <a:srgbClr val="CC00CC"/>
              </a:solidFill>
              <a:effectLst/>
              <a:uLnTx/>
              <a:uFillTx/>
              <a:latin typeface="仿宋_GB2312" pitchFamily="1" charset="-122"/>
              <a:ea typeface="仿宋_GB2312" pitchFamily="1" charset="-122"/>
              <a:cs typeface="+mn-cs"/>
              <a:sym typeface="+mn-ea"/>
            </a:endParaRPr>
          </a:p>
        </p:txBody>
      </p:sp>
      <p:sp>
        <p:nvSpPr>
          <p:cNvPr id="9" name="AutoShape 29"/>
          <p:cNvSpPr>
            <a:spLocks noChangeArrowheads="1"/>
          </p:cNvSpPr>
          <p:nvPr/>
        </p:nvSpPr>
        <p:spPr bwMode="auto">
          <a:xfrm>
            <a:off x="3547745" y="5300028"/>
            <a:ext cx="1362075" cy="571500"/>
          </a:xfrm>
          <a:prstGeom prst="wedgeRoundRectCallout">
            <a:avLst>
              <a:gd name="adj1" fmla="val 177912"/>
              <a:gd name="adj2" fmla="val -413056"/>
              <a:gd name="adj3" fmla="val 16667"/>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rPr>
              <a:t>叶子</a:t>
            </a:r>
            <a:endParaRPr kumimoji="0" lang="zh-CN" altLang="en-US" sz="2600" b="1" i="0" u="none" strike="noStrike" kern="0" cap="none" spc="0" normalizeH="0" baseline="0" noProof="0" dirty="0">
              <a:ln>
                <a:noFill/>
              </a:ln>
              <a:solidFill>
                <a:srgbClr val="CC00CC"/>
              </a:solidFill>
              <a:effectLst/>
              <a:uLnTx/>
              <a:uFillTx/>
              <a:latin typeface="Arial" panose="020B0604020202020204" pitchFamily="34" charset="0"/>
              <a:ea typeface="楷体_GB2312"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5"/>
          <p:cNvSpPr txBox="1"/>
          <p:nvPr/>
        </p:nvSpPr>
        <p:spPr>
          <a:xfrm>
            <a:off x="863600" y="313055"/>
            <a:ext cx="36474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5.6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哈夫曼树</a:t>
            </a:r>
            <a:r>
              <a:rPr kumimoji="0" lang="zh-CN" b="1" i="0" u="none" strike="noStrike" kern="1200" cap="small" spc="0" normalizeH="0" baseline="0" noProof="0" dirty="0" smtClean="0">
                <a:ln>
                  <a:noFill/>
                </a:ln>
                <a:solidFill>
                  <a:schemeClr val="tx2"/>
                </a:solidFill>
                <a:effectLst/>
                <a:uLnTx/>
                <a:uFillTx/>
                <a:latin typeface="+mj-lt"/>
                <a:ea typeface="+mj-ea"/>
                <a:cs typeface="+mj-cs"/>
              </a:rPr>
              <a:t>及其应用</a:t>
            </a:r>
            <a:endParaRPr kumimoji="0" lang="zh-CN"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2"/>
          <p:cNvSpPr>
            <a:spLocks noChangeArrowheads="1"/>
          </p:cNvSpPr>
          <p:nvPr/>
        </p:nvSpPr>
        <p:spPr bwMode="auto">
          <a:xfrm>
            <a:off x="693420" y="927735"/>
            <a:ext cx="4178300" cy="605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、哈夫曼树的应用</a:t>
            </a:r>
            <a:endParaRPr lang="zh-CN" altLang="en-US" dirty="0">
              <a:solidFill>
                <a:srgbClr val="000000"/>
              </a:solidFill>
              <a:latin typeface="宋体" panose="02010600030101010101" pitchFamily="2" charset="-122"/>
            </a:endParaRPr>
          </a:p>
          <a:p>
            <a:pPr marL="0" marR="0" lvl="0" indent="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defRPr/>
            </a:pPr>
            <a:endPar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157595" y="356235"/>
            <a:ext cx="407606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rPr>
              <a:t>应用二：哈夫曼编码</a:t>
            </a:r>
            <a:endParaRPr lang="zh-CN" altLang="en-US" sz="3200" noProof="0" dirty="0" smtClean="0">
              <a:ln>
                <a:noFill/>
              </a:ln>
              <a:solidFill>
                <a:srgbClr val="0000FF"/>
              </a:solidFill>
              <a:effectLst/>
              <a:uLnTx/>
              <a:uFillTx/>
              <a:latin typeface="Arial" panose="020B0604020202020204" pitchFamily="34" charset="0"/>
              <a:ea typeface="微软雅黑" panose="020B0503020204020204" pitchFamily="34" charset="-122"/>
              <a:sym typeface="+mn-ea"/>
            </a:endParaRPr>
          </a:p>
        </p:txBody>
      </p:sp>
      <p:sp>
        <p:nvSpPr>
          <p:cNvPr id="142339" name="Text Box 29" descr="花岗岩"/>
          <p:cNvSpPr txBox="1"/>
          <p:nvPr/>
        </p:nvSpPr>
        <p:spPr>
          <a:xfrm>
            <a:off x="5054600" y="2145030"/>
            <a:ext cx="6731635" cy="2861310"/>
          </a:xfrm>
          <a:prstGeom prst="rect">
            <a:avLst/>
          </a:prstGeom>
          <a:noFill/>
          <a:ln w="9525">
            <a:noFill/>
          </a:ln>
        </p:spPr>
        <p:txBody>
          <a:bodyPr wrap="square">
            <a:spAutoFit/>
          </a:bodyPr>
          <a:p>
            <a:pPr>
              <a:lnSpc>
                <a:spcPct val="150000"/>
              </a:lnSpc>
              <a:spcBef>
                <a:spcPct val="50000"/>
              </a:spcBef>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各字符编码对应是  </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T     </a:t>
            </a:r>
            <a:r>
              <a:rPr lang="zh-CN" altLang="en-US"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      C       S</a:t>
            </a:r>
            <a:endPar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spcBef>
                <a:spcPct val="50000"/>
              </a:spcBef>
            </a:pPr>
            <a:r>
              <a:rPr lang="en-US" altLang="zh-CN" sz="2400" b="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00    01   10     110    111</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spcBef>
                <a:spcPct val="50000"/>
              </a:spcBef>
            </a:pP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上述电文编码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CAS</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CAT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SAT</a:t>
            </a: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sym typeface="+mn-ea"/>
              </a:rPr>
              <a:t>AT</a:t>
            </a:r>
            <a:endPar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spcBef>
                <a:spcPct val="5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11010111011101000011111000011000</a:t>
            </a:r>
            <a:endPar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2340" name="Text Box 32"/>
          <p:cNvSpPr txBox="1"/>
          <p:nvPr/>
        </p:nvSpPr>
        <p:spPr>
          <a:xfrm>
            <a:off x="1930400" y="6032500"/>
            <a:ext cx="8672830" cy="491490"/>
          </a:xfrm>
          <a:prstGeom prst="rect">
            <a:avLst/>
          </a:prstGeom>
          <a:noFill/>
          <a:ln w="9525">
            <a:noFill/>
          </a:ln>
        </p:spPr>
        <p:txBody>
          <a:bodyPr wrap="square">
            <a:spAutoFit/>
          </a:bodyPr>
          <a:p>
            <a:pPr>
              <a:spcBef>
                <a:spcPct val="50000"/>
              </a:spcBef>
            </a:pPr>
            <a:r>
              <a:rPr lang="zh-CN" altLang="en-US" sz="2600" dirty="0">
                <a:solidFill>
                  <a:srgbClr val="0000FF"/>
                </a:solidFill>
                <a:latin typeface="微软雅黑" panose="020B0503020204020204" pitchFamily="34" charset="-122"/>
                <a:ea typeface="微软雅黑" panose="020B0503020204020204" pitchFamily="34" charset="-122"/>
              </a:rPr>
              <a:t>注意：编码的总长度恰好为哈夫曼树的带权路径长。</a:t>
            </a:r>
            <a:endParaRPr lang="zh-CN" altLang="en-US" sz="2600" dirty="0">
              <a:solidFill>
                <a:srgbClr val="0000FF"/>
              </a:solidFill>
              <a:latin typeface="微软雅黑" panose="020B0503020204020204" pitchFamily="34" charset="-122"/>
              <a:ea typeface="微软雅黑" panose="020B0503020204020204" pitchFamily="34" charset="-122"/>
            </a:endParaRPr>
          </a:p>
        </p:txBody>
      </p:sp>
      <p:grpSp>
        <p:nvGrpSpPr>
          <p:cNvPr id="142341" name="Group 2"/>
          <p:cNvGrpSpPr/>
          <p:nvPr/>
        </p:nvGrpSpPr>
        <p:grpSpPr>
          <a:xfrm>
            <a:off x="863283" y="2050098"/>
            <a:ext cx="4191000" cy="3736974"/>
            <a:chOff x="1968" y="1200"/>
            <a:chExt cx="2640" cy="2354"/>
          </a:xfrm>
        </p:grpSpPr>
        <p:sp>
          <p:nvSpPr>
            <p:cNvPr id="3" name="Oval 3"/>
            <p:cNvSpPr>
              <a:spLocks noChangeArrowheads="1"/>
            </p:cNvSpPr>
            <p:nvPr/>
          </p:nvSpPr>
          <p:spPr bwMode="auto">
            <a:xfrm>
              <a:off x="2976" y="1200"/>
              <a:ext cx="336" cy="336"/>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14</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7" name="Oval 4"/>
            <p:cNvSpPr>
              <a:spLocks noChangeArrowheads="1"/>
            </p:cNvSpPr>
            <p:nvPr/>
          </p:nvSpPr>
          <p:spPr bwMode="auto">
            <a:xfrm>
              <a:off x="2352" y="1776"/>
              <a:ext cx="336" cy="336"/>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6</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8" name="Oval 5"/>
            <p:cNvSpPr>
              <a:spLocks noChangeArrowheads="1"/>
            </p:cNvSpPr>
            <p:nvPr/>
          </p:nvSpPr>
          <p:spPr bwMode="auto">
            <a:xfrm>
              <a:off x="3648" y="1776"/>
              <a:ext cx="336" cy="336"/>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8</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9" name="Oval 6"/>
            <p:cNvSpPr>
              <a:spLocks noChangeArrowheads="1"/>
            </p:cNvSpPr>
            <p:nvPr/>
          </p:nvSpPr>
          <p:spPr bwMode="auto">
            <a:xfrm>
              <a:off x="2064" y="2352"/>
              <a:ext cx="336" cy="336"/>
            </a:xfrm>
            <a:prstGeom prst="ellipse">
              <a:avLst/>
            </a:prstGeom>
            <a:solidFill>
              <a:srgbClr val="FFFF00"/>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0" name="Oval 7"/>
            <p:cNvSpPr>
              <a:spLocks noChangeArrowheads="1"/>
            </p:cNvSpPr>
            <p:nvPr/>
          </p:nvSpPr>
          <p:spPr bwMode="auto">
            <a:xfrm>
              <a:off x="2640" y="2352"/>
              <a:ext cx="336" cy="336"/>
            </a:xfrm>
            <a:prstGeom prst="ellipse">
              <a:avLst/>
            </a:prstGeom>
            <a:solidFill>
              <a:srgbClr val="FFFF00"/>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Oval 8"/>
            <p:cNvSpPr>
              <a:spLocks noChangeArrowheads="1"/>
            </p:cNvSpPr>
            <p:nvPr/>
          </p:nvSpPr>
          <p:spPr bwMode="auto">
            <a:xfrm>
              <a:off x="3408" y="2352"/>
              <a:ext cx="336" cy="336"/>
            </a:xfrm>
            <a:prstGeom prst="ellipse">
              <a:avLst/>
            </a:prstGeom>
            <a:solidFill>
              <a:srgbClr val="FFFF00"/>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2" name="Oval 9"/>
            <p:cNvSpPr>
              <a:spLocks noChangeArrowheads="1"/>
            </p:cNvSpPr>
            <p:nvPr/>
          </p:nvSpPr>
          <p:spPr bwMode="auto">
            <a:xfrm>
              <a:off x="3984" y="2352"/>
              <a:ext cx="336" cy="336"/>
            </a:xfrm>
            <a:prstGeom prst="ellipse">
              <a:avLst/>
            </a:prstGeom>
            <a:solidFill>
              <a:srgbClr val="00CC99"/>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4</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3" name="Oval 10"/>
            <p:cNvSpPr>
              <a:spLocks noChangeArrowheads="1"/>
            </p:cNvSpPr>
            <p:nvPr/>
          </p:nvSpPr>
          <p:spPr bwMode="auto">
            <a:xfrm>
              <a:off x="3696" y="2928"/>
              <a:ext cx="336" cy="336"/>
            </a:xfrm>
            <a:prstGeom prst="ellipse">
              <a:avLst/>
            </a:prstGeom>
            <a:solidFill>
              <a:srgbClr val="FFFF00"/>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4" name="Oval 11"/>
            <p:cNvSpPr>
              <a:spLocks noChangeArrowheads="1"/>
            </p:cNvSpPr>
            <p:nvPr/>
          </p:nvSpPr>
          <p:spPr bwMode="auto">
            <a:xfrm>
              <a:off x="4272" y="2928"/>
              <a:ext cx="336" cy="336"/>
            </a:xfrm>
            <a:prstGeom prst="ellipse">
              <a:avLst/>
            </a:prstGeom>
            <a:solidFill>
              <a:srgbClr val="FFFF00"/>
            </a:solidFill>
            <a:ln w="19050">
              <a:solidFill>
                <a:srgbClr val="3333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2</a:t>
              </a:r>
              <a:endParaRPr kumimoji="1" lang="en-US" altLang="zh-CN"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 name="Freeform 12" descr="花岗岩"/>
            <p:cNvSpPr/>
            <p:nvPr/>
          </p:nvSpPr>
          <p:spPr bwMode="auto">
            <a:xfrm>
              <a:off x="2208" y="2112"/>
              <a:ext cx="576" cy="240"/>
            </a:xfrm>
            <a:custGeom>
              <a:avLst/>
              <a:gdLst>
                <a:gd name="T0" fmla="*/ 0 w 576"/>
                <a:gd name="T1" fmla="*/ 240 h 240"/>
                <a:gd name="T2" fmla="*/ 288 w 576"/>
                <a:gd name="T3" fmla="*/ 0 h 240"/>
                <a:gd name="T4" fmla="*/ 576 w 576"/>
                <a:gd name="T5" fmla="*/ 240 h 240"/>
              </a:gdLst>
              <a:ahLst/>
              <a:cxnLst>
                <a:cxn ang="0">
                  <a:pos x="T0" y="T1"/>
                </a:cxn>
                <a:cxn ang="0">
                  <a:pos x="T2" y="T3"/>
                </a:cxn>
                <a:cxn ang="0">
                  <a:pos x="T4" y="T5"/>
                </a:cxn>
              </a:cxnLst>
              <a:rect l="0" t="0" r="r" b="b"/>
              <a:pathLst>
                <a:path w="576" h="240">
                  <a:moveTo>
                    <a:pt x="0" y="240"/>
                  </a:moveTo>
                  <a:cubicBezTo>
                    <a:pt x="96" y="120"/>
                    <a:pt x="192" y="0"/>
                    <a:pt x="288" y="0"/>
                  </a:cubicBezTo>
                  <a:cubicBezTo>
                    <a:pt x="384" y="0"/>
                    <a:pt x="528" y="192"/>
                    <a:pt x="576" y="240"/>
                  </a:cubicBezTo>
                </a:path>
              </a:pathLst>
            </a:custGeom>
            <a:noFill/>
            <a:ln w="19050" cap="flat" cmpd="sng">
              <a:solidFill>
                <a:srgbClr val="3333CC"/>
              </a:solidFill>
              <a:prstDash val="solid"/>
              <a:round/>
            </a:ln>
            <a:effectLst/>
            <a:extLst>
              <a:ext uri="{909E8E84-426E-40DD-AFC4-6F175D3DCCD1}">
                <a14:hiddenFill xmlns:a14="http://schemas.microsoft.com/office/drawing/2010/main">
                  <a:blipFill dpi="0" rotWithShape="0">
                    <a:blip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Freeform 13" descr="花岗岩"/>
            <p:cNvSpPr/>
            <p:nvPr/>
          </p:nvSpPr>
          <p:spPr bwMode="auto">
            <a:xfrm>
              <a:off x="3888" y="2688"/>
              <a:ext cx="576" cy="240"/>
            </a:xfrm>
            <a:custGeom>
              <a:avLst/>
              <a:gdLst>
                <a:gd name="T0" fmla="*/ 0 w 576"/>
                <a:gd name="T1" fmla="*/ 240 h 240"/>
                <a:gd name="T2" fmla="*/ 288 w 576"/>
                <a:gd name="T3" fmla="*/ 0 h 240"/>
                <a:gd name="T4" fmla="*/ 576 w 576"/>
                <a:gd name="T5" fmla="*/ 240 h 240"/>
              </a:gdLst>
              <a:ahLst/>
              <a:cxnLst>
                <a:cxn ang="0">
                  <a:pos x="T0" y="T1"/>
                </a:cxn>
                <a:cxn ang="0">
                  <a:pos x="T2" y="T3"/>
                </a:cxn>
                <a:cxn ang="0">
                  <a:pos x="T4" y="T5"/>
                </a:cxn>
              </a:cxnLst>
              <a:rect l="0" t="0" r="r" b="b"/>
              <a:pathLst>
                <a:path w="576" h="240">
                  <a:moveTo>
                    <a:pt x="0" y="240"/>
                  </a:moveTo>
                  <a:cubicBezTo>
                    <a:pt x="96" y="120"/>
                    <a:pt x="192" y="0"/>
                    <a:pt x="288" y="0"/>
                  </a:cubicBezTo>
                  <a:cubicBezTo>
                    <a:pt x="384" y="0"/>
                    <a:pt x="528" y="192"/>
                    <a:pt x="576" y="240"/>
                  </a:cubicBezTo>
                </a:path>
              </a:pathLst>
            </a:custGeom>
            <a:noFill/>
            <a:ln w="19050" cap="flat" cmpd="sng">
              <a:solidFill>
                <a:srgbClr val="3333CC"/>
              </a:solidFill>
              <a:prstDash val="solid"/>
              <a:round/>
            </a:ln>
            <a:effectLst/>
            <a:extLst>
              <a:ext uri="{909E8E84-426E-40DD-AFC4-6F175D3DCCD1}">
                <a14:hiddenFill xmlns:a14="http://schemas.microsoft.com/office/drawing/2010/main">
                  <a:blipFill dpi="0" rotWithShape="0">
                    <a:blip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Freeform 14" descr="花岗岩"/>
            <p:cNvSpPr/>
            <p:nvPr/>
          </p:nvSpPr>
          <p:spPr bwMode="auto">
            <a:xfrm>
              <a:off x="3552" y="2112"/>
              <a:ext cx="576" cy="240"/>
            </a:xfrm>
            <a:custGeom>
              <a:avLst/>
              <a:gdLst>
                <a:gd name="T0" fmla="*/ 0 w 576"/>
                <a:gd name="T1" fmla="*/ 240 h 240"/>
                <a:gd name="T2" fmla="*/ 288 w 576"/>
                <a:gd name="T3" fmla="*/ 0 h 240"/>
                <a:gd name="T4" fmla="*/ 576 w 576"/>
                <a:gd name="T5" fmla="*/ 240 h 240"/>
              </a:gdLst>
              <a:ahLst/>
              <a:cxnLst>
                <a:cxn ang="0">
                  <a:pos x="T0" y="T1"/>
                </a:cxn>
                <a:cxn ang="0">
                  <a:pos x="T2" y="T3"/>
                </a:cxn>
                <a:cxn ang="0">
                  <a:pos x="T4" y="T5"/>
                </a:cxn>
              </a:cxnLst>
              <a:rect l="0" t="0" r="r" b="b"/>
              <a:pathLst>
                <a:path w="576" h="240">
                  <a:moveTo>
                    <a:pt x="0" y="240"/>
                  </a:moveTo>
                  <a:cubicBezTo>
                    <a:pt x="96" y="120"/>
                    <a:pt x="192" y="0"/>
                    <a:pt x="288" y="0"/>
                  </a:cubicBezTo>
                  <a:cubicBezTo>
                    <a:pt x="384" y="0"/>
                    <a:pt x="528" y="192"/>
                    <a:pt x="576" y="240"/>
                  </a:cubicBezTo>
                </a:path>
              </a:pathLst>
            </a:custGeom>
            <a:noFill/>
            <a:ln w="19050" cap="flat" cmpd="sng">
              <a:solidFill>
                <a:srgbClr val="3333CC"/>
              </a:solidFill>
              <a:prstDash val="solid"/>
              <a:round/>
            </a:ln>
            <a:effectLst/>
            <a:extLst>
              <a:ext uri="{909E8E84-426E-40DD-AFC4-6F175D3DCCD1}">
                <a14:hiddenFill xmlns:a14="http://schemas.microsoft.com/office/drawing/2010/main">
                  <a:blipFill dpi="0" rotWithShape="0">
                    <a:blip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Freeform 15" descr="花岗岩"/>
            <p:cNvSpPr/>
            <p:nvPr/>
          </p:nvSpPr>
          <p:spPr bwMode="auto">
            <a:xfrm>
              <a:off x="2544" y="1536"/>
              <a:ext cx="1248" cy="240"/>
            </a:xfrm>
            <a:custGeom>
              <a:avLst/>
              <a:gdLst>
                <a:gd name="T0" fmla="*/ 0 w 1248"/>
                <a:gd name="T1" fmla="*/ 240 h 240"/>
                <a:gd name="T2" fmla="*/ 576 w 1248"/>
                <a:gd name="T3" fmla="*/ 0 h 240"/>
                <a:gd name="T4" fmla="*/ 1248 w 1248"/>
                <a:gd name="T5" fmla="*/ 240 h 240"/>
              </a:gdLst>
              <a:ahLst/>
              <a:cxnLst>
                <a:cxn ang="0">
                  <a:pos x="T0" y="T1"/>
                </a:cxn>
                <a:cxn ang="0">
                  <a:pos x="T2" y="T3"/>
                </a:cxn>
                <a:cxn ang="0">
                  <a:pos x="T4" y="T5"/>
                </a:cxn>
              </a:cxnLst>
              <a:rect l="0" t="0" r="r" b="b"/>
              <a:pathLst>
                <a:path w="1248" h="240">
                  <a:moveTo>
                    <a:pt x="0" y="240"/>
                  </a:moveTo>
                  <a:cubicBezTo>
                    <a:pt x="184" y="120"/>
                    <a:pt x="368" y="0"/>
                    <a:pt x="576" y="0"/>
                  </a:cubicBezTo>
                  <a:cubicBezTo>
                    <a:pt x="784" y="0"/>
                    <a:pt x="1016" y="120"/>
                    <a:pt x="1248" y="240"/>
                  </a:cubicBezTo>
                </a:path>
              </a:pathLst>
            </a:custGeom>
            <a:noFill/>
            <a:ln w="19050" cap="flat" cmpd="sng">
              <a:solidFill>
                <a:srgbClr val="3333CC"/>
              </a:solidFill>
              <a:prstDash val="solid"/>
              <a:round/>
            </a:ln>
            <a:effectLst/>
            <a:extLst>
              <a:ext uri="{909E8E84-426E-40DD-AFC4-6F175D3DCCD1}">
                <a14:hiddenFill xmlns:a14="http://schemas.microsoft.com/office/drawing/2010/main">
                  <a:blipFill dpi="0" rotWithShape="0">
                    <a:blip r:embed="rId1"/>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2355" name="Text Box 16" descr="花岗岩"/>
            <p:cNvSpPr txBox="1"/>
            <p:nvPr/>
          </p:nvSpPr>
          <p:spPr>
            <a:xfrm>
              <a:off x="3744" y="2640"/>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0</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56" name="Text Box 17" descr="花岗岩"/>
            <p:cNvSpPr txBox="1"/>
            <p:nvPr/>
          </p:nvSpPr>
          <p:spPr>
            <a:xfrm>
              <a:off x="3456" y="2016"/>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0</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57" name="Text Box 18" descr="花岗岩"/>
            <p:cNvSpPr txBox="1"/>
            <p:nvPr/>
          </p:nvSpPr>
          <p:spPr>
            <a:xfrm>
              <a:off x="1968" y="2016"/>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0</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58" name="Text Box 19" descr="花岗岩"/>
            <p:cNvSpPr txBox="1"/>
            <p:nvPr/>
          </p:nvSpPr>
          <p:spPr>
            <a:xfrm>
              <a:off x="2544" y="1392"/>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0</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59" name="Text Box 20" descr="花岗岩"/>
            <p:cNvSpPr txBox="1"/>
            <p:nvPr/>
          </p:nvSpPr>
          <p:spPr>
            <a:xfrm>
              <a:off x="4320" y="2640"/>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1</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60" name="Text Box 21" descr="花岗岩"/>
            <p:cNvSpPr txBox="1"/>
            <p:nvPr/>
          </p:nvSpPr>
          <p:spPr>
            <a:xfrm>
              <a:off x="3936" y="2016"/>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1</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61" name="Text Box 22" descr="花岗岩"/>
            <p:cNvSpPr txBox="1"/>
            <p:nvPr/>
          </p:nvSpPr>
          <p:spPr>
            <a:xfrm>
              <a:off x="2688" y="2016"/>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1</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62" name="Text Box 23" descr="花岗岩"/>
            <p:cNvSpPr txBox="1"/>
            <p:nvPr/>
          </p:nvSpPr>
          <p:spPr>
            <a:xfrm>
              <a:off x="3456" y="1392"/>
              <a:ext cx="288" cy="290"/>
            </a:xfrm>
            <a:prstGeom prst="rect">
              <a:avLst/>
            </a:prstGeom>
            <a:noFill/>
            <a:ln w="9525">
              <a:noFill/>
            </a:ln>
          </p:spPr>
          <p:txBody>
            <a:bodyPr>
              <a:spAutoFit/>
            </a:bodyPr>
            <a:p>
              <a:pPr>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1</a:t>
              </a:r>
              <a:endParaRPr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142363" name="Text Box 24" descr="花岗岩"/>
            <p:cNvSpPr txBox="1"/>
            <p:nvPr/>
          </p:nvSpPr>
          <p:spPr>
            <a:xfrm>
              <a:off x="2016" y="2688"/>
              <a:ext cx="336" cy="290"/>
            </a:xfrm>
            <a:prstGeom prst="rect">
              <a:avLst/>
            </a:prstGeom>
            <a:noFill/>
            <a:ln w="9525">
              <a:noFill/>
            </a:ln>
          </p:spPr>
          <p:txBody>
            <a:bodyPr>
              <a:spAutoFit/>
            </a:bodyPr>
            <a:p>
              <a:pPr>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T</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142364" name="Text Box 25" descr="花岗岩"/>
            <p:cNvSpPr txBox="1"/>
            <p:nvPr/>
          </p:nvSpPr>
          <p:spPr>
            <a:xfrm>
              <a:off x="2640" y="2688"/>
              <a:ext cx="336" cy="290"/>
            </a:xfrm>
            <a:prstGeom prst="rect">
              <a:avLst/>
            </a:prstGeom>
            <a:noFill/>
            <a:ln w="9525">
              <a:noFill/>
            </a:ln>
          </p:spPr>
          <p:txBody>
            <a:bodyPr>
              <a:spAutoFit/>
            </a:bodyPr>
            <a:p>
              <a:pPr>
                <a:spcBef>
                  <a:spcPct val="50000"/>
                </a:spcBef>
              </a:pPr>
              <a:r>
                <a:rPr lang="en-US" altLang="zh-CN" sz="2400" b="1" dirty="0">
                  <a:solidFill>
                    <a:srgbClr val="FF0000"/>
                  </a:solidFill>
                  <a:latin typeface="Times New Roman" panose="02020603050405020304" pitchFamily="18" charset="0"/>
                  <a:ea typeface="华文琥珀" panose="02010800040101010101" pitchFamily="2" charset="-122"/>
                  <a:cs typeface="Times New Roman" panose="02020603050405020304" pitchFamily="18" charset="0"/>
                </a:rPr>
                <a:t>;</a:t>
              </a:r>
              <a:endParaRPr lang="en-US" altLang="zh-CN" sz="2400" b="1" dirty="0">
                <a:solidFill>
                  <a:srgbClr val="FF0000"/>
                </a:solidFill>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142365" name="Text Box 26" descr="花岗岩"/>
            <p:cNvSpPr txBox="1"/>
            <p:nvPr/>
          </p:nvSpPr>
          <p:spPr>
            <a:xfrm>
              <a:off x="3408" y="2688"/>
              <a:ext cx="336" cy="290"/>
            </a:xfrm>
            <a:prstGeom prst="rect">
              <a:avLst/>
            </a:prstGeom>
            <a:noFill/>
            <a:ln w="9525">
              <a:noFill/>
            </a:ln>
          </p:spPr>
          <p:txBody>
            <a:bodyPr>
              <a:spAutoFit/>
            </a:bodyPr>
            <a:p>
              <a:pPr>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A</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142366" name="Text Box 27" descr="花岗岩"/>
            <p:cNvSpPr txBox="1"/>
            <p:nvPr/>
          </p:nvSpPr>
          <p:spPr>
            <a:xfrm>
              <a:off x="3696" y="3264"/>
              <a:ext cx="336" cy="290"/>
            </a:xfrm>
            <a:prstGeom prst="rect">
              <a:avLst/>
            </a:prstGeom>
            <a:noFill/>
            <a:ln w="9525">
              <a:noFill/>
            </a:ln>
          </p:spPr>
          <p:txBody>
            <a:bodyPr>
              <a:spAutoFit/>
            </a:bodyPr>
            <a:p>
              <a:pPr>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C</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142367" name="Text Box 28" descr="花岗岩"/>
            <p:cNvSpPr txBox="1"/>
            <p:nvPr/>
          </p:nvSpPr>
          <p:spPr>
            <a:xfrm>
              <a:off x="4272" y="3264"/>
              <a:ext cx="336" cy="290"/>
            </a:xfrm>
            <a:prstGeom prst="rect">
              <a:avLst/>
            </a:prstGeom>
            <a:noFill/>
            <a:ln w="9525">
              <a:noFill/>
            </a:ln>
          </p:spPr>
          <p:txBody>
            <a:bodyPr>
              <a:spAutoFit/>
            </a:bodyPr>
            <a:p>
              <a:pPr>
                <a:spcBef>
                  <a:spcPct val="50000"/>
                </a:spcBef>
              </a:pPr>
              <a:r>
                <a:rPr lang="en-US" altLang="zh-CN" sz="2400" b="1" dirty="0">
                  <a:solidFill>
                    <a:srgbClr val="FF0000"/>
                  </a:solidFill>
                  <a:latin typeface="Times New Roman" panose="02020603050405020304" pitchFamily="18" charset="0"/>
                  <a:cs typeface="Times New Roman" panose="02020603050405020304" pitchFamily="18" charset="0"/>
                </a:rPr>
                <a:t>S</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zh-CN" sz="3600" b="1" dirty="0">
                <a:solidFill>
                  <a:schemeClr val="accent2"/>
                </a:solidFill>
                <a:latin typeface="华文楷体" panose="02010600040101010101" pitchFamily="2" charset="-122"/>
                <a:ea typeface="华文楷体" panose="02010600040101010101" pitchFamily="2" charset="-122"/>
              </a:rPr>
              <a:t>小结</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
        <p:nvSpPr>
          <p:cNvPr id="44" name="AutoShape 3"/>
          <p:cNvSpPr/>
          <p:nvPr/>
        </p:nvSpPr>
        <p:spPr bwMode="auto">
          <a:xfrm>
            <a:off x="4748848" y="1497013"/>
            <a:ext cx="292100" cy="3517900"/>
          </a:xfrm>
          <a:prstGeom prst="leftBrace">
            <a:avLst>
              <a:gd name="adj1" fmla="val 100362"/>
              <a:gd name="adj2" fmla="val 50000"/>
            </a:avLst>
          </a:prstGeom>
          <a:noFill/>
          <a:ln w="381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5" name="Rectangle 4"/>
          <p:cNvSpPr>
            <a:spLocks noChangeArrowheads="1"/>
          </p:cNvSpPr>
          <p:nvPr/>
        </p:nvSpPr>
        <p:spPr bwMode="auto">
          <a:xfrm>
            <a:off x="4986973" y="1382713"/>
            <a:ext cx="23828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1</a:t>
            </a:r>
            <a:r>
              <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、定义和性质</a:t>
            </a:r>
            <a:endPar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endParaRPr>
          </a:p>
        </p:txBody>
      </p:sp>
      <p:sp>
        <p:nvSpPr>
          <p:cNvPr id="46" name="Rectangle 5"/>
          <p:cNvSpPr>
            <a:spLocks noChangeArrowheads="1"/>
          </p:cNvSpPr>
          <p:nvPr/>
        </p:nvSpPr>
        <p:spPr bwMode="auto">
          <a:xfrm>
            <a:off x="4974273" y="2259013"/>
            <a:ext cx="23193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2</a:t>
            </a:r>
            <a:r>
              <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、存储结构</a:t>
            </a:r>
            <a:endPar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endParaRPr>
          </a:p>
        </p:txBody>
      </p:sp>
      <p:sp>
        <p:nvSpPr>
          <p:cNvPr id="47" name="Rectangle 6"/>
          <p:cNvSpPr>
            <a:spLocks noChangeArrowheads="1"/>
          </p:cNvSpPr>
          <p:nvPr/>
        </p:nvSpPr>
        <p:spPr bwMode="auto">
          <a:xfrm>
            <a:off x="4964748" y="3567113"/>
            <a:ext cx="15668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3</a:t>
            </a:r>
            <a:r>
              <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、遍历</a:t>
            </a:r>
            <a:endPar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endParaRPr>
          </a:p>
        </p:txBody>
      </p:sp>
      <p:sp>
        <p:nvSpPr>
          <p:cNvPr id="48" name="Rectangle 7"/>
          <p:cNvSpPr>
            <a:spLocks noChangeArrowheads="1"/>
          </p:cNvSpPr>
          <p:nvPr/>
        </p:nvSpPr>
        <p:spPr bwMode="auto">
          <a:xfrm>
            <a:off x="4971098" y="4672013"/>
            <a:ext cx="30083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4</a:t>
            </a:r>
            <a:r>
              <a:rPr kumimoji="0" lang="zh-CN" altLang="en-US" sz="2000" b="1" i="0" u="none" strike="noStrike" kern="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、线索化</a:t>
            </a:r>
            <a:r>
              <a:rPr kumimoji="0" lang="zh-CN" altLang="en-US" sz="20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：线索树</a:t>
            </a:r>
            <a:endParaRPr kumimoji="0" lang="zh-CN" altLang="en-US" sz="20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endParaRPr>
          </a:p>
        </p:txBody>
      </p:sp>
      <p:grpSp>
        <p:nvGrpSpPr>
          <p:cNvPr id="49" name="Group 8"/>
          <p:cNvGrpSpPr/>
          <p:nvPr/>
        </p:nvGrpSpPr>
        <p:grpSpPr>
          <a:xfrm>
            <a:off x="6966585" y="2006600"/>
            <a:ext cx="1622425" cy="1057275"/>
            <a:chOff x="3896" y="1609"/>
            <a:chExt cx="838" cy="666"/>
          </a:xfrm>
        </p:grpSpPr>
        <p:sp>
          <p:nvSpPr>
            <p:cNvPr id="50" name="AutoShape 9"/>
            <p:cNvSpPr/>
            <p:nvPr/>
          </p:nvSpPr>
          <p:spPr bwMode="auto">
            <a:xfrm>
              <a:off x="3896" y="1696"/>
              <a:ext cx="184" cy="472"/>
            </a:xfrm>
            <a:prstGeom prst="leftBrace">
              <a:avLst>
                <a:gd name="adj1" fmla="val 21377"/>
                <a:gd name="adj2" fmla="val 50000"/>
              </a:avLst>
            </a:prstGeom>
            <a:noFill/>
            <a:ln w="2857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Rectangle 10"/>
            <p:cNvSpPr>
              <a:spLocks noChangeArrowheads="1"/>
            </p:cNvSpPr>
            <p:nvPr/>
          </p:nvSpPr>
          <p:spPr bwMode="auto">
            <a:xfrm>
              <a:off x="4095" y="1609"/>
              <a:ext cx="6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顺序结构</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52" name="Rectangle 11"/>
            <p:cNvSpPr>
              <a:spLocks noChangeArrowheads="1"/>
            </p:cNvSpPr>
            <p:nvPr/>
          </p:nvSpPr>
          <p:spPr bwMode="auto">
            <a:xfrm>
              <a:off x="4111" y="2025"/>
              <a:ext cx="6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链式结构</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grpSp>
      <p:grpSp>
        <p:nvGrpSpPr>
          <p:cNvPr id="53" name="Group 12"/>
          <p:cNvGrpSpPr/>
          <p:nvPr/>
        </p:nvGrpSpPr>
        <p:grpSpPr>
          <a:xfrm>
            <a:off x="8477885" y="2451100"/>
            <a:ext cx="1689100" cy="844550"/>
            <a:chOff x="4768" y="1889"/>
            <a:chExt cx="722" cy="532"/>
          </a:xfrm>
        </p:grpSpPr>
        <p:sp>
          <p:nvSpPr>
            <p:cNvPr id="54" name="AutoShape 13"/>
            <p:cNvSpPr/>
            <p:nvPr/>
          </p:nvSpPr>
          <p:spPr bwMode="auto">
            <a:xfrm>
              <a:off x="4768" y="1984"/>
              <a:ext cx="184" cy="344"/>
            </a:xfrm>
            <a:prstGeom prst="leftBrace">
              <a:avLst>
                <a:gd name="adj1" fmla="val 15580"/>
                <a:gd name="adj2" fmla="val 50000"/>
              </a:avLst>
            </a:prstGeom>
            <a:noFill/>
            <a:ln w="2857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Rectangle 14"/>
            <p:cNvSpPr>
              <a:spLocks noChangeArrowheads="1"/>
            </p:cNvSpPr>
            <p:nvPr/>
          </p:nvSpPr>
          <p:spPr bwMode="auto">
            <a:xfrm>
              <a:off x="4972" y="1889"/>
              <a:ext cx="5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rgbClr val="CC00CC"/>
                  </a:solidFill>
                  <a:effectLst/>
                  <a:uLnTx/>
                  <a:uFillTx/>
                  <a:latin typeface="楷体_GB2312" pitchFamily="49" charset="-122"/>
                  <a:ea typeface="楷体_GB2312" pitchFamily="49" charset="-122"/>
                  <a:cs typeface="+mn-cs"/>
                  <a:sym typeface="+mn-ea"/>
                </a:rPr>
                <a:t>二叉链表</a:t>
              </a:r>
              <a:endParaRPr kumimoji="0" lang="zh-CN" altLang="en-US" sz="2000" b="1" i="0" u="none" strike="noStrike" kern="0" cap="none" spc="0" normalizeH="0" baseline="0" noProof="0">
                <a:ln>
                  <a:noFill/>
                </a:ln>
                <a:solidFill>
                  <a:srgbClr val="CC00CC"/>
                </a:solidFill>
                <a:effectLst/>
                <a:uLnTx/>
                <a:uFillTx/>
                <a:latin typeface="楷体_GB2312" pitchFamily="49" charset="-122"/>
                <a:ea typeface="楷体_GB2312" pitchFamily="49" charset="-122"/>
                <a:cs typeface="+mn-cs"/>
                <a:sym typeface="+mn-ea"/>
              </a:endParaRPr>
            </a:p>
          </p:txBody>
        </p:sp>
        <p:sp>
          <p:nvSpPr>
            <p:cNvPr id="56" name="Rectangle 15"/>
            <p:cNvSpPr>
              <a:spLocks noChangeArrowheads="1"/>
            </p:cNvSpPr>
            <p:nvPr/>
          </p:nvSpPr>
          <p:spPr bwMode="auto">
            <a:xfrm>
              <a:off x="4972" y="2169"/>
              <a:ext cx="5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三叉链表</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grpSp>
      <p:grpSp>
        <p:nvGrpSpPr>
          <p:cNvPr id="57" name="Group 16"/>
          <p:cNvGrpSpPr/>
          <p:nvPr/>
        </p:nvGrpSpPr>
        <p:grpSpPr>
          <a:xfrm>
            <a:off x="7814310" y="4203700"/>
            <a:ext cx="1917700" cy="1400175"/>
            <a:chOff x="4448" y="2993"/>
            <a:chExt cx="968" cy="882"/>
          </a:xfrm>
        </p:grpSpPr>
        <p:sp>
          <p:nvSpPr>
            <p:cNvPr id="58" name="AutoShape 17"/>
            <p:cNvSpPr/>
            <p:nvPr/>
          </p:nvSpPr>
          <p:spPr bwMode="auto">
            <a:xfrm>
              <a:off x="4448" y="3080"/>
              <a:ext cx="184" cy="744"/>
            </a:xfrm>
            <a:prstGeom prst="leftBrace">
              <a:avLst>
                <a:gd name="adj1" fmla="val 33696"/>
                <a:gd name="adj2" fmla="val 50000"/>
              </a:avLst>
            </a:prstGeom>
            <a:noFill/>
            <a:ln w="2857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9" name="Rectangle 18"/>
            <p:cNvSpPr>
              <a:spLocks noChangeArrowheads="1"/>
            </p:cNvSpPr>
            <p:nvPr/>
          </p:nvSpPr>
          <p:spPr bwMode="auto">
            <a:xfrm>
              <a:off x="4678" y="2993"/>
              <a:ext cx="7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先序线索树</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60" name="Rectangle 19"/>
            <p:cNvSpPr>
              <a:spLocks noChangeArrowheads="1"/>
            </p:cNvSpPr>
            <p:nvPr/>
          </p:nvSpPr>
          <p:spPr bwMode="auto">
            <a:xfrm>
              <a:off x="4669" y="3321"/>
              <a:ext cx="74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rgbClr val="CC00CC"/>
                  </a:solidFill>
                  <a:effectLst/>
                  <a:uLnTx/>
                  <a:uFillTx/>
                  <a:latin typeface="楷体_GB2312" pitchFamily="49" charset="-122"/>
                  <a:ea typeface="楷体_GB2312" pitchFamily="49" charset="-122"/>
                  <a:cs typeface="+mn-cs"/>
                  <a:sym typeface="+mn-ea"/>
                </a:rPr>
                <a:t>中序线索树</a:t>
              </a:r>
              <a:endParaRPr kumimoji="0" lang="zh-CN" altLang="en-US" sz="2000" b="1" i="0" u="none" strike="noStrike" kern="0" cap="none" spc="0" normalizeH="0" baseline="0" noProof="0">
                <a:ln>
                  <a:noFill/>
                </a:ln>
                <a:solidFill>
                  <a:srgbClr val="CC00CC"/>
                </a:solidFill>
                <a:effectLst/>
                <a:uLnTx/>
                <a:uFillTx/>
                <a:latin typeface="楷体_GB2312" pitchFamily="49" charset="-122"/>
                <a:ea typeface="楷体_GB2312" pitchFamily="49" charset="-122"/>
                <a:cs typeface="+mn-cs"/>
                <a:sym typeface="+mn-ea"/>
              </a:endParaRPr>
            </a:p>
          </p:txBody>
        </p:sp>
        <p:sp>
          <p:nvSpPr>
            <p:cNvPr id="61" name="Rectangle 20"/>
            <p:cNvSpPr>
              <a:spLocks noChangeArrowheads="1"/>
            </p:cNvSpPr>
            <p:nvPr/>
          </p:nvSpPr>
          <p:spPr bwMode="auto">
            <a:xfrm>
              <a:off x="4663" y="3625"/>
              <a:ext cx="7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后序线索树</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grpSp>
      <p:grpSp>
        <p:nvGrpSpPr>
          <p:cNvPr id="62" name="Group 21"/>
          <p:cNvGrpSpPr/>
          <p:nvPr/>
        </p:nvGrpSpPr>
        <p:grpSpPr>
          <a:xfrm>
            <a:off x="1883410" y="1700213"/>
            <a:ext cx="2763838" cy="2032000"/>
            <a:chOff x="920" y="1416"/>
            <a:chExt cx="1600" cy="1280"/>
          </a:xfrm>
        </p:grpSpPr>
        <p:sp>
          <p:nvSpPr>
            <p:cNvPr id="63" name="Oval 22"/>
            <p:cNvSpPr>
              <a:spLocks noChangeArrowheads="1"/>
            </p:cNvSpPr>
            <p:nvPr/>
          </p:nvSpPr>
          <p:spPr bwMode="auto">
            <a:xfrm>
              <a:off x="1400" y="1416"/>
              <a:ext cx="505" cy="504"/>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rPr>
                <a:t>树</a:t>
              </a: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endParaRPr>
            </a:p>
          </p:txBody>
        </p:sp>
        <p:sp>
          <p:nvSpPr>
            <p:cNvPr id="64" name="Oval 23"/>
            <p:cNvSpPr>
              <a:spLocks noChangeArrowheads="1"/>
            </p:cNvSpPr>
            <p:nvPr/>
          </p:nvSpPr>
          <p:spPr bwMode="auto">
            <a:xfrm>
              <a:off x="2016" y="2160"/>
              <a:ext cx="504" cy="496"/>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黑体" panose="02010609060101010101" pitchFamily="49" charset="-122"/>
                  <a:cs typeface="+mn-cs"/>
                  <a:sym typeface="+mn-ea"/>
                </a:rPr>
                <a:t>二叉树</a:t>
              </a:r>
              <a:endParaRPr kumimoji="0" lang="zh-CN" altLang="en-US" sz="2000" b="1" i="0" u="none" strike="noStrike" kern="0" cap="none" spc="0" normalizeH="0" baseline="0" noProof="0">
                <a:ln>
                  <a:noFill/>
                </a:ln>
                <a:solidFill>
                  <a:srgbClr val="0000FF"/>
                </a:solidFill>
                <a:effectLst/>
                <a:uLnTx/>
                <a:uFillTx/>
                <a:latin typeface="宋体" panose="02010600030101010101" pitchFamily="2" charset="-122"/>
                <a:ea typeface="黑体" panose="02010609060101010101" pitchFamily="49" charset="-122"/>
                <a:cs typeface="+mn-cs"/>
                <a:sym typeface="+mn-ea"/>
              </a:endParaRPr>
            </a:p>
          </p:txBody>
        </p:sp>
        <p:sp>
          <p:nvSpPr>
            <p:cNvPr id="65" name="Oval 24"/>
            <p:cNvSpPr>
              <a:spLocks noChangeArrowheads="1"/>
            </p:cNvSpPr>
            <p:nvPr/>
          </p:nvSpPr>
          <p:spPr bwMode="auto">
            <a:xfrm>
              <a:off x="920" y="2192"/>
              <a:ext cx="512" cy="504"/>
            </a:xfrm>
            <a:prstGeom prst="ellipse">
              <a:avLst/>
            </a:prstGeom>
            <a:noFill/>
            <a:ln w="952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rPr>
                <a:t>森林</a:t>
              </a: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黑体" panose="02010609060101010101" pitchFamily="49" charset="-122"/>
                <a:cs typeface="+mn-cs"/>
                <a:sym typeface="+mn-ea"/>
              </a:endParaRPr>
            </a:p>
          </p:txBody>
        </p:sp>
        <p:sp>
          <p:nvSpPr>
            <p:cNvPr id="66" name="Line 25"/>
            <p:cNvSpPr>
              <a:spLocks noChangeShapeType="1"/>
            </p:cNvSpPr>
            <p:nvPr/>
          </p:nvSpPr>
          <p:spPr bwMode="auto">
            <a:xfrm>
              <a:off x="1840" y="1856"/>
              <a:ext cx="256" cy="312"/>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Line 26"/>
            <p:cNvSpPr>
              <a:spLocks noChangeShapeType="1"/>
            </p:cNvSpPr>
            <p:nvPr/>
          </p:nvSpPr>
          <p:spPr bwMode="auto">
            <a:xfrm flipH="1">
              <a:off x="1312" y="1904"/>
              <a:ext cx="232" cy="296"/>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8" name="Line 27"/>
            <p:cNvSpPr>
              <a:spLocks noChangeShapeType="1"/>
            </p:cNvSpPr>
            <p:nvPr/>
          </p:nvSpPr>
          <p:spPr bwMode="auto">
            <a:xfrm flipV="1">
              <a:off x="1504" y="2440"/>
              <a:ext cx="448" cy="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9" name="Group 28"/>
          <p:cNvGrpSpPr/>
          <p:nvPr/>
        </p:nvGrpSpPr>
        <p:grpSpPr>
          <a:xfrm>
            <a:off x="6312535" y="3098800"/>
            <a:ext cx="1590675" cy="1412875"/>
            <a:chOff x="3488" y="2297"/>
            <a:chExt cx="824" cy="890"/>
          </a:xfrm>
        </p:grpSpPr>
        <p:sp>
          <p:nvSpPr>
            <p:cNvPr id="70" name="AutoShape 29"/>
            <p:cNvSpPr/>
            <p:nvPr/>
          </p:nvSpPr>
          <p:spPr bwMode="auto">
            <a:xfrm>
              <a:off x="3488" y="2384"/>
              <a:ext cx="184" cy="744"/>
            </a:xfrm>
            <a:prstGeom prst="leftBrace">
              <a:avLst>
                <a:gd name="adj1" fmla="val 33696"/>
                <a:gd name="adj2" fmla="val 50000"/>
              </a:avLst>
            </a:prstGeom>
            <a:noFill/>
            <a:ln w="28575">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1" name="Rectangle 30"/>
            <p:cNvSpPr>
              <a:spLocks noChangeArrowheads="1"/>
            </p:cNvSpPr>
            <p:nvPr/>
          </p:nvSpPr>
          <p:spPr bwMode="auto">
            <a:xfrm>
              <a:off x="3686" y="2609"/>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中序遍历</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72" name="Rectangle 31"/>
            <p:cNvSpPr>
              <a:spLocks noChangeArrowheads="1"/>
            </p:cNvSpPr>
            <p:nvPr/>
          </p:nvSpPr>
          <p:spPr bwMode="auto">
            <a:xfrm>
              <a:off x="3686" y="2937"/>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后序遍历</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73" name="Rectangle 32"/>
            <p:cNvSpPr>
              <a:spLocks noChangeArrowheads="1"/>
            </p:cNvSpPr>
            <p:nvPr/>
          </p:nvSpPr>
          <p:spPr bwMode="auto">
            <a:xfrm>
              <a:off x="3686" y="2297"/>
              <a:ext cx="6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rPr>
                <a:t>先序遍历</a:t>
              </a:r>
              <a:endParaRPr kumimoji="0" lang="zh-CN" altLang="en-US" sz="2000" b="1" i="0" u="none" strike="noStrike" kern="0" cap="none" spc="0" normalizeH="0" baseline="0" noProof="0">
                <a:ln>
                  <a:noFill/>
                </a:ln>
                <a:solidFill>
                  <a:sysClr val="windowText" lastClr="000000"/>
                </a:solidFill>
                <a:effectLst/>
                <a:uLnTx/>
                <a:uFillTx/>
                <a:latin typeface="楷体_GB2312" pitchFamily="49" charset="-122"/>
                <a:ea typeface="楷体_GB2312" pitchFamily="49" charset="-122"/>
                <a:cs typeface="+mn-cs"/>
                <a:sym typeface="+mn-ea"/>
              </a:endParaRPr>
            </a:p>
          </p:txBody>
        </p:sp>
      </p:grpSp>
      <p:grpSp>
        <p:nvGrpSpPr>
          <p:cNvPr id="74" name="Group 33"/>
          <p:cNvGrpSpPr/>
          <p:nvPr/>
        </p:nvGrpSpPr>
        <p:grpSpPr>
          <a:xfrm>
            <a:off x="3770948" y="3732213"/>
            <a:ext cx="1209675" cy="1911350"/>
            <a:chOff x="1940" y="2696"/>
            <a:chExt cx="633" cy="1204"/>
          </a:xfrm>
        </p:grpSpPr>
        <p:sp>
          <p:nvSpPr>
            <p:cNvPr id="75" name="Line 34"/>
            <p:cNvSpPr>
              <a:spLocks noChangeShapeType="1"/>
            </p:cNvSpPr>
            <p:nvPr/>
          </p:nvSpPr>
          <p:spPr bwMode="auto">
            <a:xfrm>
              <a:off x="2248" y="2696"/>
              <a:ext cx="0" cy="936"/>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6" name="Rectangle 35"/>
            <p:cNvSpPr>
              <a:spLocks noChangeArrowheads="1"/>
            </p:cNvSpPr>
            <p:nvPr/>
          </p:nvSpPr>
          <p:spPr bwMode="auto">
            <a:xfrm>
              <a:off x="1940" y="3648"/>
              <a:ext cx="633" cy="252"/>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rgbClr val="CC00CC"/>
                  </a:solidFill>
                  <a:effectLst/>
                  <a:uLnTx/>
                  <a:uFillTx/>
                  <a:latin typeface="黑体" panose="02010609060101010101" pitchFamily="49" charset="-122"/>
                  <a:ea typeface="楷体_GB2312" pitchFamily="49" charset="-122"/>
                  <a:cs typeface="+mn-cs"/>
                  <a:sym typeface="+mn-ea"/>
                </a:rPr>
                <a:t>霍夫曼树</a:t>
              </a:r>
              <a:endParaRPr kumimoji="0" lang="zh-CN" altLang="en-US" sz="2000" b="1" i="0" u="none" strike="noStrike" kern="0" cap="none" spc="0" normalizeH="0" baseline="0" noProof="0">
                <a:ln>
                  <a:noFill/>
                </a:ln>
                <a:solidFill>
                  <a:srgbClr val="CC00CC"/>
                </a:solidFill>
                <a:effectLst/>
                <a:uLnTx/>
                <a:uFillTx/>
                <a:latin typeface="黑体" panose="02010609060101010101" pitchFamily="49" charset="-122"/>
                <a:ea typeface="楷体_GB2312" pitchFamily="49" charset="-122"/>
                <a:cs typeface="+mn-cs"/>
                <a:sym typeface="+mn-ea"/>
              </a:endParaRPr>
            </a:p>
          </p:txBody>
        </p:sp>
      </p:grpSp>
      <p:sp>
        <p:nvSpPr>
          <p:cNvPr id="77" name="Line 36"/>
          <p:cNvSpPr>
            <a:spLocks noChangeShapeType="1"/>
          </p:cNvSpPr>
          <p:nvPr/>
        </p:nvSpPr>
        <p:spPr bwMode="auto">
          <a:xfrm>
            <a:off x="4321810" y="5726113"/>
            <a:ext cx="0" cy="53340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Rectangle 37"/>
          <p:cNvSpPr>
            <a:spLocks noChangeArrowheads="1"/>
          </p:cNvSpPr>
          <p:nvPr/>
        </p:nvSpPr>
        <p:spPr bwMode="auto">
          <a:xfrm>
            <a:off x="3688398" y="6259513"/>
            <a:ext cx="1466850" cy="400050"/>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000" b="1" i="0" u="none" strike="noStrike" kern="0" cap="none" spc="0" normalizeH="0" baseline="0" noProof="0">
                <a:ln>
                  <a:noFill/>
                </a:ln>
                <a:solidFill>
                  <a:srgbClr val="CC00CC"/>
                </a:solidFill>
                <a:effectLst/>
                <a:uLnTx/>
                <a:uFillTx/>
                <a:latin typeface="黑体" panose="02010609060101010101" pitchFamily="49" charset="-122"/>
                <a:ea typeface="楷体_GB2312" pitchFamily="49" charset="-122"/>
                <a:cs typeface="+mn-cs"/>
                <a:sym typeface="+mn-ea"/>
              </a:rPr>
              <a:t>霍夫曼编码</a:t>
            </a:r>
            <a:endParaRPr kumimoji="0" lang="zh-CN" altLang="en-US" sz="2000" b="1" i="0" u="none" strike="noStrike" kern="0" cap="none" spc="0" normalizeH="0" baseline="0" noProof="0">
              <a:ln>
                <a:noFill/>
              </a:ln>
              <a:solidFill>
                <a:srgbClr val="CC00CC"/>
              </a:solidFill>
              <a:effectLst/>
              <a:uLnTx/>
              <a:uFillTx/>
              <a:latin typeface="黑体" panose="02010609060101010101" pitchFamily="49" charset="-122"/>
              <a:ea typeface="楷体_GB2312" pitchFamily="49" charset="-122"/>
              <a:cs typeface="+mn-cs"/>
              <a:sym typeface="+mn-ea"/>
            </a:endParaRPr>
          </a:p>
        </p:txBody>
      </p:sp>
      <p:sp>
        <p:nvSpPr>
          <p:cNvPr id="79" name="AutoShape 38"/>
          <p:cNvSpPr>
            <a:spLocks noChangeArrowheads="1"/>
          </p:cNvSpPr>
          <p:nvPr/>
        </p:nvSpPr>
        <p:spPr bwMode="auto">
          <a:xfrm rot="16217054">
            <a:off x="8308023" y="3011488"/>
            <a:ext cx="760413" cy="1630363"/>
          </a:xfrm>
          <a:custGeom>
            <a:avLst/>
            <a:gdLst>
              <a:gd name="G0" fmla="+- 9257 0 0"/>
              <a:gd name="G1" fmla="+- 18514 0 0"/>
              <a:gd name="G2" fmla="+- 6171 0 0"/>
              <a:gd name="G3" fmla="*/ 9257 1 2"/>
              <a:gd name="G4" fmla="+- G3 10800 0"/>
              <a:gd name="G5" fmla="+- 21600 9257 18514"/>
              <a:gd name="G6" fmla="+- 18514 6171 0"/>
              <a:gd name="G7" fmla="*/ G6 1 2"/>
              <a:gd name="G8" fmla="*/ 18514 2 1"/>
              <a:gd name="G9" fmla="+- G8 0 21600"/>
              <a:gd name="G10" fmla="+- G5 0 G4"/>
              <a:gd name="G11" fmla="+- 9257 0 G4"/>
              <a:gd name="G12" fmla="*/ G2 G10 G11"/>
              <a:gd name="T0" fmla="*/ 15429 w 21600"/>
              <a:gd name="T1" fmla="*/ 0 h 21600"/>
              <a:gd name="T2" fmla="*/ 9257 w 21600"/>
              <a:gd name="T3" fmla="*/ 6171 h 21600"/>
              <a:gd name="T4" fmla="*/ 6171 w 21600"/>
              <a:gd name="T5" fmla="*/ 9257 h 21600"/>
              <a:gd name="T6" fmla="*/ 0 w 21600"/>
              <a:gd name="T7" fmla="*/ 15429 h 21600"/>
              <a:gd name="T8" fmla="*/ 6171 w 21600"/>
              <a:gd name="T9" fmla="*/ 21600 h 21600"/>
              <a:gd name="T10" fmla="*/ 12343 w 21600"/>
              <a:gd name="T11" fmla="*/ 18514 h 21600"/>
              <a:gd name="T12" fmla="*/ 18514 w 21600"/>
              <a:gd name="T13" fmla="*/ 12343 h 21600"/>
              <a:gd name="T14" fmla="*/ 21600 w 21600"/>
              <a:gd name="T15" fmla="*/ 6171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G12 w 21600"/>
              <a:gd name="T25" fmla="*/ G5 h 21600"/>
              <a:gd name="T26" fmla="*/ G1 w 21600"/>
              <a:gd name="T27" fmla="*/ G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close/>
              </a:path>
            </a:pathLst>
          </a:custGeom>
          <a:solidFill>
            <a:srgbClr val="99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20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p:nvPr/>
        </p:nvSpPr>
        <p:spPr>
          <a:xfrm>
            <a:off x="1127760" y="1555750"/>
            <a:ext cx="9721215" cy="3878580"/>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indent="0">
              <a:lnSpc>
                <a:spcPct val="150000"/>
              </a:lnSpc>
              <a:buNone/>
            </a:pPr>
            <a:r>
              <a:rPr lang="zh-CN" altLang="zh-CN" sz="2800" b="1" dirty="0" smtClean="0">
                <a:latin typeface="华文楷体" panose="02010600040101010101" pitchFamily="2" charset="-122"/>
                <a:ea typeface="华文楷体" panose="02010600040101010101" pitchFamily="2" charset="-122"/>
                <a:cs typeface="华文楷体" panose="02010600040101010101" pitchFamily="2" charset="-122"/>
              </a:rPr>
              <a:t>1. </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掌握二叉树的基本概念、</a:t>
            </a:r>
            <a:r>
              <a:rPr lang="zh-CN" altLang="en-US" sz="2800" b="1">
                <a:solidFill>
                  <a:srgbClr val="FF3300"/>
                </a:solidFill>
                <a:latin typeface="华文楷体" panose="02010600040101010101" pitchFamily="2" charset="-122"/>
                <a:ea typeface="华文楷体" panose="02010600040101010101" pitchFamily="2" charset="-122"/>
                <a:cs typeface="华文楷体" panose="02010600040101010101" pitchFamily="2" charset="-122"/>
                <a:sym typeface="+mn-ea"/>
              </a:rPr>
              <a:t>性质</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和存储结构</a:t>
            </a:r>
            <a:r>
              <a:rPr lang="zh-CN" altLang="en-US" sz="2800" b="1" dirty="0" smtClean="0">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cs typeface="华文楷体" panose="02010600040101010101" pitchFamily="2" charset="-122"/>
            </a:endParaRPr>
          </a:p>
          <a:p>
            <a:pPr marL="0" indent="0">
              <a:lnSpc>
                <a:spcPct val="150000"/>
              </a:lnSpc>
              <a:buNone/>
            </a:pPr>
            <a:r>
              <a:rPr lang="en-US" altLang="zh-CN" sz="2800" b="1" dirty="0" smtClean="0">
                <a:latin typeface="华文楷体" panose="02010600040101010101" pitchFamily="2" charset="-122"/>
                <a:ea typeface="华文楷体" panose="02010600040101010101" pitchFamily="2" charset="-122"/>
                <a:cs typeface="华文楷体" panose="02010600040101010101" pitchFamily="2" charset="-122"/>
              </a:rPr>
              <a:t>2</a:t>
            </a:r>
            <a:r>
              <a:rPr lang="zh-CN" altLang="zh-CN" sz="2800" b="1" dirty="0" smtClean="0">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熟练掌握二叉树的</a:t>
            </a:r>
            <a:r>
              <a:rPr lang="zh-CN" altLang="en-US" sz="2800" b="1">
                <a:solidFill>
                  <a:srgbClr val="FF3300"/>
                </a:solidFill>
                <a:latin typeface="华文楷体" panose="02010600040101010101" pitchFamily="2" charset="-122"/>
                <a:ea typeface="华文楷体" panose="02010600040101010101" pitchFamily="2" charset="-122"/>
                <a:cs typeface="华文楷体" panose="02010600040101010101" pitchFamily="2" charset="-122"/>
                <a:sym typeface="+mn-ea"/>
              </a:rPr>
              <a:t>前、中、后序遍历方法</a:t>
            </a:r>
            <a:r>
              <a:rPr lang="zh-CN" altLang="en-US" sz="2800" b="1" dirty="0" smtClean="0">
                <a:latin typeface="华文楷体" panose="02010600040101010101" pitchFamily="2" charset="-122"/>
                <a:ea typeface="华文楷体" panose="02010600040101010101" pitchFamily="2" charset="-122"/>
                <a:cs typeface="华文楷体" panose="02010600040101010101" pitchFamily="2" charset="-122"/>
              </a:rPr>
              <a:t>。</a:t>
            </a:r>
            <a:endParaRPr lang="zh-CN" altLang="zh-CN" sz="2800" b="1" dirty="0">
              <a:latin typeface="华文楷体" panose="02010600040101010101" pitchFamily="2" charset="-122"/>
              <a:ea typeface="华文楷体" panose="02010600040101010101" pitchFamily="2" charset="-122"/>
              <a:cs typeface="华文楷体" panose="02010600040101010101" pitchFamily="2" charset="-122"/>
            </a:endParaRPr>
          </a:p>
          <a:p>
            <a:pPr marL="0" indent="0">
              <a:lnSpc>
                <a:spcPct val="150000"/>
              </a:lnSpc>
              <a:buNone/>
            </a:pPr>
            <a:r>
              <a:rPr lang="en-US" altLang="zh-CN" sz="2800" b="1" dirty="0" smtClean="0">
                <a:latin typeface="华文楷体" panose="02010600040101010101" pitchFamily="2" charset="-122"/>
                <a:ea typeface="华文楷体" panose="02010600040101010101" pitchFamily="2" charset="-122"/>
                <a:cs typeface="华文楷体" panose="02010600040101010101" pitchFamily="2" charset="-122"/>
              </a:rPr>
              <a:t>3</a:t>
            </a:r>
            <a:r>
              <a:rPr lang="zh-CN" altLang="zh-CN" sz="2800" b="1" dirty="0" smtClean="0">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了解</a:t>
            </a:r>
            <a:r>
              <a:rPr lang="zh-CN" altLang="en-US" sz="2800" b="1">
                <a:solidFill>
                  <a:srgbClr val="FF3300"/>
                </a:solidFill>
                <a:latin typeface="华文楷体" panose="02010600040101010101" pitchFamily="2" charset="-122"/>
                <a:ea typeface="华文楷体" panose="02010600040101010101" pitchFamily="2" charset="-122"/>
                <a:cs typeface="华文楷体" panose="02010600040101010101" pitchFamily="2" charset="-122"/>
                <a:sym typeface="+mn-ea"/>
              </a:rPr>
              <a:t>线索化</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二叉树的思想</a:t>
            </a:r>
            <a:r>
              <a:rPr lang="zh-CN" altLang="en-US" sz="2800" b="1" dirty="0" smtClean="0">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cs typeface="华文楷体" panose="02010600040101010101" pitchFamily="2" charset="-122"/>
            </a:endParaRPr>
          </a:p>
          <a:p>
            <a:pPr marL="0" indent="0">
              <a:lnSpc>
                <a:spcPct val="150000"/>
              </a:lnSpc>
              <a:buNone/>
            </a:pPr>
            <a:r>
              <a:rPr lang="en-US" altLang="zh-CN" sz="2800" b="1" dirty="0" smtClean="0">
                <a:latin typeface="华文楷体" panose="02010600040101010101" pitchFamily="2" charset="-122"/>
                <a:ea typeface="华文楷体" panose="02010600040101010101" pitchFamily="2" charset="-122"/>
                <a:cs typeface="华文楷体" panose="02010600040101010101" pitchFamily="2" charset="-122"/>
              </a:rPr>
              <a:t>4</a:t>
            </a:r>
            <a:r>
              <a:rPr lang="zh-CN" altLang="zh-CN" sz="28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熟练掌握</a:t>
            </a:r>
            <a:r>
              <a:rPr lang="zh-CN" altLang="en-US" sz="2800" b="1">
                <a:solidFill>
                  <a:srgbClr val="FF3300"/>
                </a:solidFill>
                <a:latin typeface="华文楷体" panose="02010600040101010101" pitchFamily="2" charset="-122"/>
                <a:ea typeface="华文楷体" panose="02010600040101010101" pitchFamily="2" charset="-122"/>
                <a:cs typeface="华文楷体" panose="02010600040101010101" pitchFamily="2" charset="-122"/>
                <a:sym typeface="+mn-ea"/>
              </a:rPr>
              <a:t>哈夫曼树</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的实现方法、构造</a:t>
            </a:r>
            <a:r>
              <a:rPr lang="zh-CN" altLang="en-US" sz="2800" b="1">
                <a:solidFill>
                  <a:srgbClr val="FF3300"/>
                </a:solidFill>
                <a:latin typeface="华文楷体" panose="02010600040101010101" pitchFamily="2" charset="-122"/>
                <a:ea typeface="华文楷体" panose="02010600040101010101" pitchFamily="2" charset="-122"/>
                <a:cs typeface="华文楷体" panose="02010600040101010101" pitchFamily="2" charset="-122"/>
                <a:sym typeface="+mn-ea"/>
              </a:rPr>
              <a:t>哈夫曼编码</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的方法</a:t>
            </a:r>
            <a:r>
              <a:rPr lang="zh-CN" altLang="en-US" sz="2800" b="1" dirty="0" smtClean="0">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b="1" dirty="0" smtClean="0">
              <a:latin typeface="华文楷体" panose="02010600040101010101" pitchFamily="2" charset="-122"/>
              <a:ea typeface="华文楷体" panose="02010600040101010101" pitchFamily="2" charset="-122"/>
              <a:cs typeface="华文楷体" panose="02010600040101010101" pitchFamily="2" charset="-122"/>
            </a:endParaRPr>
          </a:p>
          <a:p>
            <a:pPr marL="0" indent="0">
              <a:lnSpc>
                <a:spcPct val="150000"/>
              </a:lnSpc>
              <a:buNone/>
            </a:pPr>
            <a:r>
              <a:rPr lang="en-US" altLang="zh-CN" sz="2800" b="1" dirty="0">
                <a:latin typeface="华文楷体" panose="02010600040101010101" pitchFamily="2" charset="-122"/>
                <a:ea typeface="华文楷体" panose="02010600040101010101" pitchFamily="2" charset="-122"/>
                <a:cs typeface="华文楷体" panose="02010600040101010101" pitchFamily="2" charset="-122"/>
              </a:rPr>
              <a:t>5.</a:t>
            </a:r>
            <a:r>
              <a:rPr lang="zh-CN" altLang="en-US" sz="2800" b="1">
                <a:latin typeface="华文楷体" panose="02010600040101010101" pitchFamily="2" charset="-122"/>
                <a:ea typeface="华文楷体" panose="02010600040101010101" pitchFamily="2" charset="-122"/>
                <a:cs typeface="华文楷体" panose="02010600040101010101" pitchFamily="2" charset="-122"/>
                <a:sym typeface="+mn-ea"/>
              </a:rPr>
              <a:t>了解森林与二叉树的转换，树的遍历方法。</a:t>
            </a:r>
            <a:endParaRPr lang="en-US" altLang="zh-CN" sz="28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9635"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eaLnBrk="1" hangingPunct="1">
              <a:spcBef>
                <a:spcPct val="50000"/>
              </a:spcBef>
              <a:buClrTx/>
              <a:buSzPct val="100000"/>
              <a:buNone/>
            </a:pPr>
            <a:r>
              <a:rPr lang="zh-CN" altLang="zh-CN" sz="3600" b="1" dirty="0">
                <a:solidFill>
                  <a:schemeClr val="accent2"/>
                </a:solidFill>
                <a:latin typeface="华文楷体" panose="02010600040101010101" pitchFamily="2" charset="-122"/>
                <a:ea typeface="华文楷体" panose="02010600040101010101" pitchFamily="2" charset="-122"/>
              </a:rPr>
              <a:t>小结</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p:nvPr/>
        </p:nvSpPr>
        <p:spPr>
          <a:xfrm>
            <a:off x="1358900" y="1156970"/>
            <a:ext cx="9042400" cy="4464050"/>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nchor="t"/>
          <a:p>
            <a:pPr marL="342900" indent="-342900">
              <a:lnSpc>
                <a:spcPct val="150000"/>
              </a:lnSpc>
              <a:buFont typeface="Times New Roman" panose="02020603050405020304" pitchFamily="18" charset="0"/>
              <a:buChar char=" "/>
            </a:pPr>
            <a:r>
              <a:rPr lang="en-US" altLang="zh-CN" sz="2800" b="1" dirty="0">
                <a:latin typeface="华文楷体" panose="02010600040101010101" pitchFamily="2" charset="-122"/>
                <a:ea typeface="华文楷体" panose="02010600040101010101" pitchFamily="2" charset="-122"/>
                <a:sym typeface="+mn-ea"/>
              </a:rPr>
              <a:t>  </a:t>
            </a:r>
            <a:r>
              <a:rPr lang="zh-CN" altLang="zh-CN" sz="2800" b="1" dirty="0">
                <a:latin typeface="华文楷体" panose="02010600040101010101" pitchFamily="2" charset="-122"/>
                <a:ea typeface="华文楷体" panose="02010600040101010101" pitchFamily="2" charset="-122"/>
                <a:sym typeface="+mn-ea"/>
              </a:rPr>
              <a:t>1、完成教材</a:t>
            </a:r>
            <a:r>
              <a:rPr lang="en-US" altLang="zh-CN" sz="2800" b="1" dirty="0">
                <a:latin typeface="华文楷体" panose="02010600040101010101" pitchFamily="2" charset="-122"/>
                <a:ea typeface="华文楷体" panose="02010600040101010101" pitchFamily="2" charset="-122"/>
                <a:sym typeface="+mn-ea"/>
              </a:rPr>
              <a:t>P154-155</a:t>
            </a:r>
            <a:r>
              <a:rPr lang="zh-CN" altLang="en-US" sz="2800" b="1" dirty="0">
                <a:latin typeface="华文楷体" panose="02010600040101010101" pitchFamily="2" charset="-122"/>
                <a:ea typeface="华文楷体" panose="02010600040101010101" pitchFamily="2" charset="-122"/>
                <a:sym typeface="+mn-ea"/>
              </a:rPr>
              <a:t>的选择题。</a:t>
            </a:r>
            <a:endParaRPr lang="zh-CN" altLang="en-US" sz="2800" b="1" dirty="0">
              <a:latin typeface="华文楷体" panose="02010600040101010101" pitchFamily="2" charset="-122"/>
              <a:ea typeface="华文楷体" panose="02010600040101010101" pitchFamily="2" charset="-122"/>
              <a:sym typeface="+mn-ea"/>
            </a:endParaRPr>
          </a:p>
          <a:p>
            <a:pPr>
              <a:lnSpc>
                <a:spcPct val="150000"/>
              </a:lnSpc>
            </a:pPr>
            <a:r>
              <a:rPr lang="zh-CN" altLang="zh-CN" sz="2800" b="1" dirty="0">
                <a:latin typeface="华文楷体" panose="02010600040101010101" pitchFamily="2" charset="-122"/>
                <a:ea typeface="华文楷体" panose="02010600040101010101" pitchFamily="2" charset="-122"/>
                <a:sym typeface="+mn-ea"/>
              </a:rPr>
              <a:t>      </a:t>
            </a:r>
            <a:r>
              <a:rPr lang="en-US" altLang="zh-CN" sz="2800" b="1" dirty="0">
                <a:latin typeface="华文楷体" panose="02010600040101010101" pitchFamily="2" charset="-122"/>
                <a:ea typeface="华文楷体" panose="02010600040101010101" pitchFamily="2" charset="-122"/>
                <a:sym typeface="+mn-ea"/>
              </a:rPr>
              <a:t>2</a:t>
            </a:r>
            <a:r>
              <a:rPr lang="zh-CN" altLang="zh-CN" sz="2800" b="1" dirty="0" smtClean="0">
                <a:latin typeface="华文楷体" panose="02010600040101010101" pitchFamily="2" charset="-122"/>
                <a:ea typeface="华文楷体" panose="02010600040101010101" pitchFamily="2" charset="-122"/>
                <a:sym typeface="+mn-ea"/>
              </a:rPr>
              <a:t>、</a:t>
            </a:r>
            <a:r>
              <a:rPr lang="zh-CN" altLang="en-US" sz="2800" b="1" dirty="0">
                <a:latin typeface="华文楷体" panose="02010600040101010101" pitchFamily="2" charset="-122"/>
                <a:ea typeface="华文楷体" panose="02010600040101010101" pitchFamily="2" charset="-122"/>
                <a:sym typeface="+mn-ea"/>
              </a:rPr>
              <a:t>设电文中出现的字符为A, B, C, D, E，每个字母在电文中出现的次数分别为  9,  7 , 3,  5,11，请画出对应的哈夫曼树并求该电文的哈夫曼编码。（作业本）</a:t>
            </a:r>
            <a:endParaRPr lang="en-US" altLang="zh-CN" sz="2800" b="1" dirty="0">
              <a:solidFill>
                <a:srgbClr val="000000"/>
              </a:solidFill>
              <a:latin typeface="华文楷体" panose="02010600040101010101" pitchFamily="2" charset="-122"/>
              <a:ea typeface="华文楷体" panose="02010600040101010101" pitchFamily="2" charset="-122"/>
              <a:sym typeface="+mn-ea"/>
            </a:endParaRPr>
          </a:p>
          <a:p>
            <a:pPr>
              <a:lnSpc>
                <a:spcPct val="150000"/>
              </a:lnSpc>
            </a:pPr>
            <a:r>
              <a:rPr lang="en-US" altLang="zh-CN" sz="2800" b="1" dirty="0">
                <a:latin typeface="华文楷体" panose="02010600040101010101" pitchFamily="2" charset="-122"/>
                <a:ea typeface="华文楷体" panose="02010600040101010101" pitchFamily="2" charset="-122"/>
                <a:sym typeface="+mn-ea"/>
              </a:rPr>
              <a:t>    3</a:t>
            </a:r>
            <a:r>
              <a:rPr lang="zh-CN" altLang="en-US" sz="2800" b="1" dirty="0">
                <a:latin typeface="华文楷体" panose="02010600040101010101" pitchFamily="2" charset="-122"/>
                <a:ea typeface="华文楷体" panose="02010600040101010101" pitchFamily="2" charset="-122"/>
                <a:sym typeface="+mn-ea"/>
              </a:rPr>
              <a:t>、</a:t>
            </a:r>
            <a:r>
              <a:rPr sz="2800" b="1" dirty="0">
                <a:latin typeface="华文楷体" panose="02010600040101010101" pitchFamily="2" charset="-122"/>
                <a:ea typeface="华文楷体" panose="02010600040101010101" pitchFamily="2" charset="-122"/>
                <a:sym typeface="+mn-ea"/>
              </a:rPr>
              <a:t>以二叉链表作为二叉树的存储结构，编写以下算法：交换二叉树每个结点的左孩子和右孩子</a:t>
            </a:r>
            <a:r>
              <a:rPr lang="zh-CN" altLang="en-US" sz="2800" b="1" dirty="0">
                <a:latin typeface="华文楷体" panose="02010600040101010101" pitchFamily="2" charset="-122"/>
                <a:ea typeface="华文楷体" panose="02010600040101010101" pitchFamily="2" charset="-122"/>
                <a:sym typeface="+mn-ea"/>
              </a:rPr>
              <a:t>。（作业本）</a:t>
            </a:r>
            <a:endParaRPr lang="en-US" altLang="zh-CN" sz="2800" b="1" dirty="0">
              <a:solidFill>
                <a:srgbClr val="000000"/>
              </a:solidFill>
              <a:latin typeface="华文楷体" panose="02010600040101010101" pitchFamily="2" charset="-122"/>
              <a:ea typeface="华文楷体" panose="02010600040101010101" pitchFamily="2" charset="-122"/>
              <a:sym typeface="Wingdings 2" panose="05020102010507070707" pitchFamily="18" charset="2"/>
            </a:endParaRPr>
          </a:p>
          <a:p>
            <a:pPr>
              <a:lnSpc>
                <a:spcPct val="150000"/>
              </a:lnSpc>
              <a:buFont typeface="Times New Roman" panose="02020603050405020304" pitchFamily="18" charset="0"/>
            </a:pPr>
            <a:endParaRPr lang="zh-CN" altLang="zh-CN" sz="2800" b="1" dirty="0">
              <a:solidFill>
                <a:srgbClr val="FF0000"/>
              </a:solidFill>
              <a:latin typeface="华文楷体" panose="02010600040101010101" pitchFamily="2" charset="-122"/>
              <a:ea typeface="华文楷体" panose="02010600040101010101" pitchFamily="2" charset="-122"/>
            </a:endParaRPr>
          </a:p>
        </p:txBody>
      </p:sp>
      <p:sp>
        <p:nvSpPr>
          <p:cNvPr id="69634" name="Rectangle 3"/>
          <p:cNvSpPr/>
          <p:nvPr/>
        </p:nvSpPr>
        <p:spPr>
          <a:xfrm>
            <a:off x="8399463" y="274638"/>
            <a:ext cx="1676400" cy="645160"/>
          </a:xfrm>
          <a:prstGeom prst="rect">
            <a:avLst/>
          </a:prstGeom>
          <a:solidFill>
            <a:srgbClr val="FCFDC6"/>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anchor="t">
            <a:spAutoFit/>
          </a:bodyPr>
          <a:p>
            <a:pPr algn="ctr">
              <a:spcBef>
                <a:spcPct val="50000"/>
              </a:spcBef>
              <a:buFont typeface="Wingdings" panose="05000000000000000000" pitchFamily="2" charset="2"/>
              <a:buNone/>
            </a:pPr>
            <a:r>
              <a:rPr lang="zh-CN" altLang="zh-CN" sz="3600" b="1" dirty="0">
                <a:solidFill>
                  <a:schemeClr val="accent2"/>
                </a:solidFill>
                <a:latin typeface="华文楷体" panose="02010600040101010101" pitchFamily="2" charset="-122"/>
                <a:ea typeface="华文楷体" panose="02010600040101010101" pitchFamily="2" charset="-122"/>
              </a:rPr>
              <a:t>作业</a:t>
            </a:r>
            <a:endParaRPr lang="zh-CN" altLang="zh-CN" sz="3600" b="1" dirty="0">
              <a:solidFill>
                <a:schemeClr val="accent2"/>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、树的几种表示法</a:t>
            </a:r>
            <a:endParaRPr lang="zh-CN" altLang="en-US" sz="2400" kern="0" dirty="0">
              <a:solidFill>
                <a:srgbClr val="000066"/>
              </a:solidFill>
              <a:latin typeface="宋体" panose="02010600030101010101" pitchFamily="2" charset="-122"/>
              <a:sym typeface="+mn-ea"/>
            </a:endParaRPr>
          </a:p>
        </p:txBody>
      </p:sp>
      <p:sp>
        <p:nvSpPr>
          <p:cNvPr id="6" name="Rectangle 11"/>
          <p:cNvSpPr>
            <a:spLocks noChangeArrowheads="1"/>
          </p:cNvSpPr>
          <p:nvPr/>
        </p:nvSpPr>
        <p:spPr bwMode="auto">
          <a:xfrm>
            <a:off x="360045" y="1411605"/>
            <a:ext cx="5464175" cy="51625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左孩子</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右兄弟表示法</a:t>
            </a:r>
            <a:endParaRPr lang="zh-CN" sz="3200" dirty="0">
              <a:solidFill>
                <a:srgbClr val="0000FF"/>
              </a:solidFill>
              <a:latin typeface="楷体_GB2312" pitchFamily="49" charset="-122"/>
            </a:endParaRPr>
          </a:p>
        </p:txBody>
      </p:sp>
      <p:grpSp>
        <p:nvGrpSpPr>
          <p:cNvPr id="23555" name="Group 3"/>
          <p:cNvGrpSpPr/>
          <p:nvPr/>
        </p:nvGrpSpPr>
        <p:grpSpPr>
          <a:xfrm>
            <a:off x="4858385" y="3094355"/>
            <a:ext cx="5334000" cy="3498850"/>
            <a:chOff x="532" y="1366"/>
            <a:chExt cx="4405" cy="2372"/>
          </a:xfrm>
        </p:grpSpPr>
        <p:grpSp>
          <p:nvGrpSpPr>
            <p:cNvPr id="23564" name="Group 4"/>
            <p:cNvGrpSpPr/>
            <p:nvPr/>
          </p:nvGrpSpPr>
          <p:grpSpPr>
            <a:xfrm>
              <a:off x="2556" y="1366"/>
              <a:ext cx="359" cy="359"/>
              <a:chOff x="2396" y="1402"/>
              <a:chExt cx="359" cy="359"/>
            </a:xfrm>
          </p:grpSpPr>
          <p:sp>
            <p:nvSpPr>
              <p:cNvPr id="114" name="Oval 5"/>
              <p:cNvSpPr>
                <a:spLocks noChangeArrowheads="1"/>
              </p:cNvSpPr>
              <p:nvPr/>
            </p:nvSpPr>
            <p:spPr bwMode="auto">
              <a:xfrm>
                <a:off x="2396" y="1402"/>
                <a:ext cx="359" cy="359"/>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5" name="Rectangle 6"/>
              <p:cNvSpPr>
                <a:spLocks noChangeArrowheads="1"/>
              </p:cNvSpPr>
              <p:nvPr/>
            </p:nvSpPr>
            <p:spPr bwMode="auto">
              <a:xfrm>
                <a:off x="2466" y="1455"/>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A</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65" name="Group 7"/>
            <p:cNvGrpSpPr/>
            <p:nvPr/>
          </p:nvGrpSpPr>
          <p:grpSpPr>
            <a:xfrm>
              <a:off x="1354" y="1917"/>
              <a:ext cx="359" cy="358"/>
              <a:chOff x="1194" y="1953"/>
              <a:chExt cx="359" cy="358"/>
            </a:xfrm>
          </p:grpSpPr>
          <p:sp>
            <p:nvSpPr>
              <p:cNvPr id="112" name="Oval 8"/>
              <p:cNvSpPr>
                <a:spLocks noChangeArrowheads="1"/>
              </p:cNvSpPr>
              <p:nvPr/>
            </p:nvSpPr>
            <p:spPr bwMode="auto">
              <a:xfrm>
                <a:off x="1194" y="1953"/>
                <a:ext cx="359"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3" name="Rectangle 9"/>
              <p:cNvSpPr>
                <a:spLocks noChangeArrowheads="1"/>
              </p:cNvSpPr>
              <p:nvPr/>
            </p:nvSpPr>
            <p:spPr bwMode="auto">
              <a:xfrm>
                <a:off x="1263" y="2006"/>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B</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66" name="Group 10"/>
            <p:cNvGrpSpPr/>
            <p:nvPr/>
          </p:nvGrpSpPr>
          <p:grpSpPr>
            <a:xfrm>
              <a:off x="2555" y="1897"/>
              <a:ext cx="359" cy="358"/>
              <a:chOff x="2395" y="1933"/>
              <a:chExt cx="359" cy="358"/>
            </a:xfrm>
          </p:grpSpPr>
          <p:sp>
            <p:nvSpPr>
              <p:cNvPr id="110" name="Oval 11"/>
              <p:cNvSpPr>
                <a:spLocks noChangeArrowheads="1"/>
              </p:cNvSpPr>
              <p:nvPr/>
            </p:nvSpPr>
            <p:spPr bwMode="auto">
              <a:xfrm>
                <a:off x="2395" y="1933"/>
                <a:ext cx="359"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1" name="Rectangle 12"/>
              <p:cNvSpPr>
                <a:spLocks noChangeArrowheads="1"/>
              </p:cNvSpPr>
              <p:nvPr/>
            </p:nvSpPr>
            <p:spPr bwMode="auto">
              <a:xfrm>
                <a:off x="2464" y="1983"/>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C</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67" name="Group 13"/>
            <p:cNvGrpSpPr/>
            <p:nvPr/>
          </p:nvGrpSpPr>
          <p:grpSpPr>
            <a:xfrm>
              <a:off x="3920" y="1877"/>
              <a:ext cx="363" cy="351"/>
              <a:chOff x="3760" y="1913"/>
              <a:chExt cx="363" cy="351"/>
            </a:xfrm>
          </p:grpSpPr>
          <p:sp>
            <p:nvSpPr>
              <p:cNvPr id="108" name="Oval 14"/>
              <p:cNvSpPr>
                <a:spLocks noChangeArrowheads="1"/>
              </p:cNvSpPr>
              <p:nvPr/>
            </p:nvSpPr>
            <p:spPr bwMode="auto">
              <a:xfrm>
                <a:off x="3760" y="1913"/>
                <a:ext cx="363" cy="351"/>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 name="Rectangle 15"/>
              <p:cNvSpPr>
                <a:spLocks noChangeArrowheads="1"/>
              </p:cNvSpPr>
              <p:nvPr/>
            </p:nvSpPr>
            <p:spPr bwMode="auto">
              <a:xfrm>
                <a:off x="3829" y="1966"/>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D</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sp>
          <p:nvSpPr>
            <p:cNvPr id="69" name="Line 16"/>
            <p:cNvSpPr>
              <a:spLocks noChangeShapeType="1"/>
            </p:cNvSpPr>
            <p:nvPr/>
          </p:nvSpPr>
          <p:spPr bwMode="auto">
            <a:xfrm flipH="1">
              <a:off x="1532" y="1609"/>
              <a:ext cx="1016" cy="2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0" name="Line 17"/>
            <p:cNvSpPr>
              <a:spLocks noChangeShapeType="1"/>
            </p:cNvSpPr>
            <p:nvPr/>
          </p:nvSpPr>
          <p:spPr bwMode="auto">
            <a:xfrm>
              <a:off x="1705" y="2110"/>
              <a:ext cx="8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23570" name="Group 18"/>
            <p:cNvGrpSpPr/>
            <p:nvPr/>
          </p:nvGrpSpPr>
          <p:grpSpPr>
            <a:xfrm>
              <a:off x="932" y="2642"/>
              <a:ext cx="359" cy="352"/>
              <a:chOff x="772" y="2678"/>
              <a:chExt cx="359" cy="352"/>
            </a:xfrm>
          </p:grpSpPr>
          <p:sp>
            <p:nvSpPr>
              <p:cNvPr id="106" name="Oval 19"/>
              <p:cNvSpPr>
                <a:spLocks noChangeArrowheads="1"/>
              </p:cNvSpPr>
              <p:nvPr/>
            </p:nvSpPr>
            <p:spPr bwMode="auto">
              <a:xfrm>
                <a:off x="772" y="2678"/>
                <a:ext cx="359" cy="352"/>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7" name="Rectangle 20"/>
              <p:cNvSpPr>
                <a:spLocks noChangeArrowheads="1"/>
              </p:cNvSpPr>
              <p:nvPr/>
            </p:nvSpPr>
            <p:spPr bwMode="auto">
              <a:xfrm>
                <a:off x="841" y="2731"/>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E</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1" name="Group 21"/>
            <p:cNvGrpSpPr/>
            <p:nvPr/>
          </p:nvGrpSpPr>
          <p:grpSpPr>
            <a:xfrm>
              <a:off x="1713" y="2632"/>
              <a:ext cx="357" cy="358"/>
              <a:chOff x="1553" y="2668"/>
              <a:chExt cx="357" cy="358"/>
            </a:xfrm>
          </p:grpSpPr>
          <p:sp>
            <p:nvSpPr>
              <p:cNvPr id="104" name="Oval 22"/>
              <p:cNvSpPr>
                <a:spLocks noChangeArrowheads="1"/>
              </p:cNvSpPr>
              <p:nvPr/>
            </p:nvSpPr>
            <p:spPr bwMode="auto">
              <a:xfrm>
                <a:off x="1553" y="2668"/>
                <a:ext cx="357"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5" name="Rectangle 23"/>
              <p:cNvSpPr>
                <a:spLocks noChangeArrowheads="1"/>
              </p:cNvSpPr>
              <p:nvPr/>
            </p:nvSpPr>
            <p:spPr bwMode="auto">
              <a:xfrm>
                <a:off x="1623" y="2718"/>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F</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2" name="Group 24"/>
            <p:cNvGrpSpPr/>
            <p:nvPr/>
          </p:nvGrpSpPr>
          <p:grpSpPr>
            <a:xfrm>
              <a:off x="2563" y="2622"/>
              <a:ext cx="362" cy="359"/>
              <a:chOff x="2403" y="2658"/>
              <a:chExt cx="362" cy="359"/>
            </a:xfrm>
          </p:grpSpPr>
          <p:sp>
            <p:nvSpPr>
              <p:cNvPr id="102" name="Oval 25"/>
              <p:cNvSpPr>
                <a:spLocks noChangeArrowheads="1"/>
              </p:cNvSpPr>
              <p:nvPr/>
            </p:nvSpPr>
            <p:spPr bwMode="auto">
              <a:xfrm>
                <a:off x="2403" y="2658"/>
                <a:ext cx="362" cy="359"/>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Rectangle 26"/>
              <p:cNvSpPr>
                <a:spLocks noChangeArrowheads="1"/>
              </p:cNvSpPr>
              <p:nvPr/>
            </p:nvSpPr>
            <p:spPr bwMode="auto">
              <a:xfrm>
                <a:off x="2474" y="2711"/>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G</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3" name="Group 27"/>
            <p:cNvGrpSpPr/>
            <p:nvPr/>
          </p:nvGrpSpPr>
          <p:grpSpPr>
            <a:xfrm>
              <a:off x="3324" y="2612"/>
              <a:ext cx="357" cy="351"/>
              <a:chOff x="3164" y="2648"/>
              <a:chExt cx="357" cy="351"/>
            </a:xfrm>
          </p:grpSpPr>
          <p:sp>
            <p:nvSpPr>
              <p:cNvPr id="100" name="Oval 28"/>
              <p:cNvSpPr>
                <a:spLocks noChangeArrowheads="1"/>
              </p:cNvSpPr>
              <p:nvPr/>
            </p:nvSpPr>
            <p:spPr bwMode="auto">
              <a:xfrm>
                <a:off x="3164" y="2648"/>
                <a:ext cx="357" cy="351"/>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1" name="Rectangle 29"/>
              <p:cNvSpPr>
                <a:spLocks noChangeArrowheads="1"/>
              </p:cNvSpPr>
              <p:nvPr/>
            </p:nvSpPr>
            <p:spPr bwMode="auto">
              <a:xfrm>
                <a:off x="3234" y="2701"/>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H</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4" name="Group 30"/>
            <p:cNvGrpSpPr/>
            <p:nvPr/>
          </p:nvGrpSpPr>
          <p:grpSpPr>
            <a:xfrm>
              <a:off x="3943" y="2608"/>
              <a:ext cx="357" cy="352"/>
              <a:chOff x="3783" y="2644"/>
              <a:chExt cx="357" cy="352"/>
            </a:xfrm>
          </p:grpSpPr>
          <p:sp>
            <p:nvSpPr>
              <p:cNvPr id="98" name="Oval 31"/>
              <p:cNvSpPr>
                <a:spLocks noChangeArrowheads="1"/>
              </p:cNvSpPr>
              <p:nvPr/>
            </p:nvSpPr>
            <p:spPr bwMode="auto">
              <a:xfrm>
                <a:off x="3783" y="2644"/>
                <a:ext cx="357" cy="352"/>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9" name="Rectangle 32"/>
              <p:cNvSpPr>
                <a:spLocks noChangeArrowheads="1"/>
              </p:cNvSpPr>
              <p:nvPr/>
            </p:nvSpPr>
            <p:spPr bwMode="auto">
              <a:xfrm>
                <a:off x="3850" y="2691"/>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I</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5" name="Group 33"/>
            <p:cNvGrpSpPr/>
            <p:nvPr/>
          </p:nvGrpSpPr>
          <p:grpSpPr>
            <a:xfrm>
              <a:off x="4574" y="2592"/>
              <a:ext cx="363" cy="358"/>
              <a:chOff x="4414" y="2628"/>
              <a:chExt cx="363" cy="358"/>
            </a:xfrm>
          </p:grpSpPr>
          <p:sp>
            <p:nvSpPr>
              <p:cNvPr id="96" name="Oval 34"/>
              <p:cNvSpPr>
                <a:spLocks noChangeArrowheads="1"/>
              </p:cNvSpPr>
              <p:nvPr/>
            </p:nvSpPr>
            <p:spPr bwMode="auto">
              <a:xfrm>
                <a:off x="4414" y="2628"/>
                <a:ext cx="363"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7" name="Rectangle 35"/>
              <p:cNvSpPr>
                <a:spLocks noChangeArrowheads="1"/>
              </p:cNvSpPr>
              <p:nvPr/>
            </p:nvSpPr>
            <p:spPr bwMode="auto">
              <a:xfrm>
                <a:off x="4486" y="2681"/>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J</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6" name="Group 36"/>
            <p:cNvGrpSpPr/>
            <p:nvPr/>
          </p:nvGrpSpPr>
          <p:grpSpPr>
            <a:xfrm>
              <a:off x="532" y="3379"/>
              <a:ext cx="359" cy="359"/>
              <a:chOff x="372" y="3415"/>
              <a:chExt cx="359" cy="359"/>
            </a:xfrm>
          </p:grpSpPr>
          <p:sp>
            <p:nvSpPr>
              <p:cNvPr id="94" name="Oval 37"/>
              <p:cNvSpPr>
                <a:spLocks noChangeArrowheads="1"/>
              </p:cNvSpPr>
              <p:nvPr/>
            </p:nvSpPr>
            <p:spPr bwMode="auto">
              <a:xfrm>
                <a:off x="372" y="3415"/>
                <a:ext cx="359" cy="359"/>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5" name="Rectangle 38"/>
              <p:cNvSpPr>
                <a:spLocks noChangeArrowheads="1"/>
              </p:cNvSpPr>
              <p:nvPr/>
            </p:nvSpPr>
            <p:spPr bwMode="auto">
              <a:xfrm>
                <a:off x="440" y="3465"/>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K</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7" name="Group 39"/>
            <p:cNvGrpSpPr/>
            <p:nvPr/>
          </p:nvGrpSpPr>
          <p:grpSpPr>
            <a:xfrm>
              <a:off x="1292" y="3369"/>
              <a:ext cx="358" cy="358"/>
              <a:chOff x="1132" y="3405"/>
              <a:chExt cx="358" cy="358"/>
            </a:xfrm>
          </p:grpSpPr>
          <p:sp>
            <p:nvSpPr>
              <p:cNvPr id="92" name="Oval 40"/>
              <p:cNvSpPr>
                <a:spLocks noChangeArrowheads="1"/>
              </p:cNvSpPr>
              <p:nvPr/>
            </p:nvSpPr>
            <p:spPr bwMode="auto">
              <a:xfrm>
                <a:off x="1132" y="3405"/>
                <a:ext cx="358"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3" name="Rectangle 41"/>
              <p:cNvSpPr>
                <a:spLocks noChangeArrowheads="1"/>
              </p:cNvSpPr>
              <p:nvPr/>
            </p:nvSpPr>
            <p:spPr bwMode="auto">
              <a:xfrm>
                <a:off x="1202" y="3458"/>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L</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grpSp>
          <p:nvGrpSpPr>
            <p:cNvPr id="23578" name="Group 42"/>
            <p:cNvGrpSpPr/>
            <p:nvPr/>
          </p:nvGrpSpPr>
          <p:grpSpPr>
            <a:xfrm>
              <a:off x="3345" y="3328"/>
              <a:ext cx="359" cy="358"/>
              <a:chOff x="3185" y="3364"/>
              <a:chExt cx="359" cy="358"/>
            </a:xfrm>
          </p:grpSpPr>
          <p:sp>
            <p:nvSpPr>
              <p:cNvPr id="90" name="Oval 43"/>
              <p:cNvSpPr>
                <a:spLocks noChangeArrowheads="1"/>
              </p:cNvSpPr>
              <p:nvPr/>
            </p:nvSpPr>
            <p:spPr bwMode="auto">
              <a:xfrm>
                <a:off x="3185" y="3364"/>
                <a:ext cx="359" cy="358"/>
              </a:xfrm>
              <a:prstGeom prst="ellipse">
                <a:avLst/>
              </a:prstGeom>
              <a:noFill/>
              <a:ln w="12700">
                <a:solidFill>
                  <a:srgbClr val="0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1" name="Rectangle 44"/>
              <p:cNvSpPr>
                <a:spLocks noChangeArrowheads="1"/>
              </p:cNvSpPr>
              <p:nvPr/>
            </p:nvSpPr>
            <p:spPr bwMode="auto">
              <a:xfrm>
                <a:off x="3255" y="3417"/>
                <a:ext cx="25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rPr>
                  <a:t>M</a:t>
                </a:r>
                <a:endParaRPr kumimoji="0" lang="en-US" altLang="zh-TW" sz="2000" b="1" i="0" u="none" strike="noStrike" kern="0" cap="none" spc="0" normalizeH="0" baseline="0" noProof="0">
                  <a:ln>
                    <a:noFill/>
                  </a:ln>
                  <a:solidFill>
                    <a:srgbClr val="000000"/>
                  </a:solidFill>
                  <a:effectLst>
                    <a:outerShdw blurRad="38100" dist="38100" dir="2700000" algn="tl">
                      <a:srgbClr val="C0C0C0"/>
                    </a:outerShdw>
                  </a:effectLst>
                  <a:uLnTx/>
                  <a:uFillTx/>
                  <a:latin typeface="宋体" panose="02010600030101010101" pitchFamily="2" charset="-122"/>
                  <a:ea typeface="PMingLiU" panose="02020500000000000000" pitchFamily="18" charset="-120"/>
                  <a:cs typeface="+mn-cs"/>
                  <a:sym typeface="+mn-ea"/>
                </a:endParaRPr>
              </a:p>
            </p:txBody>
          </p:sp>
        </p:grpSp>
        <p:sp>
          <p:nvSpPr>
            <p:cNvPr id="80" name="Line 45"/>
            <p:cNvSpPr>
              <a:spLocks noChangeShapeType="1"/>
            </p:cNvSpPr>
            <p:nvPr/>
          </p:nvSpPr>
          <p:spPr bwMode="auto">
            <a:xfrm flipH="1">
              <a:off x="1121" y="2233"/>
              <a:ext cx="267" cy="396"/>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 name="Line 46"/>
            <p:cNvSpPr>
              <a:spLocks noChangeShapeType="1"/>
            </p:cNvSpPr>
            <p:nvPr/>
          </p:nvSpPr>
          <p:spPr bwMode="auto">
            <a:xfrm>
              <a:off x="1296" y="2826"/>
              <a:ext cx="40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2" name="Line 47"/>
            <p:cNvSpPr>
              <a:spLocks noChangeShapeType="1"/>
            </p:cNvSpPr>
            <p:nvPr/>
          </p:nvSpPr>
          <p:spPr bwMode="auto">
            <a:xfrm flipH="1">
              <a:off x="721" y="2979"/>
              <a:ext cx="288" cy="38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3" name="Line 48"/>
            <p:cNvSpPr>
              <a:spLocks noChangeShapeType="1"/>
            </p:cNvSpPr>
            <p:nvPr/>
          </p:nvSpPr>
          <p:spPr bwMode="auto">
            <a:xfrm>
              <a:off x="896" y="3572"/>
              <a:ext cx="379"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4" name="Line 49"/>
            <p:cNvSpPr>
              <a:spLocks noChangeShapeType="1"/>
            </p:cNvSpPr>
            <p:nvPr/>
          </p:nvSpPr>
          <p:spPr bwMode="auto">
            <a:xfrm>
              <a:off x="2744" y="2274"/>
              <a:ext cx="0" cy="33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5" name="Line 50"/>
            <p:cNvSpPr>
              <a:spLocks noChangeShapeType="1"/>
            </p:cNvSpPr>
            <p:nvPr/>
          </p:nvSpPr>
          <p:spPr bwMode="auto">
            <a:xfrm flipH="1">
              <a:off x="3513" y="2222"/>
              <a:ext cx="502" cy="39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6" name="Line 51"/>
            <p:cNvSpPr>
              <a:spLocks noChangeShapeType="1"/>
            </p:cNvSpPr>
            <p:nvPr/>
          </p:nvSpPr>
          <p:spPr bwMode="auto">
            <a:xfrm>
              <a:off x="3688" y="2784"/>
              <a:ext cx="236"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7" name="Line 52"/>
            <p:cNvSpPr>
              <a:spLocks noChangeShapeType="1"/>
            </p:cNvSpPr>
            <p:nvPr/>
          </p:nvSpPr>
          <p:spPr bwMode="auto">
            <a:xfrm>
              <a:off x="4293" y="2784"/>
              <a:ext cx="287"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8" name="Line 53"/>
            <p:cNvSpPr>
              <a:spLocks noChangeShapeType="1"/>
            </p:cNvSpPr>
            <p:nvPr/>
          </p:nvSpPr>
          <p:spPr bwMode="auto">
            <a:xfrm>
              <a:off x="3513" y="2979"/>
              <a:ext cx="0" cy="3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9" name="Line 54"/>
            <p:cNvSpPr>
              <a:spLocks noChangeShapeType="1"/>
            </p:cNvSpPr>
            <p:nvPr/>
          </p:nvSpPr>
          <p:spPr bwMode="auto">
            <a:xfrm>
              <a:off x="2918" y="2100"/>
              <a:ext cx="995"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3556" name="Group 55"/>
          <p:cNvGrpSpPr/>
          <p:nvPr/>
        </p:nvGrpSpPr>
        <p:grpSpPr>
          <a:xfrm>
            <a:off x="1223963" y="4263708"/>
            <a:ext cx="3089275" cy="1000125"/>
            <a:chOff x="3624" y="1187"/>
            <a:chExt cx="1946" cy="630"/>
          </a:xfrm>
        </p:grpSpPr>
        <p:sp>
          <p:nvSpPr>
            <p:cNvPr id="117" name="Rectangle 56"/>
            <p:cNvSpPr>
              <a:spLocks noChangeArrowheads="1"/>
            </p:cNvSpPr>
            <p:nvPr/>
          </p:nvSpPr>
          <p:spPr bwMode="auto">
            <a:xfrm>
              <a:off x="3630" y="1187"/>
              <a:ext cx="1908" cy="572"/>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8" name="Line 57"/>
            <p:cNvSpPr>
              <a:spLocks noChangeShapeType="1"/>
            </p:cNvSpPr>
            <p:nvPr/>
          </p:nvSpPr>
          <p:spPr bwMode="auto">
            <a:xfrm>
              <a:off x="3624" y="1485"/>
              <a:ext cx="1918"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9" name="Line 58"/>
            <p:cNvSpPr>
              <a:spLocks noChangeShapeType="1"/>
            </p:cNvSpPr>
            <p:nvPr/>
          </p:nvSpPr>
          <p:spPr bwMode="auto">
            <a:xfrm>
              <a:off x="4579" y="1495"/>
              <a:ext cx="0" cy="26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0" name="Rectangle 59"/>
            <p:cNvSpPr>
              <a:spLocks noChangeArrowheads="1"/>
            </p:cNvSpPr>
            <p:nvPr/>
          </p:nvSpPr>
          <p:spPr bwMode="auto">
            <a:xfrm>
              <a:off x="4348" y="1198"/>
              <a:ext cx="56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数据</a:t>
              </a:r>
              <a:endParaRPr kumimoji="0" lang="zh-CN"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endParaRPr>
            </a:p>
          </p:txBody>
        </p:sp>
        <p:sp>
          <p:nvSpPr>
            <p:cNvPr id="121" name="Rectangle 60"/>
            <p:cNvSpPr>
              <a:spLocks noChangeArrowheads="1"/>
            </p:cNvSpPr>
            <p:nvPr/>
          </p:nvSpPr>
          <p:spPr bwMode="auto">
            <a:xfrm>
              <a:off x="3645" y="1488"/>
              <a:ext cx="79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ctr" defTabSz="914400" rtl="0" eaLnBrk="0" fontAlgn="auto" latinLnBrk="0" hangingPunct="0">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左孩子</a:t>
              </a:r>
              <a:endParaRPr kumimoji="0" lang="zh-CN"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endParaRPr>
            </a:p>
          </p:txBody>
        </p:sp>
        <p:sp>
          <p:nvSpPr>
            <p:cNvPr id="122" name="Rectangle 61"/>
            <p:cNvSpPr>
              <a:spLocks noChangeArrowheads="1"/>
            </p:cNvSpPr>
            <p:nvPr/>
          </p:nvSpPr>
          <p:spPr bwMode="auto">
            <a:xfrm>
              <a:off x="4552" y="1478"/>
              <a:ext cx="101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0" marR="0" lvl="0" indent="0" algn="l" defTabSz="914400" rtl="0" eaLnBrk="0" fontAlgn="auto" latinLnBrk="0" hangingPunct="0">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ysClr val="windowText" lastClr="000000"/>
                  </a:solidFill>
                  <a:effectLst/>
                  <a:uLnTx/>
                  <a:uFillTx/>
                  <a:latin typeface="宋体" panose="02010600030101010101" pitchFamily="2" charset="-122"/>
                  <a:ea typeface="PMingLiU" panose="02020500000000000000" pitchFamily="18" charset="-120"/>
                  <a:cs typeface="+mn-cs"/>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右兄弟</a:t>
              </a:r>
              <a:endParaRPr kumimoji="0" lang="zh-TW" altLang="en-US" sz="28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endParaRPr>
            </a:p>
          </p:txBody>
        </p:sp>
      </p:grpSp>
      <p:sp>
        <p:nvSpPr>
          <p:cNvPr id="23557" name="Rectangle 3"/>
          <p:cNvSpPr/>
          <p:nvPr/>
        </p:nvSpPr>
        <p:spPr>
          <a:xfrm>
            <a:off x="1112520" y="2344420"/>
            <a:ext cx="9807575" cy="1027430"/>
          </a:xfrm>
          <a:prstGeom prst="rect">
            <a:avLst/>
          </a:prstGeom>
          <a:noFill/>
          <a:ln w="9525">
            <a:noFill/>
          </a:ln>
        </p:spPr>
        <p:txBody>
          <a:bodyPr lIns="92075" tIns="46038" rIns="92075" bIns="46038"/>
          <a:lstStyle/>
          <a:p>
            <a:pPr marL="342900" indent="-342900" algn="ctr">
              <a:spcBef>
                <a:spcPct val="20000"/>
              </a:spcBef>
            </a:pPr>
            <a:r>
              <a:rPr lang="zh-TW" altLang="en-US" sz="3000" b="1" dirty="0">
                <a:solidFill>
                  <a:srgbClr val="000000"/>
                </a:solidFill>
                <a:latin typeface="宋体" panose="02010600030101010101" pitchFamily="2" charset="-122"/>
                <a:ea typeface="楷体_GB2312" pitchFamily="49" charset="-122"/>
              </a:rPr>
              <a:t>( </a:t>
            </a:r>
            <a:r>
              <a:rPr lang="en-US" altLang="zh-TW" sz="3000" b="1" dirty="0">
                <a:solidFill>
                  <a:srgbClr val="000000"/>
                </a:solidFill>
                <a:latin typeface="宋体" panose="02010600030101010101" pitchFamily="2" charset="-122"/>
                <a:ea typeface="楷体_GB2312" pitchFamily="49" charset="-122"/>
              </a:rPr>
              <a:t>A( B( E( K, L ),F ), C( G ), D( H( M ), I, J )) </a:t>
            </a:r>
            <a:endParaRPr lang="en-US" altLang="zh-CN" sz="3000" b="1" dirty="0">
              <a:solidFill>
                <a:srgbClr val="CC00CC"/>
              </a:solidFill>
              <a:latin typeface="宋体" panose="02010600030101010101" pitchFamily="2"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
        <p:nvSpPr>
          <p:cNvPr id="5" name="Rectangle 3"/>
          <p:cNvSpPr txBox="1"/>
          <p:nvPr/>
        </p:nvSpPr>
        <p:spPr>
          <a:xfrm>
            <a:off x="2405380" y="1412875"/>
            <a:ext cx="8305800" cy="530225"/>
          </a:xfrm>
          <a:prstGeom prst="rect">
            <a:avLst/>
          </a:prstGeom>
          <a:noFill/>
          <a:ln w="9525">
            <a:noFill/>
          </a:ln>
        </p:spPr>
        <p:txBody>
          <a:bodyPr/>
          <a:lstStyle/>
          <a:p>
            <a:pPr marL="447675" indent="-361950" algn="just" eaLnBrk="0" hangingPunct="0">
              <a:lnSpc>
                <a:spcPct val="110000"/>
              </a:lnSpc>
              <a:spcBef>
                <a:spcPts val="1800"/>
              </a:spcBef>
              <a:buClr>
                <a:schemeClr val="accent1"/>
              </a:buClr>
              <a:buSzPct val="200000"/>
              <a:buFont typeface="Wingdings" panose="05000000000000000000" pitchFamily="2"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结点</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：数据元素</a:t>
            </a:r>
            <a:r>
              <a:rPr lang="en-US" altLang="zh-CN"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若干指向子树的分支。</a:t>
            </a:r>
            <a:endParaRPr lang="en-US" altLang="zh-CN" sz="2200" b="1" dirty="0">
              <a:solidFill>
                <a:srgbClr val="000000"/>
              </a:solidFill>
              <a:latin typeface="Times New Roman" panose="02020603050405020304" pitchFamily="18" charset="0"/>
            </a:endParaRPr>
          </a:p>
          <a:p>
            <a:pPr marL="447675" indent="-361950" algn="just" eaLnBrk="0" hangingPunct="0">
              <a:lnSpc>
                <a:spcPct val="110000"/>
              </a:lnSpc>
              <a:buSzPct val="70000"/>
              <a:buFont typeface="Webdings" panose="05030102010509060703" pitchFamily="18" charset="2"/>
            </a:pPr>
            <a:endParaRPr lang="en-US" altLang="zh-CN" sz="2000" b="1" dirty="0">
              <a:latin typeface="Times New Roman" panose="02020603050405020304" pitchFamily="18" charset="0"/>
            </a:endParaRPr>
          </a:p>
          <a:p>
            <a:pPr marL="447675" indent="-361950" algn="just" eaLnBrk="0" hangingPunct="0">
              <a:lnSpc>
                <a:spcPct val="110000"/>
              </a:lnSpc>
              <a:spcBef>
                <a:spcPts val="1800"/>
              </a:spcBef>
              <a:buClr>
                <a:schemeClr val="accent1"/>
              </a:buClr>
              <a:buSzPct val="70000"/>
              <a:buFont typeface="Webdings" panose="05030102010509060703" pitchFamily="18" charset="2"/>
              <a:buChar char="•"/>
            </a:pPr>
            <a:endParaRPr lang="zh-CN" altLang="en-US" sz="2000" b="1" dirty="0">
              <a:solidFill>
                <a:schemeClr val="accent1"/>
              </a:solidFill>
              <a:latin typeface="Times New Roman" panose="02020603050405020304" pitchFamily="18" charset="0"/>
            </a:endParaRPr>
          </a:p>
        </p:txBody>
      </p:sp>
      <p:grpSp>
        <p:nvGrpSpPr>
          <p:cNvPr id="25605" name="Group 52"/>
          <p:cNvGrpSpPr/>
          <p:nvPr/>
        </p:nvGrpSpPr>
        <p:grpSpPr>
          <a:xfrm>
            <a:off x="2260918" y="3139758"/>
            <a:ext cx="2436812" cy="3416300"/>
            <a:chOff x="249" y="1797"/>
            <a:chExt cx="1535" cy="2152"/>
          </a:xfrm>
        </p:grpSpPr>
        <p:sp>
          <p:nvSpPr>
            <p:cNvPr id="7" name="Oval 5"/>
            <p:cNvSpPr>
              <a:spLocks noChangeArrowheads="1"/>
            </p:cNvSpPr>
            <p:nvPr/>
          </p:nvSpPr>
          <p:spPr bwMode="auto">
            <a:xfrm>
              <a:off x="1085" y="179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6"/>
            <p:cNvSpPr>
              <a:spLocks noChangeArrowheads="1"/>
            </p:cNvSpPr>
            <p:nvPr/>
          </p:nvSpPr>
          <p:spPr bwMode="auto">
            <a:xfrm>
              <a:off x="1489" y="236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7"/>
            <p:cNvSpPr>
              <a:spLocks noChangeArrowheads="1"/>
            </p:cNvSpPr>
            <p:nvPr/>
          </p:nvSpPr>
          <p:spPr bwMode="auto">
            <a:xfrm>
              <a:off x="654" y="235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8"/>
            <p:cNvSpPr>
              <a:spLocks noChangeArrowheads="1"/>
            </p:cNvSpPr>
            <p:nvPr/>
          </p:nvSpPr>
          <p:spPr bwMode="auto">
            <a:xfrm>
              <a:off x="1489" y="300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9"/>
            <p:cNvSpPr>
              <a:spLocks noChangeArrowheads="1"/>
            </p:cNvSpPr>
            <p:nvPr/>
          </p:nvSpPr>
          <p:spPr bwMode="auto">
            <a:xfrm>
              <a:off x="1003" y="300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10"/>
            <p:cNvSpPr>
              <a:spLocks noChangeArrowheads="1"/>
            </p:cNvSpPr>
            <p:nvPr/>
          </p:nvSpPr>
          <p:spPr bwMode="auto">
            <a:xfrm>
              <a:off x="632"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1"/>
            <p:cNvSpPr>
              <a:spLocks noChangeArrowheads="1"/>
            </p:cNvSpPr>
            <p:nvPr/>
          </p:nvSpPr>
          <p:spPr bwMode="auto">
            <a:xfrm>
              <a:off x="249"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2"/>
            <p:cNvSpPr>
              <a:spLocks noChangeArrowheads="1"/>
            </p:cNvSpPr>
            <p:nvPr/>
          </p:nvSpPr>
          <p:spPr bwMode="auto">
            <a:xfrm>
              <a:off x="382" y="364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13"/>
            <p:cNvSpPr>
              <a:spLocks noChangeArrowheads="1"/>
            </p:cNvSpPr>
            <p:nvPr/>
          </p:nvSpPr>
          <p:spPr bwMode="auto">
            <a:xfrm>
              <a:off x="856" y="365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5632" name="Line 14"/>
            <p:cNvSpPr/>
            <p:nvPr/>
          </p:nvSpPr>
          <p:spPr>
            <a:xfrm flipH="1">
              <a:off x="885" y="2040"/>
              <a:ext cx="242" cy="343"/>
            </a:xfrm>
            <a:prstGeom prst="line">
              <a:avLst/>
            </a:prstGeom>
            <a:ln w="28575" cap="flat" cmpd="sng">
              <a:solidFill>
                <a:srgbClr val="006666"/>
              </a:solidFill>
              <a:prstDash val="solid"/>
              <a:headEnd type="none" w="med" len="med"/>
              <a:tailEnd type="none" w="med" len="med"/>
            </a:ln>
          </p:spPr>
        </p:sp>
        <p:sp>
          <p:nvSpPr>
            <p:cNvPr id="25633" name="Line 15"/>
            <p:cNvSpPr/>
            <p:nvPr/>
          </p:nvSpPr>
          <p:spPr>
            <a:xfrm>
              <a:off x="1330" y="2040"/>
              <a:ext cx="224" cy="345"/>
            </a:xfrm>
            <a:prstGeom prst="line">
              <a:avLst/>
            </a:prstGeom>
            <a:ln w="28575" cap="flat" cmpd="sng">
              <a:solidFill>
                <a:srgbClr val="006666"/>
              </a:solidFill>
              <a:prstDash val="solid"/>
              <a:headEnd type="none" w="med" len="med"/>
              <a:tailEnd type="none" w="med" len="med"/>
            </a:ln>
          </p:spPr>
        </p:sp>
        <p:sp>
          <p:nvSpPr>
            <p:cNvPr id="25634" name="Line 16"/>
            <p:cNvSpPr/>
            <p:nvPr/>
          </p:nvSpPr>
          <p:spPr>
            <a:xfrm>
              <a:off x="1638" y="2643"/>
              <a:ext cx="0" cy="372"/>
            </a:xfrm>
            <a:prstGeom prst="line">
              <a:avLst/>
            </a:prstGeom>
            <a:ln w="28575" cap="flat" cmpd="sng">
              <a:solidFill>
                <a:srgbClr val="006666"/>
              </a:solidFill>
              <a:prstDash val="solid"/>
              <a:headEnd type="none" w="med" len="med"/>
              <a:tailEnd type="none" w="med" len="med"/>
            </a:ln>
          </p:spPr>
        </p:sp>
        <p:sp>
          <p:nvSpPr>
            <p:cNvPr id="25635" name="Line 17"/>
            <p:cNvSpPr/>
            <p:nvPr/>
          </p:nvSpPr>
          <p:spPr>
            <a:xfrm flipH="1">
              <a:off x="783" y="2635"/>
              <a:ext cx="0" cy="370"/>
            </a:xfrm>
            <a:prstGeom prst="line">
              <a:avLst/>
            </a:prstGeom>
            <a:ln w="28575" cap="flat" cmpd="sng">
              <a:solidFill>
                <a:srgbClr val="006666"/>
              </a:solidFill>
              <a:prstDash val="solid"/>
              <a:headEnd type="none" w="med" len="med"/>
              <a:tailEnd type="none" w="med" len="med"/>
            </a:ln>
          </p:spPr>
        </p:sp>
        <p:sp>
          <p:nvSpPr>
            <p:cNvPr id="25636" name="Line 18"/>
            <p:cNvSpPr/>
            <p:nvPr/>
          </p:nvSpPr>
          <p:spPr>
            <a:xfrm>
              <a:off x="885" y="2607"/>
              <a:ext cx="223" cy="410"/>
            </a:xfrm>
            <a:prstGeom prst="line">
              <a:avLst/>
            </a:prstGeom>
            <a:ln w="28575" cap="flat" cmpd="sng">
              <a:solidFill>
                <a:srgbClr val="006666"/>
              </a:solidFill>
              <a:prstDash val="solid"/>
              <a:headEnd type="none" w="med" len="med"/>
              <a:tailEnd type="none" w="med" len="med"/>
            </a:ln>
          </p:spPr>
        </p:sp>
        <p:sp>
          <p:nvSpPr>
            <p:cNvPr id="25637" name="Line 19"/>
            <p:cNvSpPr/>
            <p:nvPr/>
          </p:nvSpPr>
          <p:spPr>
            <a:xfrm>
              <a:off x="839" y="3284"/>
              <a:ext cx="131" cy="380"/>
            </a:xfrm>
            <a:prstGeom prst="line">
              <a:avLst/>
            </a:prstGeom>
            <a:ln w="28575" cap="flat" cmpd="sng">
              <a:solidFill>
                <a:srgbClr val="006666"/>
              </a:solidFill>
              <a:prstDash val="solid"/>
              <a:headEnd type="none" w="med" len="med"/>
              <a:tailEnd type="none" w="med" len="med"/>
            </a:ln>
          </p:spPr>
        </p:sp>
        <p:sp>
          <p:nvSpPr>
            <p:cNvPr id="25638" name="Line 20"/>
            <p:cNvSpPr/>
            <p:nvPr/>
          </p:nvSpPr>
          <p:spPr>
            <a:xfrm flipH="1">
              <a:off x="439" y="2599"/>
              <a:ext cx="260" cy="409"/>
            </a:xfrm>
            <a:prstGeom prst="line">
              <a:avLst/>
            </a:prstGeom>
            <a:ln w="28575" cap="flat" cmpd="sng">
              <a:solidFill>
                <a:srgbClr val="006666"/>
              </a:solidFill>
              <a:prstDash val="solid"/>
              <a:headEnd type="none" w="med" len="med"/>
              <a:tailEnd type="none" w="med" len="med"/>
            </a:ln>
          </p:spPr>
        </p:sp>
        <p:sp>
          <p:nvSpPr>
            <p:cNvPr id="25639" name="Line 21"/>
            <p:cNvSpPr/>
            <p:nvPr/>
          </p:nvSpPr>
          <p:spPr>
            <a:xfrm flipH="1">
              <a:off x="513" y="3285"/>
              <a:ext cx="187" cy="380"/>
            </a:xfrm>
            <a:prstGeom prst="line">
              <a:avLst/>
            </a:prstGeom>
            <a:ln w="28575" cap="flat" cmpd="sng">
              <a:solidFill>
                <a:srgbClr val="006666"/>
              </a:solidFill>
              <a:prstDash val="solid"/>
              <a:headEnd type="none" w="med" len="med"/>
              <a:tailEnd type="none" w="med" len="med"/>
            </a:ln>
          </p:spPr>
        </p:sp>
      </p:grpSp>
      <p:grpSp>
        <p:nvGrpSpPr>
          <p:cNvPr id="24" name="Group 44"/>
          <p:cNvGrpSpPr/>
          <p:nvPr/>
        </p:nvGrpSpPr>
        <p:grpSpPr>
          <a:xfrm>
            <a:off x="6221730" y="4150995"/>
            <a:ext cx="1062038" cy="933450"/>
            <a:chOff x="2744" y="2434"/>
            <a:chExt cx="669" cy="588"/>
          </a:xfrm>
        </p:grpSpPr>
        <p:sp>
          <p:nvSpPr>
            <p:cNvPr id="6" name="Oval 24"/>
            <p:cNvSpPr>
              <a:spLocks noChangeArrowheads="1"/>
            </p:cNvSpPr>
            <p:nvPr/>
          </p:nvSpPr>
          <p:spPr bwMode="auto">
            <a:xfrm>
              <a:off x="2944" y="243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5621" name="Line 33"/>
            <p:cNvSpPr/>
            <p:nvPr/>
          </p:nvSpPr>
          <p:spPr>
            <a:xfrm flipH="1">
              <a:off x="2744" y="2677"/>
              <a:ext cx="242" cy="343"/>
            </a:xfrm>
            <a:prstGeom prst="line">
              <a:avLst/>
            </a:prstGeom>
            <a:ln w="28575" cap="flat" cmpd="sng">
              <a:solidFill>
                <a:srgbClr val="006666"/>
              </a:solidFill>
              <a:prstDash val="solid"/>
              <a:headEnd type="none" w="med" len="med"/>
              <a:tailEnd type="none" w="med" len="med"/>
            </a:ln>
          </p:spPr>
        </p:sp>
        <p:sp>
          <p:nvSpPr>
            <p:cNvPr id="25622" name="Line 34"/>
            <p:cNvSpPr/>
            <p:nvPr/>
          </p:nvSpPr>
          <p:spPr>
            <a:xfrm>
              <a:off x="3189" y="2677"/>
              <a:ext cx="224" cy="345"/>
            </a:xfrm>
            <a:prstGeom prst="line">
              <a:avLst/>
            </a:prstGeom>
            <a:ln w="28575" cap="flat" cmpd="sng">
              <a:solidFill>
                <a:srgbClr val="006666"/>
              </a:solidFill>
              <a:prstDash val="solid"/>
              <a:headEnd type="none" w="med" len="med"/>
              <a:tailEnd type="none" w="med" len="med"/>
            </a:ln>
          </p:spPr>
        </p:sp>
      </p:grpSp>
      <p:sp>
        <p:nvSpPr>
          <p:cNvPr id="28" name="Rectangle 41"/>
          <p:cNvSpPr/>
          <p:nvPr/>
        </p:nvSpPr>
        <p:spPr>
          <a:xfrm>
            <a:off x="6150293" y="3504883"/>
            <a:ext cx="1657350" cy="460375"/>
          </a:xfrm>
          <a:prstGeom prst="rect">
            <a:avLst/>
          </a:prstGeom>
          <a:noFill/>
          <a:ln w="9525">
            <a:noFill/>
          </a:ln>
        </p:spPr>
        <p:txBody>
          <a:bodyPr>
            <a:spAutoFit/>
          </a:bodyPr>
          <a:lstStyle/>
          <a:p>
            <a:r>
              <a:rPr lang="zh-CN" altLang="en-US" sz="2400" b="1" dirty="0">
                <a:solidFill>
                  <a:srgbClr val="0000FF"/>
                </a:solidFill>
                <a:effectLst/>
                <a:latin typeface="Times New Roman" panose="02020603050405020304" pitchFamily="18" charset="0"/>
              </a:rPr>
              <a:t>结点</a:t>
            </a:r>
            <a:r>
              <a:rPr lang="en-US" altLang="zh-CN" sz="2400" b="1" dirty="0">
                <a:solidFill>
                  <a:srgbClr val="0000FF"/>
                </a:solidFill>
                <a:effectLst/>
                <a:latin typeface="Times New Roman" panose="02020603050405020304" pitchFamily="18" charset="0"/>
              </a:rPr>
              <a:t>A</a:t>
            </a:r>
            <a:endParaRPr lang="en-US" altLang="zh-CN" sz="2400" b="1" dirty="0">
              <a:solidFill>
                <a:srgbClr val="0000FF"/>
              </a:solidFill>
              <a:effectLst/>
              <a:latin typeface="Times New Roman" panose="02020603050405020304" pitchFamily="18" charset="0"/>
            </a:endParaRPr>
          </a:p>
        </p:txBody>
      </p:sp>
      <p:sp>
        <p:nvSpPr>
          <p:cNvPr id="29" name="Line 42"/>
          <p:cNvSpPr/>
          <p:nvPr/>
        </p:nvSpPr>
        <p:spPr>
          <a:xfrm flipH="1">
            <a:off x="6221730" y="4539933"/>
            <a:ext cx="384175" cy="544512"/>
          </a:xfrm>
          <a:prstGeom prst="line">
            <a:avLst/>
          </a:prstGeom>
          <a:ln w="50800" cap="flat" cmpd="sng">
            <a:solidFill>
              <a:srgbClr val="FF0000"/>
            </a:solidFill>
            <a:prstDash val="solid"/>
            <a:headEnd type="none" w="med" len="med"/>
            <a:tailEnd type="none" w="med" len="med"/>
          </a:ln>
        </p:spPr>
      </p:sp>
      <p:sp>
        <p:nvSpPr>
          <p:cNvPr id="30" name="Line 43"/>
          <p:cNvSpPr/>
          <p:nvPr/>
        </p:nvSpPr>
        <p:spPr>
          <a:xfrm>
            <a:off x="6942455" y="4536758"/>
            <a:ext cx="355600" cy="547687"/>
          </a:xfrm>
          <a:prstGeom prst="line">
            <a:avLst/>
          </a:prstGeom>
          <a:ln w="50800" cap="flat" cmpd="sng">
            <a:solidFill>
              <a:srgbClr val="FF0000"/>
            </a:solidFill>
            <a:prstDash val="solid"/>
            <a:headEnd type="none" w="med" len="med"/>
            <a:tailEnd type="none" w="med" len="med"/>
          </a:ln>
        </p:spPr>
      </p:sp>
      <p:sp>
        <p:nvSpPr>
          <p:cNvPr id="31" name="Rectangle 45"/>
          <p:cNvSpPr/>
          <p:nvPr/>
        </p:nvSpPr>
        <p:spPr>
          <a:xfrm>
            <a:off x="3126105" y="2060258"/>
            <a:ext cx="7127875" cy="429895"/>
          </a:xfrm>
          <a:prstGeom prst="rect">
            <a:avLst/>
          </a:prstGeom>
          <a:noFill/>
          <a:ln w="9525">
            <a:noFill/>
          </a:ln>
        </p:spPr>
        <p:txBody>
          <a:bodyPr>
            <a:spAutoFit/>
          </a:bodyPr>
          <a:lstStyle/>
          <a:p>
            <a:pPr>
              <a:buSzPct val="200000"/>
              <a:buFont typeface="Webdings" panose="05030102010509060703" pitchFamily="18"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rPr>
              <a:t>结点的度</a:t>
            </a:r>
            <a:r>
              <a:rPr lang="zh-CN" altLang="en-US" sz="2200" b="1" dirty="0">
                <a:solidFill>
                  <a:srgbClr val="000000"/>
                </a:solidFill>
                <a:latin typeface="微软雅黑" panose="020B0503020204020204" pitchFamily="34" charset="-122"/>
                <a:ea typeface="微软雅黑" panose="020B0503020204020204" pitchFamily="34" charset="-122"/>
              </a:rPr>
              <a:t>：某结点所拥有的子树的个数。</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
        <p:nvSpPr>
          <p:cNvPr id="32" name="Rectangle 46"/>
          <p:cNvSpPr/>
          <p:nvPr/>
        </p:nvSpPr>
        <p:spPr>
          <a:xfrm>
            <a:off x="4348480" y="2765108"/>
            <a:ext cx="6337300" cy="429895"/>
          </a:xfrm>
          <a:prstGeom prst="rect">
            <a:avLst/>
          </a:prstGeom>
          <a:noFill/>
          <a:ln w="9525">
            <a:noFill/>
          </a:ln>
        </p:spPr>
        <p:txBody>
          <a:bodyPr>
            <a:spAutoFit/>
          </a:bodyPr>
          <a:lstStyle/>
          <a:p>
            <a:pPr>
              <a:buSzPct val="200000"/>
              <a:buFont typeface="Webdings" panose="05030102010509060703" pitchFamily="18"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rPr>
              <a:t>树的度</a:t>
            </a:r>
            <a:r>
              <a:rPr lang="zh-CN" altLang="en-US" sz="2200" b="1" dirty="0">
                <a:solidFill>
                  <a:srgbClr val="000000"/>
                </a:solidFill>
                <a:latin typeface="微软雅黑" panose="020B0503020204020204" pitchFamily="34" charset="-122"/>
                <a:ea typeface="微软雅黑" panose="020B0503020204020204" pitchFamily="34" charset="-122"/>
              </a:rPr>
              <a:t>：树中各结点度的最大值。</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
        <p:nvSpPr>
          <p:cNvPr id="33" name="Rectangle 47"/>
          <p:cNvSpPr/>
          <p:nvPr/>
        </p:nvSpPr>
        <p:spPr>
          <a:xfrm>
            <a:off x="8021955" y="4220845"/>
            <a:ext cx="2808288" cy="460375"/>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结点</a:t>
            </a:r>
            <a:r>
              <a:rPr lang="en-US" altLang="zh-CN" sz="2400" b="1" dirty="0">
                <a:solidFill>
                  <a:srgbClr val="0000FF"/>
                </a:solidFill>
                <a:latin typeface="Times New Roman" panose="02020603050405020304" pitchFamily="18" charset="0"/>
              </a:rPr>
              <a:t>A</a:t>
            </a:r>
            <a:r>
              <a:rPr lang="zh-CN" altLang="en-US" sz="2400" b="1" dirty="0">
                <a:solidFill>
                  <a:srgbClr val="0000FF"/>
                </a:solidFill>
                <a:latin typeface="Times New Roman" panose="02020603050405020304" pitchFamily="18" charset="0"/>
              </a:rPr>
              <a:t>的度为</a:t>
            </a:r>
            <a:r>
              <a:rPr lang="en-US" altLang="zh-CN" sz="2400" b="1" dirty="0">
                <a:solidFill>
                  <a:srgbClr val="0000FF"/>
                </a:solidFill>
                <a:latin typeface="Times New Roman" panose="02020603050405020304" pitchFamily="18" charset="0"/>
              </a:rPr>
              <a:t>2</a:t>
            </a:r>
            <a:endParaRPr lang="en-US" altLang="zh-CN" sz="2400" b="1" dirty="0">
              <a:solidFill>
                <a:srgbClr val="0000FF"/>
              </a:solidFill>
              <a:latin typeface="Times New Roman" panose="02020603050405020304" pitchFamily="18" charset="0"/>
            </a:endParaRPr>
          </a:p>
        </p:txBody>
      </p:sp>
      <p:sp>
        <p:nvSpPr>
          <p:cNvPr id="34" name="Rectangle 48"/>
          <p:cNvSpPr/>
          <p:nvPr/>
        </p:nvSpPr>
        <p:spPr>
          <a:xfrm>
            <a:off x="5861368" y="5428933"/>
            <a:ext cx="2736850" cy="460375"/>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树的度为</a:t>
            </a:r>
            <a:r>
              <a:rPr lang="en-US" altLang="zh-CN" sz="2400" b="1" dirty="0">
                <a:solidFill>
                  <a:srgbClr val="0000FF"/>
                </a:solidFill>
                <a:latin typeface="Times New Roman" panose="02020603050405020304" pitchFamily="18" charset="0"/>
              </a:rPr>
              <a:t>3</a:t>
            </a:r>
            <a:endParaRPr lang="en-US" altLang="zh-CN" sz="2400" b="1" dirty="0">
              <a:solidFill>
                <a:srgbClr val="0000FF"/>
              </a:solidFill>
              <a:latin typeface="Times New Roman" panose="02020603050405020304" pitchFamily="18" charset="0"/>
            </a:endParaRPr>
          </a:p>
        </p:txBody>
      </p:sp>
      <p:sp>
        <p:nvSpPr>
          <p:cNvPr id="35" name="Line 49"/>
          <p:cNvSpPr/>
          <p:nvPr/>
        </p:nvSpPr>
        <p:spPr>
          <a:xfrm flipH="1">
            <a:off x="2549843" y="4436745"/>
            <a:ext cx="431800" cy="647700"/>
          </a:xfrm>
          <a:prstGeom prst="line">
            <a:avLst/>
          </a:prstGeom>
          <a:ln w="50800" cap="flat" cmpd="sng">
            <a:solidFill>
              <a:srgbClr val="FF0000"/>
            </a:solidFill>
            <a:prstDash val="solid"/>
            <a:headEnd type="none" w="med" len="med"/>
            <a:tailEnd type="none" w="med" len="med"/>
          </a:ln>
        </p:spPr>
      </p:sp>
      <p:sp>
        <p:nvSpPr>
          <p:cNvPr id="36" name="Line 50"/>
          <p:cNvSpPr/>
          <p:nvPr/>
        </p:nvSpPr>
        <p:spPr>
          <a:xfrm flipH="1">
            <a:off x="3124518" y="4497070"/>
            <a:ext cx="0" cy="587375"/>
          </a:xfrm>
          <a:prstGeom prst="line">
            <a:avLst/>
          </a:prstGeom>
          <a:ln w="50800" cap="flat" cmpd="sng">
            <a:solidFill>
              <a:srgbClr val="FF0000"/>
            </a:solidFill>
            <a:prstDash val="solid"/>
            <a:headEnd type="none" w="med" len="med"/>
            <a:tailEnd type="none" w="med" len="med"/>
          </a:ln>
        </p:spPr>
      </p:sp>
      <p:sp>
        <p:nvSpPr>
          <p:cNvPr id="37" name="Line 51"/>
          <p:cNvSpPr/>
          <p:nvPr/>
        </p:nvSpPr>
        <p:spPr>
          <a:xfrm>
            <a:off x="3268980" y="4433570"/>
            <a:ext cx="354013" cy="650875"/>
          </a:xfrm>
          <a:prstGeom prst="line">
            <a:avLst/>
          </a:prstGeom>
          <a:ln w="50800" cap="flat" cmpd="sng">
            <a:solidFill>
              <a:srgbClr val="FF0000"/>
            </a:solidFill>
            <a:prstDash val="solid"/>
            <a:headEnd type="none" w="med" len="med"/>
            <a:tailEnd type="none" w="med" len="med"/>
          </a:ln>
        </p:spPr>
      </p:sp>
      <p:sp>
        <p:nvSpPr>
          <p:cNvPr id="38" name="Oval 61"/>
          <p:cNvSpPr/>
          <p:nvPr/>
        </p:nvSpPr>
        <p:spPr>
          <a:xfrm>
            <a:off x="2981643" y="2852420"/>
            <a:ext cx="1584325" cy="1189038"/>
          </a:xfrm>
          <a:prstGeom prst="ellipse">
            <a:avLst/>
          </a:prstGeom>
          <a:noFill/>
          <a:ln w="38100" cap="flat" cmpd="sng">
            <a:solidFill>
              <a:srgbClr val="993300"/>
            </a:solidFill>
            <a:prstDash val="sysDot"/>
            <a:headEnd type="none" w="med" len="med"/>
            <a:tailEnd type="none" w="med" len="med"/>
          </a:ln>
        </p:spPr>
        <p:txBody>
          <a:bodyPr wrap="none" anchor="ctr"/>
          <a:lstStyle/>
          <a:p>
            <a:pPr algn="ctr"/>
            <a:endParaRPr lang="zh-CN" altLang="en-US" dirty="0">
              <a:solidFill>
                <a:srgbClr val="FF0000"/>
              </a:solidFill>
              <a:latin typeface="宋体" panose="02010600030101010101" pitchFamily="2" charset="-122"/>
            </a:endParaRPr>
          </a:p>
        </p:txBody>
      </p:sp>
      <p:sp>
        <p:nvSpPr>
          <p:cNvPr id="39" name="Oval 63"/>
          <p:cNvSpPr/>
          <p:nvPr/>
        </p:nvSpPr>
        <p:spPr>
          <a:xfrm>
            <a:off x="5932805" y="4003358"/>
            <a:ext cx="1657350" cy="1368425"/>
          </a:xfrm>
          <a:prstGeom prst="ellipse">
            <a:avLst/>
          </a:prstGeom>
          <a:noFill/>
          <a:ln w="38100" cap="flat" cmpd="sng">
            <a:solidFill>
              <a:srgbClr val="993300"/>
            </a:solidFill>
            <a:prstDash val="sysDot"/>
            <a:headEnd type="none" w="med" len="med"/>
            <a:tailEnd type="none" w="med" len="med"/>
          </a:ln>
        </p:spPr>
        <p:txBody>
          <a:bodyPr wrap="none" anchor="ctr"/>
          <a:lstStyle/>
          <a:p>
            <a:pPr algn="ctr"/>
            <a:endParaRPr lang="zh-CN" altLang="en-US" dirty="0">
              <a:solidFill>
                <a:srgbClr val="FF0000"/>
              </a:solidFill>
              <a:latin typeface="宋体" panose="02010600030101010101" pitchFamily="2" charset="-122"/>
            </a:endParaRPr>
          </a:p>
        </p:txBody>
      </p:sp>
      <p:cxnSp>
        <p:nvCxnSpPr>
          <p:cNvPr id="40" name="AutoShape 64"/>
          <p:cNvCxnSpPr>
            <a:endCxn id="39" idx="2"/>
          </p:cNvCxnSpPr>
          <p:nvPr/>
        </p:nvCxnSpPr>
        <p:spPr>
          <a:xfrm>
            <a:off x="4440238" y="3645218"/>
            <a:ext cx="1420812" cy="1042987"/>
          </a:xfrm>
          <a:prstGeom prst="straightConnector1">
            <a:avLst/>
          </a:prstGeom>
          <a:ln w="28575" cap="flat" cmpd="sng">
            <a:solidFill>
              <a:srgbClr val="993300"/>
            </a:solidFill>
            <a:prstDash val="solid"/>
            <a:headEnd type="oval" w="sm" len="sm"/>
            <a:tailEnd type="oval"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500"/>
                                        <p:tgtEl>
                                          <p:spTgt spid="40"/>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up)">
                                      <p:cBhvr>
                                        <p:cTn id="36" dur="500"/>
                                        <p:tgtEl>
                                          <p:spTgt spid="29"/>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childTnLst>
                          </p:cTn>
                        </p:par>
                        <p:par>
                          <p:cTn id="41" fill="hold">
                            <p:stCondLst>
                              <p:cond delay="1000"/>
                            </p:stCondLst>
                            <p:childTnLst>
                              <p:par>
                                <p:cTn id="42" presetID="16" presetClass="entr" presetSubtype="21"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barn(inVertical)">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up)">
                                      <p:cBhvr>
                                        <p:cTn id="57" dur="500"/>
                                        <p:tgtEl>
                                          <p:spTgt spid="36"/>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1500"/>
                            </p:stCondLst>
                            <p:childTnLst>
                              <p:par>
                                <p:cTn id="63" presetID="18" presetClass="entr" presetSubtype="6" fill="hold" grpId="0"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strips(downRight)">
                                      <p:cBhvr>
                                        <p:cTn id="6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8" grpId="0"/>
      <p:bldP spid="31" grpId="0"/>
      <p:bldP spid="32" grpId="0"/>
      <p:bldP spid="33" grpId="0"/>
      <p:bldP spid="34" grpId="0"/>
      <p:bldP spid="38" grpId="0" bldLvl="0" animBg="1"/>
      <p:bldP spid="3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
        <p:nvSpPr>
          <p:cNvPr id="5" name="Rectangle 3"/>
          <p:cNvSpPr txBox="1"/>
          <p:nvPr/>
        </p:nvSpPr>
        <p:spPr>
          <a:xfrm>
            <a:off x="1974850" y="1484313"/>
            <a:ext cx="8305800" cy="790575"/>
          </a:xfrm>
          <a:prstGeom prst="rect">
            <a:avLst/>
          </a:prstGeom>
          <a:noFill/>
          <a:ln w="9525">
            <a:noFill/>
          </a:ln>
        </p:spPr>
        <p:txBody>
          <a:bodyPr/>
          <a:lstStyle/>
          <a:p>
            <a:pPr marL="447675" indent="-361950" algn="just" eaLnBrk="0" hangingPunct="0">
              <a:lnSpc>
                <a:spcPct val="110000"/>
              </a:lnSpc>
              <a:spcBef>
                <a:spcPts val="1800"/>
              </a:spcBef>
              <a:buClr>
                <a:schemeClr val="accent1"/>
              </a:buClr>
              <a:buSzPct val="200000"/>
              <a:buFont typeface="Wingdings" panose="05000000000000000000" pitchFamily="2"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叶子结点</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：度为</a:t>
            </a:r>
            <a:r>
              <a:rPr lang="en-US" altLang="zh-CN"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的结点，也称为</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终端结点</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447675" indent="-361950" algn="just" eaLnBrk="0" hangingPunct="0">
              <a:lnSpc>
                <a:spcPct val="110000"/>
              </a:lnSpc>
              <a:spcBef>
                <a:spcPts val="1800"/>
              </a:spcBef>
              <a:buClr>
                <a:schemeClr val="accent1"/>
              </a:buClr>
              <a:buSzPct val="70000"/>
              <a:buFont typeface="Wingdings" panose="05000000000000000000" pitchFamily="2" charset="2"/>
            </a:pPr>
            <a:endParaRPr lang="zh-CN" altLang="en-US" sz="2200" b="1" dirty="0">
              <a:latin typeface="微软雅黑" panose="020B0503020204020204" pitchFamily="34" charset="-122"/>
              <a:ea typeface="微软雅黑" panose="020B0503020204020204" pitchFamily="34" charset="-122"/>
              <a:cs typeface="微软雅黑" panose="020B0503020204020204" pitchFamily="34" charset="-122"/>
            </a:endParaRPr>
          </a:p>
          <a:p>
            <a:pPr marL="447675" indent="-361950" algn="just" eaLnBrk="0" hangingPunct="0">
              <a:lnSpc>
                <a:spcPct val="110000"/>
              </a:lnSpc>
              <a:buSzPct val="70000"/>
              <a:buFont typeface="Webdings" panose="05030102010509060703" pitchFamily="18" charset="2"/>
            </a:pPr>
            <a:endParaRPr lang="en-US" altLang="zh-CN" sz="2200" b="1" dirty="0">
              <a:latin typeface="微软雅黑" panose="020B0503020204020204" pitchFamily="34" charset="-122"/>
              <a:ea typeface="微软雅黑" panose="020B0503020204020204" pitchFamily="34" charset="-122"/>
              <a:cs typeface="微软雅黑" panose="020B0503020204020204" pitchFamily="34" charset="-122"/>
            </a:endParaRPr>
          </a:p>
          <a:p>
            <a:pPr marL="447675" indent="-361950" algn="just" eaLnBrk="0" hangingPunct="0">
              <a:lnSpc>
                <a:spcPct val="110000"/>
              </a:lnSpc>
              <a:spcBef>
                <a:spcPts val="1800"/>
              </a:spcBef>
              <a:buClr>
                <a:schemeClr val="accent1"/>
              </a:buClr>
              <a:buSzPct val="70000"/>
              <a:buFont typeface="Webdings" panose="05030102010509060703" pitchFamily="18" charset="2"/>
              <a:buChar char="•"/>
            </a:pPr>
            <a:endParaRPr lang="zh-CN" altLang="en-US" sz="22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6628" name="Group 4"/>
          <p:cNvGrpSpPr/>
          <p:nvPr/>
        </p:nvGrpSpPr>
        <p:grpSpPr>
          <a:xfrm>
            <a:off x="1830388" y="3211513"/>
            <a:ext cx="2436812" cy="3416300"/>
            <a:chOff x="249" y="1797"/>
            <a:chExt cx="1535" cy="2152"/>
          </a:xfrm>
        </p:grpSpPr>
        <p:sp>
          <p:nvSpPr>
            <p:cNvPr id="6" name="Oval 5"/>
            <p:cNvSpPr>
              <a:spLocks noChangeArrowheads="1"/>
            </p:cNvSpPr>
            <p:nvPr/>
          </p:nvSpPr>
          <p:spPr bwMode="auto">
            <a:xfrm>
              <a:off x="1085" y="179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7" name="Oval 6"/>
            <p:cNvSpPr>
              <a:spLocks noChangeArrowheads="1"/>
            </p:cNvSpPr>
            <p:nvPr/>
          </p:nvSpPr>
          <p:spPr bwMode="auto">
            <a:xfrm>
              <a:off x="1489" y="236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7"/>
            <p:cNvSpPr>
              <a:spLocks noChangeArrowheads="1"/>
            </p:cNvSpPr>
            <p:nvPr/>
          </p:nvSpPr>
          <p:spPr bwMode="auto">
            <a:xfrm>
              <a:off x="654" y="235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8"/>
            <p:cNvSpPr>
              <a:spLocks noChangeArrowheads="1"/>
            </p:cNvSpPr>
            <p:nvPr/>
          </p:nvSpPr>
          <p:spPr bwMode="auto">
            <a:xfrm>
              <a:off x="1489" y="300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9"/>
            <p:cNvSpPr>
              <a:spLocks noChangeArrowheads="1"/>
            </p:cNvSpPr>
            <p:nvPr/>
          </p:nvSpPr>
          <p:spPr bwMode="auto">
            <a:xfrm>
              <a:off x="1003" y="300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10"/>
            <p:cNvSpPr>
              <a:spLocks noChangeArrowheads="1"/>
            </p:cNvSpPr>
            <p:nvPr/>
          </p:nvSpPr>
          <p:spPr bwMode="auto">
            <a:xfrm>
              <a:off x="632"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11"/>
            <p:cNvSpPr>
              <a:spLocks noChangeArrowheads="1"/>
            </p:cNvSpPr>
            <p:nvPr/>
          </p:nvSpPr>
          <p:spPr bwMode="auto">
            <a:xfrm>
              <a:off x="249"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2"/>
            <p:cNvSpPr>
              <a:spLocks noChangeArrowheads="1"/>
            </p:cNvSpPr>
            <p:nvPr/>
          </p:nvSpPr>
          <p:spPr bwMode="auto">
            <a:xfrm>
              <a:off x="382" y="364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3"/>
            <p:cNvSpPr>
              <a:spLocks noChangeArrowheads="1"/>
            </p:cNvSpPr>
            <p:nvPr/>
          </p:nvSpPr>
          <p:spPr bwMode="auto">
            <a:xfrm>
              <a:off x="856" y="365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6655" name="Line 14"/>
            <p:cNvSpPr/>
            <p:nvPr/>
          </p:nvSpPr>
          <p:spPr>
            <a:xfrm flipH="1">
              <a:off x="885" y="2040"/>
              <a:ext cx="242" cy="343"/>
            </a:xfrm>
            <a:prstGeom prst="line">
              <a:avLst/>
            </a:prstGeom>
            <a:ln w="28575" cap="flat" cmpd="sng">
              <a:solidFill>
                <a:srgbClr val="006666"/>
              </a:solidFill>
              <a:prstDash val="solid"/>
              <a:headEnd type="none" w="med" len="med"/>
              <a:tailEnd type="none" w="med" len="med"/>
            </a:ln>
          </p:spPr>
        </p:sp>
        <p:sp>
          <p:nvSpPr>
            <p:cNvPr id="26656" name="Line 15"/>
            <p:cNvSpPr/>
            <p:nvPr/>
          </p:nvSpPr>
          <p:spPr>
            <a:xfrm>
              <a:off x="1330" y="2040"/>
              <a:ext cx="224" cy="345"/>
            </a:xfrm>
            <a:prstGeom prst="line">
              <a:avLst/>
            </a:prstGeom>
            <a:ln w="28575" cap="flat" cmpd="sng">
              <a:solidFill>
                <a:srgbClr val="006666"/>
              </a:solidFill>
              <a:prstDash val="solid"/>
              <a:headEnd type="none" w="med" len="med"/>
              <a:tailEnd type="none" w="med" len="med"/>
            </a:ln>
          </p:spPr>
        </p:sp>
        <p:sp>
          <p:nvSpPr>
            <p:cNvPr id="26657" name="Line 16"/>
            <p:cNvSpPr/>
            <p:nvPr/>
          </p:nvSpPr>
          <p:spPr>
            <a:xfrm>
              <a:off x="1638" y="2643"/>
              <a:ext cx="0" cy="372"/>
            </a:xfrm>
            <a:prstGeom prst="line">
              <a:avLst/>
            </a:prstGeom>
            <a:ln w="28575" cap="flat" cmpd="sng">
              <a:solidFill>
                <a:srgbClr val="006666"/>
              </a:solidFill>
              <a:prstDash val="solid"/>
              <a:headEnd type="none" w="med" len="med"/>
              <a:tailEnd type="none" w="med" len="med"/>
            </a:ln>
          </p:spPr>
        </p:sp>
        <p:sp>
          <p:nvSpPr>
            <p:cNvPr id="26658" name="Line 17"/>
            <p:cNvSpPr/>
            <p:nvPr/>
          </p:nvSpPr>
          <p:spPr>
            <a:xfrm flipH="1">
              <a:off x="783" y="2635"/>
              <a:ext cx="0" cy="370"/>
            </a:xfrm>
            <a:prstGeom prst="line">
              <a:avLst/>
            </a:prstGeom>
            <a:ln w="28575" cap="flat" cmpd="sng">
              <a:solidFill>
                <a:srgbClr val="006666"/>
              </a:solidFill>
              <a:prstDash val="solid"/>
              <a:headEnd type="none" w="med" len="med"/>
              <a:tailEnd type="none" w="med" len="med"/>
            </a:ln>
          </p:spPr>
        </p:sp>
        <p:sp>
          <p:nvSpPr>
            <p:cNvPr id="26659" name="Line 18"/>
            <p:cNvSpPr/>
            <p:nvPr/>
          </p:nvSpPr>
          <p:spPr>
            <a:xfrm>
              <a:off x="885" y="2607"/>
              <a:ext cx="223" cy="410"/>
            </a:xfrm>
            <a:prstGeom prst="line">
              <a:avLst/>
            </a:prstGeom>
            <a:ln w="28575" cap="flat" cmpd="sng">
              <a:solidFill>
                <a:srgbClr val="006666"/>
              </a:solidFill>
              <a:prstDash val="solid"/>
              <a:headEnd type="none" w="med" len="med"/>
              <a:tailEnd type="none" w="med" len="med"/>
            </a:ln>
          </p:spPr>
        </p:sp>
        <p:sp>
          <p:nvSpPr>
            <p:cNvPr id="26660" name="Line 19"/>
            <p:cNvSpPr/>
            <p:nvPr/>
          </p:nvSpPr>
          <p:spPr>
            <a:xfrm>
              <a:off x="839" y="3284"/>
              <a:ext cx="131" cy="380"/>
            </a:xfrm>
            <a:prstGeom prst="line">
              <a:avLst/>
            </a:prstGeom>
            <a:ln w="28575" cap="flat" cmpd="sng">
              <a:solidFill>
                <a:srgbClr val="006666"/>
              </a:solidFill>
              <a:prstDash val="solid"/>
              <a:headEnd type="none" w="med" len="med"/>
              <a:tailEnd type="none" w="med" len="med"/>
            </a:ln>
          </p:spPr>
        </p:sp>
        <p:sp>
          <p:nvSpPr>
            <p:cNvPr id="26661" name="Line 20"/>
            <p:cNvSpPr/>
            <p:nvPr/>
          </p:nvSpPr>
          <p:spPr>
            <a:xfrm flipH="1">
              <a:off x="439" y="2599"/>
              <a:ext cx="260" cy="409"/>
            </a:xfrm>
            <a:prstGeom prst="line">
              <a:avLst/>
            </a:prstGeom>
            <a:ln w="28575" cap="flat" cmpd="sng">
              <a:solidFill>
                <a:srgbClr val="006666"/>
              </a:solidFill>
              <a:prstDash val="solid"/>
              <a:headEnd type="none" w="med" len="med"/>
              <a:tailEnd type="none" w="med" len="med"/>
            </a:ln>
          </p:spPr>
        </p:sp>
        <p:sp>
          <p:nvSpPr>
            <p:cNvPr id="26662" name="Line 21"/>
            <p:cNvSpPr/>
            <p:nvPr/>
          </p:nvSpPr>
          <p:spPr>
            <a:xfrm flipH="1">
              <a:off x="513" y="3285"/>
              <a:ext cx="187" cy="380"/>
            </a:xfrm>
            <a:prstGeom prst="line">
              <a:avLst/>
            </a:prstGeom>
            <a:ln w="28575" cap="flat" cmpd="sng">
              <a:solidFill>
                <a:srgbClr val="006666"/>
              </a:solidFill>
              <a:prstDash val="solid"/>
              <a:headEnd type="none" w="med" len="med"/>
              <a:tailEnd type="none" w="med" len="med"/>
            </a:ln>
          </p:spPr>
        </p:sp>
      </p:grpSp>
      <p:sp>
        <p:nvSpPr>
          <p:cNvPr id="23" name="Rectangle 29"/>
          <p:cNvSpPr/>
          <p:nvPr/>
        </p:nvSpPr>
        <p:spPr>
          <a:xfrm>
            <a:off x="1974850" y="2203450"/>
            <a:ext cx="8064500" cy="514350"/>
          </a:xfrm>
          <a:prstGeom prst="rect">
            <a:avLst/>
          </a:prstGeom>
          <a:noFill/>
          <a:ln w="9525">
            <a:noFill/>
          </a:ln>
        </p:spPr>
        <p:txBody>
          <a:bodyPr>
            <a:spAutoFit/>
          </a:bodyPr>
          <a:lstStyle/>
          <a:p>
            <a:pPr>
              <a:lnSpc>
                <a:spcPct val="125000"/>
              </a:lnSpc>
              <a:spcBef>
                <a:spcPct val="10000"/>
              </a:spcBef>
              <a:buSzPct val="200000"/>
              <a:buFont typeface="Webdings" panose="05030102010509060703" pitchFamily="18"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分支结点</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：度不为</a:t>
            </a:r>
            <a:r>
              <a:rPr lang="en-US" altLang="zh-CN"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的结点，也称为</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非终端结点</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Oval 37"/>
          <p:cNvSpPr>
            <a:spLocks noChangeArrowheads="1"/>
          </p:cNvSpPr>
          <p:nvPr/>
        </p:nvSpPr>
        <p:spPr bwMode="auto">
          <a:xfrm>
            <a:off x="6007100" y="544353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38"/>
          <p:cNvSpPr>
            <a:spLocks noChangeArrowheads="1"/>
          </p:cNvSpPr>
          <p:nvPr/>
        </p:nvSpPr>
        <p:spPr bwMode="auto">
          <a:xfrm>
            <a:off x="7735888" y="544353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6" name="Oval 39"/>
          <p:cNvSpPr>
            <a:spLocks noChangeArrowheads="1"/>
          </p:cNvSpPr>
          <p:nvPr/>
        </p:nvSpPr>
        <p:spPr bwMode="auto">
          <a:xfrm>
            <a:off x="6870700" y="544353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Oval 40"/>
          <p:cNvSpPr>
            <a:spLocks noChangeArrowheads="1"/>
          </p:cNvSpPr>
          <p:nvPr/>
        </p:nvSpPr>
        <p:spPr bwMode="auto">
          <a:xfrm>
            <a:off x="3810000" y="512127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Oval 41"/>
          <p:cNvSpPr>
            <a:spLocks noChangeArrowheads="1"/>
          </p:cNvSpPr>
          <p:nvPr/>
        </p:nvSpPr>
        <p:spPr bwMode="auto">
          <a:xfrm>
            <a:off x="3017838" y="5124450"/>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9" name="Oval 42"/>
          <p:cNvSpPr>
            <a:spLocks noChangeArrowheads="1"/>
          </p:cNvSpPr>
          <p:nvPr/>
        </p:nvSpPr>
        <p:spPr bwMode="auto">
          <a:xfrm>
            <a:off x="8599488" y="544353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0" name="Oval 43"/>
          <p:cNvSpPr>
            <a:spLocks noChangeArrowheads="1"/>
          </p:cNvSpPr>
          <p:nvPr/>
        </p:nvSpPr>
        <p:spPr bwMode="auto">
          <a:xfrm>
            <a:off x="1830388" y="5119688"/>
            <a:ext cx="468313" cy="468313"/>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1" name="Oval 44"/>
          <p:cNvSpPr>
            <a:spLocks noChangeArrowheads="1"/>
          </p:cNvSpPr>
          <p:nvPr/>
        </p:nvSpPr>
        <p:spPr bwMode="auto">
          <a:xfrm>
            <a:off x="2046288" y="614362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2" name="Oval 45"/>
          <p:cNvSpPr>
            <a:spLocks noChangeArrowheads="1"/>
          </p:cNvSpPr>
          <p:nvPr/>
        </p:nvSpPr>
        <p:spPr bwMode="auto">
          <a:xfrm>
            <a:off x="2801938" y="6159500"/>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3" name="Rectangle 54"/>
          <p:cNvSpPr/>
          <p:nvPr/>
        </p:nvSpPr>
        <p:spPr>
          <a:xfrm>
            <a:off x="4711700" y="3282950"/>
            <a:ext cx="2016125" cy="460375"/>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叶子结点：</a:t>
            </a:r>
            <a:endParaRPr lang="zh-CN" altLang="en-US" sz="2400" b="1" dirty="0">
              <a:solidFill>
                <a:srgbClr val="0000FF"/>
              </a:solidFill>
              <a:latin typeface="Times New Roman" panose="02020603050405020304" pitchFamily="18" charset="0"/>
            </a:endParaRPr>
          </a:p>
        </p:txBody>
      </p:sp>
      <p:sp>
        <p:nvSpPr>
          <p:cNvPr id="34" name="Rectangle 55"/>
          <p:cNvSpPr/>
          <p:nvPr/>
        </p:nvSpPr>
        <p:spPr>
          <a:xfrm>
            <a:off x="4711700" y="4724400"/>
            <a:ext cx="2232025" cy="460375"/>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rPr>
              <a:t>分支结点：</a:t>
            </a:r>
            <a:endParaRPr lang="zh-CN" altLang="en-US" sz="2400" b="1" dirty="0">
              <a:solidFill>
                <a:srgbClr val="0000FF"/>
              </a:solidFill>
              <a:latin typeface="Times New Roman" panose="02020603050405020304" pitchFamily="18" charset="0"/>
            </a:endParaRPr>
          </a:p>
        </p:txBody>
      </p:sp>
      <p:sp>
        <p:nvSpPr>
          <p:cNvPr id="35" name="Oval 56"/>
          <p:cNvSpPr>
            <a:spLocks noChangeArrowheads="1"/>
          </p:cNvSpPr>
          <p:nvPr/>
        </p:nvSpPr>
        <p:spPr bwMode="auto">
          <a:xfrm>
            <a:off x="9426575" y="4005263"/>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6" name="Oval 57"/>
          <p:cNvSpPr>
            <a:spLocks noChangeArrowheads="1"/>
          </p:cNvSpPr>
          <p:nvPr/>
        </p:nvSpPr>
        <p:spPr bwMode="auto">
          <a:xfrm>
            <a:off x="8562975" y="4008438"/>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7" name="Oval 58"/>
          <p:cNvSpPr>
            <a:spLocks noChangeArrowheads="1"/>
          </p:cNvSpPr>
          <p:nvPr/>
        </p:nvSpPr>
        <p:spPr bwMode="auto">
          <a:xfrm>
            <a:off x="6007100" y="4003675"/>
            <a:ext cx="468313" cy="468313"/>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8" name="Oval 59"/>
          <p:cNvSpPr>
            <a:spLocks noChangeArrowheads="1"/>
          </p:cNvSpPr>
          <p:nvPr/>
        </p:nvSpPr>
        <p:spPr bwMode="auto">
          <a:xfrm>
            <a:off x="6835775" y="400367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9" name="Oval 60"/>
          <p:cNvSpPr>
            <a:spLocks noChangeArrowheads="1"/>
          </p:cNvSpPr>
          <p:nvPr/>
        </p:nvSpPr>
        <p:spPr bwMode="auto">
          <a:xfrm>
            <a:off x="7699375" y="400367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strips(downRight)">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Right)">
                                      <p:cBhvr>
                                        <p:cTn id="51" dur="500"/>
                                        <p:tgtEl>
                                          <p:spTgt spid="23"/>
                                        </p:tgtEl>
                                      </p:cBhvr>
                                    </p:animEffect>
                                  </p:childTnLst>
                                </p:cTn>
                              </p:par>
                            </p:childTnLst>
                          </p:cTn>
                        </p:par>
                        <p:par>
                          <p:cTn id="52" fill="hold">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strips(downRight)">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3" grpId="0"/>
      <p:bldP spid="24" grpId="0" bldLvl="0" animBg="1"/>
      <p:bldP spid="1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P spid="33" grpId="0"/>
      <p:bldP spid="34" grpId="0"/>
      <p:bldP spid="35" grpId="0" bldLvl="0" animBg="1"/>
      <p:bldP spid="36" grpId="0" bldLvl="0" animBg="1"/>
      <p:bldP spid="37" grpId="0" bldLvl="0" animBg="1"/>
      <p:bldP spid="38" grpId="0" bldLvl="0" animBg="1"/>
      <p:bldP spid="3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6"/>
          <p:cNvSpPr txBox="1"/>
          <p:nvPr/>
        </p:nvSpPr>
        <p:spPr>
          <a:xfrm>
            <a:off x="8095933" y="3788410"/>
            <a:ext cx="576262" cy="862013"/>
          </a:xfrm>
          <a:prstGeom prst="rect">
            <a:avLst/>
          </a:prstGeom>
          <a:noFill/>
          <a:ln w="9525">
            <a:noFill/>
          </a:ln>
        </p:spPr>
        <p:txBody>
          <a:bodyPr>
            <a:spAutoFit/>
          </a:bodyPr>
          <a:lstStyle/>
          <a:p>
            <a:pPr>
              <a:spcBef>
                <a:spcPct val="50000"/>
              </a:spcBef>
            </a:pPr>
            <a:r>
              <a:rPr lang="en-US" altLang="zh-CN" sz="5000" dirty="0">
                <a:solidFill>
                  <a:srgbClr val="FF0000"/>
                </a:solidFill>
                <a:latin typeface="Times New Roman" panose="02020603050405020304" pitchFamily="18" charset="0"/>
              </a:rPr>
              <a:t>?</a:t>
            </a:r>
            <a:endParaRPr lang="en-US" altLang="zh-CN" sz="5000" dirty="0">
              <a:solidFill>
                <a:srgbClr val="FF0000"/>
              </a:solidFill>
              <a:latin typeface="Times New Roman" panose="02020603050405020304" pitchFamily="18" charset="0"/>
            </a:endParaRPr>
          </a:p>
        </p:txBody>
      </p:sp>
      <p:sp>
        <p:nvSpPr>
          <p:cNvPr id="5" name="Rectangle 3"/>
          <p:cNvSpPr txBox="1"/>
          <p:nvPr/>
        </p:nvSpPr>
        <p:spPr>
          <a:xfrm>
            <a:off x="1903095" y="1412875"/>
            <a:ext cx="8353425" cy="1012825"/>
          </a:xfrm>
          <a:prstGeom prst="rect">
            <a:avLst/>
          </a:prstGeom>
          <a:noFill/>
          <a:ln w="9525">
            <a:noFill/>
          </a:ln>
        </p:spPr>
        <p:txBody>
          <a:bodyPr/>
          <a:lstStyle/>
          <a:p>
            <a:pPr marL="447675" indent="-361950" algn="just" eaLnBrk="0" hangingPunct="0">
              <a:lnSpc>
                <a:spcPct val="120000"/>
              </a:lnSpc>
              <a:spcBef>
                <a:spcPts val="1800"/>
              </a:spcBef>
              <a:buClr>
                <a:schemeClr val="accent1"/>
              </a:buClr>
              <a:buSzPct val="200000"/>
              <a:buFont typeface="Wingdings" panose="05000000000000000000" pitchFamily="2"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rPr>
              <a:t>孩子、双亲</a:t>
            </a:r>
            <a:r>
              <a:rPr lang="zh-CN" altLang="en-US" sz="2200" b="1" dirty="0">
                <a:solidFill>
                  <a:srgbClr val="000000"/>
                </a:solidFill>
                <a:latin typeface="微软雅黑" panose="020B0503020204020204" pitchFamily="34" charset="-122"/>
                <a:ea typeface="微软雅黑" panose="020B0503020204020204" pitchFamily="34" charset="-122"/>
              </a:rPr>
              <a:t>：树中某结点子树的根结点称为这个结点的</a:t>
            </a:r>
            <a:r>
              <a:rPr lang="zh-CN" altLang="en-US" sz="2200" b="1" dirty="0">
                <a:solidFill>
                  <a:srgbClr val="FF0000"/>
                </a:solidFill>
                <a:latin typeface="微软雅黑" panose="020B0503020204020204" pitchFamily="34" charset="-122"/>
                <a:ea typeface="微软雅黑" panose="020B0503020204020204" pitchFamily="34" charset="-122"/>
              </a:rPr>
              <a:t>孩子结点</a:t>
            </a:r>
            <a:r>
              <a:rPr lang="zh-CN" altLang="en-US" sz="2200" b="1" dirty="0">
                <a:solidFill>
                  <a:srgbClr val="000000"/>
                </a:solidFill>
                <a:latin typeface="微软雅黑" panose="020B0503020204020204" pitchFamily="34" charset="-122"/>
                <a:ea typeface="微软雅黑" panose="020B0503020204020204" pitchFamily="34" charset="-122"/>
              </a:rPr>
              <a:t>，这个结点称为它孩子结点的</a:t>
            </a:r>
            <a:r>
              <a:rPr lang="zh-CN" altLang="en-US" sz="2200" b="1" dirty="0">
                <a:solidFill>
                  <a:srgbClr val="FF0000"/>
                </a:solidFill>
                <a:latin typeface="微软雅黑" panose="020B0503020204020204" pitchFamily="34" charset="-122"/>
                <a:ea typeface="微软雅黑" panose="020B0503020204020204" pitchFamily="34" charset="-122"/>
              </a:rPr>
              <a:t>双亲结点</a:t>
            </a:r>
            <a:r>
              <a:rPr lang="zh-CN" altLang="en-US" sz="2200" b="1" dirty="0">
                <a:solidFill>
                  <a:srgbClr val="000000"/>
                </a:solidFill>
                <a:latin typeface="微软雅黑" panose="020B0503020204020204" pitchFamily="34" charset="-122"/>
                <a:ea typeface="微软雅黑" panose="020B0503020204020204" pitchFamily="34" charset="-122"/>
              </a:rPr>
              <a:t>。</a:t>
            </a:r>
            <a:endParaRPr lang="zh-CN" altLang="en-US" sz="2200" b="1" dirty="0">
              <a:solidFill>
                <a:srgbClr val="000000"/>
              </a:solidFill>
              <a:latin typeface="微软雅黑" panose="020B0503020204020204" pitchFamily="34" charset="-122"/>
              <a:ea typeface="微软雅黑" panose="020B0503020204020204" pitchFamily="34" charset="-122"/>
            </a:endParaRPr>
          </a:p>
          <a:p>
            <a:pPr marL="447675" indent="-361950" algn="just" eaLnBrk="0" hangingPunct="0">
              <a:lnSpc>
                <a:spcPct val="110000"/>
              </a:lnSpc>
              <a:buSzPct val="70000"/>
              <a:buFont typeface="Webdings" panose="05030102010509060703" pitchFamily="18" charset="2"/>
            </a:pPr>
            <a:endParaRPr lang="en-US" altLang="zh-CN" sz="2200" b="1" dirty="0">
              <a:latin typeface="微软雅黑" panose="020B0503020204020204" pitchFamily="34" charset="-122"/>
              <a:ea typeface="微软雅黑" panose="020B0503020204020204" pitchFamily="34" charset="-122"/>
            </a:endParaRPr>
          </a:p>
          <a:p>
            <a:pPr marL="447675" indent="-361950" algn="just" eaLnBrk="0" hangingPunct="0">
              <a:lnSpc>
                <a:spcPct val="110000"/>
              </a:lnSpc>
              <a:spcBef>
                <a:spcPts val="1800"/>
              </a:spcBef>
              <a:buClr>
                <a:schemeClr val="accent1"/>
              </a:buClr>
              <a:buSzPct val="70000"/>
              <a:buFont typeface="Webdings" panose="05030102010509060703" pitchFamily="18" charset="2"/>
              <a:buChar char="•"/>
            </a:pPr>
            <a:endParaRPr lang="zh-CN" altLang="en-US" sz="2200" b="1" dirty="0">
              <a:solidFill>
                <a:schemeClr val="accent1"/>
              </a:solidFill>
              <a:latin typeface="微软雅黑" panose="020B0503020204020204" pitchFamily="34" charset="-122"/>
              <a:ea typeface="微软雅黑" panose="020B0503020204020204" pitchFamily="34" charset="-122"/>
            </a:endParaRPr>
          </a:p>
        </p:txBody>
      </p:sp>
      <p:grpSp>
        <p:nvGrpSpPr>
          <p:cNvPr id="27653" name="Group 4"/>
          <p:cNvGrpSpPr/>
          <p:nvPr/>
        </p:nvGrpSpPr>
        <p:grpSpPr>
          <a:xfrm>
            <a:off x="1758633" y="2996248"/>
            <a:ext cx="2436812" cy="3416300"/>
            <a:chOff x="249" y="1797"/>
            <a:chExt cx="1535" cy="2152"/>
          </a:xfrm>
        </p:grpSpPr>
        <p:sp>
          <p:nvSpPr>
            <p:cNvPr id="7" name="Oval 5"/>
            <p:cNvSpPr>
              <a:spLocks noChangeArrowheads="1"/>
            </p:cNvSpPr>
            <p:nvPr/>
          </p:nvSpPr>
          <p:spPr bwMode="auto">
            <a:xfrm>
              <a:off x="1085" y="179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6"/>
            <p:cNvSpPr>
              <a:spLocks noChangeArrowheads="1"/>
            </p:cNvSpPr>
            <p:nvPr/>
          </p:nvSpPr>
          <p:spPr bwMode="auto">
            <a:xfrm>
              <a:off x="1489" y="236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7"/>
            <p:cNvSpPr>
              <a:spLocks noChangeArrowheads="1"/>
            </p:cNvSpPr>
            <p:nvPr/>
          </p:nvSpPr>
          <p:spPr bwMode="auto">
            <a:xfrm>
              <a:off x="654" y="235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8"/>
            <p:cNvSpPr>
              <a:spLocks noChangeArrowheads="1"/>
            </p:cNvSpPr>
            <p:nvPr/>
          </p:nvSpPr>
          <p:spPr bwMode="auto">
            <a:xfrm>
              <a:off x="1489" y="300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9"/>
            <p:cNvSpPr>
              <a:spLocks noChangeArrowheads="1"/>
            </p:cNvSpPr>
            <p:nvPr/>
          </p:nvSpPr>
          <p:spPr bwMode="auto">
            <a:xfrm>
              <a:off x="1003" y="300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10"/>
            <p:cNvSpPr>
              <a:spLocks noChangeArrowheads="1"/>
            </p:cNvSpPr>
            <p:nvPr/>
          </p:nvSpPr>
          <p:spPr bwMode="auto">
            <a:xfrm>
              <a:off x="632"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1"/>
            <p:cNvSpPr>
              <a:spLocks noChangeArrowheads="1"/>
            </p:cNvSpPr>
            <p:nvPr/>
          </p:nvSpPr>
          <p:spPr bwMode="auto">
            <a:xfrm>
              <a:off x="249"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2"/>
            <p:cNvSpPr>
              <a:spLocks noChangeArrowheads="1"/>
            </p:cNvSpPr>
            <p:nvPr/>
          </p:nvSpPr>
          <p:spPr bwMode="auto">
            <a:xfrm>
              <a:off x="382" y="364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13"/>
            <p:cNvSpPr>
              <a:spLocks noChangeArrowheads="1"/>
            </p:cNvSpPr>
            <p:nvPr/>
          </p:nvSpPr>
          <p:spPr bwMode="auto">
            <a:xfrm>
              <a:off x="856" y="365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7692" name="Line 14"/>
            <p:cNvSpPr/>
            <p:nvPr/>
          </p:nvSpPr>
          <p:spPr>
            <a:xfrm flipH="1">
              <a:off x="885" y="2040"/>
              <a:ext cx="242" cy="343"/>
            </a:xfrm>
            <a:prstGeom prst="line">
              <a:avLst/>
            </a:prstGeom>
            <a:ln w="28575" cap="flat" cmpd="sng">
              <a:solidFill>
                <a:srgbClr val="006666"/>
              </a:solidFill>
              <a:prstDash val="solid"/>
              <a:headEnd type="none" w="med" len="med"/>
              <a:tailEnd type="none" w="med" len="med"/>
            </a:ln>
          </p:spPr>
        </p:sp>
        <p:sp>
          <p:nvSpPr>
            <p:cNvPr id="27693" name="Line 15"/>
            <p:cNvSpPr/>
            <p:nvPr/>
          </p:nvSpPr>
          <p:spPr>
            <a:xfrm>
              <a:off x="1330" y="2040"/>
              <a:ext cx="224" cy="345"/>
            </a:xfrm>
            <a:prstGeom prst="line">
              <a:avLst/>
            </a:prstGeom>
            <a:ln w="28575" cap="flat" cmpd="sng">
              <a:solidFill>
                <a:srgbClr val="006666"/>
              </a:solidFill>
              <a:prstDash val="solid"/>
              <a:headEnd type="none" w="med" len="med"/>
              <a:tailEnd type="none" w="med" len="med"/>
            </a:ln>
          </p:spPr>
        </p:sp>
        <p:sp>
          <p:nvSpPr>
            <p:cNvPr id="27694" name="Line 16"/>
            <p:cNvSpPr/>
            <p:nvPr/>
          </p:nvSpPr>
          <p:spPr>
            <a:xfrm>
              <a:off x="1638" y="2643"/>
              <a:ext cx="0" cy="372"/>
            </a:xfrm>
            <a:prstGeom prst="line">
              <a:avLst/>
            </a:prstGeom>
            <a:ln w="28575" cap="flat" cmpd="sng">
              <a:solidFill>
                <a:srgbClr val="006666"/>
              </a:solidFill>
              <a:prstDash val="solid"/>
              <a:headEnd type="none" w="med" len="med"/>
              <a:tailEnd type="none" w="med" len="med"/>
            </a:ln>
          </p:spPr>
        </p:sp>
        <p:sp>
          <p:nvSpPr>
            <p:cNvPr id="27695" name="Line 17"/>
            <p:cNvSpPr/>
            <p:nvPr/>
          </p:nvSpPr>
          <p:spPr>
            <a:xfrm flipH="1">
              <a:off x="783" y="2635"/>
              <a:ext cx="0" cy="370"/>
            </a:xfrm>
            <a:prstGeom prst="line">
              <a:avLst/>
            </a:prstGeom>
            <a:ln w="28575" cap="flat" cmpd="sng">
              <a:solidFill>
                <a:srgbClr val="006666"/>
              </a:solidFill>
              <a:prstDash val="solid"/>
              <a:headEnd type="none" w="med" len="med"/>
              <a:tailEnd type="none" w="med" len="med"/>
            </a:ln>
          </p:spPr>
        </p:sp>
        <p:sp>
          <p:nvSpPr>
            <p:cNvPr id="27696" name="Line 18"/>
            <p:cNvSpPr/>
            <p:nvPr/>
          </p:nvSpPr>
          <p:spPr>
            <a:xfrm>
              <a:off x="885" y="2607"/>
              <a:ext cx="223" cy="410"/>
            </a:xfrm>
            <a:prstGeom prst="line">
              <a:avLst/>
            </a:prstGeom>
            <a:ln w="28575" cap="flat" cmpd="sng">
              <a:solidFill>
                <a:srgbClr val="006666"/>
              </a:solidFill>
              <a:prstDash val="solid"/>
              <a:headEnd type="none" w="med" len="med"/>
              <a:tailEnd type="none" w="med" len="med"/>
            </a:ln>
          </p:spPr>
        </p:sp>
        <p:sp>
          <p:nvSpPr>
            <p:cNvPr id="27697" name="Line 19"/>
            <p:cNvSpPr/>
            <p:nvPr/>
          </p:nvSpPr>
          <p:spPr>
            <a:xfrm>
              <a:off x="839" y="3284"/>
              <a:ext cx="131" cy="380"/>
            </a:xfrm>
            <a:prstGeom prst="line">
              <a:avLst/>
            </a:prstGeom>
            <a:ln w="28575" cap="flat" cmpd="sng">
              <a:solidFill>
                <a:srgbClr val="006666"/>
              </a:solidFill>
              <a:prstDash val="solid"/>
              <a:headEnd type="none" w="med" len="med"/>
              <a:tailEnd type="none" w="med" len="med"/>
            </a:ln>
          </p:spPr>
        </p:sp>
        <p:sp>
          <p:nvSpPr>
            <p:cNvPr id="27698" name="Line 20"/>
            <p:cNvSpPr/>
            <p:nvPr/>
          </p:nvSpPr>
          <p:spPr>
            <a:xfrm flipH="1">
              <a:off x="439" y="2599"/>
              <a:ext cx="260" cy="409"/>
            </a:xfrm>
            <a:prstGeom prst="line">
              <a:avLst/>
            </a:prstGeom>
            <a:ln w="28575" cap="flat" cmpd="sng">
              <a:solidFill>
                <a:srgbClr val="006666"/>
              </a:solidFill>
              <a:prstDash val="solid"/>
              <a:headEnd type="none" w="med" len="med"/>
              <a:tailEnd type="none" w="med" len="med"/>
            </a:ln>
          </p:spPr>
        </p:sp>
        <p:sp>
          <p:nvSpPr>
            <p:cNvPr id="27699" name="Line 21"/>
            <p:cNvSpPr/>
            <p:nvPr/>
          </p:nvSpPr>
          <p:spPr>
            <a:xfrm flipH="1">
              <a:off x="513" y="3285"/>
              <a:ext cx="187" cy="380"/>
            </a:xfrm>
            <a:prstGeom prst="line">
              <a:avLst/>
            </a:prstGeom>
            <a:ln w="28575" cap="flat" cmpd="sng">
              <a:solidFill>
                <a:srgbClr val="006666"/>
              </a:solidFill>
              <a:prstDash val="solid"/>
              <a:headEnd type="none" w="med" len="med"/>
              <a:tailEnd type="none" w="med" len="med"/>
            </a:ln>
          </p:spPr>
        </p:sp>
      </p:grpSp>
      <p:sp>
        <p:nvSpPr>
          <p:cNvPr id="24" name="Rectangle 22"/>
          <p:cNvSpPr/>
          <p:nvPr/>
        </p:nvSpPr>
        <p:spPr>
          <a:xfrm>
            <a:off x="3433445" y="2473008"/>
            <a:ext cx="6462713" cy="497205"/>
          </a:xfrm>
          <a:prstGeom prst="rect">
            <a:avLst/>
          </a:prstGeom>
          <a:noFill/>
          <a:ln w="9525">
            <a:noFill/>
          </a:ln>
        </p:spPr>
        <p:txBody>
          <a:bodyPr>
            <a:spAutoFit/>
          </a:bodyPr>
          <a:lstStyle/>
          <a:p>
            <a:pPr>
              <a:lnSpc>
                <a:spcPct val="120000"/>
              </a:lnSpc>
              <a:spcBef>
                <a:spcPct val="20000"/>
              </a:spcBef>
              <a:buClr>
                <a:schemeClr val="tx2"/>
              </a:buClr>
              <a:buSzPct val="200000"/>
              <a:buFont typeface="Wingdings" panose="05000000000000000000" pitchFamily="2"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rPr>
              <a:t>兄弟</a:t>
            </a:r>
            <a:r>
              <a:rPr lang="zh-CN" altLang="en-US" sz="2200" b="1" dirty="0">
                <a:solidFill>
                  <a:srgbClr val="000000"/>
                </a:solidFill>
                <a:latin typeface="微软雅黑" panose="020B0503020204020204" pitchFamily="34" charset="-122"/>
                <a:ea typeface="微软雅黑" panose="020B0503020204020204" pitchFamily="34" charset="-122"/>
              </a:rPr>
              <a:t>：具有同一个双亲的孩子结点互称为</a:t>
            </a:r>
            <a:r>
              <a:rPr lang="zh-CN" altLang="en-US" sz="2200" b="1" dirty="0">
                <a:solidFill>
                  <a:srgbClr val="FF0000"/>
                </a:solidFill>
                <a:latin typeface="微软雅黑" panose="020B0503020204020204" pitchFamily="34" charset="-122"/>
                <a:ea typeface="微软雅黑" panose="020B0503020204020204" pitchFamily="34" charset="-122"/>
              </a:rPr>
              <a:t>兄弟</a:t>
            </a:r>
            <a:r>
              <a:rPr lang="zh-CN" altLang="en-US" sz="2200" b="1" dirty="0">
                <a:solidFill>
                  <a:srgbClr val="000000"/>
                </a:solidFill>
                <a:latin typeface="微软雅黑" panose="020B0503020204020204" pitchFamily="34" charset="-122"/>
                <a:ea typeface="微软雅黑" panose="020B0503020204020204" pitchFamily="34" charset="-122"/>
              </a:rPr>
              <a:t>。</a:t>
            </a:r>
            <a:endParaRPr lang="zh-CN" altLang="en-US" sz="2200" b="1" dirty="0">
              <a:solidFill>
                <a:srgbClr val="000000"/>
              </a:solidFill>
              <a:latin typeface="微软雅黑" panose="020B0503020204020204" pitchFamily="34" charset="-122"/>
              <a:ea typeface="微软雅黑" panose="020B0503020204020204" pitchFamily="34" charset="-122"/>
            </a:endParaRPr>
          </a:p>
        </p:txBody>
      </p:sp>
      <p:sp>
        <p:nvSpPr>
          <p:cNvPr id="25" name="Oval 25"/>
          <p:cNvSpPr/>
          <p:nvPr/>
        </p:nvSpPr>
        <p:spPr>
          <a:xfrm>
            <a:off x="2406333" y="3859848"/>
            <a:ext cx="468312" cy="468312"/>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B</a:t>
            </a:r>
            <a:endParaRPr lang="en-US" altLang="zh-CN" sz="3200" dirty="0">
              <a:solidFill>
                <a:srgbClr val="FFFF66"/>
              </a:solidFill>
              <a:latin typeface="Times New Roman" panose="02020603050405020304" pitchFamily="18" charset="0"/>
            </a:endParaRPr>
          </a:p>
        </p:txBody>
      </p:sp>
      <p:sp>
        <p:nvSpPr>
          <p:cNvPr id="26" name="Oval 26"/>
          <p:cNvSpPr>
            <a:spLocks noChangeArrowheads="1"/>
          </p:cNvSpPr>
          <p:nvPr/>
        </p:nvSpPr>
        <p:spPr bwMode="auto">
          <a:xfrm>
            <a:off x="2371408" y="4906010"/>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Oval 27"/>
          <p:cNvSpPr>
            <a:spLocks noChangeArrowheads="1"/>
          </p:cNvSpPr>
          <p:nvPr/>
        </p:nvSpPr>
        <p:spPr bwMode="auto">
          <a:xfrm>
            <a:off x="2946083" y="490918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Oval 29"/>
          <p:cNvSpPr>
            <a:spLocks noChangeArrowheads="1"/>
          </p:cNvSpPr>
          <p:nvPr/>
        </p:nvSpPr>
        <p:spPr bwMode="auto">
          <a:xfrm>
            <a:off x="1758633" y="4904423"/>
            <a:ext cx="468313" cy="468313"/>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9" name="Rectangle 32"/>
          <p:cNvSpPr/>
          <p:nvPr/>
        </p:nvSpPr>
        <p:spPr>
          <a:xfrm>
            <a:off x="7519670" y="4088448"/>
            <a:ext cx="3038475" cy="491490"/>
          </a:xfrm>
          <a:prstGeom prst="rect">
            <a:avLst/>
          </a:prstGeom>
          <a:noFill/>
          <a:ln w="9525">
            <a:noFill/>
          </a:ln>
        </p:spPr>
        <p:txBody>
          <a:bodyPr>
            <a:spAutoFit/>
          </a:bodyPr>
          <a:lstStyle/>
          <a:p>
            <a:r>
              <a:rPr lang="zh-CN" altLang="en-US" sz="2600" b="1" dirty="0">
                <a:solidFill>
                  <a:srgbClr val="000000"/>
                </a:solidFill>
                <a:latin typeface="Times New Roman" panose="02020603050405020304" pitchFamily="18" charset="0"/>
              </a:rPr>
              <a:t>是            的孩子</a:t>
            </a:r>
            <a:endParaRPr lang="zh-CN" altLang="en-US" sz="2600" b="1" dirty="0">
              <a:solidFill>
                <a:srgbClr val="000000"/>
              </a:solidFill>
              <a:latin typeface="Times New Roman" panose="02020603050405020304" pitchFamily="18" charset="0"/>
            </a:endParaRPr>
          </a:p>
        </p:txBody>
      </p:sp>
      <p:grpSp>
        <p:nvGrpSpPr>
          <p:cNvPr id="30" name="Group 49"/>
          <p:cNvGrpSpPr/>
          <p:nvPr/>
        </p:nvGrpSpPr>
        <p:grpSpPr>
          <a:xfrm>
            <a:off x="5524183" y="4082098"/>
            <a:ext cx="1765300" cy="473075"/>
            <a:chOff x="2621" y="2251"/>
            <a:chExt cx="1112" cy="298"/>
          </a:xfrm>
        </p:grpSpPr>
        <p:sp>
          <p:nvSpPr>
            <p:cNvPr id="31" name="Oval 34"/>
            <p:cNvSpPr>
              <a:spLocks noChangeArrowheads="1"/>
            </p:cNvSpPr>
            <p:nvPr/>
          </p:nvSpPr>
          <p:spPr bwMode="auto">
            <a:xfrm>
              <a:off x="3438" y="2252"/>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2" name="Oval 35"/>
            <p:cNvSpPr>
              <a:spLocks noChangeArrowheads="1"/>
            </p:cNvSpPr>
            <p:nvPr/>
          </p:nvSpPr>
          <p:spPr bwMode="auto">
            <a:xfrm>
              <a:off x="3030" y="2254"/>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3" name="Oval 36"/>
            <p:cNvSpPr>
              <a:spLocks noChangeArrowheads="1"/>
            </p:cNvSpPr>
            <p:nvPr/>
          </p:nvSpPr>
          <p:spPr bwMode="auto">
            <a:xfrm>
              <a:off x="2621" y="2251"/>
              <a:ext cx="295" cy="295"/>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grpSp>
      <p:sp>
        <p:nvSpPr>
          <p:cNvPr id="34" name="Rectangle 40"/>
          <p:cNvSpPr/>
          <p:nvPr/>
        </p:nvSpPr>
        <p:spPr>
          <a:xfrm>
            <a:off x="6079808" y="4801235"/>
            <a:ext cx="4084637" cy="491490"/>
          </a:xfrm>
          <a:prstGeom prst="rect">
            <a:avLst/>
          </a:prstGeom>
          <a:noFill/>
          <a:ln w="9525">
            <a:noFill/>
          </a:ln>
        </p:spPr>
        <p:txBody>
          <a:bodyPr>
            <a:spAutoFit/>
          </a:bodyPr>
          <a:lstStyle/>
          <a:p>
            <a:r>
              <a:rPr lang="zh-CN" altLang="en-US" sz="2600" b="1" dirty="0">
                <a:solidFill>
                  <a:srgbClr val="000000"/>
                </a:solidFill>
                <a:latin typeface="Times New Roman" panose="02020603050405020304" pitchFamily="18" charset="0"/>
              </a:rPr>
              <a:t>是                          的双亲</a:t>
            </a:r>
            <a:endParaRPr lang="zh-CN" altLang="en-US" sz="2600" b="1" dirty="0">
              <a:solidFill>
                <a:srgbClr val="000000"/>
              </a:solidFill>
              <a:latin typeface="Times New Roman" panose="02020603050405020304" pitchFamily="18" charset="0"/>
            </a:endParaRPr>
          </a:p>
        </p:txBody>
      </p:sp>
      <p:sp>
        <p:nvSpPr>
          <p:cNvPr id="35" name="Oval 44"/>
          <p:cNvSpPr/>
          <p:nvPr/>
        </p:nvSpPr>
        <p:spPr>
          <a:xfrm>
            <a:off x="5524183" y="4801235"/>
            <a:ext cx="468312" cy="468313"/>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B</a:t>
            </a:r>
            <a:endParaRPr lang="en-US" altLang="zh-CN" sz="3200" dirty="0">
              <a:solidFill>
                <a:srgbClr val="FFFF66"/>
              </a:solidFill>
              <a:latin typeface="Times New Roman" panose="02020603050405020304" pitchFamily="18" charset="0"/>
            </a:endParaRPr>
          </a:p>
        </p:txBody>
      </p:sp>
      <p:sp>
        <p:nvSpPr>
          <p:cNvPr id="36" name="Rectangle 48"/>
          <p:cNvSpPr/>
          <p:nvPr/>
        </p:nvSpPr>
        <p:spPr>
          <a:xfrm>
            <a:off x="7375208" y="5517198"/>
            <a:ext cx="2354262" cy="491490"/>
          </a:xfrm>
          <a:prstGeom prst="rect">
            <a:avLst/>
          </a:prstGeom>
          <a:noFill/>
          <a:ln w="9525">
            <a:noFill/>
          </a:ln>
        </p:spPr>
        <p:txBody>
          <a:bodyPr>
            <a:spAutoFit/>
          </a:bodyPr>
          <a:lstStyle/>
          <a:p>
            <a:r>
              <a:rPr lang="zh-CN" altLang="en-US" sz="2600" b="1" dirty="0">
                <a:solidFill>
                  <a:srgbClr val="000000"/>
                </a:solidFill>
                <a:latin typeface="Times New Roman" panose="02020603050405020304" pitchFamily="18" charset="0"/>
              </a:rPr>
              <a:t>互为兄弟</a:t>
            </a:r>
            <a:endParaRPr lang="zh-CN" altLang="en-US" sz="2600" b="1" dirty="0">
              <a:solidFill>
                <a:srgbClr val="000000"/>
              </a:solidFill>
              <a:latin typeface="Times New Roman" panose="02020603050405020304" pitchFamily="18" charset="0"/>
            </a:endParaRPr>
          </a:p>
        </p:txBody>
      </p:sp>
      <p:grpSp>
        <p:nvGrpSpPr>
          <p:cNvPr id="39" name="Group 50"/>
          <p:cNvGrpSpPr/>
          <p:nvPr/>
        </p:nvGrpSpPr>
        <p:grpSpPr>
          <a:xfrm>
            <a:off x="6762433" y="4796473"/>
            <a:ext cx="1765300" cy="473075"/>
            <a:chOff x="3368" y="2701"/>
            <a:chExt cx="1112" cy="298"/>
          </a:xfrm>
        </p:grpSpPr>
        <p:sp>
          <p:nvSpPr>
            <p:cNvPr id="40" name="Oval 41"/>
            <p:cNvSpPr>
              <a:spLocks noChangeArrowheads="1"/>
            </p:cNvSpPr>
            <p:nvPr/>
          </p:nvSpPr>
          <p:spPr bwMode="auto">
            <a:xfrm>
              <a:off x="4185" y="2702"/>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1" name="Oval 42"/>
            <p:cNvSpPr>
              <a:spLocks noChangeArrowheads="1"/>
            </p:cNvSpPr>
            <p:nvPr/>
          </p:nvSpPr>
          <p:spPr bwMode="auto">
            <a:xfrm>
              <a:off x="3777" y="2704"/>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2" name="Oval 43"/>
            <p:cNvSpPr>
              <a:spLocks noChangeArrowheads="1"/>
            </p:cNvSpPr>
            <p:nvPr/>
          </p:nvSpPr>
          <p:spPr bwMode="auto">
            <a:xfrm>
              <a:off x="3368" y="2701"/>
              <a:ext cx="295" cy="295"/>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grpSp>
      <p:sp>
        <p:nvSpPr>
          <p:cNvPr id="44" name="Oval 39"/>
          <p:cNvSpPr/>
          <p:nvPr/>
        </p:nvSpPr>
        <p:spPr>
          <a:xfrm>
            <a:off x="8238808" y="4077335"/>
            <a:ext cx="468312" cy="468313"/>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B</a:t>
            </a:r>
            <a:endParaRPr lang="en-US" altLang="zh-CN" sz="3200" dirty="0">
              <a:solidFill>
                <a:srgbClr val="FFFF66"/>
              </a:solidFill>
              <a:latin typeface="Times New Roman" panose="02020603050405020304" pitchFamily="18" charset="0"/>
            </a:endParaRPr>
          </a:p>
        </p:txBody>
      </p:sp>
      <p:sp>
        <p:nvSpPr>
          <p:cNvPr id="45" name="Text Box 65"/>
          <p:cNvSpPr txBox="1"/>
          <p:nvPr/>
        </p:nvSpPr>
        <p:spPr>
          <a:xfrm>
            <a:off x="6295708" y="5302885"/>
            <a:ext cx="576262" cy="1006475"/>
          </a:xfrm>
          <a:prstGeom prst="rect">
            <a:avLst/>
          </a:prstGeom>
          <a:noFill/>
          <a:ln w="9525">
            <a:noFill/>
          </a:ln>
        </p:spPr>
        <p:txBody>
          <a:bodyPr>
            <a:spAutoFit/>
          </a:bodyPr>
          <a:lstStyle/>
          <a:p>
            <a:pPr>
              <a:spcBef>
                <a:spcPct val="50000"/>
              </a:spcBef>
            </a:pPr>
            <a:r>
              <a:rPr lang="en-US" altLang="zh-CN" sz="6000" dirty="0">
                <a:solidFill>
                  <a:srgbClr val="FF0000"/>
                </a:solidFill>
                <a:latin typeface="Times New Roman" panose="02020603050405020304" pitchFamily="18" charset="0"/>
              </a:rPr>
              <a:t>?</a:t>
            </a:r>
            <a:endParaRPr lang="en-US" altLang="zh-CN" sz="6000" dirty="0">
              <a:solidFill>
                <a:srgbClr val="FF0000"/>
              </a:solidFill>
              <a:latin typeface="Times New Roman" panose="02020603050405020304" pitchFamily="18" charset="0"/>
            </a:endParaRPr>
          </a:p>
        </p:txBody>
      </p:sp>
      <p:grpSp>
        <p:nvGrpSpPr>
          <p:cNvPr id="47" name="Group 51"/>
          <p:cNvGrpSpPr/>
          <p:nvPr/>
        </p:nvGrpSpPr>
        <p:grpSpPr>
          <a:xfrm>
            <a:off x="5538470" y="5517198"/>
            <a:ext cx="1765300" cy="473075"/>
            <a:chOff x="2621" y="3249"/>
            <a:chExt cx="1112" cy="298"/>
          </a:xfrm>
        </p:grpSpPr>
        <p:sp>
          <p:nvSpPr>
            <p:cNvPr id="48" name="Oval 45"/>
            <p:cNvSpPr>
              <a:spLocks noChangeArrowheads="1"/>
            </p:cNvSpPr>
            <p:nvPr/>
          </p:nvSpPr>
          <p:spPr bwMode="auto">
            <a:xfrm>
              <a:off x="3438" y="3250"/>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9" name="Oval 46"/>
            <p:cNvSpPr>
              <a:spLocks noChangeArrowheads="1"/>
            </p:cNvSpPr>
            <p:nvPr/>
          </p:nvSpPr>
          <p:spPr bwMode="auto">
            <a:xfrm>
              <a:off x="3030" y="3252"/>
              <a:ext cx="295" cy="295"/>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50" name="Oval 47"/>
            <p:cNvSpPr>
              <a:spLocks noChangeArrowheads="1"/>
            </p:cNvSpPr>
            <p:nvPr/>
          </p:nvSpPr>
          <p:spPr bwMode="auto">
            <a:xfrm>
              <a:off x="2621" y="3249"/>
              <a:ext cx="295" cy="295"/>
            </a:xfrm>
            <a:prstGeom prst="ellipse">
              <a:avLst/>
            </a:prstGeom>
            <a:gradFill rotWithShape="1">
              <a:gsLst>
                <a:gs pos="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grpSp>
      <p:sp>
        <p:nvSpPr>
          <p:cNvPr id="51" name="Text Box 66"/>
          <p:cNvSpPr txBox="1"/>
          <p:nvPr/>
        </p:nvSpPr>
        <p:spPr>
          <a:xfrm>
            <a:off x="7303770" y="4580573"/>
            <a:ext cx="576263" cy="862012"/>
          </a:xfrm>
          <a:prstGeom prst="rect">
            <a:avLst/>
          </a:prstGeom>
          <a:noFill/>
          <a:ln w="9525">
            <a:noFill/>
          </a:ln>
        </p:spPr>
        <p:txBody>
          <a:bodyPr>
            <a:spAutoFit/>
          </a:bodyPr>
          <a:lstStyle/>
          <a:p>
            <a:pPr>
              <a:spcBef>
                <a:spcPct val="50000"/>
              </a:spcBef>
            </a:pPr>
            <a:r>
              <a:rPr lang="en-US" altLang="zh-CN" sz="5000" dirty="0">
                <a:solidFill>
                  <a:srgbClr val="FF0000"/>
                </a:solidFill>
                <a:latin typeface="Times New Roman" panose="02020603050405020304" pitchFamily="18" charset="0"/>
              </a:rPr>
              <a:t>?</a:t>
            </a:r>
            <a:endParaRPr lang="en-US" altLang="zh-CN" sz="5000" dirty="0">
              <a:solidFill>
                <a:srgbClr val="FF0000"/>
              </a:solidFill>
              <a:latin typeface="Times New Roman" panose="02020603050405020304" pitchFamily="18" charset="0"/>
            </a:endParaRPr>
          </a:p>
        </p:txBody>
      </p:sp>
      <p:sp>
        <p:nvSpPr>
          <p:cNvPr id="52" name="Rectangle 22"/>
          <p:cNvSpPr/>
          <p:nvPr/>
        </p:nvSpPr>
        <p:spPr>
          <a:xfrm>
            <a:off x="3865245" y="3146425"/>
            <a:ext cx="7726045" cy="497205"/>
          </a:xfrm>
          <a:prstGeom prst="rect">
            <a:avLst/>
          </a:prstGeom>
          <a:noFill/>
          <a:ln w="9525">
            <a:noFill/>
          </a:ln>
        </p:spPr>
        <p:txBody>
          <a:bodyPr wrap="square">
            <a:spAutoFit/>
          </a:bodyPr>
          <a:lstStyle/>
          <a:p>
            <a:pPr>
              <a:lnSpc>
                <a:spcPct val="120000"/>
              </a:lnSpc>
              <a:spcBef>
                <a:spcPct val="20000"/>
              </a:spcBef>
              <a:buClr>
                <a:schemeClr val="tx2"/>
              </a:buClr>
              <a:buSzPct val="200000"/>
              <a:buFont typeface="Wingdings" panose="05000000000000000000" pitchFamily="2" charset="2"/>
              <a:buBlip>
                <a:blip r:embed="rId1"/>
              </a:buBlip>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堂兄弟</a:t>
            </a:r>
            <a:r>
              <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 双亲位于同一层的结点（但并非同一双亲）。</a:t>
            </a:r>
            <a:endParaRPr lang="zh-CN" altLang="en-US" sz="2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Oval 34"/>
          <p:cNvSpPr>
            <a:spLocks noChangeArrowheads="1"/>
          </p:cNvSpPr>
          <p:nvPr/>
        </p:nvSpPr>
        <p:spPr bwMode="auto">
          <a:xfrm>
            <a:off x="5971858" y="6236335"/>
            <a:ext cx="468313" cy="468313"/>
          </a:xfrm>
          <a:prstGeom prst="ellipse">
            <a:avLst/>
          </a:prstGeom>
          <a:gradFill rotWithShape="1">
            <a:gsLst>
              <a:gs pos="0">
                <a:schemeClr val="folHlink"/>
              </a:gs>
              <a:gs pos="100000">
                <a:schemeClr val="folHlink">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54" name="Oval 8"/>
          <p:cNvSpPr>
            <a:spLocks noChangeArrowheads="1"/>
          </p:cNvSpPr>
          <p:nvPr/>
        </p:nvSpPr>
        <p:spPr bwMode="auto">
          <a:xfrm>
            <a:off x="6821170" y="6218873"/>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dirty="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55" name="Text Box 65"/>
          <p:cNvSpPr txBox="1"/>
          <p:nvPr/>
        </p:nvSpPr>
        <p:spPr>
          <a:xfrm>
            <a:off x="6295708" y="5950585"/>
            <a:ext cx="576262" cy="1006475"/>
          </a:xfrm>
          <a:prstGeom prst="rect">
            <a:avLst/>
          </a:prstGeom>
          <a:noFill/>
          <a:ln w="9525">
            <a:noFill/>
          </a:ln>
        </p:spPr>
        <p:txBody>
          <a:bodyPr>
            <a:spAutoFit/>
          </a:bodyPr>
          <a:lstStyle/>
          <a:p>
            <a:pPr>
              <a:spcBef>
                <a:spcPct val="50000"/>
              </a:spcBef>
            </a:pPr>
            <a:r>
              <a:rPr lang="en-US" altLang="zh-CN" sz="6000" dirty="0">
                <a:solidFill>
                  <a:srgbClr val="FF0000"/>
                </a:solidFill>
                <a:latin typeface="Times New Roman" panose="02020603050405020304" pitchFamily="18" charset="0"/>
              </a:rPr>
              <a:t>?</a:t>
            </a:r>
            <a:endParaRPr lang="en-US" altLang="zh-CN" sz="6000" dirty="0">
              <a:solidFill>
                <a:srgbClr val="FF0000"/>
              </a:solidFill>
              <a:latin typeface="Times New Roman" panose="02020603050405020304" pitchFamily="18" charset="0"/>
            </a:endParaRPr>
          </a:p>
        </p:txBody>
      </p:sp>
      <p:sp>
        <p:nvSpPr>
          <p:cNvPr id="56" name="Rectangle 48"/>
          <p:cNvSpPr/>
          <p:nvPr/>
        </p:nvSpPr>
        <p:spPr>
          <a:xfrm>
            <a:off x="7375208" y="6176010"/>
            <a:ext cx="2354262" cy="491490"/>
          </a:xfrm>
          <a:prstGeom prst="rect">
            <a:avLst/>
          </a:prstGeom>
          <a:noFill/>
          <a:ln w="9525">
            <a:noFill/>
          </a:ln>
        </p:spPr>
        <p:txBody>
          <a:bodyPr>
            <a:spAutoFit/>
          </a:bodyPr>
          <a:lstStyle/>
          <a:p>
            <a:r>
              <a:rPr lang="zh-CN" altLang="en-US" sz="2600" b="1" dirty="0">
                <a:solidFill>
                  <a:srgbClr val="000000"/>
                </a:solidFill>
                <a:latin typeface="Times New Roman" panose="02020603050405020304" pitchFamily="18" charset="0"/>
              </a:rPr>
              <a:t>互为堂兄弟</a:t>
            </a:r>
            <a:endParaRPr lang="zh-CN" altLang="en-US" sz="2600" b="1" dirty="0">
              <a:solidFill>
                <a:srgbClr val="000000"/>
              </a:solidFill>
              <a:latin typeface="Times New Roman" panose="02020603050405020304" pitchFamily="18" charset="0"/>
            </a:endParaRPr>
          </a:p>
        </p:txBody>
      </p:sp>
      <p:sp>
        <p:nvSpPr>
          <p:cNvPr id="6"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0"/>
                            </p:stCondLst>
                            <p:childTnLst>
                              <p:par>
                                <p:cTn id="22" presetID="18" presetClass="entr" presetSubtype="6"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trips(downRight)">
                                      <p:cBhvr>
                                        <p:cTn id="24" dur="500"/>
                                        <p:tgtEl>
                                          <p:spTgt spid="29"/>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childTnLst>
                          </p:cTn>
                        </p:par>
                        <p:par>
                          <p:cTn id="44" fill="hold">
                            <p:stCondLst>
                              <p:cond delay="0"/>
                            </p:stCondLst>
                            <p:childTnLst>
                              <p:par>
                                <p:cTn id="45" presetID="18" presetClass="entr" presetSubtype="6" fill="hold" nodeType="after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strips(downRight)">
                                      <p:cBhvr>
                                        <p:cTn id="47" dur="500"/>
                                        <p:tgtEl>
                                          <p:spTgt spid="34"/>
                                        </p:tgtEl>
                                      </p:cBhvr>
                                    </p:animEffect>
                                  </p:childTnLst>
                                </p:cTn>
                              </p:par>
                              <p:par>
                                <p:cTn id="48" presetID="53" presetClass="entr" presetSubtype="16"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6"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strips(downRight)">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p:cTn id="68" dur="500" fill="hold"/>
                                        <p:tgtEl>
                                          <p:spTgt spid="45"/>
                                        </p:tgtEl>
                                        <p:attrNameLst>
                                          <p:attrName>ppt_w</p:attrName>
                                        </p:attrNameLst>
                                      </p:cBhvr>
                                      <p:tavLst>
                                        <p:tav tm="0">
                                          <p:val>
                                            <p:fltVal val="0"/>
                                          </p:val>
                                        </p:tav>
                                        <p:tav tm="100000">
                                          <p:val>
                                            <p:strVal val="#ppt_w"/>
                                          </p:val>
                                        </p:tav>
                                      </p:tavLst>
                                    </p:anim>
                                    <p:anim calcmode="lin" valueType="num">
                                      <p:cBhvr>
                                        <p:cTn id="69" dur="500" fill="hold"/>
                                        <p:tgtEl>
                                          <p:spTgt spid="45"/>
                                        </p:tgtEl>
                                        <p:attrNameLst>
                                          <p:attrName>ppt_h</p:attrName>
                                        </p:attrNameLst>
                                      </p:cBhvr>
                                      <p:tavLst>
                                        <p:tav tm="0">
                                          <p:val>
                                            <p:fltVal val="0"/>
                                          </p:val>
                                        </p:tav>
                                        <p:tav tm="100000">
                                          <p:val>
                                            <p:strVal val="#ppt_h"/>
                                          </p:val>
                                        </p:tav>
                                      </p:tavLst>
                                    </p:anim>
                                    <p:animEffect transition="in" filter="fade">
                                      <p:cBhvr>
                                        <p:cTn id="70" dur="500"/>
                                        <p:tgtEl>
                                          <p:spTgt spid="45"/>
                                        </p:tgtEl>
                                      </p:cBhvr>
                                    </p:animEffect>
                                  </p:childTnLst>
                                </p:cTn>
                              </p:par>
                            </p:childTnLst>
                          </p:cTn>
                        </p:par>
                        <p:par>
                          <p:cTn id="71" fill="hold">
                            <p:stCondLst>
                              <p:cond delay="500"/>
                            </p:stCondLst>
                            <p:childTnLst>
                              <p:par>
                                <p:cTn id="72" presetID="18" presetClass="entr" presetSubtype="6"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strips(downRight)">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4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strips(downRight)">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 calcmode="lin" valueType="num">
                                      <p:cBhvr>
                                        <p:cTn id="90" dur="500" fill="hold"/>
                                        <p:tgtEl>
                                          <p:spTgt spid="55"/>
                                        </p:tgtEl>
                                        <p:attrNameLst>
                                          <p:attrName>ppt_w</p:attrName>
                                        </p:attrNameLst>
                                      </p:cBhvr>
                                      <p:tavLst>
                                        <p:tav tm="0">
                                          <p:val>
                                            <p:fltVal val="0"/>
                                          </p:val>
                                        </p:tav>
                                        <p:tav tm="100000">
                                          <p:val>
                                            <p:strVal val="#ppt_w"/>
                                          </p:val>
                                        </p:tav>
                                      </p:tavLst>
                                    </p:anim>
                                    <p:anim calcmode="lin" valueType="num">
                                      <p:cBhvr>
                                        <p:cTn id="91" dur="500" fill="hold"/>
                                        <p:tgtEl>
                                          <p:spTgt spid="55"/>
                                        </p:tgtEl>
                                        <p:attrNameLst>
                                          <p:attrName>ppt_h</p:attrName>
                                        </p:attrNameLst>
                                      </p:cBhvr>
                                      <p:tavLst>
                                        <p:tav tm="0">
                                          <p:val>
                                            <p:fltVal val="0"/>
                                          </p:val>
                                        </p:tav>
                                        <p:tav tm="100000">
                                          <p:val>
                                            <p:strVal val="#ppt_h"/>
                                          </p:val>
                                        </p:tav>
                                      </p:tavLst>
                                    </p:anim>
                                    <p:animEffect transition="in" filter="fade">
                                      <p:cBhvr>
                                        <p:cTn id="92" dur="500"/>
                                        <p:tgtEl>
                                          <p:spTgt spid="55"/>
                                        </p:tgtEl>
                                      </p:cBhvr>
                                    </p:animEffect>
                                  </p:childTnLst>
                                </p:cTn>
                              </p:par>
                            </p:childTnLst>
                          </p:cTn>
                        </p:par>
                        <p:par>
                          <p:cTn id="93" fill="hold">
                            <p:stCondLst>
                              <p:cond delay="500"/>
                            </p:stCondLst>
                            <p:childTnLst>
                              <p:par>
                                <p:cTn id="94" presetID="18" presetClass="entr" presetSubtype="6"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strips(downRight)">
                                      <p:cBhvr>
                                        <p:cTn id="96" dur="500"/>
                                        <p:tgtEl>
                                          <p:spTgt spid="56"/>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26" grpId="0" bldLvl="0" animBg="1"/>
      <p:bldP spid="27" grpId="0" bldLvl="0" animBg="1"/>
      <p:bldP spid="28" grpId="0" bldLvl="0" animBg="1"/>
      <p:bldP spid="29" grpId="0"/>
      <p:bldP spid="45" grpId="0"/>
      <p:bldP spid="45" grpId="1"/>
      <p:bldP spid="51" grpId="0"/>
      <p:bldP spid="53" grpId="0" bldLvl="0" animBg="1"/>
      <p:bldP spid="54" grpId="0" bldLvl="0" animBg="1"/>
      <p:bldP spid="55" grpId="0"/>
      <p:bldP spid="5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
        <p:nvSpPr>
          <p:cNvPr id="4" name="Rectangle 3"/>
          <p:cNvSpPr txBox="1"/>
          <p:nvPr/>
        </p:nvSpPr>
        <p:spPr>
          <a:xfrm>
            <a:off x="1270635" y="1484630"/>
            <a:ext cx="9841865" cy="1235075"/>
          </a:xfrm>
          <a:prstGeom prst="rect">
            <a:avLst/>
          </a:prstGeom>
          <a:noFill/>
          <a:ln w="9525">
            <a:noFill/>
          </a:ln>
        </p:spPr>
        <p:txBody>
          <a:bodyPr/>
          <a:lstStyle/>
          <a:p>
            <a:pPr marL="447675" indent="-361950" algn="just" eaLnBrk="0" hangingPunct="0">
              <a:lnSpc>
                <a:spcPct val="170000"/>
              </a:lnSpc>
              <a:spcBef>
                <a:spcPts val="1800"/>
              </a:spcBef>
              <a:buClr>
                <a:schemeClr val="accent1"/>
              </a:buClr>
              <a:buSzPct val="200000"/>
              <a:buFont typeface="Wingdings" panose="05000000000000000000" pitchFamily="2" charset="2"/>
              <a:buBlip>
                <a:blip r:embed="rId1"/>
              </a:buBlip>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路径</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：如果树的结点序列</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有如下关系：结点</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的双亲（</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1&lt;=i&lt;k</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），则把</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 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称为一条由</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至</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400" b="1" baseline="-25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的路径。</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9700" name="Group 4"/>
          <p:cNvGrpSpPr/>
          <p:nvPr/>
        </p:nvGrpSpPr>
        <p:grpSpPr>
          <a:xfrm>
            <a:off x="1973898" y="3283268"/>
            <a:ext cx="2436812" cy="3416300"/>
            <a:chOff x="249" y="1797"/>
            <a:chExt cx="1535" cy="2152"/>
          </a:xfrm>
        </p:grpSpPr>
        <p:sp>
          <p:nvSpPr>
            <p:cNvPr id="5" name="Oval 5"/>
            <p:cNvSpPr>
              <a:spLocks noChangeArrowheads="1"/>
            </p:cNvSpPr>
            <p:nvPr/>
          </p:nvSpPr>
          <p:spPr bwMode="auto">
            <a:xfrm>
              <a:off x="1085" y="179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7" name="Oval 6"/>
            <p:cNvSpPr>
              <a:spLocks noChangeArrowheads="1"/>
            </p:cNvSpPr>
            <p:nvPr/>
          </p:nvSpPr>
          <p:spPr bwMode="auto">
            <a:xfrm>
              <a:off x="1489" y="236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7"/>
            <p:cNvSpPr>
              <a:spLocks noChangeArrowheads="1"/>
            </p:cNvSpPr>
            <p:nvPr/>
          </p:nvSpPr>
          <p:spPr bwMode="auto">
            <a:xfrm>
              <a:off x="654" y="235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8"/>
            <p:cNvSpPr>
              <a:spLocks noChangeArrowheads="1"/>
            </p:cNvSpPr>
            <p:nvPr/>
          </p:nvSpPr>
          <p:spPr bwMode="auto">
            <a:xfrm>
              <a:off x="1489" y="300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9"/>
            <p:cNvSpPr>
              <a:spLocks noChangeArrowheads="1"/>
            </p:cNvSpPr>
            <p:nvPr/>
          </p:nvSpPr>
          <p:spPr bwMode="auto">
            <a:xfrm>
              <a:off x="1003" y="300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10"/>
            <p:cNvSpPr>
              <a:spLocks noChangeArrowheads="1"/>
            </p:cNvSpPr>
            <p:nvPr/>
          </p:nvSpPr>
          <p:spPr bwMode="auto">
            <a:xfrm>
              <a:off x="632"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11"/>
            <p:cNvSpPr>
              <a:spLocks noChangeArrowheads="1"/>
            </p:cNvSpPr>
            <p:nvPr/>
          </p:nvSpPr>
          <p:spPr bwMode="auto">
            <a:xfrm>
              <a:off x="249"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2"/>
            <p:cNvSpPr>
              <a:spLocks noChangeArrowheads="1"/>
            </p:cNvSpPr>
            <p:nvPr/>
          </p:nvSpPr>
          <p:spPr bwMode="auto">
            <a:xfrm>
              <a:off x="382" y="364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3"/>
            <p:cNvSpPr>
              <a:spLocks noChangeArrowheads="1"/>
            </p:cNvSpPr>
            <p:nvPr/>
          </p:nvSpPr>
          <p:spPr bwMode="auto">
            <a:xfrm>
              <a:off x="856" y="365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9727" name="Line 14"/>
            <p:cNvSpPr/>
            <p:nvPr/>
          </p:nvSpPr>
          <p:spPr>
            <a:xfrm flipH="1">
              <a:off x="885" y="2040"/>
              <a:ext cx="242" cy="343"/>
            </a:xfrm>
            <a:prstGeom prst="line">
              <a:avLst/>
            </a:prstGeom>
            <a:ln w="28575" cap="flat" cmpd="sng">
              <a:solidFill>
                <a:srgbClr val="006666"/>
              </a:solidFill>
              <a:prstDash val="solid"/>
              <a:headEnd type="none" w="med" len="med"/>
              <a:tailEnd type="none" w="med" len="med"/>
            </a:ln>
          </p:spPr>
        </p:sp>
        <p:sp>
          <p:nvSpPr>
            <p:cNvPr id="29728" name="Line 15"/>
            <p:cNvSpPr/>
            <p:nvPr/>
          </p:nvSpPr>
          <p:spPr>
            <a:xfrm>
              <a:off x="1330" y="2040"/>
              <a:ext cx="224" cy="345"/>
            </a:xfrm>
            <a:prstGeom prst="line">
              <a:avLst/>
            </a:prstGeom>
            <a:ln w="28575" cap="flat" cmpd="sng">
              <a:solidFill>
                <a:srgbClr val="006666"/>
              </a:solidFill>
              <a:prstDash val="solid"/>
              <a:headEnd type="none" w="med" len="med"/>
              <a:tailEnd type="none" w="med" len="med"/>
            </a:ln>
          </p:spPr>
        </p:sp>
        <p:sp>
          <p:nvSpPr>
            <p:cNvPr id="29729" name="Line 16"/>
            <p:cNvSpPr/>
            <p:nvPr/>
          </p:nvSpPr>
          <p:spPr>
            <a:xfrm>
              <a:off x="1638" y="2643"/>
              <a:ext cx="0" cy="372"/>
            </a:xfrm>
            <a:prstGeom prst="line">
              <a:avLst/>
            </a:prstGeom>
            <a:ln w="28575" cap="flat" cmpd="sng">
              <a:solidFill>
                <a:srgbClr val="006666"/>
              </a:solidFill>
              <a:prstDash val="solid"/>
              <a:headEnd type="none" w="med" len="med"/>
              <a:tailEnd type="none" w="med" len="med"/>
            </a:ln>
          </p:spPr>
        </p:sp>
        <p:sp>
          <p:nvSpPr>
            <p:cNvPr id="29730" name="Line 17"/>
            <p:cNvSpPr/>
            <p:nvPr/>
          </p:nvSpPr>
          <p:spPr>
            <a:xfrm flipH="1">
              <a:off x="783" y="2635"/>
              <a:ext cx="0" cy="370"/>
            </a:xfrm>
            <a:prstGeom prst="line">
              <a:avLst/>
            </a:prstGeom>
            <a:ln w="28575" cap="flat" cmpd="sng">
              <a:solidFill>
                <a:srgbClr val="006666"/>
              </a:solidFill>
              <a:prstDash val="solid"/>
              <a:headEnd type="none" w="med" len="med"/>
              <a:tailEnd type="none" w="med" len="med"/>
            </a:ln>
          </p:spPr>
        </p:sp>
        <p:sp>
          <p:nvSpPr>
            <p:cNvPr id="29731" name="Line 18"/>
            <p:cNvSpPr/>
            <p:nvPr/>
          </p:nvSpPr>
          <p:spPr>
            <a:xfrm>
              <a:off x="885" y="2607"/>
              <a:ext cx="223" cy="410"/>
            </a:xfrm>
            <a:prstGeom prst="line">
              <a:avLst/>
            </a:prstGeom>
            <a:ln w="28575" cap="flat" cmpd="sng">
              <a:solidFill>
                <a:srgbClr val="006666"/>
              </a:solidFill>
              <a:prstDash val="solid"/>
              <a:headEnd type="none" w="med" len="med"/>
              <a:tailEnd type="none" w="med" len="med"/>
            </a:ln>
          </p:spPr>
        </p:sp>
        <p:sp>
          <p:nvSpPr>
            <p:cNvPr id="29732" name="Line 19"/>
            <p:cNvSpPr/>
            <p:nvPr/>
          </p:nvSpPr>
          <p:spPr>
            <a:xfrm>
              <a:off x="839" y="3284"/>
              <a:ext cx="131" cy="380"/>
            </a:xfrm>
            <a:prstGeom prst="line">
              <a:avLst/>
            </a:prstGeom>
            <a:ln w="28575" cap="flat" cmpd="sng">
              <a:solidFill>
                <a:srgbClr val="006666"/>
              </a:solidFill>
              <a:prstDash val="solid"/>
              <a:headEnd type="none" w="med" len="med"/>
              <a:tailEnd type="none" w="med" len="med"/>
            </a:ln>
          </p:spPr>
        </p:sp>
        <p:sp>
          <p:nvSpPr>
            <p:cNvPr id="29733" name="Line 20"/>
            <p:cNvSpPr/>
            <p:nvPr/>
          </p:nvSpPr>
          <p:spPr>
            <a:xfrm flipH="1">
              <a:off x="439" y="2599"/>
              <a:ext cx="260" cy="409"/>
            </a:xfrm>
            <a:prstGeom prst="line">
              <a:avLst/>
            </a:prstGeom>
            <a:ln w="28575" cap="flat" cmpd="sng">
              <a:solidFill>
                <a:srgbClr val="006666"/>
              </a:solidFill>
              <a:prstDash val="solid"/>
              <a:headEnd type="none" w="med" len="med"/>
              <a:tailEnd type="none" w="med" len="med"/>
            </a:ln>
          </p:spPr>
        </p:sp>
        <p:sp>
          <p:nvSpPr>
            <p:cNvPr id="29734" name="Line 21"/>
            <p:cNvSpPr/>
            <p:nvPr/>
          </p:nvSpPr>
          <p:spPr>
            <a:xfrm flipH="1">
              <a:off x="513" y="3285"/>
              <a:ext cx="187" cy="380"/>
            </a:xfrm>
            <a:prstGeom prst="line">
              <a:avLst/>
            </a:prstGeom>
            <a:ln w="28575" cap="flat" cmpd="sng">
              <a:solidFill>
                <a:srgbClr val="006666"/>
              </a:solidFill>
              <a:prstDash val="solid"/>
              <a:headEnd type="none" w="med" len="med"/>
              <a:tailEnd type="none" w="med" len="med"/>
            </a:ln>
          </p:spPr>
        </p:sp>
      </p:grpSp>
      <p:sp>
        <p:nvSpPr>
          <p:cNvPr id="23" name="Oval 25"/>
          <p:cNvSpPr/>
          <p:nvPr/>
        </p:nvSpPr>
        <p:spPr>
          <a:xfrm>
            <a:off x="3305810" y="3283268"/>
            <a:ext cx="468313" cy="468312"/>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A</a:t>
            </a:r>
            <a:endParaRPr lang="en-US" altLang="zh-CN" sz="3200" dirty="0">
              <a:solidFill>
                <a:srgbClr val="FFFF66"/>
              </a:solidFill>
              <a:latin typeface="Times New Roman" panose="02020603050405020304" pitchFamily="18" charset="0"/>
            </a:endParaRPr>
          </a:p>
        </p:txBody>
      </p:sp>
      <p:sp>
        <p:nvSpPr>
          <p:cNvPr id="24" name="Oval 26"/>
          <p:cNvSpPr/>
          <p:nvPr/>
        </p:nvSpPr>
        <p:spPr>
          <a:xfrm>
            <a:off x="2189798" y="6199505"/>
            <a:ext cx="468312" cy="468313"/>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H</a:t>
            </a:r>
            <a:endParaRPr lang="en-US" altLang="zh-CN" sz="3200" dirty="0">
              <a:solidFill>
                <a:srgbClr val="FFFF66"/>
              </a:solidFill>
              <a:latin typeface="Times New Roman" panose="02020603050405020304" pitchFamily="18" charset="0"/>
            </a:endParaRPr>
          </a:p>
        </p:txBody>
      </p:sp>
      <p:sp>
        <p:nvSpPr>
          <p:cNvPr id="25" name="Line 27"/>
          <p:cNvSpPr/>
          <p:nvPr/>
        </p:nvSpPr>
        <p:spPr>
          <a:xfrm flipH="1">
            <a:off x="2981960" y="3675380"/>
            <a:ext cx="384175" cy="544513"/>
          </a:xfrm>
          <a:prstGeom prst="line">
            <a:avLst/>
          </a:prstGeom>
          <a:ln w="50800" cap="flat" cmpd="sng">
            <a:solidFill>
              <a:srgbClr val="FF0000"/>
            </a:solidFill>
            <a:prstDash val="solid"/>
            <a:headEnd type="none" w="med" len="med"/>
            <a:tailEnd type="none" w="med" len="med"/>
          </a:ln>
        </p:spPr>
      </p:sp>
      <p:sp>
        <p:nvSpPr>
          <p:cNvPr id="26" name="Line 28"/>
          <p:cNvSpPr/>
          <p:nvPr/>
        </p:nvSpPr>
        <p:spPr>
          <a:xfrm flipH="1">
            <a:off x="2837498" y="4640580"/>
            <a:ext cx="0" cy="587375"/>
          </a:xfrm>
          <a:prstGeom prst="line">
            <a:avLst/>
          </a:prstGeom>
          <a:ln w="50800" cap="flat" cmpd="sng">
            <a:solidFill>
              <a:srgbClr val="FF0000"/>
            </a:solidFill>
            <a:prstDash val="solid"/>
            <a:headEnd type="none" w="med" len="med"/>
            <a:tailEnd type="none" w="med" len="med"/>
          </a:ln>
        </p:spPr>
      </p:sp>
      <p:sp>
        <p:nvSpPr>
          <p:cNvPr id="27" name="Line 29"/>
          <p:cNvSpPr/>
          <p:nvPr/>
        </p:nvSpPr>
        <p:spPr>
          <a:xfrm flipH="1">
            <a:off x="2397760" y="5632768"/>
            <a:ext cx="296863" cy="603250"/>
          </a:xfrm>
          <a:prstGeom prst="line">
            <a:avLst/>
          </a:prstGeom>
          <a:ln w="50800" cap="flat" cmpd="sng">
            <a:solidFill>
              <a:srgbClr val="FF0000"/>
            </a:solidFill>
            <a:prstDash val="solid"/>
            <a:headEnd type="none" w="med" len="med"/>
            <a:tailEnd type="none" w="med" len="med"/>
          </a:ln>
        </p:spPr>
      </p:sp>
      <p:sp>
        <p:nvSpPr>
          <p:cNvPr id="28" name="Oval 23"/>
          <p:cNvSpPr/>
          <p:nvPr/>
        </p:nvSpPr>
        <p:spPr>
          <a:xfrm>
            <a:off x="8921433" y="4355148"/>
            <a:ext cx="468312" cy="468312"/>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H</a:t>
            </a:r>
            <a:endParaRPr lang="en-US" altLang="zh-CN" sz="3200" dirty="0">
              <a:solidFill>
                <a:srgbClr val="FFFF66"/>
              </a:solidFill>
              <a:latin typeface="Times New Roman" panose="02020603050405020304" pitchFamily="18" charset="0"/>
            </a:endParaRPr>
          </a:p>
        </p:txBody>
      </p:sp>
      <p:sp>
        <p:nvSpPr>
          <p:cNvPr id="29" name="Oval 24"/>
          <p:cNvSpPr/>
          <p:nvPr/>
        </p:nvSpPr>
        <p:spPr>
          <a:xfrm>
            <a:off x="5501958" y="4355148"/>
            <a:ext cx="468312" cy="468312"/>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A</a:t>
            </a:r>
            <a:endParaRPr lang="en-US" altLang="zh-CN" sz="3200" dirty="0">
              <a:solidFill>
                <a:srgbClr val="FFFF66"/>
              </a:solidFill>
              <a:latin typeface="Times New Roman" panose="02020603050405020304" pitchFamily="18" charset="0"/>
            </a:endParaRPr>
          </a:p>
        </p:txBody>
      </p:sp>
      <p:sp>
        <p:nvSpPr>
          <p:cNvPr id="30" name="Oval 33"/>
          <p:cNvSpPr>
            <a:spLocks noChangeArrowheads="1"/>
          </p:cNvSpPr>
          <p:nvPr/>
        </p:nvSpPr>
        <p:spPr bwMode="auto">
          <a:xfrm>
            <a:off x="6617970" y="435514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1" name="Oval 34"/>
          <p:cNvSpPr>
            <a:spLocks noChangeArrowheads="1"/>
          </p:cNvSpPr>
          <p:nvPr/>
        </p:nvSpPr>
        <p:spPr bwMode="auto">
          <a:xfrm>
            <a:off x="7770495" y="4355148"/>
            <a:ext cx="468313" cy="46831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grpSp>
        <p:nvGrpSpPr>
          <p:cNvPr id="32" name="Group 44"/>
          <p:cNvGrpSpPr/>
          <p:nvPr/>
        </p:nvGrpSpPr>
        <p:grpSpPr>
          <a:xfrm>
            <a:off x="5357495" y="5147310"/>
            <a:ext cx="5040313" cy="1384300"/>
            <a:chOff x="2290" y="3152"/>
            <a:chExt cx="3175" cy="872"/>
          </a:xfrm>
        </p:grpSpPr>
        <p:sp>
          <p:nvSpPr>
            <p:cNvPr id="29715" name="Rectangle 22"/>
            <p:cNvSpPr/>
            <p:nvPr/>
          </p:nvSpPr>
          <p:spPr>
            <a:xfrm>
              <a:off x="2290" y="3152"/>
              <a:ext cx="3175" cy="872"/>
            </a:xfrm>
            <a:prstGeom prst="rect">
              <a:avLst/>
            </a:prstGeom>
            <a:noFill/>
            <a:ln w="9525">
              <a:noFill/>
            </a:ln>
          </p:spPr>
          <p:txBody>
            <a:bodyPr>
              <a:spAutoFit/>
            </a:bodyPr>
            <a:lstStyle/>
            <a:p>
              <a:r>
                <a:rPr lang="zh-CN" altLang="en-US" sz="2800" b="1" dirty="0">
                  <a:solidFill>
                    <a:srgbClr val="000000"/>
                  </a:solidFill>
                  <a:latin typeface="Times New Roman" panose="02020603050405020304" pitchFamily="18" charset="0"/>
                </a:rPr>
                <a:t>是一条由        至        的路径</a:t>
              </a:r>
              <a:endParaRPr lang="zh-CN" altLang="en-US" sz="2800" b="1" dirty="0">
                <a:solidFill>
                  <a:srgbClr val="000000"/>
                </a:solidFill>
                <a:latin typeface="Times New Roman" panose="02020603050405020304" pitchFamily="18" charset="0"/>
              </a:endParaRPr>
            </a:p>
            <a:p>
              <a:endParaRPr lang="en-US" altLang="zh-CN" sz="2800" b="1" dirty="0">
                <a:solidFill>
                  <a:schemeClr val="tx2"/>
                </a:solidFill>
                <a:latin typeface="Times New Roman" panose="02020603050405020304" pitchFamily="18" charset="0"/>
              </a:endParaRPr>
            </a:p>
            <a:p>
              <a:r>
                <a:rPr lang="zh-CN" altLang="en-US" sz="2800" b="1" dirty="0">
                  <a:solidFill>
                    <a:srgbClr val="000000"/>
                  </a:solidFill>
                  <a:latin typeface="Times New Roman" panose="02020603050405020304" pitchFamily="18" charset="0"/>
                </a:rPr>
                <a:t>路径长度为</a:t>
              </a:r>
              <a:r>
                <a:rPr lang="en-US" altLang="zh-CN" sz="2800" b="1" dirty="0">
                  <a:solidFill>
                    <a:srgbClr val="000000"/>
                  </a:solidFill>
                  <a:latin typeface="Times New Roman" panose="02020603050405020304" pitchFamily="18" charset="0"/>
                </a:rPr>
                <a:t>3</a:t>
              </a:r>
              <a:endParaRPr lang="en-US" altLang="zh-CN" sz="2800" b="1" dirty="0">
                <a:solidFill>
                  <a:srgbClr val="000000"/>
                </a:solidFill>
                <a:latin typeface="Times New Roman" panose="02020603050405020304" pitchFamily="18" charset="0"/>
              </a:endParaRPr>
            </a:p>
          </p:txBody>
        </p:sp>
        <p:sp>
          <p:nvSpPr>
            <p:cNvPr id="29716" name="Oval 35"/>
            <p:cNvSpPr/>
            <p:nvPr/>
          </p:nvSpPr>
          <p:spPr>
            <a:xfrm>
              <a:off x="3334" y="3175"/>
              <a:ext cx="295" cy="295"/>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A</a:t>
              </a:r>
              <a:endParaRPr lang="en-US" altLang="zh-CN" sz="3200" dirty="0">
                <a:solidFill>
                  <a:srgbClr val="FFFF66"/>
                </a:solidFill>
                <a:latin typeface="Times New Roman" panose="02020603050405020304" pitchFamily="18" charset="0"/>
              </a:endParaRPr>
            </a:p>
          </p:txBody>
        </p:sp>
        <p:sp>
          <p:nvSpPr>
            <p:cNvPr id="29717" name="Oval 36"/>
            <p:cNvSpPr/>
            <p:nvPr/>
          </p:nvSpPr>
          <p:spPr>
            <a:xfrm>
              <a:off x="4014" y="3175"/>
              <a:ext cx="295" cy="295"/>
            </a:xfrm>
            <a:prstGeom prst="ellipse">
              <a:avLst/>
            </a:prstGeom>
            <a:gradFill rotWithShape="1">
              <a:gsLst>
                <a:gs pos="0">
                  <a:srgbClr val="A50021"/>
                </a:gs>
                <a:gs pos="100000">
                  <a:srgbClr val="4C000F"/>
                </a:gs>
              </a:gsLst>
              <a:path path="rect">
                <a:fillToRect r="100000" b="100000"/>
              </a:path>
              <a:tileRect/>
            </a:gradFill>
            <a:ln w="9525">
              <a:noFill/>
            </a:ln>
          </p:spPr>
          <p:txBody>
            <a:bodyPr lIns="36000" tIns="18000" rIns="36000" bIns="36000"/>
            <a:lstStyle/>
            <a:p>
              <a:pPr>
                <a:lnSpc>
                  <a:spcPct val="80000"/>
                </a:lnSpc>
              </a:pPr>
              <a:r>
                <a:rPr lang="en-US" altLang="zh-CN" sz="3200" dirty="0">
                  <a:solidFill>
                    <a:srgbClr val="FFFF66"/>
                  </a:solidFill>
                  <a:latin typeface="Times New Roman" panose="02020603050405020304" pitchFamily="18" charset="0"/>
                </a:rPr>
                <a:t>H</a:t>
              </a:r>
              <a:endParaRPr lang="en-US" altLang="zh-CN" sz="3200" dirty="0">
                <a:solidFill>
                  <a:srgbClr val="FFFF66"/>
                </a:solidFill>
                <a:latin typeface="Times New Roman" panose="02020603050405020304" pitchFamily="18" charset="0"/>
              </a:endParaRPr>
            </a:p>
          </p:txBody>
        </p:sp>
      </p:grpSp>
      <p:sp>
        <p:nvSpPr>
          <p:cNvPr id="36" name="Line 39"/>
          <p:cNvSpPr/>
          <p:nvPr/>
        </p:nvSpPr>
        <p:spPr>
          <a:xfrm>
            <a:off x="5933758" y="4571048"/>
            <a:ext cx="720725" cy="0"/>
          </a:xfrm>
          <a:prstGeom prst="line">
            <a:avLst/>
          </a:prstGeom>
          <a:ln w="38100" cap="flat" cmpd="sng">
            <a:solidFill>
              <a:srgbClr val="FF0000"/>
            </a:solidFill>
            <a:prstDash val="solid"/>
            <a:headEnd type="none" w="med" len="med"/>
            <a:tailEnd type="triangle" w="med" len="med"/>
          </a:ln>
        </p:spPr>
      </p:sp>
      <p:sp>
        <p:nvSpPr>
          <p:cNvPr id="37" name="Line 40"/>
          <p:cNvSpPr/>
          <p:nvPr/>
        </p:nvSpPr>
        <p:spPr>
          <a:xfrm>
            <a:off x="7086283" y="4571048"/>
            <a:ext cx="720725" cy="0"/>
          </a:xfrm>
          <a:prstGeom prst="line">
            <a:avLst/>
          </a:prstGeom>
          <a:ln w="38100" cap="flat" cmpd="sng">
            <a:solidFill>
              <a:srgbClr val="FF0000"/>
            </a:solidFill>
            <a:prstDash val="solid"/>
            <a:headEnd type="none" w="med" len="med"/>
            <a:tailEnd type="triangle" w="med" len="med"/>
          </a:ln>
        </p:spPr>
      </p:sp>
      <p:sp>
        <p:nvSpPr>
          <p:cNvPr id="38" name="Line 41"/>
          <p:cNvSpPr/>
          <p:nvPr/>
        </p:nvSpPr>
        <p:spPr>
          <a:xfrm flipV="1">
            <a:off x="8237220" y="4571048"/>
            <a:ext cx="720725" cy="0"/>
          </a:xfrm>
          <a:prstGeom prst="line">
            <a:avLst/>
          </a:prstGeom>
          <a:ln w="38100" cap="flat" cmpd="sng">
            <a:solidFill>
              <a:srgbClr val="FF0000"/>
            </a:solidFill>
            <a:prstDash val="solid"/>
            <a:headEnd type="none" w="med" len="med"/>
            <a:tailEnd type="triangle" w="med" len="med"/>
          </a:ln>
        </p:spPr>
      </p:sp>
      <p:sp>
        <p:nvSpPr>
          <p:cNvPr id="39" name="Rectangle 42"/>
          <p:cNvSpPr/>
          <p:nvPr/>
        </p:nvSpPr>
        <p:spPr>
          <a:xfrm>
            <a:off x="4708525" y="3293745"/>
            <a:ext cx="5976938" cy="430530"/>
          </a:xfrm>
          <a:prstGeom prst="rect">
            <a:avLst/>
          </a:prstGeom>
          <a:noFill/>
          <a:ln w="25400">
            <a:noFill/>
          </a:ln>
        </p:spPr>
        <p:txBody>
          <a:bodyPr lIns="72000" tIns="0" rIns="90000" bIns="0">
            <a:spAutoFit/>
          </a:bodyPr>
          <a:lstStyle/>
          <a:p>
            <a:pPr algn="ctr">
              <a:spcBef>
                <a:spcPct val="20000"/>
              </a:spcBef>
              <a:buClr>
                <a:schemeClr val="tx2"/>
              </a:buClr>
              <a:buSzPct val="200000"/>
              <a:buFont typeface="Wingdings" panose="05000000000000000000" pitchFamily="2" charset="2"/>
              <a:buBlip>
                <a:blip r:embed="rId1"/>
              </a:buBlip>
            </a:pPr>
            <a:r>
              <a:rPr lang="zh-CN" altLang="en-US" sz="2800" b="1" dirty="0">
                <a:solidFill>
                  <a:srgbClr val="FF0000"/>
                </a:solidFill>
                <a:latin typeface="宋体" panose="02010600030101010101" pitchFamily="2" charset="-122"/>
              </a:rPr>
              <a:t>路径长度</a:t>
            </a:r>
            <a:r>
              <a:rPr lang="zh-CN" altLang="en-US" sz="2800" b="1" dirty="0">
                <a:solidFill>
                  <a:srgbClr val="000000"/>
                </a:solidFill>
                <a:latin typeface="宋体" panose="02010600030101010101" pitchFamily="2" charset="-122"/>
              </a:rPr>
              <a:t>：路径上经过的边的个数。</a:t>
            </a:r>
            <a:endParaRPr lang="zh-CN" altLang="en-US" sz="28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strips(down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 nodeType="after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childTnLst>
                          </p:cTn>
                        </p:par>
                        <p:par>
                          <p:cTn id="40" fill="hold">
                            <p:stCondLst>
                              <p:cond delay="0"/>
                            </p:stCondLst>
                            <p:childTnLst>
                              <p:par>
                                <p:cTn id="41" presetID="22" presetClass="entr" presetSubtype="8"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500"/>
                                        <p:tgtEl>
                                          <p:spTgt spid="38"/>
                                        </p:tgtEl>
                                      </p:cBhvr>
                                    </p:animEffect>
                                  </p:childTnLst>
                                </p:cTn>
                              </p:par>
                            </p:childTnLst>
                          </p:cTn>
                        </p:par>
                        <p:par>
                          <p:cTn id="58" fill="hold">
                            <p:stCondLst>
                              <p:cond delay="1500"/>
                            </p:stCondLst>
                            <p:childTnLst>
                              <p:par>
                                <p:cTn id="59" presetID="1"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strips(downRight)">
                                      <p:cBhvr>
                                        <p:cTn id="6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bldLvl="0" animBg="1"/>
      <p:bldP spid="24" grpId="0" bldLvl="0" animBg="1"/>
      <p:bldP spid="28" grpId="0" bldLvl="0" animBg="1"/>
      <p:bldP spid="29" grpId="0" bldLvl="0" animBg="1"/>
      <p:bldP spid="29" grpId="1" bldLvl="0" animBg="1"/>
      <p:bldP spid="30" grpId="0" bldLvl="0" animBg="1"/>
      <p:bldP spid="31" grpId="0" bldLvl="0" animBg="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
        <p:nvSpPr>
          <p:cNvPr id="4" name="Rectangle 3"/>
          <p:cNvSpPr txBox="1"/>
          <p:nvPr/>
        </p:nvSpPr>
        <p:spPr>
          <a:xfrm>
            <a:off x="1090295" y="1412875"/>
            <a:ext cx="9630410" cy="1079500"/>
          </a:xfrm>
          <a:prstGeom prst="rect">
            <a:avLst/>
          </a:prstGeom>
          <a:noFill/>
          <a:ln w="9525">
            <a:noFill/>
          </a:ln>
        </p:spPr>
        <p:txBody>
          <a:bodyPr/>
          <a:lstStyle/>
          <a:p>
            <a:pPr marL="447675" indent="-361950" algn="just" eaLnBrk="0" hangingPunct="0">
              <a:lnSpc>
                <a:spcPct val="120000"/>
              </a:lnSpc>
              <a:spcBef>
                <a:spcPts val="1800"/>
              </a:spcBef>
              <a:buClr>
                <a:schemeClr val="accent1"/>
              </a:buClr>
              <a:buSzPct val="200000"/>
              <a:buFont typeface="Wingdings" panose="05000000000000000000" pitchFamily="2" charset="2"/>
              <a:buBlip>
                <a:blip r:embed="rId1"/>
              </a:buBlip>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结点所在层数</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：根结点的层数为</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；对其余任何结点，若某结点在第</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层，则其孩子结点在第</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层。</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0724" name="Group 4"/>
          <p:cNvGrpSpPr/>
          <p:nvPr/>
        </p:nvGrpSpPr>
        <p:grpSpPr>
          <a:xfrm>
            <a:off x="1758633" y="3211513"/>
            <a:ext cx="2436812" cy="3416300"/>
            <a:chOff x="249" y="1797"/>
            <a:chExt cx="1535" cy="2152"/>
          </a:xfrm>
        </p:grpSpPr>
        <p:sp>
          <p:nvSpPr>
            <p:cNvPr id="5" name="Oval 5"/>
            <p:cNvSpPr>
              <a:spLocks noChangeArrowheads="1"/>
            </p:cNvSpPr>
            <p:nvPr/>
          </p:nvSpPr>
          <p:spPr bwMode="auto">
            <a:xfrm>
              <a:off x="1085" y="179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7" name="Oval 6"/>
            <p:cNvSpPr>
              <a:spLocks noChangeArrowheads="1"/>
            </p:cNvSpPr>
            <p:nvPr/>
          </p:nvSpPr>
          <p:spPr bwMode="auto">
            <a:xfrm>
              <a:off x="1489" y="236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7"/>
            <p:cNvSpPr>
              <a:spLocks noChangeArrowheads="1"/>
            </p:cNvSpPr>
            <p:nvPr/>
          </p:nvSpPr>
          <p:spPr bwMode="auto">
            <a:xfrm>
              <a:off x="654" y="235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8"/>
            <p:cNvSpPr>
              <a:spLocks noChangeArrowheads="1"/>
            </p:cNvSpPr>
            <p:nvPr/>
          </p:nvSpPr>
          <p:spPr bwMode="auto">
            <a:xfrm>
              <a:off x="1489" y="300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9"/>
            <p:cNvSpPr>
              <a:spLocks noChangeArrowheads="1"/>
            </p:cNvSpPr>
            <p:nvPr/>
          </p:nvSpPr>
          <p:spPr bwMode="auto">
            <a:xfrm>
              <a:off x="1003" y="3002"/>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10"/>
            <p:cNvSpPr>
              <a:spLocks noChangeArrowheads="1"/>
            </p:cNvSpPr>
            <p:nvPr/>
          </p:nvSpPr>
          <p:spPr bwMode="auto">
            <a:xfrm>
              <a:off x="632"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11"/>
            <p:cNvSpPr>
              <a:spLocks noChangeArrowheads="1"/>
            </p:cNvSpPr>
            <p:nvPr/>
          </p:nvSpPr>
          <p:spPr bwMode="auto">
            <a:xfrm>
              <a:off x="249" y="300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12"/>
            <p:cNvSpPr>
              <a:spLocks noChangeArrowheads="1"/>
            </p:cNvSpPr>
            <p:nvPr/>
          </p:nvSpPr>
          <p:spPr bwMode="auto">
            <a:xfrm>
              <a:off x="382" y="364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13"/>
            <p:cNvSpPr>
              <a:spLocks noChangeArrowheads="1"/>
            </p:cNvSpPr>
            <p:nvPr/>
          </p:nvSpPr>
          <p:spPr bwMode="auto">
            <a:xfrm>
              <a:off x="856" y="3654"/>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0749" name="Line 14"/>
            <p:cNvSpPr/>
            <p:nvPr/>
          </p:nvSpPr>
          <p:spPr>
            <a:xfrm flipH="1">
              <a:off x="885" y="2040"/>
              <a:ext cx="242" cy="343"/>
            </a:xfrm>
            <a:prstGeom prst="line">
              <a:avLst/>
            </a:prstGeom>
            <a:ln w="28575" cap="flat" cmpd="sng">
              <a:solidFill>
                <a:srgbClr val="006666"/>
              </a:solidFill>
              <a:prstDash val="solid"/>
              <a:headEnd type="none" w="med" len="med"/>
              <a:tailEnd type="none" w="med" len="med"/>
            </a:ln>
          </p:spPr>
        </p:sp>
        <p:sp>
          <p:nvSpPr>
            <p:cNvPr id="30750" name="Line 15"/>
            <p:cNvSpPr/>
            <p:nvPr/>
          </p:nvSpPr>
          <p:spPr>
            <a:xfrm>
              <a:off x="1330" y="2040"/>
              <a:ext cx="224" cy="345"/>
            </a:xfrm>
            <a:prstGeom prst="line">
              <a:avLst/>
            </a:prstGeom>
            <a:ln w="28575" cap="flat" cmpd="sng">
              <a:solidFill>
                <a:srgbClr val="006666"/>
              </a:solidFill>
              <a:prstDash val="solid"/>
              <a:headEnd type="none" w="med" len="med"/>
              <a:tailEnd type="none" w="med" len="med"/>
            </a:ln>
          </p:spPr>
        </p:sp>
        <p:sp>
          <p:nvSpPr>
            <p:cNvPr id="30751" name="Line 16"/>
            <p:cNvSpPr/>
            <p:nvPr/>
          </p:nvSpPr>
          <p:spPr>
            <a:xfrm>
              <a:off x="1638" y="2643"/>
              <a:ext cx="0" cy="372"/>
            </a:xfrm>
            <a:prstGeom prst="line">
              <a:avLst/>
            </a:prstGeom>
            <a:ln w="28575" cap="flat" cmpd="sng">
              <a:solidFill>
                <a:srgbClr val="006666"/>
              </a:solidFill>
              <a:prstDash val="solid"/>
              <a:headEnd type="none" w="med" len="med"/>
              <a:tailEnd type="none" w="med" len="med"/>
            </a:ln>
          </p:spPr>
        </p:sp>
        <p:sp>
          <p:nvSpPr>
            <p:cNvPr id="30752" name="Line 17"/>
            <p:cNvSpPr/>
            <p:nvPr/>
          </p:nvSpPr>
          <p:spPr>
            <a:xfrm flipH="1">
              <a:off x="783" y="2635"/>
              <a:ext cx="0" cy="370"/>
            </a:xfrm>
            <a:prstGeom prst="line">
              <a:avLst/>
            </a:prstGeom>
            <a:ln w="28575" cap="flat" cmpd="sng">
              <a:solidFill>
                <a:srgbClr val="006666"/>
              </a:solidFill>
              <a:prstDash val="solid"/>
              <a:headEnd type="none" w="med" len="med"/>
              <a:tailEnd type="none" w="med" len="med"/>
            </a:ln>
          </p:spPr>
        </p:sp>
        <p:sp>
          <p:nvSpPr>
            <p:cNvPr id="30753" name="Line 18"/>
            <p:cNvSpPr/>
            <p:nvPr/>
          </p:nvSpPr>
          <p:spPr>
            <a:xfrm>
              <a:off x="885" y="2607"/>
              <a:ext cx="223" cy="410"/>
            </a:xfrm>
            <a:prstGeom prst="line">
              <a:avLst/>
            </a:prstGeom>
            <a:ln w="28575" cap="flat" cmpd="sng">
              <a:solidFill>
                <a:srgbClr val="006666"/>
              </a:solidFill>
              <a:prstDash val="solid"/>
              <a:headEnd type="none" w="med" len="med"/>
              <a:tailEnd type="none" w="med" len="med"/>
            </a:ln>
          </p:spPr>
        </p:sp>
        <p:sp>
          <p:nvSpPr>
            <p:cNvPr id="30754" name="Line 19"/>
            <p:cNvSpPr/>
            <p:nvPr/>
          </p:nvSpPr>
          <p:spPr>
            <a:xfrm>
              <a:off x="839" y="3284"/>
              <a:ext cx="131" cy="380"/>
            </a:xfrm>
            <a:prstGeom prst="line">
              <a:avLst/>
            </a:prstGeom>
            <a:ln w="28575" cap="flat" cmpd="sng">
              <a:solidFill>
                <a:srgbClr val="006666"/>
              </a:solidFill>
              <a:prstDash val="solid"/>
              <a:headEnd type="none" w="med" len="med"/>
              <a:tailEnd type="none" w="med" len="med"/>
            </a:ln>
          </p:spPr>
        </p:sp>
        <p:sp>
          <p:nvSpPr>
            <p:cNvPr id="30755" name="Line 20"/>
            <p:cNvSpPr/>
            <p:nvPr/>
          </p:nvSpPr>
          <p:spPr>
            <a:xfrm flipH="1">
              <a:off x="439" y="2599"/>
              <a:ext cx="260" cy="409"/>
            </a:xfrm>
            <a:prstGeom prst="line">
              <a:avLst/>
            </a:prstGeom>
            <a:ln w="28575" cap="flat" cmpd="sng">
              <a:solidFill>
                <a:srgbClr val="006666"/>
              </a:solidFill>
              <a:prstDash val="solid"/>
              <a:headEnd type="none" w="med" len="med"/>
              <a:tailEnd type="none" w="med" len="med"/>
            </a:ln>
          </p:spPr>
        </p:sp>
        <p:sp>
          <p:nvSpPr>
            <p:cNvPr id="30756" name="Line 21"/>
            <p:cNvSpPr/>
            <p:nvPr/>
          </p:nvSpPr>
          <p:spPr>
            <a:xfrm flipH="1">
              <a:off x="513" y="3285"/>
              <a:ext cx="187" cy="380"/>
            </a:xfrm>
            <a:prstGeom prst="line">
              <a:avLst/>
            </a:prstGeom>
            <a:ln w="28575" cap="flat" cmpd="sng">
              <a:solidFill>
                <a:srgbClr val="006666"/>
              </a:solidFill>
              <a:prstDash val="solid"/>
              <a:headEnd type="none" w="med" len="med"/>
              <a:tailEnd type="none" w="med" len="med"/>
            </a:ln>
          </p:spPr>
        </p:sp>
      </p:grpSp>
      <p:sp>
        <p:nvSpPr>
          <p:cNvPr id="23" name="Text Box 35"/>
          <p:cNvSpPr txBox="1"/>
          <p:nvPr/>
        </p:nvSpPr>
        <p:spPr>
          <a:xfrm>
            <a:off x="7297420" y="3240882"/>
            <a:ext cx="869950" cy="460375"/>
          </a:xfrm>
          <a:prstGeom prst="rect">
            <a:avLst/>
          </a:prstGeom>
          <a:noFill/>
          <a:ln w="38100">
            <a:noFill/>
          </a:ln>
        </p:spPr>
        <p:txBody>
          <a:bodyPr anchor="ctr">
            <a:spAutoFit/>
          </a:bodyPr>
          <a:lstStyle/>
          <a:p>
            <a:pPr algn="ct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层</a:t>
            </a:r>
            <a:endParaRPr lang="zh-CN" altLang="en-US" sz="2400" b="1" dirty="0">
              <a:solidFill>
                <a:srgbClr val="000000"/>
              </a:solidFill>
              <a:latin typeface="Times New Roman" panose="02020603050405020304" pitchFamily="18" charset="0"/>
            </a:endParaRPr>
          </a:p>
        </p:txBody>
      </p:sp>
      <p:sp>
        <p:nvSpPr>
          <p:cNvPr id="24" name="Text Box 39"/>
          <p:cNvSpPr txBox="1"/>
          <p:nvPr/>
        </p:nvSpPr>
        <p:spPr>
          <a:xfrm>
            <a:off x="8102283" y="4848067"/>
            <a:ext cx="1865312" cy="386080"/>
          </a:xfrm>
          <a:prstGeom prst="rect">
            <a:avLst/>
          </a:prstGeom>
          <a:noFill/>
          <a:ln w="38100">
            <a:noFill/>
          </a:ln>
        </p:spPr>
        <p:txBody>
          <a:bodyPr anchor="ctr">
            <a:spAutoFit/>
          </a:bodyPr>
          <a:lstStyle/>
          <a:p>
            <a:pPr algn="ctr">
              <a:lnSpc>
                <a:spcPct val="80000"/>
              </a:lnSpc>
            </a:pPr>
            <a:r>
              <a:rPr lang="zh-CN" altLang="en-US" sz="2400" b="1" dirty="0">
                <a:solidFill>
                  <a:srgbClr val="000000"/>
                </a:solidFill>
                <a:latin typeface="Times New Roman" panose="02020603050405020304" pitchFamily="18" charset="0"/>
              </a:rPr>
              <a:t>高度＝</a:t>
            </a:r>
            <a:r>
              <a:rPr lang="en-US" altLang="zh-CN" sz="2400" b="1" dirty="0">
                <a:solidFill>
                  <a:srgbClr val="000000"/>
                </a:solidFill>
                <a:latin typeface="Times New Roman" panose="02020603050405020304" pitchFamily="18" charset="0"/>
              </a:rPr>
              <a:t>4</a:t>
            </a:r>
            <a:endParaRPr lang="en-US" altLang="zh-CN" sz="2400" b="1" dirty="0">
              <a:solidFill>
                <a:srgbClr val="000000"/>
              </a:solidFill>
              <a:latin typeface="Times New Roman" panose="02020603050405020304" pitchFamily="18" charset="0"/>
            </a:endParaRPr>
          </a:p>
        </p:txBody>
      </p:sp>
      <p:grpSp>
        <p:nvGrpSpPr>
          <p:cNvPr id="25" name="Group 40"/>
          <p:cNvGrpSpPr/>
          <p:nvPr/>
        </p:nvGrpSpPr>
        <p:grpSpPr>
          <a:xfrm>
            <a:off x="9148445" y="3533775"/>
            <a:ext cx="315913" cy="2895600"/>
            <a:chOff x="4785" y="1911"/>
            <a:chExt cx="192" cy="1824"/>
          </a:xfrm>
        </p:grpSpPr>
        <p:sp>
          <p:nvSpPr>
            <p:cNvPr id="30736" name="Line 41"/>
            <p:cNvSpPr/>
            <p:nvPr/>
          </p:nvSpPr>
          <p:spPr>
            <a:xfrm>
              <a:off x="4785" y="1911"/>
              <a:ext cx="192" cy="0"/>
            </a:xfrm>
            <a:prstGeom prst="line">
              <a:avLst/>
            </a:prstGeom>
            <a:ln w="38100" cap="flat" cmpd="sng">
              <a:solidFill>
                <a:srgbClr val="009900"/>
              </a:solidFill>
              <a:prstDash val="solid"/>
              <a:headEnd type="none" w="med" len="med"/>
              <a:tailEnd type="none" w="med" len="med"/>
            </a:ln>
          </p:spPr>
        </p:sp>
        <p:sp>
          <p:nvSpPr>
            <p:cNvPr id="30737" name="Line 42"/>
            <p:cNvSpPr/>
            <p:nvPr/>
          </p:nvSpPr>
          <p:spPr>
            <a:xfrm flipV="1">
              <a:off x="4881" y="1911"/>
              <a:ext cx="0" cy="672"/>
            </a:xfrm>
            <a:prstGeom prst="line">
              <a:avLst/>
            </a:prstGeom>
            <a:ln w="38100" cap="flat" cmpd="sng">
              <a:solidFill>
                <a:srgbClr val="009900"/>
              </a:solidFill>
              <a:prstDash val="solid"/>
              <a:headEnd type="none" w="med" len="med"/>
              <a:tailEnd type="triangle" w="sm" len="lg"/>
            </a:ln>
          </p:spPr>
        </p:sp>
        <p:sp>
          <p:nvSpPr>
            <p:cNvPr id="30738" name="Line 43"/>
            <p:cNvSpPr/>
            <p:nvPr/>
          </p:nvSpPr>
          <p:spPr>
            <a:xfrm>
              <a:off x="4785" y="3735"/>
              <a:ext cx="192" cy="0"/>
            </a:xfrm>
            <a:prstGeom prst="line">
              <a:avLst/>
            </a:prstGeom>
            <a:ln w="38100" cap="flat" cmpd="sng">
              <a:solidFill>
                <a:srgbClr val="009900"/>
              </a:solidFill>
              <a:prstDash val="solid"/>
              <a:headEnd type="none" w="med" len="med"/>
              <a:tailEnd type="none" w="med" len="med"/>
            </a:ln>
          </p:spPr>
        </p:sp>
        <p:sp>
          <p:nvSpPr>
            <p:cNvPr id="30739" name="Line 44"/>
            <p:cNvSpPr/>
            <p:nvPr/>
          </p:nvSpPr>
          <p:spPr>
            <a:xfrm flipV="1">
              <a:off x="4881" y="3063"/>
              <a:ext cx="0" cy="672"/>
            </a:xfrm>
            <a:prstGeom prst="line">
              <a:avLst/>
            </a:prstGeom>
            <a:ln w="38100" cap="flat" cmpd="sng">
              <a:solidFill>
                <a:srgbClr val="009900"/>
              </a:solidFill>
              <a:prstDash val="solid"/>
              <a:headEnd type="triangle" w="sm" len="lg"/>
              <a:tailEnd type="none" w="sm" len="lg"/>
            </a:ln>
          </p:spPr>
        </p:sp>
      </p:grpSp>
      <p:sp>
        <p:nvSpPr>
          <p:cNvPr id="30" name="Line 34"/>
          <p:cNvSpPr/>
          <p:nvPr/>
        </p:nvSpPr>
        <p:spPr>
          <a:xfrm>
            <a:off x="4639945" y="5362575"/>
            <a:ext cx="2590800" cy="9525"/>
          </a:xfrm>
          <a:prstGeom prst="line">
            <a:avLst/>
          </a:prstGeom>
          <a:ln w="28575" cap="flat" cmpd="sng">
            <a:solidFill>
              <a:srgbClr val="990000"/>
            </a:solidFill>
            <a:prstDash val="dash"/>
            <a:headEnd type="none" w="med" len="med"/>
            <a:tailEnd type="none" w="med" len="med"/>
          </a:ln>
        </p:spPr>
      </p:sp>
      <p:sp>
        <p:nvSpPr>
          <p:cNvPr id="31" name="Text Box 36"/>
          <p:cNvSpPr txBox="1"/>
          <p:nvPr/>
        </p:nvSpPr>
        <p:spPr>
          <a:xfrm>
            <a:off x="7299008" y="4104482"/>
            <a:ext cx="868362" cy="460375"/>
          </a:xfrm>
          <a:prstGeom prst="rect">
            <a:avLst/>
          </a:prstGeom>
          <a:noFill/>
          <a:ln w="38100">
            <a:noFill/>
          </a:ln>
        </p:spPr>
        <p:txBody>
          <a:bodyPr anchor="ctr">
            <a:spAutoFit/>
          </a:bodyPr>
          <a:lstStyle/>
          <a:p>
            <a:pPr algn="ct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层</a:t>
            </a:r>
            <a:endParaRPr lang="zh-CN" altLang="en-US" sz="2400" b="1" dirty="0">
              <a:solidFill>
                <a:srgbClr val="000000"/>
              </a:solidFill>
              <a:latin typeface="Times New Roman" panose="02020603050405020304" pitchFamily="18" charset="0"/>
            </a:endParaRPr>
          </a:p>
        </p:txBody>
      </p:sp>
      <p:sp>
        <p:nvSpPr>
          <p:cNvPr id="32" name="Text Box 37"/>
          <p:cNvSpPr txBox="1"/>
          <p:nvPr/>
        </p:nvSpPr>
        <p:spPr>
          <a:xfrm>
            <a:off x="7299008" y="6106319"/>
            <a:ext cx="941387" cy="460375"/>
          </a:xfrm>
          <a:prstGeom prst="rect">
            <a:avLst/>
          </a:prstGeom>
          <a:noFill/>
          <a:ln w="38100">
            <a:noFill/>
          </a:ln>
        </p:spPr>
        <p:txBody>
          <a:bodyPr anchor="ctr">
            <a:spAutoFit/>
          </a:bodyPr>
          <a:lstStyle/>
          <a:p>
            <a:pPr algn="ct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层</a:t>
            </a:r>
            <a:endParaRPr lang="zh-CN" altLang="en-US" sz="2400" b="1" dirty="0">
              <a:solidFill>
                <a:srgbClr val="000000"/>
              </a:solidFill>
              <a:latin typeface="Times New Roman" panose="02020603050405020304" pitchFamily="18" charset="0"/>
            </a:endParaRPr>
          </a:p>
        </p:txBody>
      </p:sp>
      <p:sp>
        <p:nvSpPr>
          <p:cNvPr id="33" name="Text Box 38"/>
          <p:cNvSpPr txBox="1"/>
          <p:nvPr/>
        </p:nvSpPr>
        <p:spPr>
          <a:xfrm>
            <a:off x="7299008" y="5117306"/>
            <a:ext cx="941387" cy="460375"/>
          </a:xfrm>
          <a:prstGeom prst="rect">
            <a:avLst/>
          </a:prstGeom>
          <a:noFill/>
          <a:ln w="38100">
            <a:noFill/>
          </a:ln>
        </p:spPr>
        <p:txBody>
          <a:bodyPr anchor="ctr">
            <a:spAutoFit/>
          </a:bodyPr>
          <a:lstStyle/>
          <a:p>
            <a:pPr algn="ct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层</a:t>
            </a:r>
            <a:endParaRPr lang="zh-CN" altLang="en-US" sz="2400" b="1" dirty="0">
              <a:solidFill>
                <a:srgbClr val="000000"/>
              </a:solidFill>
              <a:latin typeface="Times New Roman" panose="02020603050405020304" pitchFamily="18" charset="0"/>
            </a:endParaRPr>
          </a:p>
        </p:txBody>
      </p:sp>
      <p:sp>
        <p:nvSpPr>
          <p:cNvPr id="34" name="Line 45"/>
          <p:cNvSpPr/>
          <p:nvPr/>
        </p:nvSpPr>
        <p:spPr>
          <a:xfrm>
            <a:off x="3558858" y="6380163"/>
            <a:ext cx="3600450" cy="0"/>
          </a:xfrm>
          <a:prstGeom prst="line">
            <a:avLst/>
          </a:prstGeom>
          <a:ln w="28575" cap="flat" cmpd="sng">
            <a:solidFill>
              <a:srgbClr val="990000"/>
            </a:solidFill>
            <a:prstDash val="dash"/>
            <a:headEnd type="none" w="med" len="med"/>
            <a:tailEnd type="none" w="med" len="med"/>
          </a:ln>
        </p:spPr>
      </p:sp>
      <p:sp>
        <p:nvSpPr>
          <p:cNvPr id="35" name="Line 46"/>
          <p:cNvSpPr/>
          <p:nvPr/>
        </p:nvSpPr>
        <p:spPr>
          <a:xfrm>
            <a:off x="4639945" y="4364038"/>
            <a:ext cx="2447925" cy="0"/>
          </a:xfrm>
          <a:prstGeom prst="line">
            <a:avLst/>
          </a:prstGeom>
          <a:ln w="28575" cap="flat" cmpd="sng">
            <a:solidFill>
              <a:srgbClr val="990000"/>
            </a:solidFill>
            <a:prstDash val="dash"/>
            <a:headEnd type="none" w="med" len="med"/>
            <a:tailEnd type="none" w="med" len="med"/>
          </a:ln>
        </p:spPr>
      </p:sp>
      <p:sp>
        <p:nvSpPr>
          <p:cNvPr id="36" name="Line 47"/>
          <p:cNvSpPr/>
          <p:nvPr/>
        </p:nvSpPr>
        <p:spPr>
          <a:xfrm>
            <a:off x="3774758" y="3500438"/>
            <a:ext cx="3313112" cy="0"/>
          </a:xfrm>
          <a:prstGeom prst="line">
            <a:avLst/>
          </a:prstGeom>
          <a:ln w="28575" cap="flat" cmpd="sng">
            <a:solidFill>
              <a:srgbClr val="990000"/>
            </a:solidFill>
            <a:prstDash val="dash"/>
            <a:headEnd type="none" w="med" len="med"/>
            <a:tailEnd type="none" w="med" len="med"/>
          </a:ln>
        </p:spPr>
      </p:sp>
      <p:sp>
        <p:nvSpPr>
          <p:cNvPr id="37" name="Rectangle 48"/>
          <p:cNvSpPr/>
          <p:nvPr/>
        </p:nvSpPr>
        <p:spPr>
          <a:xfrm>
            <a:off x="1974533" y="2492375"/>
            <a:ext cx="8353425" cy="647700"/>
          </a:xfrm>
          <a:prstGeom prst="rect">
            <a:avLst/>
          </a:prstGeom>
          <a:noFill/>
          <a:ln w="9525">
            <a:noFill/>
          </a:ln>
        </p:spPr>
        <p:txBody>
          <a:bodyPr/>
          <a:lstStyle/>
          <a:p>
            <a:pPr marL="342900" indent="-342900">
              <a:spcBef>
                <a:spcPct val="20000"/>
              </a:spcBef>
              <a:buClr>
                <a:schemeClr val="tx2"/>
              </a:buClr>
              <a:buSzPct val="200000"/>
              <a:buFont typeface="Wingdings" panose="05000000000000000000" pitchFamily="2" charset="2"/>
              <a:buBlip>
                <a:blip r:embed="rId1"/>
              </a:buBlip>
            </a:pPr>
            <a:r>
              <a:rPr lang="zh-CN" altLang="en-US" sz="2400" b="1" dirty="0">
                <a:solidFill>
                  <a:srgbClr val="FF0000"/>
                </a:solidFill>
                <a:latin typeface="微软雅黑" panose="020B0503020204020204" pitchFamily="34" charset="-122"/>
                <a:ea typeface="微软雅黑" panose="020B0503020204020204" pitchFamily="34" charset="-122"/>
              </a:rPr>
              <a:t>树的深度</a:t>
            </a:r>
            <a:r>
              <a:rPr lang="zh-CN" altLang="en-US" sz="2400" b="1" dirty="0">
                <a:solidFill>
                  <a:srgbClr val="000000"/>
                </a:solidFill>
                <a:latin typeface="微软雅黑" panose="020B0503020204020204" pitchFamily="34" charset="-122"/>
                <a:ea typeface="微软雅黑" panose="020B0503020204020204" pitchFamily="34" charset="-122"/>
              </a:rPr>
              <a:t>：树中所有结点的最大层数，也称</a:t>
            </a:r>
            <a:r>
              <a:rPr lang="zh-CN" altLang="en-US" sz="2400" b="1" dirty="0">
                <a:solidFill>
                  <a:srgbClr val="FF0000"/>
                </a:solidFill>
                <a:latin typeface="微软雅黑" panose="020B0503020204020204" pitchFamily="34" charset="-122"/>
                <a:ea typeface="微软雅黑" panose="020B0503020204020204" pitchFamily="34" charset="-122"/>
              </a:rPr>
              <a:t>高度</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37">
                                            <p:txEl>
                                              <p:pRg st="0" end="0"/>
                                            </p:txEl>
                                          </p:spTgt>
                                        </p:tgtEl>
                                        <p:attrNameLst>
                                          <p:attrName>style.visibility</p:attrName>
                                        </p:attrNameLst>
                                      </p:cBhvr>
                                      <p:to>
                                        <p:strVal val="visible"/>
                                      </p:to>
                                    </p:set>
                                    <p:animEffect transition="in" filter="strips(downRight)">
                                      <p:cBhvr>
                                        <p:cTn id="44" dur="500"/>
                                        <p:tgtEl>
                                          <p:spTgt spid="3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3" grpId="0"/>
      <p:bldP spid="24" grpId="0"/>
      <p:bldP spid="31" grpId="0"/>
      <p:bldP spid="32" grpId="0"/>
      <p:bldP spid="33" grpId="0"/>
      <p:bldP spid="3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274638"/>
            <a:ext cx="9956800" cy="1143000"/>
          </a:xfrm>
        </p:spPr>
        <p:txBody>
          <a:bodyPr/>
          <a:lstStyle/>
          <a:p>
            <a:r>
              <a:rPr lang="zh-CN" altLang="en-US" dirty="0">
                <a:latin typeface="Arial Black" panose="020B0A04020102020204" pitchFamily="34" charset="0"/>
                <a:ea typeface="微软雅黑" panose="020B0503020204020204" pitchFamily="34" charset="-122"/>
                <a:sym typeface="+mn-ea"/>
              </a:rPr>
              <a:t>知识回顾</a:t>
            </a:r>
            <a:endParaRPr lang="zh-CN" altLang="en-US" dirty="0"/>
          </a:p>
        </p:txBody>
      </p:sp>
      <p:sp>
        <p:nvSpPr>
          <p:cNvPr id="9219" name="Text Box 2"/>
          <p:cNvSpPr txBox="1"/>
          <p:nvPr/>
        </p:nvSpPr>
        <p:spPr>
          <a:xfrm>
            <a:off x="1851660" y="2799715"/>
            <a:ext cx="3429000" cy="457200"/>
          </a:xfrm>
          <a:prstGeom prst="rect">
            <a:avLst/>
          </a:prstGeom>
          <a:noFill/>
          <a:ln w="9525">
            <a:noFill/>
          </a:ln>
        </p:spPr>
        <p:txBody>
          <a:bodyPr>
            <a:spAutoFit/>
          </a:bodyPr>
          <a:lstStyle/>
          <a:p>
            <a:pPr>
              <a:spcBef>
                <a:spcPct val="50000"/>
              </a:spcBef>
            </a:pPr>
            <a:endParaRPr lang="zh-CN" altLang="zh-CN" sz="1800" b="0" dirty="0">
              <a:solidFill>
                <a:srgbClr val="000000"/>
              </a:solidFill>
              <a:latin typeface="宋体" panose="02010600030101010101" pitchFamily="2" charset="-122"/>
            </a:endParaRPr>
          </a:p>
        </p:txBody>
      </p:sp>
      <p:sp>
        <p:nvSpPr>
          <p:cNvPr id="26" name="AutoShape 3"/>
          <p:cNvSpPr/>
          <p:nvPr/>
        </p:nvSpPr>
        <p:spPr bwMode="auto">
          <a:xfrm>
            <a:off x="2734310" y="2421890"/>
            <a:ext cx="228600" cy="2833688"/>
          </a:xfrm>
          <a:prstGeom prst="leftBrace">
            <a:avLst>
              <a:gd name="adj1" fmla="val 103299"/>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9221" name="Text Box 4"/>
          <p:cNvSpPr txBox="1"/>
          <p:nvPr/>
        </p:nvSpPr>
        <p:spPr>
          <a:xfrm>
            <a:off x="2962910" y="2248853"/>
            <a:ext cx="29845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．数据的逻辑结构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2" name="Text Box 5"/>
          <p:cNvSpPr txBox="1"/>
          <p:nvPr/>
        </p:nvSpPr>
        <p:spPr>
          <a:xfrm>
            <a:off x="2962910" y="4152265"/>
            <a:ext cx="29845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、数据的存储结构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3" name="Text Box 6"/>
          <p:cNvSpPr txBox="1"/>
          <p:nvPr/>
        </p:nvSpPr>
        <p:spPr>
          <a:xfrm>
            <a:off x="2962910" y="5050790"/>
            <a:ext cx="8108950" cy="460375"/>
          </a:xfrm>
          <a:prstGeom prst="rect">
            <a:avLst/>
          </a:prstGeom>
          <a:noFill/>
          <a:ln w="9525">
            <a:noFill/>
          </a:ln>
        </p:spPr>
        <p:txBody>
          <a:bodyPr wrap="square">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3</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、数据的运算：检索、排序、插入、删除、修改等。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AutoShape 7"/>
          <p:cNvSpPr/>
          <p:nvPr/>
        </p:nvSpPr>
        <p:spPr bwMode="auto">
          <a:xfrm>
            <a:off x="6002973" y="3806190"/>
            <a:ext cx="114300" cy="944563"/>
          </a:xfrm>
          <a:prstGeom prst="leftBrace">
            <a:avLst>
              <a:gd name="adj1" fmla="val 6886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1" name="AutoShape 8"/>
          <p:cNvSpPr/>
          <p:nvPr/>
        </p:nvSpPr>
        <p:spPr bwMode="auto">
          <a:xfrm>
            <a:off x="5718810" y="1626553"/>
            <a:ext cx="457200" cy="1774825"/>
          </a:xfrm>
          <a:prstGeom prst="leftBrace">
            <a:avLst>
              <a:gd name="adj1" fmla="val 2032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2" name="AutoShape 9"/>
          <p:cNvSpPr/>
          <p:nvPr/>
        </p:nvSpPr>
        <p:spPr bwMode="auto">
          <a:xfrm>
            <a:off x="8787130" y="1107440"/>
            <a:ext cx="152400" cy="1360488"/>
          </a:xfrm>
          <a:prstGeom prst="leftBrace">
            <a:avLst>
              <a:gd name="adj1" fmla="val 74392"/>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3" name="AutoShape 10"/>
          <p:cNvSpPr/>
          <p:nvPr/>
        </p:nvSpPr>
        <p:spPr bwMode="auto">
          <a:xfrm>
            <a:off x="8863330" y="2777490"/>
            <a:ext cx="114300" cy="944563"/>
          </a:xfrm>
          <a:prstGeom prst="leftBrace">
            <a:avLst>
              <a:gd name="adj1" fmla="val 6886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4" name="Text Box 11"/>
          <p:cNvSpPr txBox="1"/>
          <p:nvPr/>
        </p:nvSpPr>
        <p:spPr>
          <a:xfrm>
            <a:off x="6099810" y="1523365"/>
            <a:ext cx="19812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．线性结构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9" name="Text Box 12"/>
          <p:cNvSpPr txBox="1"/>
          <p:nvPr/>
        </p:nvSpPr>
        <p:spPr>
          <a:xfrm>
            <a:off x="6099810" y="3016250"/>
            <a:ext cx="2428875" cy="460375"/>
          </a:xfrm>
          <a:prstGeom prst="rect">
            <a:avLst/>
          </a:prstGeom>
          <a:noFill/>
          <a:ln w="9525">
            <a:noFill/>
          </a:ln>
        </p:spPr>
        <p:txBody>
          <a:bodyPr wrap="square">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．非线性结构</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0" name="Text Box 13"/>
          <p:cNvSpPr txBox="1"/>
          <p:nvPr/>
        </p:nvSpPr>
        <p:spPr>
          <a:xfrm>
            <a:off x="6002973" y="3718878"/>
            <a:ext cx="2525712" cy="460375"/>
          </a:xfrm>
          <a:prstGeom prst="rect">
            <a:avLst/>
          </a:prstGeom>
          <a:noFill/>
          <a:ln w="9525">
            <a:noFill/>
          </a:ln>
        </p:spPr>
        <p:txBody>
          <a:bodyPr>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顺序存储</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1" name="Text Box 14"/>
          <p:cNvSpPr txBox="1"/>
          <p:nvPr/>
        </p:nvSpPr>
        <p:spPr>
          <a:xfrm>
            <a:off x="6009640" y="4366578"/>
            <a:ext cx="2411413" cy="460375"/>
          </a:xfrm>
          <a:prstGeom prst="rect">
            <a:avLst/>
          </a:prstGeom>
          <a:noFill/>
          <a:ln w="9525">
            <a:noFill/>
          </a:ln>
        </p:spPr>
        <p:txBody>
          <a:bodyPr>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B</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链式存储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2" name="Text Box 15"/>
          <p:cNvSpPr txBox="1"/>
          <p:nvPr/>
        </p:nvSpPr>
        <p:spPr>
          <a:xfrm>
            <a:off x="9015730" y="1004253"/>
            <a:ext cx="1219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线性表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3" name="Text Box 16"/>
          <p:cNvSpPr txBox="1"/>
          <p:nvPr/>
        </p:nvSpPr>
        <p:spPr>
          <a:xfrm>
            <a:off x="9015730" y="1523365"/>
            <a:ext cx="838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栈</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4" name="Text Box 17"/>
          <p:cNvSpPr txBox="1"/>
          <p:nvPr/>
        </p:nvSpPr>
        <p:spPr>
          <a:xfrm>
            <a:off x="9091930" y="2042478"/>
            <a:ext cx="1036638"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队列</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5" name="Text Box 18"/>
          <p:cNvSpPr txBox="1"/>
          <p:nvPr/>
        </p:nvSpPr>
        <p:spPr>
          <a:xfrm>
            <a:off x="9091930" y="2674303"/>
            <a:ext cx="1450975"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树形结构</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6" name="Text Box 19"/>
          <p:cNvSpPr txBox="1"/>
          <p:nvPr/>
        </p:nvSpPr>
        <p:spPr>
          <a:xfrm>
            <a:off x="9015730" y="3401378"/>
            <a:ext cx="1600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图形结构</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3" name="Text Box 20"/>
          <p:cNvSpPr txBox="1">
            <a:spLocks noChangeArrowheads="1"/>
          </p:cNvSpPr>
          <p:nvPr/>
        </p:nvSpPr>
        <p:spPr bwMode="auto">
          <a:xfrm flipH="1">
            <a:off x="1175385" y="1969453"/>
            <a:ext cx="1292225" cy="3405188"/>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rPr>
              <a:t>三个主要问题</a:t>
            </a:r>
            <a:endParaRPr kumimoji="1" lang="en-US" altLang="zh-CN" sz="3600" b="1" i="0" u="none" strike="noStrike" kern="0" cap="none" spc="0" normalizeH="0" baseline="0" noProof="0" dirty="0">
              <a:ln>
                <a:noFill/>
              </a:ln>
              <a:solidFill>
                <a:sysClr val="windowText" lastClr="000000"/>
              </a:solidFill>
              <a:effectLst/>
              <a:uLnTx/>
              <a:uFillTx/>
              <a:latin typeface="+mn-lt"/>
              <a:ea typeface="+mn-ea"/>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rPr>
              <a:t>数据结构的</a:t>
            </a:r>
            <a:endPar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4">
                                            <p:txEl>
                                              <p:pRg st="0" end="0"/>
                                            </p:txEl>
                                          </p:spTgt>
                                        </p:tgtEl>
                                        <p:attrNameLst>
                                          <p:attrName>style.color</p:attrName>
                                        </p:attrNameLst>
                                      </p:cBhvr>
                                      <p:to>
                                        <p:clrVal>
                                          <a:srgbClr val="CC00CC"/>
                                        </p:clrVal>
                                      </p:to>
                                    </p:set>
                                    <p:set>
                                      <p:cBhvr>
                                        <p:cTn id="7" dur="500" fill="hold"/>
                                        <p:tgtEl>
                                          <p:spTgt spid="34">
                                            <p:txEl>
                                              <p:pRg st="0" end="0"/>
                                            </p:txEl>
                                          </p:spTgt>
                                        </p:tgtEl>
                                        <p:attrNameLst>
                                          <p:attrName>fillcolor</p:attrName>
                                        </p:attrNameLst>
                                      </p:cBhvr>
                                      <p:to>
                                        <p:clrVal>
                                          <a:srgbClr val="CC00CC"/>
                                        </p:clrVal>
                                      </p:to>
                                    </p:set>
                                    <p:set>
                                      <p:cBhvr>
                                        <p:cTn id="8" dur="500" fill="hold"/>
                                        <p:tgtEl>
                                          <p:spTgt spid="3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p:nvPr/>
        </p:nvSpPr>
        <p:spPr>
          <a:xfrm>
            <a:off x="1271905" y="1484630"/>
            <a:ext cx="9415145" cy="1079500"/>
          </a:xfrm>
          <a:prstGeom prst="rect">
            <a:avLst/>
          </a:prstGeom>
          <a:noFill/>
          <a:ln w="9525">
            <a:noFill/>
          </a:ln>
        </p:spPr>
        <p:txBody>
          <a:bodyPr/>
          <a:lstStyle/>
          <a:p>
            <a:pPr marL="447675" indent="-361950" algn="just" eaLnBrk="0" hangingPunct="0">
              <a:lnSpc>
                <a:spcPct val="120000"/>
              </a:lnSpc>
              <a:spcBef>
                <a:spcPts val="1800"/>
              </a:spcBef>
              <a:buClr>
                <a:schemeClr val="accent1"/>
              </a:buClr>
              <a:buSzPct val="200000"/>
              <a:buFont typeface="Wingdings" panose="05000000000000000000" pitchFamily="2" charset="2"/>
              <a:buBlip>
                <a:blip r:embed="rId1"/>
              </a:buBlip>
            </a:pPr>
            <a:r>
              <a:rPr lang="zh-CN" altLang="en-US" sz="2400" b="1" dirty="0">
                <a:solidFill>
                  <a:srgbClr val="FF0000"/>
                </a:solidFill>
                <a:latin typeface="微软雅黑" panose="020B0503020204020204" pitchFamily="34" charset="-122"/>
                <a:ea typeface="微软雅黑" panose="020B0503020204020204" pitchFamily="34" charset="-122"/>
              </a:rPr>
              <a:t>有序树、无序树</a:t>
            </a:r>
            <a:r>
              <a:rPr lang="zh-CN" altLang="en-US" sz="2400" b="1" dirty="0">
                <a:solidFill>
                  <a:srgbClr val="000000"/>
                </a:solidFill>
                <a:latin typeface="微软雅黑" panose="020B0503020204020204" pitchFamily="34" charset="-122"/>
                <a:ea typeface="微软雅黑" panose="020B0503020204020204" pitchFamily="34" charset="-122"/>
              </a:rPr>
              <a:t>：如果一棵树中结点的各子树从左到右是有次序的，称这棵树为</a:t>
            </a:r>
            <a:r>
              <a:rPr lang="zh-CN" altLang="en-US" sz="2400" b="1" dirty="0">
                <a:solidFill>
                  <a:srgbClr val="FF0000"/>
                </a:solidFill>
                <a:latin typeface="微软雅黑" panose="020B0503020204020204" pitchFamily="34" charset="-122"/>
                <a:ea typeface="微软雅黑" panose="020B0503020204020204" pitchFamily="34" charset="-122"/>
              </a:rPr>
              <a:t>有序树</a:t>
            </a:r>
            <a:r>
              <a:rPr lang="zh-CN" altLang="en-US" sz="2400" b="1" dirty="0">
                <a:solidFill>
                  <a:srgbClr val="000000"/>
                </a:solidFill>
                <a:latin typeface="微软雅黑" panose="020B0503020204020204" pitchFamily="34" charset="-122"/>
                <a:ea typeface="微软雅黑" panose="020B0503020204020204" pitchFamily="34" charset="-122"/>
              </a:rPr>
              <a:t>；反之，称为</a:t>
            </a:r>
            <a:r>
              <a:rPr lang="zh-CN" altLang="en-US" sz="2400" b="1" dirty="0">
                <a:solidFill>
                  <a:srgbClr val="FF0000"/>
                </a:solidFill>
                <a:latin typeface="微软雅黑" panose="020B0503020204020204" pitchFamily="34" charset="-122"/>
                <a:ea typeface="微软雅黑" panose="020B0503020204020204" pitchFamily="34" charset="-122"/>
              </a:rPr>
              <a:t>无序树</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5" name="Text Box 36"/>
          <p:cNvSpPr txBox="1"/>
          <p:nvPr/>
        </p:nvSpPr>
        <p:spPr>
          <a:xfrm>
            <a:off x="3206433" y="6092825"/>
            <a:ext cx="5775325" cy="521970"/>
          </a:xfrm>
          <a:prstGeom prst="rect">
            <a:avLst/>
          </a:prstGeom>
          <a:noFill/>
          <a:ln w="28575" cap="flat" cmpd="sng">
            <a:solidFill>
              <a:schemeClr val="accent1"/>
            </a:solidFill>
            <a:prstDash val="solid"/>
            <a:miter/>
            <a:headEnd type="none" w="med" len="med"/>
            <a:tailEnd type="none" w="med" len="med"/>
          </a:ln>
        </p:spPr>
        <p:txBody>
          <a:bodyPr>
            <a:spAutoFit/>
          </a:bodyPr>
          <a:lstStyle/>
          <a:p>
            <a:pPr eaLnBrk="0" hangingPunct="0">
              <a:spcBef>
                <a:spcPct val="50000"/>
              </a:spcBef>
            </a:pPr>
            <a:r>
              <a:rPr lang="zh-CN" altLang="en-US" sz="2800" b="1" dirty="0">
                <a:solidFill>
                  <a:srgbClr val="3333FF"/>
                </a:solidFill>
                <a:latin typeface="Times New Roman" panose="02020603050405020304" pitchFamily="18" charset="0"/>
              </a:rPr>
              <a:t>数据结构中讨论的一般都是有序树 </a:t>
            </a:r>
            <a:endParaRPr lang="zh-CN" altLang="en-US" sz="2800" b="1" dirty="0">
              <a:solidFill>
                <a:srgbClr val="3333FF"/>
              </a:solidFill>
              <a:latin typeface="Times New Roman" panose="02020603050405020304" pitchFamily="18" charset="0"/>
            </a:endParaRPr>
          </a:p>
        </p:txBody>
      </p:sp>
      <p:grpSp>
        <p:nvGrpSpPr>
          <p:cNvPr id="6" name="Group 37"/>
          <p:cNvGrpSpPr/>
          <p:nvPr/>
        </p:nvGrpSpPr>
        <p:grpSpPr>
          <a:xfrm>
            <a:off x="2617470" y="2967990"/>
            <a:ext cx="6724650" cy="2738438"/>
            <a:chOff x="669" y="2006"/>
            <a:chExt cx="4236" cy="1725"/>
          </a:xfrm>
        </p:grpSpPr>
        <p:sp>
          <p:nvSpPr>
            <p:cNvPr id="31750" name="Text Box 38"/>
            <p:cNvSpPr txBox="1"/>
            <p:nvPr/>
          </p:nvSpPr>
          <p:spPr>
            <a:xfrm>
              <a:off x="669" y="2006"/>
              <a:ext cx="4236" cy="1725"/>
            </a:xfrm>
            <a:prstGeom prst="rect">
              <a:avLst/>
            </a:prstGeom>
            <a:noFill/>
            <a:ln w="6350">
              <a:noFill/>
            </a:ln>
          </p:spPr>
          <p:txBody>
            <a:bodyPr>
              <a:spAutoFit/>
            </a:bodyPr>
            <a:lstStyle/>
            <a:p>
              <a:pPr algn="ctr">
                <a:spcBef>
                  <a:spcPct val="50000"/>
                </a:spcBef>
              </a:pPr>
              <a:endParaRPr lang="zh-CN" altLang="en-US" sz="1000" b="0" dirty="0">
                <a:solidFill>
                  <a:schemeClr val="accent2"/>
                </a:solidFill>
                <a:latin typeface="Times New Roman" panose="02020603050405020304" pitchFamily="18" charset="0"/>
              </a:endParaRPr>
            </a:p>
            <a:p>
              <a:pPr algn="ctr">
                <a:spcBef>
                  <a:spcPct val="50000"/>
                </a:spcBef>
              </a:pPr>
              <a:endParaRPr lang="zh-CN" altLang="en-US" sz="1800" b="0" dirty="0">
                <a:solidFill>
                  <a:schemeClr val="accent2"/>
                </a:solidFill>
                <a:latin typeface="Times New Roman" panose="02020603050405020304" pitchFamily="18" charset="0"/>
              </a:endParaRPr>
            </a:p>
            <a:p>
              <a:pPr algn="ctr">
                <a:spcBef>
                  <a:spcPct val="50000"/>
                </a:spcBef>
              </a:pPr>
              <a:endParaRPr lang="zh-CN" altLang="en-US" sz="1800" b="0" dirty="0">
                <a:solidFill>
                  <a:schemeClr val="accent2"/>
                </a:solidFill>
                <a:latin typeface="Times New Roman" panose="02020603050405020304" pitchFamily="18" charset="0"/>
              </a:endParaRPr>
            </a:p>
            <a:p>
              <a:pPr algn="ctr">
                <a:spcBef>
                  <a:spcPct val="50000"/>
                </a:spcBef>
              </a:pPr>
              <a:endParaRPr lang="zh-CN" altLang="en-US" sz="1800" b="0" dirty="0">
                <a:solidFill>
                  <a:schemeClr val="accent2"/>
                </a:solidFill>
                <a:latin typeface="Times New Roman" panose="02020603050405020304" pitchFamily="18" charset="0"/>
              </a:endParaRPr>
            </a:p>
            <a:p>
              <a:pPr algn="ctr">
                <a:spcBef>
                  <a:spcPct val="50000"/>
                </a:spcBef>
              </a:pPr>
              <a:r>
                <a:rPr lang="zh-CN" altLang="en-US" sz="1800" b="0" dirty="0">
                  <a:solidFill>
                    <a:schemeClr val="accent2"/>
                  </a:solidFill>
                  <a:latin typeface="Times New Roman" panose="02020603050405020304" pitchFamily="18" charset="0"/>
                </a:rPr>
                <a:t>  </a:t>
              </a:r>
              <a:endParaRPr lang="zh-CN" altLang="en-US" sz="1800" b="0" dirty="0">
                <a:solidFill>
                  <a:schemeClr val="accent2"/>
                </a:solidFill>
                <a:latin typeface="Times New Roman" panose="02020603050405020304" pitchFamily="18" charset="0"/>
              </a:endParaRPr>
            </a:p>
            <a:p>
              <a:pPr algn="ctr">
                <a:spcBef>
                  <a:spcPct val="50000"/>
                </a:spcBef>
              </a:pPr>
              <a:endParaRPr lang="zh-CN" altLang="en-US" sz="1800" b="0" dirty="0">
                <a:solidFill>
                  <a:schemeClr val="accent2"/>
                </a:solidFill>
                <a:latin typeface="Times New Roman" panose="02020603050405020304" pitchFamily="18" charset="0"/>
              </a:endParaRPr>
            </a:p>
            <a:p>
              <a:pPr algn="ctr">
                <a:spcBef>
                  <a:spcPct val="50000"/>
                </a:spcBef>
              </a:pPr>
              <a:endParaRPr lang="zh-CN" altLang="en-US" sz="1800" b="0" dirty="0">
                <a:solidFill>
                  <a:schemeClr val="accent2"/>
                </a:solidFill>
                <a:latin typeface="Times New Roman" panose="02020603050405020304" pitchFamily="18" charset="0"/>
              </a:endParaRPr>
            </a:p>
          </p:txBody>
        </p:sp>
        <p:grpSp>
          <p:nvGrpSpPr>
            <p:cNvPr id="31751" name="Group 39"/>
            <p:cNvGrpSpPr/>
            <p:nvPr/>
          </p:nvGrpSpPr>
          <p:grpSpPr>
            <a:xfrm>
              <a:off x="766" y="2080"/>
              <a:ext cx="3912" cy="1502"/>
              <a:chOff x="766" y="2080"/>
              <a:chExt cx="3912" cy="1502"/>
            </a:xfrm>
          </p:grpSpPr>
          <p:sp>
            <p:nvSpPr>
              <p:cNvPr id="9" name="Oval 40"/>
              <p:cNvSpPr>
                <a:spLocks noChangeArrowheads="1"/>
              </p:cNvSpPr>
              <p:nvPr/>
            </p:nvSpPr>
            <p:spPr bwMode="auto">
              <a:xfrm>
                <a:off x="1602" y="208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41"/>
              <p:cNvSpPr>
                <a:spLocks noChangeArrowheads="1"/>
              </p:cNvSpPr>
              <p:nvPr/>
            </p:nvSpPr>
            <p:spPr bwMode="auto">
              <a:xfrm>
                <a:off x="2006" y="264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42"/>
              <p:cNvSpPr>
                <a:spLocks noChangeArrowheads="1"/>
              </p:cNvSpPr>
              <p:nvPr/>
            </p:nvSpPr>
            <p:spPr bwMode="auto">
              <a:xfrm>
                <a:off x="1171" y="263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43"/>
              <p:cNvSpPr>
                <a:spLocks noChangeArrowheads="1"/>
              </p:cNvSpPr>
              <p:nvPr/>
            </p:nvSpPr>
            <p:spPr bwMode="auto">
              <a:xfrm>
                <a:off x="2006" y="328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44"/>
              <p:cNvSpPr>
                <a:spLocks noChangeArrowheads="1"/>
              </p:cNvSpPr>
              <p:nvPr/>
            </p:nvSpPr>
            <p:spPr bwMode="auto">
              <a:xfrm>
                <a:off x="1520" y="328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45"/>
              <p:cNvSpPr>
                <a:spLocks noChangeArrowheads="1"/>
              </p:cNvSpPr>
              <p:nvPr/>
            </p:nvSpPr>
            <p:spPr bwMode="auto">
              <a:xfrm>
                <a:off x="1149" y="328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46"/>
              <p:cNvSpPr>
                <a:spLocks noChangeArrowheads="1"/>
              </p:cNvSpPr>
              <p:nvPr/>
            </p:nvSpPr>
            <p:spPr bwMode="auto">
              <a:xfrm>
                <a:off x="766" y="328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1759" name="Line 47"/>
              <p:cNvSpPr/>
              <p:nvPr/>
            </p:nvSpPr>
            <p:spPr>
              <a:xfrm flipH="1">
                <a:off x="1402" y="2323"/>
                <a:ext cx="242" cy="343"/>
              </a:xfrm>
              <a:prstGeom prst="line">
                <a:avLst/>
              </a:prstGeom>
              <a:ln w="28575" cap="flat" cmpd="sng">
                <a:solidFill>
                  <a:srgbClr val="006666"/>
                </a:solidFill>
                <a:prstDash val="solid"/>
                <a:headEnd type="none" w="med" len="med"/>
                <a:tailEnd type="none" w="med" len="med"/>
              </a:ln>
            </p:spPr>
          </p:sp>
          <p:sp>
            <p:nvSpPr>
              <p:cNvPr id="31760" name="Line 48"/>
              <p:cNvSpPr/>
              <p:nvPr/>
            </p:nvSpPr>
            <p:spPr>
              <a:xfrm>
                <a:off x="1847" y="2323"/>
                <a:ext cx="224" cy="345"/>
              </a:xfrm>
              <a:prstGeom prst="line">
                <a:avLst/>
              </a:prstGeom>
              <a:ln w="28575" cap="flat" cmpd="sng">
                <a:solidFill>
                  <a:srgbClr val="006666"/>
                </a:solidFill>
                <a:prstDash val="solid"/>
                <a:headEnd type="none" w="med" len="med"/>
                <a:tailEnd type="none" w="med" len="med"/>
              </a:ln>
            </p:spPr>
          </p:sp>
          <p:sp>
            <p:nvSpPr>
              <p:cNvPr id="31761" name="Line 49"/>
              <p:cNvSpPr/>
              <p:nvPr/>
            </p:nvSpPr>
            <p:spPr>
              <a:xfrm>
                <a:off x="2155" y="2926"/>
                <a:ext cx="0" cy="372"/>
              </a:xfrm>
              <a:prstGeom prst="line">
                <a:avLst/>
              </a:prstGeom>
              <a:ln w="28575" cap="flat" cmpd="sng">
                <a:solidFill>
                  <a:srgbClr val="006666"/>
                </a:solidFill>
                <a:prstDash val="solid"/>
                <a:headEnd type="none" w="med" len="med"/>
                <a:tailEnd type="none" w="med" len="med"/>
              </a:ln>
            </p:spPr>
          </p:sp>
          <p:sp>
            <p:nvSpPr>
              <p:cNvPr id="31762" name="Line 50"/>
              <p:cNvSpPr/>
              <p:nvPr/>
            </p:nvSpPr>
            <p:spPr>
              <a:xfrm flipH="1">
                <a:off x="1300" y="2918"/>
                <a:ext cx="0" cy="370"/>
              </a:xfrm>
              <a:prstGeom prst="line">
                <a:avLst/>
              </a:prstGeom>
              <a:ln w="28575" cap="flat" cmpd="sng">
                <a:solidFill>
                  <a:srgbClr val="006666"/>
                </a:solidFill>
                <a:prstDash val="solid"/>
                <a:headEnd type="none" w="med" len="med"/>
                <a:tailEnd type="none" w="med" len="med"/>
              </a:ln>
            </p:spPr>
          </p:sp>
          <p:sp>
            <p:nvSpPr>
              <p:cNvPr id="31763" name="Line 51"/>
              <p:cNvSpPr/>
              <p:nvPr/>
            </p:nvSpPr>
            <p:spPr>
              <a:xfrm>
                <a:off x="1402" y="2890"/>
                <a:ext cx="223" cy="410"/>
              </a:xfrm>
              <a:prstGeom prst="line">
                <a:avLst/>
              </a:prstGeom>
              <a:ln w="28575" cap="flat" cmpd="sng">
                <a:solidFill>
                  <a:srgbClr val="006666"/>
                </a:solidFill>
                <a:prstDash val="solid"/>
                <a:headEnd type="none" w="med" len="med"/>
                <a:tailEnd type="none" w="med" len="med"/>
              </a:ln>
            </p:spPr>
          </p:sp>
          <p:sp>
            <p:nvSpPr>
              <p:cNvPr id="31764" name="Line 52"/>
              <p:cNvSpPr/>
              <p:nvPr/>
            </p:nvSpPr>
            <p:spPr>
              <a:xfrm flipH="1">
                <a:off x="956" y="2882"/>
                <a:ext cx="260" cy="409"/>
              </a:xfrm>
              <a:prstGeom prst="line">
                <a:avLst/>
              </a:prstGeom>
              <a:ln w="28575" cap="flat" cmpd="sng">
                <a:solidFill>
                  <a:srgbClr val="006666"/>
                </a:solidFill>
                <a:prstDash val="solid"/>
                <a:headEnd type="none" w="med" len="med"/>
                <a:tailEnd type="none" w="med" len="med"/>
              </a:ln>
            </p:spPr>
          </p:sp>
          <p:sp>
            <p:nvSpPr>
              <p:cNvPr id="22" name="Oval 53"/>
              <p:cNvSpPr>
                <a:spLocks noChangeArrowheads="1"/>
              </p:cNvSpPr>
              <p:nvPr/>
            </p:nvSpPr>
            <p:spPr bwMode="auto">
              <a:xfrm>
                <a:off x="3655" y="208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3" name="Oval 54"/>
              <p:cNvSpPr>
                <a:spLocks noChangeArrowheads="1"/>
              </p:cNvSpPr>
              <p:nvPr/>
            </p:nvSpPr>
            <p:spPr bwMode="auto">
              <a:xfrm>
                <a:off x="3258" y="264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4" name="Oval 55"/>
              <p:cNvSpPr>
                <a:spLocks noChangeArrowheads="1"/>
              </p:cNvSpPr>
              <p:nvPr/>
            </p:nvSpPr>
            <p:spPr bwMode="auto">
              <a:xfrm>
                <a:off x="4034" y="263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5" name="Oval 56"/>
              <p:cNvSpPr>
                <a:spLocks noChangeArrowheads="1"/>
              </p:cNvSpPr>
              <p:nvPr/>
            </p:nvSpPr>
            <p:spPr bwMode="auto">
              <a:xfrm>
                <a:off x="3258" y="328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6" name="Oval 57"/>
              <p:cNvSpPr>
                <a:spLocks noChangeArrowheads="1"/>
              </p:cNvSpPr>
              <p:nvPr/>
            </p:nvSpPr>
            <p:spPr bwMode="auto">
              <a:xfrm>
                <a:off x="4383" y="328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Oval 58"/>
              <p:cNvSpPr>
                <a:spLocks noChangeArrowheads="1"/>
              </p:cNvSpPr>
              <p:nvPr/>
            </p:nvSpPr>
            <p:spPr bwMode="auto">
              <a:xfrm>
                <a:off x="4012" y="328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Oval 59"/>
              <p:cNvSpPr>
                <a:spLocks noChangeArrowheads="1"/>
              </p:cNvSpPr>
              <p:nvPr/>
            </p:nvSpPr>
            <p:spPr bwMode="auto">
              <a:xfrm>
                <a:off x="3629" y="328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1772" name="Line 60"/>
              <p:cNvSpPr/>
              <p:nvPr/>
            </p:nvSpPr>
            <p:spPr>
              <a:xfrm flipH="1">
                <a:off x="3455" y="2323"/>
                <a:ext cx="242" cy="343"/>
              </a:xfrm>
              <a:prstGeom prst="line">
                <a:avLst/>
              </a:prstGeom>
              <a:ln w="28575" cap="flat" cmpd="sng">
                <a:solidFill>
                  <a:srgbClr val="006666"/>
                </a:solidFill>
                <a:prstDash val="solid"/>
                <a:headEnd type="none" w="med" len="med"/>
                <a:tailEnd type="none" w="med" len="med"/>
              </a:ln>
            </p:spPr>
          </p:sp>
          <p:sp>
            <p:nvSpPr>
              <p:cNvPr id="31773" name="Line 61"/>
              <p:cNvSpPr/>
              <p:nvPr/>
            </p:nvSpPr>
            <p:spPr>
              <a:xfrm>
                <a:off x="3900" y="2323"/>
                <a:ext cx="224" cy="345"/>
              </a:xfrm>
              <a:prstGeom prst="line">
                <a:avLst/>
              </a:prstGeom>
              <a:ln w="28575" cap="flat" cmpd="sng">
                <a:solidFill>
                  <a:srgbClr val="006666"/>
                </a:solidFill>
                <a:prstDash val="solid"/>
                <a:headEnd type="none" w="med" len="med"/>
                <a:tailEnd type="none" w="med" len="med"/>
              </a:ln>
            </p:spPr>
          </p:sp>
          <p:sp>
            <p:nvSpPr>
              <p:cNvPr id="31774" name="Line 62"/>
              <p:cNvSpPr/>
              <p:nvPr/>
            </p:nvSpPr>
            <p:spPr>
              <a:xfrm>
                <a:off x="3407" y="2926"/>
                <a:ext cx="0" cy="372"/>
              </a:xfrm>
              <a:prstGeom prst="line">
                <a:avLst/>
              </a:prstGeom>
              <a:ln w="28575" cap="flat" cmpd="sng">
                <a:solidFill>
                  <a:srgbClr val="006666"/>
                </a:solidFill>
                <a:prstDash val="solid"/>
                <a:headEnd type="none" w="med" len="med"/>
                <a:tailEnd type="none" w="med" len="med"/>
              </a:ln>
            </p:spPr>
          </p:sp>
          <p:sp>
            <p:nvSpPr>
              <p:cNvPr id="31775" name="Line 63"/>
              <p:cNvSpPr/>
              <p:nvPr/>
            </p:nvSpPr>
            <p:spPr>
              <a:xfrm flipH="1">
                <a:off x="4163" y="2918"/>
                <a:ext cx="0" cy="370"/>
              </a:xfrm>
              <a:prstGeom prst="line">
                <a:avLst/>
              </a:prstGeom>
              <a:ln w="28575" cap="flat" cmpd="sng">
                <a:solidFill>
                  <a:srgbClr val="006666"/>
                </a:solidFill>
                <a:prstDash val="solid"/>
                <a:headEnd type="none" w="med" len="med"/>
                <a:tailEnd type="none" w="med" len="med"/>
              </a:ln>
            </p:spPr>
          </p:sp>
          <p:sp>
            <p:nvSpPr>
              <p:cNvPr id="31776" name="Line 64"/>
              <p:cNvSpPr/>
              <p:nvPr/>
            </p:nvSpPr>
            <p:spPr>
              <a:xfrm>
                <a:off x="4265" y="2890"/>
                <a:ext cx="223" cy="410"/>
              </a:xfrm>
              <a:prstGeom prst="line">
                <a:avLst/>
              </a:prstGeom>
              <a:ln w="28575" cap="flat" cmpd="sng">
                <a:solidFill>
                  <a:srgbClr val="006666"/>
                </a:solidFill>
                <a:prstDash val="solid"/>
                <a:headEnd type="none" w="med" len="med"/>
                <a:tailEnd type="none" w="med" len="med"/>
              </a:ln>
            </p:spPr>
          </p:sp>
          <p:sp>
            <p:nvSpPr>
              <p:cNvPr id="31777" name="Line 65"/>
              <p:cNvSpPr/>
              <p:nvPr/>
            </p:nvSpPr>
            <p:spPr>
              <a:xfrm flipH="1">
                <a:off x="3819" y="2882"/>
                <a:ext cx="260" cy="409"/>
              </a:xfrm>
              <a:prstGeom prst="line">
                <a:avLst/>
              </a:prstGeom>
              <a:ln w="28575" cap="flat" cmpd="sng">
                <a:solidFill>
                  <a:srgbClr val="006666"/>
                </a:solidFill>
                <a:prstDash val="solid"/>
                <a:headEnd type="none" w="med" len="med"/>
                <a:tailEnd type="none" w="med" len="med"/>
              </a:ln>
            </p:spPr>
          </p:sp>
        </p:grpSp>
      </p:grpSp>
      <p:sp>
        <p:nvSpPr>
          <p:cNvPr id="7"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464" y="764704"/>
            <a:ext cx="9649072" cy="530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、树的基本术语</a:t>
            </a:r>
            <a:endParaRPr lang="zh-CN" altLang="en-US" sz="2400" kern="0" dirty="0">
              <a:solidFill>
                <a:srgbClr val="000066"/>
              </a:solidFill>
              <a:latin typeface="宋体" panose="02010600030101010101" pitchFamily="2" charset="-122"/>
              <a:sym typeface="+mn-ea"/>
            </a:endParaRPr>
          </a:p>
        </p:txBody>
      </p:sp>
      <p:sp>
        <p:nvSpPr>
          <p:cNvPr id="4" name="Rectangle 3"/>
          <p:cNvSpPr txBox="1"/>
          <p:nvPr/>
        </p:nvSpPr>
        <p:spPr>
          <a:xfrm>
            <a:off x="1716405" y="1872615"/>
            <a:ext cx="8353425" cy="2736850"/>
          </a:xfrm>
          <a:prstGeom prst="rect">
            <a:avLst/>
          </a:prstGeom>
          <a:noFill/>
          <a:ln w="9525">
            <a:noFill/>
          </a:ln>
        </p:spPr>
        <p:txBody>
          <a:bodyPr/>
          <a:lstStyle/>
          <a:p>
            <a:pPr marL="447675" indent="-361950" algn="just" eaLnBrk="0" hangingPunct="0">
              <a:lnSpc>
                <a:spcPct val="110000"/>
              </a:lnSpc>
              <a:spcBef>
                <a:spcPts val="1800"/>
              </a:spcBef>
              <a:buClr>
                <a:schemeClr val="accent1"/>
              </a:buClr>
              <a:buSzPct val="200000"/>
              <a:buFont typeface="Wingdings" panose="05000000000000000000" pitchFamily="2" charset="2"/>
              <a:buBlip>
                <a:blip r:embed="rId1"/>
              </a:buBlip>
            </a:pPr>
            <a:r>
              <a:rPr lang="zh-CN" altLang="en-US" sz="2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森林</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m≥0</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）棵互不相交的树的集合。</a:t>
            </a:r>
            <a:endParaRPr lang="zh-CN" altLang="en-US" sz="2600" dirty="0">
              <a:solidFill>
                <a:srgbClr val="000000"/>
              </a:solidFill>
              <a:latin typeface="Times New Roman" panose="02020603050405020304" pitchFamily="18" charset="0"/>
            </a:endParaRPr>
          </a:p>
          <a:p>
            <a:pPr marL="447675" indent="-361950" algn="just" eaLnBrk="0" hangingPunct="0">
              <a:lnSpc>
                <a:spcPct val="110000"/>
              </a:lnSpc>
              <a:spcBef>
                <a:spcPts val="1800"/>
              </a:spcBef>
              <a:buClr>
                <a:schemeClr val="accent1"/>
              </a:buClr>
              <a:buSzPct val="70000"/>
              <a:buFont typeface="Wingdings" panose="05000000000000000000" pitchFamily="2" charset="2"/>
            </a:pPr>
            <a:r>
              <a:rPr lang="zh-CN" altLang="en-US" sz="2000" dirty="0">
                <a:latin typeface="Times New Roman" panose="02020603050405020304" pitchFamily="18" charset="0"/>
              </a:rPr>
              <a:t>    </a:t>
            </a:r>
            <a:endParaRPr lang="zh-CN" altLang="en-US" sz="2000" dirty="0">
              <a:solidFill>
                <a:schemeClr val="accent1"/>
              </a:solidFill>
              <a:latin typeface="Times New Roman" panose="02020603050405020304" pitchFamily="18" charset="0"/>
            </a:endParaRPr>
          </a:p>
        </p:txBody>
      </p:sp>
      <p:grpSp>
        <p:nvGrpSpPr>
          <p:cNvPr id="5" name="Group 69"/>
          <p:cNvGrpSpPr/>
          <p:nvPr/>
        </p:nvGrpSpPr>
        <p:grpSpPr>
          <a:xfrm>
            <a:off x="7408228" y="3569653"/>
            <a:ext cx="468312" cy="1484312"/>
            <a:chOff x="3401" y="1661"/>
            <a:chExt cx="295" cy="935"/>
          </a:xfrm>
        </p:grpSpPr>
        <p:sp>
          <p:nvSpPr>
            <p:cNvPr id="6" name="Oval 36"/>
            <p:cNvSpPr>
              <a:spLocks noChangeArrowheads="1"/>
            </p:cNvSpPr>
            <p:nvPr/>
          </p:nvSpPr>
          <p:spPr bwMode="auto">
            <a:xfrm>
              <a:off x="3401" y="166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38"/>
            <p:cNvSpPr>
              <a:spLocks noChangeArrowheads="1"/>
            </p:cNvSpPr>
            <p:nvPr/>
          </p:nvSpPr>
          <p:spPr bwMode="auto">
            <a:xfrm>
              <a:off x="3401" y="230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2787" name="Line 46"/>
            <p:cNvSpPr/>
            <p:nvPr/>
          </p:nvSpPr>
          <p:spPr>
            <a:xfrm>
              <a:off x="3550" y="1944"/>
              <a:ext cx="0" cy="372"/>
            </a:xfrm>
            <a:prstGeom prst="line">
              <a:avLst/>
            </a:prstGeom>
            <a:ln w="28575" cap="flat" cmpd="sng">
              <a:solidFill>
                <a:srgbClr val="006666"/>
              </a:solidFill>
              <a:prstDash val="solid"/>
              <a:headEnd type="none" w="med" len="med"/>
              <a:tailEnd type="none" w="med" len="med"/>
            </a:ln>
          </p:spPr>
        </p:sp>
      </p:grpSp>
      <p:grpSp>
        <p:nvGrpSpPr>
          <p:cNvPr id="9" name="Group 68"/>
          <p:cNvGrpSpPr/>
          <p:nvPr/>
        </p:nvGrpSpPr>
        <p:grpSpPr>
          <a:xfrm>
            <a:off x="2699068" y="3498215"/>
            <a:ext cx="1665287" cy="2535238"/>
            <a:chOff x="1429" y="1616"/>
            <a:chExt cx="1049" cy="1597"/>
          </a:xfrm>
        </p:grpSpPr>
        <p:sp>
          <p:nvSpPr>
            <p:cNvPr id="10" name="Oval 37"/>
            <p:cNvSpPr>
              <a:spLocks noChangeArrowheads="1"/>
            </p:cNvSpPr>
            <p:nvPr/>
          </p:nvSpPr>
          <p:spPr bwMode="auto">
            <a:xfrm>
              <a:off x="1834" y="161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39"/>
            <p:cNvSpPr>
              <a:spLocks noChangeArrowheads="1"/>
            </p:cNvSpPr>
            <p:nvPr/>
          </p:nvSpPr>
          <p:spPr bwMode="auto">
            <a:xfrm>
              <a:off x="2183" y="2266"/>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40"/>
            <p:cNvSpPr>
              <a:spLocks noChangeArrowheads="1"/>
            </p:cNvSpPr>
            <p:nvPr/>
          </p:nvSpPr>
          <p:spPr bwMode="auto">
            <a:xfrm>
              <a:off x="1812"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3" name="Oval 41"/>
            <p:cNvSpPr>
              <a:spLocks noChangeArrowheads="1"/>
            </p:cNvSpPr>
            <p:nvPr/>
          </p:nvSpPr>
          <p:spPr bwMode="auto">
            <a:xfrm>
              <a:off x="1429" y="226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4" name="Oval 42"/>
            <p:cNvSpPr>
              <a:spLocks noChangeArrowheads="1"/>
            </p:cNvSpPr>
            <p:nvPr/>
          </p:nvSpPr>
          <p:spPr bwMode="auto">
            <a:xfrm>
              <a:off x="1562" y="290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5" name="Oval 43"/>
            <p:cNvSpPr>
              <a:spLocks noChangeArrowheads="1"/>
            </p:cNvSpPr>
            <p:nvPr/>
          </p:nvSpPr>
          <p:spPr bwMode="auto">
            <a:xfrm>
              <a:off x="2036" y="291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32780" name="Line 47"/>
            <p:cNvSpPr/>
            <p:nvPr/>
          </p:nvSpPr>
          <p:spPr>
            <a:xfrm flipH="1">
              <a:off x="1963" y="1899"/>
              <a:ext cx="0" cy="370"/>
            </a:xfrm>
            <a:prstGeom prst="line">
              <a:avLst/>
            </a:prstGeom>
            <a:ln w="28575" cap="flat" cmpd="sng">
              <a:solidFill>
                <a:srgbClr val="006666"/>
              </a:solidFill>
              <a:prstDash val="solid"/>
              <a:headEnd type="none" w="med" len="med"/>
              <a:tailEnd type="none" w="med" len="med"/>
            </a:ln>
          </p:spPr>
        </p:sp>
        <p:sp>
          <p:nvSpPr>
            <p:cNvPr id="32781" name="Line 48"/>
            <p:cNvSpPr/>
            <p:nvPr/>
          </p:nvSpPr>
          <p:spPr>
            <a:xfrm>
              <a:off x="2065" y="1871"/>
              <a:ext cx="223" cy="410"/>
            </a:xfrm>
            <a:prstGeom prst="line">
              <a:avLst/>
            </a:prstGeom>
            <a:ln w="28575" cap="flat" cmpd="sng">
              <a:solidFill>
                <a:srgbClr val="006666"/>
              </a:solidFill>
              <a:prstDash val="solid"/>
              <a:headEnd type="none" w="med" len="med"/>
              <a:tailEnd type="none" w="med" len="med"/>
            </a:ln>
          </p:spPr>
        </p:sp>
        <p:sp>
          <p:nvSpPr>
            <p:cNvPr id="32782" name="Line 49"/>
            <p:cNvSpPr/>
            <p:nvPr/>
          </p:nvSpPr>
          <p:spPr>
            <a:xfrm>
              <a:off x="2019" y="2548"/>
              <a:ext cx="131" cy="380"/>
            </a:xfrm>
            <a:prstGeom prst="line">
              <a:avLst/>
            </a:prstGeom>
            <a:ln w="28575" cap="flat" cmpd="sng">
              <a:solidFill>
                <a:srgbClr val="006666"/>
              </a:solidFill>
              <a:prstDash val="solid"/>
              <a:headEnd type="none" w="med" len="med"/>
              <a:tailEnd type="none" w="med" len="med"/>
            </a:ln>
          </p:spPr>
        </p:sp>
        <p:sp>
          <p:nvSpPr>
            <p:cNvPr id="32783" name="Line 50"/>
            <p:cNvSpPr/>
            <p:nvPr/>
          </p:nvSpPr>
          <p:spPr>
            <a:xfrm flipH="1">
              <a:off x="1619" y="1863"/>
              <a:ext cx="260" cy="409"/>
            </a:xfrm>
            <a:prstGeom prst="line">
              <a:avLst/>
            </a:prstGeom>
            <a:ln w="28575" cap="flat" cmpd="sng">
              <a:solidFill>
                <a:srgbClr val="006666"/>
              </a:solidFill>
              <a:prstDash val="solid"/>
              <a:headEnd type="none" w="med" len="med"/>
              <a:tailEnd type="none" w="med" len="med"/>
            </a:ln>
          </p:spPr>
        </p:sp>
        <p:sp>
          <p:nvSpPr>
            <p:cNvPr id="32784" name="Line 51"/>
            <p:cNvSpPr/>
            <p:nvPr/>
          </p:nvSpPr>
          <p:spPr>
            <a:xfrm flipH="1">
              <a:off x="1693" y="2549"/>
              <a:ext cx="187" cy="380"/>
            </a:xfrm>
            <a:prstGeom prst="line">
              <a:avLst/>
            </a:prstGeom>
            <a:ln w="28575" cap="flat" cmpd="sng">
              <a:solidFill>
                <a:srgbClr val="006666"/>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270" y="1011555"/>
            <a:ext cx="333502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0" hangingPunct="0">
              <a:lnSpc>
                <a:spcPct val="110000"/>
              </a:lnSpc>
              <a:buNone/>
            </a:pPr>
            <a:r>
              <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树的逻辑结构特点</a:t>
            </a:r>
            <a:endPar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Rectangle 3"/>
          <p:cNvSpPr txBox="1">
            <a:spLocks noChangeArrowheads="1"/>
          </p:cNvSpPr>
          <p:nvPr/>
        </p:nvSpPr>
        <p:spPr bwMode="auto">
          <a:xfrm>
            <a:off x="1271270" y="2590165"/>
            <a:ext cx="964438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1619250" marR="0" lvl="0" indent="-1619250" algn="l" defTabSz="914400" rtl="0" eaLnBrk="1" fontAlgn="base" latinLnBrk="0" hangingPunct="1">
              <a:lnSpc>
                <a:spcPct val="200000"/>
              </a:lnSpc>
              <a:spcBef>
                <a:spcPct val="20000"/>
              </a:spcBef>
              <a:spcAft>
                <a:spcPct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一对多（</a:t>
            </a:r>
            <a:r>
              <a:rPr kumimoji="1" lang="en-US" altLang="zh-CN"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 : n</a:t>
            </a:r>
            <a:r>
              <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），有多个直接后继（如家谱树、目录</a:t>
            </a:r>
            <a:endPar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1619250" marR="0" lvl="0" indent="-1619250" algn="l" defTabSz="914400" rtl="0" eaLnBrk="1" fontAlgn="base" latinLnBrk="0" hangingPunct="1">
              <a:lnSpc>
                <a:spcPct val="200000"/>
              </a:lnSpc>
              <a:spcBef>
                <a:spcPct val="20000"/>
              </a:spcBef>
              <a:spcAft>
                <a:spcPct val="0"/>
              </a:spcAft>
              <a:buClrTx/>
              <a:buSzTx/>
              <a:buFontTx/>
              <a:buNone/>
              <a:defRPr/>
            </a:pPr>
            <a:r>
              <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树等等），但</a:t>
            </a:r>
            <a:r>
              <a:rPr kumimoji="1"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华文楷体" panose="02010600040101010101" pitchFamily="2" charset="-122"/>
                <a:sym typeface="+mn-ea"/>
              </a:rPr>
              <a:t>只有一个根结点</a:t>
            </a:r>
            <a:r>
              <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，且 </a:t>
            </a:r>
            <a:r>
              <a:rPr kumimoji="1"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华文楷体" panose="02010600040101010101" pitchFamily="2" charset="-122"/>
                <a:sym typeface="+mn-ea"/>
              </a:rPr>
              <a:t>子树之间互不相交</a:t>
            </a:r>
            <a:r>
              <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endParaRPr kumimoji="1" lang="zh-CN" altLang="en-US" b="1" i="0" u="none" strike="noStrike" kern="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p:nvPr/>
        </p:nvSpPr>
        <p:spPr>
          <a:xfrm>
            <a:off x="1544320" y="1906588"/>
            <a:ext cx="7848600" cy="1168400"/>
          </a:xfrm>
          <a:prstGeom prst="rect">
            <a:avLst/>
          </a:prstGeom>
          <a:noFill/>
          <a:ln w="9525">
            <a:noFill/>
          </a:ln>
        </p:spPr>
        <p:txBody>
          <a:bodyPr>
            <a:spAutoFit/>
          </a:bodyPr>
          <a:lstStyle/>
          <a:p>
            <a:pPr>
              <a:spcBef>
                <a:spcPct val="50000"/>
              </a:spcBef>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讨论</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树是非线性结构，该怎样存储？</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spcBef>
                <a:spcPct val="50000"/>
              </a:spcBef>
            </a:pPr>
            <a:r>
              <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仍然有顺序存储、链式存储等方式。 </a:t>
            </a:r>
            <a:endPar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Rectangle 3"/>
          <p:cNvSpPr txBox="1"/>
          <p:nvPr/>
        </p:nvSpPr>
        <p:spPr>
          <a:xfrm>
            <a:off x="746125" y="4856480"/>
            <a:ext cx="10220960" cy="1343660"/>
          </a:xfrm>
          <a:prstGeom prst="rect">
            <a:avLst/>
          </a:prstGeom>
          <a:noFill/>
          <a:ln w="9525">
            <a:noFill/>
          </a:ln>
        </p:spPr>
        <p:txBody>
          <a:bodyPr/>
          <a:lstStyle/>
          <a:p>
            <a:pPr marL="447675" indent="-361950" algn="just" eaLnBrk="0" hangingPunct="0">
              <a:lnSpc>
                <a:spcPct val="110000"/>
              </a:lnSpc>
              <a:spcBef>
                <a:spcPts val="1800"/>
              </a:spcBef>
              <a:buClr>
                <a:schemeClr val="accent1"/>
              </a:buClr>
              <a:buSzPct val="70000"/>
              <a:buFont typeface="Webdings" panose="05030102010509060703" pitchFamily="18" charset="2"/>
            </a:pP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    可规定为：从上至下、从左至右将树的结点依次存入内存。</a:t>
            </a:r>
            <a:endPar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endParaRPr>
          </a:p>
          <a:p>
            <a:pPr marL="447675" indent="-361950" algn="just" eaLnBrk="0" hangingPunct="0">
              <a:lnSpc>
                <a:spcPct val="110000"/>
              </a:lnSpc>
              <a:spcBef>
                <a:spcPts val="1800"/>
              </a:spcBef>
              <a:buClr>
                <a:schemeClr val="accent1"/>
              </a:buClr>
              <a:buSzPct val="70000"/>
              <a:buFont typeface="Webdings" panose="05030102010509060703" pitchFamily="18" charset="2"/>
            </a:pPr>
            <a:r>
              <a:rPr lang="zh-CN" altLang="en-US" sz="2800" b="1" dirty="0">
                <a:solidFill>
                  <a:schemeClr val="accent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重大缺陷：复原困难（不能唯一复原就没有实用价值）。</a:t>
            </a:r>
            <a:endPar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Rectangle 4"/>
          <p:cNvSpPr/>
          <p:nvPr/>
        </p:nvSpPr>
        <p:spPr>
          <a:xfrm>
            <a:off x="1544320" y="3858895"/>
            <a:ext cx="7385050" cy="838200"/>
          </a:xfrm>
          <a:prstGeom prst="rect">
            <a:avLst/>
          </a:prstGeom>
          <a:noFill/>
          <a:ln w="9525">
            <a:noFill/>
          </a:ln>
        </p:spPr>
        <p:txBody>
          <a:bodyPr anchor="ctr"/>
          <a:lstStyle/>
          <a:p>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讨论</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树的</a:t>
            </a: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顺序存储</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方案应该怎样制定？</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270" y="1011555"/>
            <a:ext cx="491617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0" hangingPunct="0">
              <a:lnSpc>
                <a:spcPct val="110000"/>
              </a:lnSpc>
              <a:buNone/>
            </a:pPr>
            <a:r>
              <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讨论：树的存储结构</a:t>
            </a:r>
            <a:endPar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30"/>
                                  </p:iterate>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30"/>
                                  </p:iterate>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30"/>
                                  </p:iterate>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6" name="Text Box 3"/>
          <p:cNvSpPr txBox="1">
            <a:spLocks noChangeArrowheads="1"/>
          </p:cNvSpPr>
          <p:nvPr/>
        </p:nvSpPr>
        <p:spPr bwMode="auto">
          <a:xfrm>
            <a:off x="1271270" y="1011555"/>
            <a:ext cx="491617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0" hangingPunct="0">
              <a:lnSpc>
                <a:spcPct val="110000"/>
              </a:lnSpc>
              <a:buNone/>
            </a:pPr>
            <a:r>
              <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讨论：树的存储结构</a:t>
            </a:r>
            <a:endParaRPr kumimoji="0" lang="zh-CN" altLang="en-US"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Rectangle 2"/>
          <p:cNvSpPr txBox="1"/>
          <p:nvPr/>
        </p:nvSpPr>
        <p:spPr>
          <a:xfrm>
            <a:off x="955040" y="1554798"/>
            <a:ext cx="7543800" cy="762000"/>
          </a:xfrm>
          <a:prstGeom prst="rect">
            <a:avLst/>
          </a:prstGeom>
          <a:noFill/>
          <a:ln w="9525">
            <a:noFill/>
          </a:ln>
        </p:spPr>
        <p:txBody>
          <a:bodyPr anchor="b"/>
          <a:lstStyle/>
          <a:p>
            <a:pPr eaLnBrk="0" hangingPunct="0">
              <a:lnSpc>
                <a:spcPct val="90000"/>
              </a:lnSpc>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讨论</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3</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树的</a:t>
            </a:r>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链式存储</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方案应该怎样制定？</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Rectangle 5"/>
          <p:cNvSpPr/>
          <p:nvPr/>
        </p:nvSpPr>
        <p:spPr>
          <a:xfrm>
            <a:off x="955040" y="2378710"/>
            <a:ext cx="10064115" cy="2889885"/>
          </a:xfrm>
          <a:prstGeom prst="rect">
            <a:avLst/>
          </a:prstGeom>
          <a:noFill/>
          <a:ln w="9525">
            <a:noFill/>
          </a:ln>
        </p:spPr>
        <p:txBody>
          <a:bodyPr wrap="square">
            <a:spAutoFit/>
          </a:bodyPr>
          <a:lstStyle/>
          <a:p>
            <a:pPr>
              <a:lnSpc>
                <a:spcPct val="130000"/>
              </a:lnSpc>
              <a:spcBef>
                <a:spcPts val="0"/>
              </a:spcBef>
              <a:spcAft>
                <a:spcPts val="0"/>
              </a:spcAft>
            </a:pP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可用多重链表：</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一个前趋指针，</a:t>
            </a:r>
            <a:r>
              <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个后继指针。</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细节问题：</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树中结点的结构类型样式该如何设计？</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即应该设计成</a:t>
            </a: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“等长”还是“不等长”</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缺点：</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等长结构太浪费（每个结点的度不一定相 同）；</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不等长结构太复杂（要定义好多种结构类型）。</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6"/>
          <p:cNvSpPr/>
          <p:nvPr/>
        </p:nvSpPr>
        <p:spPr>
          <a:xfrm>
            <a:off x="955040" y="5564505"/>
            <a:ext cx="9865360" cy="1254125"/>
          </a:xfrm>
          <a:prstGeom prst="rect">
            <a:avLst/>
          </a:prstGeom>
          <a:noFill/>
          <a:ln w="9525">
            <a:noFill/>
          </a:ln>
        </p:spPr>
        <p:txBody>
          <a:bodyPr wrap="square">
            <a:spAutoFit/>
          </a:bodyPr>
          <a:lstStyle/>
          <a:p>
            <a:pPr marL="1524000" indent="-1524000">
              <a:lnSpc>
                <a:spcPct val="135000"/>
              </a:lnSpc>
              <a:spcBef>
                <a:spcPts val="0"/>
              </a:spcBef>
              <a:spcAft>
                <a:spcPts val="0"/>
              </a:spcAft>
            </a:pP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解决思路：</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先研究最简单、最有规律的树，然后设法把一般的</a:t>
            </a:r>
            <a:endPar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a:p>
            <a:pPr marL="1524000" indent="-1524000">
              <a:lnSpc>
                <a:spcPct val="135000"/>
              </a:lnSpc>
              <a:spcBef>
                <a:spcPts val="0"/>
              </a:spcBef>
              <a:spcAft>
                <a:spcPts val="0"/>
              </a:spcAft>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树转化为简单树。</a:t>
            </a:r>
            <a:endPar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 name="AutoShape 8"/>
          <p:cNvSpPr>
            <a:spLocks noChangeArrowheads="1"/>
          </p:cNvSpPr>
          <p:nvPr/>
        </p:nvSpPr>
        <p:spPr bwMode="auto">
          <a:xfrm>
            <a:off x="10820400" y="3891915"/>
            <a:ext cx="876300" cy="2178050"/>
          </a:xfrm>
          <a:prstGeom prst="wedgeRoundRectCallout">
            <a:avLst>
              <a:gd name="adj1" fmla="val -373623"/>
              <a:gd name="adj2" fmla="val 33498"/>
              <a:gd name="adj3" fmla="val 16667"/>
            </a:avLst>
          </a:prstGeom>
          <a:solidFill>
            <a:schemeClr val="accent3">
              <a:lumMod val="40000"/>
              <a:lumOff val="6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二叉树</a:t>
            </a:r>
            <a:endParaRPr kumimoji="1" lang="zh-CN" altLang="en-US"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30"/>
                                  </p:iterate>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30"/>
                                  </p:iterate>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30"/>
                                  </p:iterate>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30"/>
                                  </p:iterate>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30"/>
                                  </p:iterate>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30"/>
                                  </p:iterate>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4" grpId="0"/>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270" y="764540"/>
            <a:ext cx="9808210" cy="309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150000"/>
              </a:lnSpc>
              <a:spcBef>
                <a:spcPts val="0"/>
              </a:spcBef>
              <a:spcAft>
                <a:spcPts val="0"/>
              </a:spcAft>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4</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、二叉树的定义：二叉</a:t>
            </a:r>
            <a:r>
              <a:rPr lang="zh-CN" altLang="en-US" sz="2600">
                <a:latin typeface="宋体" panose="02010600030101010101" pitchFamily="2" charset="-122"/>
                <a:cs typeface="宋体" panose="02010600030101010101" pitchFamily="2" charset="-122"/>
                <a:sym typeface="+mn-ea"/>
              </a:rPr>
              <a:t>树（</a:t>
            </a:r>
            <a:r>
              <a:rPr lang="en-US" altLang="zh-CN" sz="2600">
                <a:latin typeface="华文楷体" panose="02010600040101010101" pitchFamily="2" charset="-122"/>
                <a:ea typeface="华文楷体" panose="02010600040101010101" pitchFamily="2" charset="-122"/>
                <a:sym typeface="+mn-ea"/>
              </a:rPr>
              <a:t>Binary Tree</a:t>
            </a:r>
            <a:r>
              <a:rPr lang="zh-CN" altLang="en-US" sz="2600">
                <a:latin typeface="宋体" panose="02010600030101010101" pitchFamily="2" charset="-122"/>
                <a:cs typeface="宋体" panose="02010600030101010101" pitchFamily="2" charset="-122"/>
                <a:sym typeface="+mn-ea"/>
              </a:rPr>
              <a:t>）</a:t>
            </a:r>
            <a:r>
              <a:rPr lang="zh-CN" altLang="en-US" sz="2600">
                <a:solidFill>
                  <a:srgbClr val="0000FF"/>
                </a:solidFill>
                <a:latin typeface="宋体" panose="02010600030101010101" pitchFamily="2" charset="-122"/>
                <a:cs typeface="宋体" panose="02010600030101010101" pitchFamily="2" charset="-122"/>
                <a:sym typeface="+mn-ea"/>
              </a:rPr>
              <a:t>是 </a:t>
            </a:r>
            <a:r>
              <a:rPr lang="en-US" altLang="zh-CN" sz="2600">
                <a:solidFill>
                  <a:srgbClr val="0000FF"/>
                </a:solidFill>
                <a:latin typeface="宋体" panose="02010600030101010101" pitchFamily="2" charset="-122"/>
                <a:cs typeface="宋体" panose="02010600030101010101" pitchFamily="2" charset="-122"/>
                <a:sym typeface="+mn-ea"/>
              </a:rPr>
              <a:t>n</a:t>
            </a:r>
            <a:r>
              <a:rPr lang="zh-CN" altLang="en-US" sz="2600">
                <a:solidFill>
                  <a:srgbClr val="0000FF"/>
                </a:solidFill>
                <a:latin typeface="宋体" panose="02010600030101010101" pitchFamily="2" charset="-122"/>
                <a:cs typeface="宋体" panose="02010600030101010101" pitchFamily="2" charset="-122"/>
                <a:sym typeface="+mn-ea"/>
              </a:rPr>
              <a:t>（</a:t>
            </a:r>
            <a:r>
              <a:rPr lang="en-US" altLang="zh-CN" sz="2600">
                <a:solidFill>
                  <a:srgbClr val="0000FF"/>
                </a:solidFill>
                <a:latin typeface="宋体" panose="02010600030101010101" pitchFamily="2" charset="-122"/>
                <a:cs typeface="宋体" panose="02010600030101010101" pitchFamily="2" charset="-122"/>
                <a:sym typeface="+mn-ea"/>
              </a:rPr>
              <a:t>n≥0</a:t>
            </a:r>
            <a:r>
              <a:rPr lang="zh-CN" altLang="en-US" sz="2600">
                <a:solidFill>
                  <a:srgbClr val="0000FF"/>
                </a:solidFill>
                <a:latin typeface="宋体" panose="02010600030101010101" pitchFamily="2" charset="-122"/>
                <a:cs typeface="宋体" panose="02010600030101010101" pitchFamily="2" charset="-122"/>
                <a:sym typeface="+mn-ea"/>
              </a:rPr>
              <a:t>）个结点的有限集</a:t>
            </a:r>
            <a:r>
              <a:rPr lang="zh-CN" altLang="en-US" sz="2600">
                <a:latin typeface="宋体" panose="02010600030101010101" pitchFamily="2" charset="-122"/>
                <a:cs typeface="宋体" panose="02010600030101010101" pitchFamily="2" charset="-122"/>
                <a:sym typeface="+mn-ea"/>
              </a:rPr>
              <a:t>，它或为空树（</a:t>
            </a:r>
            <a:r>
              <a:rPr lang="en-US" altLang="zh-CN" sz="2600">
                <a:latin typeface="宋体" panose="02010600030101010101" pitchFamily="2" charset="-122"/>
                <a:cs typeface="宋体" panose="02010600030101010101" pitchFamily="2" charset="-122"/>
                <a:sym typeface="+mn-ea"/>
              </a:rPr>
              <a:t>n = 0</a:t>
            </a:r>
            <a:r>
              <a:rPr lang="zh-CN" altLang="en-US" sz="2600">
                <a:latin typeface="宋体" panose="02010600030101010101" pitchFamily="2" charset="-122"/>
                <a:cs typeface="宋体" panose="02010600030101010101" pitchFamily="2" charset="-122"/>
                <a:sym typeface="+mn-ea"/>
              </a:rPr>
              <a:t>）；或为非空树，对于非空树 </a:t>
            </a:r>
            <a:r>
              <a:rPr lang="en-US" altLang="zh-CN" sz="2600">
                <a:latin typeface="宋体" panose="02010600030101010101" pitchFamily="2" charset="-122"/>
                <a:cs typeface="宋体" panose="02010600030101010101" pitchFamily="2" charset="-122"/>
                <a:sym typeface="+mn-ea"/>
              </a:rPr>
              <a:t>T</a:t>
            </a:r>
            <a:r>
              <a:rPr lang="zh-CN" altLang="en-US" sz="2600">
                <a:latin typeface="宋体" panose="02010600030101010101" pitchFamily="2" charset="-122"/>
                <a:cs typeface="宋体" panose="02010600030101010101" pitchFamily="2" charset="-122"/>
                <a:sym typeface="+mn-ea"/>
              </a:rPr>
              <a:t>：</a:t>
            </a:r>
            <a:endParaRPr lang="zh-CN" altLang="en-US" sz="2600">
              <a:latin typeface="宋体" panose="02010600030101010101" pitchFamily="2" charset="-122"/>
              <a:cs typeface="宋体" panose="02010600030101010101" pitchFamily="2" charset="-122"/>
            </a:endParaRPr>
          </a:p>
          <a:p>
            <a:pPr>
              <a:lnSpc>
                <a:spcPct val="150000"/>
              </a:lnSpc>
              <a:spcBef>
                <a:spcPts val="0"/>
              </a:spcBef>
              <a:spcAft>
                <a:spcPts val="0"/>
              </a:spcAft>
              <a:buNone/>
            </a:pP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1</a:t>
            </a:r>
            <a:r>
              <a:rPr lang="zh-CN" altLang="en-US" sz="2600">
                <a:latin typeface="宋体" panose="02010600030101010101" pitchFamily="2" charset="-122"/>
                <a:cs typeface="宋体" panose="02010600030101010101" pitchFamily="2" charset="-122"/>
                <a:sym typeface="+mn-ea"/>
              </a:rPr>
              <a:t>）有且仅有一个称之为根的结点；</a:t>
            </a:r>
            <a:endParaRPr lang="zh-CN" altLang="en-US" sz="2600">
              <a:latin typeface="宋体" panose="02010600030101010101" pitchFamily="2" charset="-122"/>
              <a:cs typeface="宋体" panose="02010600030101010101" pitchFamily="2" charset="-122"/>
            </a:endParaRPr>
          </a:p>
          <a:p>
            <a:pPr>
              <a:lnSpc>
                <a:spcPct val="150000"/>
              </a:lnSpc>
              <a:spcBef>
                <a:spcPts val="0"/>
              </a:spcBef>
              <a:spcAft>
                <a:spcPts val="0"/>
              </a:spcAft>
              <a:buNone/>
            </a:pP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2</a:t>
            </a:r>
            <a:r>
              <a:rPr lang="zh-CN" altLang="en-US" sz="2600">
                <a:latin typeface="宋体" panose="02010600030101010101" pitchFamily="2" charset="-122"/>
                <a:cs typeface="宋体" panose="02010600030101010101" pitchFamily="2" charset="-122"/>
                <a:sym typeface="+mn-ea"/>
              </a:rPr>
              <a:t>）除根结点以外的其余结点可分为 </a:t>
            </a:r>
            <a:r>
              <a:rPr lang="zh-CN" sz="2600">
                <a:latin typeface="宋体" panose="02010600030101010101" pitchFamily="2" charset="-122"/>
                <a:cs typeface="宋体" panose="02010600030101010101" pitchFamily="2" charset="-122"/>
                <a:sym typeface="+mn-ea"/>
              </a:rPr>
              <a:t>两</a:t>
            </a:r>
            <a:r>
              <a:rPr lang="zh-CN" altLang="en-US" sz="2600">
                <a:latin typeface="宋体" panose="02010600030101010101" pitchFamily="2" charset="-122"/>
                <a:cs typeface="宋体" panose="02010600030101010101" pitchFamily="2" charset="-122"/>
                <a:sym typeface="+mn-ea"/>
              </a:rPr>
              <a:t>个互不相交的有限集</a:t>
            </a:r>
            <a:r>
              <a:rPr lang="en-US" altLang="zh-CN" sz="2600">
                <a:latin typeface="宋体" panose="02010600030101010101" pitchFamily="2" charset="-122"/>
                <a:cs typeface="宋体" panose="02010600030101010101" pitchFamily="2" charset="-122"/>
                <a:sym typeface="+mn-ea"/>
              </a:rPr>
              <a:t>T</a:t>
            </a:r>
            <a:r>
              <a:rPr lang="en-US" altLang="zh-CN" sz="2600" baseline="-25000">
                <a:latin typeface="宋体" panose="02010600030101010101" pitchFamily="2" charset="-122"/>
                <a:cs typeface="宋体" panose="02010600030101010101" pitchFamily="2" charset="-122"/>
                <a:sym typeface="+mn-ea"/>
              </a:rPr>
              <a:t>1</a:t>
            </a:r>
            <a:r>
              <a:rPr lang="en-US" altLang="zh-CN" sz="2600">
                <a:latin typeface="宋体" panose="02010600030101010101" pitchFamily="2" charset="-122"/>
                <a:cs typeface="宋体" panose="02010600030101010101" pitchFamily="2" charset="-122"/>
                <a:sym typeface="+mn-ea"/>
              </a:rPr>
              <a:t>, T</a:t>
            </a:r>
            <a:r>
              <a:rPr lang="en-US" altLang="zh-CN" sz="2600" baseline="-25000">
                <a:latin typeface="宋体" panose="02010600030101010101" pitchFamily="2" charset="-122"/>
                <a:cs typeface="宋体" panose="02010600030101010101" pitchFamily="2" charset="-122"/>
                <a:sym typeface="+mn-ea"/>
              </a:rPr>
              <a:t>2 </a:t>
            </a:r>
            <a:r>
              <a:rPr lang="en-US" altLang="zh-CN" sz="2600">
                <a:latin typeface="宋体" panose="02010600030101010101" pitchFamily="2" charset="-122"/>
                <a:cs typeface="宋体" panose="02010600030101010101" pitchFamily="2" charset="-122"/>
                <a:sym typeface="+mn-ea"/>
              </a:rPr>
              <a:t>, </a:t>
            </a:r>
            <a:r>
              <a:rPr lang="zh-CN" altLang="en-US" sz="2600">
                <a:latin typeface="宋体" panose="02010600030101010101" pitchFamily="2" charset="-122"/>
                <a:cs typeface="宋体" panose="02010600030101010101" pitchFamily="2" charset="-122"/>
                <a:sym typeface="+mn-ea"/>
              </a:rPr>
              <a:t>分别称为T的左子树和右子树，且T1和T2本身又都是二叉树。</a:t>
            </a:r>
            <a:endParaRPr lang="zh-CN" altLang="en-US" sz="2600">
              <a:latin typeface="宋体" panose="02010600030101010101" pitchFamily="2" charset="-122"/>
              <a:cs typeface="宋体" panose="02010600030101010101" pitchFamily="2" charset="-122"/>
              <a:sym typeface="+mn-ea"/>
            </a:endParaRPr>
          </a:p>
        </p:txBody>
      </p:sp>
      <p:sp>
        <p:nvSpPr>
          <p:cNvPr id="27651" name="矩形 27650"/>
          <p:cNvSpPr/>
          <p:nvPr/>
        </p:nvSpPr>
        <p:spPr>
          <a:xfrm>
            <a:off x="1504950" y="4218305"/>
            <a:ext cx="8592820" cy="460375"/>
          </a:xfrm>
          <a:prstGeom prst="rect">
            <a:avLst/>
          </a:prstGeom>
          <a:noFill/>
          <a:ln w="9525">
            <a:noFill/>
          </a:ln>
        </p:spPr>
        <p:txBody>
          <a:bodyPr wrap="square">
            <a:spAutoFit/>
          </a:bodyPr>
          <a:lstStyle/>
          <a:p>
            <a:pPr marL="342900" indent="-342900" algn="ctr">
              <a:buNone/>
            </a:pPr>
            <a:r>
              <a:rPr lang="zh-CN" altLang="en-US" sz="2400" b="1">
                <a:solidFill>
                  <a:srgbClr val="FF0000"/>
                </a:solidFill>
                <a:latin typeface="微软雅黑" panose="020B0503020204020204" pitchFamily="34" charset="-122"/>
                <a:ea typeface="微软雅黑" panose="020B0503020204020204" pitchFamily="34" charset="-122"/>
              </a:rPr>
              <a:t>普通树（多叉树）若不转化为二叉树，则运算很难实现</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27652" name="矩形 27651"/>
          <p:cNvSpPr/>
          <p:nvPr/>
        </p:nvSpPr>
        <p:spPr>
          <a:xfrm>
            <a:off x="1271270" y="4980940"/>
            <a:ext cx="9078595" cy="1402715"/>
          </a:xfrm>
          <a:prstGeom prst="rect">
            <a:avLst/>
          </a:prstGeom>
          <a:solidFill>
            <a:srgbClr val="CCFFFF"/>
          </a:solidFill>
          <a:ln w="57150" cap="flat" cmpd="sng">
            <a:solidFill>
              <a:srgbClr val="FF3300"/>
            </a:solidFill>
            <a:prstDash val="solid"/>
            <a:miter/>
            <a:headEnd type="none" w="med" len="med"/>
            <a:tailEnd type="none" w="med" len="med"/>
          </a:ln>
        </p:spPr>
        <p:txBody>
          <a:bodyPr/>
          <a:lstStyle/>
          <a:p>
            <a:pPr marL="476250" indent="-476250" eaLnBrk="0" hangingPunct="0">
              <a:lnSpc>
                <a:spcPct val="150000"/>
              </a:lnSpc>
              <a:buClrTx/>
              <a:buSzPct val="100000"/>
              <a:buFont typeface="Wingdings" panose="05000000000000000000" pitchFamily="2" charset="2"/>
              <a:buChar char="ü"/>
            </a:pPr>
            <a:r>
              <a:rPr lang="zh-CN" altLang="en-US" sz="2400">
                <a:solidFill>
                  <a:srgbClr val="0000FF"/>
                </a:solidFill>
                <a:latin typeface="微软雅黑" panose="020B0503020204020204" pitchFamily="34" charset="-122"/>
                <a:ea typeface="微软雅黑" panose="020B0503020204020204" pitchFamily="34" charset="-122"/>
              </a:rPr>
              <a:t>二叉树的结构最简单，规律性最强；</a:t>
            </a:r>
            <a:endParaRPr lang="zh-CN" altLang="en-US" sz="2400">
              <a:solidFill>
                <a:srgbClr val="0000FF"/>
              </a:solidFill>
              <a:latin typeface="微软雅黑" panose="020B0503020204020204" pitchFamily="34" charset="-122"/>
              <a:ea typeface="微软雅黑" panose="020B0503020204020204" pitchFamily="34" charset="-122"/>
            </a:endParaRPr>
          </a:p>
          <a:p>
            <a:pPr marL="476250" indent="-476250" eaLnBrk="0" hangingPunct="0">
              <a:lnSpc>
                <a:spcPct val="150000"/>
              </a:lnSpc>
              <a:buClrTx/>
              <a:buSzPct val="100000"/>
              <a:buFont typeface="Wingdings" panose="05000000000000000000" pitchFamily="2" charset="2"/>
              <a:buChar char="ü"/>
            </a:pPr>
            <a:r>
              <a:rPr lang="zh-CN" altLang="en-US" sz="2400">
                <a:solidFill>
                  <a:srgbClr val="0000FF"/>
                </a:solidFill>
                <a:latin typeface="微软雅黑" panose="020B0503020204020204" pitchFamily="34" charset="-122"/>
                <a:ea typeface="微软雅黑" panose="020B0503020204020204" pitchFamily="34" charset="-122"/>
              </a:rPr>
              <a:t>可以证明，所有树都能转为唯一对应的二叉树，不失一般性。</a:t>
            </a:r>
            <a:endParaRPr lang="zh-CN" altLang="en-US" sz="240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50"/>
                                  </p:iterate>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50"/>
                                  </p:iterate>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par>
                          <p:cTn id="15" fill="hold">
                            <p:stCondLst>
                              <p:cond delay="3299"/>
                            </p:stCondLst>
                            <p:childTnLst>
                              <p:par>
                                <p:cTn id="16" presetID="16" presetClass="entr" presetSubtype="21" fill="hold" grpId="0" nodeType="afterEffect">
                                  <p:stCondLst>
                                    <p:cond delay="0"/>
                                  </p:stCondLst>
                                  <p:childTnLst>
                                    <p:set>
                                      <p:cBhvr>
                                        <p:cTn id="17" dur="1" fill="hold">
                                          <p:stCondLst>
                                            <p:cond delay="0"/>
                                          </p:stCondLst>
                                        </p:cTn>
                                        <p:tgtEl>
                                          <p:spTgt spid="27651"/>
                                        </p:tgtEl>
                                        <p:attrNameLst>
                                          <p:attrName>style.visibility</p:attrName>
                                        </p:attrNameLst>
                                      </p:cBhvr>
                                      <p:to>
                                        <p:strVal val="visible"/>
                                      </p:to>
                                    </p:set>
                                    <p:animEffect transition="in" filter="barn(inVertical)">
                                      <p:cBhvr>
                                        <p:cTn id="18" dur="500"/>
                                        <p:tgtEl>
                                          <p:spTgt spid="2765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7652"/>
                                        </p:tgtEl>
                                        <p:attrNameLst>
                                          <p:attrName>style.visibility</p:attrName>
                                        </p:attrNameLst>
                                      </p:cBhvr>
                                      <p:to>
                                        <p:strVal val="visible"/>
                                      </p:to>
                                    </p:set>
                                    <p:animEffect transition="in" filter="barn(inVertical)">
                                      <p:cBhvr>
                                        <p:cTn id="23"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270" y="764540"/>
            <a:ext cx="9808210" cy="69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150000"/>
              </a:lnSpc>
              <a:spcBef>
                <a:spcPts val="0"/>
              </a:spcBef>
              <a:spcAft>
                <a:spcPts val="0"/>
              </a:spcAft>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4</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、二叉树的定义</a:t>
            </a:r>
            <a:endParaRPr lang="zh-CN" altLang="en-US" sz="2600">
              <a:latin typeface="宋体" panose="02010600030101010101" pitchFamily="2" charset="-122"/>
              <a:cs typeface="宋体" panose="02010600030101010101" pitchFamily="2" charset="-122"/>
              <a:sym typeface="+mn-ea"/>
            </a:endParaRPr>
          </a:p>
        </p:txBody>
      </p:sp>
      <p:sp>
        <p:nvSpPr>
          <p:cNvPr id="6" name="Text Box 4"/>
          <p:cNvSpPr txBox="1"/>
          <p:nvPr/>
        </p:nvSpPr>
        <p:spPr>
          <a:xfrm>
            <a:off x="988060" y="1482090"/>
            <a:ext cx="10390505" cy="1850390"/>
          </a:xfrm>
          <a:prstGeom prst="rect">
            <a:avLst/>
          </a:prstGeom>
          <a:noFill/>
          <a:ln w="9525">
            <a:noFill/>
          </a:ln>
        </p:spPr>
        <p:txBody>
          <a:bodyPr wrap="square">
            <a:spAutoFit/>
          </a:bodyPr>
          <a:lstStyle/>
          <a:p>
            <a:pPr marL="762000" indent="-762000">
              <a:spcBef>
                <a:spcPct val="20000"/>
              </a:spcBef>
            </a:pPr>
            <a:r>
              <a:rPr lang="zh-CN" altLang="en-US" sz="2600" b="1" dirty="0">
                <a:solidFill>
                  <a:schemeClr val="accent1"/>
                </a:solidFill>
                <a:latin typeface="Times New Roman" panose="02020603050405020304" pitchFamily="18" charset="0"/>
              </a:rPr>
              <a:t>逻辑结构：  </a:t>
            </a:r>
            <a:r>
              <a:rPr lang="zh-CN" altLang="en-US" sz="2600" b="1" dirty="0">
                <a:solidFill>
                  <a:srgbClr val="000000"/>
                </a:solidFill>
                <a:latin typeface="Times New Roman" panose="02020603050405020304" pitchFamily="18" charset="0"/>
              </a:rPr>
              <a:t>一对二（</a:t>
            </a:r>
            <a:r>
              <a:rPr lang="en-US" altLang="zh-CN" sz="2600" b="1" dirty="0">
                <a:solidFill>
                  <a:srgbClr val="000000"/>
                </a:solidFill>
                <a:latin typeface="Times New Roman" panose="02020603050405020304" pitchFamily="18" charset="0"/>
              </a:rPr>
              <a:t>1</a:t>
            </a:r>
            <a:r>
              <a:rPr lang="zh-CN" altLang="en-US" sz="2600" b="1" dirty="0">
                <a:solidFill>
                  <a:srgbClr val="000000"/>
                </a:solidFill>
                <a:latin typeface="Times New Roman" panose="02020603050405020304" pitchFamily="18" charset="0"/>
              </a:rPr>
              <a:t>：</a:t>
            </a:r>
            <a:r>
              <a:rPr lang="en-US" altLang="zh-CN" sz="2600" b="1" dirty="0">
                <a:solidFill>
                  <a:srgbClr val="000000"/>
                </a:solidFill>
                <a:latin typeface="Times New Roman" panose="02020603050405020304" pitchFamily="18" charset="0"/>
              </a:rPr>
              <a:t>2</a:t>
            </a:r>
            <a:r>
              <a:rPr lang="zh-CN" altLang="en-US" sz="2600" b="1" dirty="0">
                <a:solidFill>
                  <a:srgbClr val="000000"/>
                </a:solidFill>
                <a:latin typeface="Times New Roman" panose="02020603050405020304" pitchFamily="18" charset="0"/>
              </a:rPr>
              <a:t>）</a:t>
            </a:r>
            <a:r>
              <a:rPr lang="zh-CN" altLang="en-US" sz="2600" b="1" dirty="0">
                <a:solidFill>
                  <a:srgbClr val="000000"/>
                </a:solidFill>
                <a:latin typeface="Times New Roman" panose="02020603050405020304" pitchFamily="18" charset="0"/>
                <a:ea typeface="楷体_GB2312" pitchFamily="49" charset="-122"/>
              </a:rPr>
              <a:t> </a:t>
            </a:r>
            <a:endParaRPr lang="zh-CN" altLang="en-US" sz="2600" b="1" dirty="0">
              <a:solidFill>
                <a:srgbClr val="000000"/>
              </a:solidFill>
              <a:latin typeface="Times New Roman" panose="02020603050405020304" pitchFamily="18" charset="0"/>
              <a:ea typeface="楷体_GB2312" pitchFamily="49" charset="-122"/>
            </a:endParaRPr>
          </a:p>
          <a:p>
            <a:pPr marL="762000" indent="-762000">
              <a:spcBef>
                <a:spcPct val="20000"/>
              </a:spcBef>
            </a:pPr>
            <a:r>
              <a:rPr lang="zh-CN" altLang="en-US" sz="2600" b="1" dirty="0">
                <a:solidFill>
                  <a:schemeClr val="accent1"/>
                </a:solidFill>
                <a:latin typeface="Times New Roman" panose="02020603050405020304" pitchFamily="18" charset="0"/>
              </a:rPr>
              <a:t>基本特征：</a:t>
            </a:r>
            <a:r>
              <a:rPr lang="en-US" altLang="zh-CN" sz="2600" b="1" dirty="0">
                <a:solidFill>
                  <a:srgbClr val="000000"/>
                </a:solidFill>
                <a:latin typeface="楷体_GB2312" pitchFamily="49" charset="-122"/>
                <a:ea typeface="楷体_GB2312" pitchFamily="49" charset="-122"/>
              </a:rPr>
              <a:t>① </a:t>
            </a:r>
            <a:r>
              <a:rPr lang="zh-CN" altLang="en-US" sz="2600" b="1" dirty="0">
                <a:solidFill>
                  <a:srgbClr val="000000"/>
                </a:solidFill>
                <a:latin typeface="楷体_GB2312" pitchFamily="49" charset="-122"/>
                <a:ea typeface="楷体_GB2312" pitchFamily="49" charset="-122"/>
              </a:rPr>
              <a:t>每个结点最多只有两棵子树（不存在度大于</a:t>
            </a:r>
            <a:r>
              <a:rPr lang="en-US" altLang="zh-CN" sz="2600" b="1" dirty="0">
                <a:solidFill>
                  <a:srgbClr val="000000"/>
                </a:solidFill>
                <a:latin typeface="楷体_GB2312" pitchFamily="49" charset="-122"/>
                <a:ea typeface="楷体_GB2312" pitchFamily="49" charset="-122"/>
              </a:rPr>
              <a:t>2</a:t>
            </a:r>
            <a:r>
              <a:rPr lang="zh-CN" altLang="en-US" sz="2600" b="1" dirty="0">
                <a:solidFill>
                  <a:srgbClr val="000000"/>
                </a:solidFill>
                <a:latin typeface="楷体_GB2312" pitchFamily="49" charset="-122"/>
                <a:ea typeface="楷体_GB2312" pitchFamily="49" charset="-122"/>
              </a:rPr>
              <a:t>的结点）；</a:t>
            </a:r>
            <a:endParaRPr lang="zh-CN" altLang="en-US" sz="2600" b="1" dirty="0">
              <a:solidFill>
                <a:srgbClr val="000000"/>
              </a:solidFill>
              <a:latin typeface="楷体_GB2312" pitchFamily="49" charset="-122"/>
              <a:ea typeface="楷体_GB2312" pitchFamily="49" charset="-122"/>
            </a:endParaRPr>
          </a:p>
          <a:p>
            <a:pPr marL="762000" indent="-762000"/>
            <a:r>
              <a:rPr lang="zh-CN" altLang="en-US" sz="2600" b="1" dirty="0">
                <a:solidFill>
                  <a:srgbClr val="000000"/>
                </a:solidFill>
                <a:latin typeface="楷体_GB2312" pitchFamily="49" charset="-122"/>
                <a:ea typeface="楷体_GB2312" pitchFamily="49" charset="-122"/>
              </a:rPr>
              <a:t>          ② 左子树和右子树</a:t>
            </a:r>
            <a:r>
              <a:rPr lang="zh-CN" altLang="en-US" sz="2600" b="1" dirty="0">
                <a:solidFill>
                  <a:srgbClr val="FF0000"/>
                </a:solidFill>
                <a:latin typeface="楷体_GB2312" pitchFamily="49" charset="-122"/>
                <a:ea typeface="楷体_GB2312" pitchFamily="49" charset="-122"/>
              </a:rPr>
              <a:t>次序不能颠倒</a:t>
            </a:r>
            <a:r>
              <a:rPr lang="zh-CN" altLang="en-US" sz="2600" b="1" dirty="0">
                <a:solidFill>
                  <a:srgbClr val="000000"/>
                </a:solidFill>
                <a:latin typeface="楷体_GB2312" pitchFamily="49" charset="-122"/>
                <a:ea typeface="楷体_GB2312" pitchFamily="49" charset="-122"/>
              </a:rPr>
              <a:t>（有序树）。</a:t>
            </a:r>
            <a:endParaRPr lang="zh-CN" altLang="en-US" sz="2600" b="1" dirty="0">
              <a:solidFill>
                <a:srgbClr val="000000"/>
              </a:solidFill>
              <a:latin typeface="楷体_GB2312" pitchFamily="49" charset="-122"/>
              <a:ea typeface="楷体_GB2312" pitchFamily="49" charset="-122"/>
            </a:endParaRPr>
          </a:p>
          <a:p>
            <a:pPr marL="762000" indent="-762000">
              <a:spcBef>
                <a:spcPct val="20000"/>
              </a:spcBef>
            </a:pPr>
            <a:r>
              <a:rPr lang="zh-CN" altLang="en-US" sz="2600" b="1" dirty="0">
                <a:solidFill>
                  <a:schemeClr val="accent1"/>
                </a:solidFill>
                <a:latin typeface="Times New Roman" panose="02020603050405020304" pitchFamily="18" charset="0"/>
              </a:rPr>
              <a:t>基本形态：</a:t>
            </a:r>
            <a:endParaRPr lang="zh-CN" altLang="en-US" sz="2600" b="1" dirty="0">
              <a:solidFill>
                <a:schemeClr val="accent1"/>
              </a:solidFill>
              <a:latin typeface="Times New Roman" panose="02020603050405020304" pitchFamily="18" charset="0"/>
            </a:endParaRPr>
          </a:p>
        </p:txBody>
      </p:sp>
      <p:sp>
        <p:nvSpPr>
          <p:cNvPr id="39940" name="AutoShape 105"/>
          <p:cNvSpPr/>
          <p:nvPr/>
        </p:nvSpPr>
        <p:spPr>
          <a:xfrm>
            <a:off x="2786698" y="3640773"/>
            <a:ext cx="1601787" cy="2054225"/>
          </a:xfrm>
          <a:prstGeom prst="roundRect">
            <a:avLst>
              <a:gd name="adj" fmla="val 16667"/>
            </a:avLst>
          </a:prstGeom>
          <a:noFill/>
          <a:ln w="9525">
            <a:noFill/>
          </a:ln>
        </p:spPr>
        <p:txBody>
          <a:bodyPr wrap="none" anchor="ctr"/>
          <a:lstStyle/>
          <a:p>
            <a:pPr algn="ctr"/>
            <a:endParaRPr lang="zh-CN" altLang="en-US" sz="1800" b="0" dirty="0">
              <a:latin typeface="宋体" panose="02010600030101010101" pitchFamily="2" charset="-122"/>
            </a:endParaRPr>
          </a:p>
        </p:txBody>
      </p:sp>
      <p:sp>
        <p:nvSpPr>
          <p:cNvPr id="81" name="Rectangle 92"/>
          <p:cNvSpPr>
            <a:spLocks noChangeArrowheads="1"/>
          </p:cNvSpPr>
          <p:nvPr/>
        </p:nvSpPr>
        <p:spPr bwMode="black">
          <a:xfrm>
            <a:off x="3122613" y="4094480"/>
            <a:ext cx="1585913" cy="863600"/>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10000"/>
              </a:lnSpc>
              <a:spcBef>
                <a:spcPct val="0"/>
              </a:spcBef>
              <a:spcAft>
                <a:spcPct val="0"/>
              </a:spcAft>
              <a:buClrTx/>
              <a:buSzTx/>
              <a:buFontTx/>
              <a:buNone/>
              <a:defRPr/>
            </a:pPr>
            <a:endParaRPr kumimoji="1" lang="en-US" altLang="zh-CN" sz="2000" b="1" i="0" u="sng" strike="noStrike" kern="1200" cap="none" spc="0" normalizeH="0" baseline="0" noProof="0">
              <a:ln>
                <a:noFill/>
              </a:ln>
              <a:solidFill>
                <a:srgbClr val="A50021"/>
              </a:solidFill>
              <a:effectLst/>
              <a:uLnTx/>
              <a:uFillTx/>
              <a:latin typeface="Calibri" panose="020F0502020204030204" charset="0"/>
              <a:ea typeface="宋体" panose="02010600030101010101" pitchFamily="2" charset="-122"/>
              <a:cs typeface="+mn-cs"/>
              <a:sym typeface="+mn-ea"/>
            </a:endParaRPr>
          </a:p>
          <a:p>
            <a:pPr marL="0" marR="0" lvl="0" indent="0" algn="ctr" defTabSz="914400" rtl="0" eaLnBrk="0" fontAlgn="base" latinLnBrk="0" hangingPunct="0">
              <a:lnSpc>
                <a:spcPct val="110000"/>
              </a:lnSpc>
              <a:spcBef>
                <a:spcPct val="0"/>
              </a:spcBef>
              <a:spcAft>
                <a:spcPct val="0"/>
              </a:spcAft>
              <a:buClrTx/>
              <a:buSzTx/>
              <a:buFontTx/>
              <a:buNone/>
              <a:defRPr/>
            </a:pPr>
            <a:endParaRPr kumimoji="1" lang="en-US" altLang="zh-CN" sz="1000" b="1" i="0" u="none" strike="noStrike" kern="1200" cap="none" spc="0" normalizeH="0" baseline="0" noProof="0">
              <a:ln>
                <a:noFill/>
              </a:ln>
              <a:solidFill>
                <a:srgbClr val="FF9900"/>
              </a:solidFill>
              <a:effectLst/>
              <a:uLnTx/>
              <a:uFillTx/>
              <a:latin typeface="Calibri" panose="020F0502020204030204" charset="0"/>
              <a:ea typeface="宋体" panose="02010600030101010101" pitchFamily="2" charset="-122"/>
              <a:cs typeface="+mn-cs"/>
              <a:sym typeface="+mn-ea"/>
            </a:endParaRPr>
          </a:p>
          <a:p>
            <a:pPr marL="0" marR="0" lvl="0" indent="0" algn="ctr" defTabSz="914400" rtl="0" eaLnBrk="0" fontAlgn="base" latinLnBrk="0" hangingPunct="0">
              <a:lnSpc>
                <a:spcPct val="110000"/>
              </a:lnSpc>
              <a:spcBef>
                <a:spcPct val="0"/>
              </a:spcBef>
              <a:spcAft>
                <a:spcPct val="0"/>
              </a:spcAft>
              <a:buClrTx/>
              <a:buSzTx/>
              <a:buFontTx/>
              <a:buNone/>
              <a:defRPr/>
            </a:pPr>
            <a:endParaRPr kumimoji="1" lang="zh-CN" altLang="en-US" sz="1600" b="0"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sym typeface="+mn-ea"/>
            </a:endParaRPr>
          </a:p>
        </p:txBody>
      </p:sp>
      <p:sp>
        <p:nvSpPr>
          <p:cNvPr id="82" name="Text Box 117"/>
          <p:cNvSpPr txBox="1"/>
          <p:nvPr/>
        </p:nvSpPr>
        <p:spPr>
          <a:xfrm>
            <a:off x="3398203" y="3765868"/>
            <a:ext cx="920750" cy="460375"/>
          </a:xfrm>
          <a:prstGeom prst="rect">
            <a:avLst/>
          </a:prstGeom>
          <a:noFill/>
          <a:ln w="9525">
            <a:noFill/>
          </a:ln>
        </p:spPr>
        <p:txBody>
          <a:bodyPr>
            <a:spAutoFit/>
          </a:bodyPr>
          <a:lstStyle/>
          <a:p>
            <a:r>
              <a:rPr lang="zh-CN" altLang="en-US" sz="2400" b="1" dirty="0">
                <a:solidFill>
                  <a:srgbClr val="3333FF"/>
                </a:solidFill>
                <a:latin typeface="Arial" panose="020B0604020202020204" pitchFamily="34" charset="0"/>
              </a:rPr>
              <a:t>空树</a:t>
            </a:r>
            <a:endParaRPr lang="zh-CN" altLang="en-US" sz="2400" b="1" dirty="0">
              <a:solidFill>
                <a:srgbClr val="3333FF"/>
              </a:solidFill>
              <a:latin typeface="Arial" panose="020B0604020202020204" pitchFamily="34" charset="0"/>
            </a:endParaRPr>
          </a:p>
        </p:txBody>
      </p:sp>
      <p:sp useBgFill="1">
        <p:nvSpPr>
          <p:cNvPr id="83" name="Oval 73"/>
          <p:cNvSpPr/>
          <p:nvPr/>
        </p:nvSpPr>
        <p:spPr>
          <a:xfrm>
            <a:off x="3615690" y="3159443"/>
            <a:ext cx="490538" cy="546100"/>
          </a:xfrm>
          <a:prstGeom prst="ellipse">
            <a:avLst/>
          </a:prstGeom>
          <a:ln w="31750" cap="flat" cmpd="sng">
            <a:solidFill>
              <a:srgbClr val="339966"/>
            </a:solidFill>
            <a:prstDash val="solid"/>
            <a:headEnd type="none" w="med" len="med"/>
            <a:tailEnd type="none" w="med" len="med"/>
          </a:ln>
        </p:spPr>
        <p:txBody>
          <a:bodyPr/>
          <a:lstStyle/>
          <a:p>
            <a:endParaRPr lang="zh-CN" altLang="en-US" b="1" dirty="0">
              <a:latin typeface="Times New Roman" panose="02020603050405020304" pitchFamily="18" charset="0"/>
            </a:endParaRPr>
          </a:p>
        </p:txBody>
      </p:sp>
      <p:sp>
        <p:nvSpPr>
          <p:cNvPr id="84" name="Line 74"/>
          <p:cNvSpPr>
            <a:spLocks noChangeShapeType="1"/>
          </p:cNvSpPr>
          <p:nvPr/>
        </p:nvSpPr>
        <p:spPr bwMode="auto">
          <a:xfrm>
            <a:off x="3535045" y="3145473"/>
            <a:ext cx="647700" cy="574675"/>
          </a:xfrm>
          <a:prstGeom prst="line">
            <a:avLst/>
          </a:prstGeom>
          <a:noFill/>
          <a:ln w="38100">
            <a:solidFill>
              <a:srgbClr val="339966"/>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useBgFill="1">
        <p:nvSpPr>
          <p:cNvPr id="85" name="AutoShape 95"/>
          <p:cNvSpPr/>
          <p:nvPr/>
        </p:nvSpPr>
        <p:spPr>
          <a:xfrm rot="741935">
            <a:off x="8750618" y="5725160"/>
            <a:ext cx="506412" cy="554038"/>
          </a:xfrm>
          <a:prstGeom prst="wedgeEllipseCallout">
            <a:avLst>
              <a:gd name="adj1" fmla="val 60838"/>
              <a:gd name="adj2" fmla="val -179875"/>
            </a:avLst>
          </a:prstGeom>
          <a:ln w="31750" cap="flat" cmpd="sng">
            <a:solidFill>
              <a:srgbClr val="339966"/>
            </a:solidFill>
            <a:prstDash val="solid"/>
            <a:miter/>
            <a:headEnd type="none" w="med" len="med"/>
            <a:tailEnd type="none" w="med" len="med"/>
          </a:ln>
        </p:spPr>
        <p:txBody>
          <a:bodyPr/>
          <a:lstStyle/>
          <a:p>
            <a:pPr algn="just"/>
            <a:endParaRPr lang="zh-CN" altLang="en-US" b="1" dirty="0">
              <a:latin typeface="Times New Roman" panose="02020603050405020304" pitchFamily="18" charset="0"/>
            </a:endParaRPr>
          </a:p>
        </p:txBody>
      </p:sp>
      <p:sp useBgFill="1">
        <p:nvSpPr>
          <p:cNvPr id="86" name="Oval 96"/>
          <p:cNvSpPr>
            <a:spLocks noChangeArrowheads="1"/>
          </p:cNvSpPr>
          <p:nvPr/>
        </p:nvSpPr>
        <p:spPr bwMode="auto">
          <a:xfrm>
            <a:off x="9395143" y="4429760"/>
            <a:ext cx="746125" cy="652463"/>
          </a:xfrm>
          <a:prstGeom prst="ellipse">
            <a:avLst/>
          </a:prstGeom>
          <a:ln w="31750">
            <a:solidFill>
              <a:srgbClr val="990000"/>
            </a:solidFill>
            <a:round/>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N</a:t>
            </a:r>
            <a:endPar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p:nvSpPr>
          <p:cNvPr id="87" name="Text Box 97"/>
          <p:cNvSpPr txBox="1"/>
          <p:nvPr/>
        </p:nvSpPr>
        <p:spPr>
          <a:xfrm>
            <a:off x="8803799" y="5726748"/>
            <a:ext cx="454025" cy="583565"/>
          </a:xfrm>
          <a:prstGeom prst="rect">
            <a:avLst/>
          </a:prstGeom>
          <a:noFill/>
          <a:ln w="12700">
            <a:noFill/>
          </a:ln>
        </p:spPr>
        <p:txBody>
          <a:bodyPr wrap="none">
            <a:spAutoFit/>
          </a:bodyPr>
          <a:lstStyle/>
          <a:p>
            <a:pPr algn="ctr"/>
            <a:r>
              <a:rPr lang="en-US" altLang="zh-CN" sz="3200" b="1" dirty="0">
                <a:solidFill>
                  <a:srgbClr val="005400"/>
                </a:solidFill>
                <a:latin typeface="Times New Roman" panose="02020603050405020304" pitchFamily="18" charset="0"/>
              </a:rPr>
              <a:t>L</a:t>
            </a:r>
            <a:endParaRPr lang="en-US" altLang="zh-CN" sz="3200" b="1" dirty="0">
              <a:solidFill>
                <a:srgbClr val="005400"/>
              </a:solidFill>
              <a:latin typeface="Times New Roman" panose="02020603050405020304" pitchFamily="18" charset="0"/>
            </a:endParaRPr>
          </a:p>
        </p:txBody>
      </p:sp>
      <p:sp useBgFill="1">
        <p:nvSpPr>
          <p:cNvPr id="88" name="AutoShape 98"/>
          <p:cNvSpPr/>
          <p:nvPr/>
        </p:nvSpPr>
        <p:spPr>
          <a:xfrm>
            <a:off x="10258743" y="5655310"/>
            <a:ext cx="504825" cy="647700"/>
          </a:xfrm>
          <a:prstGeom prst="wedgeEllipseCallout">
            <a:avLst>
              <a:gd name="adj1" fmla="val -89792"/>
              <a:gd name="adj2" fmla="val -132648"/>
            </a:avLst>
          </a:prstGeom>
          <a:ln w="31750" cap="flat" cmpd="sng">
            <a:solidFill>
              <a:srgbClr val="339966"/>
            </a:solidFill>
            <a:prstDash val="solid"/>
            <a:miter/>
            <a:headEnd type="none" w="med" len="med"/>
            <a:tailEnd type="none" w="med" len="med"/>
          </a:ln>
        </p:spPr>
        <p:txBody>
          <a:bodyPr/>
          <a:lstStyle/>
          <a:p>
            <a:pPr algn="just"/>
            <a:endParaRPr lang="zh-CN" altLang="en-US" b="1" dirty="0">
              <a:latin typeface="Times New Roman" panose="02020603050405020304" pitchFamily="18" charset="0"/>
            </a:endParaRPr>
          </a:p>
        </p:txBody>
      </p:sp>
      <p:sp>
        <p:nvSpPr>
          <p:cNvPr id="89" name="Text Box 99"/>
          <p:cNvSpPr txBox="1"/>
          <p:nvPr/>
        </p:nvSpPr>
        <p:spPr>
          <a:xfrm>
            <a:off x="10260013" y="5710873"/>
            <a:ext cx="360362" cy="583565"/>
          </a:xfrm>
          <a:prstGeom prst="rect">
            <a:avLst/>
          </a:prstGeom>
          <a:noFill/>
          <a:ln w="12700">
            <a:noFill/>
          </a:ln>
        </p:spPr>
        <p:txBody>
          <a:bodyPr>
            <a:spAutoFit/>
          </a:bodyPr>
          <a:lstStyle/>
          <a:p>
            <a:r>
              <a:rPr lang="en-US" altLang="zh-CN" sz="3200" b="1" dirty="0">
                <a:solidFill>
                  <a:srgbClr val="005400"/>
                </a:solidFill>
                <a:latin typeface="Times New Roman" panose="02020603050405020304" pitchFamily="18" charset="0"/>
              </a:rPr>
              <a:t>R</a:t>
            </a:r>
            <a:endParaRPr lang="en-US" altLang="zh-CN" sz="3200" b="1" dirty="0">
              <a:solidFill>
                <a:srgbClr val="005400"/>
              </a:solidFill>
              <a:latin typeface="Times New Roman" panose="02020603050405020304" pitchFamily="18" charset="0"/>
            </a:endParaRPr>
          </a:p>
        </p:txBody>
      </p:sp>
      <p:sp useBgFill="1">
        <p:nvSpPr>
          <p:cNvPr id="90" name="Oval 100"/>
          <p:cNvSpPr>
            <a:spLocks noChangeArrowheads="1"/>
          </p:cNvSpPr>
          <p:nvPr/>
        </p:nvSpPr>
        <p:spPr bwMode="auto">
          <a:xfrm>
            <a:off x="7151688" y="3140710"/>
            <a:ext cx="833438" cy="647700"/>
          </a:xfrm>
          <a:prstGeom prst="ellipse">
            <a:avLst/>
          </a:prstGeom>
          <a:ln w="31750">
            <a:solidFill>
              <a:srgbClr val="990000"/>
            </a:solidFill>
            <a:round/>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N</a:t>
            </a:r>
            <a:endPar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p:nvSpPr>
          <p:cNvPr id="91" name="Rectangle 101"/>
          <p:cNvSpPr/>
          <p:nvPr/>
        </p:nvSpPr>
        <p:spPr>
          <a:xfrm>
            <a:off x="6575425" y="3859848"/>
            <a:ext cx="2089150" cy="368935"/>
          </a:xfrm>
          <a:prstGeom prst="rect">
            <a:avLst/>
          </a:prstGeom>
          <a:noFill/>
          <a:ln w="25400">
            <a:noFill/>
          </a:ln>
        </p:spPr>
        <p:txBody>
          <a:bodyPr lIns="72000" tIns="0" rIns="90000" bIns="0">
            <a:spAutoFit/>
          </a:bodyPr>
          <a:lstStyle/>
          <a:p>
            <a:pPr algn="ctr">
              <a:spcBef>
                <a:spcPct val="50000"/>
              </a:spcBef>
            </a:pPr>
            <a:r>
              <a:rPr lang="zh-CN" altLang="en-US" sz="2400" b="1" dirty="0">
                <a:solidFill>
                  <a:srgbClr val="3333FF"/>
                </a:solidFill>
                <a:latin typeface="宋体" panose="02010600030101010101" pitchFamily="2" charset="-122"/>
              </a:rPr>
              <a:t>只含根结点</a:t>
            </a:r>
            <a:endParaRPr lang="zh-CN" altLang="en-US" sz="2400" b="1" dirty="0">
              <a:solidFill>
                <a:srgbClr val="3333FF"/>
              </a:solidFill>
              <a:latin typeface="宋体" panose="02010600030101010101" pitchFamily="2" charset="-122"/>
            </a:endParaRPr>
          </a:p>
        </p:txBody>
      </p:sp>
      <p:sp useBgFill="1">
        <p:nvSpPr>
          <p:cNvPr id="92" name="AutoShape 109"/>
          <p:cNvSpPr/>
          <p:nvPr/>
        </p:nvSpPr>
        <p:spPr>
          <a:xfrm rot="741935">
            <a:off x="1020128" y="5588318"/>
            <a:ext cx="506412" cy="554037"/>
          </a:xfrm>
          <a:prstGeom prst="wedgeEllipseCallout">
            <a:avLst>
              <a:gd name="adj1" fmla="val 60838"/>
              <a:gd name="adj2" fmla="val -179875"/>
            </a:avLst>
          </a:prstGeom>
          <a:ln w="31750" cap="flat" cmpd="sng">
            <a:solidFill>
              <a:srgbClr val="339966"/>
            </a:solidFill>
            <a:prstDash val="solid"/>
            <a:miter/>
            <a:headEnd type="none" w="med" len="med"/>
            <a:tailEnd type="none" w="med" len="med"/>
          </a:ln>
        </p:spPr>
        <p:txBody>
          <a:bodyPr/>
          <a:lstStyle/>
          <a:p>
            <a:pPr algn="just"/>
            <a:endParaRPr lang="zh-CN" altLang="en-US" b="1" dirty="0">
              <a:latin typeface="Times New Roman" panose="02020603050405020304" pitchFamily="18" charset="0"/>
            </a:endParaRPr>
          </a:p>
        </p:txBody>
      </p:sp>
      <p:sp useBgFill="1">
        <p:nvSpPr>
          <p:cNvPr id="93" name="Oval 110"/>
          <p:cNvSpPr>
            <a:spLocks noChangeArrowheads="1"/>
          </p:cNvSpPr>
          <p:nvPr/>
        </p:nvSpPr>
        <p:spPr bwMode="auto">
          <a:xfrm>
            <a:off x="1664653" y="4292918"/>
            <a:ext cx="746125" cy="652463"/>
          </a:xfrm>
          <a:prstGeom prst="ellipse">
            <a:avLst/>
          </a:prstGeom>
          <a:ln w="31750">
            <a:solidFill>
              <a:srgbClr val="990000"/>
            </a:solidFill>
            <a:round/>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N</a:t>
            </a:r>
            <a:endPar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p:nvSpPr>
          <p:cNvPr id="94" name="Text Box 111"/>
          <p:cNvSpPr txBox="1"/>
          <p:nvPr/>
        </p:nvSpPr>
        <p:spPr>
          <a:xfrm>
            <a:off x="1073309" y="5589905"/>
            <a:ext cx="454025" cy="583565"/>
          </a:xfrm>
          <a:prstGeom prst="rect">
            <a:avLst/>
          </a:prstGeom>
          <a:noFill/>
          <a:ln w="12700">
            <a:noFill/>
          </a:ln>
        </p:spPr>
        <p:txBody>
          <a:bodyPr wrap="none">
            <a:spAutoFit/>
          </a:bodyPr>
          <a:lstStyle/>
          <a:p>
            <a:pPr algn="ctr"/>
            <a:r>
              <a:rPr lang="en-US" altLang="zh-CN" sz="3200" b="1" dirty="0">
                <a:solidFill>
                  <a:srgbClr val="005400"/>
                </a:solidFill>
                <a:latin typeface="Times New Roman" panose="02020603050405020304" pitchFamily="18" charset="0"/>
              </a:rPr>
              <a:t>L</a:t>
            </a:r>
            <a:endParaRPr lang="en-US" altLang="zh-CN" sz="3200" b="1" dirty="0">
              <a:solidFill>
                <a:srgbClr val="005400"/>
              </a:solidFill>
              <a:latin typeface="Times New Roman" panose="02020603050405020304" pitchFamily="18" charset="0"/>
            </a:endParaRPr>
          </a:p>
        </p:txBody>
      </p:sp>
      <p:sp>
        <p:nvSpPr>
          <p:cNvPr id="95" name="Rectangle 114"/>
          <p:cNvSpPr/>
          <p:nvPr/>
        </p:nvSpPr>
        <p:spPr>
          <a:xfrm>
            <a:off x="908685" y="6242368"/>
            <a:ext cx="1997710" cy="368935"/>
          </a:xfrm>
          <a:prstGeom prst="rect">
            <a:avLst/>
          </a:prstGeom>
          <a:noFill/>
          <a:ln w="25400">
            <a:noFill/>
          </a:ln>
        </p:spPr>
        <p:txBody>
          <a:bodyPr wrap="none" lIns="72000" tIns="0" rIns="90000" bIns="0">
            <a:spAutoFit/>
          </a:bodyPr>
          <a:lstStyle/>
          <a:p>
            <a:pPr algn="ctr">
              <a:spcBef>
                <a:spcPct val="50000"/>
              </a:spcBef>
            </a:pPr>
            <a:r>
              <a:rPr lang="zh-CN" altLang="en-US" sz="2400" b="1" dirty="0">
                <a:solidFill>
                  <a:srgbClr val="3333FF"/>
                </a:solidFill>
                <a:latin typeface="宋体" panose="02010600030101010101" pitchFamily="2" charset="-122"/>
              </a:rPr>
              <a:t>右子树为空树</a:t>
            </a:r>
            <a:endParaRPr lang="zh-CN" altLang="en-US" sz="2400" b="1" dirty="0">
              <a:solidFill>
                <a:srgbClr val="3333FF"/>
              </a:solidFill>
              <a:latin typeface="宋体" panose="02010600030101010101" pitchFamily="2" charset="-122"/>
            </a:endParaRPr>
          </a:p>
        </p:txBody>
      </p:sp>
      <p:sp useBgFill="1">
        <p:nvSpPr>
          <p:cNvPr id="96" name="Oval 116"/>
          <p:cNvSpPr>
            <a:spLocks noChangeArrowheads="1"/>
          </p:cNvSpPr>
          <p:nvPr/>
        </p:nvSpPr>
        <p:spPr bwMode="auto">
          <a:xfrm>
            <a:off x="5074603" y="4424998"/>
            <a:ext cx="746125" cy="652463"/>
          </a:xfrm>
          <a:prstGeom prst="ellipse">
            <a:avLst/>
          </a:prstGeom>
          <a:ln w="31750">
            <a:solidFill>
              <a:srgbClr val="990000"/>
            </a:solidFill>
            <a:round/>
          </a:ln>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rPr>
              <a:t>N</a:t>
            </a:r>
            <a:endParaRPr kumimoji="1" lang="en-US" altLang="zh-CN" sz="32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mn-ea"/>
            </a:endParaRPr>
          </a:p>
        </p:txBody>
      </p:sp>
      <p:sp useBgFill="1">
        <p:nvSpPr>
          <p:cNvPr id="97" name="AutoShape 118"/>
          <p:cNvSpPr/>
          <p:nvPr/>
        </p:nvSpPr>
        <p:spPr>
          <a:xfrm>
            <a:off x="5938203" y="5650548"/>
            <a:ext cx="504825" cy="647700"/>
          </a:xfrm>
          <a:prstGeom prst="wedgeEllipseCallout">
            <a:avLst>
              <a:gd name="adj1" fmla="val -89792"/>
              <a:gd name="adj2" fmla="val -132648"/>
            </a:avLst>
          </a:prstGeom>
          <a:ln w="31750" cap="flat" cmpd="sng">
            <a:solidFill>
              <a:srgbClr val="339966"/>
            </a:solidFill>
            <a:prstDash val="solid"/>
            <a:miter/>
            <a:headEnd type="none" w="med" len="med"/>
            <a:tailEnd type="none" w="med" len="med"/>
          </a:ln>
        </p:spPr>
        <p:txBody>
          <a:bodyPr/>
          <a:lstStyle/>
          <a:p>
            <a:pPr algn="just"/>
            <a:endParaRPr lang="zh-CN" altLang="en-US" b="1" dirty="0">
              <a:latin typeface="Times New Roman" panose="02020603050405020304" pitchFamily="18" charset="0"/>
            </a:endParaRPr>
          </a:p>
        </p:txBody>
      </p:sp>
      <p:sp>
        <p:nvSpPr>
          <p:cNvPr id="98" name="Text Box 119"/>
          <p:cNvSpPr txBox="1"/>
          <p:nvPr/>
        </p:nvSpPr>
        <p:spPr>
          <a:xfrm>
            <a:off x="5939473" y="5706110"/>
            <a:ext cx="360362" cy="583565"/>
          </a:xfrm>
          <a:prstGeom prst="rect">
            <a:avLst/>
          </a:prstGeom>
          <a:noFill/>
          <a:ln w="12700">
            <a:noFill/>
          </a:ln>
        </p:spPr>
        <p:txBody>
          <a:bodyPr>
            <a:spAutoFit/>
          </a:bodyPr>
          <a:lstStyle/>
          <a:p>
            <a:r>
              <a:rPr lang="en-US" altLang="zh-CN" sz="3200" b="1" dirty="0">
                <a:solidFill>
                  <a:srgbClr val="005400"/>
                </a:solidFill>
                <a:latin typeface="Times New Roman" panose="02020603050405020304" pitchFamily="18" charset="0"/>
              </a:rPr>
              <a:t>R</a:t>
            </a:r>
            <a:endParaRPr lang="en-US" altLang="zh-CN" sz="3200" b="1" dirty="0">
              <a:solidFill>
                <a:srgbClr val="005400"/>
              </a:solidFill>
              <a:latin typeface="Times New Roman" panose="02020603050405020304" pitchFamily="18" charset="0"/>
            </a:endParaRPr>
          </a:p>
        </p:txBody>
      </p:sp>
      <p:sp>
        <p:nvSpPr>
          <p:cNvPr id="99" name="Rectangle 120"/>
          <p:cNvSpPr/>
          <p:nvPr/>
        </p:nvSpPr>
        <p:spPr>
          <a:xfrm>
            <a:off x="5300504" y="6371273"/>
            <a:ext cx="1997710" cy="368935"/>
          </a:xfrm>
          <a:prstGeom prst="rect">
            <a:avLst/>
          </a:prstGeom>
          <a:noFill/>
          <a:ln w="25400">
            <a:noFill/>
          </a:ln>
        </p:spPr>
        <p:txBody>
          <a:bodyPr wrap="none" lIns="72000" tIns="0" rIns="90000" bIns="0">
            <a:spAutoFit/>
          </a:bodyPr>
          <a:lstStyle/>
          <a:p>
            <a:pPr algn="ctr">
              <a:spcBef>
                <a:spcPct val="50000"/>
              </a:spcBef>
            </a:pPr>
            <a:r>
              <a:rPr lang="zh-CN" altLang="en-US" sz="2400" b="1" dirty="0">
                <a:solidFill>
                  <a:srgbClr val="3333FF"/>
                </a:solidFill>
                <a:latin typeface="宋体" panose="02010600030101010101" pitchFamily="2" charset="-122"/>
              </a:rPr>
              <a:t>左子树为空树</a:t>
            </a:r>
            <a:endParaRPr lang="zh-CN" altLang="en-US" sz="2400" b="1" dirty="0">
              <a:solidFill>
                <a:srgbClr val="3333FF"/>
              </a:solidFill>
              <a:latin typeface="宋体" panose="02010600030101010101" pitchFamily="2" charset="-122"/>
            </a:endParaRPr>
          </a:p>
        </p:txBody>
      </p:sp>
      <p:sp>
        <p:nvSpPr>
          <p:cNvPr id="100" name="Rectangle 121"/>
          <p:cNvSpPr/>
          <p:nvPr/>
        </p:nvSpPr>
        <p:spPr>
          <a:xfrm>
            <a:off x="8401527" y="6374448"/>
            <a:ext cx="2915920" cy="368935"/>
          </a:xfrm>
          <a:prstGeom prst="rect">
            <a:avLst/>
          </a:prstGeom>
          <a:noFill/>
          <a:ln w="25400">
            <a:noFill/>
          </a:ln>
        </p:spPr>
        <p:txBody>
          <a:bodyPr wrap="none" lIns="72000" tIns="0" rIns="90000" bIns="0">
            <a:spAutoFit/>
          </a:bodyPr>
          <a:lstStyle/>
          <a:p>
            <a:pPr algn="ctr"/>
            <a:r>
              <a:rPr lang="zh-CN" altLang="en-US" sz="2400" b="1" dirty="0">
                <a:solidFill>
                  <a:srgbClr val="3333FF"/>
                </a:solidFill>
                <a:latin typeface="宋体" panose="02010600030101010101" pitchFamily="2" charset="-122"/>
              </a:rPr>
              <a:t>左右子树均不为空树</a:t>
            </a:r>
            <a:endParaRPr lang="zh-CN" altLang="en-US" sz="2400" b="1" dirty="0">
              <a:solidFill>
                <a:srgbClr val="3333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par>
                                <p:cTn id="8" presetID="9"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dissolve">
                                      <p:cBhvr>
                                        <p:cTn id="10" dur="500"/>
                                        <p:tgtEl>
                                          <p:spTgt spid="84"/>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82"/>
                                        </p:tgtEl>
                                        <p:attrNameLst>
                                          <p:attrName>style.visibility</p:attrName>
                                        </p:attrNameLst>
                                      </p:cBhvr>
                                      <p:to>
                                        <p:strVal val="visible"/>
                                      </p:to>
                                    </p:set>
                                    <p:animEffect transition="in" filter="strips(downRight)">
                                      <p:cBhvr>
                                        <p:cTn id="14" dur="500"/>
                                        <p:tgtEl>
                                          <p:spTgt spid="82"/>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5" fill="hold" grpId="0" nodeType="clickEffect">
                                  <p:stCondLst>
                                    <p:cond delay="0"/>
                                  </p:stCondLst>
                                  <p:childTnLst>
                                    <p:set>
                                      <p:cBhvr>
                                        <p:cTn id="18" dur="1" fill="hold">
                                          <p:stCondLst>
                                            <p:cond delay="0"/>
                                          </p:stCondLst>
                                        </p:cTn>
                                        <p:tgtEl>
                                          <p:spTgt spid="90"/>
                                        </p:tgtEl>
                                        <p:attrNameLst>
                                          <p:attrName>style.visibility</p:attrName>
                                        </p:attrNameLst>
                                      </p:cBhvr>
                                      <p:to>
                                        <p:strVal val="visible"/>
                                      </p:to>
                                    </p:set>
                                    <p:animEffect transition="in" filter="checkerboard(down)">
                                      <p:cBhvr>
                                        <p:cTn id="19" dur="500"/>
                                        <p:tgtEl>
                                          <p:spTgt spid="90"/>
                                        </p:tgtEl>
                                      </p:cBhvr>
                                    </p:animEffect>
                                  </p:childTnLst>
                                </p:cTn>
                              </p:par>
                            </p:childTnLst>
                          </p:cTn>
                        </p:par>
                        <p:par>
                          <p:cTn id="20" fill="hold">
                            <p:stCondLst>
                              <p:cond delay="500"/>
                            </p:stCondLst>
                            <p:childTnLst>
                              <p:par>
                                <p:cTn id="21" presetID="18" presetClass="entr" presetSubtype="6" fill="hold" grpId="0"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strips(downRight)">
                                      <p:cBhvr>
                                        <p:cTn id="23" dur="500"/>
                                        <p:tgtEl>
                                          <p:spTgt spid="91"/>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5"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checkerboard(down)">
                                      <p:cBhvr>
                                        <p:cTn id="28" dur="500"/>
                                        <p:tgtEl>
                                          <p:spTgt spid="93"/>
                                        </p:tgtEl>
                                      </p:cBhvr>
                                    </p:animEffect>
                                  </p:childTnLst>
                                </p:cTn>
                              </p:par>
                            </p:childTnLst>
                          </p:cTn>
                        </p:par>
                        <p:par>
                          <p:cTn id="29" fill="hold">
                            <p:stCondLst>
                              <p:cond delay="500"/>
                            </p:stCondLst>
                            <p:childTnLst>
                              <p:par>
                                <p:cTn id="30" presetID="3" presetClass="entr" presetSubtype="5" fill="hold" grpId="0" nodeType="after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blinds(vertical)">
                                      <p:cBhvr>
                                        <p:cTn id="32" dur="500"/>
                                        <p:tgtEl>
                                          <p:spTgt spid="9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dissolve">
                                      <p:cBhvr>
                                        <p:cTn id="35" dur="500"/>
                                        <p:tgtEl>
                                          <p:spTgt spid="94"/>
                                        </p:tgtEl>
                                      </p:cBhvr>
                                    </p:animEffect>
                                  </p:childTnLst>
                                </p:cTn>
                              </p:par>
                            </p:childTnLst>
                          </p:cTn>
                        </p:par>
                        <p:par>
                          <p:cTn id="36" fill="hold">
                            <p:stCondLst>
                              <p:cond delay="1000"/>
                            </p:stCondLst>
                            <p:childTnLst>
                              <p:par>
                                <p:cTn id="37" presetID="18" presetClass="entr" presetSubtype="6"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strips(downRight)">
                                      <p:cBhvr>
                                        <p:cTn id="39" dur="500"/>
                                        <p:tgtEl>
                                          <p:spTgt spid="9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5" fill="hold" grpId="0" nodeType="click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checkerboard(down)">
                                      <p:cBhvr>
                                        <p:cTn id="44" dur="500"/>
                                        <p:tgtEl>
                                          <p:spTgt spid="96"/>
                                        </p:tgtEl>
                                      </p:cBhvr>
                                    </p:animEffect>
                                  </p:childTnLst>
                                </p:cTn>
                              </p:par>
                            </p:childTnLst>
                          </p:cTn>
                        </p:par>
                        <p:par>
                          <p:cTn id="45" fill="hold">
                            <p:stCondLst>
                              <p:cond delay="500"/>
                            </p:stCondLst>
                            <p:childTnLst>
                              <p:par>
                                <p:cTn id="46" presetID="3" presetClass="entr" presetSubtype="5" fill="hold" grpId="0" nodeType="after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blinds(vertical)">
                                      <p:cBhvr>
                                        <p:cTn id="48" dur="500"/>
                                        <p:tgtEl>
                                          <p:spTgt spid="9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dissolve">
                                      <p:cBhvr>
                                        <p:cTn id="51" dur="500"/>
                                        <p:tgtEl>
                                          <p:spTgt spid="98"/>
                                        </p:tgtEl>
                                      </p:cBhvr>
                                    </p:animEffect>
                                  </p:childTnLst>
                                </p:cTn>
                              </p:par>
                            </p:childTnLst>
                          </p:cTn>
                        </p:par>
                        <p:par>
                          <p:cTn id="52" fill="hold">
                            <p:stCondLst>
                              <p:cond delay="1000"/>
                            </p:stCondLst>
                            <p:childTnLst>
                              <p:par>
                                <p:cTn id="53" presetID="18" presetClass="entr" presetSubtype="6" fill="hold" grpId="0" nodeType="after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strips(downRight)">
                                      <p:cBhvr>
                                        <p:cTn id="55" dur="500"/>
                                        <p:tgtEl>
                                          <p:spTgt spid="99"/>
                                        </p:tgtEl>
                                      </p:cBhvr>
                                    </p:animEffect>
                                  </p:childTnLst>
                                </p:cTn>
                              </p:par>
                            </p:childTnLst>
                          </p:cTn>
                        </p:par>
                      </p:childTnLst>
                    </p:cTn>
                  </p:par>
                  <p:par>
                    <p:cTn id="56" fill="hold">
                      <p:stCondLst>
                        <p:cond delay="indefinite"/>
                      </p:stCondLst>
                      <p:childTnLst>
                        <p:par>
                          <p:cTn id="57" fill="hold">
                            <p:stCondLst>
                              <p:cond delay="0"/>
                            </p:stCondLst>
                            <p:childTnLst>
                              <p:par>
                                <p:cTn id="58" presetID="5" presetClass="entr" presetSubtype="5"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checkerboard(down)">
                                      <p:cBhvr>
                                        <p:cTn id="60" dur="500"/>
                                        <p:tgtEl>
                                          <p:spTgt spid="86"/>
                                        </p:tgtEl>
                                      </p:cBhvr>
                                    </p:animEffect>
                                  </p:childTnLst>
                                </p:cTn>
                              </p:par>
                            </p:childTnLst>
                          </p:cTn>
                        </p:par>
                        <p:par>
                          <p:cTn id="61" fill="hold">
                            <p:stCondLst>
                              <p:cond delay="500"/>
                            </p:stCondLst>
                            <p:childTnLst>
                              <p:par>
                                <p:cTn id="62" presetID="3" presetClass="entr" presetSubtype="5" fill="hold" grpId="0" nodeType="afterEffect">
                                  <p:stCondLst>
                                    <p:cond delay="0"/>
                                  </p:stCondLst>
                                  <p:childTnLst>
                                    <p:set>
                                      <p:cBhvr>
                                        <p:cTn id="63" dur="1" fill="hold">
                                          <p:stCondLst>
                                            <p:cond delay="0"/>
                                          </p:stCondLst>
                                        </p:cTn>
                                        <p:tgtEl>
                                          <p:spTgt spid="85"/>
                                        </p:tgtEl>
                                        <p:attrNameLst>
                                          <p:attrName>style.visibility</p:attrName>
                                        </p:attrNameLst>
                                      </p:cBhvr>
                                      <p:to>
                                        <p:strVal val="visible"/>
                                      </p:to>
                                    </p:set>
                                    <p:animEffect transition="in" filter="blinds(vertical)">
                                      <p:cBhvr>
                                        <p:cTn id="64" dur="500"/>
                                        <p:tgtEl>
                                          <p:spTgt spid="8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dissolve">
                                      <p:cBhvr>
                                        <p:cTn id="67" dur="500"/>
                                        <p:tgtEl>
                                          <p:spTgt spid="87"/>
                                        </p:tgtEl>
                                      </p:cBhvr>
                                    </p:animEffect>
                                  </p:childTnLst>
                                </p:cTn>
                              </p:par>
                            </p:childTnLst>
                          </p:cTn>
                        </p:par>
                        <p:par>
                          <p:cTn id="68" fill="hold">
                            <p:stCondLst>
                              <p:cond delay="1000"/>
                            </p:stCondLst>
                            <p:childTnLst>
                              <p:par>
                                <p:cTn id="69" presetID="3" presetClass="entr" presetSubtype="5" fill="hold" grpId="0" nodeType="afterEffect">
                                  <p:stCondLst>
                                    <p:cond delay="0"/>
                                  </p:stCondLst>
                                  <p:childTnLst>
                                    <p:set>
                                      <p:cBhvr>
                                        <p:cTn id="70" dur="1" fill="hold">
                                          <p:stCondLst>
                                            <p:cond delay="0"/>
                                          </p:stCondLst>
                                        </p:cTn>
                                        <p:tgtEl>
                                          <p:spTgt spid="88"/>
                                        </p:tgtEl>
                                        <p:attrNameLst>
                                          <p:attrName>style.visibility</p:attrName>
                                        </p:attrNameLst>
                                      </p:cBhvr>
                                      <p:to>
                                        <p:strVal val="visible"/>
                                      </p:to>
                                    </p:set>
                                    <p:animEffect transition="in" filter="blinds(vertical)">
                                      <p:cBhvr>
                                        <p:cTn id="71" dur="500"/>
                                        <p:tgtEl>
                                          <p:spTgt spid="88"/>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dissolve">
                                      <p:cBhvr>
                                        <p:cTn id="74" dur="500"/>
                                        <p:tgtEl>
                                          <p:spTgt spid="89"/>
                                        </p:tgtEl>
                                      </p:cBhvr>
                                    </p:animEffect>
                                  </p:childTnLst>
                                </p:cTn>
                              </p:par>
                            </p:childTnLst>
                          </p:cTn>
                        </p:par>
                        <p:par>
                          <p:cTn id="75" fill="hold">
                            <p:stCondLst>
                              <p:cond delay="1500"/>
                            </p:stCondLst>
                            <p:childTnLst>
                              <p:par>
                                <p:cTn id="76" presetID="1" presetClass="entr" presetSubtype="0" fill="hold" grpId="0" nodeType="afterEffect">
                                  <p:stCondLst>
                                    <p:cond delay="0"/>
                                  </p:stCondLst>
                                  <p:childTnLst>
                                    <p:set>
                                      <p:cBhvr>
                                        <p:cTn id="77"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bldLvl="0" animBg="1"/>
      <p:bldP spid="85" grpId="0" bldLvl="0" animBg="1"/>
      <p:bldP spid="86" grpId="0" bldLvl="0" animBg="1"/>
      <p:bldP spid="87" grpId="0"/>
      <p:bldP spid="88" grpId="0" bldLvl="0" animBg="1"/>
      <p:bldP spid="89" grpId="0"/>
      <p:bldP spid="90" grpId="0" bldLvl="0" animBg="1"/>
      <p:bldP spid="91" grpId="0"/>
      <p:bldP spid="92" grpId="0" bldLvl="0" animBg="1"/>
      <p:bldP spid="93" grpId="0" bldLvl="0" animBg="1"/>
      <p:bldP spid="94" grpId="0"/>
      <p:bldP spid="95" grpId="0"/>
      <p:bldP spid="96" grpId="0" bldLvl="0" animBg="1"/>
      <p:bldP spid="97" grpId="0" bldLvl="0" animBg="1"/>
      <p:bldP spid="98" grpId="0"/>
      <p:bldP spid="99" grpId="0"/>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5"/>
          <p:cNvSpPr>
            <a:spLocks noChangeArrowheads="1"/>
          </p:cNvSpPr>
          <p:nvPr/>
        </p:nvSpPr>
        <p:spPr bwMode="auto">
          <a:xfrm>
            <a:off x="931545" y="1372235"/>
            <a:ext cx="9993630" cy="1174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问：</a:t>
            </a:r>
            <a:r>
              <a:rPr kumimoji="1" lang="zh-CN" altLang="en-US"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具有</a:t>
            </a:r>
            <a:r>
              <a:rPr kumimoji="1" lang="en-US" altLang="zh-CN"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3</a:t>
            </a:r>
            <a:r>
              <a:rPr kumimoji="1" lang="zh-CN" altLang="en-US"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个结点的二叉树可能有几种不同形态？</a:t>
            </a:r>
            <a:endParaRPr kumimoji="1" lang="zh-CN" altLang="en-US"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    普通树呢？</a:t>
            </a:r>
            <a:endParaRPr kumimoji="1" lang="en-US" altLang="zh-CN" sz="32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endParaRPr>
          </a:p>
        </p:txBody>
      </p:sp>
      <p:grpSp>
        <p:nvGrpSpPr>
          <p:cNvPr id="5" name="Group 26"/>
          <p:cNvGrpSpPr/>
          <p:nvPr/>
        </p:nvGrpSpPr>
        <p:grpSpPr>
          <a:xfrm>
            <a:off x="1462405" y="3412808"/>
            <a:ext cx="1371600" cy="838200"/>
            <a:chOff x="2736" y="2526"/>
            <a:chExt cx="960" cy="536"/>
          </a:xfrm>
        </p:grpSpPr>
        <p:sp>
          <p:nvSpPr>
            <p:cNvPr id="40990" name="Oval 27"/>
            <p:cNvSpPr/>
            <p:nvPr/>
          </p:nvSpPr>
          <p:spPr>
            <a:xfrm>
              <a:off x="3096" y="2526"/>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91" name="Line 28"/>
            <p:cNvSpPr/>
            <p:nvPr/>
          </p:nvSpPr>
          <p:spPr>
            <a:xfrm flipH="1">
              <a:off x="2837" y="2682"/>
              <a:ext cx="295" cy="220"/>
            </a:xfrm>
            <a:prstGeom prst="line">
              <a:avLst/>
            </a:prstGeom>
            <a:ln w="9525" cap="flat" cmpd="sng">
              <a:solidFill>
                <a:schemeClr val="tx1"/>
              </a:solidFill>
              <a:prstDash val="solid"/>
              <a:headEnd type="none" w="med" len="med"/>
              <a:tailEnd type="none" w="med" len="med"/>
            </a:ln>
          </p:spPr>
        </p:sp>
        <p:sp>
          <p:nvSpPr>
            <p:cNvPr id="40992" name="Line 29"/>
            <p:cNvSpPr/>
            <p:nvPr/>
          </p:nvSpPr>
          <p:spPr>
            <a:xfrm>
              <a:off x="3267" y="2682"/>
              <a:ext cx="309" cy="200"/>
            </a:xfrm>
            <a:prstGeom prst="line">
              <a:avLst/>
            </a:prstGeom>
            <a:ln w="9525" cap="flat" cmpd="sng">
              <a:solidFill>
                <a:schemeClr val="tx1"/>
              </a:solidFill>
              <a:prstDash val="solid"/>
              <a:headEnd type="none" w="med" len="med"/>
              <a:tailEnd type="none" w="med" len="med"/>
            </a:ln>
          </p:spPr>
        </p:sp>
        <p:sp>
          <p:nvSpPr>
            <p:cNvPr id="40993" name="Text Box 30"/>
            <p:cNvSpPr txBox="1"/>
            <p:nvPr/>
          </p:nvSpPr>
          <p:spPr>
            <a:xfrm>
              <a:off x="3106" y="2526"/>
              <a:ext cx="182" cy="292"/>
            </a:xfrm>
            <a:prstGeom prst="rect">
              <a:avLst/>
            </a:prstGeom>
            <a:noFill/>
            <a:ln w="9525">
              <a:noFill/>
            </a:ln>
          </p:spPr>
          <p:txBody>
            <a:bodyPr wrap="none">
              <a:spAutoFit/>
            </a:bodyPr>
            <a:lstStyle/>
            <a:p>
              <a:r>
                <a:rPr lang="zh-TW" altLang="en-US" dirty="0">
                  <a:latin typeface="宋体" panose="02010600030101010101" pitchFamily="2" charset="-122"/>
                  <a:ea typeface="PMingLiU" panose="02020500000000000000" pitchFamily="18" charset="-120"/>
                </a:rPr>
                <a:t> </a:t>
              </a:r>
              <a:endParaRPr lang="zh-TW" altLang="en-US" dirty="0">
                <a:latin typeface="宋体" panose="02010600030101010101" pitchFamily="2" charset="-122"/>
                <a:ea typeface="PMingLiU" panose="02020500000000000000" pitchFamily="18" charset="-120"/>
              </a:endParaRPr>
            </a:p>
          </p:txBody>
        </p:sp>
        <p:sp>
          <p:nvSpPr>
            <p:cNvPr id="40994" name="Oval 31"/>
            <p:cNvSpPr/>
            <p:nvPr/>
          </p:nvSpPr>
          <p:spPr>
            <a:xfrm>
              <a:off x="3506" y="2880"/>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95" name="Oval 32"/>
            <p:cNvSpPr/>
            <p:nvPr/>
          </p:nvSpPr>
          <p:spPr>
            <a:xfrm>
              <a:off x="2736" y="2880"/>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grpSp>
      <p:sp>
        <p:nvSpPr>
          <p:cNvPr id="12" name="Rectangle 33"/>
          <p:cNvSpPr/>
          <p:nvPr/>
        </p:nvSpPr>
        <p:spPr>
          <a:xfrm>
            <a:off x="9060180" y="3537268"/>
            <a:ext cx="1295400" cy="583565"/>
          </a:xfrm>
          <a:prstGeom prst="rect">
            <a:avLst/>
          </a:prstGeom>
          <a:noFill/>
          <a:ln w="9525">
            <a:noFill/>
          </a:ln>
        </p:spPr>
        <p:txBody>
          <a:bodyPr>
            <a:spAutoFit/>
          </a:bodyPr>
          <a:lstStyle/>
          <a:p>
            <a:pPr>
              <a:spcBef>
                <a:spcPct val="20000"/>
              </a:spcBef>
            </a:pPr>
            <a:r>
              <a:rPr lang="en-US" altLang="zh-CN" sz="3200" b="1" dirty="0">
                <a:solidFill>
                  <a:srgbClr val="FF0000"/>
                </a:solidFill>
                <a:latin typeface="宋体" panose="02010600030101010101" pitchFamily="2" charset="-122"/>
              </a:rPr>
              <a:t>5</a:t>
            </a:r>
            <a:r>
              <a:rPr lang="zh-CN" altLang="en-US" sz="3200" b="1" dirty="0">
                <a:solidFill>
                  <a:srgbClr val="FF0000"/>
                </a:solidFill>
                <a:latin typeface="宋体" panose="02010600030101010101" pitchFamily="2" charset="-122"/>
              </a:rPr>
              <a:t>种</a:t>
            </a:r>
            <a:endParaRPr lang="zh-CN" altLang="en-US" sz="3200" b="1" dirty="0">
              <a:solidFill>
                <a:srgbClr val="FF0000"/>
              </a:solidFill>
              <a:latin typeface="宋体" panose="02010600030101010101" pitchFamily="2" charset="-122"/>
            </a:endParaRPr>
          </a:p>
        </p:txBody>
      </p:sp>
      <p:grpSp>
        <p:nvGrpSpPr>
          <p:cNvPr id="13" name="Group 34"/>
          <p:cNvGrpSpPr/>
          <p:nvPr/>
        </p:nvGrpSpPr>
        <p:grpSpPr>
          <a:xfrm>
            <a:off x="3216593" y="3412808"/>
            <a:ext cx="989012" cy="1143000"/>
            <a:chOff x="1296" y="3360"/>
            <a:chExt cx="623" cy="720"/>
          </a:xfrm>
        </p:grpSpPr>
        <p:sp>
          <p:nvSpPr>
            <p:cNvPr id="40985" name="Oval 35"/>
            <p:cNvSpPr/>
            <p:nvPr/>
          </p:nvSpPr>
          <p:spPr>
            <a:xfrm>
              <a:off x="1776" y="3360"/>
              <a:ext cx="143"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zh-CN" dirty="0">
                <a:latin typeface="宋体" panose="02010600030101010101" pitchFamily="2" charset="-122"/>
                <a:ea typeface="PMingLiU" panose="02020500000000000000" pitchFamily="18" charset="-120"/>
              </a:endParaRPr>
            </a:p>
          </p:txBody>
        </p:sp>
        <p:sp>
          <p:nvSpPr>
            <p:cNvPr id="40986" name="Line 36"/>
            <p:cNvSpPr/>
            <p:nvPr/>
          </p:nvSpPr>
          <p:spPr>
            <a:xfrm flipH="1">
              <a:off x="1632" y="3456"/>
              <a:ext cx="144" cy="192"/>
            </a:xfrm>
            <a:prstGeom prst="line">
              <a:avLst/>
            </a:prstGeom>
            <a:ln w="9525" cap="flat" cmpd="sng">
              <a:solidFill>
                <a:schemeClr val="tx1"/>
              </a:solidFill>
              <a:prstDash val="solid"/>
              <a:headEnd type="none" w="med" len="med"/>
              <a:tailEnd type="none" w="med" len="med"/>
            </a:ln>
          </p:spPr>
        </p:sp>
        <p:sp>
          <p:nvSpPr>
            <p:cNvPr id="40987" name="Oval 37"/>
            <p:cNvSpPr/>
            <p:nvPr/>
          </p:nvSpPr>
          <p:spPr>
            <a:xfrm>
              <a:off x="1536" y="3648"/>
              <a:ext cx="144"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88" name="Oval 38"/>
            <p:cNvSpPr/>
            <p:nvPr/>
          </p:nvSpPr>
          <p:spPr>
            <a:xfrm>
              <a:off x="1296" y="393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89" name="Line 39"/>
            <p:cNvSpPr/>
            <p:nvPr/>
          </p:nvSpPr>
          <p:spPr>
            <a:xfrm flipH="1">
              <a:off x="1392" y="3744"/>
              <a:ext cx="144" cy="192"/>
            </a:xfrm>
            <a:prstGeom prst="line">
              <a:avLst/>
            </a:prstGeom>
            <a:ln w="9525" cap="flat" cmpd="sng">
              <a:solidFill>
                <a:schemeClr val="tx1"/>
              </a:solidFill>
              <a:prstDash val="solid"/>
              <a:headEnd type="none" w="med" len="med"/>
              <a:tailEnd type="none" w="med" len="med"/>
            </a:ln>
          </p:spPr>
        </p:sp>
      </p:grpSp>
      <p:grpSp>
        <p:nvGrpSpPr>
          <p:cNvPr id="19" name="Group 40"/>
          <p:cNvGrpSpPr/>
          <p:nvPr/>
        </p:nvGrpSpPr>
        <p:grpSpPr>
          <a:xfrm>
            <a:off x="5961380" y="3412808"/>
            <a:ext cx="987425" cy="1295400"/>
            <a:chOff x="2352" y="3360"/>
            <a:chExt cx="622" cy="816"/>
          </a:xfrm>
        </p:grpSpPr>
        <p:sp>
          <p:nvSpPr>
            <p:cNvPr id="40980" name="Oval 41"/>
            <p:cNvSpPr/>
            <p:nvPr/>
          </p:nvSpPr>
          <p:spPr>
            <a:xfrm>
              <a:off x="2832" y="4032"/>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81" name="Oval 42"/>
            <p:cNvSpPr/>
            <p:nvPr/>
          </p:nvSpPr>
          <p:spPr>
            <a:xfrm>
              <a:off x="2592" y="369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82" name="Oval 43"/>
            <p:cNvSpPr/>
            <p:nvPr/>
          </p:nvSpPr>
          <p:spPr>
            <a:xfrm>
              <a:off x="2352" y="336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83" name="Line 44"/>
            <p:cNvSpPr/>
            <p:nvPr/>
          </p:nvSpPr>
          <p:spPr>
            <a:xfrm>
              <a:off x="2496" y="3504"/>
              <a:ext cx="144" cy="192"/>
            </a:xfrm>
            <a:prstGeom prst="line">
              <a:avLst/>
            </a:prstGeom>
            <a:ln w="9525" cap="flat" cmpd="sng">
              <a:solidFill>
                <a:schemeClr val="tx1"/>
              </a:solidFill>
              <a:prstDash val="solid"/>
              <a:headEnd type="none" w="med" len="med"/>
              <a:tailEnd type="none" w="med" len="med"/>
            </a:ln>
          </p:spPr>
        </p:sp>
        <p:sp>
          <p:nvSpPr>
            <p:cNvPr id="40984" name="Line 45"/>
            <p:cNvSpPr/>
            <p:nvPr/>
          </p:nvSpPr>
          <p:spPr>
            <a:xfrm>
              <a:off x="2736" y="3840"/>
              <a:ext cx="144" cy="192"/>
            </a:xfrm>
            <a:prstGeom prst="line">
              <a:avLst/>
            </a:prstGeom>
            <a:ln w="9525" cap="flat" cmpd="sng">
              <a:solidFill>
                <a:schemeClr val="tx1"/>
              </a:solidFill>
              <a:prstDash val="solid"/>
              <a:headEnd type="none" w="med" len="med"/>
              <a:tailEnd type="none" w="med" len="med"/>
            </a:ln>
          </p:spPr>
        </p:sp>
      </p:grpSp>
      <p:grpSp>
        <p:nvGrpSpPr>
          <p:cNvPr id="25" name="Group 46"/>
          <p:cNvGrpSpPr/>
          <p:nvPr/>
        </p:nvGrpSpPr>
        <p:grpSpPr>
          <a:xfrm>
            <a:off x="7558405" y="3412808"/>
            <a:ext cx="609600" cy="1219200"/>
            <a:chOff x="3744" y="3264"/>
            <a:chExt cx="384" cy="768"/>
          </a:xfrm>
        </p:grpSpPr>
        <p:sp>
          <p:nvSpPr>
            <p:cNvPr id="40975" name="Line 47"/>
            <p:cNvSpPr/>
            <p:nvPr/>
          </p:nvSpPr>
          <p:spPr>
            <a:xfrm flipH="1">
              <a:off x="3840" y="3744"/>
              <a:ext cx="144" cy="192"/>
            </a:xfrm>
            <a:prstGeom prst="line">
              <a:avLst/>
            </a:prstGeom>
            <a:ln w="9525" cap="flat" cmpd="sng">
              <a:solidFill>
                <a:schemeClr val="tx1"/>
              </a:solidFill>
              <a:prstDash val="solid"/>
              <a:headEnd type="none" w="med" len="med"/>
              <a:tailEnd type="none" w="med" len="med"/>
            </a:ln>
          </p:spPr>
        </p:sp>
        <p:sp>
          <p:nvSpPr>
            <p:cNvPr id="40976" name="Oval 48"/>
            <p:cNvSpPr/>
            <p:nvPr/>
          </p:nvSpPr>
          <p:spPr>
            <a:xfrm>
              <a:off x="3744" y="3888"/>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77" name="Oval 49"/>
            <p:cNvSpPr/>
            <p:nvPr/>
          </p:nvSpPr>
          <p:spPr>
            <a:xfrm>
              <a:off x="3986" y="360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78" name="Oval 50"/>
            <p:cNvSpPr/>
            <p:nvPr/>
          </p:nvSpPr>
          <p:spPr>
            <a:xfrm>
              <a:off x="3746" y="3264"/>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79" name="Line 51"/>
            <p:cNvSpPr/>
            <p:nvPr/>
          </p:nvSpPr>
          <p:spPr>
            <a:xfrm>
              <a:off x="3890" y="3408"/>
              <a:ext cx="144" cy="192"/>
            </a:xfrm>
            <a:prstGeom prst="line">
              <a:avLst/>
            </a:prstGeom>
            <a:ln w="9525" cap="flat" cmpd="sng">
              <a:solidFill>
                <a:schemeClr val="tx1"/>
              </a:solidFill>
              <a:prstDash val="solid"/>
              <a:headEnd type="none" w="med" len="med"/>
              <a:tailEnd type="none" w="med" len="med"/>
            </a:ln>
          </p:spPr>
        </p:sp>
      </p:grpSp>
      <p:grpSp>
        <p:nvGrpSpPr>
          <p:cNvPr id="31" name="Group 52"/>
          <p:cNvGrpSpPr/>
          <p:nvPr/>
        </p:nvGrpSpPr>
        <p:grpSpPr>
          <a:xfrm>
            <a:off x="4816793" y="3489008"/>
            <a:ext cx="608012" cy="1143000"/>
            <a:chOff x="2353" y="3264"/>
            <a:chExt cx="383" cy="720"/>
          </a:xfrm>
        </p:grpSpPr>
        <p:sp>
          <p:nvSpPr>
            <p:cNvPr id="40970" name="Line 53"/>
            <p:cNvSpPr/>
            <p:nvPr/>
          </p:nvSpPr>
          <p:spPr>
            <a:xfrm>
              <a:off x="2496" y="3696"/>
              <a:ext cx="144" cy="192"/>
            </a:xfrm>
            <a:prstGeom prst="line">
              <a:avLst/>
            </a:prstGeom>
            <a:ln w="9525" cap="flat" cmpd="sng">
              <a:solidFill>
                <a:schemeClr val="tx1"/>
              </a:solidFill>
              <a:prstDash val="solid"/>
              <a:headEnd type="none" w="med" len="med"/>
              <a:tailEnd type="none" w="med" len="med"/>
            </a:ln>
          </p:spPr>
        </p:sp>
        <p:sp>
          <p:nvSpPr>
            <p:cNvPr id="40971" name="Oval 54"/>
            <p:cNvSpPr/>
            <p:nvPr/>
          </p:nvSpPr>
          <p:spPr>
            <a:xfrm>
              <a:off x="2593" y="3264"/>
              <a:ext cx="143"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zh-CN" dirty="0">
                <a:latin typeface="宋体" panose="02010600030101010101" pitchFamily="2" charset="-122"/>
                <a:ea typeface="PMingLiU" panose="02020500000000000000" pitchFamily="18" charset="-120"/>
              </a:endParaRPr>
            </a:p>
          </p:txBody>
        </p:sp>
        <p:sp>
          <p:nvSpPr>
            <p:cNvPr id="40972" name="Line 55"/>
            <p:cNvSpPr/>
            <p:nvPr/>
          </p:nvSpPr>
          <p:spPr>
            <a:xfrm flipH="1">
              <a:off x="2449" y="3360"/>
              <a:ext cx="144" cy="192"/>
            </a:xfrm>
            <a:prstGeom prst="line">
              <a:avLst/>
            </a:prstGeom>
            <a:ln w="9525" cap="flat" cmpd="sng">
              <a:solidFill>
                <a:schemeClr val="tx1"/>
              </a:solidFill>
              <a:prstDash val="solid"/>
              <a:headEnd type="none" w="med" len="med"/>
              <a:tailEnd type="none" w="med" len="med"/>
            </a:ln>
          </p:spPr>
        </p:sp>
        <p:sp>
          <p:nvSpPr>
            <p:cNvPr id="40973" name="Oval 56"/>
            <p:cNvSpPr/>
            <p:nvPr/>
          </p:nvSpPr>
          <p:spPr>
            <a:xfrm>
              <a:off x="2353" y="3552"/>
              <a:ext cx="144"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0974" name="Oval 57"/>
            <p:cNvSpPr/>
            <p:nvPr/>
          </p:nvSpPr>
          <p:spPr>
            <a:xfrm>
              <a:off x="2592" y="384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grpSp>
      <p:sp>
        <p:nvSpPr>
          <p:cNvPr id="7" name="标题 5"/>
          <p:cNvSpPr txBox="1"/>
          <p:nvPr/>
        </p:nvSpPr>
        <p:spPr>
          <a:xfrm>
            <a:off x="1981200" y="116840"/>
            <a:ext cx="490918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6" name="Rectangle 33"/>
          <p:cNvSpPr/>
          <p:nvPr/>
        </p:nvSpPr>
        <p:spPr>
          <a:xfrm>
            <a:off x="9811385" y="3535045"/>
            <a:ext cx="1209040" cy="583565"/>
          </a:xfrm>
          <a:prstGeom prst="rect">
            <a:avLst/>
          </a:prstGeom>
          <a:noFill/>
          <a:ln w="9525">
            <a:noFill/>
          </a:ln>
        </p:spPr>
        <p:txBody>
          <a:bodyPr wrap="square">
            <a:spAutoFit/>
          </a:bodyPr>
          <a:lstStyle/>
          <a:p>
            <a:pPr>
              <a:spcBef>
                <a:spcPct val="20000"/>
              </a:spcBef>
            </a:pPr>
            <a:r>
              <a:rPr lang="en-US" altLang="zh-CN" sz="3200" b="1" dirty="0">
                <a:solidFill>
                  <a:srgbClr val="FF0000"/>
                </a:solidFill>
                <a:latin typeface="宋体" panose="02010600030101010101" pitchFamily="2" charset="-122"/>
              </a:rPr>
              <a:t>/2</a:t>
            </a:r>
            <a:r>
              <a:rPr lang="zh-CN" altLang="en-US" sz="3200" b="1" dirty="0">
                <a:solidFill>
                  <a:srgbClr val="FF0000"/>
                </a:solidFill>
                <a:latin typeface="宋体" panose="02010600030101010101" pitchFamily="2" charset="-122"/>
              </a:rPr>
              <a:t>种</a:t>
            </a:r>
            <a:endParaRPr lang="zh-CN" altLang="en-US" sz="3200" b="1"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338"/>
            <a:ext cx="746760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树和二叉树的抽象数据类型定义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803400" y="881380"/>
            <a:ext cx="642810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二叉树的抽象数据类型定义</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32770" name="文本框 32769"/>
          <p:cNvSpPr txBox="1"/>
          <p:nvPr/>
        </p:nvSpPr>
        <p:spPr>
          <a:xfrm>
            <a:off x="1332548" y="5953443"/>
            <a:ext cx="3781425" cy="457200"/>
          </a:xfrm>
          <a:prstGeom prst="rect">
            <a:avLst/>
          </a:prstGeom>
          <a:noFill/>
          <a:ln w="9525">
            <a:noFill/>
          </a:ln>
        </p:spPr>
        <p:txBody>
          <a:bodyPr/>
          <a:lstStyle/>
          <a:p>
            <a:pPr algn="ctr" eaLnBrk="0" hangingPunct="0">
              <a:spcBef>
                <a:spcPct val="50000"/>
              </a:spcBef>
              <a:buNone/>
            </a:pPr>
            <a:endParaRPr sz="2800">
              <a:solidFill>
                <a:srgbClr val="00B050"/>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391285" y="1598930"/>
            <a:ext cx="3200400" cy="5262245"/>
          </a:xfrm>
          <a:prstGeom prst="rect">
            <a:avLst/>
          </a:prstGeom>
          <a:noFill/>
          <a:ln w="9525">
            <a:noFill/>
          </a:ln>
        </p:spPr>
        <p:txBody>
          <a:bodyPr>
            <a:spAutoFit/>
          </a:bodyPr>
          <a:lstStyle/>
          <a:p>
            <a:pPr>
              <a:buNone/>
            </a:pPr>
            <a:r>
              <a:rPr lang="en-US" altLang="zh-CN" sz="2800" b="1">
                <a:latin typeface="华文楷体" panose="02010600040101010101" pitchFamily="2" charset="-122"/>
                <a:ea typeface="华文楷体" panose="02010600040101010101" pitchFamily="2" charset="-122"/>
                <a:cs typeface="华文楷体" panose="02010600040101010101" pitchFamily="2" charset="-122"/>
              </a:rPr>
              <a:t>ADT BinaryTree{</a:t>
            </a: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r>
              <a:rPr lang="zh-CN" altLang="en-US" sz="2800" b="1">
                <a:latin typeface="华文楷体" panose="02010600040101010101" pitchFamily="2" charset="-122"/>
                <a:ea typeface="华文楷体" panose="02010600040101010101" pitchFamily="2" charset="-122"/>
                <a:cs typeface="华文楷体" panose="02010600040101010101" pitchFamily="2" charset="-122"/>
              </a:rPr>
              <a:t>数据对象</a:t>
            </a:r>
            <a:r>
              <a:rPr lang="en-US" altLang="zh-CN" sz="2800" b="1">
                <a:latin typeface="华文楷体" panose="02010600040101010101" pitchFamily="2" charset="-122"/>
                <a:ea typeface="华文楷体" panose="02010600040101010101" pitchFamily="2" charset="-122"/>
                <a:cs typeface="华文楷体" panose="02010600040101010101" pitchFamily="2" charset="-122"/>
              </a:rPr>
              <a:t>D:</a:t>
            </a: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r>
              <a:rPr lang="zh-CN" altLang="en-US" sz="2800" b="1">
                <a:latin typeface="华文楷体" panose="02010600040101010101" pitchFamily="2" charset="-122"/>
                <a:ea typeface="华文楷体" panose="02010600040101010101" pitchFamily="2" charset="-122"/>
                <a:cs typeface="华文楷体" panose="02010600040101010101" pitchFamily="2" charset="-122"/>
              </a:rPr>
              <a:t>数据关系</a:t>
            </a:r>
            <a:r>
              <a:rPr lang="en-US" altLang="zh-CN" sz="2800" b="1">
                <a:latin typeface="华文楷体" panose="02010600040101010101" pitchFamily="2" charset="-122"/>
                <a:ea typeface="华文楷体" panose="02010600040101010101" pitchFamily="2" charset="-122"/>
                <a:cs typeface="华文楷体" panose="02010600040101010101" pitchFamily="2" charset="-122"/>
              </a:rPr>
              <a:t>R:</a:t>
            </a: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a:p>
            <a:pPr>
              <a:buNone/>
            </a:pPr>
            <a:r>
              <a:rPr lang="zh-CN" altLang="en-US" sz="2800" b="1">
                <a:latin typeface="华文楷体" panose="02010600040101010101" pitchFamily="2" charset="-122"/>
                <a:ea typeface="华文楷体" panose="02010600040101010101" pitchFamily="2" charset="-122"/>
                <a:cs typeface="华文楷体" panose="02010600040101010101" pitchFamily="2" charset="-122"/>
              </a:rPr>
              <a:t>基本操作 </a:t>
            </a:r>
            <a:r>
              <a:rPr lang="en-US" altLang="zh-CN" sz="2800" b="1">
                <a:latin typeface="华文楷体" panose="02010600040101010101" pitchFamily="2" charset="-122"/>
                <a:ea typeface="华文楷体" panose="02010600040101010101" pitchFamily="2" charset="-122"/>
                <a:cs typeface="华文楷体" panose="02010600040101010101" pitchFamily="2" charset="-122"/>
              </a:rPr>
              <a:t>P</a:t>
            </a:r>
            <a:r>
              <a:rPr lang="zh-CN" altLang="en-US" sz="28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cs typeface="华文楷体" panose="02010600040101010101" pitchFamily="2" charset="-122"/>
            </a:endParaRPr>
          </a:p>
          <a:p>
            <a:pPr>
              <a:buNone/>
            </a:pPr>
            <a:r>
              <a:rPr lang="en-US" altLang="zh-CN" sz="2800" b="1">
                <a:latin typeface="华文楷体" panose="02010600040101010101" pitchFamily="2" charset="-122"/>
                <a:ea typeface="华文楷体" panose="02010600040101010101" pitchFamily="2" charset="-122"/>
                <a:cs typeface="华文楷体" panose="02010600040101010101" pitchFamily="2" charset="-122"/>
              </a:rPr>
              <a:t>}ADT BinaryTree</a:t>
            </a:r>
            <a:endParaRPr lang="en-US" altLang="zh-CN" sz="28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2775" name="矩形 32774"/>
          <p:cNvSpPr/>
          <p:nvPr/>
        </p:nvSpPr>
        <p:spPr>
          <a:xfrm>
            <a:off x="3569970" y="2532380"/>
            <a:ext cx="7820025" cy="3192145"/>
          </a:xfrm>
          <a:prstGeom prst="rect">
            <a:avLst/>
          </a:prstGeom>
          <a:noFill/>
          <a:ln w="9525">
            <a:noFill/>
          </a:ln>
        </p:spPr>
        <p:txBody>
          <a:bodyPr wrap="square">
            <a:spAutoFit/>
          </a:bodyPr>
          <a:lstStyle/>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若</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D=Φ</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，则</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R= Φ </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若</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D≠Φ</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，则</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R= {H}</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；存在二元关系：</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①  root </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唯一         </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关于根的说明</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② D</a:t>
            </a:r>
            <a:r>
              <a:rPr lang="en-US" altLang="zh-CN" sz="2800" baseline="-25000">
                <a:latin typeface="华文楷体" panose="02010600040101010101" pitchFamily="2" charset="-122"/>
                <a:ea typeface="华文楷体" panose="02010600040101010101" pitchFamily="2" charset="-122"/>
                <a:cs typeface="华文楷体" panose="02010600040101010101" pitchFamily="2" charset="-122"/>
              </a:rPr>
              <a:t>j</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∩D</a:t>
            </a:r>
            <a:r>
              <a:rPr lang="en-US" altLang="zh-CN" sz="2800" baseline="-25000">
                <a:latin typeface="华文楷体" panose="02010600040101010101" pitchFamily="2" charset="-122"/>
                <a:ea typeface="华文楷体" panose="02010600040101010101" pitchFamily="2" charset="-122"/>
                <a:cs typeface="华文楷体" panose="02010600040101010101" pitchFamily="2" charset="-122"/>
              </a:rPr>
              <a:t>k</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 Φ     //</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关于子树不相交的说明</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③  ……               //</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关于数据元素的说明</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spcBef>
                <a:spcPts val="0"/>
              </a:spcBef>
              <a:spcAft>
                <a:spcPts val="0"/>
              </a:spcAft>
              <a:buNone/>
            </a:pPr>
            <a:r>
              <a:rPr lang="zh-CN" altLang="en-US" sz="2800">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④  ……              //</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关于左子树和右子树的说明</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2776" name="矩形 32775"/>
          <p:cNvSpPr/>
          <p:nvPr/>
        </p:nvSpPr>
        <p:spPr>
          <a:xfrm>
            <a:off x="3646170" y="2056130"/>
            <a:ext cx="6146800" cy="521970"/>
          </a:xfrm>
          <a:prstGeom prst="rect">
            <a:avLst/>
          </a:prstGeom>
          <a:noFill/>
          <a:ln w="9525">
            <a:noFill/>
          </a:ln>
        </p:spPr>
        <p:txBody>
          <a:bodyPr wrap="none">
            <a:spAutoFit/>
          </a:bodyPr>
          <a:lstStyle/>
          <a:p>
            <a:pPr>
              <a:spcBef>
                <a:spcPct val="0"/>
              </a:spcBef>
              <a:buNone/>
            </a:pPr>
            <a:r>
              <a:rPr lang="en-US" altLang="zh-CN" sz="2800">
                <a:latin typeface="华文楷体" panose="02010600040101010101" pitchFamily="2" charset="-122"/>
                <a:ea typeface="华文楷体" panose="02010600040101010101" pitchFamily="2" charset="-122"/>
                <a:cs typeface="华文楷体" panose="02010600040101010101" pitchFamily="2" charset="-122"/>
              </a:rPr>
              <a:t>D</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是具有相同特性的数据元素的集合。</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2777" name="矩形 32776"/>
          <p:cNvSpPr/>
          <p:nvPr/>
        </p:nvSpPr>
        <p:spPr>
          <a:xfrm>
            <a:off x="3677285" y="5821680"/>
            <a:ext cx="2294890" cy="521970"/>
          </a:xfrm>
          <a:prstGeom prst="rect">
            <a:avLst/>
          </a:prstGeom>
          <a:noFill/>
          <a:ln w="9525">
            <a:noFill/>
          </a:ln>
        </p:spPr>
        <p:txBody>
          <a:bodyPr wrap="none">
            <a:spAutoFit/>
          </a:bodyPr>
          <a:lstStyle/>
          <a:p>
            <a:pPr>
              <a:spcBef>
                <a:spcPct val="0"/>
              </a:spcBef>
              <a:buNone/>
            </a:pPr>
            <a:r>
              <a:rPr lang="en-US" altLang="zh-CN" sz="2800">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至少有</a:t>
            </a:r>
            <a:r>
              <a:rPr lang="en-US" altLang="zh-CN" sz="2800">
                <a:latin typeface="华文楷体" panose="02010600040101010101" pitchFamily="2" charset="-122"/>
                <a:ea typeface="华文楷体" panose="02010600040101010101" pitchFamily="2" charset="-122"/>
                <a:cs typeface="华文楷体" panose="02010600040101010101" pitchFamily="2" charset="-122"/>
              </a:rPr>
              <a:t>20</a:t>
            </a:r>
            <a:r>
              <a:rPr lang="zh-CN" altLang="en-US" sz="2800">
                <a:latin typeface="华文楷体" panose="02010600040101010101" pitchFamily="2" charset="-122"/>
                <a:ea typeface="华文楷体" panose="02010600040101010101" pitchFamily="2" charset="-122"/>
                <a:cs typeface="华文楷体" panose="02010600040101010101" pitchFamily="2" charset="-122"/>
              </a:rPr>
              <a:t>个</a:t>
            </a:r>
            <a:endParaRPr lang="zh-CN" altLang="en-US" sz="2800">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338"/>
            <a:ext cx="746760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5.2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树和二叉树的抽象数据类型定义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803400" y="881380"/>
            <a:ext cx="642810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二叉树的抽象数据类型定义</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33796" name="文本框 33795"/>
          <p:cNvSpPr txBox="1"/>
          <p:nvPr/>
        </p:nvSpPr>
        <p:spPr>
          <a:xfrm>
            <a:off x="2252345" y="1475105"/>
            <a:ext cx="8285163" cy="5292725"/>
          </a:xfrm>
          <a:prstGeom prst="rect">
            <a:avLst/>
          </a:prstGeom>
          <a:noFill/>
          <a:ln w="9525">
            <a:noFill/>
          </a:ln>
        </p:spPr>
        <p:txBody>
          <a:bodyPr>
            <a:spAutoFit/>
          </a:bodyPr>
          <a:lstStyle/>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CreateBiTree( &amp;T, definition )</a:t>
            </a:r>
            <a:endParaRPr lang="en-US" altLang="zh-CN"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初始条件；</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definition</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给出二叉树</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的定义。</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zh-CN" altLang="en-US" sz="2600" b="1">
                <a:latin typeface="华文楷体" panose="02010600040101010101" pitchFamily="2" charset="-122"/>
                <a:ea typeface="华文楷体" panose="02010600040101010101" pitchFamily="2" charset="-122"/>
                <a:cs typeface="华文楷体" panose="02010600040101010101" pitchFamily="2" charset="-122"/>
              </a:rPr>
              <a:t>      操作结果：按</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definition</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构造二叉树</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a:buNone/>
            </a:pP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PreOrderTraverse( T )</a:t>
            </a:r>
            <a:endParaRPr lang="en-US" altLang="zh-CN"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初始条件：二叉树</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存在。</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zh-CN" altLang="en-US" sz="2600" b="1">
                <a:latin typeface="华文楷体" panose="02010600040101010101" pitchFamily="2" charset="-122"/>
                <a:ea typeface="华文楷体" panose="02010600040101010101" pitchFamily="2" charset="-122"/>
                <a:cs typeface="华文楷体" panose="02010600040101010101" pitchFamily="2" charset="-122"/>
              </a:rPr>
              <a:t>      操作结果：先序遍历</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，对每个结点访问一次。</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InOrderTraverse( T )</a:t>
            </a:r>
            <a:endParaRPr lang="en-US" altLang="zh-CN"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初始条件：二叉树</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存在。</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zh-CN" altLang="en-US" sz="2600" b="1">
                <a:latin typeface="华文楷体" panose="02010600040101010101" pitchFamily="2" charset="-122"/>
                <a:ea typeface="华文楷体" panose="02010600040101010101" pitchFamily="2" charset="-122"/>
                <a:cs typeface="华文楷体" panose="02010600040101010101" pitchFamily="2" charset="-122"/>
              </a:rPr>
              <a:t>      操作结果：中序遍历</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，对每个结点访问一次。</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PostOrderTraverse( T )</a:t>
            </a:r>
            <a:endParaRPr lang="en-US" altLang="zh-CN"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en-US" altLang="zh-CN" sz="2600" b="1">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初始条件：二叉树</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存在。</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buNone/>
            </a:pPr>
            <a:r>
              <a:rPr lang="zh-CN" altLang="en-US" sz="2600" b="1">
                <a:latin typeface="华文楷体" panose="02010600040101010101" pitchFamily="2" charset="-122"/>
                <a:ea typeface="华文楷体" panose="02010600040101010101" pitchFamily="2" charset="-122"/>
                <a:cs typeface="华文楷体" panose="02010600040101010101" pitchFamily="2" charset="-122"/>
              </a:rPr>
              <a:t>      操作结果：后序遍历</a:t>
            </a:r>
            <a:r>
              <a:rPr lang="en-US" altLang="zh-CN" sz="2600" b="1">
                <a:latin typeface="华文楷体" panose="02010600040101010101" pitchFamily="2" charset="-122"/>
                <a:ea typeface="华文楷体" panose="02010600040101010101" pitchFamily="2" charset="-122"/>
                <a:cs typeface="华文楷体" panose="02010600040101010101" pitchFamily="2" charset="-122"/>
              </a:rPr>
              <a:t>T</a:t>
            </a:r>
            <a:r>
              <a:rPr lang="zh-CN" altLang="en-US" sz="2600" b="1">
                <a:latin typeface="华文楷体" panose="02010600040101010101" pitchFamily="2" charset="-122"/>
                <a:ea typeface="华文楷体" panose="02010600040101010101" pitchFamily="2" charset="-122"/>
                <a:cs typeface="华文楷体" panose="02010600040101010101" pitchFamily="2" charset="-122"/>
              </a:rPr>
              <a:t>，对每个结点访问一次。</a:t>
            </a:r>
            <a:endParaRPr lang="zh-CN" altLang="en-US" sz="2600" b="1">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p:nvPr/>
        </p:nvSpPr>
        <p:spPr>
          <a:xfrm>
            <a:off x="2215515" y="2122805"/>
            <a:ext cx="7008813" cy="645160"/>
          </a:xfrm>
          <a:prstGeom prst="rect">
            <a:avLst/>
          </a:prstGeom>
          <a:noFill/>
          <a:ln w="9525">
            <a:noFill/>
          </a:ln>
        </p:spPr>
        <p:txBody>
          <a:bodyPr>
            <a:spAutoFit/>
          </a:bodyPr>
          <a:lstStyle/>
          <a:p>
            <a:pPr algn="ctr">
              <a:spcBef>
                <a:spcPct val="50000"/>
              </a:spcBef>
            </a:pPr>
            <a:r>
              <a:rPr lang="en-US" altLang="zh-CN" sz="3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 , B , C , ······· </a:t>
            </a:r>
            <a:r>
              <a:rPr lang="zh-CN" altLang="en-US" sz="3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X ,Y , Z</a:t>
            </a:r>
            <a:endParaRPr lang="en-US" altLang="zh-CN" sz="3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4" name="Text Box 4"/>
          <p:cNvSpPr txBox="1"/>
          <p:nvPr/>
        </p:nvSpPr>
        <p:spPr>
          <a:xfrm>
            <a:off x="4511675" y="3638550"/>
            <a:ext cx="3168650" cy="583565"/>
          </a:xfrm>
          <a:prstGeom prst="rect">
            <a:avLst/>
          </a:prstGeom>
          <a:noFill/>
          <a:ln w="9525">
            <a:noFill/>
          </a:ln>
        </p:spPr>
        <p:txBody>
          <a:bodyPr>
            <a:spAutoFit/>
          </a:bodyPr>
          <a:lstStyle/>
          <a:p>
            <a:pPr>
              <a:spcBef>
                <a:spcPct val="50000"/>
              </a:spcBef>
            </a:pP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学  生  成  绩  表</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0245" name="Group 5"/>
          <p:cNvGrpSpPr/>
          <p:nvPr/>
        </p:nvGrpSpPr>
        <p:grpSpPr>
          <a:xfrm>
            <a:off x="1380490" y="4377055"/>
            <a:ext cx="8679180" cy="2065655"/>
            <a:chOff x="720" y="2544"/>
            <a:chExt cx="4416" cy="1064"/>
          </a:xfrm>
        </p:grpSpPr>
        <p:sp>
          <p:nvSpPr>
            <p:cNvPr id="60" name="Rectangle 6"/>
            <p:cNvSpPr>
              <a:spLocks noChangeArrowheads="1"/>
            </p:cNvSpPr>
            <p:nvPr/>
          </p:nvSpPr>
          <p:spPr bwMode="auto">
            <a:xfrm>
              <a:off x="3664" y="3342"/>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86</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1" name="Rectangle 7"/>
            <p:cNvSpPr>
              <a:spLocks noChangeArrowheads="1"/>
            </p:cNvSpPr>
            <p:nvPr/>
          </p:nvSpPr>
          <p:spPr bwMode="auto">
            <a:xfrm>
              <a:off x="2192" y="3342"/>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胡孝臣</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2" name="Rectangle 8"/>
            <p:cNvSpPr>
              <a:spLocks noChangeArrowheads="1"/>
            </p:cNvSpPr>
            <p:nvPr/>
          </p:nvSpPr>
          <p:spPr bwMode="auto">
            <a:xfrm>
              <a:off x="720" y="3342"/>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9861103</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3" name="Rectangle 9"/>
            <p:cNvSpPr>
              <a:spLocks noChangeArrowheads="1"/>
            </p:cNvSpPr>
            <p:nvPr/>
          </p:nvSpPr>
          <p:spPr bwMode="auto">
            <a:xfrm>
              <a:off x="3664" y="3076"/>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95</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4" name="Rectangle 10"/>
            <p:cNvSpPr>
              <a:spLocks noChangeArrowheads="1"/>
            </p:cNvSpPr>
            <p:nvPr/>
          </p:nvSpPr>
          <p:spPr bwMode="auto">
            <a:xfrm>
              <a:off x="2192" y="3076"/>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刘忠赏</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5" name="Rectangle 11"/>
            <p:cNvSpPr>
              <a:spLocks noChangeArrowheads="1"/>
            </p:cNvSpPr>
            <p:nvPr/>
          </p:nvSpPr>
          <p:spPr bwMode="auto">
            <a:xfrm>
              <a:off x="720" y="3076"/>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9861107</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6" name="Rectangle 12"/>
            <p:cNvSpPr>
              <a:spLocks noChangeArrowheads="1"/>
            </p:cNvSpPr>
            <p:nvPr/>
          </p:nvSpPr>
          <p:spPr bwMode="auto">
            <a:xfrm>
              <a:off x="3664" y="2810"/>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100</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7" name="Rectangle 13"/>
            <p:cNvSpPr>
              <a:spLocks noChangeArrowheads="1"/>
            </p:cNvSpPr>
            <p:nvPr/>
          </p:nvSpPr>
          <p:spPr bwMode="auto">
            <a:xfrm>
              <a:off x="2192" y="2810"/>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张卓</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8" name="Rectangle 14"/>
            <p:cNvSpPr>
              <a:spLocks noChangeArrowheads="1"/>
            </p:cNvSpPr>
            <p:nvPr/>
          </p:nvSpPr>
          <p:spPr bwMode="auto">
            <a:xfrm>
              <a:off x="720" y="2810"/>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9861109</a:t>
              </a:r>
              <a:endParaRPr kumimoji="1" lang="en-US" altLang="zh-CN"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69" name="Rectangle 15"/>
            <p:cNvSpPr>
              <a:spLocks noChangeArrowheads="1"/>
            </p:cNvSpPr>
            <p:nvPr/>
          </p:nvSpPr>
          <p:spPr bwMode="auto">
            <a:xfrm>
              <a:off x="3664" y="2544"/>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成绩</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70" name="Rectangle 16"/>
            <p:cNvSpPr>
              <a:spLocks noChangeArrowheads="1"/>
            </p:cNvSpPr>
            <p:nvPr/>
          </p:nvSpPr>
          <p:spPr bwMode="auto">
            <a:xfrm>
              <a:off x="2192" y="2544"/>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姓名</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71" name="Rectangle 17"/>
            <p:cNvSpPr>
              <a:spLocks noChangeArrowheads="1"/>
            </p:cNvSpPr>
            <p:nvPr/>
          </p:nvSpPr>
          <p:spPr bwMode="auto">
            <a:xfrm>
              <a:off x="720" y="2544"/>
              <a:ext cx="1472" cy="26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rPr>
                <a:t>学号</a:t>
              </a:r>
              <a:endParaRPr kumimoji="1" lang="zh-CN" altLang="en-US" sz="3200" b="1" i="0" u="none" strike="noStrike" kern="0" cap="none" spc="0" normalizeH="0" baseline="0" noProof="0">
                <a:ln>
                  <a:noFill/>
                </a:ln>
                <a:solidFill>
                  <a:sysClr val="windowText" lastClr="000000"/>
                </a:solidFill>
                <a:effectLst/>
                <a:uLnTx/>
                <a:uFillTx/>
                <a:latin typeface="华文楷体" panose="02010600040101010101" pitchFamily="2" charset="-122"/>
                <a:ea typeface="华文楷体" panose="02010600040101010101" pitchFamily="2" charset="-122"/>
                <a:cs typeface="+mn-cs"/>
                <a:sym typeface="+mn-ea"/>
              </a:endParaRPr>
            </a:p>
          </p:txBody>
        </p:sp>
        <p:sp>
          <p:nvSpPr>
            <p:cNvPr id="72" name="Line 18"/>
            <p:cNvSpPr>
              <a:spLocks noChangeShapeType="1"/>
            </p:cNvSpPr>
            <p:nvPr/>
          </p:nvSpPr>
          <p:spPr bwMode="auto">
            <a:xfrm>
              <a:off x="720" y="2544"/>
              <a:ext cx="4416"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3" name="Line 19"/>
            <p:cNvSpPr>
              <a:spLocks noChangeShapeType="1"/>
            </p:cNvSpPr>
            <p:nvPr/>
          </p:nvSpPr>
          <p:spPr bwMode="auto">
            <a:xfrm>
              <a:off x="720" y="2810"/>
              <a:ext cx="441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4" name="Line 20"/>
            <p:cNvSpPr>
              <a:spLocks noChangeShapeType="1"/>
            </p:cNvSpPr>
            <p:nvPr/>
          </p:nvSpPr>
          <p:spPr bwMode="auto">
            <a:xfrm>
              <a:off x="720" y="3076"/>
              <a:ext cx="441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5" name="Line 21"/>
            <p:cNvSpPr>
              <a:spLocks noChangeShapeType="1"/>
            </p:cNvSpPr>
            <p:nvPr/>
          </p:nvSpPr>
          <p:spPr bwMode="auto">
            <a:xfrm>
              <a:off x="720" y="3342"/>
              <a:ext cx="4416"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6" name="Line 22"/>
            <p:cNvSpPr>
              <a:spLocks noChangeShapeType="1"/>
            </p:cNvSpPr>
            <p:nvPr/>
          </p:nvSpPr>
          <p:spPr bwMode="auto">
            <a:xfrm>
              <a:off x="720" y="3608"/>
              <a:ext cx="4416"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7" name="Line 23"/>
            <p:cNvSpPr>
              <a:spLocks noChangeShapeType="1"/>
            </p:cNvSpPr>
            <p:nvPr/>
          </p:nvSpPr>
          <p:spPr bwMode="auto">
            <a:xfrm>
              <a:off x="720" y="2544"/>
              <a:ext cx="0" cy="1064"/>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8" name="Line 24"/>
            <p:cNvSpPr>
              <a:spLocks noChangeShapeType="1"/>
            </p:cNvSpPr>
            <p:nvPr/>
          </p:nvSpPr>
          <p:spPr bwMode="auto">
            <a:xfrm>
              <a:off x="2192" y="2544"/>
              <a:ext cx="0" cy="1064"/>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9" name="Line 25"/>
            <p:cNvSpPr>
              <a:spLocks noChangeShapeType="1"/>
            </p:cNvSpPr>
            <p:nvPr/>
          </p:nvSpPr>
          <p:spPr bwMode="auto">
            <a:xfrm>
              <a:off x="3664" y="2544"/>
              <a:ext cx="0" cy="1064"/>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0" name="Line 26"/>
            <p:cNvSpPr>
              <a:spLocks noChangeShapeType="1"/>
            </p:cNvSpPr>
            <p:nvPr/>
          </p:nvSpPr>
          <p:spPr bwMode="auto">
            <a:xfrm>
              <a:off x="5136" y="2544"/>
              <a:ext cx="0" cy="1064"/>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0246" name="Text Box 27"/>
          <p:cNvSpPr txBox="1"/>
          <p:nvPr/>
        </p:nvSpPr>
        <p:spPr>
          <a:xfrm>
            <a:off x="609600" y="2993390"/>
            <a:ext cx="10606405" cy="645160"/>
          </a:xfrm>
          <a:prstGeom prst="rect">
            <a:avLst/>
          </a:prstGeom>
          <a:noFill/>
          <a:ln w="9525">
            <a:noFill/>
          </a:ln>
        </p:spPr>
        <p:txBody>
          <a:bodyPr wrap="square">
            <a:spAutoFit/>
          </a:bodyPr>
          <a:lstStyle/>
          <a:p>
            <a:pPr algn="ctr">
              <a:spcBef>
                <a:spcPct val="50000"/>
              </a:spcBef>
            </a:pPr>
            <a:r>
              <a:rPr lang="zh-CN" altLang="en-US" sz="3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线性表</a:t>
            </a:r>
            <a:r>
              <a:rPr lang="en-US" altLang="zh-CN" sz="3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结点间是以线性关系联结</a:t>
            </a:r>
            <a:endParaRPr lang="zh-CN" altLang="en-US" sz="36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1"/>
          <p:cNvSpPr>
            <a:spLocks noGrp="1"/>
          </p:cNvSpPr>
          <p:nvPr>
            <p:ph type="title"/>
          </p:nvPr>
        </p:nvSpPr>
        <p:spPr>
          <a:xfrm>
            <a:off x="609600" y="274638"/>
            <a:ext cx="9956800" cy="1143000"/>
          </a:xfrm>
        </p:spPr>
        <p:txBody>
          <a:bodyPr/>
          <a:lstStyle/>
          <a:p>
            <a:r>
              <a:rPr lang="zh-CN" altLang="en-US" dirty="0">
                <a:latin typeface="Arial Black" panose="020B0A04020102020204" pitchFamily="34" charset="0"/>
                <a:ea typeface="微软雅黑" panose="020B0503020204020204" pitchFamily="34" charset="-122"/>
                <a:sym typeface="+mn-ea"/>
              </a:rPr>
              <a:t>知识回顾</a:t>
            </a:r>
            <a:r>
              <a:rPr lang="en-US" altLang="zh-CN" dirty="0">
                <a:latin typeface="Arial Black" panose="020B0A04020102020204" pitchFamily="34" charset="0"/>
                <a:ea typeface="微软雅黑" panose="020B0503020204020204" pitchFamily="34" charset="-122"/>
                <a:sym typeface="+mn-ea"/>
              </a:rPr>
              <a:t>——</a:t>
            </a:r>
            <a:r>
              <a:rPr lang="zh-CN" altLang="en-US" dirty="0">
                <a:latin typeface="Arial Black" panose="020B0A04020102020204" pitchFamily="34" charset="0"/>
                <a:ea typeface="微软雅黑" panose="020B0503020204020204" pitchFamily="34" charset="-122"/>
                <a:sym typeface="+mn-ea"/>
              </a:rPr>
              <a:t>线性结构</a:t>
            </a:r>
            <a:endParaRPr lang="zh-CN" altLang="en-US" dirty="0">
              <a:latin typeface="Arial Black" panose="020B0A04020102020204" pitchFamily="34" charset="0"/>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38915" name="内容占位符 2"/>
          <p:cNvSpPr>
            <a:spLocks noGrp="1"/>
          </p:cNvSpPr>
          <p:nvPr>
            <p:ph idx="1"/>
          </p:nvPr>
        </p:nvSpPr>
        <p:spPr>
          <a:xfrm>
            <a:off x="1280160" y="1529715"/>
            <a:ext cx="10077450" cy="5193030"/>
          </a:xfrm>
        </p:spPr>
        <p:txBody>
          <a:bodyPr vert="horz" wrap="square" lIns="91440" tIns="45720" rIns="91440" bIns="45720" numCol="1" anchor="t" anchorCtr="0" compatLnSpc="1"/>
          <a:lstStyle/>
          <a:p>
            <a:pPr marL="85725" marR="0" lvl="0" indent="0" algn="just" defTabSz="914400" rtl="0" latinLnBrk="0">
              <a:lnSpc>
                <a:spcPct val="120000"/>
              </a:lnSpc>
              <a:spcBef>
                <a:spcPts val="1800"/>
              </a:spcBef>
              <a:spcAft>
                <a:spcPct val="0"/>
              </a:spcAft>
              <a:buClr>
                <a:schemeClr val="accent1"/>
              </a:buClr>
              <a:buSzPct val="70000"/>
              <a:buFont typeface="Wingdings" panose="05000000000000000000" charset="0"/>
              <a:buNone/>
              <a:defRPr/>
            </a:pPr>
            <a:r>
              <a:rPr kumimoji="0" lang="en-US" altLang="zh-CN" sz="2600" b="1" i="0" u="none" strike="noStrike" kern="1200" cap="none" spc="0" normalizeH="0" baseline="0" noProof="0" dirty="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en-US" altLang="zh-CN"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所有的结点都只有</a:t>
            </a:r>
            <a:r>
              <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左子树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的二叉树叫</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左偏（斜）树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；所有的结点都只有</a:t>
            </a:r>
            <a:r>
              <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右子树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的二叉树叫</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右偏（斜）树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rPr>
              <a:t> </a:t>
            </a:r>
            <a:endPar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rPr>
              <a:t> </a:t>
            </a:r>
            <a:endPar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rPr>
              <a:t>特点：</a:t>
            </a:r>
            <a:r>
              <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每层只有一个结点；</a:t>
            </a:r>
            <a:endParaRPr kumimoji="0" lang="en-US" altLang="zh-CN"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           结点的个数与二叉树的深度相同。</a:t>
            </a:r>
            <a:endPar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endParaRPr>
          </a:p>
        </p:txBody>
      </p:sp>
      <p:grpSp>
        <p:nvGrpSpPr>
          <p:cNvPr id="4" name="组合 3"/>
          <p:cNvGrpSpPr/>
          <p:nvPr/>
        </p:nvGrpSpPr>
        <p:grpSpPr>
          <a:xfrm>
            <a:off x="7693660" y="2853690"/>
            <a:ext cx="1838325" cy="2192338"/>
            <a:chOff x="5297644" y="3140967"/>
            <a:chExt cx="1839509" cy="2192403"/>
          </a:xfrm>
        </p:grpSpPr>
        <p:grpSp>
          <p:nvGrpSpPr>
            <p:cNvPr id="43022" name="Group 40"/>
            <p:cNvGrpSpPr/>
            <p:nvPr/>
          </p:nvGrpSpPr>
          <p:grpSpPr>
            <a:xfrm>
              <a:off x="5297644" y="3140967"/>
              <a:ext cx="1335421" cy="1544698"/>
              <a:chOff x="2352" y="3360"/>
              <a:chExt cx="579" cy="763"/>
            </a:xfrm>
          </p:grpSpPr>
          <p:sp>
            <p:nvSpPr>
              <p:cNvPr id="43025" name="Oval 41"/>
              <p:cNvSpPr/>
              <p:nvPr/>
            </p:nvSpPr>
            <p:spPr>
              <a:xfrm>
                <a:off x="2789" y="3979"/>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6" name="Oval 42"/>
              <p:cNvSpPr/>
              <p:nvPr/>
            </p:nvSpPr>
            <p:spPr>
              <a:xfrm>
                <a:off x="2570" y="3659"/>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7" name="Oval 43"/>
              <p:cNvSpPr/>
              <p:nvPr/>
            </p:nvSpPr>
            <p:spPr>
              <a:xfrm>
                <a:off x="2352" y="336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8" name="Line 44"/>
              <p:cNvSpPr/>
              <p:nvPr/>
            </p:nvSpPr>
            <p:spPr>
              <a:xfrm>
                <a:off x="2474" y="3467"/>
                <a:ext cx="144" cy="192"/>
              </a:xfrm>
              <a:prstGeom prst="line">
                <a:avLst/>
              </a:prstGeom>
              <a:ln w="9525" cap="flat" cmpd="sng">
                <a:solidFill>
                  <a:schemeClr val="tx1"/>
                </a:solidFill>
                <a:prstDash val="solid"/>
                <a:headEnd type="none" w="med" len="med"/>
                <a:tailEnd type="none" w="med" len="med"/>
              </a:ln>
            </p:spPr>
          </p:sp>
          <p:sp>
            <p:nvSpPr>
              <p:cNvPr id="43029" name="Line 45"/>
              <p:cNvSpPr/>
              <p:nvPr/>
            </p:nvSpPr>
            <p:spPr>
              <a:xfrm>
                <a:off x="2693" y="3787"/>
                <a:ext cx="144" cy="192"/>
              </a:xfrm>
              <a:prstGeom prst="line">
                <a:avLst/>
              </a:prstGeom>
              <a:ln w="9525" cap="flat" cmpd="sng">
                <a:solidFill>
                  <a:schemeClr val="tx1"/>
                </a:solidFill>
                <a:prstDash val="solid"/>
                <a:headEnd type="none" w="med" len="med"/>
                <a:tailEnd type="none" w="med" len="med"/>
              </a:ln>
            </p:spPr>
          </p:sp>
        </p:grpSp>
        <p:sp>
          <p:nvSpPr>
            <p:cNvPr id="43023" name="Oval 41"/>
            <p:cNvSpPr/>
            <p:nvPr/>
          </p:nvSpPr>
          <p:spPr>
            <a:xfrm>
              <a:off x="6809641" y="5041841"/>
              <a:ext cx="327512" cy="291529"/>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4" name="Line 45"/>
            <p:cNvSpPr/>
            <p:nvPr/>
          </p:nvSpPr>
          <p:spPr>
            <a:xfrm>
              <a:off x="6588224" y="4653136"/>
              <a:ext cx="332125" cy="388705"/>
            </a:xfrm>
            <a:prstGeom prst="line">
              <a:avLst/>
            </a:prstGeom>
            <a:ln w="9525" cap="flat" cmpd="sng">
              <a:solidFill>
                <a:schemeClr val="tx1"/>
              </a:solidFill>
              <a:prstDash val="solid"/>
              <a:headEnd type="none" w="med" len="med"/>
              <a:tailEnd type="none" w="med" len="med"/>
            </a:ln>
          </p:spPr>
        </p:sp>
      </p:grpSp>
      <p:grpSp>
        <p:nvGrpSpPr>
          <p:cNvPr id="5" name="组合 4"/>
          <p:cNvGrpSpPr/>
          <p:nvPr/>
        </p:nvGrpSpPr>
        <p:grpSpPr>
          <a:xfrm>
            <a:off x="2840673" y="2853690"/>
            <a:ext cx="1936750" cy="2087563"/>
            <a:chOff x="2051720" y="3140969"/>
            <a:chExt cx="1937320" cy="2088231"/>
          </a:xfrm>
        </p:grpSpPr>
        <p:grpSp>
          <p:nvGrpSpPr>
            <p:cNvPr id="43014" name="Group 34"/>
            <p:cNvGrpSpPr/>
            <p:nvPr/>
          </p:nvGrpSpPr>
          <p:grpSpPr>
            <a:xfrm>
              <a:off x="2552137" y="3140969"/>
              <a:ext cx="1436903" cy="1457644"/>
              <a:chOff x="1296" y="3360"/>
              <a:chExt cx="623" cy="720"/>
            </a:xfrm>
          </p:grpSpPr>
          <p:sp>
            <p:nvSpPr>
              <p:cNvPr id="43017" name="Oval 35"/>
              <p:cNvSpPr/>
              <p:nvPr/>
            </p:nvSpPr>
            <p:spPr>
              <a:xfrm>
                <a:off x="1776" y="3360"/>
                <a:ext cx="143"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zh-CN" dirty="0">
                  <a:latin typeface="宋体" panose="02010600030101010101" pitchFamily="2" charset="-122"/>
                  <a:ea typeface="PMingLiU" panose="02020500000000000000" pitchFamily="18" charset="-120"/>
                </a:endParaRPr>
              </a:p>
            </p:txBody>
          </p:sp>
          <p:sp>
            <p:nvSpPr>
              <p:cNvPr id="43018" name="Line 36"/>
              <p:cNvSpPr/>
              <p:nvPr/>
            </p:nvSpPr>
            <p:spPr>
              <a:xfrm flipH="1">
                <a:off x="1632" y="3456"/>
                <a:ext cx="144" cy="192"/>
              </a:xfrm>
              <a:prstGeom prst="line">
                <a:avLst/>
              </a:prstGeom>
              <a:ln w="9525" cap="flat" cmpd="sng">
                <a:solidFill>
                  <a:schemeClr val="tx1"/>
                </a:solidFill>
                <a:prstDash val="solid"/>
                <a:headEnd type="none" w="med" len="med"/>
                <a:tailEnd type="none" w="med" len="med"/>
              </a:ln>
            </p:spPr>
          </p:sp>
          <p:sp>
            <p:nvSpPr>
              <p:cNvPr id="43019" name="Oval 37"/>
              <p:cNvSpPr/>
              <p:nvPr/>
            </p:nvSpPr>
            <p:spPr>
              <a:xfrm>
                <a:off x="1536" y="3648"/>
                <a:ext cx="144"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0" name="Oval 38"/>
              <p:cNvSpPr/>
              <p:nvPr/>
            </p:nvSpPr>
            <p:spPr>
              <a:xfrm>
                <a:off x="1296" y="393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21" name="Line 39"/>
              <p:cNvSpPr/>
              <p:nvPr/>
            </p:nvSpPr>
            <p:spPr>
              <a:xfrm flipH="1">
                <a:off x="1392" y="3744"/>
                <a:ext cx="144" cy="192"/>
              </a:xfrm>
              <a:prstGeom prst="line">
                <a:avLst/>
              </a:prstGeom>
              <a:ln w="9525" cap="flat" cmpd="sng">
                <a:solidFill>
                  <a:schemeClr val="tx1"/>
                </a:solidFill>
                <a:prstDash val="solid"/>
                <a:headEnd type="none" w="med" len="med"/>
                <a:tailEnd type="none" w="med" len="med"/>
              </a:ln>
            </p:spPr>
          </p:sp>
        </p:grpSp>
        <p:sp>
          <p:nvSpPr>
            <p:cNvPr id="43015" name="Oval 38"/>
            <p:cNvSpPr/>
            <p:nvPr/>
          </p:nvSpPr>
          <p:spPr>
            <a:xfrm>
              <a:off x="2051720" y="4937671"/>
              <a:ext cx="327512" cy="291529"/>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43016" name="Line 39"/>
            <p:cNvSpPr/>
            <p:nvPr/>
          </p:nvSpPr>
          <p:spPr>
            <a:xfrm flipH="1">
              <a:off x="2273137" y="4548966"/>
              <a:ext cx="332125" cy="388705"/>
            </a:xfrm>
            <a:prstGeom prst="line">
              <a:avLst/>
            </a:prstGeom>
            <a:ln w="9525" cap="flat" cmpd="sng">
              <a:solidFill>
                <a:schemeClr val="tx1"/>
              </a:solidFill>
              <a:prstDash val="solid"/>
              <a:headEnd type="none" w="med" len="med"/>
              <a:tailEnd type="none" w="med" len="med"/>
            </a:ln>
          </p:spPr>
        </p:sp>
      </p:grpSp>
      <p:sp>
        <p:nvSpPr>
          <p:cNvPr id="6"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偏（斜）树</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lt">
                                    <p:tmAbs val="30"/>
                                  </p:iterate>
                                  <p:childTnLst>
                                    <p:set>
                                      <p:cBhvr>
                                        <p:cTn id="19" dur="1" fill="hold">
                                          <p:stCondLst>
                                            <p:cond delay="0"/>
                                          </p:stCondLst>
                                        </p:cTn>
                                        <p:tgtEl>
                                          <p:spTgt spid="38915">
                                            <p:txEl>
                                              <p:pRg st="5" end="5"/>
                                            </p:txEl>
                                          </p:spTgt>
                                        </p:tgtEl>
                                        <p:attrNameLst>
                                          <p:attrName>style.visibility</p:attrName>
                                        </p:attrNameLst>
                                      </p:cBhvr>
                                      <p:to>
                                        <p:strVal val="visible"/>
                                      </p:to>
                                    </p:set>
                                  </p:childTnLst>
                                </p:cTn>
                              </p:par>
                            </p:childTnLst>
                          </p:cTn>
                        </p:par>
                        <p:par>
                          <p:cTn id="20" fill="hold">
                            <p:stCondLst>
                              <p:cond delay="359"/>
                            </p:stCondLst>
                            <p:childTnLst>
                              <p:par>
                                <p:cTn id="21" presetID="1" presetClass="entr" presetSubtype="0" fill="hold" nodeType="afterEffect">
                                  <p:stCondLst>
                                    <p:cond delay="0"/>
                                  </p:stCondLst>
                                  <p:iterate type="lt">
                                    <p:tmAbs val="30"/>
                                  </p:iterate>
                                  <p:childTnLst>
                                    <p:set>
                                      <p:cBhvr>
                                        <p:cTn id="22"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6"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满二叉树</a:t>
            </a:r>
            <a:endParaRPr lang="zh-CN" sz="3200" dirty="0">
              <a:solidFill>
                <a:srgbClr val="0000FF"/>
              </a:solidFill>
              <a:latin typeface="楷体_GB2312" pitchFamily="49" charset="-122"/>
            </a:endParaRPr>
          </a:p>
        </p:txBody>
      </p:sp>
      <p:sp>
        <p:nvSpPr>
          <p:cNvPr id="38915" name="内容占位符 2"/>
          <p:cNvSpPr>
            <a:spLocks noGrp="1"/>
          </p:cNvSpPr>
          <p:nvPr>
            <p:ph idx="1"/>
          </p:nvPr>
        </p:nvSpPr>
        <p:spPr>
          <a:xfrm>
            <a:off x="830580" y="1529715"/>
            <a:ext cx="10527030" cy="5193030"/>
          </a:xfrm>
        </p:spPr>
        <p:txBody>
          <a:bodyPr vert="horz" wrap="square" lIns="91440" tIns="45720" rIns="91440" bIns="45720" numCol="1" anchor="t" anchorCtr="0" compatLnSpc="1"/>
          <a:lstStyle/>
          <a:p>
            <a:pPr marL="85725" marR="0" lvl="0" indent="0" algn="just" defTabSz="914400" rtl="0" latinLnBrk="0">
              <a:lnSpc>
                <a:spcPct val="120000"/>
              </a:lnSpc>
              <a:spcBef>
                <a:spcPts val="1800"/>
              </a:spcBef>
              <a:spcAft>
                <a:spcPct val="0"/>
              </a:spcAft>
              <a:buClr>
                <a:schemeClr val="accent1"/>
              </a:buClr>
              <a:buSzPct val="70000"/>
              <a:buFont typeface="Wingdings" panose="05000000000000000000" charset="0"/>
              <a:buNone/>
              <a:defRPr/>
            </a:pPr>
            <a:r>
              <a:rPr kumimoji="0" lang="en-US" altLang="zh-CN" sz="2600" b="1" i="0" u="none" strike="noStrike" kern="1200" cap="none" spc="0" normalizeH="0" baseline="0" noProof="0" dirty="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en-US" altLang="zh-CN"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所有分支结点都</a:t>
            </a:r>
            <a:r>
              <a:rPr kumimoji="0" lang="zh-CN" altLang="en-US" sz="2600" b="1" i="0" u="none" strike="noStrike" kern="1200" cap="none" spc="0" normalizeH="0" baseline="0" noProof="0" dirty="0" smtClean="0">
                <a:ln>
                  <a:noFill/>
                </a:ln>
                <a:solidFill>
                  <a:srgbClr val="0000FF"/>
                </a:solidFill>
                <a:effectLst/>
                <a:uLnTx/>
                <a:uFillTx/>
                <a:latin typeface="Arial" panose="020B0604020202020204" pitchFamily="34" charset="0"/>
                <a:ea typeface="微软雅黑" panose="020B0503020204020204" pitchFamily="34" charset="-122"/>
                <a:cs typeface="+mn-cs"/>
              </a:rPr>
              <a:t>存在</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左子树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和</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右子树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，并且所有的叶子都在同一层上的二叉树叫</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满二叉树</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Aft>
                <a:spcPts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rPr>
              <a:t>特点：</a:t>
            </a:r>
            <a:endParaRPr kumimoji="0" lang="zh-CN" altLang="en-US" sz="26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Aft>
                <a:spcPts val="0"/>
              </a:spcAft>
              <a:buClr>
                <a:schemeClr val="accent1"/>
              </a:buClr>
              <a:buSzPct val="70000"/>
              <a:buFont typeface="Webdings" panose="05030102010509060703" pitchFamily="18" charset="2"/>
              <a:buNone/>
              <a:defRPr/>
            </a:pPr>
            <a:r>
              <a:rPr lang="zh-CN" altLang="en-US" sz="2600" b="1" dirty="0">
                <a:solidFill>
                  <a:srgbClr val="3333FF"/>
                </a:solidFill>
                <a:sym typeface="+mn-ea"/>
              </a:rPr>
              <a:t>叶子只能出现在最下一层；</a:t>
            </a:r>
            <a:endParaRPr lang="zh-CN" altLang="en-US" sz="2600" b="1" dirty="0">
              <a:solidFill>
                <a:srgbClr val="3333FF"/>
              </a:solidFill>
              <a:sym typeface="+mn-ea"/>
            </a:endParaRPr>
          </a:p>
          <a:p>
            <a:pPr marL="85725" marR="0" lvl="0" indent="0" algn="just" defTabSz="914400" rtl="0" latinLnBrk="0">
              <a:lnSpc>
                <a:spcPct val="120000"/>
              </a:lnSpc>
              <a:spcAft>
                <a:spcPts val="0"/>
              </a:spcAft>
              <a:buClr>
                <a:schemeClr val="accent1"/>
              </a:buClr>
              <a:buSzPct val="70000"/>
              <a:buFont typeface="Webdings" panose="05030102010509060703" pitchFamily="18" charset="2"/>
              <a:buNone/>
              <a:defRPr/>
            </a:pPr>
            <a:r>
              <a:rPr lang="zh-CN" altLang="en-US" sz="2600" b="1" dirty="0">
                <a:solidFill>
                  <a:srgbClr val="3333FF"/>
                </a:solidFill>
                <a:sym typeface="+mn-ea"/>
              </a:rPr>
              <a:t>非叶子结点的度一定是</a:t>
            </a:r>
            <a:r>
              <a:rPr lang="en-US" altLang="zh-CN" sz="2600" b="1" dirty="0">
                <a:solidFill>
                  <a:srgbClr val="3333FF"/>
                </a:solidFill>
                <a:sym typeface="+mn-ea"/>
              </a:rPr>
              <a:t>2</a:t>
            </a:r>
            <a:r>
              <a:rPr lang="zh-CN" altLang="en-US" sz="2600" b="1" dirty="0">
                <a:solidFill>
                  <a:srgbClr val="3333FF"/>
                </a:solidFill>
                <a:sym typeface="+mn-ea"/>
              </a:rPr>
              <a:t>；</a:t>
            </a:r>
            <a:endParaRPr lang="zh-CN" altLang="en-US" sz="2600" b="1" dirty="0">
              <a:solidFill>
                <a:srgbClr val="3333FF"/>
              </a:solidFill>
              <a:sym typeface="+mn-ea"/>
            </a:endParaRPr>
          </a:p>
          <a:p>
            <a:pPr marL="85725" marR="0" lvl="0" indent="0" algn="just" defTabSz="914400" rtl="0" latinLnBrk="0">
              <a:lnSpc>
                <a:spcPct val="120000"/>
              </a:lnSpc>
              <a:spcAft>
                <a:spcPts val="0"/>
              </a:spcAft>
              <a:buClr>
                <a:schemeClr val="accent1"/>
              </a:buClr>
              <a:buSzPct val="70000"/>
              <a:buFont typeface="Webdings" panose="05030102010509060703" pitchFamily="18" charset="2"/>
              <a:buNone/>
              <a:defRPr/>
            </a:pPr>
            <a:r>
              <a:rPr lang="zh-CN" altLang="en-US" sz="2600" b="1" dirty="0">
                <a:solidFill>
                  <a:srgbClr val="3333FF"/>
                </a:solidFill>
                <a:sym typeface="+mn-ea"/>
              </a:rPr>
              <a:t>在同样深度的二叉树中，满二叉树的节点个数最多，叶子数最多</a:t>
            </a:r>
            <a:r>
              <a:rPr lang="zh-CN" altLang="en-US" sz="2600" dirty="0">
                <a:solidFill>
                  <a:srgbClr val="3333FF"/>
                </a:solidFill>
                <a:sym typeface="+mn-ea"/>
              </a:rPr>
              <a:t>。</a:t>
            </a:r>
            <a:endPar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endParaRPr>
          </a:p>
        </p:txBody>
      </p:sp>
      <p:grpSp>
        <p:nvGrpSpPr>
          <p:cNvPr id="44036" name="Group 25"/>
          <p:cNvGrpSpPr/>
          <p:nvPr/>
        </p:nvGrpSpPr>
        <p:grpSpPr>
          <a:xfrm>
            <a:off x="5983605" y="2188845"/>
            <a:ext cx="4489450" cy="2982913"/>
            <a:chOff x="2748" y="1072"/>
            <a:chExt cx="2828" cy="1879"/>
          </a:xfrm>
        </p:grpSpPr>
        <p:sp>
          <p:nvSpPr>
            <p:cNvPr id="5" name="Oval 26"/>
            <p:cNvSpPr>
              <a:spLocks noChangeArrowheads="1"/>
            </p:cNvSpPr>
            <p:nvPr/>
          </p:nvSpPr>
          <p:spPr bwMode="auto">
            <a:xfrm>
              <a:off x="4030" y="112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4038" name="Text Box 27"/>
            <p:cNvSpPr txBox="1"/>
            <p:nvPr/>
          </p:nvSpPr>
          <p:spPr>
            <a:xfrm>
              <a:off x="4338" y="1072"/>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4039" name="Text Box 28"/>
            <p:cNvSpPr txBox="1"/>
            <p:nvPr/>
          </p:nvSpPr>
          <p:spPr>
            <a:xfrm>
              <a:off x="3874" y="1984"/>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4040" name="Text Box 29"/>
            <p:cNvSpPr txBox="1"/>
            <p:nvPr/>
          </p:nvSpPr>
          <p:spPr>
            <a:xfrm>
              <a:off x="3565" y="1529"/>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4041" name="Text Box 30"/>
            <p:cNvSpPr txBox="1"/>
            <p:nvPr/>
          </p:nvSpPr>
          <p:spPr>
            <a:xfrm>
              <a:off x="5111" y="1529"/>
              <a:ext cx="155"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4042" name="Text Box 31"/>
            <p:cNvSpPr txBox="1"/>
            <p:nvPr/>
          </p:nvSpPr>
          <p:spPr>
            <a:xfrm>
              <a:off x="3257" y="1984"/>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4043" name="Text Box 32"/>
            <p:cNvSpPr txBox="1"/>
            <p:nvPr/>
          </p:nvSpPr>
          <p:spPr>
            <a:xfrm>
              <a:off x="4803" y="1984"/>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4044" name="Text Box 33"/>
            <p:cNvSpPr txBox="1"/>
            <p:nvPr/>
          </p:nvSpPr>
          <p:spPr>
            <a:xfrm>
              <a:off x="5420" y="1984"/>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4045" name="Text Box 34"/>
            <p:cNvSpPr txBox="1"/>
            <p:nvPr/>
          </p:nvSpPr>
          <p:spPr>
            <a:xfrm>
              <a:off x="2811" y="2724"/>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4046" name="Text Box 35"/>
            <p:cNvSpPr txBox="1"/>
            <p:nvPr/>
          </p:nvSpPr>
          <p:spPr>
            <a:xfrm>
              <a:off x="3122" y="2724"/>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44047" name="Text Box 36"/>
            <p:cNvSpPr txBox="1"/>
            <p:nvPr/>
          </p:nvSpPr>
          <p:spPr>
            <a:xfrm>
              <a:off x="3407" y="2724"/>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44048" name="Line 37"/>
            <p:cNvSpPr/>
            <p:nvPr/>
          </p:nvSpPr>
          <p:spPr>
            <a:xfrm flipH="1">
              <a:off x="3403" y="1273"/>
              <a:ext cx="627" cy="311"/>
            </a:xfrm>
            <a:prstGeom prst="line">
              <a:avLst/>
            </a:prstGeom>
            <a:ln w="28575" cap="flat" cmpd="sng">
              <a:solidFill>
                <a:srgbClr val="006666"/>
              </a:solidFill>
              <a:prstDash val="solid"/>
              <a:headEnd type="none" w="med" len="med"/>
              <a:tailEnd type="none" w="med" len="med"/>
            </a:ln>
          </p:spPr>
        </p:sp>
        <p:sp>
          <p:nvSpPr>
            <p:cNvPr id="44049" name="Freeform 38"/>
            <p:cNvSpPr/>
            <p:nvPr/>
          </p:nvSpPr>
          <p:spPr>
            <a:xfrm>
              <a:off x="4241" y="1244"/>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4050" name="Freeform 39"/>
            <p:cNvSpPr/>
            <p:nvPr/>
          </p:nvSpPr>
          <p:spPr>
            <a:xfrm>
              <a:off x="3078" y="1723"/>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4051" name="Freeform 40"/>
            <p:cNvSpPr/>
            <p:nvPr/>
          </p:nvSpPr>
          <p:spPr>
            <a:xfrm>
              <a:off x="3457" y="1723"/>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4052" name="Freeform 41"/>
            <p:cNvSpPr/>
            <p:nvPr/>
          </p:nvSpPr>
          <p:spPr>
            <a:xfrm>
              <a:off x="4654" y="1734"/>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4053" name="Line 42"/>
            <p:cNvSpPr/>
            <p:nvPr/>
          </p:nvSpPr>
          <p:spPr>
            <a:xfrm>
              <a:off x="4991" y="1734"/>
              <a:ext cx="200" cy="294"/>
            </a:xfrm>
            <a:prstGeom prst="line">
              <a:avLst/>
            </a:prstGeom>
            <a:ln w="28575" cap="flat" cmpd="sng">
              <a:solidFill>
                <a:srgbClr val="006666"/>
              </a:solidFill>
              <a:prstDash val="solid"/>
              <a:headEnd type="none" w="med" len="med"/>
              <a:tailEnd type="none" w="med" len="med"/>
            </a:ln>
          </p:spPr>
        </p:sp>
        <p:sp>
          <p:nvSpPr>
            <p:cNvPr id="44054" name="Line 43"/>
            <p:cNvSpPr/>
            <p:nvPr/>
          </p:nvSpPr>
          <p:spPr>
            <a:xfrm>
              <a:off x="3719" y="2212"/>
              <a:ext cx="73" cy="259"/>
            </a:xfrm>
            <a:prstGeom prst="line">
              <a:avLst/>
            </a:prstGeom>
            <a:ln w="28575" cap="flat" cmpd="sng">
              <a:solidFill>
                <a:srgbClr val="006666"/>
              </a:solidFill>
              <a:prstDash val="solid"/>
              <a:headEnd type="none" w="med" len="med"/>
              <a:tailEnd type="none" w="med" len="med"/>
            </a:ln>
          </p:spPr>
        </p:sp>
        <p:sp>
          <p:nvSpPr>
            <p:cNvPr id="44055" name="Freeform 44"/>
            <p:cNvSpPr/>
            <p:nvPr/>
          </p:nvSpPr>
          <p:spPr>
            <a:xfrm>
              <a:off x="2895" y="2220"/>
              <a:ext cx="91" cy="259"/>
            </a:xfrm>
            <a:custGeom>
              <a:avLst/>
              <a:gdLst/>
              <a:ahLst/>
              <a:cxnLst>
                <a:cxn ang="0">
                  <a:pos x="91" y="0"/>
                </a:cxn>
                <a:cxn ang="0">
                  <a:pos x="0" y="259"/>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4056" name="Line 45"/>
            <p:cNvSpPr/>
            <p:nvPr/>
          </p:nvSpPr>
          <p:spPr>
            <a:xfrm>
              <a:off x="3100" y="2212"/>
              <a:ext cx="70" cy="260"/>
            </a:xfrm>
            <a:prstGeom prst="line">
              <a:avLst/>
            </a:prstGeom>
            <a:ln w="28575" cap="flat" cmpd="sng">
              <a:solidFill>
                <a:srgbClr val="006666"/>
              </a:solidFill>
              <a:prstDash val="solid"/>
              <a:headEnd type="none" w="med" len="med"/>
              <a:tailEnd type="none" w="med" len="med"/>
            </a:ln>
          </p:spPr>
        </p:sp>
        <p:sp>
          <p:nvSpPr>
            <p:cNvPr id="44057" name="Line 46"/>
            <p:cNvSpPr/>
            <p:nvPr/>
          </p:nvSpPr>
          <p:spPr>
            <a:xfrm flipH="1">
              <a:off x="3526" y="2227"/>
              <a:ext cx="71" cy="244"/>
            </a:xfrm>
            <a:prstGeom prst="line">
              <a:avLst/>
            </a:prstGeom>
            <a:ln w="28575" cap="flat" cmpd="sng">
              <a:solidFill>
                <a:srgbClr val="006666"/>
              </a:solidFill>
              <a:prstDash val="solid"/>
              <a:headEnd type="none" w="med" len="med"/>
              <a:tailEnd type="none" w="med" len="med"/>
            </a:ln>
          </p:spPr>
        </p:sp>
        <p:sp>
          <p:nvSpPr>
            <p:cNvPr id="44058" name="Line 47"/>
            <p:cNvSpPr/>
            <p:nvPr/>
          </p:nvSpPr>
          <p:spPr>
            <a:xfrm flipH="1">
              <a:off x="4449" y="2227"/>
              <a:ext cx="103" cy="252"/>
            </a:xfrm>
            <a:prstGeom prst="line">
              <a:avLst/>
            </a:prstGeom>
            <a:ln w="28575" cap="flat" cmpd="sng">
              <a:solidFill>
                <a:srgbClr val="006666"/>
              </a:solidFill>
              <a:prstDash val="solid"/>
              <a:headEnd type="none" w="med" len="med"/>
              <a:tailEnd type="none" w="med" len="med"/>
            </a:ln>
          </p:spPr>
        </p:sp>
        <p:sp>
          <p:nvSpPr>
            <p:cNvPr id="44059" name="Line 48"/>
            <p:cNvSpPr/>
            <p:nvPr/>
          </p:nvSpPr>
          <p:spPr>
            <a:xfrm>
              <a:off x="4647" y="2212"/>
              <a:ext cx="110" cy="267"/>
            </a:xfrm>
            <a:prstGeom prst="line">
              <a:avLst/>
            </a:prstGeom>
            <a:ln w="28575" cap="flat" cmpd="sng">
              <a:solidFill>
                <a:srgbClr val="006666"/>
              </a:solidFill>
              <a:prstDash val="solid"/>
              <a:headEnd type="none" w="med" len="med"/>
              <a:tailEnd type="none" w="med" len="med"/>
            </a:ln>
          </p:spPr>
        </p:sp>
        <p:sp>
          <p:nvSpPr>
            <p:cNvPr id="44060" name="Line 49"/>
            <p:cNvSpPr/>
            <p:nvPr/>
          </p:nvSpPr>
          <p:spPr>
            <a:xfrm flipH="1">
              <a:off x="5111" y="2243"/>
              <a:ext cx="100" cy="227"/>
            </a:xfrm>
            <a:prstGeom prst="line">
              <a:avLst/>
            </a:prstGeom>
            <a:ln w="28575" cap="flat" cmpd="sng">
              <a:solidFill>
                <a:srgbClr val="006666"/>
              </a:solidFill>
              <a:prstDash val="solid"/>
              <a:headEnd type="none" w="med" len="med"/>
              <a:tailEnd type="none" w="med" len="med"/>
            </a:ln>
          </p:spPr>
        </p:sp>
        <p:sp>
          <p:nvSpPr>
            <p:cNvPr id="44061" name="Line 50"/>
            <p:cNvSpPr/>
            <p:nvPr/>
          </p:nvSpPr>
          <p:spPr>
            <a:xfrm>
              <a:off x="5315" y="2239"/>
              <a:ext cx="99" cy="220"/>
            </a:xfrm>
            <a:prstGeom prst="line">
              <a:avLst/>
            </a:prstGeom>
            <a:ln w="28575" cap="flat" cmpd="sng">
              <a:solidFill>
                <a:srgbClr val="006666"/>
              </a:solidFill>
              <a:prstDash val="solid"/>
              <a:headEnd type="none" w="med" len="med"/>
              <a:tailEnd type="none" w="med" len="med"/>
            </a:ln>
          </p:spPr>
        </p:sp>
        <p:sp>
          <p:nvSpPr>
            <p:cNvPr id="30" name="Oval 51"/>
            <p:cNvSpPr>
              <a:spLocks noChangeArrowheads="1"/>
            </p:cNvSpPr>
            <p:nvPr/>
          </p:nvSpPr>
          <p:spPr bwMode="auto">
            <a:xfrm>
              <a:off x="3221" y="154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1" name="Oval 52"/>
            <p:cNvSpPr>
              <a:spLocks noChangeArrowheads="1"/>
            </p:cNvSpPr>
            <p:nvPr/>
          </p:nvSpPr>
          <p:spPr bwMode="auto">
            <a:xfrm>
              <a:off x="4772" y="154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2" name="Oval 53"/>
            <p:cNvSpPr>
              <a:spLocks noChangeArrowheads="1"/>
            </p:cNvSpPr>
            <p:nvPr/>
          </p:nvSpPr>
          <p:spPr bwMode="auto">
            <a:xfrm>
              <a:off x="2915" y="200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3" name="Oval 54"/>
            <p:cNvSpPr>
              <a:spLocks noChangeArrowheads="1"/>
            </p:cNvSpPr>
            <p:nvPr/>
          </p:nvSpPr>
          <p:spPr bwMode="auto">
            <a:xfrm>
              <a:off x="3528" y="200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4" name="Oval 55"/>
            <p:cNvSpPr>
              <a:spLocks noChangeArrowheads="1"/>
            </p:cNvSpPr>
            <p:nvPr/>
          </p:nvSpPr>
          <p:spPr bwMode="auto">
            <a:xfrm>
              <a:off x="4485" y="200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5" name="Oval 56"/>
            <p:cNvSpPr>
              <a:spLocks noChangeArrowheads="1"/>
            </p:cNvSpPr>
            <p:nvPr/>
          </p:nvSpPr>
          <p:spPr bwMode="auto">
            <a:xfrm>
              <a:off x="5117" y="200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6" name="Oval 57"/>
            <p:cNvSpPr>
              <a:spLocks noChangeArrowheads="1"/>
            </p:cNvSpPr>
            <p:nvPr/>
          </p:nvSpPr>
          <p:spPr bwMode="auto">
            <a:xfrm>
              <a:off x="2748" y="245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7" name="Oval 58"/>
            <p:cNvSpPr>
              <a:spLocks noChangeArrowheads="1"/>
            </p:cNvSpPr>
            <p:nvPr/>
          </p:nvSpPr>
          <p:spPr bwMode="auto">
            <a:xfrm>
              <a:off x="3055" y="2459"/>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8" name="Oval 59"/>
            <p:cNvSpPr>
              <a:spLocks noChangeArrowheads="1"/>
            </p:cNvSpPr>
            <p:nvPr/>
          </p:nvSpPr>
          <p:spPr bwMode="auto">
            <a:xfrm>
              <a:off x="3389" y="246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39" name="Oval 60"/>
            <p:cNvSpPr>
              <a:spLocks noChangeArrowheads="1"/>
            </p:cNvSpPr>
            <p:nvPr/>
          </p:nvSpPr>
          <p:spPr bwMode="auto">
            <a:xfrm>
              <a:off x="3687" y="246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K</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0" name="Oval 61"/>
            <p:cNvSpPr>
              <a:spLocks noChangeArrowheads="1"/>
            </p:cNvSpPr>
            <p:nvPr/>
          </p:nvSpPr>
          <p:spPr bwMode="auto">
            <a:xfrm>
              <a:off x="4309" y="245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1" name="Oval 62"/>
            <p:cNvSpPr>
              <a:spLocks noChangeArrowheads="1"/>
            </p:cNvSpPr>
            <p:nvPr/>
          </p:nvSpPr>
          <p:spPr bwMode="auto">
            <a:xfrm>
              <a:off x="4635" y="245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M</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2" name="Oval 63"/>
            <p:cNvSpPr>
              <a:spLocks noChangeArrowheads="1"/>
            </p:cNvSpPr>
            <p:nvPr/>
          </p:nvSpPr>
          <p:spPr bwMode="auto">
            <a:xfrm>
              <a:off x="4959" y="246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N</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3" name="Oval 64"/>
            <p:cNvSpPr>
              <a:spLocks noChangeArrowheads="1"/>
            </p:cNvSpPr>
            <p:nvPr/>
          </p:nvSpPr>
          <p:spPr bwMode="auto">
            <a:xfrm>
              <a:off x="5267" y="246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O</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4076" name="Text Box 65"/>
            <p:cNvSpPr txBox="1"/>
            <p:nvPr/>
          </p:nvSpPr>
          <p:spPr>
            <a:xfrm>
              <a:off x="3740" y="2724"/>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44077" name="Text Box 66"/>
            <p:cNvSpPr txBox="1"/>
            <p:nvPr/>
          </p:nvSpPr>
          <p:spPr>
            <a:xfrm>
              <a:off x="4326"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sp>
          <p:nvSpPr>
            <p:cNvPr id="44078" name="Text Box 67"/>
            <p:cNvSpPr txBox="1"/>
            <p:nvPr/>
          </p:nvSpPr>
          <p:spPr>
            <a:xfrm>
              <a:off x="4651" y="2716"/>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13</a:t>
              </a:r>
              <a:endParaRPr lang="en-US" altLang="zh-CN" sz="2400" dirty="0">
                <a:latin typeface="Times New Roman" panose="02020603050405020304" pitchFamily="18" charset="0"/>
              </a:endParaRPr>
            </a:p>
          </p:txBody>
        </p:sp>
        <p:sp>
          <p:nvSpPr>
            <p:cNvPr id="44079" name="Text Box 68"/>
            <p:cNvSpPr txBox="1"/>
            <p:nvPr/>
          </p:nvSpPr>
          <p:spPr>
            <a:xfrm>
              <a:off x="4957"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14</a:t>
              </a:r>
              <a:endParaRPr lang="en-US" altLang="zh-CN" sz="2400" dirty="0">
                <a:latin typeface="Times New Roman" panose="02020603050405020304" pitchFamily="18" charset="0"/>
              </a:endParaRPr>
            </a:p>
          </p:txBody>
        </p:sp>
        <p:sp>
          <p:nvSpPr>
            <p:cNvPr id="44080" name="Text Box 69"/>
            <p:cNvSpPr txBox="1"/>
            <p:nvPr/>
          </p:nvSpPr>
          <p:spPr>
            <a:xfrm>
              <a:off x="5301"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sp>
        <p:nvSpPr>
          <p:cNvPr id="2"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4036"/>
                                        </p:tgtEl>
                                        <p:attrNameLst>
                                          <p:attrName>style.visibility</p:attrName>
                                        </p:attrNameLst>
                                      </p:cBhvr>
                                      <p:to>
                                        <p:strVal val="visible"/>
                                      </p:to>
                                    </p:set>
                                    <p:animEffect transition="in" filter="barn(inVertical)">
                                      <p:cBhvr>
                                        <p:cTn id="11" dur="500"/>
                                        <p:tgtEl>
                                          <p:spTgt spid="4403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iterate type="lt">
                                    <p:tmAbs val="30"/>
                                  </p:iterate>
                                  <p:childTnLst>
                                    <p:set>
                                      <p:cBhvr>
                                        <p:cTn id="15" dur="1" fill="hold">
                                          <p:stCondLst>
                                            <p:cond delay="0"/>
                                          </p:stCondLst>
                                        </p:cTn>
                                        <p:tgtEl>
                                          <p:spTgt spid="38915">
                                            <p:txEl>
                                              <p:pRg st="3" end="3"/>
                                            </p:txEl>
                                          </p:spTgt>
                                        </p:tgtEl>
                                        <p:attrNameLst>
                                          <p:attrName>style.visibility</p:attrName>
                                        </p:attrNameLst>
                                      </p:cBhvr>
                                      <p:to>
                                        <p:strVal val="visible"/>
                                      </p:to>
                                    </p:set>
                                  </p:childTnLst>
                                </p:cTn>
                              </p:par>
                            </p:childTnLst>
                          </p:cTn>
                        </p:par>
                        <p:par>
                          <p:cTn id="16" fill="hold">
                            <p:stCondLst>
                              <p:cond delay="89"/>
                            </p:stCondLst>
                            <p:childTnLst>
                              <p:par>
                                <p:cTn id="17" presetID="1" presetClass="entr" presetSubtype="0" fill="hold" nodeType="afterEffect">
                                  <p:stCondLst>
                                    <p:cond delay="0"/>
                                  </p:stCondLst>
                                  <p:iterate type="lt">
                                    <p:tmAbs val="30"/>
                                  </p:iterate>
                                  <p:childTnLst>
                                    <p:set>
                                      <p:cBhvr>
                                        <p:cTn id="18" dur="1" fill="hold">
                                          <p:stCondLst>
                                            <p:cond delay="0"/>
                                          </p:stCondLst>
                                        </p:cTn>
                                        <p:tgtEl>
                                          <p:spTgt spid="38915">
                                            <p:txEl>
                                              <p:pRg st="4" end="4"/>
                                            </p:txEl>
                                          </p:spTgt>
                                        </p:tgtEl>
                                        <p:attrNameLst>
                                          <p:attrName>style.visibility</p:attrName>
                                        </p:attrNameLst>
                                      </p:cBhvr>
                                      <p:to>
                                        <p:strVal val="visible"/>
                                      </p:to>
                                    </p:set>
                                  </p:childTnLst>
                                </p:cTn>
                              </p:par>
                            </p:childTnLst>
                          </p:cTn>
                        </p:par>
                        <p:par>
                          <p:cTn id="19" fill="hold">
                            <p:stCondLst>
                              <p:cond delay="449"/>
                            </p:stCondLst>
                            <p:childTnLst>
                              <p:par>
                                <p:cTn id="20" presetID="1" presetClass="entr" presetSubtype="0" fill="hold" nodeType="afterEffect">
                                  <p:stCondLst>
                                    <p:cond delay="0"/>
                                  </p:stCondLst>
                                  <p:iterate type="lt">
                                    <p:tmAbs val="30"/>
                                  </p:iterate>
                                  <p:childTnLst>
                                    <p:set>
                                      <p:cBhvr>
                                        <p:cTn id="21" dur="1" fill="hold">
                                          <p:stCondLst>
                                            <p:cond delay="0"/>
                                          </p:stCondLst>
                                        </p:cTn>
                                        <p:tgtEl>
                                          <p:spTgt spid="38915">
                                            <p:txEl>
                                              <p:pRg st="5" end="5"/>
                                            </p:txEl>
                                          </p:spTgt>
                                        </p:tgtEl>
                                        <p:attrNameLst>
                                          <p:attrName>style.visibility</p:attrName>
                                        </p:attrNameLst>
                                      </p:cBhvr>
                                      <p:to>
                                        <p:strVal val="visible"/>
                                      </p:to>
                                    </p:set>
                                  </p:childTnLst>
                                </p:cTn>
                              </p:par>
                            </p:childTnLst>
                          </p:cTn>
                        </p:par>
                        <p:par>
                          <p:cTn id="22" fill="hold">
                            <p:stCondLst>
                              <p:cond delay="809"/>
                            </p:stCondLst>
                            <p:childTnLst>
                              <p:par>
                                <p:cTn id="23" presetID="1" presetClass="entr" presetSubtype="0" fill="hold" nodeType="afterEffect">
                                  <p:stCondLst>
                                    <p:cond delay="0"/>
                                  </p:stCondLst>
                                  <p:iterate type="lt">
                                    <p:tmAbs val="30"/>
                                  </p:iterate>
                                  <p:childTnLst>
                                    <p:set>
                                      <p:cBhvr>
                                        <p:cTn id="24"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3"/>
          <p:cNvSpPr txBox="1"/>
          <p:nvPr/>
        </p:nvSpPr>
        <p:spPr>
          <a:xfrm>
            <a:off x="1116330" y="5262880"/>
            <a:ext cx="9636125" cy="1383665"/>
          </a:xfrm>
          <a:prstGeom prst="rect">
            <a:avLst/>
          </a:prstGeom>
          <a:noFill/>
          <a:ln w="28575">
            <a:noFill/>
          </a:ln>
        </p:spPr>
        <p:txBody>
          <a:bodyPr wrap="square">
            <a:spAutoFit/>
          </a:bodyPr>
          <a:lstStyle/>
          <a:p>
            <a:pPr>
              <a:lnSpc>
                <a:spcPct val="150000"/>
              </a:lnSpc>
              <a:buSzPct val="200000"/>
              <a:buFont typeface="Webdings" panose="05030102010509060703" pitchFamily="18" charset="2"/>
            </a:pPr>
            <a:r>
              <a:rPr lang="en-US" altLang="zh-CN" sz="2800" b="1" dirty="0">
                <a:solidFill>
                  <a:srgbClr val="FF2F2F"/>
                </a:solidFill>
                <a:latin typeface="微软雅黑" panose="020B0503020204020204" pitchFamily="34" charset="-122"/>
                <a:ea typeface="微软雅黑" panose="020B0503020204020204" pitchFamily="34" charset="-122"/>
              </a:rPr>
              <a:t>       </a:t>
            </a:r>
            <a:r>
              <a:rPr lang="zh-CN" altLang="en-US" sz="2800" b="1" dirty="0">
                <a:solidFill>
                  <a:srgbClr val="FF2F2F"/>
                </a:solidFill>
                <a:latin typeface="微软雅黑" panose="020B0503020204020204" pitchFamily="34" charset="-122"/>
                <a:ea typeface="微软雅黑" panose="020B0503020204020204" pitchFamily="34" charset="-122"/>
              </a:rPr>
              <a:t>不是满二叉树</a:t>
            </a:r>
            <a:r>
              <a:rPr lang="zh-CN" altLang="en-US" sz="2800" b="1" dirty="0">
                <a:solidFill>
                  <a:srgbClr val="000000"/>
                </a:solidFill>
                <a:latin typeface="微软雅黑" panose="020B0503020204020204" pitchFamily="34" charset="-122"/>
                <a:ea typeface="微软雅黑" panose="020B0503020204020204" pitchFamily="34" charset="-122"/>
              </a:rPr>
              <a:t>，虽然所有分支结点都有左右子树，但叶子不在同一层上。</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grpSp>
        <p:nvGrpSpPr>
          <p:cNvPr id="45060" name="Group 54"/>
          <p:cNvGrpSpPr/>
          <p:nvPr/>
        </p:nvGrpSpPr>
        <p:grpSpPr>
          <a:xfrm>
            <a:off x="3368675" y="1512253"/>
            <a:ext cx="4943475" cy="3457575"/>
            <a:chOff x="682" y="1314"/>
            <a:chExt cx="2661" cy="1871"/>
          </a:xfrm>
        </p:grpSpPr>
        <p:sp>
          <p:nvSpPr>
            <p:cNvPr id="6" name="Oval 55"/>
            <p:cNvSpPr>
              <a:spLocks noChangeArrowheads="1"/>
            </p:cNvSpPr>
            <p:nvPr/>
          </p:nvSpPr>
          <p:spPr bwMode="auto">
            <a:xfrm>
              <a:off x="1797" y="1364"/>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5062" name="Text Box 56"/>
            <p:cNvSpPr txBox="1"/>
            <p:nvPr/>
          </p:nvSpPr>
          <p:spPr>
            <a:xfrm>
              <a:off x="2105" y="1314"/>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5063" name="Text Box 57"/>
            <p:cNvSpPr txBox="1"/>
            <p:nvPr/>
          </p:nvSpPr>
          <p:spPr>
            <a:xfrm>
              <a:off x="1641" y="2226"/>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5064" name="Text Box 58"/>
            <p:cNvSpPr txBox="1"/>
            <p:nvPr/>
          </p:nvSpPr>
          <p:spPr>
            <a:xfrm>
              <a:off x="1332" y="1771"/>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5065" name="Text Box 59"/>
            <p:cNvSpPr txBox="1"/>
            <p:nvPr/>
          </p:nvSpPr>
          <p:spPr>
            <a:xfrm>
              <a:off x="2878" y="1771"/>
              <a:ext cx="155"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5066" name="Text Box 60"/>
            <p:cNvSpPr txBox="1"/>
            <p:nvPr/>
          </p:nvSpPr>
          <p:spPr>
            <a:xfrm>
              <a:off x="1024" y="2226"/>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5067" name="Text Box 61"/>
            <p:cNvSpPr txBox="1"/>
            <p:nvPr/>
          </p:nvSpPr>
          <p:spPr>
            <a:xfrm>
              <a:off x="2570" y="2226"/>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5068" name="Text Box 62"/>
            <p:cNvSpPr txBox="1"/>
            <p:nvPr/>
          </p:nvSpPr>
          <p:spPr>
            <a:xfrm>
              <a:off x="3187" y="2226"/>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5069" name="Line 63"/>
            <p:cNvSpPr/>
            <p:nvPr/>
          </p:nvSpPr>
          <p:spPr>
            <a:xfrm flipH="1">
              <a:off x="1170" y="1515"/>
              <a:ext cx="627" cy="311"/>
            </a:xfrm>
            <a:prstGeom prst="line">
              <a:avLst/>
            </a:prstGeom>
            <a:ln w="28575" cap="flat" cmpd="sng">
              <a:solidFill>
                <a:srgbClr val="006666"/>
              </a:solidFill>
              <a:prstDash val="solid"/>
              <a:headEnd type="none" w="med" len="med"/>
              <a:tailEnd type="none" w="med" len="med"/>
            </a:ln>
          </p:spPr>
        </p:sp>
        <p:sp>
          <p:nvSpPr>
            <p:cNvPr id="45070" name="Freeform 64"/>
            <p:cNvSpPr/>
            <p:nvPr/>
          </p:nvSpPr>
          <p:spPr>
            <a:xfrm>
              <a:off x="2008" y="1486"/>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5071" name="Freeform 65"/>
            <p:cNvSpPr/>
            <p:nvPr/>
          </p:nvSpPr>
          <p:spPr>
            <a:xfrm>
              <a:off x="845" y="1965"/>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5072" name="Freeform 66"/>
            <p:cNvSpPr/>
            <p:nvPr/>
          </p:nvSpPr>
          <p:spPr>
            <a:xfrm>
              <a:off x="1224" y="1965"/>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5073" name="Freeform 67"/>
            <p:cNvSpPr/>
            <p:nvPr/>
          </p:nvSpPr>
          <p:spPr>
            <a:xfrm>
              <a:off x="2421" y="1976"/>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5074" name="Line 68"/>
            <p:cNvSpPr/>
            <p:nvPr/>
          </p:nvSpPr>
          <p:spPr>
            <a:xfrm>
              <a:off x="2758" y="1976"/>
              <a:ext cx="200" cy="294"/>
            </a:xfrm>
            <a:prstGeom prst="line">
              <a:avLst/>
            </a:prstGeom>
            <a:ln w="28575" cap="flat" cmpd="sng">
              <a:solidFill>
                <a:srgbClr val="006666"/>
              </a:solidFill>
              <a:prstDash val="solid"/>
              <a:headEnd type="none" w="med" len="med"/>
              <a:tailEnd type="none" w="med" len="med"/>
            </a:ln>
          </p:spPr>
        </p:sp>
        <p:sp>
          <p:nvSpPr>
            <p:cNvPr id="45075" name="Line 69"/>
            <p:cNvSpPr/>
            <p:nvPr/>
          </p:nvSpPr>
          <p:spPr>
            <a:xfrm flipH="1">
              <a:off x="2216" y="2469"/>
              <a:ext cx="103" cy="252"/>
            </a:xfrm>
            <a:prstGeom prst="line">
              <a:avLst/>
            </a:prstGeom>
            <a:ln w="28575" cap="flat" cmpd="sng">
              <a:solidFill>
                <a:srgbClr val="006666"/>
              </a:solidFill>
              <a:prstDash val="solid"/>
              <a:headEnd type="none" w="med" len="med"/>
              <a:tailEnd type="none" w="med" len="med"/>
            </a:ln>
          </p:spPr>
        </p:sp>
        <p:sp>
          <p:nvSpPr>
            <p:cNvPr id="45076" name="Line 70"/>
            <p:cNvSpPr/>
            <p:nvPr/>
          </p:nvSpPr>
          <p:spPr>
            <a:xfrm>
              <a:off x="2414" y="2454"/>
              <a:ext cx="110" cy="267"/>
            </a:xfrm>
            <a:prstGeom prst="line">
              <a:avLst/>
            </a:prstGeom>
            <a:ln w="28575" cap="flat" cmpd="sng">
              <a:solidFill>
                <a:srgbClr val="006666"/>
              </a:solidFill>
              <a:prstDash val="solid"/>
              <a:headEnd type="none" w="med" len="med"/>
              <a:tailEnd type="none" w="med" len="med"/>
            </a:ln>
          </p:spPr>
        </p:sp>
        <p:sp>
          <p:nvSpPr>
            <p:cNvPr id="22" name="Oval 71"/>
            <p:cNvSpPr>
              <a:spLocks noChangeArrowheads="1"/>
            </p:cNvSpPr>
            <p:nvPr/>
          </p:nvSpPr>
          <p:spPr bwMode="auto">
            <a:xfrm>
              <a:off x="988" y="178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3" name="Oval 72"/>
            <p:cNvSpPr>
              <a:spLocks noChangeArrowheads="1"/>
            </p:cNvSpPr>
            <p:nvPr/>
          </p:nvSpPr>
          <p:spPr bwMode="auto">
            <a:xfrm>
              <a:off x="2539" y="178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4" name="Oval 73"/>
            <p:cNvSpPr>
              <a:spLocks noChangeArrowheads="1"/>
            </p:cNvSpPr>
            <p:nvPr/>
          </p:nvSpPr>
          <p:spPr bwMode="auto">
            <a:xfrm>
              <a:off x="682" y="2247"/>
              <a:ext cx="272" cy="263"/>
            </a:xfrm>
            <a:prstGeom prst="ellipse">
              <a:avLst/>
            </a:prstGeom>
            <a:solidFill>
              <a:srgbClr val="BF11C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 name="Oval 74"/>
            <p:cNvSpPr>
              <a:spLocks noChangeArrowheads="1"/>
            </p:cNvSpPr>
            <p:nvPr/>
          </p:nvSpPr>
          <p:spPr bwMode="auto">
            <a:xfrm>
              <a:off x="1295" y="2247"/>
              <a:ext cx="273" cy="263"/>
            </a:xfrm>
            <a:prstGeom prst="ellipse">
              <a:avLst/>
            </a:prstGeom>
            <a:solidFill>
              <a:srgbClr val="BF11C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6" name="Oval 75"/>
            <p:cNvSpPr>
              <a:spLocks noChangeArrowheads="1"/>
            </p:cNvSpPr>
            <p:nvPr/>
          </p:nvSpPr>
          <p:spPr bwMode="auto">
            <a:xfrm>
              <a:off x="2252" y="2248"/>
              <a:ext cx="273"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7" name="Oval 76"/>
            <p:cNvSpPr>
              <a:spLocks noChangeArrowheads="1"/>
            </p:cNvSpPr>
            <p:nvPr/>
          </p:nvSpPr>
          <p:spPr bwMode="auto">
            <a:xfrm>
              <a:off x="2884" y="2247"/>
              <a:ext cx="272" cy="263"/>
            </a:xfrm>
            <a:prstGeom prst="ellipse">
              <a:avLst/>
            </a:prstGeom>
            <a:solidFill>
              <a:srgbClr val="BF11C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8" name="Oval 77"/>
            <p:cNvSpPr>
              <a:spLocks noChangeArrowheads="1"/>
            </p:cNvSpPr>
            <p:nvPr/>
          </p:nvSpPr>
          <p:spPr bwMode="auto">
            <a:xfrm>
              <a:off x="2076" y="2694"/>
              <a:ext cx="273" cy="265"/>
            </a:xfrm>
            <a:prstGeom prst="ellipse">
              <a:avLst/>
            </a:prstGeom>
            <a:solidFill>
              <a:srgbClr val="BF11C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L</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29" name="Oval 78"/>
            <p:cNvSpPr>
              <a:spLocks noChangeArrowheads="1"/>
            </p:cNvSpPr>
            <p:nvPr/>
          </p:nvSpPr>
          <p:spPr bwMode="auto">
            <a:xfrm>
              <a:off x="2402" y="2694"/>
              <a:ext cx="272" cy="265"/>
            </a:xfrm>
            <a:prstGeom prst="ellipse">
              <a:avLst/>
            </a:prstGeom>
            <a:solidFill>
              <a:srgbClr val="BF11C3"/>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rPr>
                <a:t>M</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宋体" panose="02010600030101010101" pitchFamily="2" charset="-122"/>
                <a:cs typeface="+mn-cs"/>
                <a:sym typeface="+mn-ea"/>
              </a:endParaRPr>
            </a:p>
          </p:txBody>
        </p:sp>
        <p:sp>
          <p:nvSpPr>
            <p:cNvPr id="45085" name="Text Box 79"/>
            <p:cNvSpPr txBox="1"/>
            <p:nvPr/>
          </p:nvSpPr>
          <p:spPr>
            <a:xfrm>
              <a:off x="2165" y="2957"/>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5086" name="Text Box 80"/>
            <p:cNvSpPr txBox="1"/>
            <p:nvPr/>
          </p:nvSpPr>
          <p:spPr>
            <a:xfrm>
              <a:off x="2490" y="2958"/>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grpSp>
      <p:sp>
        <p:nvSpPr>
          <p:cNvPr id="5"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非满二叉树</a:t>
            </a:r>
            <a:endParaRPr lang="zh-CN" sz="3200" dirty="0">
              <a:solidFill>
                <a:srgbClr val="0000FF"/>
              </a:solidFill>
              <a:latin typeface="楷体_GB2312" pitchFamily="49" charset="-122"/>
            </a:endParaRPr>
          </a:p>
        </p:txBody>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7"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完全二叉树</a:t>
            </a:r>
            <a:endParaRPr lang="zh-CN" sz="3200" dirty="0">
              <a:solidFill>
                <a:srgbClr val="0000FF"/>
              </a:solidFill>
              <a:latin typeface="楷体_GB2312" pitchFamily="49" charset="-122"/>
            </a:endParaRPr>
          </a:p>
        </p:txBody>
      </p:sp>
      <p:sp>
        <p:nvSpPr>
          <p:cNvPr id="38915" name="内容占位符 2"/>
          <p:cNvSpPr>
            <a:spLocks noGrp="1"/>
          </p:cNvSpPr>
          <p:nvPr>
            <p:ph idx="1"/>
          </p:nvPr>
        </p:nvSpPr>
        <p:spPr>
          <a:xfrm>
            <a:off x="424815" y="1529715"/>
            <a:ext cx="10932795" cy="4191635"/>
          </a:xfrm>
        </p:spPr>
        <p:txBody>
          <a:bodyPr vert="horz" wrap="square" lIns="91440" tIns="45720" rIns="91440" bIns="45720" numCol="1" anchor="t" anchorCtr="0" compatLnSpc="1"/>
          <a:lstStyle/>
          <a:p>
            <a:pPr marL="85725" marR="0" lvl="0" indent="0" algn="just" defTabSz="914400" rtl="0" latinLnBrk="0">
              <a:lnSpc>
                <a:spcPct val="120000"/>
              </a:lnSpc>
              <a:spcBef>
                <a:spcPts val="1800"/>
              </a:spcBef>
              <a:spcAft>
                <a:spcPct val="0"/>
              </a:spcAft>
              <a:buClr>
                <a:schemeClr val="accent1"/>
              </a:buClr>
              <a:buSzPct val="70000"/>
              <a:buFont typeface="Wingdings" panose="05000000000000000000" charset="0"/>
              <a:buNone/>
              <a:defRPr/>
            </a:pPr>
            <a:r>
              <a:rPr kumimoji="0" lang="en-US" altLang="zh-CN" sz="2600" b="1" i="0" u="none" strike="noStrike" kern="1200" cap="none" spc="0" normalizeH="0" baseline="0" noProof="0" dirty="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en-US" altLang="zh-CN"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rPr>
              <a:t>       </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树中所含的 </a:t>
            </a:r>
            <a:r>
              <a:rPr kumimoji="0" lang="en-US" altLang="zh-CN"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n</a:t>
            </a:r>
            <a:r>
              <a:rPr kumimoji="0" lang="en-US" altLang="zh-CN"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 </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个结点和满二叉树中编号为 </a:t>
            </a:r>
            <a:r>
              <a:rPr kumimoji="0" lang="en-US" altLang="zh-CN"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1 </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至 </a:t>
            </a:r>
            <a:r>
              <a:rPr kumimoji="0" lang="en-US" altLang="zh-CN"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n </a:t>
            </a:r>
            <a:r>
              <a:rPr kumimoji="0" lang="zh-CN" altLang="en-US" sz="2600" b="1" i="0" u="none" strike="noStrike" kern="1200" cap="none" spc="0" normalizeH="0" baseline="0" noProof="0" dirty="0" smtClean="0">
                <a:ln>
                  <a:noFill/>
                </a:ln>
                <a:solidFill>
                  <a:srgbClr val="FF0000"/>
                </a:solidFill>
                <a:effectLst/>
                <a:uLnTx/>
                <a:uFillTx/>
                <a:latin typeface="Arial" panose="020B0604020202020204" pitchFamily="34" charset="0"/>
                <a:ea typeface="微软雅黑" panose="020B0503020204020204" pitchFamily="34" charset="-122"/>
                <a:cs typeface="+mn-cs"/>
              </a:rPr>
              <a:t>的结点一一对应</a:t>
            </a:r>
            <a:r>
              <a:rPr kumimoji="0" lang="zh-CN" altLang="en-US" sz="26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en-US" altLang="zh-CN" sz="28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Bef>
                <a:spcPts val="1800"/>
              </a:spcBef>
              <a:spcAft>
                <a:spcPct val="0"/>
              </a:spcAft>
              <a:buClr>
                <a:schemeClr val="accent1"/>
              </a:buClr>
              <a:buSzPct val="70000"/>
              <a:buFont typeface="Webdings" panose="05030102010509060703" pitchFamily="18" charset="2"/>
              <a:buNone/>
              <a:defRPr/>
            </a:pPr>
            <a:endParaRPr kumimoji="0" lang="en-US" altLang="zh-CN" sz="3200" b="0"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20000"/>
              </a:lnSpc>
              <a:spcAft>
                <a:spcPts val="0"/>
              </a:spcAft>
              <a:buClr>
                <a:schemeClr val="accent1"/>
              </a:buClr>
              <a:buSzPct val="70000"/>
              <a:buFont typeface="Webdings" panose="05030102010509060703" pitchFamily="18" charset="2"/>
              <a:buNone/>
              <a:defRPr/>
            </a:pPr>
            <a:endParaRPr kumimoji="0" lang="zh-CN" altLang="en-US" sz="26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endParaRPr>
          </a:p>
        </p:txBody>
      </p:sp>
      <p:grpSp>
        <p:nvGrpSpPr>
          <p:cNvPr id="5" name="Group 3"/>
          <p:cNvGrpSpPr/>
          <p:nvPr/>
        </p:nvGrpSpPr>
        <p:grpSpPr>
          <a:xfrm>
            <a:off x="1292225" y="2997200"/>
            <a:ext cx="3995738" cy="2736850"/>
            <a:chOff x="2748" y="1072"/>
            <a:chExt cx="2828" cy="1879"/>
          </a:xfrm>
        </p:grpSpPr>
        <p:sp>
          <p:nvSpPr>
            <p:cNvPr id="4" name="Oval 4"/>
            <p:cNvSpPr>
              <a:spLocks noChangeArrowheads="1"/>
            </p:cNvSpPr>
            <p:nvPr/>
          </p:nvSpPr>
          <p:spPr bwMode="auto">
            <a:xfrm>
              <a:off x="4030" y="112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6120" name="Text Box 5"/>
            <p:cNvSpPr txBox="1"/>
            <p:nvPr/>
          </p:nvSpPr>
          <p:spPr>
            <a:xfrm>
              <a:off x="4338" y="1072"/>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6121" name="Text Box 6"/>
            <p:cNvSpPr txBox="1"/>
            <p:nvPr/>
          </p:nvSpPr>
          <p:spPr>
            <a:xfrm>
              <a:off x="3874" y="1984"/>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6122" name="Text Box 7"/>
            <p:cNvSpPr txBox="1"/>
            <p:nvPr/>
          </p:nvSpPr>
          <p:spPr>
            <a:xfrm>
              <a:off x="3565" y="1529"/>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6123" name="Text Box 8"/>
            <p:cNvSpPr txBox="1"/>
            <p:nvPr/>
          </p:nvSpPr>
          <p:spPr>
            <a:xfrm>
              <a:off x="5111" y="1529"/>
              <a:ext cx="155"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6124" name="Text Box 9"/>
            <p:cNvSpPr txBox="1"/>
            <p:nvPr/>
          </p:nvSpPr>
          <p:spPr>
            <a:xfrm>
              <a:off x="3257" y="1984"/>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6125" name="Text Box 10"/>
            <p:cNvSpPr txBox="1"/>
            <p:nvPr/>
          </p:nvSpPr>
          <p:spPr>
            <a:xfrm>
              <a:off x="4803" y="1984"/>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6126" name="Text Box 11"/>
            <p:cNvSpPr txBox="1"/>
            <p:nvPr/>
          </p:nvSpPr>
          <p:spPr>
            <a:xfrm>
              <a:off x="5420" y="1984"/>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6127" name="Text Box 12"/>
            <p:cNvSpPr txBox="1"/>
            <p:nvPr/>
          </p:nvSpPr>
          <p:spPr>
            <a:xfrm>
              <a:off x="2811" y="2724"/>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6128" name="Text Box 13"/>
            <p:cNvSpPr txBox="1"/>
            <p:nvPr/>
          </p:nvSpPr>
          <p:spPr>
            <a:xfrm>
              <a:off x="3122" y="2724"/>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46129" name="Text Box 14"/>
            <p:cNvSpPr txBox="1"/>
            <p:nvPr/>
          </p:nvSpPr>
          <p:spPr>
            <a:xfrm>
              <a:off x="3407" y="2724"/>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46130" name="Line 15"/>
            <p:cNvSpPr/>
            <p:nvPr/>
          </p:nvSpPr>
          <p:spPr>
            <a:xfrm flipH="1">
              <a:off x="3403" y="1273"/>
              <a:ext cx="627" cy="311"/>
            </a:xfrm>
            <a:prstGeom prst="line">
              <a:avLst/>
            </a:prstGeom>
            <a:ln w="28575" cap="flat" cmpd="sng">
              <a:solidFill>
                <a:srgbClr val="006666"/>
              </a:solidFill>
              <a:prstDash val="solid"/>
              <a:headEnd type="none" w="med" len="med"/>
              <a:tailEnd type="none" w="med" len="med"/>
            </a:ln>
          </p:spPr>
        </p:sp>
        <p:sp>
          <p:nvSpPr>
            <p:cNvPr id="46131" name="Freeform 16"/>
            <p:cNvSpPr/>
            <p:nvPr/>
          </p:nvSpPr>
          <p:spPr>
            <a:xfrm>
              <a:off x="4241" y="1244"/>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32" name="Freeform 17"/>
            <p:cNvSpPr/>
            <p:nvPr/>
          </p:nvSpPr>
          <p:spPr>
            <a:xfrm>
              <a:off x="3078" y="1723"/>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33" name="Freeform 18"/>
            <p:cNvSpPr/>
            <p:nvPr/>
          </p:nvSpPr>
          <p:spPr>
            <a:xfrm>
              <a:off x="3457" y="1723"/>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34" name="Freeform 19"/>
            <p:cNvSpPr/>
            <p:nvPr/>
          </p:nvSpPr>
          <p:spPr>
            <a:xfrm>
              <a:off x="4654" y="1734"/>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35" name="Line 20"/>
            <p:cNvSpPr/>
            <p:nvPr/>
          </p:nvSpPr>
          <p:spPr>
            <a:xfrm>
              <a:off x="4991" y="1734"/>
              <a:ext cx="200" cy="294"/>
            </a:xfrm>
            <a:prstGeom prst="line">
              <a:avLst/>
            </a:prstGeom>
            <a:ln w="28575" cap="flat" cmpd="sng">
              <a:solidFill>
                <a:srgbClr val="006666"/>
              </a:solidFill>
              <a:prstDash val="solid"/>
              <a:headEnd type="none" w="med" len="med"/>
              <a:tailEnd type="none" w="med" len="med"/>
            </a:ln>
          </p:spPr>
        </p:sp>
        <p:sp>
          <p:nvSpPr>
            <p:cNvPr id="46136" name="Line 21"/>
            <p:cNvSpPr/>
            <p:nvPr/>
          </p:nvSpPr>
          <p:spPr>
            <a:xfrm>
              <a:off x="3719" y="2212"/>
              <a:ext cx="73" cy="259"/>
            </a:xfrm>
            <a:prstGeom prst="line">
              <a:avLst/>
            </a:prstGeom>
            <a:ln w="28575" cap="flat" cmpd="sng">
              <a:solidFill>
                <a:srgbClr val="006666"/>
              </a:solidFill>
              <a:prstDash val="solid"/>
              <a:headEnd type="none" w="med" len="med"/>
              <a:tailEnd type="none" w="med" len="med"/>
            </a:ln>
          </p:spPr>
        </p:sp>
        <p:sp>
          <p:nvSpPr>
            <p:cNvPr id="46137" name="Freeform 22"/>
            <p:cNvSpPr/>
            <p:nvPr/>
          </p:nvSpPr>
          <p:spPr>
            <a:xfrm>
              <a:off x="2895" y="2220"/>
              <a:ext cx="91" cy="259"/>
            </a:xfrm>
            <a:custGeom>
              <a:avLst/>
              <a:gdLst/>
              <a:ahLst/>
              <a:cxnLst>
                <a:cxn ang="0">
                  <a:pos x="91" y="0"/>
                </a:cxn>
                <a:cxn ang="0">
                  <a:pos x="0" y="259"/>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38" name="Line 23"/>
            <p:cNvSpPr/>
            <p:nvPr/>
          </p:nvSpPr>
          <p:spPr>
            <a:xfrm>
              <a:off x="3100" y="2212"/>
              <a:ext cx="70" cy="260"/>
            </a:xfrm>
            <a:prstGeom prst="line">
              <a:avLst/>
            </a:prstGeom>
            <a:ln w="28575" cap="flat" cmpd="sng">
              <a:solidFill>
                <a:srgbClr val="006666"/>
              </a:solidFill>
              <a:prstDash val="solid"/>
              <a:headEnd type="none" w="med" len="med"/>
              <a:tailEnd type="none" w="med" len="med"/>
            </a:ln>
          </p:spPr>
        </p:sp>
        <p:sp>
          <p:nvSpPr>
            <p:cNvPr id="46139" name="Line 24"/>
            <p:cNvSpPr/>
            <p:nvPr/>
          </p:nvSpPr>
          <p:spPr>
            <a:xfrm flipH="1">
              <a:off x="3526" y="2227"/>
              <a:ext cx="71" cy="244"/>
            </a:xfrm>
            <a:prstGeom prst="line">
              <a:avLst/>
            </a:prstGeom>
            <a:ln w="28575" cap="flat" cmpd="sng">
              <a:solidFill>
                <a:srgbClr val="006666"/>
              </a:solidFill>
              <a:prstDash val="solid"/>
              <a:headEnd type="none" w="med" len="med"/>
              <a:tailEnd type="none" w="med" len="med"/>
            </a:ln>
          </p:spPr>
        </p:sp>
        <p:sp>
          <p:nvSpPr>
            <p:cNvPr id="46140" name="Line 25"/>
            <p:cNvSpPr/>
            <p:nvPr/>
          </p:nvSpPr>
          <p:spPr>
            <a:xfrm flipH="1">
              <a:off x="4449" y="2227"/>
              <a:ext cx="103" cy="252"/>
            </a:xfrm>
            <a:prstGeom prst="line">
              <a:avLst/>
            </a:prstGeom>
            <a:ln w="28575" cap="flat" cmpd="sng">
              <a:solidFill>
                <a:srgbClr val="006666"/>
              </a:solidFill>
              <a:prstDash val="solid"/>
              <a:headEnd type="none" w="med" len="med"/>
              <a:tailEnd type="none" w="med" len="med"/>
            </a:ln>
          </p:spPr>
        </p:sp>
        <p:sp>
          <p:nvSpPr>
            <p:cNvPr id="46141" name="Line 26"/>
            <p:cNvSpPr/>
            <p:nvPr/>
          </p:nvSpPr>
          <p:spPr>
            <a:xfrm>
              <a:off x="4647" y="2212"/>
              <a:ext cx="110" cy="267"/>
            </a:xfrm>
            <a:prstGeom prst="line">
              <a:avLst/>
            </a:prstGeom>
            <a:ln w="28575" cap="flat" cmpd="sng">
              <a:solidFill>
                <a:srgbClr val="006666"/>
              </a:solidFill>
              <a:prstDash val="solid"/>
              <a:headEnd type="none" w="med" len="med"/>
              <a:tailEnd type="none" w="med" len="med"/>
            </a:ln>
          </p:spPr>
        </p:sp>
        <p:sp>
          <p:nvSpPr>
            <p:cNvPr id="46142" name="Line 27"/>
            <p:cNvSpPr/>
            <p:nvPr/>
          </p:nvSpPr>
          <p:spPr>
            <a:xfrm flipH="1">
              <a:off x="5111" y="2243"/>
              <a:ext cx="100" cy="227"/>
            </a:xfrm>
            <a:prstGeom prst="line">
              <a:avLst/>
            </a:prstGeom>
            <a:ln w="28575" cap="flat" cmpd="sng">
              <a:solidFill>
                <a:srgbClr val="006666"/>
              </a:solidFill>
              <a:prstDash val="solid"/>
              <a:headEnd type="none" w="med" len="med"/>
              <a:tailEnd type="none" w="med" len="med"/>
            </a:ln>
          </p:spPr>
        </p:sp>
        <p:sp>
          <p:nvSpPr>
            <p:cNvPr id="46143" name="Line 28"/>
            <p:cNvSpPr/>
            <p:nvPr/>
          </p:nvSpPr>
          <p:spPr>
            <a:xfrm>
              <a:off x="5315" y="2239"/>
              <a:ext cx="99" cy="220"/>
            </a:xfrm>
            <a:prstGeom prst="line">
              <a:avLst/>
            </a:prstGeom>
            <a:ln w="28575" cap="flat" cmpd="sng">
              <a:solidFill>
                <a:srgbClr val="006666"/>
              </a:solidFill>
              <a:prstDash val="solid"/>
              <a:headEnd type="none" w="med" len="med"/>
              <a:tailEnd type="none" w="med" len="med"/>
            </a:ln>
          </p:spPr>
        </p:sp>
        <p:sp>
          <p:nvSpPr>
            <p:cNvPr id="31" name="Oval 29"/>
            <p:cNvSpPr>
              <a:spLocks noChangeArrowheads="1"/>
            </p:cNvSpPr>
            <p:nvPr/>
          </p:nvSpPr>
          <p:spPr bwMode="auto">
            <a:xfrm>
              <a:off x="3221" y="1540"/>
              <a:ext cx="272" cy="266"/>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2" name="Oval 30"/>
            <p:cNvSpPr>
              <a:spLocks noChangeArrowheads="1"/>
            </p:cNvSpPr>
            <p:nvPr/>
          </p:nvSpPr>
          <p:spPr bwMode="auto">
            <a:xfrm>
              <a:off x="4772" y="1540"/>
              <a:ext cx="273" cy="266"/>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3" name="Oval 31"/>
            <p:cNvSpPr>
              <a:spLocks noChangeArrowheads="1"/>
            </p:cNvSpPr>
            <p:nvPr/>
          </p:nvSpPr>
          <p:spPr bwMode="auto">
            <a:xfrm>
              <a:off x="2915" y="200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4" name="Oval 32"/>
            <p:cNvSpPr>
              <a:spLocks noChangeArrowheads="1"/>
            </p:cNvSpPr>
            <p:nvPr/>
          </p:nvSpPr>
          <p:spPr bwMode="auto">
            <a:xfrm>
              <a:off x="3528" y="200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5" name="Oval 33"/>
            <p:cNvSpPr>
              <a:spLocks noChangeArrowheads="1"/>
            </p:cNvSpPr>
            <p:nvPr/>
          </p:nvSpPr>
          <p:spPr bwMode="auto">
            <a:xfrm>
              <a:off x="4485" y="200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6" name="Oval 34"/>
            <p:cNvSpPr>
              <a:spLocks noChangeArrowheads="1"/>
            </p:cNvSpPr>
            <p:nvPr/>
          </p:nvSpPr>
          <p:spPr bwMode="auto">
            <a:xfrm>
              <a:off x="5116" y="2005"/>
              <a:ext cx="273"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7" name="Oval 35"/>
            <p:cNvSpPr>
              <a:spLocks noChangeArrowheads="1"/>
            </p:cNvSpPr>
            <p:nvPr/>
          </p:nvSpPr>
          <p:spPr bwMode="auto">
            <a:xfrm>
              <a:off x="2748" y="2451"/>
              <a:ext cx="272" cy="264"/>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8" name="Oval 36"/>
            <p:cNvSpPr>
              <a:spLocks noChangeArrowheads="1"/>
            </p:cNvSpPr>
            <p:nvPr/>
          </p:nvSpPr>
          <p:spPr bwMode="auto">
            <a:xfrm>
              <a:off x="3055" y="2459"/>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9" name="Oval 37"/>
            <p:cNvSpPr>
              <a:spLocks noChangeArrowheads="1"/>
            </p:cNvSpPr>
            <p:nvPr/>
          </p:nvSpPr>
          <p:spPr bwMode="auto">
            <a:xfrm>
              <a:off x="3390" y="2461"/>
              <a:ext cx="272" cy="266"/>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0" name="Oval 38"/>
            <p:cNvSpPr>
              <a:spLocks noChangeArrowheads="1"/>
            </p:cNvSpPr>
            <p:nvPr/>
          </p:nvSpPr>
          <p:spPr bwMode="auto">
            <a:xfrm>
              <a:off x="3687" y="2461"/>
              <a:ext cx="272" cy="266"/>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K</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1" name="Oval 39"/>
            <p:cNvSpPr>
              <a:spLocks noChangeArrowheads="1"/>
            </p:cNvSpPr>
            <p:nvPr/>
          </p:nvSpPr>
          <p:spPr bwMode="auto">
            <a:xfrm>
              <a:off x="4309" y="245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L</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2" name="Oval 40"/>
            <p:cNvSpPr>
              <a:spLocks noChangeArrowheads="1"/>
            </p:cNvSpPr>
            <p:nvPr/>
          </p:nvSpPr>
          <p:spPr bwMode="auto">
            <a:xfrm>
              <a:off x="4634" y="2452"/>
              <a:ext cx="273"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M</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3" name="Oval 41"/>
            <p:cNvSpPr>
              <a:spLocks noChangeArrowheads="1"/>
            </p:cNvSpPr>
            <p:nvPr/>
          </p:nvSpPr>
          <p:spPr bwMode="auto">
            <a:xfrm>
              <a:off x="4959" y="2462"/>
              <a:ext cx="272" cy="26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N</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4" name="Oval 42"/>
            <p:cNvSpPr>
              <a:spLocks noChangeArrowheads="1"/>
            </p:cNvSpPr>
            <p:nvPr/>
          </p:nvSpPr>
          <p:spPr bwMode="auto">
            <a:xfrm>
              <a:off x="5267" y="2462"/>
              <a:ext cx="272" cy="26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O</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6158" name="Text Box 43"/>
            <p:cNvSpPr txBox="1"/>
            <p:nvPr/>
          </p:nvSpPr>
          <p:spPr>
            <a:xfrm>
              <a:off x="3740" y="2724"/>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46159" name="Text Box 44"/>
            <p:cNvSpPr txBox="1"/>
            <p:nvPr/>
          </p:nvSpPr>
          <p:spPr>
            <a:xfrm>
              <a:off x="4326"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sp>
          <p:nvSpPr>
            <p:cNvPr id="46160" name="Text Box 45"/>
            <p:cNvSpPr txBox="1"/>
            <p:nvPr/>
          </p:nvSpPr>
          <p:spPr>
            <a:xfrm>
              <a:off x="4651" y="2716"/>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13</a:t>
              </a:r>
              <a:endParaRPr lang="en-US" altLang="zh-CN" sz="2400" dirty="0">
                <a:latin typeface="Times New Roman" panose="02020603050405020304" pitchFamily="18" charset="0"/>
              </a:endParaRPr>
            </a:p>
          </p:txBody>
        </p:sp>
        <p:sp>
          <p:nvSpPr>
            <p:cNvPr id="46161" name="Text Box 46"/>
            <p:cNvSpPr txBox="1"/>
            <p:nvPr/>
          </p:nvSpPr>
          <p:spPr>
            <a:xfrm>
              <a:off x="4957"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14</a:t>
              </a:r>
              <a:endParaRPr lang="en-US" altLang="zh-CN" sz="2400" dirty="0">
                <a:latin typeface="Times New Roman" panose="02020603050405020304" pitchFamily="18" charset="0"/>
              </a:endParaRPr>
            </a:p>
          </p:txBody>
        </p:sp>
        <p:sp>
          <p:nvSpPr>
            <p:cNvPr id="46162" name="Text Box 47"/>
            <p:cNvSpPr txBox="1"/>
            <p:nvPr/>
          </p:nvSpPr>
          <p:spPr>
            <a:xfrm>
              <a:off x="5301" y="271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grpSp>
        <p:nvGrpSpPr>
          <p:cNvPr id="50" name="Group 48"/>
          <p:cNvGrpSpPr/>
          <p:nvPr/>
        </p:nvGrpSpPr>
        <p:grpSpPr>
          <a:xfrm>
            <a:off x="6294120" y="2852738"/>
            <a:ext cx="4248150" cy="2979737"/>
            <a:chOff x="2908" y="2496"/>
            <a:chExt cx="2852" cy="1944"/>
          </a:xfrm>
        </p:grpSpPr>
        <p:sp>
          <p:nvSpPr>
            <p:cNvPr id="46088" name="Text Box 49"/>
            <p:cNvSpPr txBox="1"/>
            <p:nvPr/>
          </p:nvSpPr>
          <p:spPr>
            <a:xfrm>
              <a:off x="2908" y="2526"/>
              <a:ext cx="2843" cy="1914"/>
            </a:xfrm>
            <a:prstGeom prst="rect">
              <a:avLst/>
            </a:prstGeom>
            <a:noFill/>
            <a:ln w="6350">
              <a:noFill/>
            </a:ln>
          </p:spPr>
          <p:txBody>
            <a:bodyPr>
              <a:spAutoFit/>
            </a:bodyPr>
            <a:lstStyle/>
            <a:p>
              <a:pPr algn="ctr">
                <a:spcBef>
                  <a:spcPct val="50000"/>
                </a:spcBef>
              </a:pPr>
              <a:endParaRPr lang="zh-CN" altLang="en-US" sz="24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p:txBody>
        </p:sp>
        <p:grpSp>
          <p:nvGrpSpPr>
            <p:cNvPr id="46089" name="Group 50"/>
            <p:cNvGrpSpPr/>
            <p:nvPr/>
          </p:nvGrpSpPr>
          <p:grpSpPr>
            <a:xfrm>
              <a:off x="2932" y="2496"/>
              <a:ext cx="2828" cy="1879"/>
              <a:chOff x="2923" y="2523"/>
              <a:chExt cx="2828" cy="1879"/>
            </a:xfrm>
          </p:grpSpPr>
          <p:sp>
            <p:nvSpPr>
              <p:cNvPr id="53" name="Oval 51"/>
              <p:cNvSpPr>
                <a:spLocks noChangeArrowheads="1"/>
              </p:cNvSpPr>
              <p:nvPr/>
            </p:nvSpPr>
            <p:spPr bwMode="auto">
              <a:xfrm>
                <a:off x="4208" y="2573"/>
                <a:ext cx="275"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6091" name="Text Box 52"/>
              <p:cNvSpPr txBox="1"/>
              <p:nvPr/>
            </p:nvSpPr>
            <p:spPr>
              <a:xfrm>
                <a:off x="4513" y="2523"/>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6092" name="Text Box 53"/>
              <p:cNvSpPr txBox="1"/>
              <p:nvPr/>
            </p:nvSpPr>
            <p:spPr>
              <a:xfrm>
                <a:off x="4049" y="3435"/>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6093" name="Text Box 54"/>
              <p:cNvSpPr txBox="1"/>
              <p:nvPr/>
            </p:nvSpPr>
            <p:spPr>
              <a:xfrm>
                <a:off x="3740" y="2980"/>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6094" name="Text Box 55"/>
              <p:cNvSpPr txBox="1"/>
              <p:nvPr/>
            </p:nvSpPr>
            <p:spPr>
              <a:xfrm>
                <a:off x="5286" y="2980"/>
                <a:ext cx="155"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6095" name="Text Box 56"/>
              <p:cNvSpPr txBox="1"/>
              <p:nvPr/>
            </p:nvSpPr>
            <p:spPr>
              <a:xfrm>
                <a:off x="3432" y="3435"/>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6096" name="Text Box 57"/>
              <p:cNvSpPr txBox="1"/>
              <p:nvPr/>
            </p:nvSpPr>
            <p:spPr>
              <a:xfrm>
                <a:off x="4978" y="3435"/>
                <a:ext cx="154"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6097" name="Text Box 58"/>
              <p:cNvSpPr txBox="1"/>
              <p:nvPr/>
            </p:nvSpPr>
            <p:spPr>
              <a:xfrm>
                <a:off x="5595" y="3435"/>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6098" name="Text Box 59"/>
              <p:cNvSpPr txBox="1"/>
              <p:nvPr/>
            </p:nvSpPr>
            <p:spPr>
              <a:xfrm>
                <a:off x="2986" y="4175"/>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6099" name="Text Box 60"/>
              <p:cNvSpPr txBox="1"/>
              <p:nvPr/>
            </p:nvSpPr>
            <p:spPr>
              <a:xfrm>
                <a:off x="3297" y="4175"/>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46100" name="Text Box 61"/>
              <p:cNvSpPr txBox="1"/>
              <p:nvPr/>
            </p:nvSpPr>
            <p:spPr>
              <a:xfrm>
                <a:off x="3582" y="4175"/>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46101" name="Line 62"/>
              <p:cNvSpPr/>
              <p:nvPr/>
            </p:nvSpPr>
            <p:spPr>
              <a:xfrm flipH="1">
                <a:off x="3578" y="2724"/>
                <a:ext cx="627" cy="311"/>
              </a:xfrm>
              <a:prstGeom prst="line">
                <a:avLst/>
              </a:prstGeom>
              <a:ln w="28575" cap="flat" cmpd="sng">
                <a:solidFill>
                  <a:srgbClr val="006666"/>
                </a:solidFill>
                <a:prstDash val="solid"/>
                <a:headEnd type="none" w="med" len="med"/>
                <a:tailEnd type="none" w="med" len="med"/>
              </a:ln>
            </p:spPr>
          </p:sp>
          <p:sp>
            <p:nvSpPr>
              <p:cNvPr id="46102" name="Freeform 63"/>
              <p:cNvSpPr/>
              <p:nvPr/>
            </p:nvSpPr>
            <p:spPr>
              <a:xfrm>
                <a:off x="4416" y="2695"/>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03" name="Freeform 64"/>
              <p:cNvSpPr/>
              <p:nvPr/>
            </p:nvSpPr>
            <p:spPr>
              <a:xfrm>
                <a:off x="3253" y="3174"/>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04" name="Freeform 65"/>
              <p:cNvSpPr/>
              <p:nvPr/>
            </p:nvSpPr>
            <p:spPr>
              <a:xfrm>
                <a:off x="3632" y="3174"/>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05" name="Freeform 66"/>
              <p:cNvSpPr/>
              <p:nvPr/>
            </p:nvSpPr>
            <p:spPr>
              <a:xfrm>
                <a:off x="4829" y="3185"/>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06" name="Line 67"/>
              <p:cNvSpPr/>
              <p:nvPr/>
            </p:nvSpPr>
            <p:spPr>
              <a:xfrm>
                <a:off x="5166" y="3185"/>
                <a:ext cx="200" cy="294"/>
              </a:xfrm>
              <a:prstGeom prst="line">
                <a:avLst/>
              </a:prstGeom>
              <a:ln w="28575" cap="flat" cmpd="sng">
                <a:solidFill>
                  <a:srgbClr val="006666"/>
                </a:solidFill>
                <a:prstDash val="solid"/>
                <a:headEnd type="none" w="med" len="med"/>
                <a:tailEnd type="none" w="med" len="med"/>
              </a:ln>
            </p:spPr>
          </p:sp>
          <p:sp>
            <p:nvSpPr>
              <p:cNvPr id="46107" name="Freeform 68"/>
              <p:cNvSpPr/>
              <p:nvPr/>
            </p:nvSpPr>
            <p:spPr>
              <a:xfrm>
                <a:off x="3070" y="3671"/>
                <a:ext cx="91" cy="259"/>
              </a:xfrm>
              <a:custGeom>
                <a:avLst/>
                <a:gdLst/>
                <a:ahLst/>
                <a:cxnLst>
                  <a:cxn ang="0">
                    <a:pos x="91" y="0"/>
                  </a:cxn>
                  <a:cxn ang="0">
                    <a:pos x="0" y="259"/>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6108" name="Line 69"/>
              <p:cNvSpPr/>
              <p:nvPr/>
            </p:nvSpPr>
            <p:spPr>
              <a:xfrm>
                <a:off x="3275" y="3663"/>
                <a:ext cx="70" cy="260"/>
              </a:xfrm>
              <a:prstGeom prst="line">
                <a:avLst/>
              </a:prstGeom>
              <a:ln w="28575" cap="flat" cmpd="sng">
                <a:solidFill>
                  <a:srgbClr val="006666"/>
                </a:solidFill>
                <a:prstDash val="solid"/>
                <a:headEnd type="none" w="med" len="med"/>
                <a:tailEnd type="none" w="med" len="med"/>
              </a:ln>
            </p:spPr>
          </p:sp>
          <p:sp>
            <p:nvSpPr>
              <p:cNvPr id="46109" name="Line 70"/>
              <p:cNvSpPr/>
              <p:nvPr/>
            </p:nvSpPr>
            <p:spPr>
              <a:xfrm flipH="1">
                <a:off x="3701" y="3678"/>
                <a:ext cx="71" cy="244"/>
              </a:xfrm>
              <a:prstGeom prst="line">
                <a:avLst/>
              </a:prstGeom>
              <a:ln w="28575" cap="flat" cmpd="sng">
                <a:solidFill>
                  <a:srgbClr val="006666"/>
                </a:solidFill>
                <a:prstDash val="solid"/>
                <a:headEnd type="none" w="med" len="med"/>
                <a:tailEnd type="none" w="med" len="med"/>
              </a:ln>
            </p:spPr>
          </p:sp>
          <p:sp>
            <p:nvSpPr>
              <p:cNvPr id="73" name="Oval 71"/>
              <p:cNvSpPr>
                <a:spLocks noChangeArrowheads="1"/>
              </p:cNvSpPr>
              <p:nvPr/>
            </p:nvSpPr>
            <p:spPr bwMode="auto">
              <a:xfrm>
                <a:off x="3400" y="2991"/>
                <a:ext cx="275"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4" name="Oval 72"/>
              <p:cNvSpPr>
                <a:spLocks noChangeArrowheads="1"/>
              </p:cNvSpPr>
              <p:nvPr/>
            </p:nvSpPr>
            <p:spPr bwMode="auto">
              <a:xfrm>
                <a:off x="4947" y="299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5" name="Oval 73"/>
              <p:cNvSpPr>
                <a:spLocks noChangeArrowheads="1"/>
              </p:cNvSpPr>
              <p:nvPr/>
            </p:nvSpPr>
            <p:spPr bwMode="auto">
              <a:xfrm>
                <a:off x="3093" y="3456"/>
                <a:ext cx="275"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6" name="Oval 74"/>
              <p:cNvSpPr>
                <a:spLocks noChangeArrowheads="1"/>
              </p:cNvSpPr>
              <p:nvPr/>
            </p:nvSpPr>
            <p:spPr bwMode="auto">
              <a:xfrm>
                <a:off x="3707" y="3456"/>
                <a:ext cx="275"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7" name="Oval 75"/>
              <p:cNvSpPr>
                <a:spLocks noChangeArrowheads="1"/>
              </p:cNvSpPr>
              <p:nvPr/>
            </p:nvSpPr>
            <p:spPr bwMode="auto">
              <a:xfrm>
                <a:off x="4661" y="3457"/>
                <a:ext cx="274"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8" name="Oval 76"/>
              <p:cNvSpPr>
                <a:spLocks noChangeArrowheads="1"/>
              </p:cNvSpPr>
              <p:nvPr/>
            </p:nvSpPr>
            <p:spPr bwMode="auto">
              <a:xfrm>
                <a:off x="5292" y="3456"/>
                <a:ext cx="274"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9" name="Oval 77"/>
              <p:cNvSpPr>
                <a:spLocks noChangeArrowheads="1"/>
              </p:cNvSpPr>
              <p:nvPr/>
            </p:nvSpPr>
            <p:spPr bwMode="auto">
              <a:xfrm>
                <a:off x="2932" y="3902"/>
                <a:ext cx="274"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0" name="Oval 78"/>
              <p:cNvSpPr>
                <a:spLocks noChangeArrowheads="1"/>
              </p:cNvSpPr>
              <p:nvPr/>
            </p:nvSpPr>
            <p:spPr bwMode="auto">
              <a:xfrm>
                <a:off x="3230" y="391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1" name="Oval 79"/>
              <p:cNvSpPr>
                <a:spLocks noChangeArrowheads="1"/>
              </p:cNvSpPr>
              <p:nvPr/>
            </p:nvSpPr>
            <p:spPr bwMode="auto">
              <a:xfrm>
                <a:off x="3564" y="3911"/>
                <a:ext cx="273"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grpSp>
      </p:grpSp>
      <p:sp>
        <p:nvSpPr>
          <p:cNvPr id="83" name="Line 104"/>
          <p:cNvSpPr/>
          <p:nvPr/>
        </p:nvSpPr>
        <p:spPr>
          <a:xfrm>
            <a:off x="5790883" y="2924175"/>
            <a:ext cx="0" cy="3168650"/>
          </a:xfrm>
          <a:prstGeom prst="line">
            <a:avLst/>
          </a:prstGeom>
          <a:ln w="57150" cap="rnd" cmpd="sng">
            <a:solidFill>
              <a:srgbClr val="0000FF"/>
            </a:solidFill>
            <a:prstDash val="sysDash"/>
            <a:headEnd type="none" w="med" len="med"/>
            <a:tailEnd type="none" w="med" len="med"/>
          </a:ln>
        </p:spPr>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7"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30"/>
                                  </p:iterate>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par>
                          <p:cTn id="7" fill="hold">
                            <p:stCondLst>
                              <p:cond delay="1289"/>
                            </p:stCondLst>
                            <p:childTnLst>
                              <p:par>
                                <p:cTn id="8" presetID="1" presetClass="entr" presetSubtype="0" fill="hold" nodeType="afterEffect">
                                  <p:stCondLst>
                                    <p:cond delay="0"/>
                                  </p:stCondLst>
                                  <p:childTnLst>
                                    <p:set>
                                      <p:cBhvr>
                                        <p:cTn id="9" dur="1" fill="hold">
                                          <p:stCondLst>
                                            <p:cond delay="0"/>
                                          </p:stCondLst>
                                        </p:cTn>
                                        <p:tgtEl>
                                          <p:spTgt spid="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8"/>
          <p:cNvGrpSpPr/>
          <p:nvPr/>
        </p:nvGrpSpPr>
        <p:grpSpPr>
          <a:xfrm>
            <a:off x="7735570" y="4982210"/>
            <a:ext cx="503238" cy="1325563"/>
            <a:chOff x="5451" y="1772"/>
            <a:chExt cx="276" cy="703"/>
          </a:xfrm>
        </p:grpSpPr>
        <p:sp>
          <p:nvSpPr>
            <p:cNvPr id="47155" name="Line 49"/>
            <p:cNvSpPr/>
            <p:nvPr/>
          </p:nvSpPr>
          <p:spPr>
            <a:xfrm>
              <a:off x="5499" y="1772"/>
              <a:ext cx="99" cy="220"/>
            </a:xfrm>
            <a:prstGeom prst="line">
              <a:avLst/>
            </a:prstGeom>
            <a:ln w="28575" cap="flat" cmpd="sng">
              <a:solidFill>
                <a:srgbClr val="006666"/>
              </a:solidFill>
              <a:prstDash val="solid"/>
              <a:headEnd type="none" w="med" len="med"/>
              <a:tailEnd type="none" w="med" len="med"/>
            </a:ln>
          </p:spPr>
        </p:sp>
        <p:sp>
          <p:nvSpPr>
            <p:cNvPr id="52" name="Oval 50"/>
            <p:cNvSpPr>
              <a:spLocks noChangeArrowheads="1"/>
            </p:cNvSpPr>
            <p:nvPr/>
          </p:nvSpPr>
          <p:spPr bwMode="auto">
            <a:xfrm>
              <a:off x="5451" y="199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O</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57" name="Text Box 51"/>
            <p:cNvSpPr txBox="1"/>
            <p:nvPr/>
          </p:nvSpPr>
          <p:spPr>
            <a:xfrm>
              <a:off x="5485" y="2248"/>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grpSp>
        <p:nvGrpSpPr>
          <p:cNvPr id="46" name="Group 44"/>
          <p:cNvGrpSpPr/>
          <p:nvPr/>
        </p:nvGrpSpPr>
        <p:grpSpPr>
          <a:xfrm>
            <a:off x="7164070" y="4990148"/>
            <a:ext cx="500063" cy="1317625"/>
            <a:chOff x="5141" y="1776"/>
            <a:chExt cx="274" cy="699"/>
          </a:xfrm>
        </p:grpSpPr>
        <p:sp>
          <p:nvSpPr>
            <p:cNvPr id="47152" name="Line 45"/>
            <p:cNvSpPr/>
            <p:nvPr/>
          </p:nvSpPr>
          <p:spPr>
            <a:xfrm flipH="1">
              <a:off x="5295" y="1776"/>
              <a:ext cx="100" cy="227"/>
            </a:xfrm>
            <a:prstGeom prst="line">
              <a:avLst/>
            </a:prstGeom>
            <a:ln w="28575" cap="flat" cmpd="sng">
              <a:solidFill>
                <a:srgbClr val="006666"/>
              </a:solidFill>
              <a:prstDash val="solid"/>
              <a:headEnd type="none" w="med" len="med"/>
              <a:tailEnd type="none" w="med" len="med"/>
            </a:ln>
          </p:spPr>
        </p:sp>
        <p:sp>
          <p:nvSpPr>
            <p:cNvPr id="48" name="Oval 46"/>
            <p:cNvSpPr>
              <a:spLocks noChangeArrowheads="1"/>
            </p:cNvSpPr>
            <p:nvPr/>
          </p:nvSpPr>
          <p:spPr bwMode="auto">
            <a:xfrm>
              <a:off x="5143" y="199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N</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54" name="Text Box 47"/>
            <p:cNvSpPr txBox="1"/>
            <p:nvPr/>
          </p:nvSpPr>
          <p:spPr>
            <a:xfrm>
              <a:off x="5141" y="2248"/>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14</a:t>
              </a:r>
              <a:endParaRPr lang="en-US" altLang="zh-CN" sz="2400" dirty="0">
                <a:latin typeface="Times New Roman" panose="02020603050405020304" pitchFamily="18" charset="0"/>
              </a:endParaRPr>
            </a:p>
          </p:txBody>
        </p:sp>
      </p:grpSp>
      <p:grpSp>
        <p:nvGrpSpPr>
          <p:cNvPr id="38" name="Group 36"/>
          <p:cNvGrpSpPr/>
          <p:nvPr/>
        </p:nvGrpSpPr>
        <p:grpSpPr>
          <a:xfrm>
            <a:off x="6098858" y="4972685"/>
            <a:ext cx="495300" cy="1346200"/>
            <a:chOff x="4493" y="1760"/>
            <a:chExt cx="272" cy="715"/>
          </a:xfrm>
        </p:grpSpPr>
        <p:sp>
          <p:nvSpPr>
            <p:cNvPr id="47149" name="Line 37"/>
            <p:cNvSpPr/>
            <p:nvPr/>
          </p:nvSpPr>
          <p:spPr>
            <a:xfrm flipH="1">
              <a:off x="4633" y="1760"/>
              <a:ext cx="103" cy="252"/>
            </a:xfrm>
            <a:prstGeom prst="line">
              <a:avLst/>
            </a:prstGeom>
            <a:ln w="28575" cap="flat" cmpd="sng">
              <a:solidFill>
                <a:srgbClr val="006666"/>
              </a:solidFill>
              <a:prstDash val="solid"/>
              <a:headEnd type="none" w="med" len="med"/>
              <a:tailEnd type="none" w="med" len="med"/>
            </a:ln>
          </p:spPr>
        </p:sp>
        <p:sp>
          <p:nvSpPr>
            <p:cNvPr id="40" name="Oval 38"/>
            <p:cNvSpPr>
              <a:spLocks noChangeArrowheads="1"/>
            </p:cNvSpPr>
            <p:nvPr/>
          </p:nvSpPr>
          <p:spPr bwMode="auto">
            <a:xfrm>
              <a:off x="4493" y="198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L</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51" name="Text Box 39"/>
            <p:cNvSpPr txBox="1"/>
            <p:nvPr/>
          </p:nvSpPr>
          <p:spPr>
            <a:xfrm>
              <a:off x="4510" y="2248"/>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12</a:t>
              </a:r>
              <a:endParaRPr lang="en-US" altLang="zh-CN" sz="2400" dirty="0">
                <a:latin typeface="Times New Roman" panose="02020603050405020304" pitchFamily="18" charset="0"/>
              </a:endParaRPr>
            </a:p>
          </p:txBody>
        </p:sp>
      </p:grpSp>
      <p:grpSp>
        <p:nvGrpSpPr>
          <p:cNvPr id="42" name="Group 40"/>
          <p:cNvGrpSpPr/>
          <p:nvPr/>
        </p:nvGrpSpPr>
        <p:grpSpPr>
          <a:xfrm>
            <a:off x="6616383" y="4948873"/>
            <a:ext cx="495300" cy="1376362"/>
            <a:chOff x="4819" y="1745"/>
            <a:chExt cx="272" cy="731"/>
          </a:xfrm>
        </p:grpSpPr>
        <p:sp>
          <p:nvSpPr>
            <p:cNvPr id="47146" name="Line 41"/>
            <p:cNvSpPr/>
            <p:nvPr/>
          </p:nvSpPr>
          <p:spPr>
            <a:xfrm>
              <a:off x="4831" y="1745"/>
              <a:ext cx="110" cy="267"/>
            </a:xfrm>
            <a:prstGeom prst="line">
              <a:avLst/>
            </a:prstGeom>
            <a:ln w="28575" cap="flat" cmpd="sng">
              <a:solidFill>
                <a:srgbClr val="006666"/>
              </a:solidFill>
              <a:prstDash val="solid"/>
              <a:headEnd type="none" w="med" len="med"/>
              <a:tailEnd type="none" w="med" len="med"/>
            </a:ln>
          </p:spPr>
        </p:sp>
        <p:sp>
          <p:nvSpPr>
            <p:cNvPr id="44" name="Oval 42"/>
            <p:cNvSpPr>
              <a:spLocks noChangeArrowheads="1"/>
            </p:cNvSpPr>
            <p:nvPr/>
          </p:nvSpPr>
          <p:spPr bwMode="auto">
            <a:xfrm>
              <a:off x="4819" y="198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M</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48" name="Text Box 43"/>
            <p:cNvSpPr txBox="1"/>
            <p:nvPr/>
          </p:nvSpPr>
          <p:spPr>
            <a:xfrm>
              <a:off x="4835" y="2249"/>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13</a:t>
              </a:r>
              <a:endParaRPr lang="en-US" altLang="zh-CN" sz="2400" dirty="0">
                <a:latin typeface="Times New Roman" panose="02020603050405020304" pitchFamily="18" charset="0"/>
              </a:endParaRPr>
            </a:p>
          </p:txBody>
        </p:sp>
      </p:grpSp>
      <p:grpSp>
        <p:nvGrpSpPr>
          <p:cNvPr id="34" name="Group 32"/>
          <p:cNvGrpSpPr/>
          <p:nvPr/>
        </p:nvGrpSpPr>
        <p:grpSpPr>
          <a:xfrm>
            <a:off x="5182870" y="4867910"/>
            <a:ext cx="536575" cy="1390650"/>
            <a:chOff x="3871" y="1745"/>
            <a:chExt cx="295" cy="739"/>
          </a:xfrm>
        </p:grpSpPr>
        <p:sp>
          <p:nvSpPr>
            <p:cNvPr id="47143" name="Line 33"/>
            <p:cNvSpPr/>
            <p:nvPr/>
          </p:nvSpPr>
          <p:spPr>
            <a:xfrm>
              <a:off x="3903" y="1745"/>
              <a:ext cx="73" cy="259"/>
            </a:xfrm>
            <a:prstGeom prst="line">
              <a:avLst/>
            </a:prstGeom>
            <a:ln w="28575" cap="flat" cmpd="sng">
              <a:solidFill>
                <a:srgbClr val="006666"/>
              </a:solidFill>
              <a:prstDash val="solid"/>
              <a:headEnd type="none" w="med" len="med"/>
              <a:tailEnd type="none" w="med" len="med"/>
            </a:ln>
          </p:spPr>
        </p:sp>
        <p:sp>
          <p:nvSpPr>
            <p:cNvPr id="36" name="Oval 34"/>
            <p:cNvSpPr>
              <a:spLocks noChangeArrowheads="1"/>
            </p:cNvSpPr>
            <p:nvPr/>
          </p:nvSpPr>
          <p:spPr bwMode="auto">
            <a:xfrm>
              <a:off x="3871" y="1994"/>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K</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45" name="Text Box 35"/>
            <p:cNvSpPr txBox="1"/>
            <p:nvPr/>
          </p:nvSpPr>
          <p:spPr>
            <a:xfrm>
              <a:off x="3924" y="2257"/>
              <a:ext cx="242"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grpSp>
      <p:sp>
        <p:nvSpPr>
          <p:cNvPr id="47111" name="Line 14"/>
          <p:cNvSpPr/>
          <p:nvPr/>
        </p:nvSpPr>
        <p:spPr>
          <a:xfrm flipH="1">
            <a:off x="4578033" y="3458210"/>
            <a:ext cx="1141412" cy="585788"/>
          </a:xfrm>
          <a:prstGeom prst="line">
            <a:avLst/>
          </a:prstGeom>
          <a:ln w="28575" cap="flat" cmpd="sng">
            <a:solidFill>
              <a:srgbClr val="006666"/>
            </a:solidFill>
            <a:prstDash val="solid"/>
            <a:headEnd type="none" w="med" len="med"/>
            <a:tailEnd type="none" w="med" len="med"/>
          </a:ln>
        </p:spPr>
      </p:sp>
      <p:sp>
        <p:nvSpPr>
          <p:cNvPr id="47112" name="Freeform 15"/>
          <p:cNvSpPr/>
          <p:nvPr/>
        </p:nvSpPr>
        <p:spPr>
          <a:xfrm>
            <a:off x="5917883" y="3412173"/>
            <a:ext cx="1065212" cy="674687"/>
          </a:xfrm>
          <a:custGeom>
            <a:avLst/>
            <a:gdLst/>
            <a:ahLst/>
            <a:cxnLst>
              <a:cxn ang="0">
                <a:pos x="0" y="0"/>
              </a:cxn>
              <a:cxn ang="0">
                <a:pos x="1065212" y="674687"/>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 name="Text Box 2"/>
          <p:cNvSpPr txBox="1"/>
          <p:nvPr/>
        </p:nvSpPr>
        <p:spPr>
          <a:xfrm>
            <a:off x="1615440" y="1628775"/>
            <a:ext cx="9168765" cy="1383665"/>
          </a:xfrm>
          <a:prstGeom prst="rect">
            <a:avLst/>
          </a:prstGeom>
          <a:noFill/>
          <a:ln w="9525">
            <a:noFill/>
          </a:ln>
        </p:spPr>
        <p:txBody>
          <a:bodyPr wrap="square" lIns="0" rIns="0">
            <a:spAutoFit/>
          </a:bodyPr>
          <a:lstStyle/>
          <a:p>
            <a:pPr eaLnBrk="0" hangingPunct="0">
              <a:lnSpc>
                <a:spcPct val="150000"/>
              </a:lnSpc>
              <a:spcBef>
                <a:spcPct val="50000"/>
              </a:spcBef>
              <a:buClr>
                <a:srgbClr val="FF0000"/>
              </a:buClr>
              <a:buSzPct val="200000"/>
              <a:buFont typeface="Wingdings" panose="05000000000000000000" pitchFamily="2" charset="2"/>
            </a:pP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在满二叉树中，从最后一个结点开始，</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连续</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去掉</a:t>
            </a:r>
            <a:r>
              <a:rPr lang="zh-CN" altLang="en-US" sz="28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任意</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个结点，即是一棵完全二叉树。</a:t>
            </a:r>
            <a:endPar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115" name="Text Box 3"/>
          <p:cNvSpPr txBox="1"/>
          <p:nvPr/>
        </p:nvSpPr>
        <p:spPr>
          <a:xfrm>
            <a:off x="2982595" y="3186748"/>
            <a:ext cx="5176838" cy="2954337"/>
          </a:xfrm>
          <a:prstGeom prst="rect">
            <a:avLst/>
          </a:prstGeom>
          <a:noFill/>
          <a:ln w="6350">
            <a:noFill/>
          </a:ln>
        </p:spPr>
        <p:txBody>
          <a:bodyPr>
            <a:spAutoFit/>
          </a:bodyPr>
          <a:lstStyle/>
          <a:p>
            <a:pPr algn="ctr">
              <a:spcBef>
                <a:spcPct val="50000"/>
              </a:spcBef>
            </a:pPr>
            <a:endParaRPr lang="zh-CN" altLang="en-US" sz="24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p:txBody>
      </p:sp>
      <p:sp>
        <p:nvSpPr>
          <p:cNvPr id="6" name="Oval 4"/>
          <p:cNvSpPr>
            <a:spLocks noChangeArrowheads="1"/>
          </p:cNvSpPr>
          <p:nvPr/>
        </p:nvSpPr>
        <p:spPr bwMode="auto">
          <a:xfrm>
            <a:off x="5655945" y="3218498"/>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17" name="Text Box 5"/>
          <p:cNvSpPr txBox="1"/>
          <p:nvPr/>
        </p:nvSpPr>
        <p:spPr>
          <a:xfrm>
            <a:off x="6171883" y="3139123"/>
            <a:ext cx="280987" cy="42703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7118" name="Text Box 6"/>
          <p:cNvSpPr txBox="1"/>
          <p:nvPr/>
        </p:nvSpPr>
        <p:spPr>
          <a:xfrm>
            <a:off x="5435283" y="4586923"/>
            <a:ext cx="284162" cy="4302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7119" name="Text Box 7"/>
          <p:cNvSpPr txBox="1"/>
          <p:nvPr/>
        </p:nvSpPr>
        <p:spPr>
          <a:xfrm>
            <a:off x="4944745" y="3864610"/>
            <a:ext cx="280988" cy="42703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7120" name="Text Box 8"/>
          <p:cNvSpPr txBox="1"/>
          <p:nvPr/>
        </p:nvSpPr>
        <p:spPr>
          <a:xfrm>
            <a:off x="7399020" y="3864610"/>
            <a:ext cx="282575" cy="42703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7121" name="Text Box 9"/>
          <p:cNvSpPr txBox="1"/>
          <p:nvPr/>
        </p:nvSpPr>
        <p:spPr>
          <a:xfrm>
            <a:off x="4455795" y="4586923"/>
            <a:ext cx="280988" cy="4302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7122" name="Text Box 10"/>
          <p:cNvSpPr txBox="1"/>
          <p:nvPr/>
        </p:nvSpPr>
        <p:spPr>
          <a:xfrm>
            <a:off x="6910070" y="4586923"/>
            <a:ext cx="280988" cy="4302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7123" name="Text Box 11"/>
          <p:cNvSpPr txBox="1"/>
          <p:nvPr/>
        </p:nvSpPr>
        <p:spPr>
          <a:xfrm>
            <a:off x="7889558" y="4586923"/>
            <a:ext cx="284162" cy="4302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7124" name="Text Box 12"/>
          <p:cNvSpPr txBox="1"/>
          <p:nvPr/>
        </p:nvSpPr>
        <p:spPr>
          <a:xfrm>
            <a:off x="4241483" y="5761673"/>
            <a:ext cx="280987" cy="42703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47125" name="Text Box 13"/>
          <p:cNvSpPr txBox="1"/>
          <p:nvPr/>
        </p:nvSpPr>
        <p:spPr>
          <a:xfrm>
            <a:off x="4673283" y="5761673"/>
            <a:ext cx="441325" cy="42703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47126" name="Freeform 16"/>
          <p:cNvSpPr/>
          <p:nvPr/>
        </p:nvSpPr>
        <p:spPr>
          <a:xfrm>
            <a:off x="4162108" y="4172585"/>
            <a:ext cx="357187" cy="582613"/>
          </a:xfrm>
          <a:custGeom>
            <a:avLst/>
            <a:gdLst/>
            <a:ahLst/>
            <a:cxnLst>
              <a:cxn ang="0">
                <a:pos x="357187" y="0"/>
              </a:cxn>
              <a:cxn ang="0">
                <a:pos x="0" y="582613"/>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7127" name="Freeform 17"/>
          <p:cNvSpPr/>
          <p:nvPr/>
        </p:nvSpPr>
        <p:spPr>
          <a:xfrm>
            <a:off x="4770120" y="4172585"/>
            <a:ext cx="307975" cy="582613"/>
          </a:xfrm>
          <a:custGeom>
            <a:avLst/>
            <a:gdLst/>
            <a:ahLst/>
            <a:cxnLst>
              <a:cxn ang="0">
                <a:pos x="0" y="0"/>
              </a:cxn>
              <a:cxn ang="0">
                <a:pos x="307975" y="582613"/>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7128" name="Freeform 18"/>
          <p:cNvSpPr/>
          <p:nvPr/>
        </p:nvSpPr>
        <p:spPr>
          <a:xfrm>
            <a:off x="6670358" y="4190048"/>
            <a:ext cx="312737" cy="579437"/>
          </a:xfrm>
          <a:custGeom>
            <a:avLst/>
            <a:gdLst/>
            <a:ahLst/>
            <a:cxnLst>
              <a:cxn ang="0">
                <a:pos x="312737" y="0"/>
              </a:cxn>
              <a:cxn ang="0">
                <a:pos x="0" y="579437"/>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7129" name="Line 19"/>
          <p:cNvSpPr/>
          <p:nvPr/>
        </p:nvSpPr>
        <p:spPr>
          <a:xfrm>
            <a:off x="7198995" y="4190048"/>
            <a:ext cx="363538" cy="554037"/>
          </a:xfrm>
          <a:prstGeom prst="line">
            <a:avLst/>
          </a:prstGeom>
          <a:ln w="28575" cap="flat" cmpd="sng">
            <a:solidFill>
              <a:srgbClr val="006666"/>
            </a:solidFill>
            <a:prstDash val="solid"/>
            <a:headEnd type="none" w="med" len="med"/>
            <a:tailEnd type="none" w="med" len="med"/>
          </a:ln>
        </p:spPr>
      </p:sp>
      <p:sp>
        <p:nvSpPr>
          <p:cNvPr id="47130" name="Freeform 20"/>
          <p:cNvSpPr/>
          <p:nvPr/>
        </p:nvSpPr>
        <p:spPr>
          <a:xfrm>
            <a:off x="3896995" y="4961573"/>
            <a:ext cx="165100" cy="487362"/>
          </a:xfrm>
          <a:custGeom>
            <a:avLst/>
            <a:gdLst/>
            <a:ahLst/>
            <a:cxnLst>
              <a:cxn ang="0">
                <a:pos x="165100" y="0"/>
              </a:cxn>
              <a:cxn ang="0">
                <a:pos x="0" y="487362"/>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7131" name="Line 21"/>
          <p:cNvSpPr/>
          <p:nvPr/>
        </p:nvSpPr>
        <p:spPr>
          <a:xfrm>
            <a:off x="4227195" y="4948873"/>
            <a:ext cx="127000" cy="488950"/>
          </a:xfrm>
          <a:prstGeom prst="line">
            <a:avLst/>
          </a:prstGeom>
          <a:ln w="28575" cap="flat" cmpd="sng">
            <a:solidFill>
              <a:srgbClr val="006666"/>
            </a:solidFill>
            <a:prstDash val="solid"/>
            <a:headEnd type="none" w="med" len="med"/>
            <a:tailEnd type="none" w="med" len="med"/>
          </a:ln>
        </p:spPr>
      </p:sp>
      <p:sp>
        <p:nvSpPr>
          <p:cNvPr id="47132" name="Line 22"/>
          <p:cNvSpPr/>
          <p:nvPr/>
        </p:nvSpPr>
        <p:spPr>
          <a:xfrm flipH="1">
            <a:off x="4903470" y="4972685"/>
            <a:ext cx="128588" cy="460375"/>
          </a:xfrm>
          <a:prstGeom prst="line">
            <a:avLst/>
          </a:prstGeom>
          <a:ln w="28575" cap="flat" cmpd="sng">
            <a:solidFill>
              <a:srgbClr val="006666"/>
            </a:solidFill>
            <a:prstDash val="solid"/>
            <a:headEnd type="none" w="med" len="med"/>
            <a:tailEnd type="none" w="med" len="med"/>
          </a:ln>
        </p:spPr>
      </p:sp>
      <p:sp>
        <p:nvSpPr>
          <p:cNvPr id="25" name="Oval 23"/>
          <p:cNvSpPr>
            <a:spLocks noChangeArrowheads="1"/>
          </p:cNvSpPr>
          <p:nvPr/>
        </p:nvSpPr>
        <p:spPr bwMode="auto">
          <a:xfrm>
            <a:off x="4371658" y="3882073"/>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6" name="Oval 24"/>
          <p:cNvSpPr>
            <a:spLocks noChangeArrowheads="1"/>
          </p:cNvSpPr>
          <p:nvPr/>
        </p:nvSpPr>
        <p:spPr bwMode="auto">
          <a:xfrm>
            <a:off x="6833870" y="3882073"/>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7" name="Oval 25"/>
          <p:cNvSpPr>
            <a:spLocks noChangeArrowheads="1"/>
          </p:cNvSpPr>
          <p:nvPr/>
        </p:nvSpPr>
        <p:spPr bwMode="auto">
          <a:xfrm>
            <a:off x="3885883" y="4620260"/>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8" name="Oval 26"/>
          <p:cNvSpPr>
            <a:spLocks noChangeArrowheads="1"/>
          </p:cNvSpPr>
          <p:nvPr/>
        </p:nvSpPr>
        <p:spPr bwMode="auto">
          <a:xfrm>
            <a:off x="4859020" y="4620260"/>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9" name="Oval 27"/>
          <p:cNvSpPr>
            <a:spLocks noChangeArrowheads="1"/>
          </p:cNvSpPr>
          <p:nvPr/>
        </p:nvSpPr>
        <p:spPr bwMode="auto">
          <a:xfrm>
            <a:off x="6378258" y="4621848"/>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0" name="Oval 28"/>
          <p:cNvSpPr>
            <a:spLocks noChangeArrowheads="1"/>
          </p:cNvSpPr>
          <p:nvPr/>
        </p:nvSpPr>
        <p:spPr bwMode="auto">
          <a:xfrm>
            <a:off x="7381558" y="4620260"/>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1" name="Oval 29"/>
          <p:cNvSpPr>
            <a:spLocks noChangeArrowheads="1"/>
          </p:cNvSpPr>
          <p:nvPr/>
        </p:nvSpPr>
        <p:spPr bwMode="auto">
          <a:xfrm>
            <a:off x="3620770" y="5328285"/>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2" name="Oval 30"/>
          <p:cNvSpPr>
            <a:spLocks noChangeArrowheads="1"/>
          </p:cNvSpPr>
          <p:nvPr/>
        </p:nvSpPr>
        <p:spPr bwMode="auto">
          <a:xfrm>
            <a:off x="4108133" y="5340985"/>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3" name="Oval 31"/>
          <p:cNvSpPr>
            <a:spLocks noChangeArrowheads="1"/>
          </p:cNvSpPr>
          <p:nvPr/>
        </p:nvSpPr>
        <p:spPr bwMode="auto">
          <a:xfrm>
            <a:off x="4638358" y="5342573"/>
            <a:ext cx="495300" cy="49530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142" name="Text Box 87"/>
          <p:cNvSpPr txBox="1"/>
          <p:nvPr/>
        </p:nvSpPr>
        <p:spPr>
          <a:xfrm>
            <a:off x="3752533" y="5752148"/>
            <a:ext cx="280987" cy="42703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完全二叉树</a:t>
            </a:r>
            <a:endParaRPr lang="zh-CN" sz="3200" dirty="0">
              <a:solidFill>
                <a:srgbClr val="0000FF"/>
              </a:solidFill>
              <a:latin typeface="楷体_GB2312" pitchFamily="49" charset="-122"/>
            </a:endParaRPr>
          </a:p>
        </p:txBody>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8"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非完全二叉树</a:t>
            </a:r>
            <a:endParaRPr lang="zh-CN" sz="3200" dirty="0">
              <a:solidFill>
                <a:srgbClr val="0000FF"/>
              </a:solidFill>
              <a:latin typeface="楷体_GB2312" pitchFamily="49" charset="-122"/>
            </a:endParaRPr>
          </a:p>
        </p:txBody>
      </p:sp>
      <p:sp>
        <p:nvSpPr>
          <p:cNvPr id="48131" name="Rectangle 86"/>
          <p:cNvSpPr/>
          <p:nvPr/>
        </p:nvSpPr>
        <p:spPr>
          <a:xfrm>
            <a:off x="1689100" y="5419090"/>
            <a:ext cx="8913495" cy="1033145"/>
          </a:xfrm>
          <a:prstGeom prst="rect">
            <a:avLst/>
          </a:prstGeom>
          <a:noFill/>
          <a:ln w="25400">
            <a:noFill/>
          </a:ln>
        </p:spPr>
        <p:txBody>
          <a:bodyPr wrap="square" lIns="72000" tIns="0" rIns="90000" bIns="0">
            <a:spAutoFit/>
          </a:bodyPr>
          <a:lstStyle/>
          <a:p>
            <a:pPr>
              <a:lnSpc>
                <a:spcPct val="120000"/>
              </a:lnSpc>
              <a:buSzPct val="200000"/>
              <a:buFont typeface="Webdings" panose="05030102010509060703" pitchFamily="18" charset="2"/>
            </a:pPr>
            <a:r>
              <a:rPr lang="en-US" altLang="zh-CN" sz="2800" b="1" dirty="0">
                <a:solidFill>
                  <a:srgbClr val="FF2F2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dirty="0">
                <a:solidFill>
                  <a:srgbClr val="FF2F2F"/>
                </a:solidFill>
                <a:latin typeface="微软雅黑" panose="020B0503020204020204" pitchFamily="34" charset="-122"/>
                <a:ea typeface="微软雅黑" panose="020B0503020204020204" pitchFamily="34" charset="-122"/>
                <a:cs typeface="微软雅黑" panose="020B0503020204020204" pitchFamily="34" charset="-122"/>
              </a:rPr>
              <a:t>    不是完全二叉树</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与满二叉树中的结点</a:t>
            </a:r>
            <a:r>
              <a:rPr lang="en-US" altLang="zh-CN"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不是同一个结点。</a:t>
            </a:r>
            <a:endParaRPr lang="zh-CN" altLang="en-US" sz="28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Oval 89"/>
          <p:cNvSpPr>
            <a:spLocks noChangeArrowheads="1"/>
          </p:cNvSpPr>
          <p:nvPr/>
        </p:nvSpPr>
        <p:spPr bwMode="auto">
          <a:xfrm>
            <a:off x="4511358" y="1713865"/>
            <a:ext cx="490538"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8133" name="Text Box 90"/>
          <p:cNvSpPr txBox="1"/>
          <p:nvPr/>
        </p:nvSpPr>
        <p:spPr>
          <a:xfrm>
            <a:off x="5066983" y="1628140"/>
            <a:ext cx="279400"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48134" name="Text Box 91"/>
          <p:cNvSpPr txBox="1"/>
          <p:nvPr/>
        </p:nvSpPr>
        <p:spPr>
          <a:xfrm>
            <a:off x="4228783" y="3201353"/>
            <a:ext cx="282575" cy="3921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5</a:t>
            </a:r>
            <a:endParaRPr lang="en-US" altLang="zh-CN" sz="2400" dirty="0">
              <a:latin typeface="Times New Roman" panose="02020603050405020304" pitchFamily="18" charset="0"/>
            </a:endParaRPr>
          </a:p>
        </p:txBody>
      </p:sp>
      <p:sp>
        <p:nvSpPr>
          <p:cNvPr id="48135" name="Text Box 92"/>
          <p:cNvSpPr txBox="1"/>
          <p:nvPr/>
        </p:nvSpPr>
        <p:spPr>
          <a:xfrm>
            <a:off x="3669983" y="2415540"/>
            <a:ext cx="279400"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48136" name="Text Box 93"/>
          <p:cNvSpPr txBox="1"/>
          <p:nvPr/>
        </p:nvSpPr>
        <p:spPr>
          <a:xfrm>
            <a:off x="6465570" y="2415540"/>
            <a:ext cx="279400"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48137" name="Text Box 94"/>
          <p:cNvSpPr txBox="1"/>
          <p:nvPr/>
        </p:nvSpPr>
        <p:spPr>
          <a:xfrm>
            <a:off x="3114358" y="3201353"/>
            <a:ext cx="277812" cy="3921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4</a:t>
            </a:r>
            <a:endParaRPr lang="en-US" altLang="zh-CN" sz="2400" dirty="0">
              <a:latin typeface="Times New Roman" panose="02020603050405020304" pitchFamily="18" charset="0"/>
            </a:endParaRPr>
          </a:p>
        </p:txBody>
      </p:sp>
      <p:sp>
        <p:nvSpPr>
          <p:cNvPr id="48138" name="Text Box 95"/>
          <p:cNvSpPr txBox="1"/>
          <p:nvPr/>
        </p:nvSpPr>
        <p:spPr>
          <a:xfrm>
            <a:off x="5908358" y="3201353"/>
            <a:ext cx="277812" cy="3921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6</a:t>
            </a:r>
            <a:endParaRPr lang="en-US" altLang="zh-CN" sz="2400" dirty="0">
              <a:latin typeface="Times New Roman" panose="02020603050405020304" pitchFamily="18" charset="0"/>
            </a:endParaRPr>
          </a:p>
        </p:txBody>
      </p:sp>
      <p:sp>
        <p:nvSpPr>
          <p:cNvPr id="48139" name="Text Box 96"/>
          <p:cNvSpPr txBox="1"/>
          <p:nvPr/>
        </p:nvSpPr>
        <p:spPr>
          <a:xfrm>
            <a:off x="7022783" y="3201353"/>
            <a:ext cx="282575" cy="392112"/>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48140" name="Text Box 97"/>
          <p:cNvSpPr txBox="1"/>
          <p:nvPr/>
        </p:nvSpPr>
        <p:spPr>
          <a:xfrm>
            <a:off x="2307908" y="4476115"/>
            <a:ext cx="277812"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8</a:t>
            </a:r>
            <a:endParaRPr lang="en-US" altLang="zh-CN" sz="2400" dirty="0">
              <a:latin typeface="Times New Roman" panose="02020603050405020304" pitchFamily="18" charset="0"/>
            </a:endParaRPr>
          </a:p>
        </p:txBody>
      </p:sp>
      <p:sp>
        <p:nvSpPr>
          <p:cNvPr id="48141" name="Text Box 98"/>
          <p:cNvSpPr txBox="1"/>
          <p:nvPr/>
        </p:nvSpPr>
        <p:spPr>
          <a:xfrm>
            <a:off x="2869883" y="4476115"/>
            <a:ext cx="277812"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9</a:t>
            </a:r>
            <a:endParaRPr lang="en-US" altLang="zh-CN" sz="2400" dirty="0">
              <a:latin typeface="Times New Roman" panose="02020603050405020304" pitchFamily="18" charset="0"/>
            </a:endParaRPr>
          </a:p>
        </p:txBody>
      </p:sp>
      <p:sp>
        <p:nvSpPr>
          <p:cNvPr id="48142" name="Text Box 99"/>
          <p:cNvSpPr txBox="1"/>
          <p:nvPr/>
        </p:nvSpPr>
        <p:spPr>
          <a:xfrm>
            <a:off x="3384233" y="4476115"/>
            <a:ext cx="438150"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10</a:t>
            </a:r>
            <a:endParaRPr lang="en-US" altLang="zh-CN" sz="2400" dirty="0">
              <a:latin typeface="Times New Roman" panose="02020603050405020304" pitchFamily="18" charset="0"/>
            </a:endParaRPr>
          </a:p>
        </p:txBody>
      </p:sp>
      <p:sp>
        <p:nvSpPr>
          <p:cNvPr id="48143" name="Line 100"/>
          <p:cNvSpPr/>
          <p:nvPr/>
        </p:nvSpPr>
        <p:spPr>
          <a:xfrm flipH="1">
            <a:off x="3377883" y="1974215"/>
            <a:ext cx="1133475" cy="536575"/>
          </a:xfrm>
          <a:prstGeom prst="line">
            <a:avLst/>
          </a:prstGeom>
          <a:ln w="28575" cap="flat" cmpd="sng">
            <a:solidFill>
              <a:srgbClr val="006666"/>
            </a:solidFill>
            <a:prstDash val="solid"/>
            <a:headEnd type="none" w="med" len="med"/>
            <a:tailEnd type="none" w="med" len="med"/>
          </a:ln>
        </p:spPr>
      </p:sp>
      <p:sp>
        <p:nvSpPr>
          <p:cNvPr id="48144" name="Freeform 101"/>
          <p:cNvSpPr/>
          <p:nvPr/>
        </p:nvSpPr>
        <p:spPr>
          <a:xfrm>
            <a:off x="4892358" y="1925003"/>
            <a:ext cx="1057275" cy="617537"/>
          </a:xfrm>
          <a:custGeom>
            <a:avLst/>
            <a:gdLst/>
            <a:ahLst/>
            <a:cxnLst>
              <a:cxn ang="0">
                <a:pos x="0" y="0"/>
              </a:cxn>
              <a:cxn ang="0">
                <a:pos x="1057275" y="617537"/>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8145" name="Freeform 102"/>
          <p:cNvSpPr/>
          <p:nvPr/>
        </p:nvSpPr>
        <p:spPr>
          <a:xfrm>
            <a:off x="2790508" y="2750503"/>
            <a:ext cx="354012" cy="533400"/>
          </a:xfrm>
          <a:custGeom>
            <a:avLst/>
            <a:gdLst/>
            <a:ahLst/>
            <a:cxnLst>
              <a:cxn ang="0">
                <a:pos x="354012" y="0"/>
              </a:cxn>
              <a:cxn ang="0">
                <a:pos x="0" y="533400"/>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8146" name="Freeform 103"/>
          <p:cNvSpPr/>
          <p:nvPr/>
        </p:nvSpPr>
        <p:spPr>
          <a:xfrm>
            <a:off x="3474720" y="2750503"/>
            <a:ext cx="306388" cy="533400"/>
          </a:xfrm>
          <a:custGeom>
            <a:avLst/>
            <a:gdLst/>
            <a:ahLst/>
            <a:cxnLst>
              <a:cxn ang="0">
                <a:pos x="0" y="0"/>
              </a:cxn>
              <a:cxn ang="0">
                <a:pos x="306388" y="533400"/>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8147" name="Freeform 104"/>
          <p:cNvSpPr/>
          <p:nvPr/>
        </p:nvSpPr>
        <p:spPr>
          <a:xfrm>
            <a:off x="5638483" y="2769553"/>
            <a:ext cx="311150" cy="531812"/>
          </a:xfrm>
          <a:custGeom>
            <a:avLst/>
            <a:gdLst/>
            <a:ahLst/>
            <a:cxnLst>
              <a:cxn ang="0">
                <a:pos x="311150" y="0"/>
              </a:cxn>
              <a:cxn ang="0">
                <a:pos x="0" y="531812"/>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8148" name="Line 105"/>
          <p:cNvSpPr/>
          <p:nvPr/>
        </p:nvSpPr>
        <p:spPr>
          <a:xfrm>
            <a:off x="6248083" y="2769553"/>
            <a:ext cx="361950" cy="506412"/>
          </a:xfrm>
          <a:prstGeom prst="line">
            <a:avLst/>
          </a:prstGeom>
          <a:ln w="28575" cap="flat" cmpd="sng">
            <a:solidFill>
              <a:srgbClr val="006666"/>
            </a:solidFill>
            <a:prstDash val="solid"/>
            <a:headEnd type="none" w="med" len="med"/>
            <a:tailEnd type="none" w="med" len="med"/>
          </a:ln>
        </p:spPr>
      </p:sp>
      <p:sp>
        <p:nvSpPr>
          <p:cNvPr id="48149" name="Line 106"/>
          <p:cNvSpPr/>
          <p:nvPr/>
        </p:nvSpPr>
        <p:spPr>
          <a:xfrm>
            <a:off x="3949383" y="3593465"/>
            <a:ext cx="131762" cy="447675"/>
          </a:xfrm>
          <a:prstGeom prst="line">
            <a:avLst/>
          </a:prstGeom>
          <a:ln w="28575" cap="flat" cmpd="sng">
            <a:solidFill>
              <a:srgbClr val="006666"/>
            </a:solidFill>
            <a:prstDash val="solid"/>
            <a:headEnd type="none" w="med" len="med"/>
            <a:tailEnd type="none" w="med" len="med"/>
          </a:ln>
        </p:spPr>
      </p:sp>
      <p:sp>
        <p:nvSpPr>
          <p:cNvPr id="48150" name="Freeform 107"/>
          <p:cNvSpPr/>
          <p:nvPr/>
        </p:nvSpPr>
        <p:spPr>
          <a:xfrm>
            <a:off x="2458720" y="3607753"/>
            <a:ext cx="165100" cy="446087"/>
          </a:xfrm>
          <a:custGeom>
            <a:avLst/>
            <a:gdLst/>
            <a:ahLst/>
            <a:cxnLst>
              <a:cxn ang="0">
                <a:pos x="165100" y="0"/>
              </a:cxn>
              <a:cxn ang="0">
                <a:pos x="0" y="446087"/>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48151" name="Line 108"/>
          <p:cNvSpPr/>
          <p:nvPr/>
        </p:nvSpPr>
        <p:spPr>
          <a:xfrm>
            <a:off x="2830195" y="3593465"/>
            <a:ext cx="125413" cy="449263"/>
          </a:xfrm>
          <a:prstGeom prst="line">
            <a:avLst/>
          </a:prstGeom>
          <a:ln w="28575" cap="flat" cmpd="sng">
            <a:solidFill>
              <a:srgbClr val="006666"/>
            </a:solidFill>
            <a:prstDash val="solid"/>
            <a:headEnd type="none" w="med" len="med"/>
            <a:tailEnd type="none" w="med" len="med"/>
          </a:ln>
        </p:spPr>
      </p:sp>
      <p:sp>
        <p:nvSpPr>
          <p:cNvPr id="48152" name="Line 109"/>
          <p:cNvSpPr/>
          <p:nvPr/>
        </p:nvSpPr>
        <p:spPr>
          <a:xfrm flipH="1">
            <a:off x="3600133" y="3620453"/>
            <a:ext cx="128587" cy="420687"/>
          </a:xfrm>
          <a:prstGeom prst="line">
            <a:avLst/>
          </a:prstGeom>
          <a:ln w="28575" cap="flat" cmpd="sng">
            <a:solidFill>
              <a:srgbClr val="006666"/>
            </a:solidFill>
            <a:prstDash val="solid"/>
            <a:headEnd type="none" w="med" len="med"/>
            <a:tailEnd type="none" w="med" len="med"/>
          </a:ln>
        </p:spPr>
      </p:sp>
      <p:sp>
        <p:nvSpPr>
          <p:cNvPr id="48153" name="Line 111"/>
          <p:cNvSpPr/>
          <p:nvPr/>
        </p:nvSpPr>
        <p:spPr>
          <a:xfrm>
            <a:off x="5625783" y="3593465"/>
            <a:ext cx="198437" cy="460375"/>
          </a:xfrm>
          <a:prstGeom prst="line">
            <a:avLst/>
          </a:prstGeom>
          <a:ln w="28575" cap="flat" cmpd="sng">
            <a:solidFill>
              <a:srgbClr val="006666"/>
            </a:solidFill>
            <a:prstDash val="solid"/>
            <a:headEnd type="none" w="med" len="med"/>
            <a:tailEnd type="none" w="med" len="med"/>
          </a:ln>
        </p:spPr>
      </p:sp>
      <p:sp>
        <p:nvSpPr>
          <p:cNvPr id="28" name="Oval 114"/>
          <p:cNvSpPr>
            <a:spLocks noChangeArrowheads="1"/>
          </p:cNvSpPr>
          <p:nvPr/>
        </p:nvSpPr>
        <p:spPr bwMode="auto">
          <a:xfrm>
            <a:off x="3049270" y="2434590"/>
            <a:ext cx="490538"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29" name="Oval 115"/>
          <p:cNvSpPr>
            <a:spLocks noChangeArrowheads="1"/>
          </p:cNvSpPr>
          <p:nvPr/>
        </p:nvSpPr>
        <p:spPr bwMode="auto">
          <a:xfrm>
            <a:off x="5852795" y="2434590"/>
            <a:ext cx="490538"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0" name="Oval 116"/>
          <p:cNvSpPr>
            <a:spLocks noChangeArrowheads="1"/>
          </p:cNvSpPr>
          <p:nvPr/>
        </p:nvSpPr>
        <p:spPr bwMode="auto">
          <a:xfrm>
            <a:off x="2495233" y="3236278"/>
            <a:ext cx="492125"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1" name="Oval 117"/>
          <p:cNvSpPr>
            <a:spLocks noChangeArrowheads="1"/>
          </p:cNvSpPr>
          <p:nvPr/>
        </p:nvSpPr>
        <p:spPr bwMode="auto">
          <a:xfrm>
            <a:off x="3603308" y="3236278"/>
            <a:ext cx="492125"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2" name="Oval 118"/>
          <p:cNvSpPr>
            <a:spLocks noChangeArrowheads="1"/>
          </p:cNvSpPr>
          <p:nvPr/>
        </p:nvSpPr>
        <p:spPr bwMode="auto">
          <a:xfrm>
            <a:off x="5333683" y="3239453"/>
            <a:ext cx="490538" cy="45243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3" name="Oval 119"/>
          <p:cNvSpPr>
            <a:spLocks noChangeArrowheads="1"/>
          </p:cNvSpPr>
          <p:nvPr/>
        </p:nvSpPr>
        <p:spPr bwMode="auto">
          <a:xfrm>
            <a:off x="6475095" y="3236278"/>
            <a:ext cx="492125"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4" name="Oval 120"/>
          <p:cNvSpPr>
            <a:spLocks noChangeArrowheads="1"/>
          </p:cNvSpPr>
          <p:nvPr/>
        </p:nvSpPr>
        <p:spPr bwMode="auto">
          <a:xfrm>
            <a:off x="2193608" y="4006215"/>
            <a:ext cx="492125"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5" name="Oval 121"/>
          <p:cNvSpPr>
            <a:spLocks noChangeArrowheads="1"/>
          </p:cNvSpPr>
          <p:nvPr/>
        </p:nvSpPr>
        <p:spPr bwMode="auto">
          <a:xfrm>
            <a:off x="2749233" y="4020503"/>
            <a:ext cx="490538" cy="45243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6" name="Oval 122"/>
          <p:cNvSpPr>
            <a:spLocks noChangeArrowheads="1"/>
          </p:cNvSpPr>
          <p:nvPr/>
        </p:nvSpPr>
        <p:spPr bwMode="auto">
          <a:xfrm>
            <a:off x="3352483" y="4022090"/>
            <a:ext cx="492125" cy="45243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7" name="Oval 123"/>
          <p:cNvSpPr>
            <a:spLocks noChangeArrowheads="1"/>
          </p:cNvSpPr>
          <p:nvPr/>
        </p:nvSpPr>
        <p:spPr bwMode="auto">
          <a:xfrm>
            <a:off x="3890645" y="4023678"/>
            <a:ext cx="492125" cy="45243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K</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38" name="Oval 125"/>
          <p:cNvSpPr>
            <a:spLocks noChangeArrowheads="1"/>
          </p:cNvSpPr>
          <p:nvPr/>
        </p:nvSpPr>
        <p:spPr bwMode="auto">
          <a:xfrm>
            <a:off x="5605145" y="4007803"/>
            <a:ext cx="490538" cy="45402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M</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8165" name="Text Box 128"/>
          <p:cNvSpPr txBox="1"/>
          <p:nvPr/>
        </p:nvSpPr>
        <p:spPr>
          <a:xfrm>
            <a:off x="3987483" y="4476115"/>
            <a:ext cx="436562" cy="392113"/>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11</a:t>
            </a:r>
            <a:endParaRPr lang="en-US" altLang="zh-CN" sz="2400" dirty="0">
              <a:latin typeface="Times New Roman" panose="02020603050405020304" pitchFamily="18" charset="0"/>
            </a:endParaRPr>
          </a:p>
        </p:txBody>
      </p:sp>
      <p:sp>
        <p:nvSpPr>
          <p:cNvPr id="48166" name="Text Box 130"/>
          <p:cNvSpPr txBox="1"/>
          <p:nvPr/>
        </p:nvSpPr>
        <p:spPr>
          <a:xfrm>
            <a:off x="5633720" y="4463415"/>
            <a:ext cx="436563" cy="390525"/>
          </a:xfrm>
          <a:prstGeom prst="rect">
            <a:avLst/>
          </a:prstGeom>
          <a:noFill/>
          <a:ln w="9525">
            <a:noFill/>
          </a:ln>
        </p:spPr>
        <p:txBody>
          <a:bodyPr lIns="0" tIns="18000" rIns="0" bIns="0"/>
          <a:lstStyle/>
          <a:p>
            <a:pPr algn="just" eaLnBrk="0" hangingPunct="0"/>
            <a:r>
              <a:rPr lang="en-US" altLang="zh-CN" sz="2400" dirty="0">
                <a:solidFill>
                  <a:srgbClr val="FF2F2F"/>
                </a:solidFill>
                <a:latin typeface="Times New Roman" panose="02020603050405020304" pitchFamily="18" charset="0"/>
              </a:rPr>
              <a:t>12</a:t>
            </a:r>
            <a:endParaRPr lang="en-US" altLang="zh-CN" sz="2400" dirty="0">
              <a:solidFill>
                <a:srgbClr val="FF2F2F"/>
              </a:solidFill>
              <a:latin typeface="Times New Roman" panose="02020603050405020304" pitchFamily="18" charset="0"/>
            </a:endParaRPr>
          </a:p>
        </p:txBody>
      </p:sp>
      <p:sp>
        <p:nvSpPr>
          <p:cNvPr id="25"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2"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noProof="0" dirty="0" smtClean="0">
                <a:ln>
                  <a:noFill/>
                </a:ln>
                <a:solidFill>
                  <a:srgbClr val="FF0000"/>
                </a:solidFill>
                <a:effectLst/>
                <a:uLnTx/>
                <a:uFillTx/>
                <a:latin typeface="Arial" panose="020B0604020202020204" pitchFamily="34" charset="0"/>
                <a:ea typeface="微软雅黑" panose="020B0503020204020204" pitchFamily="34" charset="-122"/>
                <a:sym typeface="+mn-ea"/>
              </a:rPr>
              <a:t>完全二叉树</a:t>
            </a:r>
            <a:endParaRPr lang="zh-CN" sz="3200" dirty="0">
              <a:solidFill>
                <a:srgbClr val="0000FF"/>
              </a:solidFill>
              <a:latin typeface="楷体_GB2312" pitchFamily="49" charset="-122"/>
            </a:endParaRPr>
          </a:p>
        </p:txBody>
      </p:sp>
      <p:sp>
        <p:nvSpPr>
          <p:cNvPr id="4" name="内容占位符 3"/>
          <p:cNvSpPr>
            <a:spLocks noGrp="1"/>
          </p:cNvSpPr>
          <p:nvPr>
            <p:ph idx="1"/>
          </p:nvPr>
        </p:nvSpPr>
        <p:spPr>
          <a:xfrm>
            <a:off x="1101725" y="1700530"/>
            <a:ext cx="9932035" cy="4878705"/>
          </a:xfrm>
        </p:spPr>
        <p:txBody>
          <a:bodyPr vert="horz" wrap="square" lIns="91440" tIns="45720" rIns="91440" bIns="45720" numCol="1" anchor="t" anchorCtr="0" compatLnSpc="1"/>
          <a:lstStyle/>
          <a:p>
            <a:pPr marL="85725" marR="0" lvl="0" indent="0" algn="just" defTabSz="914400" rtl="0" latinLnBrk="0">
              <a:lnSpc>
                <a:spcPct val="110000"/>
              </a:lnSpc>
              <a:spcAft>
                <a:spcPct val="0"/>
              </a:spcAft>
              <a:buClr>
                <a:schemeClr val="accent1"/>
              </a:buClr>
              <a:buSzPct val="70000"/>
              <a:buFont typeface="Webdings" panose="05030102010509060703" pitchFamily="18" charset="2"/>
              <a:buNone/>
              <a:defRPr/>
            </a:pPr>
            <a:r>
              <a:rPr kumimoji="0" lang="zh-CN" altLang="en-US" sz="32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特点：</a:t>
            </a:r>
            <a:endParaRPr kumimoji="0" lang="en-US" altLang="zh-CN" sz="2400" b="1" i="0" u="none" strike="noStrike" kern="1200" cap="none" spc="0" normalizeH="0" baseline="0" noProof="0" dirty="0" smtClean="0">
              <a:ln>
                <a:noFill/>
              </a:ln>
              <a:solidFill>
                <a:srgbClr val="3333FF"/>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10000"/>
              </a:lnSpc>
              <a:spcAft>
                <a:spcPct val="0"/>
              </a:spcAft>
              <a:buClr>
                <a:schemeClr val="accent1"/>
              </a:buClr>
              <a:buSzPct val="70000"/>
              <a:buFont typeface="Wingdings" panose="05000000000000000000" charset="0"/>
              <a:buNone/>
              <a:defRPr/>
            </a:pP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）叶子结点只能出现在最下两层；</a:t>
            </a:r>
            <a:endPar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85725" marR="0" lvl="0" indent="0" algn="just" defTabSz="914400" rtl="0" latinLnBrk="0">
              <a:lnSpc>
                <a:spcPct val="110000"/>
              </a:lnSpc>
              <a:spcAft>
                <a:spcPct val="0"/>
              </a:spcAft>
              <a:buClr>
                <a:schemeClr val="accent1"/>
              </a:buClr>
              <a:buSzPct val="70000"/>
              <a:buFont typeface="Wingdings" panose="05000000000000000000" charset="0"/>
              <a:buNone/>
              <a:defRPr/>
            </a:pP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2</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）最下层的叶子一定</a:t>
            </a:r>
            <a:r>
              <a:rPr kumimoji="0" lang="zh-CN" altLang="en-US" sz="26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集中</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在</a:t>
            </a:r>
            <a:r>
              <a:rPr kumimoji="0" lang="zh-CN" altLang="en-US" sz="26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左</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部连续位置；</a:t>
            </a:r>
            <a:endPar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85725" marR="0" lvl="0" indent="0" algn="just" defTabSz="914400" rtl="0" latinLnBrk="0">
              <a:lnSpc>
                <a:spcPct val="110000"/>
              </a:lnSpc>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3</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）倒数二层，若有叶子结点，一定都在右部连续位置；</a:t>
            </a:r>
            <a:endPar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85725" marR="0" lvl="0" indent="0" algn="just" defTabSz="914400" rtl="0" latinLnBrk="0">
              <a:lnSpc>
                <a:spcPct val="110000"/>
              </a:lnSpc>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4</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）如果结点度为</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，则该结点只有左孩子，即不存在只有右子树的情况；</a:t>
            </a:r>
            <a:endPar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85725" marR="0" lvl="0" indent="0" algn="just" defTabSz="914400" rtl="0" latinLnBrk="0">
              <a:lnSpc>
                <a:spcPct val="110000"/>
              </a:lnSpc>
              <a:spcAft>
                <a:spcPct val="0"/>
              </a:spcAft>
              <a:buClr>
                <a:schemeClr val="accent1"/>
              </a:buClr>
              <a:buSzPct val="70000"/>
              <a:buFont typeface="Webdings" panose="05030102010509060703" pitchFamily="18" charset="2"/>
              <a:buNone/>
              <a:defRPr/>
            </a:pP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5</a:t>
            </a:r>
            <a:r>
              <a:rPr kumimoji="0" lang="zh-CN" altLang="en-US"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）同样结点数的二叉树，完全二叉树的深度最小。</a:t>
            </a:r>
            <a:endParaRPr kumimoji="0" lang="en-US" altLang="zh-CN" sz="26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a:p>
            <a:pPr marL="447675" marR="0" lvl="0" indent="0" algn="just" defTabSz="914400" rtl="0" latinLnBrk="0">
              <a:lnSpc>
                <a:spcPct val="110000"/>
              </a:lnSpc>
              <a:spcAft>
                <a:spcPct val="0"/>
              </a:spcAft>
              <a:buClr>
                <a:schemeClr val="accent1"/>
              </a:buClr>
              <a:buSzPct val="70000"/>
              <a:buFont typeface="Webdings" panose="05030102010509060703" pitchFamily="18" charset="2"/>
              <a:buChar char=""/>
              <a:defRPr/>
            </a:pPr>
            <a:endParaRPr kumimoji="0" lang="en-US" altLang="zh-CN" sz="2400"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cs"/>
            </a:endParaRPr>
          </a:p>
          <a:p>
            <a:pPr marL="85725" marR="0" lvl="0" indent="0" algn="just" defTabSz="914400" rtl="0" latinLnBrk="0">
              <a:lnSpc>
                <a:spcPct val="110000"/>
              </a:lnSpc>
              <a:spcAft>
                <a:spcPct val="0"/>
              </a:spcAft>
              <a:buClr>
                <a:schemeClr val="accent1"/>
              </a:buClr>
              <a:buSzPct val="70000"/>
              <a:buFont typeface="Webdings" panose="05030102010509060703" pitchFamily="18" charset="2"/>
              <a:buNone/>
              <a:defRPr/>
            </a:pPr>
            <a:r>
              <a:rPr kumimoji="0" lang="zh-CN" altLang="en-US" sz="2400" b="1" i="0" u="none" strike="noStrike" kern="1200" cap="none" spc="0" normalizeH="0" baseline="0" noProof="0" dirty="0" smtClean="0">
                <a:ln>
                  <a:noFill/>
                </a:ln>
                <a:solidFill>
                  <a:srgbClr val="FF3300"/>
                </a:solidFill>
                <a:effectLst/>
                <a:uLnTx/>
                <a:uFillTx/>
                <a:latin typeface="Arial" panose="020B0604020202020204" pitchFamily="34" charset="0"/>
                <a:ea typeface="微软雅黑" panose="020B0503020204020204" pitchFamily="34" charset="-122"/>
                <a:cs typeface="+mn-cs"/>
              </a:rPr>
              <a:t>注意：</a:t>
            </a:r>
            <a:r>
              <a:rPr kumimoji="0" lang="zh-CN" altLang="en-US" sz="2400" b="1" i="0" u="none" strike="noStrike" kern="1200" cap="none" spc="0" normalizeH="0" baseline="0" noProof="0" dirty="0" smtClean="0">
                <a:ln>
                  <a:noFill/>
                </a:ln>
                <a:solidFill>
                  <a:srgbClr val="000000"/>
                </a:solidFill>
                <a:effectLst/>
                <a:uLnTx/>
                <a:uFillTx/>
                <a:latin typeface="Arial" panose="020B0604020202020204" pitchFamily="34" charset="0"/>
                <a:ea typeface="微软雅黑" panose="020B0503020204020204" pitchFamily="34" charset="-122"/>
                <a:cs typeface="+mn-cs"/>
              </a:rPr>
              <a:t>满二叉树一定是一颗完全二叉树，但完全二叉树不一定是满的！</a:t>
            </a:r>
            <a:endPar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5"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rPr>
              <a:t>、特殊的二叉树</a:t>
            </a:r>
            <a:endParaRPr kumimoji="0" lang="zh-CN" altLang="en-US" sz="2600" b="1" i="0" u="none" strike="noStrike" kern="0" cap="none" spc="0" normalizeH="0" baseline="0" noProof="0" dirty="0" smtClean="0">
              <a:ln>
                <a:noFill/>
              </a:ln>
              <a:solidFill>
                <a:srgbClr val="0000FF"/>
              </a:solidFill>
              <a:effectLst/>
              <a:uLnTx/>
              <a:uFillTx/>
              <a:latin typeface="宋体" panose="02010600030101010101" pitchFamily="2" charset="-122"/>
              <a:ea typeface="宋体" panose="02010600030101010101" pitchFamily="2" charset="-122"/>
              <a:cs typeface="+mn-cs"/>
              <a:sym typeface="+mn-ea"/>
            </a:endParaRPr>
          </a:p>
        </p:txBody>
      </p:sp>
      <p:sp>
        <p:nvSpPr>
          <p:cNvPr id="2"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2098675" y="1555750"/>
            <a:ext cx="8534400" cy="902970"/>
          </a:xfrm>
          <a:prstGeom prst="rect">
            <a:avLst/>
          </a:prstGeom>
          <a:noFill/>
          <a:ln w="9525">
            <a:noFill/>
          </a:ln>
        </p:spPr>
        <p:txBody>
          <a:bodyPr>
            <a:spAutoFit/>
          </a:bodyPr>
          <a:lstStyle/>
          <a:p>
            <a:pPr>
              <a:lnSpc>
                <a:spcPct val="110000"/>
              </a:lnSpc>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层的结点数至多是多少？</a:t>
            </a:r>
            <a:endPar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400"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（利用二进制性质可轻松求出）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Rectangle 5"/>
          <p:cNvSpPr>
            <a:spLocks noChangeArrowheads="1"/>
          </p:cNvSpPr>
          <p:nvPr/>
        </p:nvSpPr>
        <p:spPr bwMode="auto">
          <a:xfrm>
            <a:off x="1946275" y="5442268"/>
            <a:ext cx="8991600" cy="528638"/>
          </a:xfrm>
          <a:prstGeom prst="rect">
            <a:avLst/>
          </a:prstGeom>
          <a:noFill/>
          <a:ln w="38100">
            <a:solidFill>
              <a:srgbClr val="F8520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性质</a:t>
            </a:r>
            <a:r>
              <a:rPr kumimoji="1"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1: </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在二叉树的第</a:t>
            </a:r>
            <a:r>
              <a:rPr kumimoji="1" lang="en-US" altLang="zh-CN"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i</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层上至多有</a:t>
            </a:r>
            <a:r>
              <a:rPr kumimoji="1" lang="en-US" altLang="zh-CN" sz="2800" b="1"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2</a:t>
            </a:r>
            <a:r>
              <a:rPr kumimoji="1" lang="en-US" altLang="zh-CN" sz="2800" b="1" i="0" u="none" strike="noStrike" kern="1200" cap="none" spc="0" normalizeH="0" baseline="30000" noProof="0" dirty="0">
                <a:ln>
                  <a:noFill/>
                </a:ln>
                <a:solidFill>
                  <a:srgbClr val="FF0000"/>
                </a:solidFill>
                <a:effectLst/>
                <a:uLnTx/>
                <a:uFillTx/>
                <a:latin typeface="楷体_GB2312" pitchFamily="49" charset="-122"/>
                <a:ea typeface="楷体_GB2312" pitchFamily="49" charset="-122"/>
                <a:cs typeface="+mn-cs"/>
                <a:sym typeface="+mn-ea"/>
              </a:rPr>
              <a:t>i-1</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个结点（</a:t>
            </a:r>
            <a:r>
              <a:rPr kumimoji="1" lang="en-US" altLang="zh-CN"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i&gt;=1</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a:t>
            </a:r>
            <a:endPar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endParaRPr>
          </a:p>
        </p:txBody>
      </p:sp>
      <p:sp>
        <p:nvSpPr>
          <p:cNvPr id="6" name="Rectangle 7"/>
          <p:cNvSpPr/>
          <p:nvPr/>
        </p:nvSpPr>
        <p:spPr>
          <a:xfrm>
            <a:off x="9102725" y="1259205"/>
            <a:ext cx="1322070" cy="645160"/>
          </a:xfrm>
          <a:prstGeom prst="rect">
            <a:avLst/>
          </a:prstGeom>
          <a:noFill/>
          <a:ln w="9525">
            <a:noFill/>
          </a:ln>
        </p:spPr>
        <p:txBody>
          <a:bodyPr wrap="none">
            <a:spAutoFit/>
          </a:bodyPr>
          <a:lstStyle/>
          <a:p>
            <a:r>
              <a:rPr lang="en-US" altLang="zh-CN" sz="3600" b="1" dirty="0">
                <a:solidFill>
                  <a:srgbClr val="FF0000"/>
                </a:solidFill>
                <a:latin typeface="楷体_GB2312" pitchFamily="49" charset="-122"/>
                <a:ea typeface="楷体_GB2312" pitchFamily="49" charset="-122"/>
              </a:rPr>
              <a:t>2</a:t>
            </a:r>
            <a:r>
              <a:rPr lang="en-US" altLang="zh-CN" sz="3600" b="1" baseline="30000" dirty="0">
                <a:solidFill>
                  <a:srgbClr val="FF0000"/>
                </a:solidFill>
                <a:latin typeface="楷体_GB2312" pitchFamily="49" charset="-122"/>
                <a:ea typeface="楷体_GB2312" pitchFamily="49" charset="-122"/>
              </a:rPr>
              <a:t>i-1</a:t>
            </a:r>
            <a:r>
              <a:rPr lang="zh-CN" altLang="en-US" sz="3600" b="1" dirty="0">
                <a:solidFill>
                  <a:srgbClr val="FF0000"/>
                </a:solidFill>
                <a:latin typeface="楷体_GB2312" pitchFamily="49" charset="-122"/>
                <a:ea typeface="楷体_GB2312" pitchFamily="49" charset="-122"/>
              </a:rPr>
              <a:t>个</a:t>
            </a:r>
            <a:endParaRPr lang="zh-CN" altLang="en-US" sz="3600" b="1" dirty="0">
              <a:solidFill>
                <a:srgbClr val="FF0000"/>
              </a:solidFill>
              <a:latin typeface="楷体_GB2312" pitchFamily="49" charset="-122"/>
              <a:ea typeface="楷体_GB2312" pitchFamily="49" charset="-122"/>
            </a:endParaRPr>
          </a:p>
        </p:txBody>
      </p:sp>
      <p:sp>
        <p:nvSpPr>
          <p:cNvPr id="7" name="Rectangle 8"/>
          <p:cNvSpPr/>
          <p:nvPr/>
        </p:nvSpPr>
        <p:spPr>
          <a:xfrm>
            <a:off x="1946275" y="6199505"/>
            <a:ext cx="8991600" cy="521970"/>
          </a:xfrm>
          <a:prstGeom prst="rect">
            <a:avLst/>
          </a:prstGeom>
          <a:noFill/>
          <a:ln w="9525">
            <a:noFill/>
          </a:ln>
        </p:spPr>
        <p:txBody>
          <a:bodyPr>
            <a:spAutoFit/>
          </a:bodyPr>
          <a:lstStyle/>
          <a:p>
            <a:r>
              <a:rPr lang="zh-CN" altLang="en-US" sz="2800" b="1" dirty="0">
                <a:solidFill>
                  <a:srgbClr val="7030A0"/>
                </a:solidFill>
                <a:latin typeface="楷体_GB2312" pitchFamily="49" charset="-122"/>
                <a:ea typeface="楷体_GB2312" pitchFamily="49" charset="-122"/>
              </a:rPr>
              <a:t>提问：</a:t>
            </a:r>
            <a:r>
              <a:rPr lang="zh-CN" altLang="en-US" sz="2800" b="1" dirty="0">
                <a:solidFill>
                  <a:srgbClr val="000000"/>
                </a:solidFill>
                <a:latin typeface="楷体_GB2312" pitchFamily="49" charset="-122"/>
                <a:ea typeface="楷体_GB2312" pitchFamily="49" charset="-122"/>
              </a:rPr>
              <a:t>第</a:t>
            </a:r>
            <a:r>
              <a:rPr lang="en-US" altLang="zh-CN" sz="2800" b="1" dirty="0">
                <a:solidFill>
                  <a:srgbClr val="000000"/>
                </a:solidFill>
                <a:latin typeface="楷体_GB2312" pitchFamily="49" charset="-122"/>
                <a:ea typeface="楷体_GB2312" pitchFamily="49" charset="-122"/>
              </a:rPr>
              <a:t>i</a:t>
            </a:r>
            <a:r>
              <a:rPr lang="zh-CN" altLang="en-US" sz="2800" b="1" dirty="0">
                <a:solidFill>
                  <a:srgbClr val="000000"/>
                </a:solidFill>
                <a:latin typeface="楷体_GB2312" pitchFamily="49" charset="-122"/>
                <a:ea typeface="楷体_GB2312" pitchFamily="49" charset="-122"/>
              </a:rPr>
              <a:t>层上至少有</a:t>
            </a:r>
            <a:r>
              <a:rPr lang="zh-CN" altLang="en-US" sz="2800" b="1" u="sng"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个结点？</a:t>
            </a:r>
            <a:endParaRPr lang="zh-CN" altLang="en-US" sz="2800" b="1" dirty="0">
              <a:solidFill>
                <a:srgbClr val="000000"/>
              </a:solidFill>
              <a:latin typeface="楷体_GB2312" pitchFamily="49" charset="-122"/>
              <a:ea typeface="楷体_GB2312" pitchFamily="49" charset="-122"/>
            </a:endParaRPr>
          </a:p>
        </p:txBody>
      </p:sp>
      <p:sp>
        <p:nvSpPr>
          <p:cNvPr id="8" name="Rectangle 9"/>
          <p:cNvSpPr/>
          <p:nvPr/>
        </p:nvSpPr>
        <p:spPr>
          <a:xfrm>
            <a:off x="5603875" y="6183630"/>
            <a:ext cx="365125" cy="523875"/>
          </a:xfrm>
          <a:prstGeom prst="rect">
            <a:avLst/>
          </a:prstGeom>
          <a:noFill/>
          <a:ln w="9525">
            <a:noFill/>
          </a:ln>
        </p:spPr>
        <p:txBody>
          <a:bodyPr wrap="none">
            <a:spAutoFit/>
          </a:bodyPr>
          <a:lstStyle/>
          <a:p>
            <a:r>
              <a:rPr lang="en-US" altLang="zh-CN" sz="2800" dirty="0">
                <a:solidFill>
                  <a:srgbClr val="FF0000"/>
                </a:solidFill>
                <a:latin typeface="楷体_GB2312" pitchFamily="49" charset="-122"/>
                <a:ea typeface="楷体_GB2312" pitchFamily="49" charset="-122"/>
              </a:rPr>
              <a:t>1</a:t>
            </a:r>
            <a:endParaRPr lang="en-US" altLang="zh-CN" sz="2800" dirty="0">
              <a:solidFill>
                <a:srgbClr val="FF0000"/>
              </a:solidFill>
              <a:latin typeface="楷体_GB2312" pitchFamily="49" charset="-122"/>
              <a:ea typeface="楷体_GB2312" pitchFamily="49" charset="-122"/>
            </a:endParaRPr>
          </a:p>
        </p:txBody>
      </p:sp>
      <p:sp>
        <p:nvSpPr>
          <p:cNvPr id="9" name="AutoShape 12"/>
          <p:cNvSpPr/>
          <p:nvPr/>
        </p:nvSpPr>
        <p:spPr>
          <a:xfrm>
            <a:off x="9107488" y="2924493"/>
            <a:ext cx="1074737" cy="1212850"/>
          </a:xfrm>
          <a:prstGeom prst="downArrow">
            <a:avLst>
              <a:gd name="adj1" fmla="val 34129"/>
              <a:gd name="adj2" fmla="val 24947"/>
            </a:avLst>
          </a:prstGeom>
          <a:solidFill>
            <a:schemeClr val="accent1"/>
          </a:solidFill>
          <a:ln w="9525" cap="flat" cmpd="sng">
            <a:solidFill>
              <a:schemeClr val="tx1"/>
            </a:solidFill>
            <a:prstDash val="solid"/>
            <a:miter/>
            <a:headEnd type="none" w="med" len="med"/>
            <a:tailEnd type="none" w="med" len="med"/>
          </a:ln>
        </p:spPr>
        <p:txBody>
          <a:bodyPr anchor="ctr">
            <a:spAutoFit/>
          </a:bodyPr>
          <a:lstStyle/>
          <a:p>
            <a:pPr algn="ctr"/>
            <a:endParaRPr lang="zh-CN" altLang="en-US" dirty="0">
              <a:latin typeface="宋体" panose="02010600030101010101" pitchFamily="2" charset="-122"/>
            </a:endParaRPr>
          </a:p>
        </p:txBody>
      </p:sp>
      <p:sp>
        <p:nvSpPr>
          <p:cNvPr id="83" name="Freeform 16"/>
          <p:cNvSpPr/>
          <p:nvPr/>
        </p:nvSpPr>
        <p:spPr>
          <a:xfrm>
            <a:off x="4370388" y="2762568"/>
            <a:ext cx="827087" cy="522287"/>
          </a:xfrm>
          <a:custGeom>
            <a:avLst/>
            <a:gdLst/>
            <a:ahLst/>
            <a:cxnLst>
              <a:cxn ang="0">
                <a:pos x="0" y="0"/>
              </a:cxn>
              <a:cxn ang="0">
                <a:pos x="827087" y="522287"/>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71" name="Oval 4"/>
          <p:cNvSpPr>
            <a:spLocks noChangeArrowheads="1"/>
          </p:cNvSpPr>
          <p:nvPr/>
        </p:nvSpPr>
        <p:spPr bwMode="auto">
          <a:xfrm>
            <a:off x="4073525" y="2605405"/>
            <a:ext cx="384175"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2" name="Line 15"/>
          <p:cNvSpPr/>
          <p:nvPr/>
        </p:nvSpPr>
        <p:spPr>
          <a:xfrm flipH="1">
            <a:off x="3186113" y="2824480"/>
            <a:ext cx="887412" cy="452438"/>
          </a:xfrm>
          <a:prstGeom prst="line">
            <a:avLst/>
          </a:prstGeom>
          <a:ln w="28575" cap="flat" cmpd="sng">
            <a:solidFill>
              <a:srgbClr val="006666"/>
            </a:solidFill>
            <a:prstDash val="solid"/>
            <a:headEnd type="none" w="med" len="med"/>
            <a:tailEnd type="none" w="med" len="med"/>
          </a:ln>
        </p:spPr>
      </p:sp>
      <p:sp>
        <p:nvSpPr>
          <p:cNvPr id="84" name="Freeform 17"/>
          <p:cNvSpPr/>
          <p:nvPr/>
        </p:nvSpPr>
        <p:spPr>
          <a:xfrm>
            <a:off x="2727325" y="3480118"/>
            <a:ext cx="277813" cy="449262"/>
          </a:xfrm>
          <a:custGeom>
            <a:avLst/>
            <a:gdLst/>
            <a:ahLst/>
            <a:cxnLst>
              <a:cxn ang="0">
                <a:pos x="277813" y="0"/>
              </a:cxn>
              <a:cxn ang="0">
                <a:pos x="0" y="449262"/>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85" name="Freeform 18"/>
          <p:cNvSpPr/>
          <p:nvPr/>
        </p:nvSpPr>
        <p:spPr>
          <a:xfrm>
            <a:off x="3263900" y="3480118"/>
            <a:ext cx="238125" cy="449262"/>
          </a:xfrm>
          <a:custGeom>
            <a:avLst/>
            <a:gdLst/>
            <a:ahLst/>
            <a:cxnLst>
              <a:cxn ang="0">
                <a:pos x="0" y="0"/>
              </a:cxn>
              <a:cxn ang="0">
                <a:pos x="238125" y="449262"/>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86" name="Freeform 19"/>
          <p:cNvSpPr/>
          <p:nvPr/>
        </p:nvSpPr>
        <p:spPr>
          <a:xfrm>
            <a:off x="4954588" y="3495993"/>
            <a:ext cx="242887" cy="449262"/>
          </a:xfrm>
          <a:custGeom>
            <a:avLst/>
            <a:gdLst/>
            <a:ahLst/>
            <a:cxnLst>
              <a:cxn ang="0">
                <a:pos x="242887" y="0"/>
              </a:cxn>
              <a:cxn ang="0">
                <a:pos x="0" y="449262"/>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87" name="Line 20"/>
          <p:cNvSpPr/>
          <p:nvPr/>
        </p:nvSpPr>
        <p:spPr>
          <a:xfrm>
            <a:off x="5430838" y="3495993"/>
            <a:ext cx="282575" cy="428625"/>
          </a:xfrm>
          <a:prstGeom prst="line">
            <a:avLst/>
          </a:prstGeom>
          <a:ln w="28575" cap="flat" cmpd="sng">
            <a:solidFill>
              <a:srgbClr val="006666"/>
            </a:solidFill>
            <a:prstDash val="solid"/>
            <a:headEnd type="none" w="med" len="med"/>
            <a:tailEnd type="none" w="med" len="med"/>
          </a:ln>
        </p:spPr>
      </p:sp>
      <p:sp>
        <p:nvSpPr>
          <p:cNvPr id="88" name="Line 21"/>
          <p:cNvSpPr/>
          <p:nvPr/>
        </p:nvSpPr>
        <p:spPr>
          <a:xfrm>
            <a:off x="3633788" y="4192905"/>
            <a:ext cx="103187" cy="376238"/>
          </a:xfrm>
          <a:prstGeom prst="line">
            <a:avLst/>
          </a:prstGeom>
          <a:ln w="28575" cap="flat" cmpd="sng">
            <a:solidFill>
              <a:srgbClr val="006666"/>
            </a:solidFill>
            <a:prstDash val="solid"/>
            <a:headEnd type="none" w="med" len="med"/>
            <a:tailEnd type="none" w="med" len="med"/>
          </a:ln>
        </p:spPr>
      </p:sp>
      <p:sp>
        <p:nvSpPr>
          <p:cNvPr id="89" name="Freeform 22"/>
          <p:cNvSpPr/>
          <p:nvPr/>
        </p:nvSpPr>
        <p:spPr>
          <a:xfrm>
            <a:off x="2468563" y="4204018"/>
            <a:ext cx="128587" cy="377825"/>
          </a:xfrm>
          <a:custGeom>
            <a:avLst/>
            <a:gdLst/>
            <a:ahLst/>
            <a:cxnLst>
              <a:cxn ang="0">
                <a:pos x="128587" y="0"/>
              </a:cxn>
              <a:cxn ang="0">
                <a:pos x="0" y="377825"/>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a:p>
        </p:txBody>
      </p:sp>
      <p:sp>
        <p:nvSpPr>
          <p:cNvPr id="90" name="Line 23"/>
          <p:cNvSpPr/>
          <p:nvPr/>
        </p:nvSpPr>
        <p:spPr>
          <a:xfrm>
            <a:off x="2759075" y="4192905"/>
            <a:ext cx="98425" cy="377825"/>
          </a:xfrm>
          <a:prstGeom prst="line">
            <a:avLst/>
          </a:prstGeom>
          <a:ln w="28575" cap="flat" cmpd="sng">
            <a:solidFill>
              <a:srgbClr val="006666"/>
            </a:solidFill>
            <a:prstDash val="solid"/>
            <a:headEnd type="none" w="med" len="med"/>
            <a:tailEnd type="none" w="med" len="med"/>
          </a:ln>
        </p:spPr>
      </p:sp>
      <p:sp>
        <p:nvSpPr>
          <p:cNvPr id="91" name="Line 24"/>
          <p:cNvSpPr/>
          <p:nvPr/>
        </p:nvSpPr>
        <p:spPr>
          <a:xfrm flipH="1">
            <a:off x="3360738" y="4213543"/>
            <a:ext cx="100012" cy="355600"/>
          </a:xfrm>
          <a:prstGeom prst="line">
            <a:avLst/>
          </a:prstGeom>
          <a:ln w="28575" cap="flat" cmpd="sng">
            <a:solidFill>
              <a:srgbClr val="006666"/>
            </a:solidFill>
            <a:prstDash val="solid"/>
            <a:headEnd type="none" w="med" len="med"/>
            <a:tailEnd type="none" w="med" len="med"/>
          </a:ln>
        </p:spPr>
      </p:sp>
      <p:sp>
        <p:nvSpPr>
          <p:cNvPr id="92" name="Line 25"/>
          <p:cNvSpPr/>
          <p:nvPr/>
        </p:nvSpPr>
        <p:spPr>
          <a:xfrm flipH="1">
            <a:off x="4664075" y="4213543"/>
            <a:ext cx="146050" cy="368300"/>
          </a:xfrm>
          <a:prstGeom prst="line">
            <a:avLst/>
          </a:prstGeom>
          <a:ln w="28575" cap="flat" cmpd="sng">
            <a:solidFill>
              <a:srgbClr val="006666"/>
            </a:solidFill>
            <a:prstDash val="solid"/>
            <a:headEnd type="none" w="med" len="med"/>
            <a:tailEnd type="none" w="med" len="med"/>
          </a:ln>
        </p:spPr>
      </p:sp>
      <p:sp>
        <p:nvSpPr>
          <p:cNvPr id="93" name="Line 26"/>
          <p:cNvSpPr/>
          <p:nvPr/>
        </p:nvSpPr>
        <p:spPr>
          <a:xfrm>
            <a:off x="4945063" y="4192905"/>
            <a:ext cx="155575" cy="388938"/>
          </a:xfrm>
          <a:prstGeom prst="line">
            <a:avLst/>
          </a:prstGeom>
          <a:ln w="28575" cap="flat" cmpd="sng">
            <a:solidFill>
              <a:srgbClr val="006666"/>
            </a:solidFill>
            <a:prstDash val="solid"/>
            <a:headEnd type="none" w="med" len="med"/>
            <a:tailEnd type="none" w="med" len="med"/>
          </a:ln>
        </p:spPr>
      </p:sp>
      <p:sp>
        <p:nvSpPr>
          <p:cNvPr id="94" name="Line 27"/>
          <p:cNvSpPr/>
          <p:nvPr/>
        </p:nvSpPr>
        <p:spPr>
          <a:xfrm flipH="1">
            <a:off x="5600700" y="4237355"/>
            <a:ext cx="141288" cy="330200"/>
          </a:xfrm>
          <a:prstGeom prst="line">
            <a:avLst/>
          </a:prstGeom>
          <a:ln w="28575" cap="flat" cmpd="sng">
            <a:solidFill>
              <a:srgbClr val="006666"/>
            </a:solidFill>
            <a:prstDash val="solid"/>
            <a:headEnd type="none" w="med" len="med"/>
            <a:tailEnd type="none" w="med" len="med"/>
          </a:ln>
        </p:spPr>
      </p:sp>
      <p:sp>
        <p:nvSpPr>
          <p:cNvPr id="95" name="Line 28"/>
          <p:cNvSpPr/>
          <p:nvPr/>
        </p:nvSpPr>
        <p:spPr>
          <a:xfrm>
            <a:off x="5888038" y="4231005"/>
            <a:ext cx="139700" cy="320675"/>
          </a:xfrm>
          <a:prstGeom prst="line">
            <a:avLst/>
          </a:prstGeom>
          <a:ln w="28575" cap="flat" cmpd="sng">
            <a:solidFill>
              <a:srgbClr val="006666"/>
            </a:solidFill>
            <a:prstDash val="solid"/>
            <a:headEnd type="none" w="med" len="med"/>
            <a:tailEnd type="none" w="med" len="med"/>
          </a:ln>
        </p:spPr>
      </p:sp>
      <p:sp>
        <p:nvSpPr>
          <p:cNvPr id="96" name="Oval 29"/>
          <p:cNvSpPr>
            <a:spLocks noChangeArrowheads="1"/>
          </p:cNvSpPr>
          <p:nvPr/>
        </p:nvSpPr>
        <p:spPr bwMode="auto">
          <a:xfrm>
            <a:off x="2928938" y="3213418"/>
            <a:ext cx="385763"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97" name="Oval 30"/>
          <p:cNvSpPr>
            <a:spLocks noChangeArrowheads="1"/>
          </p:cNvSpPr>
          <p:nvPr/>
        </p:nvSpPr>
        <p:spPr bwMode="auto">
          <a:xfrm>
            <a:off x="5121275" y="3213418"/>
            <a:ext cx="385763"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98" name="Oval 31"/>
          <p:cNvSpPr>
            <a:spLocks noChangeArrowheads="1"/>
          </p:cNvSpPr>
          <p:nvPr/>
        </p:nvSpPr>
        <p:spPr bwMode="auto">
          <a:xfrm>
            <a:off x="2497138" y="3891280"/>
            <a:ext cx="384175"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99" name="Oval 32"/>
          <p:cNvSpPr>
            <a:spLocks noChangeArrowheads="1"/>
          </p:cNvSpPr>
          <p:nvPr/>
        </p:nvSpPr>
        <p:spPr bwMode="auto">
          <a:xfrm>
            <a:off x="3363913" y="3891280"/>
            <a:ext cx="384175"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0" name="Oval 33"/>
          <p:cNvSpPr>
            <a:spLocks noChangeArrowheads="1"/>
          </p:cNvSpPr>
          <p:nvPr/>
        </p:nvSpPr>
        <p:spPr bwMode="auto">
          <a:xfrm>
            <a:off x="4714875" y="3892868"/>
            <a:ext cx="385763"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1" name="Oval 34"/>
          <p:cNvSpPr>
            <a:spLocks noChangeArrowheads="1"/>
          </p:cNvSpPr>
          <p:nvPr/>
        </p:nvSpPr>
        <p:spPr bwMode="auto">
          <a:xfrm>
            <a:off x="5607050" y="3891280"/>
            <a:ext cx="385763"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2" name="Oval 35"/>
          <p:cNvSpPr>
            <a:spLocks noChangeArrowheads="1"/>
          </p:cNvSpPr>
          <p:nvPr/>
        </p:nvSpPr>
        <p:spPr bwMode="auto">
          <a:xfrm>
            <a:off x="2262188" y="4540568"/>
            <a:ext cx="384175"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3" name="Oval 36"/>
          <p:cNvSpPr>
            <a:spLocks noChangeArrowheads="1"/>
          </p:cNvSpPr>
          <p:nvPr/>
        </p:nvSpPr>
        <p:spPr bwMode="auto">
          <a:xfrm>
            <a:off x="2695575" y="4551680"/>
            <a:ext cx="384175"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4" name="Oval 37"/>
          <p:cNvSpPr>
            <a:spLocks noChangeArrowheads="1"/>
          </p:cNvSpPr>
          <p:nvPr/>
        </p:nvSpPr>
        <p:spPr bwMode="auto">
          <a:xfrm>
            <a:off x="3168650" y="4554855"/>
            <a:ext cx="384175"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5" name="Oval 38"/>
          <p:cNvSpPr>
            <a:spLocks noChangeArrowheads="1"/>
          </p:cNvSpPr>
          <p:nvPr/>
        </p:nvSpPr>
        <p:spPr bwMode="auto">
          <a:xfrm>
            <a:off x="3587750" y="4554855"/>
            <a:ext cx="384175"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K</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6" name="Oval 39"/>
          <p:cNvSpPr>
            <a:spLocks noChangeArrowheads="1"/>
          </p:cNvSpPr>
          <p:nvPr/>
        </p:nvSpPr>
        <p:spPr bwMode="auto">
          <a:xfrm>
            <a:off x="4467225" y="4542155"/>
            <a:ext cx="384175"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L</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7" name="Oval 40"/>
          <p:cNvSpPr>
            <a:spLocks noChangeArrowheads="1"/>
          </p:cNvSpPr>
          <p:nvPr/>
        </p:nvSpPr>
        <p:spPr bwMode="auto">
          <a:xfrm>
            <a:off x="4889500" y="4542155"/>
            <a:ext cx="385763" cy="382588"/>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M</a:t>
            </a:r>
            <a:endParaRPr kumimoji="1" lang="en-US" altLang="zh-CN" sz="2400" b="1" i="0" u="none" strike="noStrike" kern="1200" cap="none" spc="0" normalizeH="0" baseline="0" noProof="0" dirty="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8" name="Oval 41"/>
          <p:cNvSpPr>
            <a:spLocks noChangeArrowheads="1"/>
          </p:cNvSpPr>
          <p:nvPr/>
        </p:nvSpPr>
        <p:spPr bwMode="auto">
          <a:xfrm>
            <a:off x="5384800" y="4556443"/>
            <a:ext cx="384175"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N</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9" name="Oval 42"/>
          <p:cNvSpPr>
            <a:spLocks noChangeArrowheads="1"/>
          </p:cNvSpPr>
          <p:nvPr/>
        </p:nvSpPr>
        <p:spPr bwMode="auto">
          <a:xfrm>
            <a:off x="5819775" y="4556443"/>
            <a:ext cx="385763" cy="38417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O</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grpSp>
        <p:nvGrpSpPr>
          <p:cNvPr id="46084" name="组合 46083"/>
          <p:cNvGrpSpPr/>
          <p:nvPr/>
        </p:nvGrpSpPr>
        <p:grpSpPr>
          <a:xfrm>
            <a:off x="4664075" y="2489518"/>
            <a:ext cx="3070225" cy="434975"/>
            <a:chOff x="2870921" y="2417239"/>
            <a:chExt cx="3069231" cy="435697"/>
          </a:xfrm>
        </p:grpSpPr>
        <p:cxnSp>
          <p:nvCxnSpPr>
            <p:cNvPr id="66" name="直接连接符 65"/>
            <p:cNvCxnSpPr/>
            <p:nvPr/>
          </p:nvCxnSpPr>
          <p:spPr>
            <a:xfrm>
              <a:off x="2870921" y="2706644"/>
              <a:ext cx="2493156" cy="0"/>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50225" name="TextBox 114"/>
            <p:cNvSpPr txBox="1"/>
            <p:nvPr/>
          </p:nvSpPr>
          <p:spPr>
            <a:xfrm>
              <a:off x="5224264" y="2417239"/>
              <a:ext cx="715888" cy="435697"/>
            </a:xfrm>
            <a:prstGeom prst="rect">
              <a:avLst/>
            </a:prstGeom>
            <a:noFill/>
            <a:ln w="9525">
              <a:noFill/>
            </a:ln>
          </p:spPr>
          <p:txBody>
            <a:bodyPr>
              <a:spAutoFit/>
            </a:bodyPr>
            <a:lstStyle/>
            <a:p>
              <a:pPr algn="ctr">
                <a:lnSpc>
                  <a:spcPct val="130000"/>
                </a:lnSpc>
              </a:pPr>
              <a:r>
                <a:rPr lang="en-US" altLang="zh-CN" sz="2000" dirty="0">
                  <a:solidFill>
                    <a:srgbClr val="3333FF"/>
                  </a:solidFill>
                  <a:latin typeface="黑体" panose="02010609060101010101" pitchFamily="49" charset="-122"/>
                  <a:ea typeface="黑体" panose="02010609060101010101" pitchFamily="49" charset="-122"/>
                </a:rPr>
                <a:t>1</a:t>
              </a:r>
              <a:r>
                <a:rPr lang="zh-CN" altLang="en-US" sz="2000" dirty="0">
                  <a:solidFill>
                    <a:srgbClr val="3333FF"/>
                  </a:solidFill>
                  <a:latin typeface="黑体" panose="02010609060101010101" pitchFamily="49" charset="-122"/>
                  <a:ea typeface="黑体" panose="02010609060101010101" pitchFamily="49" charset="-122"/>
                </a:rPr>
                <a:t>个</a:t>
              </a:r>
              <a:endParaRPr lang="zh-CN" altLang="en-US" sz="2000" dirty="0">
                <a:solidFill>
                  <a:srgbClr val="3333FF"/>
                </a:solidFill>
                <a:latin typeface="黑体" panose="02010609060101010101" pitchFamily="49" charset="-122"/>
                <a:ea typeface="黑体" panose="02010609060101010101" pitchFamily="49" charset="-122"/>
              </a:endParaRPr>
            </a:p>
          </p:txBody>
        </p:sp>
      </p:grpSp>
      <p:grpSp>
        <p:nvGrpSpPr>
          <p:cNvPr id="46085" name="组合 46084"/>
          <p:cNvGrpSpPr/>
          <p:nvPr/>
        </p:nvGrpSpPr>
        <p:grpSpPr>
          <a:xfrm>
            <a:off x="5600700" y="3068955"/>
            <a:ext cx="2133600" cy="434975"/>
            <a:chOff x="3806274" y="2996952"/>
            <a:chExt cx="2133878" cy="435697"/>
          </a:xfrm>
        </p:grpSpPr>
        <p:cxnSp>
          <p:nvCxnSpPr>
            <p:cNvPr id="118" name="直接连接符 117"/>
            <p:cNvCxnSpPr/>
            <p:nvPr/>
          </p:nvCxnSpPr>
          <p:spPr>
            <a:xfrm>
              <a:off x="3806274" y="3286357"/>
              <a:ext cx="1557541" cy="0"/>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50223" name="TextBox 118"/>
            <p:cNvSpPr txBox="1"/>
            <p:nvPr/>
          </p:nvSpPr>
          <p:spPr>
            <a:xfrm>
              <a:off x="5224264" y="2996952"/>
              <a:ext cx="715888" cy="435697"/>
            </a:xfrm>
            <a:prstGeom prst="rect">
              <a:avLst/>
            </a:prstGeom>
            <a:noFill/>
            <a:ln w="9525">
              <a:noFill/>
            </a:ln>
          </p:spPr>
          <p:txBody>
            <a:bodyPr>
              <a:spAutoFit/>
            </a:bodyPr>
            <a:lstStyle/>
            <a:p>
              <a:pPr algn="ctr">
                <a:lnSpc>
                  <a:spcPct val="130000"/>
                </a:lnSpc>
              </a:pPr>
              <a:r>
                <a:rPr lang="en-US" altLang="zh-CN" sz="2000" dirty="0">
                  <a:solidFill>
                    <a:srgbClr val="3333FF"/>
                  </a:solidFill>
                  <a:latin typeface="黑体" panose="02010609060101010101" pitchFamily="49" charset="-122"/>
                  <a:ea typeface="黑体" panose="02010609060101010101" pitchFamily="49" charset="-122"/>
                </a:rPr>
                <a:t>2</a:t>
              </a:r>
              <a:r>
                <a:rPr lang="zh-CN" altLang="en-US" sz="2000" dirty="0">
                  <a:solidFill>
                    <a:srgbClr val="3333FF"/>
                  </a:solidFill>
                  <a:latin typeface="黑体" panose="02010609060101010101" pitchFamily="49" charset="-122"/>
                  <a:ea typeface="黑体" panose="02010609060101010101" pitchFamily="49" charset="-122"/>
                </a:rPr>
                <a:t>个</a:t>
              </a:r>
              <a:endParaRPr lang="zh-CN" altLang="en-US" sz="2000" dirty="0">
                <a:solidFill>
                  <a:srgbClr val="3333FF"/>
                </a:solidFill>
                <a:latin typeface="黑体" panose="02010609060101010101" pitchFamily="49" charset="-122"/>
                <a:ea typeface="黑体" panose="02010609060101010101" pitchFamily="49" charset="-122"/>
              </a:endParaRPr>
            </a:p>
          </p:txBody>
        </p:sp>
      </p:grpSp>
      <p:grpSp>
        <p:nvGrpSpPr>
          <p:cNvPr id="46086" name="组合 46085"/>
          <p:cNvGrpSpPr/>
          <p:nvPr/>
        </p:nvGrpSpPr>
        <p:grpSpPr>
          <a:xfrm>
            <a:off x="6078538" y="3788093"/>
            <a:ext cx="1655762" cy="436562"/>
            <a:chOff x="4283968" y="3717032"/>
            <a:chExt cx="1656184" cy="435697"/>
          </a:xfrm>
        </p:grpSpPr>
        <p:cxnSp>
          <p:nvCxnSpPr>
            <p:cNvPr id="122" name="直接连接符 121"/>
            <p:cNvCxnSpPr/>
            <p:nvPr/>
          </p:nvCxnSpPr>
          <p:spPr>
            <a:xfrm>
              <a:off x="4283968" y="4006968"/>
              <a:ext cx="1032138" cy="0"/>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50221" name="TextBox 122"/>
            <p:cNvSpPr txBox="1"/>
            <p:nvPr/>
          </p:nvSpPr>
          <p:spPr>
            <a:xfrm>
              <a:off x="5224264" y="3717032"/>
              <a:ext cx="715888" cy="435697"/>
            </a:xfrm>
            <a:prstGeom prst="rect">
              <a:avLst/>
            </a:prstGeom>
            <a:noFill/>
            <a:ln w="9525">
              <a:noFill/>
            </a:ln>
          </p:spPr>
          <p:txBody>
            <a:bodyPr>
              <a:spAutoFit/>
            </a:bodyPr>
            <a:lstStyle/>
            <a:p>
              <a:pPr algn="ctr">
                <a:lnSpc>
                  <a:spcPct val="130000"/>
                </a:lnSpc>
              </a:pPr>
              <a:r>
                <a:rPr lang="en-US" altLang="zh-CN" sz="2000" dirty="0">
                  <a:solidFill>
                    <a:srgbClr val="3333FF"/>
                  </a:solidFill>
                  <a:latin typeface="黑体" panose="02010609060101010101" pitchFamily="49" charset="-122"/>
                  <a:ea typeface="黑体" panose="02010609060101010101" pitchFamily="49" charset="-122"/>
                </a:rPr>
                <a:t>4</a:t>
              </a:r>
              <a:r>
                <a:rPr lang="zh-CN" altLang="en-US" sz="2000" dirty="0">
                  <a:solidFill>
                    <a:srgbClr val="3333FF"/>
                  </a:solidFill>
                  <a:latin typeface="黑体" panose="02010609060101010101" pitchFamily="49" charset="-122"/>
                  <a:ea typeface="黑体" panose="02010609060101010101" pitchFamily="49" charset="-122"/>
                </a:rPr>
                <a:t>个</a:t>
              </a:r>
              <a:endParaRPr lang="zh-CN" altLang="en-US" sz="2000" dirty="0">
                <a:solidFill>
                  <a:srgbClr val="3333FF"/>
                </a:solidFill>
                <a:latin typeface="黑体" panose="02010609060101010101" pitchFamily="49" charset="-122"/>
                <a:ea typeface="黑体" panose="02010609060101010101" pitchFamily="49" charset="-122"/>
              </a:endParaRPr>
            </a:p>
          </p:txBody>
        </p:sp>
      </p:grpSp>
      <p:grpSp>
        <p:nvGrpSpPr>
          <p:cNvPr id="46087" name="组合 46086"/>
          <p:cNvGrpSpPr/>
          <p:nvPr/>
        </p:nvGrpSpPr>
        <p:grpSpPr>
          <a:xfrm>
            <a:off x="6246813" y="4437380"/>
            <a:ext cx="1487487" cy="434975"/>
            <a:chOff x="4452984" y="4365104"/>
            <a:chExt cx="1487168" cy="435697"/>
          </a:xfrm>
        </p:grpSpPr>
        <p:cxnSp>
          <p:nvCxnSpPr>
            <p:cNvPr id="124" name="直接连接符 123"/>
            <p:cNvCxnSpPr/>
            <p:nvPr/>
          </p:nvCxnSpPr>
          <p:spPr>
            <a:xfrm>
              <a:off x="4452984" y="4654509"/>
              <a:ext cx="911030" cy="0"/>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
          <p:nvSpPr>
            <p:cNvPr id="50219" name="TextBox 124"/>
            <p:cNvSpPr txBox="1"/>
            <p:nvPr/>
          </p:nvSpPr>
          <p:spPr>
            <a:xfrm>
              <a:off x="5224264" y="4365104"/>
              <a:ext cx="715888" cy="435697"/>
            </a:xfrm>
            <a:prstGeom prst="rect">
              <a:avLst/>
            </a:prstGeom>
            <a:noFill/>
            <a:ln w="9525">
              <a:noFill/>
            </a:ln>
          </p:spPr>
          <p:txBody>
            <a:bodyPr>
              <a:spAutoFit/>
            </a:bodyPr>
            <a:lstStyle/>
            <a:p>
              <a:pPr algn="ctr">
                <a:lnSpc>
                  <a:spcPct val="130000"/>
                </a:lnSpc>
              </a:pPr>
              <a:r>
                <a:rPr lang="en-US" altLang="zh-CN" sz="2000" dirty="0">
                  <a:solidFill>
                    <a:srgbClr val="3333FF"/>
                  </a:solidFill>
                  <a:latin typeface="黑体" panose="02010609060101010101" pitchFamily="49" charset="-122"/>
                  <a:ea typeface="黑体" panose="02010609060101010101" pitchFamily="49" charset="-122"/>
                </a:rPr>
                <a:t>8</a:t>
              </a:r>
              <a:r>
                <a:rPr lang="zh-CN" altLang="en-US" sz="2000" dirty="0">
                  <a:solidFill>
                    <a:srgbClr val="3333FF"/>
                  </a:solidFill>
                  <a:latin typeface="黑体" panose="02010609060101010101" pitchFamily="49" charset="-122"/>
                  <a:ea typeface="黑体" panose="02010609060101010101" pitchFamily="49" charset="-122"/>
                </a:rPr>
                <a:t>个</a:t>
              </a:r>
              <a:endParaRPr lang="zh-CN" altLang="en-US" sz="2000" dirty="0">
                <a:solidFill>
                  <a:srgbClr val="3333FF"/>
                </a:solidFill>
                <a:latin typeface="黑体" panose="02010609060101010101" pitchFamily="49" charset="-122"/>
                <a:ea typeface="黑体" panose="02010609060101010101" pitchFamily="49" charset="-122"/>
              </a:endParaRPr>
            </a:p>
          </p:txBody>
        </p:sp>
      </p:grpSp>
      <p:sp>
        <p:nvSpPr>
          <p:cNvPr id="10"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、二叉树的性质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2"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mph" presetSubtype="0" fill="hold" grpId="1" nodeType="clickEffect">
                                  <p:stCondLst>
                                    <p:cond delay="0"/>
                                  </p:stCondLst>
                                  <p:childTnLst>
                                    <p:animClr clrSpc="hsl" dir="cw">
                                      <p:cBhvr override="childStyle">
                                        <p:cTn id="70" dur="500" fill="hold"/>
                                        <p:tgtEl>
                                          <p:spTgt spid="71"/>
                                        </p:tgtEl>
                                        <p:attrNameLst>
                                          <p:attrName>style.color</p:attrName>
                                        </p:attrNameLst>
                                      </p:cBhvr>
                                      <p:by>
                                        <p:hsl h="7200000" s="0" l="0"/>
                                      </p:by>
                                    </p:animClr>
                                    <p:animClr clrSpc="hsl" dir="cw">
                                      <p:cBhvr>
                                        <p:cTn id="71" dur="500" fill="hold"/>
                                        <p:tgtEl>
                                          <p:spTgt spid="71"/>
                                        </p:tgtEl>
                                        <p:attrNameLst>
                                          <p:attrName>fillcolor</p:attrName>
                                        </p:attrNameLst>
                                      </p:cBhvr>
                                      <p:by>
                                        <p:hsl h="7200000" s="0" l="0"/>
                                      </p:by>
                                    </p:animClr>
                                    <p:animClr clrSpc="hsl" dir="cw">
                                      <p:cBhvr>
                                        <p:cTn id="72" dur="500" fill="hold"/>
                                        <p:tgtEl>
                                          <p:spTgt spid="71"/>
                                        </p:tgtEl>
                                        <p:attrNameLst>
                                          <p:attrName>stroke.color</p:attrName>
                                        </p:attrNameLst>
                                      </p:cBhvr>
                                      <p:by>
                                        <p:hsl h="7200000" s="0" l="0"/>
                                      </p:by>
                                    </p:animClr>
                                    <p:set>
                                      <p:cBhvr>
                                        <p:cTn id="73" dur="500" fill="hold"/>
                                        <p:tgtEl>
                                          <p:spTgt spid="71"/>
                                        </p:tgtEl>
                                        <p:attrNameLst>
                                          <p:attrName>fill.type</p:attrName>
                                        </p:attrNameLst>
                                      </p:cBhvr>
                                      <p:to>
                                        <p:strVal val="solid"/>
                                      </p:to>
                                    </p:se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46084"/>
                                        </p:tgtEl>
                                        <p:attrNameLst>
                                          <p:attrName>style.visibility</p:attrName>
                                        </p:attrNameLst>
                                      </p:cBhvr>
                                      <p:to>
                                        <p:strVal val="visible"/>
                                      </p:to>
                                    </p:set>
                                    <p:animEffect transition="in" filter="wipe(left)">
                                      <p:cBhvr>
                                        <p:cTn id="77" dur="500"/>
                                        <p:tgtEl>
                                          <p:spTgt spid="460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83"/>
                                        </p:tgtEl>
                                        <p:attrNameLst>
                                          <p:attrName>style.visibility</p:attrName>
                                        </p:attrNameLst>
                                      </p:cBhvr>
                                      <p:to>
                                        <p:strVal val="visible"/>
                                      </p:to>
                                    </p:set>
                                    <p:animEffect transition="in" filter="wipe(up)">
                                      <p:cBhvr>
                                        <p:cTn id="82" dur="500"/>
                                        <p:tgtEl>
                                          <p:spTgt spid="83"/>
                                        </p:tgtEl>
                                      </p:cBhvr>
                                    </p:animEffect>
                                  </p:childTnLst>
                                </p:cTn>
                              </p:par>
                              <p:par>
                                <p:cTn id="83" presetID="22" presetClass="entr" presetSubtype="1"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wipe(up)">
                                      <p:cBhvr>
                                        <p:cTn id="85" dur="500"/>
                                        <p:tgtEl>
                                          <p:spTgt spid="82"/>
                                        </p:tgtEl>
                                      </p:cBhvr>
                                    </p:animEffect>
                                  </p:childTnLst>
                                </p:cTn>
                              </p:par>
                            </p:childTnLst>
                          </p:cTn>
                        </p:par>
                        <p:par>
                          <p:cTn id="86" fill="hold">
                            <p:stCondLst>
                              <p:cond delay="500"/>
                            </p:stCondLst>
                            <p:childTnLst>
                              <p:par>
                                <p:cTn id="87" presetID="21" presetClass="emph" presetSubtype="0" fill="hold" grpId="1" nodeType="afterEffect">
                                  <p:stCondLst>
                                    <p:cond delay="0"/>
                                  </p:stCondLst>
                                  <p:childTnLst>
                                    <p:animClr clrSpc="hsl" dir="cw">
                                      <p:cBhvr override="childStyle">
                                        <p:cTn id="88" dur="500" fill="hold"/>
                                        <p:tgtEl>
                                          <p:spTgt spid="96"/>
                                        </p:tgtEl>
                                        <p:attrNameLst>
                                          <p:attrName>style.color</p:attrName>
                                        </p:attrNameLst>
                                      </p:cBhvr>
                                      <p:by>
                                        <p:hsl h="7200000" s="0" l="0"/>
                                      </p:by>
                                    </p:animClr>
                                    <p:animClr clrSpc="hsl" dir="cw">
                                      <p:cBhvr>
                                        <p:cTn id="89" dur="500" fill="hold"/>
                                        <p:tgtEl>
                                          <p:spTgt spid="96"/>
                                        </p:tgtEl>
                                        <p:attrNameLst>
                                          <p:attrName>fillcolor</p:attrName>
                                        </p:attrNameLst>
                                      </p:cBhvr>
                                      <p:by>
                                        <p:hsl h="7200000" s="0" l="0"/>
                                      </p:by>
                                    </p:animClr>
                                    <p:animClr clrSpc="hsl" dir="cw">
                                      <p:cBhvr>
                                        <p:cTn id="90" dur="500" fill="hold"/>
                                        <p:tgtEl>
                                          <p:spTgt spid="96"/>
                                        </p:tgtEl>
                                        <p:attrNameLst>
                                          <p:attrName>stroke.color</p:attrName>
                                        </p:attrNameLst>
                                      </p:cBhvr>
                                      <p:by>
                                        <p:hsl h="7200000" s="0" l="0"/>
                                      </p:by>
                                    </p:animClr>
                                    <p:set>
                                      <p:cBhvr>
                                        <p:cTn id="91" dur="500" fill="hold"/>
                                        <p:tgtEl>
                                          <p:spTgt spid="96"/>
                                        </p:tgtEl>
                                        <p:attrNameLst>
                                          <p:attrName>fill.type</p:attrName>
                                        </p:attrNameLst>
                                      </p:cBhvr>
                                      <p:to>
                                        <p:strVal val="solid"/>
                                      </p:to>
                                    </p:set>
                                  </p:childTnLst>
                                </p:cTn>
                              </p:par>
                            </p:childTnLst>
                          </p:cTn>
                        </p:par>
                        <p:par>
                          <p:cTn id="92" fill="hold">
                            <p:stCondLst>
                              <p:cond delay="1000"/>
                            </p:stCondLst>
                            <p:childTnLst>
                              <p:par>
                                <p:cTn id="93" presetID="21" presetClass="emph" presetSubtype="0" fill="hold" grpId="1" nodeType="afterEffect">
                                  <p:stCondLst>
                                    <p:cond delay="0"/>
                                  </p:stCondLst>
                                  <p:childTnLst>
                                    <p:animClr clrSpc="hsl" dir="cw">
                                      <p:cBhvr override="childStyle">
                                        <p:cTn id="94" dur="500" fill="hold"/>
                                        <p:tgtEl>
                                          <p:spTgt spid="97"/>
                                        </p:tgtEl>
                                        <p:attrNameLst>
                                          <p:attrName>style.color</p:attrName>
                                        </p:attrNameLst>
                                      </p:cBhvr>
                                      <p:by>
                                        <p:hsl h="7200000" s="0" l="0"/>
                                      </p:by>
                                    </p:animClr>
                                    <p:animClr clrSpc="hsl" dir="cw">
                                      <p:cBhvr>
                                        <p:cTn id="95" dur="500" fill="hold"/>
                                        <p:tgtEl>
                                          <p:spTgt spid="97"/>
                                        </p:tgtEl>
                                        <p:attrNameLst>
                                          <p:attrName>fillcolor</p:attrName>
                                        </p:attrNameLst>
                                      </p:cBhvr>
                                      <p:by>
                                        <p:hsl h="7200000" s="0" l="0"/>
                                      </p:by>
                                    </p:animClr>
                                    <p:animClr clrSpc="hsl" dir="cw">
                                      <p:cBhvr>
                                        <p:cTn id="96" dur="500" fill="hold"/>
                                        <p:tgtEl>
                                          <p:spTgt spid="97"/>
                                        </p:tgtEl>
                                        <p:attrNameLst>
                                          <p:attrName>stroke.color</p:attrName>
                                        </p:attrNameLst>
                                      </p:cBhvr>
                                      <p:by>
                                        <p:hsl h="7200000" s="0" l="0"/>
                                      </p:by>
                                    </p:animClr>
                                    <p:set>
                                      <p:cBhvr>
                                        <p:cTn id="97" dur="500" fill="hold"/>
                                        <p:tgtEl>
                                          <p:spTgt spid="97"/>
                                        </p:tgtEl>
                                        <p:attrNameLst>
                                          <p:attrName>fill.type</p:attrName>
                                        </p:attrNameLst>
                                      </p:cBhvr>
                                      <p:to>
                                        <p:strVal val="solid"/>
                                      </p:to>
                                    </p:set>
                                  </p:childTnLst>
                                </p:cTn>
                              </p:par>
                            </p:childTnLst>
                          </p:cTn>
                        </p:par>
                        <p:par>
                          <p:cTn id="98" fill="hold">
                            <p:stCondLst>
                              <p:cond delay="1500"/>
                            </p:stCondLst>
                            <p:childTnLst>
                              <p:par>
                                <p:cTn id="99" presetID="22" presetClass="entr" presetSubtype="8" fill="hold" nodeType="afterEffect">
                                  <p:stCondLst>
                                    <p:cond delay="0"/>
                                  </p:stCondLst>
                                  <p:childTnLst>
                                    <p:set>
                                      <p:cBhvr>
                                        <p:cTn id="100" dur="1" fill="hold">
                                          <p:stCondLst>
                                            <p:cond delay="0"/>
                                          </p:stCondLst>
                                        </p:cTn>
                                        <p:tgtEl>
                                          <p:spTgt spid="46085"/>
                                        </p:tgtEl>
                                        <p:attrNameLst>
                                          <p:attrName>style.visibility</p:attrName>
                                        </p:attrNameLst>
                                      </p:cBhvr>
                                      <p:to>
                                        <p:strVal val="visible"/>
                                      </p:to>
                                    </p:set>
                                    <p:animEffect transition="in" filter="wipe(left)">
                                      <p:cBhvr>
                                        <p:cTn id="101" dur="500"/>
                                        <p:tgtEl>
                                          <p:spTgt spid="4608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up)">
                                      <p:cBhvr>
                                        <p:cTn id="106" dur="500"/>
                                        <p:tgtEl>
                                          <p:spTgt spid="84"/>
                                        </p:tgtEl>
                                      </p:cBhvr>
                                    </p:animEffect>
                                  </p:childTnLst>
                                </p:cTn>
                              </p:par>
                              <p:par>
                                <p:cTn id="107" presetID="22" presetClass="entr" presetSubtype="1" fill="hold" nodeType="with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wipe(up)">
                                      <p:cBhvr>
                                        <p:cTn id="109" dur="500"/>
                                        <p:tgtEl>
                                          <p:spTgt spid="85"/>
                                        </p:tgtEl>
                                      </p:cBhvr>
                                    </p:animEffect>
                                  </p:childTnLst>
                                </p:cTn>
                              </p:par>
                              <p:par>
                                <p:cTn id="110" presetID="22" presetClass="entr" presetSubtype="1" fill="hold" nodeType="withEffect">
                                  <p:stCondLst>
                                    <p:cond delay="0"/>
                                  </p:stCondLst>
                                  <p:childTnLst>
                                    <p:set>
                                      <p:cBhvr>
                                        <p:cTn id="111" dur="1" fill="hold">
                                          <p:stCondLst>
                                            <p:cond delay="0"/>
                                          </p:stCondLst>
                                        </p:cTn>
                                        <p:tgtEl>
                                          <p:spTgt spid="86"/>
                                        </p:tgtEl>
                                        <p:attrNameLst>
                                          <p:attrName>style.visibility</p:attrName>
                                        </p:attrNameLst>
                                      </p:cBhvr>
                                      <p:to>
                                        <p:strVal val="visible"/>
                                      </p:to>
                                    </p:set>
                                    <p:animEffect transition="in" filter="wipe(up)">
                                      <p:cBhvr>
                                        <p:cTn id="112" dur="500"/>
                                        <p:tgtEl>
                                          <p:spTgt spid="86"/>
                                        </p:tgtEl>
                                      </p:cBhvr>
                                    </p:animEffect>
                                  </p:childTnLst>
                                </p:cTn>
                              </p:par>
                              <p:par>
                                <p:cTn id="113" presetID="22" presetClass="entr" presetSubtype="1" fill="hold" nodeType="withEffect">
                                  <p:stCondLst>
                                    <p:cond delay="0"/>
                                  </p:stCondLst>
                                  <p:childTnLst>
                                    <p:set>
                                      <p:cBhvr>
                                        <p:cTn id="114" dur="1" fill="hold">
                                          <p:stCondLst>
                                            <p:cond delay="0"/>
                                          </p:stCondLst>
                                        </p:cTn>
                                        <p:tgtEl>
                                          <p:spTgt spid="87"/>
                                        </p:tgtEl>
                                        <p:attrNameLst>
                                          <p:attrName>style.visibility</p:attrName>
                                        </p:attrNameLst>
                                      </p:cBhvr>
                                      <p:to>
                                        <p:strVal val="visible"/>
                                      </p:to>
                                    </p:set>
                                    <p:animEffect transition="in" filter="wipe(up)">
                                      <p:cBhvr>
                                        <p:cTn id="115" dur="500"/>
                                        <p:tgtEl>
                                          <p:spTgt spid="87"/>
                                        </p:tgtEl>
                                      </p:cBhvr>
                                    </p:animEffect>
                                  </p:childTnLst>
                                </p:cTn>
                              </p:par>
                            </p:childTnLst>
                          </p:cTn>
                        </p:par>
                        <p:par>
                          <p:cTn id="116" fill="hold">
                            <p:stCondLst>
                              <p:cond delay="500"/>
                            </p:stCondLst>
                            <p:childTnLst>
                              <p:par>
                                <p:cTn id="117" presetID="21" presetClass="emph" presetSubtype="0" fill="hold" grpId="1" nodeType="afterEffect">
                                  <p:stCondLst>
                                    <p:cond delay="0"/>
                                  </p:stCondLst>
                                  <p:childTnLst>
                                    <p:animClr clrSpc="hsl" dir="cw">
                                      <p:cBhvr override="childStyle">
                                        <p:cTn id="118" dur="500" fill="hold"/>
                                        <p:tgtEl>
                                          <p:spTgt spid="98"/>
                                        </p:tgtEl>
                                        <p:attrNameLst>
                                          <p:attrName>style.color</p:attrName>
                                        </p:attrNameLst>
                                      </p:cBhvr>
                                      <p:by>
                                        <p:hsl h="7200000" s="0" l="0"/>
                                      </p:by>
                                    </p:animClr>
                                    <p:animClr clrSpc="hsl" dir="cw">
                                      <p:cBhvr>
                                        <p:cTn id="119" dur="500" fill="hold"/>
                                        <p:tgtEl>
                                          <p:spTgt spid="98"/>
                                        </p:tgtEl>
                                        <p:attrNameLst>
                                          <p:attrName>fillcolor</p:attrName>
                                        </p:attrNameLst>
                                      </p:cBhvr>
                                      <p:by>
                                        <p:hsl h="7200000" s="0" l="0"/>
                                      </p:by>
                                    </p:animClr>
                                    <p:animClr clrSpc="hsl" dir="cw">
                                      <p:cBhvr>
                                        <p:cTn id="120" dur="500" fill="hold"/>
                                        <p:tgtEl>
                                          <p:spTgt spid="98"/>
                                        </p:tgtEl>
                                        <p:attrNameLst>
                                          <p:attrName>stroke.color</p:attrName>
                                        </p:attrNameLst>
                                      </p:cBhvr>
                                      <p:by>
                                        <p:hsl h="7200000" s="0" l="0"/>
                                      </p:by>
                                    </p:animClr>
                                    <p:set>
                                      <p:cBhvr>
                                        <p:cTn id="121" dur="500" fill="hold"/>
                                        <p:tgtEl>
                                          <p:spTgt spid="98"/>
                                        </p:tgtEl>
                                        <p:attrNameLst>
                                          <p:attrName>fill.type</p:attrName>
                                        </p:attrNameLst>
                                      </p:cBhvr>
                                      <p:to>
                                        <p:strVal val="solid"/>
                                      </p:to>
                                    </p:set>
                                  </p:childTnLst>
                                </p:cTn>
                              </p:par>
                            </p:childTnLst>
                          </p:cTn>
                        </p:par>
                        <p:par>
                          <p:cTn id="122" fill="hold">
                            <p:stCondLst>
                              <p:cond delay="1000"/>
                            </p:stCondLst>
                            <p:childTnLst>
                              <p:par>
                                <p:cTn id="123" presetID="21" presetClass="emph" presetSubtype="0" fill="hold" grpId="1" nodeType="afterEffect">
                                  <p:stCondLst>
                                    <p:cond delay="0"/>
                                  </p:stCondLst>
                                  <p:childTnLst>
                                    <p:animClr clrSpc="hsl" dir="cw">
                                      <p:cBhvr override="childStyle">
                                        <p:cTn id="124" dur="500" fill="hold"/>
                                        <p:tgtEl>
                                          <p:spTgt spid="99"/>
                                        </p:tgtEl>
                                        <p:attrNameLst>
                                          <p:attrName>style.color</p:attrName>
                                        </p:attrNameLst>
                                      </p:cBhvr>
                                      <p:by>
                                        <p:hsl h="7200000" s="0" l="0"/>
                                      </p:by>
                                    </p:animClr>
                                    <p:animClr clrSpc="hsl" dir="cw">
                                      <p:cBhvr>
                                        <p:cTn id="125" dur="500" fill="hold"/>
                                        <p:tgtEl>
                                          <p:spTgt spid="99"/>
                                        </p:tgtEl>
                                        <p:attrNameLst>
                                          <p:attrName>fillcolor</p:attrName>
                                        </p:attrNameLst>
                                      </p:cBhvr>
                                      <p:by>
                                        <p:hsl h="7200000" s="0" l="0"/>
                                      </p:by>
                                    </p:animClr>
                                    <p:animClr clrSpc="hsl" dir="cw">
                                      <p:cBhvr>
                                        <p:cTn id="126" dur="500" fill="hold"/>
                                        <p:tgtEl>
                                          <p:spTgt spid="99"/>
                                        </p:tgtEl>
                                        <p:attrNameLst>
                                          <p:attrName>stroke.color</p:attrName>
                                        </p:attrNameLst>
                                      </p:cBhvr>
                                      <p:by>
                                        <p:hsl h="7200000" s="0" l="0"/>
                                      </p:by>
                                    </p:animClr>
                                    <p:set>
                                      <p:cBhvr>
                                        <p:cTn id="127" dur="500" fill="hold"/>
                                        <p:tgtEl>
                                          <p:spTgt spid="99"/>
                                        </p:tgtEl>
                                        <p:attrNameLst>
                                          <p:attrName>fill.type</p:attrName>
                                        </p:attrNameLst>
                                      </p:cBhvr>
                                      <p:to>
                                        <p:strVal val="solid"/>
                                      </p:to>
                                    </p:set>
                                  </p:childTnLst>
                                </p:cTn>
                              </p:par>
                            </p:childTnLst>
                          </p:cTn>
                        </p:par>
                        <p:par>
                          <p:cTn id="128" fill="hold">
                            <p:stCondLst>
                              <p:cond delay="1500"/>
                            </p:stCondLst>
                            <p:childTnLst>
                              <p:par>
                                <p:cTn id="129" presetID="21" presetClass="emph" presetSubtype="0" fill="hold" grpId="1" nodeType="afterEffect">
                                  <p:stCondLst>
                                    <p:cond delay="0"/>
                                  </p:stCondLst>
                                  <p:childTnLst>
                                    <p:animClr clrSpc="hsl" dir="cw">
                                      <p:cBhvr override="childStyle">
                                        <p:cTn id="130" dur="500" fill="hold"/>
                                        <p:tgtEl>
                                          <p:spTgt spid="100"/>
                                        </p:tgtEl>
                                        <p:attrNameLst>
                                          <p:attrName>style.color</p:attrName>
                                        </p:attrNameLst>
                                      </p:cBhvr>
                                      <p:by>
                                        <p:hsl h="7200000" s="0" l="0"/>
                                      </p:by>
                                    </p:animClr>
                                    <p:animClr clrSpc="hsl" dir="cw">
                                      <p:cBhvr>
                                        <p:cTn id="131" dur="500" fill="hold"/>
                                        <p:tgtEl>
                                          <p:spTgt spid="100"/>
                                        </p:tgtEl>
                                        <p:attrNameLst>
                                          <p:attrName>fillcolor</p:attrName>
                                        </p:attrNameLst>
                                      </p:cBhvr>
                                      <p:by>
                                        <p:hsl h="7200000" s="0" l="0"/>
                                      </p:by>
                                    </p:animClr>
                                    <p:animClr clrSpc="hsl" dir="cw">
                                      <p:cBhvr>
                                        <p:cTn id="132" dur="500" fill="hold"/>
                                        <p:tgtEl>
                                          <p:spTgt spid="100"/>
                                        </p:tgtEl>
                                        <p:attrNameLst>
                                          <p:attrName>stroke.color</p:attrName>
                                        </p:attrNameLst>
                                      </p:cBhvr>
                                      <p:by>
                                        <p:hsl h="7200000" s="0" l="0"/>
                                      </p:by>
                                    </p:animClr>
                                    <p:set>
                                      <p:cBhvr>
                                        <p:cTn id="133" dur="500" fill="hold"/>
                                        <p:tgtEl>
                                          <p:spTgt spid="100"/>
                                        </p:tgtEl>
                                        <p:attrNameLst>
                                          <p:attrName>fill.type</p:attrName>
                                        </p:attrNameLst>
                                      </p:cBhvr>
                                      <p:to>
                                        <p:strVal val="solid"/>
                                      </p:to>
                                    </p:set>
                                  </p:childTnLst>
                                </p:cTn>
                              </p:par>
                            </p:childTnLst>
                          </p:cTn>
                        </p:par>
                        <p:par>
                          <p:cTn id="134" fill="hold">
                            <p:stCondLst>
                              <p:cond delay="2000"/>
                            </p:stCondLst>
                            <p:childTnLst>
                              <p:par>
                                <p:cTn id="135" presetID="21" presetClass="emph" presetSubtype="0" fill="hold" grpId="1" nodeType="afterEffect">
                                  <p:stCondLst>
                                    <p:cond delay="0"/>
                                  </p:stCondLst>
                                  <p:childTnLst>
                                    <p:animClr clrSpc="hsl" dir="cw">
                                      <p:cBhvr override="childStyle">
                                        <p:cTn id="136" dur="500" fill="hold"/>
                                        <p:tgtEl>
                                          <p:spTgt spid="101"/>
                                        </p:tgtEl>
                                        <p:attrNameLst>
                                          <p:attrName>style.color</p:attrName>
                                        </p:attrNameLst>
                                      </p:cBhvr>
                                      <p:by>
                                        <p:hsl h="7200000" s="0" l="0"/>
                                      </p:by>
                                    </p:animClr>
                                    <p:animClr clrSpc="hsl" dir="cw">
                                      <p:cBhvr>
                                        <p:cTn id="137" dur="500" fill="hold"/>
                                        <p:tgtEl>
                                          <p:spTgt spid="101"/>
                                        </p:tgtEl>
                                        <p:attrNameLst>
                                          <p:attrName>fillcolor</p:attrName>
                                        </p:attrNameLst>
                                      </p:cBhvr>
                                      <p:by>
                                        <p:hsl h="7200000" s="0" l="0"/>
                                      </p:by>
                                    </p:animClr>
                                    <p:animClr clrSpc="hsl" dir="cw">
                                      <p:cBhvr>
                                        <p:cTn id="138" dur="500" fill="hold"/>
                                        <p:tgtEl>
                                          <p:spTgt spid="101"/>
                                        </p:tgtEl>
                                        <p:attrNameLst>
                                          <p:attrName>stroke.color</p:attrName>
                                        </p:attrNameLst>
                                      </p:cBhvr>
                                      <p:by>
                                        <p:hsl h="7200000" s="0" l="0"/>
                                      </p:by>
                                    </p:animClr>
                                    <p:set>
                                      <p:cBhvr>
                                        <p:cTn id="139" dur="500" fill="hold"/>
                                        <p:tgtEl>
                                          <p:spTgt spid="101"/>
                                        </p:tgtEl>
                                        <p:attrNameLst>
                                          <p:attrName>fill.type</p:attrName>
                                        </p:attrNameLst>
                                      </p:cBhvr>
                                      <p:to>
                                        <p:strVal val="solid"/>
                                      </p:to>
                                    </p:set>
                                  </p:childTnLst>
                                </p:cTn>
                              </p:par>
                            </p:childTnLst>
                          </p:cTn>
                        </p:par>
                        <p:par>
                          <p:cTn id="140" fill="hold">
                            <p:stCondLst>
                              <p:cond delay="2500"/>
                            </p:stCondLst>
                            <p:childTnLst>
                              <p:par>
                                <p:cTn id="141" presetID="22" presetClass="entr" presetSubtype="8" fill="hold" nodeType="afterEffect">
                                  <p:stCondLst>
                                    <p:cond delay="0"/>
                                  </p:stCondLst>
                                  <p:childTnLst>
                                    <p:set>
                                      <p:cBhvr>
                                        <p:cTn id="142" dur="1" fill="hold">
                                          <p:stCondLst>
                                            <p:cond delay="0"/>
                                          </p:stCondLst>
                                        </p:cTn>
                                        <p:tgtEl>
                                          <p:spTgt spid="46086"/>
                                        </p:tgtEl>
                                        <p:attrNameLst>
                                          <p:attrName>style.visibility</p:attrName>
                                        </p:attrNameLst>
                                      </p:cBhvr>
                                      <p:to>
                                        <p:strVal val="visible"/>
                                      </p:to>
                                    </p:set>
                                    <p:animEffect transition="in" filter="wipe(left)">
                                      <p:cBhvr>
                                        <p:cTn id="143" dur="500"/>
                                        <p:tgtEl>
                                          <p:spTgt spid="4608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88"/>
                                        </p:tgtEl>
                                        <p:attrNameLst>
                                          <p:attrName>style.visibility</p:attrName>
                                        </p:attrNameLst>
                                      </p:cBhvr>
                                      <p:to>
                                        <p:strVal val="visible"/>
                                      </p:to>
                                    </p:set>
                                    <p:animEffect transition="in" filter="wipe(up)">
                                      <p:cBhvr>
                                        <p:cTn id="148" dur="500"/>
                                        <p:tgtEl>
                                          <p:spTgt spid="88"/>
                                        </p:tgtEl>
                                      </p:cBhvr>
                                    </p:animEffect>
                                  </p:childTnLst>
                                </p:cTn>
                              </p:par>
                              <p:par>
                                <p:cTn id="149" presetID="22" presetClass="entr" presetSubtype="1" fill="hold" nodeType="with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wipe(up)">
                                      <p:cBhvr>
                                        <p:cTn id="151" dur="500"/>
                                        <p:tgtEl>
                                          <p:spTgt spid="89"/>
                                        </p:tgtEl>
                                      </p:cBhvr>
                                    </p:animEffect>
                                  </p:childTnLst>
                                </p:cTn>
                              </p:par>
                              <p:par>
                                <p:cTn id="152" presetID="22" presetClass="entr" presetSubtype="1" fill="hold" nodeType="withEffect">
                                  <p:stCondLst>
                                    <p:cond delay="0"/>
                                  </p:stCondLst>
                                  <p:childTnLst>
                                    <p:set>
                                      <p:cBhvr>
                                        <p:cTn id="153" dur="1" fill="hold">
                                          <p:stCondLst>
                                            <p:cond delay="0"/>
                                          </p:stCondLst>
                                        </p:cTn>
                                        <p:tgtEl>
                                          <p:spTgt spid="90"/>
                                        </p:tgtEl>
                                        <p:attrNameLst>
                                          <p:attrName>style.visibility</p:attrName>
                                        </p:attrNameLst>
                                      </p:cBhvr>
                                      <p:to>
                                        <p:strVal val="visible"/>
                                      </p:to>
                                    </p:set>
                                    <p:animEffect transition="in" filter="wipe(up)">
                                      <p:cBhvr>
                                        <p:cTn id="154" dur="500"/>
                                        <p:tgtEl>
                                          <p:spTgt spid="90"/>
                                        </p:tgtEl>
                                      </p:cBhvr>
                                    </p:animEffect>
                                  </p:childTnLst>
                                </p:cTn>
                              </p:par>
                              <p:par>
                                <p:cTn id="155" presetID="22" presetClass="entr" presetSubtype="1" fill="hold" nodeType="withEffect">
                                  <p:stCondLst>
                                    <p:cond delay="0"/>
                                  </p:stCondLst>
                                  <p:childTnLst>
                                    <p:set>
                                      <p:cBhvr>
                                        <p:cTn id="156" dur="1" fill="hold">
                                          <p:stCondLst>
                                            <p:cond delay="0"/>
                                          </p:stCondLst>
                                        </p:cTn>
                                        <p:tgtEl>
                                          <p:spTgt spid="91"/>
                                        </p:tgtEl>
                                        <p:attrNameLst>
                                          <p:attrName>style.visibility</p:attrName>
                                        </p:attrNameLst>
                                      </p:cBhvr>
                                      <p:to>
                                        <p:strVal val="visible"/>
                                      </p:to>
                                    </p:set>
                                    <p:animEffect transition="in" filter="wipe(up)">
                                      <p:cBhvr>
                                        <p:cTn id="157" dur="500"/>
                                        <p:tgtEl>
                                          <p:spTgt spid="91"/>
                                        </p:tgtEl>
                                      </p:cBhvr>
                                    </p:animEffect>
                                  </p:childTnLst>
                                </p:cTn>
                              </p:par>
                              <p:par>
                                <p:cTn id="158" presetID="22" presetClass="entr" presetSubtype="1" fill="hold" nodeType="withEffect">
                                  <p:stCondLst>
                                    <p:cond delay="0"/>
                                  </p:stCondLst>
                                  <p:childTnLst>
                                    <p:set>
                                      <p:cBhvr>
                                        <p:cTn id="159" dur="1" fill="hold">
                                          <p:stCondLst>
                                            <p:cond delay="0"/>
                                          </p:stCondLst>
                                        </p:cTn>
                                        <p:tgtEl>
                                          <p:spTgt spid="92"/>
                                        </p:tgtEl>
                                        <p:attrNameLst>
                                          <p:attrName>style.visibility</p:attrName>
                                        </p:attrNameLst>
                                      </p:cBhvr>
                                      <p:to>
                                        <p:strVal val="visible"/>
                                      </p:to>
                                    </p:set>
                                    <p:animEffect transition="in" filter="wipe(up)">
                                      <p:cBhvr>
                                        <p:cTn id="160" dur="500"/>
                                        <p:tgtEl>
                                          <p:spTgt spid="92"/>
                                        </p:tgtEl>
                                      </p:cBhvr>
                                    </p:animEffect>
                                  </p:childTnLst>
                                </p:cTn>
                              </p:par>
                              <p:par>
                                <p:cTn id="161" presetID="22" presetClass="entr" presetSubtype="1" fill="hold" nodeType="withEffect">
                                  <p:stCondLst>
                                    <p:cond delay="0"/>
                                  </p:stCondLst>
                                  <p:childTnLst>
                                    <p:set>
                                      <p:cBhvr>
                                        <p:cTn id="162" dur="1" fill="hold">
                                          <p:stCondLst>
                                            <p:cond delay="0"/>
                                          </p:stCondLst>
                                        </p:cTn>
                                        <p:tgtEl>
                                          <p:spTgt spid="93"/>
                                        </p:tgtEl>
                                        <p:attrNameLst>
                                          <p:attrName>style.visibility</p:attrName>
                                        </p:attrNameLst>
                                      </p:cBhvr>
                                      <p:to>
                                        <p:strVal val="visible"/>
                                      </p:to>
                                    </p:set>
                                    <p:animEffect transition="in" filter="wipe(up)">
                                      <p:cBhvr>
                                        <p:cTn id="163" dur="500"/>
                                        <p:tgtEl>
                                          <p:spTgt spid="93"/>
                                        </p:tgtEl>
                                      </p:cBhvr>
                                    </p:animEffect>
                                  </p:childTnLst>
                                </p:cTn>
                              </p:par>
                              <p:par>
                                <p:cTn id="164" presetID="22" presetClass="entr" presetSubtype="1" fill="hold" nodeType="withEffect">
                                  <p:stCondLst>
                                    <p:cond delay="0"/>
                                  </p:stCondLst>
                                  <p:childTnLst>
                                    <p:set>
                                      <p:cBhvr>
                                        <p:cTn id="165" dur="1" fill="hold">
                                          <p:stCondLst>
                                            <p:cond delay="0"/>
                                          </p:stCondLst>
                                        </p:cTn>
                                        <p:tgtEl>
                                          <p:spTgt spid="94"/>
                                        </p:tgtEl>
                                        <p:attrNameLst>
                                          <p:attrName>style.visibility</p:attrName>
                                        </p:attrNameLst>
                                      </p:cBhvr>
                                      <p:to>
                                        <p:strVal val="visible"/>
                                      </p:to>
                                    </p:set>
                                    <p:animEffect transition="in" filter="wipe(up)">
                                      <p:cBhvr>
                                        <p:cTn id="166" dur="500"/>
                                        <p:tgtEl>
                                          <p:spTgt spid="94"/>
                                        </p:tgtEl>
                                      </p:cBhvr>
                                    </p:animEffect>
                                  </p:childTnLst>
                                </p:cTn>
                              </p:par>
                              <p:par>
                                <p:cTn id="167" presetID="22" presetClass="entr" presetSubtype="1" fill="hold" nodeType="withEffect">
                                  <p:stCondLst>
                                    <p:cond delay="0"/>
                                  </p:stCondLst>
                                  <p:childTnLst>
                                    <p:set>
                                      <p:cBhvr>
                                        <p:cTn id="168" dur="1" fill="hold">
                                          <p:stCondLst>
                                            <p:cond delay="0"/>
                                          </p:stCondLst>
                                        </p:cTn>
                                        <p:tgtEl>
                                          <p:spTgt spid="95"/>
                                        </p:tgtEl>
                                        <p:attrNameLst>
                                          <p:attrName>style.visibility</p:attrName>
                                        </p:attrNameLst>
                                      </p:cBhvr>
                                      <p:to>
                                        <p:strVal val="visible"/>
                                      </p:to>
                                    </p:set>
                                    <p:animEffect transition="in" filter="wipe(up)">
                                      <p:cBhvr>
                                        <p:cTn id="169" dur="500"/>
                                        <p:tgtEl>
                                          <p:spTgt spid="95"/>
                                        </p:tgtEl>
                                      </p:cBhvr>
                                    </p:animEffect>
                                  </p:childTnLst>
                                </p:cTn>
                              </p:par>
                            </p:childTnLst>
                          </p:cTn>
                        </p:par>
                        <p:par>
                          <p:cTn id="170" fill="hold">
                            <p:stCondLst>
                              <p:cond delay="500"/>
                            </p:stCondLst>
                            <p:childTnLst>
                              <p:par>
                                <p:cTn id="171" presetID="21" presetClass="emph" presetSubtype="0" fill="hold" grpId="1" nodeType="afterEffect">
                                  <p:stCondLst>
                                    <p:cond delay="0"/>
                                  </p:stCondLst>
                                  <p:childTnLst>
                                    <p:animClr clrSpc="hsl" dir="cw">
                                      <p:cBhvr override="childStyle">
                                        <p:cTn id="172" dur="500" fill="hold"/>
                                        <p:tgtEl>
                                          <p:spTgt spid="102"/>
                                        </p:tgtEl>
                                        <p:attrNameLst>
                                          <p:attrName>style.color</p:attrName>
                                        </p:attrNameLst>
                                      </p:cBhvr>
                                      <p:by>
                                        <p:hsl h="7200000" s="0" l="0"/>
                                      </p:by>
                                    </p:animClr>
                                    <p:animClr clrSpc="hsl" dir="cw">
                                      <p:cBhvr>
                                        <p:cTn id="173" dur="500" fill="hold"/>
                                        <p:tgtEl>
                                          <p:spTgt spid="102"/>
                                        </p:tgtEl>
                                        <p:attrNameLst>
                                          <p:attrName>fillcolor</p:attrName>
                                        </p:attrNameLst>
                                      </p:cBhvr>
                                      <p:by>
                                        <p:hsl h="7200000" s="0" l="0"/>
                                      </p:by>
                                    </p:animClr>
                                    <p:animClr clrSpc="hsl" dir="cw">
                                      <p:cBhvr>
                                        <p:cTn id="174" dur="500" fill="hold"/>
                                        <p:tgtEl>
                                          <p:spTgt spid="102"/>
                                        </p:tgtEl>
                                        <p:attrNameLst>
                                          <p:attrName>stroke.color</p:attrName>
                                        </p:attrNameLst>
                                      </p:cBhvr>
                                      <p:by>
                                        <p:hsl h="7200000" s="0" l="0"/>
                                      </p:by>
                                    </p:animClr>
                                    <p:set>
                                      <p:cBhvr>
                                        <p:cTn id="175" dur="500" fill="hold"/>
                                        <p:tgtEl>
                                          <p:spTgt spid="102"/>
                                        </p:tgtEl>
                                        <p:attrNameLst>
                                          <p:attrName>fill.type</p:attrName>
                                        </p:attrNameLst>
                                      </p:cBhvr>
                                      <p:to>
                                        <p:strVal val="solid"/>
                                      </p:to>
                                    </p:set>
                                  </p:childTnLst>
                                </p:cTn>
                              </p:par>
                            </p:childTnLst>
                          </p:cTn>
                        </p:par>
                        <p:par>
                          <p:cTn id="176" fill="hold">
                            <p:stCondLst>
                              <p:cond delay="1000"/>
                            </p:stCondLst>
                            <p:childTnLst>
                              <p:par>
                                <p:cTn id="177" presetID="21" presetClass="emph" presetSubtype="0" fill="hold" grpId="1" nodeType="afterEffect">
                                  <p:stCondLst>
                                    <p:cond delay="0"/>
                                  </p:stCondLst>
                                  <p:childTnLst>
                                    <p:animClr clrSpc="hsl" dir="cw">
                                      <p:cBhvr override="childStyle">
                                        <p:cTn id="178" dur="500" fill="hold"/>
                                        <p:tgtEl>
                                          <p:spTgt spid="103"/>
                                        </p:tgtEl>
                                        <p:attrNameLst>
                                          <p:attrName>style.color</p:attrName>
                                        </p:attrNameLst>
                                      </p:cBhvr>
                                      <p:by>
                                        <p:hsl h="7200000" s="0" l="0"/>
                                      </p:by>
                                    </p:animClr>
                                    <p:animClr clrSpc="hsl" dir="cw">
                                      <p:cBhvr>
                                        <p:cTn id="179" dur="500" fill="hold"/>
                                        <p:tgtEl>
                                          <p:spTgt spid="103"/>
                                        </p:tgtEl>
                                        <p:attrNameLst>
                                          <p:attrName>fillcolor</p:attrName>
                                        </p:attrNameLst>
                                      </p:cBhvr>
                                      <p:by>
                                        <p:hsl h="7200000" s="0" l="0"/>
                                      </p:by>
                                    </p:animClr>
                                    <p:animClr clrSpc="hsl" dir="cw">
                                      <p:cBhvr>
                                        <p:cTn id="180" dur="500" fill="hold"/>
                                        <p:tgtEl>
                                          <p:spTgt spid="103"/>
                                        </p:tgtEl>
                                        <p:attrNameLst>
                                          <p:attrName>stroke.color</p:attrName>
                                        </p:attrNameLst>
                                      </p:cBhvr>
                                      <p:by>
                                        <p:hsl h="7200000" s="0" l="0"/>
                                      </p:by>
                                    </p:animClr>
                                    <p:set>
                                      <p:cBhvr>
                                        <p:cTn id="181" dur="500" fill="hold"/>
                                        <p:tgtEl>
                                          <p:spTgt spid="103"/>
                                        </p:tgtEl>
                                        <p:attrNameLst>
                                          <p:attrName>fill.type</p:attrName>
                                        </p:attrNameLst>
                                      </p:cBhvr>
                                      <p:to>
                                        <p:strVal val="solid"/>
                                      </p:to>
                                    </p:set>
                                  </p:childTnLst>
                                </p:cTn>
                              </p:par>
                            </p:childTnLst>
                          </p:cTn>
                        </p:par>
                        <p:par>
                          <p:cTn id="182" fill="hold">
                            <p:stCondLst>
                              <p:cond delay="1500"/>
                            </p:stCondLst>
                            <p:childTnLst>
                              <p:par>
                                <p:cTn id="183" presetID="21" presetClass="emph" presetSubtype="0" fill="hold" grpId="1" nodeType="afterEffect">
                                  <p:stCondLst>
                                    <p:cond delay="0"/>
                                  </p:stCondLst>
                                  <p:childTnLst>
                                    <p:animClr clrSpc="hsl" dir="cw">
                                      <p:cBhvr override="childStyle">
                                        <p:cTn id="184" dur="500" fill="hold"/>
                                        <p:tgtEl>
                                          <p:spTgt spid="104"/>
                                        </p:tgtEl>
                                        <p:attrNameLst>
                                          <p:attrName>style.color</p:attrName>
                                        </p:attrNameLst>
                                      </p:cBhvr>
                                      <p:by>
                                        <p:hsl h="7200000" s="0" l="0"/>
                                      </p:by>
                                    </p:animClr>
                                    <p:animClr clrSpc="hsl" dir="cw">
                                      <p:cBhvr>
                                        <p:cTn id="185" dur="500" fill="hold"/>
                                        <p:tgtEl>
                                          <p:spTgt spid="104"/>
                                        </p:tgtEl>
                                        <p:attrNameLst>
                                          <p:attrName>fillcolor</p:attrName>
                                        </p:attrNameLst>
                                      </p:cBhvr>
                                      <p:by>
                                        <p:hsl h="7200000" s="0" l="0"/>
                                      </p:by>
                                    </p:animClr>
                                    <p:animClr clrSpc="hsl" dir="cw">
                                      <p:cBhvr>
                                        <p:cTn id="186" dur="500" fill="hold"/>
                                        <p:tgtEl>
                                          <p:spTgt spid="104"/>
                                        </p:tgtEl>
                                        <p:attrNameLst>
                                          <p:attrName>stroke.color</p:attrName>
                                        </p:attrNameLst>
                                      </p:cBhvr>
                                      <p:by>
                                        <p:hsl h="7200000" s="0" l="0"/>
                                      </p:by>
                                    </p:animClr>
                                    <p:set>
                                      <p:cBhvr>
                                        <p:cTn id="187" dur="500" fill="hold"/>
                                        <p:tgtEl>
                                          <p:spTgt spid="104"/>
                                        </p:tgtEl>
                                        <p:attrNameLst>
                                          <p:attrName>fill.type</p:attrName>
                                        </p:attrNameLst>
                                      </p:cBhvr>
                                      <p:to>
                                        <p:strVal val="solid"/>
                                      </p:to>
                                    </p:set>
                                  </p:childTnLst>
                                </p:cTn>
                              </p:par>
                            </p:childTnLst>
                          </p:cTn>
                        </p:par>
                        <p:par>
                          <p:cTn id="188" fill="hold">
                            <p:stCondLst>
                              <p:cond delay="2000"/>
                            </p:stCondLst>
                            <p:childTnLst>
                              <p:par>
                                <p:cTn id="189" presetID="21" presetClass="emph" presetSubtype="0" fill="hold" grpId="1" nodeType="afterEffect">
                                  <p:stCondLst>
                                    <p:cond delay="0"/>
                                  </p:stCondLst>
                                  <p:childTnLst>
                                    <p:animClr clrSpc="hsl" dir="cw">
                                      <p:cBhvr override="childStyle">
                                        <p:cTn id="190" dur="500" fill="hold"/>
                                        <p:tgtEl>
                                          <p:spTgt spid="105"/>
                                        </p:tgtEl>
                                        <p:attrNameLst>
                                          <p:attrName>style.color</p:attrName>
                                        </p:attrNameLst>
                                      </p:cBhvr>
                                      <p:by>
                                        <p:hsl h="7200000" s="0" l="0"/>
                                      </p:by>
                                    </p:animClr>
                                    <p:animClr clrSpc="hsl" dir="cw">
                                      <p:cBhvr>
                                        <p:cTn id="191" dur="500" fill="hold"/>
                                        <p:tgtEl>
                                          <p:spTgt spid="105"/>
                                        </p:tgtEl>
                                        <p:attrNameLst>
                                          <p:attrName>fillcolor</p:attrName>
                                        </p:attrNameLst>
                                      </p:cBhvr>
                                      <p:by>
                                        <p:hsl h="7200000" s="0" l="0"/>
                                      </p:by>
                                    </p:animClr>
                                    <p:animClr clrSpc="hsl" dir="cw">
                                      <p:cBhvr>
                                        <p:cTn id="192" dur="500" fill="hold"/>
                                        <p:tgtEl>
                                          <p:spTgt spid="105"/>
                                        </p:tgtEl>
                                        <p:attrNameLst>
                                          <p:attrName>stroke.color</p:attrName>
                                        </p:attrNameLst>
                                      </p:cBhvr>
                                      <p:by>
                                        <p:hsl h="7200000" s="0" l="0"/>
                                      </p:by>
                                    </p:animClr>
                                    <p:set>
                                      <p:cBhvr>
                                        <p:cTn id="193" dur="500" fill="hold"/>
                                        <p:tgtEl>
                                          <p:spTgt spid="105"/>
                                        </p:tgtEl>
                                        <p:attrNameLst>
                                          <p:attrName>fill.type</p:attrName>
                                        </p:attrNameLst>
                                      </p:cBhvr>
                                      <p:to>
                                        <p:strVal val="solid"/>
                                      </p:to>
                                    </p:set>
                                  </p:childTnLst>
                                </p:cTn>
                              </p:par>
                            </p:childTnLst>
                          </p:cTn>
                        </p:par>
                        <p:par>
                          <p:cTn id="194" fill="hold">
                            <p:stCondLst>
                              <p:cond delay="2500"/>
                            </p:stCondLst>
                            <p:childTnLst>
                              <p:par>
                                <p:cTn id="195" presetID="21" presetClass="emph" presetSubtype="0" fill="hold" grpId="1" nodeType="afterEffect">
                                  <p:stCondLst>
                                    <p:cond delay="0"/>
                                  </p:stCondLst>
                                  <p:childTnLst>
                                    <p:animClr clrSpc="hsl" dir="cw">
                                      <p:cBhvr override="childStyle">
                                        <p:cTn id="196" dur="500" fill="hold"/>
                                        <p:tgtEl>
                                          <p:spTgt spid="106"/>
                                        </p:tgtEl>
                                        <p:attrNameLst>
                                          <p:attrName>style.color</p:attrName>
                                        </p:attrNameLst>
                                      </p:cBhvr>
                                      <p:by>
                                        <p:hsl h="7200000" s="0" l="0"/>
                                      </p:by>
                                    </p:animClr>
                                    <p:animClr clrSpc="hsl" dir="cw">
                                      <p:cBhvr>
                                        <p:cTn id="197" dur="500" fill="hold"/>
                                        <p:tgtEl>
                                          <p:spTgt spid="106"/>
                                        </p:tgtEl>
                                        <p:attrNameLst>
                                          <p:attrName>fillcolor</p:attrName>
                                        </p:attrNameLst>
                                      </p:cBhvr>
                                      <p:by>
                                        <p:hsl h="7200000" s="0" l="0"/>
                                      </p:by>
                                    </p:animClr>
                                    <p:animClr clrSpc="hsl" dir="cw">
                                      <p:cBhvr>
                                        <p:cTn id="198" dur="500" fill="hold"/>
                                        <p:tgtEl>
                                          <p:spTgt spid="106"/>
                                        </p:tgtEl>
                                        <p:attrNameLst>
                                          <p:attrName>stroke.color</p:attrName>
                                        </p:attrNameLst>
                                      </p:cBhvr>
                                      <p:by>
                                        <p:hsl h="7200000" s="0" l="0"/>
                                      </p:by>
                                    </p:animClr>
                                    <p:set>
                                      <p:cBhvr>
                                        <p:cTn id="199" dur="500" fill="hold"/>
                                        <p:tgtEl>
                                          <p:spTgt spid="106"/>
                                        </p:tgtEl>
                                        <p:attrNameLst>
                                          <p:attrName>fill.type</p:attrName>
                                        </p:attrNameLst>
                                      </p:cBhvr>
                                      <p:to>
                                        <p:strVal val="solid"/>
                                      </p:to>
                                    </p:set>
                                  </p:childTnLst>
                                </p:cTn>
                              </p:par>
                            </p:childTnLst>
                          </p:cTn>
                        </p:par>
                        <p:par>
                          <p:cTn id="200" fill="hold">
                            <p:stCondLst>
                              <p:cond delay="3000"/>
                            </p:stCondLst>
                            <p:childTnLst>
                              <p:par>
                                <p:cTn id="201" presetID="21" presetClass="emph" presetSubtype="0" fill="hold" grpId="1" nodeType="afterEffect">
                                  <p:stCondLst>
                                    <p:cond delay="0"/>
                                  </p:stCondLst>
                                  <p:childTnLst>
                                    <p:animClr clrSpc="hsl" dir="cw">
                                      <p:cBhvr override="childStyle">
                                        <p:cTn id="202" dur="500" fill="hold"/>
                                        <p:tgtEl>
                                          <p:spTgt spid="107"/>
                                        </p:tgtEl>
                                        <p:attrNameLst>
                                          <p:attrName>style.color</p:attrName>
                                        </p:attrNameLst>
                                      </p:cBhvr>
                                      <p:by>
                                        <p:hsl h="7200000" s="0" l="0"/>
                                      </p:by>
                                    </p:animClr>
                                    <p:animClr clrSpc="hsl" dir="cw">
                                      <p:cBhvr>
                                        <p:cTn id="203" dur="500" fill="hold"/>
                                        <p:tgtEl>
                                          <p:spTgt spid="107"/>
                                        </p:tgtEl>
                                        <p:attrNameLst>
                                          <p:attrName>fillcolor</p:attrName>
                                        </p:attrNameLst>
                                      </p:cBhvr>
                                      <p:by>
                                        <p:hsl h="7200000" s="0" l="0"/>
                                      </p:by>
                                    </p:animClr>
                                    <p:animClr clrSpc="hsl" dir="cw">
                                      <p:cBhvr>
                                        <p:cTn id="204" dur="500" fill="hold"/>
                                        <p:tgtEl>
                                          <p:spTgt spid="107"/>
                                        </p:tgtEl>
                                        <p:attrNameLst>
                                          <p:attrName>stroke.color</p:attrName>
                                        </p:attrNameLst>
                                      </p:cBhvr>
                                      <p:by>
                                        <p:hsl h="7200000" s="0" l="0"/>
                                      </p:by>
                                    </p:animClr>
                                    <p:set>
                                      <p:cBhvr>
                                        <p:cTn id="205" dur="500" fill="hold"/>
                                        <p:tgtEl>
                                          <p:spTgt spid="107"/>
                                        </p:tgtEl>
                                        <p:attrNameLst>
                                          <p:attrName>fill.type</p:attrName>
                                        </p:attrNameLst>
                                      </p:cBhvr>
                                      <p:to>
                                        <p:strVal val="solid"/>
                                      </p:to>
                                    </p:set>
                                  </p:childTnLst>
                                </p:cTn>
                              </p:par>
                            </p:childTnLst>
                          </p:cTn>
                        </p:par>
                        <p:par>
                          <p:cTn id="206" fill="hold">
                            <p:stCondLst>
                              <p:cond delay="3500"/>
                            </p:stCondLst>
                            <p:childTnLst>
                              <p:par>
                                <p:cTn id="207" presetID="21" presetClass="emph" presetSubtype="0" fill="hold" grpId="1" nodeType="afterEffect">
                                  <p:stCondLst>
                                    <p:cond delay="0"/>
                                  </p:stCondLst>
                                  <p:childTnLst>
                                    <p:animClr clrSpc="hsl" dir="cw">
                                      <p:cBhvr override="childStyle">
                                        <p:cTn id="208" dur="500" fill="hold"/>
                                        <p:tgtEl>
                                          <p:spTgt spid="108"/>
                                        </p:tgtEl>
                                        <p:attrNameLst>
                                          <p:attrName>style.color</p:attrName>
                                        </p:attrNameLst>
                                      </p:cBhvr>
                                      <p:by>
                                        <p:hsl h="7200000" s="0" l="0"/>
                                      </p:by>
                                    </p:animClr>
                                    <p:animClr clrSpc="hsl" dir="cw">
                                      <p:cBhvr>
                                        <p:cTn id="209" dur="500" fill="hold"/>
                                        <p:tgtEl>
                                          <p:spTgt spid="108"/>
                                        </p:tgtEl>
                                        <p:attrNameLst>
                                          <p:attrName>fillcolor</p:attrName>
                                        </p:attrNameLst>
                                      </p:cBhvr>
                                      <p:by>
                                        <p:hsl h="7200000" s="0" l="0"/>
                                      </p:by>
                                    </p:animClr>
                                    <p:animClr clrSpc="hsl" dir="cw">
                                      <p:cBhvr>
                                        <p:cTn id="210" dur="500" fill="hold"/>
                                        <p:tgtEl>
                                          <p:spTgt spid="108"/>
                                        </p:tgtEl>
                                        <p:attrNameLst>
                                          <p:attrName>stroke.color</p:attrName>
                                        </p:attrNameLst>
                                      </p:cBhvr>
                                      <p:by>
                                        <p:hsl h="7200000" s="0" l="0"/>
                                      </p:by>
                                    </p:animClr>
                                    <p:set>
                                      <p:cBhvr>
                                        <p:cTn id="211" dur="500" fill="hold"/>
                                        <p:tgtEl>
                                          <p:spTgt spid="108"/>
                                        </p:tgtEl>
                                        <p:attrNameLst>
                                          <p:attrName>fill.type</p:attrName>
                                        </p:attrNameLst>
                                      </p:cBhvr>
                                      <p:to>
                                        <p:strVal val="solid"/>
                                      </p:to>
                                    </p:set>
                                  </p:childTnLst>
                                </p:cTn>
                              </p:par>
                            </p:childTnLst>
                          </p:cTn>
                        </p:par>
                        <p:par>
                          <p:cTn id="212" fill="hold">
                            <p:stCondLst>
                              <p:cond delay="4000"/>
                            </p:stCondLst>
                            <p:childTnLst>
                              <p:par>
                                <p:cTn id="213" presetID="21" presetClass="emph" presetSubtype="0" fill="hold" grpId="1" nodeType="afterEffect">
                                  <p:stCondLst>
                                    <p:cond delay="0"/>
                                  </p:stCondLst>
                                  <p:childTnLst>
                                    <p:animClr clrSpc="hsl" dir="cw">
                                      <p:cBhvr override="childStyle">
                                        <p:cTn id="214" dur="500" fill="hold"/>
                                        <p:tgtEl>
                                          <p:spTgt spid="109"/>
                                        </p:tgtEl>
                                        <p:attrNameLst>
                                          <p:attrName>style.color</p:attrName>
                                        </p:attrNameLst>
                                      </p:cBhvr>
                                      <p:by>
                                        <p:hsl h="7200000" s="0" l="0"/>
                                      </p:by>
                                    </p:animClr>
                                    <p:animClr clrSpc="hsl" dir="cw">
                                      <p:cBhvr>
                                        <p:cTn id="215" dur="500" fill="hold"/>
                                        <p:tgtEl>
                                          <p:spTgt spid="109"/>
                                        </p:tgtEl>
                                        <p:attrNameLst>
                                          <p:attrName>fillcolor</p:attrName>
                                        </p:attrNameLst>
                                      </p:cBhvr>
                                      <p:by>
                                        <p:hsl h="7200000" s="0" l="0"/>
                                      </p:by>
                                    </p:animClr>
                                    <p:animClr clrSpc="hsl" dir="cw">
                                      <p:cBhvr>
                                        <p:cTn id="216" dur="500" fill="hold"/>
                                        <p:tgtEl>
                                          <p:spTgt spid="109"/>
                                        </p:tgtEl>
                                        <p:attrNameLst>
                                          <p:attrName>stroke.color</p:attrName>
                                        </p:attrNameLst>
                                      </p:cBhvr>
                                      <p:by>
                                        <p:hsl h="7200000" s="0" l="0"/>
                                      </p:by>
                                    </p:animClr>
                                    <p:set>
                                      <p:cBhvr>
                                        <p:cTn id="217" dur="500" fill="hold"/>
                                        <p:tgtEl>
                                          <p:spTgt spid="109"/>
                                        </p:tgtEl>
                                        <p:attrNameLst>
                                          <p:attrName>fill.type</p:attrName>
                                        </p:attrNameLst>
                                      </p:cBhvr>
                                      <p:to>
                                        <p:strVal val="solid"/>
                                      </p:to>
                                    </p:set>
                                  </p:childTnLst>
                                </p:cTn>
                              </p:par>
                            </p:childTnLst>
                          </p:cTn>
                        </p:par>
                        <p:par>
                          <p:cTn id="218" fill="hold">
                            <p:stCondLst>
                              <p:cond delay="4500"/>
                            </p:stCondLst>
                            <p:childTnLst>
                              <p:par>
                                <p:cTn id="219" presetID="22" presetClass="entr" presetSubtype="8" fill="hold" nodeType="afterEffect">
                                  <p:stCondLst>
                                    <p:cond delay="0"/>
                                  </p:stCondLst>
                                  <p:childTnLst>
                                    <p:set>
                                      <p:cBhvr>
                                        <p:cTn id="220" dur="1" fill="hold">
                                          <p:stCondLst>
                                            <p:cond delay="0"/>
                                          </p:stCondLst>
                                        </p:cTn>
                                        <p:tgtEl>
                                          <p:spTgt spid="46087"/>
                                        </p:tgtEl>
                                        <p:attrNameLst>
                                          <p:attrName>style.visibility</p:attrName>
                                        </p:attrNameLst>
                                      </p:cBhvr>
                                      <p:to>
                                        <p:strVal val="visible"/>
                                      </p:to>
                                    </p:set>
                                    <p:animEffect transition="in" filter="wipe(left)">
                                      <p:cBhvr>
                                        <p:cTn id="221" dur="500"/>
                                        <p:tgtEl>
                                          <p:spTgt spid="46087"/>
                                        </p:tgtEl>
                                      </p:cBhvr>
                                    </p:animEffect>
                                  </p:childTnLst>
                                </p:cTn>
                              </p:par>
                            </p:childTnLst>
                          </p:cTn>
                        </p:par>
                      </p:childTnLst>
                    </p:cTn>
                  </p:par>
                  <p:par>
                    <p:cTn id="222" fill="hold">
                      <p:stCondLst>
                        <p:cond delay="indefinite"/>
                      </p:stCondLst>
                      <p:childTnLst>
                        <p:par>
                          <p:cTn id="223" fill="hold">
                            <p:stCondLst>
                              <p:cond delay="0"/>
                            </p:stCondLst>
                            <p:childTnLst>
                              <p:par>
                                <p:cTn id="224" presetID="18" presetClass="entr" presetSubtype="6" fill="hold" grpId="0" nodeType="clickEffect">
                                  <p:stCondLst>
                                    <p:cond delay="0"/>
                                  </p:stCondLst>
                                  <p:childTnLst>
                                    <p:set>
                                      <p:cBhvr>
                                        <p:cTn id="225" dur="1" fill="hold">
                                          <p:stCondLst>
                                            <p:cond delay="0"/>
                                          </p:stCondLst>
                                        </p:cTn>
                                        <p:tgtEl>
                                          <p:spTgt spid="4">
                                            <p:txEl>
                                              <p:pRg st="1" end="1"/>
                                            </p:txEl>
                                          </p:spTgt>
                                        </p:tgtEl>
                                        <p:attrNameLst>
                                          <p:attrName>style.visibility</p:attrName>
                                        </p:attrNameLst>
                                      </p:cBhvr>
                                      <p:to>
                                        <p:strVal val="visible"/>
                                      </p:to>
                                    </p:set>
                                    <p:animEffect transition="in" filter="strips(downRight)">
                                      <p:cBhvr>
                                        <p:cTn id="226" dur="500"/>
                                        <p:tgtEl>
                                          <p:spTgt spid="4">
                                            <p:txEl>
                                              <p:pRg st="1" end="1"/>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499"/>
                                          </p:stCondLst>
                                        </p:cTn>
                                        <p:tgtEl>
                                          <p:spTgt spid="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9"/>
                                        </p:tgtEl>
                                        <p:attrNameLst>
                                          <p:attrName>style.visibility</p:attrName>
                                        </p:attrNameLst>
                                      </p:cBhvr>
                                      <p:to>
                                        <p:strVal val="visible"/>
                                      </p:to>
                                    </p:set>
                                    <p:animEffect transition="in" filter="wipe(up)">
                                      <p:cBhvr>
                                        <p:cTn id="235" dur="500"/>
                                        <p:tgtEl>
                                          <p:spTgt spid="9"/>
                                        </p:tgtEl>
                                      </p:cBhvr>
                                    </p:animEffec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iterate type="wd">
                                    <p:tmAbs val="300"/>
                                  </p:iterate>
                                  <p:childTnLst>
                                    <p:set>
                                      <p:cBhvr>
                                        <p:cTn id="239" dur="1" fill="hold">
                                          <p:stCondLst>
                                            <p:cond delay="299"/>
                                          </p:stCondLst>
                                        </p:cTn>
                                        <p:tgtEl>
                                          <p:spTgt spid="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3" presetClass="entr" presetSubtype="16" fill="hold" grpId="0" nodeType="clickEffect">
                                  <p:stCondLst>
                                    <p:cond delay="0"/>
                                  </p:stCondLst>
                                  <p:childTnLst>
                                    <p:set>
                                      <p:cBhvr>
                                        <p:cTn id="243" dur="1" fill="hold">
                                          <p:stCondLst>
                                            <p:cond delay="0"/>
                                          </p:stCondLst>
                                        </p:cTn>
                                        <p:tgtEl>
                                          <p:spTgt spid="7"/>
                                        </p:tgtEl>
                                        <p:attrNameLst>
                                          <p:attrName>style.visibility</p:attrName>
                                        </p:attrNameLst>
                                      </p:cBhvr>
                                      <p:to>
                                        <p:strVal val="visible"/>
                                      </p:to>
                                    </p:set>
                                    <p:anim calcmode="lin" valueType="num">
                                      <p:cBhvr>
                                        <p:cTn id="244" dur="500" fill="hold"/>
                                        <p:tgtEl>
                                          <p:spTgt spid="7"/>
                                        </p:tgtEl>
                                        <p:attrNameLst>
                                          <p:attrName>ppt_w</p:attrName>
                                        </p:attrNameLst>
                                      </p:cBhvr>
                                      <p:tavLst>
                                        <p:tav tm="0">
                                          <p:val>
                                            <p:fltVal val="0"/>
                                          </p:val>
                                        </p:tav>
                                        <p:tav tm="100000">
                                          <p:val>
                                            <p:strVal val="#ppt_w"/>
                                          </p:val>
                                        </p:tav>
                                      </p:tavLst>
                                    </p:anim>
                                    <p:anim calcmode="lin" valueType="num">
                                      <p:cBhvr>
                                        <p:cTn id="245"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16" presetClass="entr" presetSubtype="21" fill="hold" grpId="0" nodeType="clickEffect">
                                  <p:stCondLst>
                                    <p:cond delay="0"/>
                                  </p:stCondLst>
                                  <p:childTnLst>
                                    <p:set>
                                      <p:cBhvr>
                                        <p:cTn id="249" dur="1" fill="hold">
                                          <p:stCondLst>
                                            <p:cond delay="0"/>
                                          </p:stCondLst>
                                        </p:cTn>
                                        <p:tgtEl>
                                          <p:spTgt spid="8"/>
                                        </p:tgtEl>
                                        <p:attrNameLst>
                                          <p:attrName>style.visibility</p:attrName>
                                        </p:attrNameLst>
                                      </p:cBhvr>
                                      <p:to>
                                        <p:strVal val="visible"/>
                                      </p:to>
                                    </p:set>
                                    <p:animEffect transition="in" filter="barn(inVertical)">
                                      <p:cBhvr>
                                        <p:cTn id="2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bldLvl="0" animBg="1"/>
      <p:bldP spid="6" grpId="0"/>
      <p:bldP spid="7" grpId="0"/>
      <p:bldP spid="8" grpId="0"/>
      <p:bldP spid="9" grpId="0" bldLvl="0" animBg="1"/>
      <p:bldP spid="71" grpId="0" bldLvl="0" animBg="1"/>
      <p:bldP spid="71" grpId="1" bldLvl="0" animBg="1"/>
      <p:bldP spid="96" grpId="0" bldLvl="0" animBg="1"/>
      <p:bldP spid="96" grpId="1" bldLvl="0" animBg="1"/>
      <p:bldP spid="97" grpId="0" bldLvl="0" animBg="1"/>
      <p:bldP spid="97" grpId="1" bldLvl="0" animBg="1"/>
      <p:bldP spid="98" grpId="0" bldLvl="0" animBg="1"/>
      <p:bldP spid="98" grpId="1" bldLvl="0" animBg="1"/>
      <p:bldP spid="99" grpId="0" bldLvl="0" animBg="1"/>
      <p:bldP spid="99" grpId="1" bldLvl="0" animBg="1"/>
      <p:bldP spid="100" grpId="0" bldLvl="0" animBg="1"/>
      <p:bldP spid="100" grpId="1" bldLvl="0" animBg="1"/>
      <p:bldP spid="101" grpId="0" bldLvl="0" animBg="1"/>
      <p:bldP spid="101" grpId="1" bldLvl="0" animBg="1"/>
      <p:bldP spid="102" grpId="0" bldLvl="0" animBg="1"/>
      <p:bldP spid="102" grpId="1" bldLvl="0" animBg="1"/>
      <p:bldP spid="103" grpId="0" bldLvl="0" animBg="1"/>
      <p:bldP spid="103" grpId="1" bldLvl="0" animBg="1"/>
      <p:bldP spid="104" grpId="0" bldLvl="0" animBg="1"/>
      <p:bldP spid="104" grpId="1" bldLvl="0" animBg="1"/>
      <p:bldP spid="105" grpId="0" bldLvl="0" animBg="1"/>
      <p:bldP spid="105" grpId="1" bldLvl="0" animBg="1"/>
      <p:bldP spid="106" grpId="0" bldLvl="0" animBg="1"/>
      <p:bldP spid="106" grpId="1" bldLvl="0" animBg="1"/>
      <p:bldP spid="107" grpId="0" bldLvl="0" animBg="1"/>
      <p:bldP spid="107" grpId="1" bldLvl="0" animBg="1"/>
      <p:bldP spid="108" grpId="0" bldLvl="0" animBg="1"/>
      <p:bldP spid="108" grpId="1" bldLvl="0" animBg="1"/>
      <p:bldP spid="109" grpId="0" bldLvl="0" animBg="1"/>
      <p:bldP spid="109" grpId="1"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1807210" y="5203508"/>
            <a:ext cx="8915400" cy="521970"/>
          </a:xfrm>
          <a:prstGeom prst="rect">
            <a:avLst/>
          </a:prstGeom>
          <a:noFill/>
          <a:ln w="38100">
            <a:solidFill>
              <a:srgbClr val="F85208"/>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性质</a:t>
            </a:r>
            <a:r>
              <a:rPr kumimoji="1" lang="en-US" altLang="zh-CN" sz="28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2: </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深度为</a:t>
            </a:r>
            <a:r>
              <a:rPr kumimoji="1" lang="en-US" altLang="zh-CN"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k</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的二叉树至多有</a:t>
            </a:r>
            <a:r>
              <a:rPr kumimoji="1" lang="en-US" altLang="zh-CN" sz="28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2</a:t>
            </a:r>
            <a:r>
              <a:rPr kumimoji="1" lang="en-US" altLang="zh-CN" sz="2800" b="1" i="0" u="none" strike="noStrike" kern="1200" cap="none" spc="0" normalizeH="0" baseline="3000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k</a:t>
            </a:r>
            <a:r>
              <a:rPr kumimoji="1" lang="en-US" altLang="zh-CN" sz="2800" b="1" i="0" u="none" strike="noStrike" kern="1200" cap="none" spc="0" normalizeH="0" baseline="0" noProof="0" dirty="0">
                <a:ln>
                  <a:noFill/>
                </a:ln>
                <a:solidFill>
                  <a:srgbClr val="3333FF"/>
                </a:solidFill>
                <a:effectLst>
                  <a:outerShdw blurRad="38100" dist="38100" dir="2700000" algn="tl">
                    <a:srgbClr val="C0C0C0"/>
                  </a:outerShdw>
                </a:effectLst>
                <a:uLnTx/>
                <a:uFillTx/>
                <a:latin typeface="楷体_GB2312" pitchFamily="49" charset="-122"/>
                <a:ea typeface="楷体_GB2312" pitchFamily="49" charset="-122"/>
                <a:cs typeface="+mn-cs"/>
                <a:sym typeface="+mn-ea"/>
              </a:rPr>
              <a:t>-1</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个结点（</a:t>
            </a:r>
            <a:r>
              <a:rPr kumimoji="1" lang="en-US" altLang="zh-CN"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k&gt;=1</a:t>
            </a:r>
            <a:r>
              <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rPr>
              <a:t>）。</a:t>
            </a:r>
            <a:endParaRPr kumimoji="1" lang="zh-CN" altLang="en-US" sz="2800" b="1" i="0" u="none" strike="noStrike" kern="1200" cap="none" spc="0" normalizeH="0" baseline="0" noProof="0" dirty="0">
              <a:ln>
                <a:noFill/>
              </a:ln>
              <a:solidFill>
                <a:srgbClr val="3333FF"/>
              </a:solidFill>
              <a:effectLst/>
              <a:uLnTx/>
              <a:uFillTx/>
              <a:latin typeface="楷体_GB2312" pitchFamily="49" charset="-122"/>
              <a:ea typeface="楷体_GB2312" pitchFamily="49" charset="-122"/>
              <a:cs typeface="+mn-cs"/>
              <a:sym typeface="+mn-ea"/>
            </a:endParaRPr>
          </a:p>
        </p:txBody>
      </p:sp>
      <p:sp>
        <p:nvSpPr>
          <p:cNvPr id="6" name="Rectangle 10"/>
          <p:cNvSpPr/>
          <p:nvPr/>
        </p:nvSpPr>
        <p:spPr>
          <a:xfrm>
            <a:off x="1807210" y="1628458"/>
            <a:ext cx="8915400" cy="829945"/>
          </a:xfrm>
          <a:prstGeom prst="rect">
            <a:avLst/>
          </a:prstGeom>
          <a:noFill/>
          <a:ln w="9525">
            <a:noFill/>
          </a:ln>
        </p:spPr>
        <p:txBody>
          <a:bodyPr>
            <a:spAutoFit/>
          </a:bodyPr>
          <a:lstStyle/>
          <a:p>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：深度为</a:t>
            </a:r>
            <a:r>
              <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的二叉树，至多有多少个结点？</a:t>
            </a:r>
            <a:endPar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dirty="0">
                <a:solidFill>
                  <a:schemeClr val="accent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（利用二进制性质可轻松求出）</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AutoShape 13"/>
          <p:cNvSpPr/>
          <p:nvPr/>
        </p:nvSpPr>
        <p:spPr>
          <a:xfrm>
            <a:off x="9103360" y="4003358"/>
            <a:ext cx="647700" cy="855662"/>
          </a:xfrm>
          <a:prstGeom prst="downArrow">
            <a:avLst>
              <a:gd name="adj1" fmla="val 27777"/>
              <a:gd name="adj2" fmla="val 24978"/>
            </a:avLst>
          </a:prstGeom>
          <a:solidFill>
            <a:schemeClr val="accent1"/>
          </a:solidFill>
          <a:ln w="9525" cap="flat" cmpd="sng">
            <a:solidFill>
              <a:schemeClr val="tx1"/>
            </a:solidFill>
            <a:prstDash val="solid"/>
            <a:miter/>
            <a:headEnd type="none" w="med" len="med"/>
            <a:tailEnd type="none" w="med" len="med"/>
          </a:ln>
        </p:spPr>
        <p:txBody>
          <a:bodyPr anchor="ctr">
            <a:spAutoFit/>
          </a:bodyPr>
          <a:lstStyle/>
          <a:p>
            <a:pPr algn="ctr"/>
            <a:endParaRPr lang="zh-CN" altLang="en-US" b="1" dirty="0">
              <a:latin typeface="宋体" panose="02010600030101010101" pitchFamily="2" charset="-122"/>
            </a:endParaRPr>
          </a:p>
        </p:txBody>
      </p:sp>
      <p:sp>
        <p:nvSpPr>
          <p:cNvPr id="9" name="Rectangle 14"/>
          <p:cNvSpPr/>
          <p:nvPr/>
        </p:nvSpPr>
        <p:spPr>
          <a:xfrm>
            <a:off x="1807210" y="6144895"/>
            <a:ext cx="8915400" cy="521970"/>
          </a:xfrm>
          <a:prstGeom prst="rect">
            <a:avLst/>
          </a:prstGeom>
          <a:noFill/>
          <a:ln w="9525">
            <a:noFill/>
          </a:ln>
        </p:spPr>
        <p:txBody>
          <a:bodyPr>
            <a:spAutoFit/>
          </a:bodyPr>
          <a:lstStyle/>
          <a:p>
            <a:r>
              <a:rPr lang="zh-CN" altLang="en-US" sz="2800" b="1" dirty="0">
                <a:solidFill>
                  <a:srgbClr val="7030A0"/>
                </a:solidFill>
                <a:latin typeface="楷体_GB2312" pitchFamily="49" charset="-122"/>
                <a:ea typeface="楷体_GB2312" pitchFamily="49" charset="-122"/>
              </a:rPr>
              <a:t>提问：</a:t>
            </a:r>
            <a:r>
              <a:rPr lang="zh-CN" altLang="en-US" sz="2800" b="1" dirty="0">
                <a:solidFill>
                  <a:srgbClr val="000000"/>
                </a:solidFill>
                <a:latin typeface="楷体_GB2312" pitchFamily="49" charset="-122"/>
                <a:ea typeface="楷体_GB2312" pitchFamily="49" charset="-122"/>
              </a:rPr>
              <a:t>深度为</a:t>
            </a:r>
            <a:r>
              <a:rPr lang="en-US" altLang="zh-CN" sz="2800" b="1" dirty="0">
                <a:solidFill>
                  <a:srgbClr val="000000"/>
                </a:solidFill>
                <a:latin typeface="楷体_GB2312" pitchFamily="49" charset="-122"/>
                <a:ea typeface="楷体_GB2312" pitchFamily="49" charset="-122"/>
              </a:rPr>
              <a:t>k</a:t>
            </a:r>
            <a:r>
              <a:rPr lang="zh-CN" altLang="en-US" sz="2800" b="1" dirty="0">
                <a:solidFill>
                  <a:srgbClr val="000000"/>
                </a:solidFill>
                <a:latin typeface="楷体_GB2312" pitchFamily="49" charset="-122"/>
                <a:ea typeface="楷体_GB2312" pitchFamily="49" charset="-122"/>
              </a:rPr>
              <a:t>时至少有</a:t>
            </a:r>
            <a:r>
              <a:rPr lang="zh-CN" altLang="en-US" sz="2800" b="1" u="sng" dirty="0">
                <a:solidFill>
                  <a:srgbClr val="000000"/>
                </a:solidFill>
                <a:latin typeface="楷体_GB2312" pitchFamily="49" charset="-122"/>
                <a:ea typeface="楷体_GB2312" pitchFamily="49" charset="-122"/>
              </a:rPr>
              <a:t>     </a:t>
            </a:r>
            <a:r>
              <a:rPr lang="zh-CN" altLang="en-US" sz="2800" b="1" dirty="0">
                <a:solidFill>
                  <a:srgbClr val="000000"/>
                </a:solidFill>
                <a:latin typeface="楷体_GB2312" pitchFamily="49" charset="-122"/>
                <a:ea typeface="楷体_GB2312" pitchFamily="49" charset="-122"/>
              </a:rPr>
              <a:t>个结点？</a:t>
            </a:r>
            <a:endParaRPr lang="zh-CN" altLang="en-US" sz="2800" b="1" dirty="0">
              <a:solidFill>
                <a:srgbClr val="000000"/>
              </a:solidFill>
              <a:latin typeface="楷体_GB2312" pitchFamily="49" charset="-122"/>
              <a:ea typeface="楷体_GB2312" pitchFamily="49" charset="-122"/>
            </a:endParaRPr>
          </a:p>
        </p:txBody>
      </p:sp>
      <p:sp>
        <p:nvSpPr>
          <p:cNvPr id="4" name="Rectangle 15"/>
          <p:cNvSpPr/>
          <p:nvPr/>
        </p:nvSpPr>
        <p:spPr>
          <a:xfrm>
            <a:off x="5928360" y="6073140"/>
            <a:ext cx="387985" cy="583565"/>
          </a:xfrm>
          <a:prstGeom prst="rect">
            <a:avLst/>
          </a:prstGeom>
          <a:noFill/>
          <a:ln w="9525">
            <a:noFill/>
          </a:ln>
        </p:spPr>
        <p:txBody>
          <a:bodyPr wrap="none">
            <a:spAutoFit/>
          </a:bodyPr>
          <a:lstStyle/>
          <a:p>
            <a:r>
              <a:rPr lang="en-US" altLang="zh-CN" sz="3200" b="1" dirty="0">
                <a:solidFill>
                  <a:srgbClr val="FF0000"/>
                </a:solidFill>
                <a:latin typeface="楷体_GB2312" pitchFamily="49" charset="-122"/>
                <a:ea typeface="楷体_GB2312" pitchFamily="49" charset="-122"/>
              </a:rPr>
              <a:t>k</a:t>
            </a:r>
            <a:endParaRPr lang="en-US" altLang="zh-CN" sz="3200" b="1" dirty="0">
              <a:solidFill>
                <a:srgbClr val="FF0000"/>
              </a:solidFill>
              <a:latin typeface="楷体_GB2312" pitchFamily="49" charset="-122"/>
              <a:ea typeface="楷体_GB2312" pitchFamily="49" charset="-122"/>
            </a:endParaRPr>
          </a:p>
        </p:txBody>
      </p:sp>
      <p:sp>
        <p:nvSpPr>
          <p:cNvPr id="11" name="Text Box 9"/>
          <p:cNvSpPr txBox="1"/>
          <p:nvPr/>
        </p:nvSpPr>
        <p:spPr>
          <a:xfrm>
            <a:off x="1807210" y="2995295"/>
            <a:ext cx="8664575" cy="1322070"/>
          </a:xfrm>
          <a:prstGeom prst="rect">
            <a:avLst/>
          </a:prstGeom>
          <a:noFill/>
          <a:ln w="12700">
            <a:noFill/>
          </a:ln>
        </p:spPr>
        <p:txBody>
          <a:bodyPr>
            <a:spAutoFit/>
          </a:bodyPr>
          <a:lstStyle/>
          <a:p>
            <a:pPr>
              <a:lnSpc>
                <a:spcPct val="125000"/>
              </a:lnSpc>
            </a:pPr>
            <a:r>
              <a:rPr lang="zh-CN" altLang="en-US" sz="2800" b="1" dirty="0">
                <a:solidFill>
                  <a:srgbClr val="000000"/>
                </a:solidFill>
                <a:latin typeface="Times New Roman" panose="02020603050405020304" pitchFamily="18" charset="0"/>
              </a:rPr>
              <a:t>证明：基于上一条性质，深度为 </a:t>
            </a:r>
            <a:r>
              <a:rPr lang="en-US" altLang="zh-CN" sz="2800" b="1" i="1" dirty="0">
                <a:solidFill>
                  <a:srgbClr val="000000"/>
                </a:solidFill>
                <a:latin typeface="Times New Roman" panose="02020603050405020304" pitchFamily="18" charset="0"/>
              </a:rPr>
              <a:t>k </a:t>
            </a:r>
            <a:r>
              <a:rPr lang="zh-CN" altLang="en-US" sz="2800" b="1" dirty="0">
                <a:solidFill>
                  <a:srgbClr val="000000"/>
                </a:solidFill>
                <a:latin typeface="Times New Roman" panose="02020603050405020304" pitchFamily="18" charset="0"/>
              </a:rPr>
              <a:t>的二叉树上的结点数至多为         </a:t>
            </a:r>
            <a:r>
              <a:rPr lang="en-US" altLang="zh-CN" sz="2800" b="1" i="1" dirty="0">
                <a:solidFill>
                  <a:srgbClr val="7030A0"/>
                </a:solidFill>
                <a:latin typeface="Times New Roman" panose="02020603050405020304" pitchFamily="18" charset="0"/>
              </a:rPr>
              <a:t>2</a:t>
            </a:r>
            <a:r>
              <a:rPr lang="en-US" altLang="zh-CN" sz="2800" b="1" i="1" baseline="30000" dirty="0">
                <a:solidFill>
                  <a:srgbClr val="7030A0"/>
                </a:solidFill>
                <a:latin typeface="Times New Roman" panose="02020603050405020304" pitchFamily="18" charset="0"/>
              </a:rPr>
              <a:t>0</a:t>
            </a:r>
            <a:r>
              <a:rPr lang="en-US" altLang="zh-CN" sz="2800" b="1" i="1" dirty="0">
                <a:solidFill>
                  <a:srgbClr val="7030A0"/>
                </a:solidFill>
                <a:latin typeface="Times New Roman" panose="02020603050405020304" pitchFamily="18" charset="0"/>
              </a:rPr>
              <a:t>+2</a:t>
            </a:r>
            <a:r>
              <a:rPr lang="en-US" altLang="zh-CN" sz="2800" b="1" i="1" baseline="30000" dirty="0">
                <a:solidFill>
                  <a:srgbClr val="7030A0"/>
                </a:solidFill>
                <a:latin typeface="Times New Roman" panose="02020603050405020304" pitchFamily="18" charset="0"/>
              </a:rPr>
              <a:t>1</a:t>
            </a:r>
            <a:r>
              <a:rPr lang="en-US" altLang="zh-CN" sz="2800" b="1" i="1" dirty="0">
                <a:solidFill>
                  <a:srgbClr val="7030A0"/>
                </a:solidFill>
                <a:latin typeface="Times New Roman" panose="02020603050405020304" pitchFamily="18" charset="0"/>
              </a:rPr>
              <a:t>+ </a:t>
            </a:r>
            <a:r>
              <a:rPr lang="en-US" altLang="zh-CN" sz="2800" b="1" i="1" dirty="0">
                <a:solidFill>
                  <a:srgbClr val="7030A0"/>
                </a:solidFill>
                <a:latin typeface="Times New Roman" panose="02020603050405020304" pitchFamily="18" charset="0"/>
                <a:sym typeface="Symbol" panose="05050102010706020507" pitchFamily="18" charset="2"/>
              </a:rPr>
              <a:t>      +2</a:t>
            </a:r>
            <a:r>
              <a:rPr lang="en-US" altLang="zh-CN" sz="2800" b="1" i="1" baseline="30000" dirty="0">
                <a:solidFill>
                  <a:srgbClr val="7030A0"/>
                </a:solidFill>
                <a:latin typeface="Times New Roman" panose="02020603050405020304" pitchFamily="18" charset="0"/>
                <a:sym typeface="Symbol" panose="05050102010706020507" pitchFamily="18" charset="2"/>
              </a:rPr>
              <a:t>k-1</a:t>
            </a:r>
            <a:r>
              <a:rPr lang="en-US" altLang="zh-CN" sz="2800" b="1" i="1" dirty="0">
                <a:solidFill>
                  <a:srgbClr val="7030A0"/>
                </a:solidFill>
                <a:latin typeface="Times New Roman" panose="02020603050405020304" pitchFamily="18" charset="0"/>
                <a:sym typeface="Symbol" panose="05050102010706020507" pitchFamily="18" charset="2"/>
              </a:rPr>
              <a:t> = </a:t>
            </a:r>
            <a:r>
              <a:rPr lang="en-US" altLang="zh-CN" sz="3600" b="1" i="1" dirty="0">
                <a:solidFill>
                  <a:srgbClr val="FF0000"/>
                </a:solidFill>
                <a:latin typeface="Times New Roman" panose="02020603050405020304" pitchFamily="18" charset="0"/>
                <a:sym typeface="Symbol" panose="05050102010706020507" pitchFamily="18" charset="2"/>
              </a:rPr>
              <a:t>2</a:t>
            </a:r>
            <a:r>
              <a:rPr lang="en-US" altLang="zh-CN" sz="3600" b="1" i="1" baseline="30000" dirty="0">
                <a:solidFill>
                  <a:srgbClr val="FF0000"/>
                </a:solidFill>
                <a:latin typeface="Times New Roman" panose="02020603050405020304" pitchFamily="18" charset="0"/>
                <a:sym typeface="Symbol" panose="05050102010706020507" pitchFamily="18" charset="2"/>
              </a:rPr>
              <a:t>k</a:t>
            </a:r>
            <a:r>
              <a:rPr lang="en-US" altLang="zh-CN" sz="3600" b="1" i="1" dirty="0">
                <a:solidFill>
                  <a:srgbClr val="FF0000"/>
                </a:solidFill>
                <a:latin typeface="Times New Roman" panose="02020603050405020304" pitchFamily="18" charset="0"/>
                <a:sym typeface="Symbol" panose="05050102010706020507" pitchFamily="18" charset="2"/>
              </a:rPr>
              <a:t>-1</a:t>
            </a:r>
            <a:r>
              <a:rPr lang="en-US" altLang="zh-CN" sz="3600" b="1" dirty="0">
                <a:solidFill>
                  <a:srgbClr val="FF0000"/>
                </a:solidFill>
                <a:latin typeface="Times New Roman" panose="02020603050405020304" pitchFamily="18" charset="0"/>
              </a:rPr>
              <a:t> </a:t>
            </a:r>
            <a:endParaRPr lang="zh-CN" altLang="en-US" sz="3600" b="1" dirty="0">
              <a:solidFill>
                <a:srgbClr val="7030A0"/>
              </a:solidFill>
              <a:latin typeface="Times New Roman" panose="02020603050405020304" pitchFamily="18" charset="0"/>
            </a:endParaRPr>
          </a:p>
        </p:txBody>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、二叉树的性质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7"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par>
                          <p:cTn id="7" fill="hold">
                            <p:stCondLst>
                              <p:cond delay="659"/>
                            </p:stCondLst>
                            <p:childTnLst>
                              <p:par>
                                <p:cTn id="8" presetID="1" presetClass="entr" presetSubtype="0" fill="hold" grpId="0" nodeType="afterEffect">
                                  <p:stCondLst>
                                    <p:cond delay="0"/>
                                  </p:stCondLst>
                                  <p:iterate type="lt">
                                    <p:tmAbs val="30"/>
                                  </p:iterate>
                                  <p:childTnLst>
                                    <p:set>
                                      <p:cBhvr>
                                        <p:cTn id="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lt">
                                    <p:tmAbs val="30"/>
                                  </p:iterate>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2099"/>
                            </p:stCondLst>
                            <p:childTnLst>
                              <p:par>
                                <p:cTn id="15" presetID="22" presetClass="entr" presetSubtype="1"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30"/>
                                  </p:iterate>
                                  <p:childTnLst>
                                    <p:set>
                                      <p:cBhvr>
                                        <p:cTn id="21" dur="1" fill="hold">
                                          <p:stCondLst>
                                            <p:cond delay="299"/>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p:bldP spid="8" grpId="0" bldLvl="0" animBg="1"/>
      <p:bldP spid="9" grpId="0"/>
      <p:bldP spid="4"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p:nvPr/>
        </p:nvSpPr>
        <p:spPr>
          <a:xfrm>
            <a:off x="1443990" y="1457008"/>
            <a:ext cx="8686800" cy="685800"/>
          </a:xfrm>
          <a:prstGeom prst="rect">
            <a:avLst/>
          </a:prstGeom>
          <a:noFill/>
          <a:ln w="9525">
            <a:noFill/>
          </a:ln>
        </p:spPr>
        <p:txBody>
          <a:bodyPr anchor="b"/>
          <a:lstStyle/>
          <a:p>
            <a:pPr eaLnBrk="0" hangingPunct="0">
              <a:lnSpc>
                <a:spcPct val="90000"/>
              </a:lnSpc>
            </a:pP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讨论</a:t>
            </a:r>
            <a:r>
              <a:rPr lang="en-US" altLang="zh-CN"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：二叉树的叶子数和度为</a:t>
            </a:r>
            <a:r>
              <a:rPr lang="en-US" altLang="zh-CN"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的结点数之间有关系吗？</a:t>
            </a:r>
            <a:endPar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AutoShape 4"/>
          <p:cNvSpPr/>
          <p:nvPr/>
        </p:nvSpPr>
        <p:spPr>
          <a:xfrm>
            <a:off x="5499418" y="5262245"/>
            <a:ext cx="806450" cy="455613"/>
          </a:xfrm>
          <a:prstGeom prst="downArrow">
            <a:avLst>
              <a:gd name="adj1" fmla="val 18250"/>
              <a:gd name="adj2" fmla="val 25000"/>
            </a:avLst>
          </a:prstGeom>
          <a:solidFill>
            <a:schemeClr val="accent1"/>
          </a:solidFill>
          <a:ln w="9525" cap="flat" cmpd="sng">
            <a:solidFill>
              <a:schemeClr val="tx1"/>
            </a:solidFill>
            <a:prstDash val="solid"/>
            <a:miter/>
            <a:headEnd type="none" w="med" len="med"/>
            <a:tailEnd type="none" w="med" len="med"/>
          </a:ln>
        </p:spPr>
        <p:txBody>
          <a:bodyPr anchor="ctr">
            <a:spAutoFit/>
          </a:bodyPr>
          <a:lstStyle/>
          <a:p>
            <a:pPr algn="ctr"/>
            <a:endParaRPr lang="zh-CN" altLang="en-US" dirty="0">
              <a:latin typeface="宋体" panose="02010600030101010101" pitchFamily="2" charset="-122"/>
            </a:endParaRPr>
          </a:p>
        </p:txBody>
      </p:sp>
      <p:sp>
        <p:nvSpPr>
          <p:cNvPr id="9" name="Text Box 6"/>
          <p:cNvSpPr txBox="1">
            <a:spLocks noChangeArrowheads="1"/>
          </p:cNvSpPr>
          <p:nvPr/>
        </p:nvSpPr>
        <p:spPr bwMode="auto">
          <a:xfrm>
            <a:off x="745490" y="2202180"/>
            <a:ext cx="10950575" cy="334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sz="3200" b="1">
                <a:solidFill>
                  <a:schemeClr val="tx1"/>
                </a:solidFill>
                <a:latin typeface="宋体" panose="02010600030101010101" pitchFamily="2" charset="-122"/>
                <a:ea typeface="宋体" panose="02010600030101010101" pitchFamily="2" charset="-122"/>
              </a:defRPr>
            </a:lvl1pPr>
            <a:lvl2pPr algn="ctr">
              <a:defRPr sz="3200" b="1">
                <a:solidFill>
                  <a:schemeClr val="tx1"/>
                </a:solidFill>
                <a:latin typeface="宋体" panose="02010600030101010101" pitchFamily="2" charset="-122"/>
                <a:ea typeface="宋体" panose="02010600030101010101" pitchFamily="2" charset="-122"/>
              </a:defRPr>
            </a:lvl2pPr>
            <a:lvl3pPr algn="ctr">
              <a:defRPr sz="3200" b="1">
                <a:solidFill>
                  <a:schemeClr val="tx1"/>
                </a:solidFill>
                <a:latin typeface="宋体" panose="02010600030101010101" pitchFamily="2" charset="-122"/>
                <a:ea typeface="宋体" panose="02010600030101010101" pitchFamily="2" charset="-122"/>
              </a:defRPr>
            </a:lvl3pPr>
            <a:lvl4pPr algn="ctr">
              <a:defRPr sz="3200" b="1">
                <a:solidFill>
                  <a:schemeClr val="tx1"/>
                </a:solidFill>
                <a:latin typeface="宋体" panose="02010600030101010101" pitchFamily="2" charset="-122"/>
                <a:ea typeface="宋体" panose="02010600030101010101" pitchFamily="2" charset="-122"/>
              </a:defRPr>
            </a:lvl4pPr>
            <a:lvl5pPr algn="ctr">
              <a:defRPr sz="3200" b="1">
                <a:solidFill>
                  <a:schemeClr val="tx1"/>
                </a:solidFill>
                <a:latin typeface="宋体" panose="02010600030101010101" pitchFamily="2" charset="-122"/>
                <a:ea typeface="宋体" panose="02010600030101010101" pitchFamily="2" charset="-122"/>
              </a:defRPr>
            </a:lvl5pPr>
            <a:lvl6pPr algn="ct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6pPr>
            <a:lvl7pPr algn="ct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7pPr>
            <a:lvl8pPr algn="ct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8pPr>
            <a:lvl9pPr algn="ctr" fontAlgn="base">
              <a:spcBef>
                <a:spcPct val="0"/>
              </a:spcBef>
              <a:spcAft>
                <a:spcPct val="0"/>
              </a:spcAft>
              <a:buFont typeface="Arial" panose="020B0604020202020204" pitchFamily="34" charset="0"/>
              <a:defRPr sz="3200" b="1">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证明</a:t>
            </a:r>
            <a:r>
              <a:rPr kumimoji="0" lang="zh-CN" altLang="en-US" sz="32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smtClean="0">
                <a:ln>
                  <a:noFill/>
                </a:ln>
                <a:solidFill>
                  <a:srgbClr val="7030A0"/>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二叉树中全部结点数 </a:t>
            </a:r>
            <a:r>
              <a:rPr kumimoji="0" lang="en-US" altLang="zh-CN" b="1"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n</a:t>
            </a:r>
            <a:r>
              <a:rPr kumimoji="0" lang="en-US" altLang="zh-CN" sz="3200" b="1" i="1"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zh-CN" altLang="en-US" sz="2000" b="0"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叶子数＋</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度结点数＋</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度结点数 </a:t>
            </a:r>
            <a:r>
              <a:rPr kumimoji="0" lang="zh-CN" altLang="en-US" sz="2000" b="0"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en-US" altLang="zh-CN" sz="32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rPr>
              <a:t>0</a:t>
            </a:r>
            <a:r>
              <a:rPr kumimoji="0" lang="en-US" altLang="zh-CN" sz="32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rPr>
              <a:t>1</a:t>
            </a:r>
            <a:r>
              <a:rPr kumimoji="0" lang="en-US" altLang="zh-CN" sz="32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rPr>
              <a:t>2</a:t>
            </a:r>
            <a:endParaRPr kumimoji="0" lang="en-US" altLang="zh-CN" sz="3200"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rgbClr val="7030A0"/>
                </a:solidFill>
                <a:effectLst/>
                <a:uLnTx/>
                <a:uFillTx/>
                <a:latin typeface="楷体_GB2312" pitchFamily="49" charset="-122"/>
                <a:ea typeface="楷体_GB2312" pitchFamily="49" charset="-122"/>
                <a:cs typeface="+mn-cs"/>
              </a:rPr>
              <a:t>又∵</a:t>
            </a:r>
            <a:r>
              <a:rPr kumimoji="0" lang="zh-CN" altLang="en-US"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二叉树中全部结点数 </a:t>
            </a:r>
            <a:r>
              <a:rPr kumimoji="0" lang="en-US" altLang="zh-CN" b="1"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n</a:t>
            </a:r>
            <a:r>
              <a:rPr kumimoji="0" lang="en-US" altLang="zh-CN" sz="2400" b="1"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zh-CN" altLang="en-US" sz="20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总分支数＋根结点 </a:t>
            </a:r>
            <a:r>
              <a:rPr kumimoji="0" lang="zh-CN" altLang="en-US" sz="20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 </a:t>
            </a:r>
            <a:r>
              <a:rPr kumimoji="0" lang="en-US" altLang="zh-CN" sz="3200"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B+1</a:t>
            </a:r>
            <a:r>
              <a:rPr kumimoji="0" lang="en-US" altLang="zh-CN" sz="1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n-cs"/>
              </a:rPr>
              <a:t> </a:t>
            </a:r>
            <a:endParaRPr kumimoji="0" lang="en-US" altLang="zh-CN" sz="1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en-US" altLang="zh-CN" sz="1800" b="1" i="0" u="none" strike="noStrike" kern="1200" cap="none" spc="0" normalizeH="0" baseline="0" noProof="0" smtClean="0">
                <a:ln>
                  <a:noFill/>
                </a:ln>
                <a:solidFill>
                  <a:schemeClr val="tx1"/>
                </a:solidFill>
                <a:effectLst/>
                <a:uLnTx/>
                <a:uFillTx/>
                <a:latin typeface="楷体_GB2312" pitchFamily="49" charset="-122"/>
                <a:ea typeface="楷体_GB2312" pitchFamily="49" charset="-122"/>
                <a:cs typeface="+mn-cs"/>
              </a:rPr>
              <a:t>                                       </a:t>
            </a:r>
            <a:r>
              <a:rPr kumimoji="0" lang="zh-CN" altLang="en-US" sz="18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（除根结点外，每个结点必有一个直接前趋，即一个分支）</a:t>
            </a:r>
            <a:endParaRPr kumimoji="0" lang="zh-CN" altLang="en-US" sz="18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rgbClr val="7030A0"/>
                </a:solidFill>
                <a:effectLst/>
                <a:uLnTx/>
                <a:uFillTx/>
                <a:latin typeface="楷体_GB2312" pitchFamily="49" charset="-122"/>
                <a:ea typeface="楷体_GB2312" pitchFamily="49" charset="-122"/>
                <a:cs typeface="+mn-cs"/>
              </a:rPr>
              <a:t>而 </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度结点必有</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1</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个直接后继，</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度结点必有</a:t>
            </a:r>
            <a:r>
              <a:rPr kumimoji="0" lang="en-US" altLang="zh-CN"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2</a:t>
            </a:r>
            <a:r>
              <a:rPr kumimoji="0" lang="zh-CN" altLang="en-US" sz="20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个  </a:t>
            </a:r>
            <a:r>
              <a:rPr kumimoji="0" lang="zh-CN" altLang="en-US"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总分支数 </a:t>
            </a:r>
            <a:r>
              <a:rPr kumimoji="0" lang="en-US" altLang="zh-CN"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B = n</a:t>
            </a:r>
            <a:r>
              <a:rPr kumimoji="0" lang="en-US" altLang="zh-CN"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rPr>
              <a:t>1</a:t>
            </a:r>
            <a:r>
              <a:rPr kumimoji="0" lang="en-US" altLang="zh-CN" b="1" i="0" u="none" strike="noStrike" kern="1200" cap="none" spc="0" normalizeH="0" baseline="0" noProof="0" smtClean="0">
                <a:ln>
                  <a:noFill/>
                </a:ln>
                <a:solidFill>
                  <a:srgbClr val="000000"/>
                </a:solidFill>
                <a:effectLst/>
                <a:uLnTx/>
                <a:uFillTx/>
                <a:latin typeface="宋体" panose="02010600030101010101" pitchFamily="2" charset="-122"/>
                <a:ea typeface="楷体_GB2312" pitchFamily="49" charset="-122"/>
                <a:cs typeface="+mn-cs"/>
              </a:rPr>
              <a:t>+2n</a:t>
            </a:r>
            <a:r>
              <a:rPr kumimoji="0" lang="en-US" altLang="zh-CN"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rPr>
              <a:t>2</a:t>
            </a:r>
            <a:endParaRPr kumimoji="0" lang="en-US" altLang="zh-CN" b="1" i="0" u="none" strike="noStrike" kern="1200" cap="none" spc="0" normalizeH="0" baseline="-25000" noProof="0" smtClean="0">
              <a:ln>
                <a:noFill/>
              </a:ln>
              <a:solidFill>
                <a:srgbClr val="000000"/>
              </a:solidFill>
              <a:effectLst/>
              <a:uLnTx/>
              <a:uFillTx/>
              <a:latin typeface="宋体" panose="02010600030101010101" pitchFamily="2" charset="-122"/>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2800" b="1" i="0" u="none" strike="noStrike" kern="1200" cap="none" spc="0" normalizeH="0" baseline="0" noProof="0" smtClean="0">
                <a:ln>
                  <a:noFill/>
                </a:ln>
                <a:solidFill>
                  <a:srgbClr val="7030A0"/>
                </a:solidFill>
                <a:effectLst/>
                <a:uLnTx/>
                <a:uFillTx/>
                <a:latin typeface="楷体_GB2312" pitchFamily="49" charset="-122"/>
                <a:ea typeface="楷体_GB2312" pitchFamily="49" charset="-122"/>
                <a:cs typeface="+mn-cs"/>
              </a:rPr>
              <a:t>三式联立可得：</a:t>
            </a:r>
            <a:r>
              <a:rPr kumimoji="0" lang="zh-CN" altLang="en-US" sz="3200"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rPr>
              <a:t> </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0</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1</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2 </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 </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n</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1</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+2n</a:t>
            </a:r>
            <a:r>
              <a:rPr kumimoji="0" lang="en-US" altLang="zh-CN" sz="3200"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2 </a:t>
            </a:r>
            <a:r>
              <a:rPr kumimoji="0" lang="en-US" altLang="zh-CN" sz="3200"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+1,  </a:t>
            </a:r>
            <a:r>
              <a:rPr kumimoji="0" lang="en-US" altLang="zh-CN" sz="3200" b="1" i="0" u="none" strike="noStrike" kern="1200" cap="none" spc="0" normalizeH="0" baseline="0" noProof="0" smtClean="0">
                <a:ln>
                  <a:noFill/>
                </a:ln>
                <a:solidFill>
                  <a:srgbClr val="3333FF"/>
                </a:solidFill>
                <a:effectLst/>
                <a:uLnTx/>
                <a:uFillTx/>
                <a:latin typeface="宋体" panose="02010600030101010101" pitchFamily="2" charset="-122"/>
                <a:ea typeface="楷体_GB2312" pitchFamily="49" charset="-122"/>
                <a:cs typeface="+mn-cs"/>
              </a:rPr>
              <a:t> </a:t>
            </a:r>
            <a:r>
              <a:rPr kumimoji="0" lang="zh-CN" altLang="en-US" sz="2800" b="1" i="0" u="none" strike="noStrike" kern="1200" cap="none" spc="0" normalizeH="0" baseline="0" noProof="0" smtClean="0">
                <a:ln>
                  <a:noFill/>
                </a:ln>
                <a:solidFill>
                  <a:srgbClr val="3333FF"/>
                </a:solidFill>
                <a:effectLst/>
                <a:uLnTx/>
                <a:uFillTx/>
                <a:latin typeface="楷体_GB2312" pitchFamily="49" charset="-122"/>
                <a:ea typeface="楷体_GB2312" pitchFamily="49" charset="-122"/>
                <a:cs typeface="+mn-cs"/>
              </a:rPr>
              <a:t>即 </a:t>
            </a:r>
            <a:r>
              <a:rPr kumimoji="0" lang="en-US" altLang="zh-CN"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n</a:t>
            </a:r>
            <a:r>
              <a:rPr kumimoji="0" lang="en-US" altLang="zh-CN"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0 </a:t>
            </a:r>
            <a:r>
              <a:rPr kumimoji="0" lang="en-US" altLang="zh-CN"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 n</a:t>
            </a:r>
            <a:r>
              <a:rPr kumimoji="0" lang="en-US" altLang="zh-CN" b="1" i="0" u="none" strike="noStrike" kern="1200" cap="none" spc="0" normalizeH="0" baseline="-25000" noProof="0" smtClean="0">
                <a:ln>
                  <a:noFill/>
                </a:ln>
                <a:solidFill>
                  <a:srgbClr val="FF0000"/>
                </a:solidFill>
                <a:effectLst/>
                <a:uLnTx/>
                <a:uFillTx/>
                <a:latin typeface="宋体" panose="02010600030101010101" pitchFamily="2" charset="-122"/>
                <a:ea typeface="楷体_GB2312" pitchFamily="49" charset="-122"/>
                <a:cs typeface="+mn-cs"/>
              </a:rPr>
              <a:t>2</a:t>
            </a:r>
            <a:r>
              <a:rPr kumimoji="0" lang="en-US" altLang="zh-CN" b="1" i="0" u="none" strike="noStrike" kern="1200" cap="none" spc="0" normalizeH="0" baseline="0" noProof="0" smtClean="0">
                <a:ln>
                  <a:noFill/>
                </a:ln>
                <a:solidFill>
                  <a:srgbClr val="FF0000"/>
                </a:solidFill>
                <a:effectLst/>
                <a:uLnTx/>
                <a:uFillTx/>
                <a:latin typeface="宋体" panose="02010600030101010101" pitchFamily="2" charset="-122"/>
                <a:ea typeface="楷体_GB2312" pitchFamily="49" charset="-122"/>
                <a:cs typeface="+mn-cs"/>
              </a:rPr>
              <a:t>+1</a:t>
            </a:r>
            <a:endParaRPr kumimoji="0" lang="en-US" altLang="zh-CN"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实际意义：叶子数＝</a:t>
            </a:r>
            <a:r>
              <a:rPr kumimoji="0" lang="en-US" altLang="zh-CN"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2</a:t>
            </a:r>
            <a:r>
              <a:rPr kumimoji="0" lang="zh-CN" altLang="en-US"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度结点数＋</a:t>
            </a:r>
            <a:r>
              <a:rPr kumimoji="0" lang="en-US" altLang="zh-CN"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1</a:t>
            </a:r>
            <a:endParaRPr kumimoji="0" lang="en-US" altLang="zh-CN" sz="2400" b="1"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endParaRPr>
          </a:p>
        </p:txBody>
      </p:sp>
      <p:sp>
        <p:nvSpPr>
          <p:cNvPr id="40" name="Rectangle 3"/>
          <p:cNvSpPr/>
          <p:nvPr/>
        </p:nvSpPr>
        <p:spPr>
          <a:xfrm>
            <a:off x="1327785" y="5851843"/>
            <a:ext cx="8686800" cy="953135"/>
          </a:xfrm>
          <a:prstGeom prst="rect">
            <a:avLst/>
          </a:prstGeom>
          <a:noFill/>
          <a:ln w="38100" cap="flat" cmpd="sng">
            <a:solidFill>
              <a:srgbClr val="F85208"/>
            </a:solidFill>
            <a:prstDash val="solid"/>
            <a:miter/>
            <a:headEnd type="none" w="med" len="med"/>
            <a:tailEnd type="none" w="med" len="med"/>
          </a:ln>
        </p:spPr>
        <p:txBody>
          <a:bodyPr>
            <a:spAutoFit/>
          </a:bodyPr>
          <a:lstStyle/>
          <a:p>
            <a:r>
              <a:rPr lang="zh-CN" altLang="en-US" sz="2800" b="1" dirty="0">
                <a:solidFill>
                  <a:srgbClr val="FF0000"/>
                </a:solidFill>
                <a:latin typeface="黑体" panose="02010609060101010101" pitchFamily="49" charset="-122"/>
                <a:ea typeface="黑体" panose="02010609060101010101" pitchFamily="49" charset="-122"/>
              </a:rPr>
              <a:t>性质</a:t>
            </a:r>
            <a:r>
              <a:rPr lang="en-US" altLang="zh-CN" sz="2800" b="1" dirty="0">
                <a:solidFill>
                  <a:srgbClr val="FF0000"/>
                </a:solidFill>
                <a:latin typeface="黑体" panose="02010609060101010101" pitchFamily="49" charset="-122"/>
                <a:ea typeface="黑体" panose="02010609060101010101" pitchFamily="49" charset="-122"/>
              </a:rPr>
              <a:t>3:</a:t>
            </a:r>
            <a:r>
              <a:rPr lang="en-US" altLang="zh-CN" sz="2800" b="1" dirty="0">
                <a:solidFill>
                  <a:srgbClr val="FF00FF"/>
                </a:solidFill>
                <a:latin typeface="黑体" panose="02010609060101010101" pitchFamily="49" charset="-122"/>
                <a:ea typeface="黑体" panose="02010609060101010101" pitchFamily="49" charset="-122"/>
              </a:rPr>
              <a:t> </a:t>
            </a:r>
            <a:r>
              <a:rPr lang="zh-CN" altLang="en-US" sz="2800" b="1" dirty="0">
                <a:solidFill>
                  <a:srgbClr val="3333FF"/>
                </a:solidFill>
                <a:latin typeface="楷体_GB2312" pitchFamily="49" charset="-122"/>
                <a:ea typeface="楷体_GB2312" pitchFamily="49" charset="-122"/>
              </a:rPr>
              <a:t>对任何一棵二叉树</a:t>
            </a:r>
            <a:r>
              <a:rPr lang="en-US" altLang="zh-CN" sz="2800" b="1" dirty="0">
                <a:solidFill>
                  <a:srgbClr val="3333FF"/>
                </a:solidFill>
                <a:latin typeface="楷体_GB2312" pitchFamily="49" charset="-122"/>
                <a:ea typeface="楷体_GB2312" pitchFamily="49" charset="-122"/>
              </a:rPr>
              <a:t>T</a:t>
            </a:r>
            <a:r>
              <a:rPr lang="zh-CN" altLang="en-US" sz="2800" b="1" dirty="0">
                <a:solidFill>
                  <a:srgbClr val="3333FF"/>
                </a:solidFill>
                <a:latin typeface="楷体_GB2312" pitchFamily="49" charset="-122"/>
                <a:ea typeface="楷体_GB2312" pitchFamily="49" charset="-122"/>
              </a:rPr>
              <a:t>，若</a:t>
            </a:r>
            <a:r>
              <a:rPr lang="en-US" altLang="zh-CN" sz="2800" b="1" dirty="0">
                <a:solidFill>
                  <a:srgbClr val="3333FF"/>
                </a:solidFill>
                <a:latin typeface="楷体_GB2312" pitchFamily="49" charset="-122"/>
                <a:ea typeface="楷体_GB2312" pitchFamily="49" charset="-122"/>
              </a:rPr>
              <a:t>2</a:t>
            </a:r>
            <a:r>
              <a:rPr lang="zh-CN" altLang="en-US" sz="2800" b="1" dirty="0">
                <a:solidFill>
                  <a:srgbClr val="3333FF"/>
                </a:solidFill>
                <a:latin typeface="楷体_GB2312" pitchFamily="49" charset="-122"/>
                <a:ea typeface="楷体_GB2312" pitchFamily="49" charset="-122"/>
              </a:rPr>
              <a:t>度的结点数有</a:t>
            </a:r>
            <a:r>
              <a:rPr lang="en-US" altLang="zh-CN" sz="2800" b="1" dirty="0">
                <a:solidFill>
                  <a:srgbClr val="3333FF"/>
                </a:solidFill>
                <a:latin typeface="楷体_GB2312" pitchFamily="49" charset="-122"/>
                <a:ea typeface="楷体_GB2312" pitchFamily="49" charset="-122"/>
              </a:rPr>
              <a:t>n</a:t>
            </a:r>
            <a:r>
              <a:rPr lang="en-US" altLang="zh-CN" sz="2800" b="1" baseline="-25000" dirty="0">
                <a:solidFill>
                  <a:srgbClr val="3333FF"/>
                </a:solidFill>
                <a:latin typeface="楷体_GB2312" pitchFamily="49" charset="-122"/>
                <a:ea typeface="楷体_GB2312" pitchFamily="49" charset="-122"/>
              </a:rPr>
              <a:t>2</a:t>
            </a:r>
            <a:r>
              <a:rPr lang="zh-CN" altLang="en-US" sz="2800" b="1" dirty="0">
                <a:solidFill>
                  <a:srgbClr val="3333FF"/>
                </a:solidFill>
                <a:latin typeface="楷体_GB2312" pitchFamily="49" charset="-122"/>
                <a:ea typeface="楷体_GB2312" pitchFamily="49" charset="-122"/>
              </a:rPr>
              <a:t>个，则叶子数（</a:t>
            </a:r>
            <a:r>
              <a:rPr lang="en-US" altLang="zh-CN" sz="2800" b="1" dirty="0">
                <a:solidFill>
                  <a:srgbClr val="3333FF"/>
                </a:solidFill>
                <a:latin typeface="楷体_GB2312" pitchFamily="49" charset="-122"/>
                <a:ea typeface="楷体_GB2312" pitchFamily="49" charset="-122"/>
              </a:rPr>
              <a:t>n</a:t>
            </a:r>
            <a:r>
              <a:rPr lang="en-US" altLang="zh-CN" sz="2800" b="1" baseline="-25000" dirty="0">
                <a:solidFill>
                  <a:srgbClr val="3333FF"/>
                </a:solidFill>
                <a:latin typeface="楷体_GB2312" pitchFamily="49" charset="-122"/>
                <a:ea typeface="楷体_GB2312" pitchFamily="49" charset="-122"/>
              </a:rPr>
              <a:t>0</a:t>
            </a:r>
            <a:r>
              <a:rPr lang="zh-CN" altLang="en-US" sz="2800" b="1" dirty="0">
                <a:solidFill>
                  <a:srgbClr val="3333FF"/>
                </a:solidFill>
                <a:latin typeface="楷体_GB2312" pitchFamily="49" charset="-122"/>
                <a:ea typeface="楷体_GB2312" pitchFamily="49" charset="-122"/>
              </a:rPr>
              <a:t>）必定为</a:t>
            </a:r>
            <a:r>
              <a:rPr lang="en-US" altLang="zh-CN" sz="2800" b="1" dirty="0">
                <a:solidFill>
                  <a:srgbClr val="3333FF"/>
                </a:solidFill>
                <a:latin typeface="楷体_GB2312" pitchFamily="49" charset="-122"/>
                <a:ea typeface="楷体_GB2312" pitchFamily="49" charset="-122"/>
              </a:rPr>
              <a:t>n</a:t>
            </a:r>
            <a:r>
              <a:rPr lang="en-US" altLang="zh-CN" sz="2800" b="1" baseline="-25000" dirty="0">
                <a:solidFill>
                  <a:srgbClr val="3333FF"/>
                </a:solidFill>
                <a:latin typeface="楷体_GB2312" pitchFamily="49" charset="-122"/>
                <a:ea typeface="楷体_GB2312" pitchFamily="49" charset="-122"/>
              </a:rPr>
              <a:t>2</a:t>
            </a:r>
            <a:r>
              <a:rPr lang="zh-CN" altLang="en-US" sz="2800" b="1" dirty="0">
                <a:solidFill>
                  <a:srgbClr val="3333FF"/>
                </a:solidFill>
                <a:latin typeface="楷体_GB2312" pitchFamily="49" charset="-122"/>
                <a:ea typeface="楷体_GB2312" pitchFamily="49" charset="-122"/>
              </a:rPr>
              <a:t>＋</a:t>
            </a:r>
            <a:r>
              <a:rPr lang="en-US" altLang="zh-CN" sz="2800" b="1" dirty="0">
                <a:solidFill>
                  <a:srgbClr val="3333FF"/>
                </a:solidFill>
                <a:latin typeface="楷体_GB2312" pitchFamily="49" charset="-122"/>
                <a:ea typeface="楷体_GB2312" pitchFamily="49" charset="-122"/>
              </a:rPr>
              <a:t>1 </a:t>
            </a:r>
            <a:r>
              <a:rPr lang="zh-CN" altLang="en-US" sz="2800" b="1" dirty="0">
                <a:solidFill>
                  <a:srgbClr val="3333FF"/>
                </a:solidFill>
                <a:latin typeface="楷体_GB2312" pitchFamily="49" charset="-122"/>
                <a:ea typeface="楷体_GB2312" pitchFamily="49" charset="-122"/>
              </a:rPr>
              <a:t>（即 </a:t>
            </a:r>
            <a:r>
              <a:rPr lang="en-US" altLang="zh-CN" sz="2800" b="1" dirty="0">
                <a:solidFill>
                  <a:srgbClr val="3333FF"/>
                </a:solidFill>
                <a:latin typeface="宋体" panose="02010600030101010101" pitchFamily="2" charset="-122"/>
                <a:ea typeface="楷体_GB2312" pitchFamily="49" charset="-122"/>
              </a:rPr>
              <a:t>n</a:t>
            </a:r>
            <a:r>
              <a:rPr lang="en-US" altLang="zh-CN" sz="2800" b="1" baseline="-25000" dirty="0">
                <a:solidFill>
                  <a:srgbClr val="3333FF"/>
                </a:solidFill>
                <a:latin typeface="宋体" panose="02010600030101010101" pitchFamily="2" charset="-122"/>
                <a:ea typeface="楷体_GB2312" pitchFamily="49" charset="-122"/>
              </a:rPr>
              <a:t>0 </a:t>
            </a:r>
            <a:r>
              <a:rPr lang="en-US" altLang="zh-CN" sz="2800" b="1" dirty="0">
                <a:solidFill>
                  <a:srgbClr val="3333FF"/>
                </a:solidFill>
                <a:latin typeface="宋体" panose="02010600030101010101" pitchFamily="2" charset="-122"/>
                <a:ea typeface="楷体_GB2312" pitchFamily="49" charset="-122"/>
              </a:rPr>
              <a:t>= n</a:t>
            </a:r>
            <a:r>
              <a:rPr lang="en-US" altLang="zh-CN" sz="2800" b="1" baseline="-25000" dirty="0">
                <a:solidFill>
                  <a:srgbClr val="3333FF"/>
                </a:solidFill>
                <a:latin typeface="宋体" panose="02010600030101010101" pitchFamily="2" charset="-122"/>
                <a:ea typeface="楷体_GB2312" pitchFamily="49" charset="-122"/>
              </a:rPr>
              <a:t>2</a:t>
            </a:r>
            <a:r>
              <a:rPr lang="en-US" altLang="zh-CN" sz="2800" b="1" dirty="0">
                <a:solidFill>
                  <a:srgbClr val="3333FF"/>
                </a:solidFill>
                <a:latin typeface="宋体" panose="02010600030101010101" pitchFamily="2" charset="-122"/>
                <a:ea typeface="楷体_GB2312" pitchFamily="49" charset="-122"/>
              </a:rPr>
              <a:t>+1 </a:t>
            </a:r>
            <a:r>
              <a:rPr lang="zh-CN" altLang="en-US" sz="2800" b="1" dirty="0">
                <a:solidFill>
                  <a:srgbClr val="3333FF"/>
                </a:solidFill>
                <a:latin typeface="楷体_GB2312" pitchFamily="49" charset="-122"/>
                <a:ea typeface="楷体_GB2312" pitchFamily="49" charset="-122"/>
              </a:rPr>
              <a:t>）</a:t>
            </a:r>
            <a:endParaRPr lang="zh-CN" altLang="en-US" sz="2800" b="1" dirty="0">
              <a:solidFill>
                <a:srgbClr val="3333FF"/>
              </a:solidFill>
              <a:latin typeface="楷体_GB2312" pitchFamily="49" charset="-122"/>
              <a:ea typeface="楷体_GB2312" pitchFamily="49" charset="-122"/>
            </a:endParaRPr>
          </a:p>
        </p:txBody>
      </p:sp>
      <p:grpSp>
        <p:nvGrpSpPr>
          <p:cNvPr id="42" name="组合 41"/>
          <p:cNvGrpSpPr/>
          <p:nvPr/>
        </p:nvGrpSpPr>
        <p:grpSpPr>
          <a:xfrm>
            <a:off x="9591040" y="99378"/>
            <a:ext cx="2592388" cy="2133600"/>
            <a:chOff x="5962251" y="4710479"/>
            <a:chExt cx="2592288" cy="2132856"/>
          </a:xfrm>
        </p:grpSpPr>
        <p:sp>
          <p:nvSpPr>
            <p:cNvPr id="41" name="圆角矩形 40"/>
            <p:cNvSpPr/>
            <p:nvPr/>
          </p:nvSpPr>
          <p:spPr>
            <a:xfrm>
              <a:off x="5962251" y="4710479"/>
              <a:ext cx="2592288" cy="2132856"/>
            </a:xfrm>
            <a:prstGeom prst="round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lt1"/>
                </a:solidFill>
                <a:effectLst/>
                <a:uLnTx/>
                <a:uFillTx/>
                <a:latin typeface="+mn-lt"/>
                <a:ea typeface="+mn-ea"/>
                <a:cs typeface="+mn-cs"/>
              </a:endParaRPr>
            </a:p>
          </p:txBody>
        </p:sp>
        <p:grpSp>
          <p:nvGrpSpPr>
            <p:cNvPr id="52233" name="Group 7"/>
            <p:cNvGrpSpPr/>
            <p:nvPr/>
          </p:nvGrpSpPr>
          <p:grpSpPr>
            <a:xfrm>
              <a:off x="6046740" y="4710479"/>
              <a:ext cx="2371207" cy="2081912"/>
              <a:chOff x="4176" y="2016"/>
              <a:chExt cx="1411" cy="1226"/>
            </a:xfrm>
          </p:grpSpPr>
          <p:sp>
            <p:nvSpPr>
              <p:cNvPr id="52234" name="Oval 8"/>
              <p:cNvSpPr/>
              <p:nvPr/>
            </p:nvSpPr>
            <p:spPr>
              <a:xfrm>
                <a:off x="4926" y="2045"/>
                <a:ext cx="190"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35" name="Rectangle 9"/>
              <p:cNvSpPr/>
              <p:nvPr/>
            </p:nvSpPr>
            <p:spPr>
              <a:xfrm>
                <a:off x="4935" y="2016"/>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A</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36" name="Oval 10"/>
              <p:cNvSpPr/>
              <p:nvPr/>
            </p:nvSpPr>
            <p:spPr>
              <a:xfrm>
                <a:off x="4592" y="2379"/>
                <a:ext cx="190" cy="153"/>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37" name="Line 12"/>
              <p:cNvSpPr/>
              <p:nvPr/>
            </p:nvSpPr>
            <p:spPr>
              <a:xfrm flipH="1">
                <a:off x="4720" y="2187"/>
                <a:ext cx="239" cy="189"/>
              </a:xfrm>
              <a:prstGeom prst="line">
                <a:avLst/>
              </a:prstGeom>
              <a:ln w="12700" cap="flat" cmpd="sng">
                <a:solidFill>
                  <a:schemeClr val="tx1"/>
                </a:solidFill>
                <a:prstDash val="solid"/>
                <a:headEnd type="none" w="sm" len="sm"/>
                <a:tailEnd type="none" w="sm" len="sm"/>
              </a:ln>
            </p:spPr>
          </p:sp>
          <p:sp>
            <p:nvSpPr>
              <p:cNvPr id="52238" name="Rectangle 11"/>
              <p:cNvSpPr/>
              <p:nvPr/>
            </p:nvSpPr>
            <p:spPr>
              <a:xfrm>
                <a:off x="4602" y="2358"/>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B</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39" name="Oval 13"/>
              <p:cNvSpPr/>
              <p:nvPr/>
            </p:nvSpPr>
            <p:spPr>
              <a:xfrm>
                <a:off x="5227" y="2388"/>
                <a:ext cx="189" cy="153"/>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40" name="Rectangle 14"/>
              <p:cNvSpPr/>
              <p:nvPr/>
            </p:nvSpPr>
            <p:spPr>
              <a:xfrm>
                <a:off x="5227" y="2376"/>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C</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41" name="Oval 15"/>
              <p:cNvSpPr/>
              <p:nvPr/>
            </p:nvSpPr>
            <p:spPr>
              <a:xfrm>
                <a:off x="5398" y="2683"/>
                <a:ext cx="189"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42" name="Rectangle 16"/>
              <p:cNvSpPr/>
              <p:nvPr/>
            </p:nvSpPr>
            <p:spPr>
              <a:xfrm>
                <a:off x="5400" y="2672"/>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G</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43" name="Line 17"/>
              <p:cNvSpPr/>
              <p:nvPr/>
            </p:nvSpPr>
            <p:spPr>
              <a:xfrm>
                <a:off x="5377" y="2540"/>
                <a:ext cx="97" cy="135"/>
              </a:xfrm>
              <a:prstGeom prst="line">
                <a:avLst/>
              </a:prstGeom>
              <a:ln w="12700" cap="flat" cmpd="sng">
                <a:solidFill>
                  <a:schemeClr val="tx1"/>
                </a:solidFill>
                <a:prstDash val="solid"/>
                <a:headEnd type="none" w="sm" len="sm"/>
                <a:tailEnd type="none" w="sm" len="sm"/>
              </a:ln>
            </p:spPr>
          </p:sp>
          <p:sp>
            <p:nvSpPr>
              <p:cNvPr id="52244" name="Oval 18"/>
              <p:cNvSpPr/>
              <p:nvPr/>
            </p:nvSpPr>
            <p:spPr>
              <a:xfrm>
                <a:off x="4770" y="2697"/>
                <a:ext cx="189"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45" name="Rectangle 19"/>
              <p:cNvSpPr/>
              <p:nvPr/>
            </p:nvSpPr>
            <p:spPr>
              <a:xfrm>
                <a:off x="4763" y="2678"/>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E</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46" name="Oval 20"/>
              <p:cNvSpPr/>
              <p:nvPr/>
            </p:nvSpPr>
            <p:spPr>
              <a:xfrm>
                <a:off x="4512" y="3037"/>
                <a:ext cx="190" cy="153"/>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47" name="Rectangle 21"/>
              <p:cNvSpPr/>
              <p:nvPr/>
            </p:nvSpPr>
            <p:spPr>
              <a:xfrm>
                <a:off x="4512" y="3019"/>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I</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48" name="Line 22"/>
              <p:cNvSpPr/>
              <p:nvPr/>
            </p:nvSpPr>
            <p:spPr>
              <a:xfrm>
                <a:off x="4512" y="2832"/>
                <a:ext cx="123" cy="202"/>
              </a:xfrm>
              <a:prstGeom prst="line">
                <a:avLst/>
              </a:prstGeom>
              <a:ln w="12700" cap="flat" cmpd="sng">
                <a:solidFill>
                  <a:schemeClr val="tx1"/>
                </a:solidFill>
                <a:prstDash val="solid"/>
                <a:headEnd type="none" w="sm" len="sm"/>
                <a:tailEnd type="none" w="sm" len="sm"/>
              </a:ln>
            </p:spPr>
          </p:sp>
          <p:sp>
            <p:nvSpPr>
              <p:cNvPr id="52249" name="Oval 23"/>
              <p:cNvSpPr/>
              <p:nvPr/>
            </p:nvSpPr>
            <p:spPr>
              <a:xfrm>
                <a:off x="4437" y="2691"/>
                <a:ext cx="190"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50" name="Rectangle 24"/>
              <p:cNvSpPr/>
              <p:nvPr/>
            </p:nvSpPr>
            <p:spPr>
              <a:xfrm>
                <a:off x="4447" y="2672"/>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D</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51" name="Oval 25"/>
              <p:cNvSpPr/>
              <p:nvPr/>
            </p:nvSpPr>
            <p:spPr>
              <a:xfrm>
                <a:off x="4176" y="3027"/>
                <a:ext cx="190"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52" name="Rectangle 26"/>
              <p:cNvSpPr/>
              <p:nvPr/>
            </p:nvSpPr>
            <p:spPr>
              <a:xfrm>
                <a:off x="4198" y="3000"/>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H</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53" name="Oval 27"/>
              <p:cNvSpPr/>
              <p:nvPr/>
            </p:nvSpPr>
            <p:spPr>
              <a:xfrm>
                <a:off x="5072" y="2682"/>
                <a:ext cx="189" cy="155"/>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54" name="Rectangle 28"/>
              <p:cNvSpPr/>
              <p:nvPr/>
            </p:nvSpPr>
            <p:spPr>
              <a:xfrm>
                <a:off x="5080" y="2672"/>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F</a:t>
                </a:r>
                <a:endParaRPr lang="en-US" altLang="zh-TW" sz="1800" dirty="0">
                  <a:solidFill>
                    <a:srgbClr val="000000"/>
                  </a:solidFill>
                  <a:latin typeface="宋体" panose="02010600030101010101" pitchFamily="2" charset="-122"/>
                  <a:ea typeface="PMingLiU" panose="02020500000000000000" pitchFamily="18" charset="-120"/>
                </a:endParaRPr>
              </a:p>
            </p:txBody>
          </p:sp>
          <p:sp>
            <p:nvSpPr>
              <p:cNvPr id="52255" name="Line 29"/>
              <p:cNvSpPr/>
              <p:nvPr/>
            </p:nvSpPr>
            <p:spPr>
              <a:xfrm flipH="1">
                <a:off x="5160" y="2539"/>
                <a:ext cx="108" cy="136"/>
              </a:xfrm>
              <a:prstGeom prst="line">
                <a:avLst/>
              </a:prstGeom>
              <a:ln w="12700" cap="flat" cmpd="sng">
                <a:solidFill>
                  <a:schemeClr val="tx1"/>
                </a:solidFill>
                <a:prstDash val="solid"/>
                <a:headEnd type="none" w="sm" len="sm"/>
                <a:tailEnd type="none" w="sm" len="sm"/>
              </a:ln>
            </p:spPr>
          </p:sp>
          <p:sp>
            <p:nvSpPr>
              <p:cNvPr id="52256" name="Line 30"/>
              <p:cNvSpPr/>
              <p:nvPr/>
            </p:nvSpPr>
            <p:spPr>
              <a:xfrm>
                <a:off x="4720" y="2526"/>
                <a:ext cx="125" cy="168"/>
              </a:xfrm>
              <a:prstGeom prst="line">
                <a:avLst/>
              </a:prstGeom>
              <a:ln w="12700" cap="flat" cmpd="sng">
                <a:solidFill>
                  <a:schemeClr val="tx1"/>
                </a:solidFill>
                <a:prstDash val="solid"/>
                <a:headEnd type="none" w="sm" len="sm"/>
                <a:tailEnd type="none" w="sm" len="sm"/>
              </a:ln>
            </p:spPr>
          </p:sp>
          <p:sp>
            <p:nvSpPr>
              <p:cNvPr id="52257" name="Line 31"/>
              <p:cNvSpPr/>
              <p:nvPr/>
            </p:nvSpPr>
            <p:spPr>
              <a:xfrm flipH="1">
                <a:off x="4525" y="2521"/>
                <a:ext cx="109" cy="168"/>
              </a:xfrm>
              <a:prstGeom prst="line">
                <a:avLst/>
              </a:prstGeom>
              <a:ln w="12700" cap="flat" cmpd="sng">
                <a:solidFill>
                  <a:schemeClr val="tx1"/>
                </a:solidFill>
                <a:prstDash val="solid"/>
                <a:headEnd type="none" w="sm" len="sm"/>
                <a:tailEnd type="none" w="sm" len="sm"/>
              </a:ln>
            </p:spPr>
          </p:sp>
          <p:sp>
            <p:nvSpPr>
              <p:cNvPr id="52258" name="Line 32"/>
              <p:cNvSpPr/>
              <p:nvPr/>
            </p:nvSpPr>
            <p:spPr>
              <a:xfrm flipH="1">
                <a:off x="4270" y="2832"/>
                <a:ext cx="194" cy="188"/>
              </a:xfrm>
              <a:prstGeom prst="line">
                <a:avLst/>
              </a:prstGeom>
              <a:ln w="12700" cap="flat" cmpd="sng">
                <a:solidFill>
                  <a:schemeClr val="tx1"/>
                </a:solidFill>
                <a:prstDash val="solid"/>
                <a:headEnd type="none" w="sm" len="sm"/>
                <a:tailEnd type="none" w="sm" len="sm"/>
              </a:ln>
            </p:spPr>
          </p:sp>
          <p:sp>
            <p:nvSpPr>
              <p:cNvPr id="52259" name="Line 33"/>
              <p:cNvSpPr/>
              <p:nvPr/>
            </p:nvSpPr>
            <p:spPr>
              <a:xfrm>
                <a:off x="5074" y="2203"/>
                <a:ext cx="239" cy="183"/>
              </a:xfrm>
              <a:prstGeom prst="line">
                <a:avLst/>
              </a:prstGeom>
              <a:ln w="12700" cap="flat" cmpd="sng">
                <a:solidFill>
                  <a:schemeClr val="tx1"/>
                </a:solidFill>
                <a:prstDash val="solid"/>
                <a:headEnd type="none" w="sm" len="sm"/>
                <a:tailEnd type="none" w="sm" len="sm"/>
              </a:ln>
            </p:spPr>
          </p:sp>
          <p:sp>
            <p:nvSpPr>
              <p:cNvPr id="52260" name="Oval 34"/>
              <p:cNvSpPr/>
              <p:nvPr/>
            </p:nvSpPr>
            <p:spPr>
              <a:xfrm>
                <a:off x="4754" y="3047"/>
                <a:ext cx="190" cy="154"/>
              </a:xfrm>
              <a:prstGeom prst="ellipse">
                <a:avLst/>
              </a:prstGeom>
              <a:noFill/>
              <a:ln w="12700"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52261" name="Line 35"/>
              <p:cNvSpPr/>
              <p:nvPr/>
            </p:nvSpPr>
            <p:spPr>
              <a:xfrm flipH="1">
                <a:off x="4800" y="2851"/>
                <a:ext cx="96" cy="221"/>
              </a:xfrm>
              <a:prstGeom prst="line">
                <a:avLst/>
              </a:prstGeom>
              <a:ln w="12700" cap="flat" cmpd="sng">
                <a:solidFill>
                  <a:schemeClr val="tx1"/>
                </a:solidFill>
                <a:prstDash val="solid"/>
                <a:headEnd type="none" w="sm" len="sm"/>
                <a:tailEnd type="none" w="sm" len="sm"/>
              </a:ln>
            </p:spPr>
          </p:sp>
          <p:sp>
            <p:nvSpPr>
              <p:cNvPr id="52262" name="Rectangle 36"/>
              <p:cNvSpPr/>
              <p:nvPr/>
            </p:nvSpPr>
            <p:spPr>
              <a:xfrm>
                <a:off x="4771" y="3024"/>
                <a:ext cx="180" cy="218"/>
              </a:xfrm>
              <a:prstGeom prst="rect">
                <a:avLst/>
              </a:prstGeom>
              <a:noFill/>
              <a:ln w="9525">
                <a:noFill/>
              </a:ln>
            </p:spPr>
            <p:txBody>
              <a:bodyPr wrap="none" lIns="92075" tIns="46038" rIns="92075" bIns="46038">
                <a:spAutoFit/>
              </a:bodyPr>
              <a:lstStyle/>
              <a:p>
                <a:pPr eaLnBrk="0" hangingPunct="0"/>
                <a:r>
                  <a:rPr lang="en-US" altLang="zh-TW" sz="1800" dirty="0">
                    <a:solidFill>
                      <a:srgbClr val="000000"/>
                    </a:solidFill>
                    <a:latin typeface="宋体" panose="02010600030101010101" pitchFamily="2" charset="-122"/>
                    <a:ea typeface="PMingLiU" panose="02020500000000000000" pitchFamily="18" charset="-120"/>
                  </a:rPr>
                  <a:t>J</a:t>
                </a:r>
                <a:endParaRPr lang="en-US" altLang="zh-TW" sz="1800" dirty="0">
                  <a:solidFill>
                    <a:srgbClr val="000000"/>
                  </a:solidFill>
                  <a:latin typeface="宋体" panose="02010600030101010101" pitchFamily="2" charset="-122"/>
                  <a:ea typeface="PMingLiU" panose="02020500000000000000" pitchFamily="18" charset="-120"/>
                </a:endParaRPr>
              </a:p>
            </p:txBody>
          </p:sp>
        </p:grpSp>
      </p:gr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、二叉树的性质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299"/>
                                          </p:stCondLst>
                                        </p:cTn>
                                        <p:tgtEl>
                                          <p:spTgt spid="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30"/>
                                  </p:iterate>
                                  <p:childTnLst>
                                    <p:set>
                                      <p:cBhvr>
                                        <p:cTn id="15" dur="1" fill="hold">
                                          <p:stCondLst>
                                            <p:cond delay="299"/>
                                          </p:stCondLst>
                                        </p:cTn>
                                        <p:tgtEl>
                                          <p:spTgt spid="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30"/>
                                  </p:iterate>
                                  <p:childTnLst>
                                    <p:set>
                                      <p:cBhvr>
                                        <p:cTn id="19" dur="1" fill="hold">
                                          <p:stCondLst>
                                            <p:cond delay="299"/>
                                          </p:stCondLst>
                                        </p:cTn>
                                        <p:tgtEl>
                                          <p:spTgt spid="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30"/>
                                  </p:iterate>
                                  <p:childTnLst>
                                    <p:set>
                                      <p:cBhvr>
                                        <p:cTn id="23" dur="1" fill="hold">
                                          <p:stCondLst>
                                            <p:cond delay="299"/>
                                          </p:stCondLst>
                                        </p:cTn>
                                        <p:tgtEl>
                                          <p:spTgt spid="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30"/>
                                  </p:iterate>
                                  <p:childTnLst>
                                    <p:set>
                                      <p:cBhvr>
                                        <p:cTn id="27" dur="1" fill="hold">
                                          <p:stCondLst>
                                            <p:cond delay="299"/>
                                          </p:stCondLst>
                                        </p:cTn>
                                        <p:tgtEl>
                                          <p:spTgt spid="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30"/>
                                  </p:iterate>
                                  <p:childTnLst>
                                    <p:set>
                                      <p:cBhvr>
                                        <p:cTn id="31" dur="1" fill="hold">
                                          <p:stCondLst>
                                            <p:cond delay="299"/>
                                          </p:stCondLst>
                                        </p:cTn>
                                        <p:tgtEl>
                                          <p:spTgt spid="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up)">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42"/>
                                        </p:tgtEl>
                                      </p:cBhvr>
                                    </p:animEffect>
                                    <p:set>
                                      <p:cBhvr>
                                        <p:cTn id="46" dur="1" fill="hold">
                                          <p:stCondLst>
                                            <p:cond delay="499"/>
                                          </p:stCondLst>
                                        </p:cTn>
                                        <p:tgtEl>
                                          <p:spTgt spid="4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iterate type="wd">
                                    <p:tmAbs val="300"/>
                                  </p:iterate>
                                  <p:childTnLst>
                                    <p:set>
                                      <p:cBhvr>
                                        <p:cTn id="50" dur="1" fill="hold">
                                          <p:stCondLst>
                                            <p:cond delay="2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9" grpId="0" uiExpand="1" build="p"/>
      <p:bldP spid="4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09600" y="274638"/>
            <a:ext cx="9956800" cy="1143000"/>
          </a:xfrm>
        </p:spPr>
        <p:txBody>
          <a:bodyPr/>
          <a:lstStyle/>
          <a:p>
            <a:r>
              <a:rPr lang="zh-CN" altLang="en-US" dirty="0">
                <a:latin typeface="Arial Black" panose="020B0A04020102020204" pitchFamily="34" charset="0"/>
                <a:ea typeface="微软雅黑" panose="020B0503020204020204" pitchFamily="34" charset="-122"/>
                <a:sym typeface="+mn-ea"/>
              </a:rPr>
              <a:t>知识回顾</a:t>
            </a:r>
            <a:endParaRPr lang="zh-CN" altLang="en-US" dirty="0"/>
          </a:p>
        </p:txBody>
      </p:sp>
      <p:sp>
        <p:nvSpPr>
          <p:cNvPr id="9219" name="Text Box 2"/>
          <p:cNvSpPr txBox="1"/>
          <p:nvPr/>
        </p:nvSpPr>
        <p:spPr>
          <a:xfrm>
            <a:off x="1851660" y="2799715"/>
            <a:ext cx="3429000" cy="457200"/>
          </a:xfrm>
          <a:prstGeom prst="rect">
            <a:avLst/>
          </a:prstGeom>
          <a:noFill/>
          <a:ln w="9525">
            <a:noFill/>
          </a:ln>
        </p:spPr>
        <p:txBody>
          <a:bodyPr>
            <a:spAutoFit/>
          </a:bodyPr>
          <a:lstStyle/>
          <a:p>
            <a:pPr>
              <a:spcBef>
                <a:spcPct val="50000"/>
              </a:spcBef>
            </a:pPr>
            <a:endParaRPr lang="zh-CN" altLang="zh-CN" sz="1800" b="0" dirty="0">
              <a:solidFill>
                <a:srgbClr val="000000"/>
              </a:solidFill>
              <a:latin typeface="宋体" panose="02010600030101010101" pitchFamily="2" charset="-122"/>
            </a:endParaRPr>
          </a:p>
        </p:txBody>
      </p:sp>
      <p:sp>
        <p:nvSpPr>
          <p:cNvPr id="26" name="AutoShape 3"/>
          <p:cNvSpPr/>
          <p:nvPr/>
        </p:nvSpPr>
        <p:spPr bwMode="auto">
          <a:xfrm>
            <a:off x="2734310" y="2421890"/>
            <a:ext cx="228600" cy="2833688"/>
          </a:xfrm>
          <a:prstGeom prst="leftBrace">
            <a:avLst>
              <a:gd name="adj1" fmla="val 103299"/>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9221" name="Text Box 4"/>
          <p:cNvSpPr txBox="1"/>
          <p:nvPr/>
        </p:nvSpPr>
        <p:spPr>
          <a:xfrm>
            <a:off x="2962910" y="2248853"/>
            <a:ext cx="29845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．数据的逻辑结构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2" name="Text Box 5"/>
          <p:cNvSpPr txBox="1"/>
          <p:nvPr/>
        </p:nvSpPr>
        <p:spPr>
          <a:xfrm>
            <a:off x="2962910" y="4152265"/>
            <a:ext cx="29845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、数据的存储结构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3" name="Text Box 6"/>
          <p:cNvSpPr txBox="1"/>
          <p:nvPr/>
        </p:nvSpPr>
        <p:spPr>
          <a:xfrm>
            <a:off x="2962910" y="5050790"/>
            <a:ext cx="8108950" cy="460375"/>
          </a:xfrm>
          <a:prstGeom prst="rect">
            <a:avLst/>
          </a:prstGeom>
          <a:noFill/>
          <a:ln w="9525">
            <a:noFill/>
          </a:ln>
        </p:spPr>
        <p:txBody>
          <a:bodyPr wrap="square">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3</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、数据的运算：检索、排序、插入、删除、修改等。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AutoShape 7"/>
          <p:cNvSpPr/>
          <p:nvPr/>
        </p:nvSpPr>
        <p:spPr bwMode="auto">
          <a:xfrm>
            <a:off x="6002973" y="3806190"/>
            <a:ext cx="114300" cy="944563"/>
          </a:xfrm>
          <a:prstGeom prst="leftBrace">
            <a:avLst>
              <a:gd name="adj1" fmla="val 6886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1" name="AutoShape 8"/>
          <p:cNvSpPr/>
          <p:nvPr/>
        </p:nvSpPr>
        <p:spPr bwMode="auto">
          <a:xfrm>
            <a:off x="5718810" y="1626553"/>
            <a:ext cx="457200" cy="1774825"/>
          </a:xfrm>
          <a:prstGeom prst="leftBrace">
            <a:avLst>
              <a:gd name="adj1" fmla="val 2032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2" name="AutoShape 9"/>
          <p:cNvSpPr/>
          <p:nvPr/>
        </p:nvSpPr>
        <p:spPr bwMode="auto">
          <a:xfrm>
            <a:off x="8787130" y="1107440"/>
            <a:ext cx="152400" cy="1360488"/>
          </a:xfrm>
          <a:prstGeom prst="leftBrace">
            <a:avLst>
              <a:gd name="adj1" fmla="val 74392"/>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3" name="AutoShape 10"/>
          <p:cNvSpPr/>
          <p:nvPr/>
        </p:nvSpPr>
        <p:spPr bwMode="auto">
          <a:xfrm>
            <a:off x="8863330" y="2777490"/>
            <a:ext cx="114300" cy="944563"/>
          </a:xfrm>
          <a:prstGeom prst="leftBrace">
            <a:avLst>
              <a:gd name="adj1" fmla="val 68866"/>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34" name="Text Box 11"/>
          <p:cNvSpPr txBox="1"/>
          <p:nvPr/>
        </p:nvSpPr>
        <p:spPr>
          <a:xfrm>
            <a:off x="6099810" y="1523365"/>
            <a:ext cx="1981200" cy="460375"/>
          </a:xfrm>
          <a:prstGeom prst="rect">
            <a:avLst/>
          </a:prstGeom>
          <a:noFill/>
          <a:ln w="9525">
            <a:noFill/>
          </a:ln>
        </p:spPr>
        <p:txBody>
          <a:bodyPr>
            <a:spAutoFit/>
          </a:bodyPr>
          <a:lstStyle/>
          <a:p>
            <a:pP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．线性结构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29" name="Text Box 12"/>
          <p:cNvSpPr txBox="1"/>
          <p:nvPr/>
        </p:nvSpPr>
        <p:spPr>
          <a:xfrm>
            <a:off x="6099810" y="3016250"/>
            <a:ext cx="2428875" cy="460375"/>
          </a:xfrm>
          <a:prstGeom prst="rect">
            <a:avLst/>
          </a:prstGeom>
          <a:noFill/>
          <a:ln w="9525">
            <a:noFill/>
          </a:ln>
        </p:spPr>
        <p:txBody>
          <a:bodyPr wrap="square">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．非线性结构</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0" name="Text Box 13"/>
          <p:cNvSpPr txBox="1"/>
          <p:nvPr/>
        </p:nvSpPr>
        <p:spPr>
          <a:xfrm>
            <a:off x="6002973" y="3718878"/>
            <a:ext cx="2525712" cy="460375"/>
          </a:xfrm>
          <a:prstGeom prst="rect">
            <a:avLst/>
          </a:prstGeom>
          <a:noFill/>
          <a:ln w="9525">
            <a:noFill/>
          </a:ln>
        </p:spPr>
        <p:txBody>
          <a:bodyPr>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顺序存储</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1" name="Text Box 14"/>
          <p:cNvSpPr txBox="1"/>
          <p:nvPr/>
        </p:nvSpPr>
        <p:spPr>
          <a:xfrm>
            <a:off x="6009640" y="4366578"/>
            <a:ext cx="2411413" cy="460375"/>
          </a:xfrm>
          <a:prstGeom prst="rect">
            <a:avLst/>
          </a:prstGeom>
          <a:noFill/>
          <a:ln w="9525">
            <a:noFill/>
          </a:ln>
        </p:spPr>
        <p:txBody>
          <a:bodyPr>
            <a:spAutoFit/>
          </a:bodyPr>
          <a:lstStyle/>
          <a:p>
            <a:pPr algn="ctr">
              <a:spcBef>
                <a:spcPct val="50000"/>
              </a:spcBef>
            </a:pP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B</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链式存储 </a:t>
            </a:r>
            <a:endPar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32" name="Text Box 15"/>
          <p:cNvSpPr txBox="1"/>
          <p:nvPr/>
        </p:nvSpPr>
        <p:spPr>
          <a:xfrm>
            <a:off x="9015730" y="1004253"/>
            <a:ext cx="1219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线性表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3" name="Text Box 16"/>
          <p:cNvSpPr txBox="1"/>
          <p:nvPr/>
        </p:nvSpPr>
        <p:spPr>
          <a:xfrm>
            <a:off x="9015730" y="1523365"/>
            <a:ext cx="838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栈</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4" name="Text Box 17"/>
          <p:cNvSpPr txBox="1"/>
          <p:nvPr/>
        </p:nvSpPr>
        <p:spPr>
          <a:xfrm>
            <a:off x="9091930" y="2042478"/>
            <a:ext cx="1036638"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队列</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5" name="Text Box 18"/>
          <p:cNvSpPr txBox="1"/>
          <p:nvPr/>
        </p:nvSpPr>
        <p:spPr>
          <a:xfrm>
            <a:off x="9091930" y="2674303"/>
            <a:ext cx="1450975"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树形结构</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9236" name="Text Box 19"/>
          <p:cNvSpPr txBox="1"/>
          <p:nvPr/>
        </p:nvSpPr>
        <p:spPr>
          <a:xfrm>
            <a:off x="9015730" y="3401378"/>
            <a:ext cx="1600200" cy="460375"/>
          </a:xfrm>
          <a:prstGeom prst="rect">
            <a:avLst/>
          </a:prstGeom>
          <a:noFill/>
          <a:ln w="9525">
            <a:noFill/>
          </a:ln>
        </p:spPr>
        <p:txBody>
          <a:bodyPr>
            <a:spAutoFit/>
          </a:bodyPr>
          <a:lstStyle/>
          <a:p>
            <a:pPr algn="ctr">
              <a:spcBef>
                <a:spcPct val="50000"/>
              </a:spcBef>
            </a:pPr>
            <a:r>
              <a:rPr lang="zh-CN" altLang="en-US" sz="2400" b="1" dirty="0">
                <a:solidFill>
                  <a:srgbClr val="000000"/>
                </a:solidFill>
                <a:latin typeface="微软雅黑" panose="020B0503020204020204" pitchFamily="34" charset="-122"/>
                <a:ea typeface="微软雅黑" panose="020B0503020204020204" pitchFamily="34" charset="-122"/>
              </a:rPr>
              <a:t>图形结构</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3" name="Text Box 20"/>
          <p:cNvSpPr txBox="1">
            <a:spLocks noChangeArrowheads="1"/>
          </p:cNvSpPr>
          <p:nvPr/>
        </p:nvSpPr>
        <p:spPr bwMode="auto">
          <a:xfrm flipH="1">
            <a:off x="1175385" y="1969453"/>
            <a:ext cx="1292225" cy="3405188"/>
          </a:xfrm>
          <a:prstGeom prst="rect">
            <a:avLst/>
          </a:prstGeom>
          <a:solidFill>
            <a:schemeClr val="bg2"/>
          </a:solidFill>
        </p:spPr>
        <p:style>
          <a:lnRef idx="1">
            <a:schemeClr val="accent2"/>
          </a:lnRef>
          <a:fillRef idx="3">
            <a:schemeClr val="accent2"/>
          </a:fillRef>
          <a:effectRef idx="2">
            <a:schemeClr val="accent2"/>
          </a:effectRef>
          <a:fontRef idx="minor">
            <a:schemeClr val="lt1"/>
          </a:fontRef>
        </p:style>
        <p:txBody>
          <a:bodyPr vert="eaVe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rPr>
              <a:t>三个主要问题</a:t>
            </a:r>
            <a:endParaRPr kumimoji="1" lang="en-US" altLang="zh-CN" sz="3600" b="1" i="0" u="none" strike="noStrike" kern="0" cap="none" spc="0" normalizeH="0" baseline="0" noProof="0" dirty="0">
              <a:ln>
                <a:noFill/>
              </a:ln>
              <a:solidFill>
                <a:sysClr val="windowText" lastClr="000000"/>
              </a:solidFill>
              <a:effectLst/>
              <a:uLnTx/>
              <a:uFillTx/>
              <a:latin typeface="+mn-lt"/>
              <a:ea typeface="+mn-ea"/>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rPr>
              <a:t>数据结构的</a:t>
            </a:r>
            <a:endParaRPr kumimoji="1" lang="zh-CN" altLang="en-US" sz="3600" b="1" i="0" u="none" strike="noStrike" kern="0" cap="none" spc="0" normalizeH="0" baseline="0" noProof="0" dirty="0">
              <a:ln>
                <a:noFill/>
              </a:ln>
              <a:solidFill>
                <a:sysClr val="windowText" lastClr="000000"/>
              </a:solidFill>
              <a:effectLst/>
              <a:uLnTx/>
              <a:uFillTx/>
              <a:latin typeface="+mn-lt"/>
              <a:ea typeface="+mn-ea"/>
              <a:cs typeface="+mn-cs"/>
              <a:sym typeface="+mn-ea"/>
            </a:endParaRPr>
          </a:p>
        </p:txBody>
      </p:sp>
      <p:sp>
        <p:nvSpPr>
          <p:cNvPr id="22" name="Rectangle 4"/>
          <p:cNvSpPr/>
          <p:nvPr/>
        </p:nvSpPr>
        <p:spPr>
          <a:xfrm>
            <a:off x="1511300" y="5850255"/>
            <a:ext cx="8153400" cy="953135"/>
          </a:xfrm>
          <a:prstGeom prst="rect">
            <a:avLst/>
          </a:prstGeom>
          <a:noFill/>
          <a:ln w="9525">
            <a:noFill/>
          </a:ln>
        </p:spPr>
        <p:txBody>
          <a:bodyPr>
            <a:spAutoFit/>
          </a:bodyPr>
          <a:lstStyle/>
          <a:p>
            <a:pPr marL="1143000" indent="-1143000"/>
            <a:r>
              <a:rPr lang="zh-CN" altLang="en-US" sz="2800" b="1" dirty="0">
                <a:solidFill>
                  <a:srgbClr val="FF0000"/>
                </a:solidFill>
                <a:latin typeface="楷体_GB2312" pitchFamily="49" charset="-122"/>
                <a:ea typeface="楷体_GB2312" pitchFamily="49" charset="-122"/>
              </a:rPr>
              <a:t>非线性结构特点：</a:t>
            </a:r>
            <a:endParaRPr lang="en-US" altLang="zh-CN" sz="2800" b="1" dirty="0">
              <a:solidFill>
                <a:srgbClr val="FF0000"/>
              </a:solidFill>
              <a:latin typeface="楷体_GB2312" pitchFamily="49" charset="-122"/>
              <a:ea typeface="楷体_GB2312" pitchFamily="49" charset="-122"/>
            </a:endParaRPr>
          </a:p>
          <a:p>
            <a:pPr marL="1143000" indent="-1143000"/>
            <a:r>
              <a:rPr lang="en-US" altLang="zh-CN" sz="2800" b="1" dirty="0">
                <a:solidFill>
                  <a:srgbClr val="FF0000"/>
                </a:solidFill>
                <a:latin typeface="楷体_GB2312" pitchFamily="49" charset="-122"/>
                <a:ea typeface="楷体_GB2312" pitchFamily="49" charset="-122"/>
              </a:rPr>
              <a:t>    </a:t>
            </a:r>
            <a:r>
              <a:rPr lang="zh-CN" altLang="en-US" sz="2800" b="1" dirty="0">
                <a:solidFill>
                  <a:srgbClr val="FF0000"/>
                </a:solidFill>
                <a:latin typeface="楷体_GB2312" pitchFamily="49" charset="-122"/>
                <a:ea typeface="楷体_GB2312" pitchFamily="49" charset="-122"/>
              </a:rPr>
              <a:t>一个直接前驱，但可能有多个直接后继（</a:t>
            </a:r>
            <a:r>
              <a:rPr lang="en-US" altLang="zh-CN" sz="2800" b="1" dirty="0">
                <a:solidFill>
                  <a:srgbClr val="FF0000"/>
                </a:solidFill>
                <a:latin typeface="楷体_GB2312" pitchFamily="49" charset="-122"/>
                <a:ea typeface="楷体_GB2312" pitchFamily="49" charset="-122"/>
              </a:rPr>
              <a:t>1</a:t>
            </a:r>
            <a:r>
              <a:rPr lang="zh-CN" altLang="en-US" sz="2800" b="1" dirty="0">
                <a:solidFill>
                  <a:srgbClr val="FF0000"/>
                </a:solidFill>
                <a:latin typeface="楷体_GB2312" pitchFamily="49" charset="-122"/>
                <a:ea typeface="楷体_GB2312" pitchFamily="49" charset="-122"/>
              </a:rPr>
              <a:t>：</a:t>
            </a:r>
            <a:r>
              <a:rPr lang="en-US" altLang="zh-CN" sz="2800" b="1" dirty="0">
                <a:solidFill>
                  <a:srgbClr val="FF0000"/>
                </a:solidFill>
                <a:latin typeface="楷体_GB2312" pitchFamily="49" charset="-122"/>
                <a:ea typeface="楷体_GB2312" pitchFamily="49" charset="-122"/>
              </a:rPr>
              <a:t>n</a:t>
            </a:r>
            <a:r>
              <a:rPr lang="zh-CN" altLang="en-US" sz="2800" b="1" dirty="0">
                <a:solidFill>
                  <a:srgbClr val="FF0000"/>
                </a:solidFill>
                <a:latin typeface="楷体_GB2312" pitchFamily="49" charset="-122"/>
                <a:ea typeface="楷体_GB2312" pitchFamily="49" charset="-122"/>
              </a:rPr>
              <a:t>）</a:t>
            </a:r>
            <a:endParaRPr lang="zh-CN" altLang="en-US" sz="2800"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9229"/>
                                        </p:tgtEl>
                                        <p:attrNameLst>
                                          <p:attrName>style.color</p:attrName>
                                        </p:attrNameLst>
                                      </p:cBhvr>
                                      <p:to>
                                        <p:clrVal>
                                          <a:srgbClr val="BF11C3"/>
                                        </p:clrVal>
                                      </p:to>
                                    </p:set>
                                    <p:set>
                                      <p:cBhvr>
                                        <p:cTn id="7" dur="500" fill="hold"/>
                                        <p:tgtEl>
                                          <p:spTgt spid="9229"/>
                                        </p:tgtEl>
                                        <p:attrNameLst>
                                          <p:attrName>fillcolor</p:attrName>
                                        </p:attrNameLst>
                                      </p:cBhvr>
                                      <p:to>
                                        <p:clrVal>
                                          <a:srgbClr val="BF11C3"/>
                                        </p:clrVal>
                                      </p:to>
                                    </p:set>
                                    <p:set>
                                      <p:cBhvr>
                                        <p:cTn id="8" dur="500" fill="hold"/>
                                        <p:tgtEl>
                                          <p:spTgt spid="9229"/>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30"/>
                                  </p:iterate>
                                  <p:childTnLst>
                                    <p:set>
                                      <p:cBhvr>
                                        <p:cTn id="12" dur="1" fill="hold">
                                          <p:stCondLst>
                                            <p:cond delay="299"/>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mph" presetSubtype="0" fill="hold" grpId="0" nodeType="clickEffect">
                                  <p:stCondLst>
                                    <p:cond delay="0"/>
                                  </p:stCondLst>
                                  <p:iterate type="lt">
                                    <p:tmPct val="4000"/>
                                  </p:iterate>
                                  <p:childTnLst>
                                    <p:set>
                                      <p:cBhvr override="childStyle">
                                        <p:cTn id="16" dur="500" fill="hold"/>
                                        <p:tgtEl>
                                          <p:spTgt spid="9235"/>
                                        </p:tgtEl>
                                        <p:attrNameLst>
                                          <p:attrName>style.color</p:attrName>
                                        </p:attrNameLst>
                                      </p:cBhvr>
                                      <p:to>
                                        <p:clrVal>
                                          <a:srgbClr val="BF11C3"/>
                                        </p:clrVal>
                                      </p:to>
                                    </p:set>
                                    <p:set>
                                      <p:cBhvr>
                                        <p:cTn id="17" dur="500" fill="hold"/>
                                        <p:tgtEl>
                                          <p:spTgt spid="9235"/>
                                        </p:tgtEl>
                                        <p:attrNameLst>
                                          <p:attrName>fillcolor</p:attrName>
                                        </p:attrNameLst>
                                      </p:cBhvr>
                                      <p:to>
                                        <p:clrVal>
                                          <a:srgbClr val="BF11C3"/>
                                        </p:clrVal>
                                      </p:to>
                                    </p:set>
                                    <p:set>
                                      <p:cBhvr>
                                        <p:cTn id="18" dur="500" fill="hold"/>
                                        <p:tgtEl>
                                          <p:spTgt spid="92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p:bldP spid="9235"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6680" y="1625600"/>
            <a:ext cx="9853295" cy="737235"/>
          </a:xfrm>
          <a:prstGeom prst="rect">
            <a:avLst/>
          </a:prstGeom>
          <a:noFill/>
          <a:ln w="38100" cap="flat" cmpd="sng">
            <a:solidFill>
              <a:srgbClr val="F85208"/>
            </a:solidFill>
            <a:prstDash val="solid"/>
            <a:miter/>
            <a:headEnd type="none" w="med" len="med"/>
            <a:tailEnd type="none" w="med" len="med"/>
          </a:ln>
        </p:spPr>
        <p:txBody>
          <a:bodyPr wrap="square">
            <a:spAutoFit/>
          </a:bodyPr>
          <a:lstStyle/>
          <a:p>
            <a:pPr>
              <a:lnSpc>
                <a:spcPct val="150000"/>
              </a:lnSpc>
            </a:pPr>
            <a:r>
              <a:rPr lang="zh-CN" altLang="en-US" sz="2800" b="1" dirty="0">
                <a:solidFill>
                  <a:srgbClr val="FF0000"/>
                </a:solidFill>
                <a:latin typeface="黑体" panose="02010609060101010101" pitchFamily="49" charset="-122"/>
                <a:ea typeface="黑体" panose="02010609060101010101" pitchFamily="49" charset="-122"/>
              </a:rPr>
              <a:t>性质</a:t>
            </a:r>
            <a:r>
              <a:rPr lang="en-US" altLang="zh-CN" sz="2800" b="1" dirty="0">
                <a:solidFill>
                  <a:srgbClr val="FF0000"/>
                </a:solidFill>
                <a:latin typeface="黑体" panose="02010609060101010101" pitchFamily="49" charset="-122"/>
                <a:ea typeface="黑体" panose="02010609060101010101" pitchFamily="49" charset="-122"/>
              </a:rPr>
              <a:t>4: </a:t>
            </a:r>
            <a:r>
              <a:rPr lang="zh-CN" altLang="en-US" sz="2800" b="1" dirty="0">
                <a:solidFill>
                  <a:srgbClr val="3333FF"/>
                </a:solidFill>
                <a:latin typeface="楷体_GB2312" pitchFamily="49" charset="-122"/>
                <a:ea typeface="楷体_GB2312" pitchFamily="49" charset="-122"/>
              </a:rPr>
              <a:t>具有</a:t>
            </a:r>
            <a:r>
              <a:rPr lang="en-US" altLang="zh-CN" sz="2800" b="1" dirty="0">
                <a:solidFill>
                  <a:srgbClr val="3333FF"/>
                </a:solidFill>
                <a:latin typeface="楷体_GB2312" pitchFamily="49" charset="-122"/>
                <a:ea typeface="楷体_GB2312" pitchFamily="49" charset="-122"/>
              </a:rPr>
              <a:t>n</a:t>
            </a:r>
            <a:r>
              <a:rPr lang="zh-CN" altLang="en-US" sz="2800" b="1" dirty="0">
                <a:solidFill>
                  <a:srgbClr val="3333FF"/>
                </a:solidFill>
                <a:latin typeface="楷体_GB2312" pitchFamily="49" charset="-122"/>
                <a:ea typeface="楷体_GB2312" pitchFamily="49" charset="-122"/>
              </a:rPr>
              <a:t>个结点的完全二叉树的深度必为 </a:t>
            </a:r>
            <a:r>
              <a:rPr lang="zh-CN" altLang="en-US" sz="2800" b="1" dirty="0">
                <a:solidFill>
                  <a:srgbClr val="3333FF"/>
                </a:solidFill>
                <a:latin typeface="Times New Roman" panose="02020603050405020304" pitchFamily="18" charset="0"/>
                <a:sym typeface="Symbol" panose="05050102010706020507" pitchFamily="18" charset="2"/>
              </a:rPr>
              <a:t></a:t>
            </a:r>
            <a:r>
              <a:rPr lang="en-US" altLang="zh-CN" sz="2800" b="1" dirty="0">
                <a:solidFill>
                  <a:srgbClr val="3333FF"/>
                </a:solidFill>
                <a:latin typeface="楷体_GB2312" pitchFamily="49" charset="-122"/>
                <a:ea typeface="楷体_GB2312" pitchFamily="49" charset="-122"/>
                <a:sym typeface="Symbol" panose="05050102010706020507" pitchFamily="18" charset="2"/>
              </a:rPr>
              <a:t>log</a:t>
            </a:r>
            <a:r>
              <a:rPr lang="en-US" altLang="zh-CN" sz="2800" b="1" baseline="-25000" dirty="0">
                <a:solidFill>
                  <a:srgbClr val="3333FF"/>
                </a:solidFill>
                <a:latin typeface="楷体_GB2312" pitchFamily="49" charset="-122"/>
                <a:ea typeface="楷体_GB2312" pitchFamily="49" charset="-122"/>
                <a:sym typeface="Symbol" panose="05050102010706020507" pitchFamily="18" charset="2"/>
              </a:rPr>
              <a:t>2</a:t>
            </a:r>
            <a:r>
              <a:rPr lang="en-US" altLang="zh-CN" sz="2800" b="1" dirty="0">
                <a:solidFill>
                  <a:srgbClr val="3333FF"/>
                </a:solidFill>
                <a:latin typeface="楷体_GB2312" pitchFamily="49" charset="-122"/>
                <a:ea typeface="楷体_GB2312" pitchFamily="49" charset="-122"/>
                <a:sym typeface="Symbol" panose="05050102010706020507" pitchFamily="18" charset="2"/>
              </a:rPr>
              <a:t>n</a:t>
            </a:r>
            <a:r>
              <a:rPr lang="en-US" altLang="zh-CN" sz="2800" b="1" dirty="0">
                <a:solidFill>
                  <a:srgbClr val="3333FF"/>
                </a:solidFill>
                <a:latin typeface="Times New Roman" panose="02020603050405020304" pitchFamily="18" charset="0"/>
                <a:sym typeface="Symbol" panose="05050102010706020507" pitchFamily="18" charset="2"/>
              </a:rPr>
              <a:t></a:t>
            </a:r>
            <a:r>
              <a:rPr lang="zh-CN" altLang="en-US" sz="2800" b="1" dirty="0">
                <a:solidFill>
                  <a:srgbClr val="3333FF"/>
                </a:solidFill>
                <a:latin typeface="楷体_GB2312" pitchFamily="49" charset="-122"/>
                <a:ea typeface="楷体_GB2312" pitchFamily="49" charset="-122"/>
                <a:sym typeface="Symbol" panose="05050102010706020507" pitchFamily="18" charset="2"/>
              </a:rPr>
              <a:t>＋</a:t>
            </a:r>
            <a:r>
              <a:rPr lang="en-US" altLang="zh-CN" sz="2800" b="1" dirty="0">
                <a:solidFill>
                  <a:srgbClr val="3333FF"/>
                </a:solidFill>
                <a:latin typeface="楷体_GB2312" pitchFamily="49" charset="-122"/>
                <a:ea typeface="楷体_GB2312" pitchFamily="49" charset="-122"/>
                <a:sym typeface="Symbol" panose="05050102010706020507" pitchFamily="18" charset="2"/>
              </a:rPr>
              <a:t>1</a:t>
            </a:r>
            <a:endParaRPr lang="en-US" altLang="zh-CN" sz="2800" b="1" dirty="0">
              <a:solidFill>
                <a:srgbClr val="3333FF"/>
              </a:solidFill>
              <a:latin typeface="楷体_GB2312" pitchFamily="49" charset="-122"/>
              <a:ea typeface="楷体_GB2312" pitchFamily="49" charset="-122"/>
              <a:sym typeface="Symbol" panose="05050102010706020507" pitchFamily="18" charset="2"/>
            </a:endParaRPr>
          </a:p>
        </p:txBody>
      </p:sp>
      <p:sp>
        <p:nvSpPr>
          <p:cNvPr id="7" name="Text Box 6"/>
          <p:cNvSpPr txBox="1"/>
          <p:nvPr/>
        </p:nvSpPr>
        <p:spPr>
          <a:xfrm>
            <a:off x="1376680" y="2420620"/>
            <a:ext cx="9533890" cy="4244975"/>
          </a:xfrm>
          <a:prstGeom prst="rect">
            <a:avLst/>
          </a:prstGeom>
          <a:noFill/>
          <a:ln w="22225">
            <a:noFill/>
          </a:ln>
        </p:spPr>
        <p:txBody>
          <a:bodyPr wrap="square">
            <a:spAutoFit/>
          </a:bodyPr>
          <a:lstStyle/>
          <a:p>
            <a:pPr>
              <a:lnSpc>
                <a:spcPct val="135000"/>
              </a:lnSpc>
            </a:pPr>
            <a:r>
              <a:rPr lang="zh-CN" altLang="en-US" sz="2800" b="1" dirty="0">
                <a:solidFill>
                  <a:srgbClr val="000000"/>
                </a:solidFill>
                <a:latin typeface="仿宋_GB2312" pitchFamily="1" charset="-122"/>
                <a:ea typeface="仿宋_GB2312" pitchFamily="1" charset="-122"/>
              </a:rPr>
              <a:t>证明：</a:t>
            </a:r>
            <a:endParaRPr lang="en-US" altLang="zh-CN" sz="2800" b="1" dirty="0">
              <a:solidFill>
                <a:srgbClr val="000000"/>
              </a:solidFill>
              <a:latin typeface="仿宋_GB2312" pitchFamily="1" charset="-122"/>
              <a:ea typeface="仿宋_GB2312" pitchFamily="1" charset="-122"/>
            </a:endParaRPr>
          </a:p>
          <a:p>
            <a:pPr>
              <a:lnSpc>
                <a:spcPct val="135000"/>
              </a:lnSpc>
            </a:pPr>
            <a:r>
              <a:rPr lang="zh-CN" altLang="en-US" sz="2800" b="1" dirty="0">
                <a:solidFill>
                  <a:schemeClr val="accent1"/>
                </a:solidFill>
                <a:latin typeface="仿宋_GB2312" pitchFamily="1" charset="-122"/>
                <a:ea typeface="仿宋_GB2312" pitchFamily="1" charset="-122"/>
              </a:rPr>
              <a:t>     </a:t>
            </a:r>
            <a:r>
              <a:rPr lang="zh-CN" altLang="en-US" sz="2800" b="1" dirty="0">
                <a:solidFill>
                  <a:srgbClr val="000000"/>
                </a:solidFill>
                <a:latin typeface="仿宋_GB2312" pitchFamily="1" charset="-122"/>
                <a:ea typeface="仿宋_GB2312" pitchFamily="1" charset="-122"/>
              </a:rPr>
              <a:t>根据性质</a:t>
            </a:r>
            <a:r>
              <a:rPr lang="en-US" altLang="zh-CN" sz="2800" b="1" dirty="0">
                <a:solidFill>
                  <a:srgbClr val="000000"/>
                </a:solidFill>
                <a:latin typeface="仿宋_GB2312" pitchFamily="1" charset="-122"/>
                <a:ea typeface="仿宋_GB2312" pitchFamily="1" charset="-122"/>
              </a:rPr>
              <a:t>2</a:t>
            </a:r>
            <a:r>
              <a:rPr lang="zh-CN" altLang="en-US" sz="2800" b="1" dirty="0">
                <a:solidFill>
                  <a:srgbClr val="000000"/>
                </a:solidFill>
                <a:latin typeface="仿宋_GB2312" pitchFamily="1" charset="-122"/>
                <a:ea typeface="仿宋_GB2312" pitchFamily="1" charset="-122"/>
              </a:rPr>
              <a:t>，深度为</a:t>
            </a:r>
            <a:r>
              <a:rPr lang="en-US" altLang="zh-CN" sz="2800" b="1" dirty="0">
                <a:solidFill>
                  <a:srgbClr val="000000"/>
                </a:solidFill>
                <a:latin typeface="仿宋_GB2312" pitchFamily="1" charset="-122"/>
                <a:ea typeface="仿宋_GB2312" pitchFamily="1" charset="-122"/>
              </a:rPr>
              <a:t>k</a:t>
            </a:r>
            <a:r>
              <a:rPr lang="zh-CN" altLang="en-US" sz="2800" b="1" dirty="0">
                <a:solidFill>
                  <a:srgbClr val="000000"/>
                </a:solidFill>
                <a:latin typeface="仿宋_GB2312" pitchFamily="1" charset="-122"/>
                <a:ea typeface="仿宋_GB2312" pitchFamily="1" charset="-122"/>
              </a:rPr>
              <a:t>的二叉树最多只有</a:t>
            </a:r>
            <a:r>
              <a:rPr lang="en-US" altLang="zh-CN" sz="2800" b="1" dirty="0">
                <a:solidFill>
                  <a:srgbClr val="FF0000"/>
                </a:solidFill>
                <a:latin typeface="仿宋_GB2312" pitchFamily="1" charset="-122"/>
                <a:ea typeface="仿宋_GB2312" pitchFamily="1" charset="-122"/>
              </a:rPr>
              <a:t>2</a:t>
            </a:r>
            <a:r>
              <a:rPr lang="en-US" altLang="zh-CN" sz="2800" b="1" baseline="30000" dirty="0">
                <a:solidFill>
                  <a:srgbClr val="FF0000"/>
                </a:solidFill>
                <a:latin typeface="仿宋_GB2312" pitchFamily="1" charset="-122"/>
                <a:ea typeface="仿宋_GB2312" pitchFamily="1" charset="-122"/>
              </a:rPr>
              <a:t>k</a:t>
            </a:r>
            <a:r>
              <a:rPr lang="en-US" altLang="zh-CN" sz="2800" b="1" dirty="0">
                <a:solidFill>
                  <a:srgbClr val="FF0000"/>
                </a:solidFill>
                <a:latin typeface="仿宋_GB2312" pitchFamily="1" charset="-122"/>
                <a:ea typeface="仿宋_GB2312" pitchFamily="1" charset="-122"/>
              </a:rPr>
              <a:t>-1</a:t>
            </a:r>
            <a:r>
              <a:rPr lang="zh-CN" altLang="en-US" sz="2800" b="1" dirty="0">
                <a:solidFill>
                  <a:srgbClr val="000000"/>
                </a:solidFill>
                <a:latin typeface="仿宋_GB2312" pitchFamily="1" charset="-122"/>
                <a:ea typeface="仿宋_GB2312" pitchFamily="1" charset="-122"/>
              </a:rPr>
              <a:t>个结点，且完全二叉树的定义是与同深度的满二叉树前面编号相同，即它的</a:t>
            </a:r>
            <a:r>
              <a:rPr lang="zh-CN" altLang="en-US" sz="2800" b="1" dirty="0">
                <a:solidFill>
                  <a:srgbClr val="3333FF"/>
                </a:solidFill>
                <a:latin typeface="仿宋_GB2312" pitchFamily="1" charset="-122"/>
                <a:ea typeface="仿宋_GB2312" pitchFamily="1" charset="-122"/>
              </a:rPr>
              <a:t>总结点数</a:t>
            </a:r>
            <a:r>
              <a:rPr lang="en-US" altLang="zh-CN" sz="2800" b="1" dirty="0">
                <a:solidFill>
                  <a:srgbClr val="3333FF"/>
                </a:solidFill>
                <a:latin typeface="仿宋_GB2312" pitchFamily="1" charset="-122"/>
                <a:ea typeface="仿宋_GB2312" pitchFamily="1" charset="-122"/>
              </a:rPr>
              <a:t>n </a:t>
            </a:r>
            <a:r>
              <a:rPr lang="zh-CN" altLang="en-US" sz="2800" b="1" dirty="0">
                <a:solidFill>
                  <a:srgbClr val="000000"/>
                </a:solidFill>
                <a:latin typeface="仿宋_GB2312" pitchFamily="1" charset="-122"/>
                <a:ea typeface="仿宋_GB2312" pitchFamily="1" charset="-122"/>
              </a:rPr>
              <a:t>位于</a:t>
            </a:r>
            <a:r>
              <a:rPr lang="en-US" altLang="zh-CN" sz="2800" b="1" dirty="0">
                <a:solidFill>
                  <a:srgbClr val="3333FF"/>
                </a:solidFill>
                <a:latin typeface="仿宋_GB2312" pitchFamily="1" charset="-122"/>
                <a:ea typeface="仿宋_GB2312" pitchFamily="1" charset="-122"/>
              </a:rPr>
              <a:t>k</a:t>
            </a:r>
            <a:r>
              <a:rPr lang="zh-CN" altLang="en-US" sz="2800" b="1" dirty="0">
                <a:solidFill>
                  <a:srgbClr val="3333FF"/>
                </a:solidFill>
                <a:latin typeface="仿宋_GB2312" pitchFamily="1" charset="-122"/>
                <a:ea typeface="仿宋_GB2312" pitchFamily="1" charset="-122"/>
              </a:rPr>
              <a:t>层</a:t>
            </a:r>
            <a:r>
              <a:rPr lang="zh-CN" altLang="en-US" sz="2800" b="1" dirty="0">
                <a:solidFill>
                  <a:srgbClr val="000000"/>
                </a:solidFill>
                <a:latin typeface="仿宋_GB2312" pitchFamily="1" charset="-122"/>
                <a:ea typeface="仿宋_GB2312" pitchFamily="1" charset="-122"/>
              </a:rPr>
              <a:t>和</a:t>
            </a:r>
            <a:r>
              <a:rPr lang="en-US" altLang="zh-CN" sz="2800" b="1" dirty="0">
                <a:solidFill>
                  <a:srgbClr val="3333FF"/>
                </a:solidFill>
                <a:latin typeface="仿宋_GB2312" pitchFamily="1" charset="-122"/>
                <a:ea typeface="仿宋_GB2312" pitchFamily="1" charset="-122"/>
              </a:rPr>
              <a:t>k-1</a:t>
            </a:r>
            <a:r>
              <a:rPr lang="zh-CN" altLang="en-US" sz="2800" b="1" dirty="0">
                <a:solidFill>
                  <a:srgbClr val="3333FF"/>
                </a:solidFill>
                <a:latin typeface="仿宋_GB2312" pitchFamily="1" charset="-122"/>
                <a:ea typeface="仿宋_GB2312" pitchFamily="1" charset="-122"/>
              </a:rPr>
              <a:t>层</a:t>
            </a:r>
            <a:r>
              <a:rPr lang="zh-CN" altLang="en-US" sz="2800" b="1" dirty="0">
                <a:solidFill>
                  <a:srgbClr val="000000"/>
                </a:solidFill>
                <a:latin typeface="仿宋_GB2312" pitchFamily="1" charset="-122"/>
                <a:ea typeface="仿宋_GB2312" pitchFamily="1" charset="-122"/>
              </a:rPr>
              <a:t>满二叉树容量之间，</a:t>
            </a:r>
            <a:endParaRPr lang="zh-CN" altLang="en-US" sz="2800" b="1" dirty="0">
              <a:solidFill>
                <a:srgbClr val="000000"/>
              </a:solidFill>
              <a:latin typeface="仿宋_GB2312" pitchFamily="1" charset="-122"/>
              <a:ea typeface="仿宋_GB2312" pitchFamily="1" charset="-122"/>
            </a:endParaRPr>
          </a:p>
          <a:p>
            <a:pPr>
              <a:lnSpc>
                <a:spcPct val="135000"/>
              </a:lnSpc>
            </a:pPr>
            <a:r>
              <a:rPr lang="zh-CN" altLang="en-US" sz="2800" b="1" dirty="0">
                <a:solidFill>
                  <a:srgbClr val="000000"/>
                </a:solidFill>
                <a:latin typeface="仿宋_GB2312" pitchFamily="1" charset="-122"/>
                <a:ea typeface="仿宋_GB2312" pitchFamily="1" charset="-122"/>
              </a:rPr>
              <a:t>即  </a:t>
            </a:r>
            <a:r>
              <a:rPr lang="en-US" altLang="zh-CN" sz="2800" b="1" dirty="0">
                <a:solidFill>
                  <a:srgbClr val="FF0000"/>
                </a:solidFill>
                <a:latin typeface="仿宋_GB2312" pitchFamily="1" charset="-122"/>
                <a:ea typeface="仿宋_GB2312" pitchFamily="1" charset="-122"/>
              </a:rPr>
              <a:t>2</a:t>
            </a:r>
            <a:r>
              <a:rPr lang="en-US" altLang="zh-CN" sz="2800" b="1" baseline="30000" dirty="0">
                <a:solidFill>
                  <a:srgbClr val="FF0000"/>
                </a:solidFill>
                <a:latin typeface="仿宋_GB2312" pitchFamily="1" charset="-122"/>
                <a:ea typeface="仿宋_GB2312" pitchFamily="1" charset="-122"/>
              </a:rPr>
              <a:t>k-1</a:t>
            </a:r>
            <a:r>
              <a:rPr lang="en-US" altLang="zh-CN" sz="2800" b="1" dirty="0">
                <a:solidFill>
                  <a:srgbClr val="FF0000"/>
                </a:solidFill>
                <a:latin typeface="仿宋_GB2312" pitchFamily="1" charset="-122"/>
                <a:ea typeface="仿宋_GB2312" pitchFamily="1" charset="-122"/>
              </a:rPr>
              <a:t>-1 &lt; n ≤ 2</a:t>
            </a:r>
            <a:r>
              <a:rPr lang="en-US" altLang="zh-CN" sz="2800" b="1" baseline="30000" dirty="0">
                <a:solidFill>
                  <a:srgbClr val="FF0000"/>
                </a:solidFill>
                <a:latin typeface="仿宋_GB2312" pitchFamily="1" charset="-122"/>
                <a:ea typeface="仿宋_GB2312" pitchFamily="1" charset="-122"/>
              </a:rPr>
              <a:t>k</a:t>
            </a:r>
            <a:r>
              <a:rPr lang="en-US" altLang="zh-CN" sz="2800" b="1" dirty="0">
                <a:solidFill>
                  <a:srgbClr val="FF0000"/>
                </a:solidFill>
                <a:latin typeface="仿宋_GB2312" pitchFamily="1" charset="-122"/>
                <a:ea typeface="仿宋_GB2312" pitchFamily="1" charset="-122"/>
              </a:rPr>
              <a:t>-1</a:t>
            </a:r>
            <a:r>
              <a:rPr lang="en-US" altLang="zh-CN" sz="2800" b="1" dirty="0">
                <a:solidFill>
                  <a:srgbClr val="FF3300"/>
                </a:solidFill>
                <a:latin typeface="仿宋_GB2312" pitchFamily="1" charset="-122"/>
                <a:ea typeface="仿宋_GB2312" pitchFamily="1" charset="-122"/>
              </a:rPr>
              <a:t> </a:t>
            </a:r>
            <a:r>
              <a:rPr lang="zh-CN" altLang="en-US" sz="2800" b="1" dirty="0">
                <a:solidFill>
                  <a:srgbClr val="000000"/>
                </a:solidFill>
                <a:latin typeface="仿宋_GB2312" pitchFamily="1" charset="-122"/>
                <a:ea typeface="仿宋_GB2312" pitchFamily="1" charset="-122"/>
              </a:rPr>
              <a:t>或 </a:t>
            </a:r>
            <a:r>
              <a:rPr lang="en-US" altLang="zh-CN" sz="2800" b="1" dirty="0">
                <a:solidFill>
                  <a:srgbClr val="FF0000"/>
                </a:solidFill>
                <a:latin typeface="仿宋_GB2312" pitchFamily="1" charset="-122"/>
                <a:ea typeface="仿宋_GB2312" pitchFamily="1" charset="-122"/>
              </a:rPr>
              <a:t>2</a:t>
            </a:r>
            <a:r>
              <a:rPr lang="en-US" altLang="zh-CN" sz="2800" b="1" baseline="30000" dirty="0">
                <a:solidFill>
                  <a:srgbClr val="FF0000"/>
                </a:solidFill>
                <a:latin typeface="仿宋_GB2312" pitchFamily="1" charset="-122"/>
                <a:ea typeface="仿宋_GB2312" pitchFamily="1" charset="-122"/>
              </a:rPr>
              <a:t>k-1 </a:t>
            </a:r>
            <a:r>
              <a:rPr lang="en-US" altLang="zh-CN" sz="2800" b="1" dirty="0">
                <a:solidFill>
                  <a:srgbClr val="FF0000"/>
                </a:solidFill>
                <a:latin typeface="仿宋_GB2312" pitchFamily="1" charset="-122"/>
                <a:ea typeface="仿宋_GB2312" pitchFamily="1" charset="-122"/>
              </a:rPr>
              <a:t>≤ n &lt; 2</a:t>
            </a:r>
            <a:r>
              <a:rPr lang="en-US" altLang="zh-CN" sz="2800" b="1" baseline="30000" dirty="0">
                <a:solidFill>
                  <a:srgbClr val="FF0000"/>
                </a:solidFill>
                <a:latin typeface="仿宋_GB2312" pitchFamily="1" charset="-122"/>
                <a:ea typeface="仿宋_GB2312" pitchFamily="1" charset="-122"/>
              </a:rPr>
              <a:t>k</a:t>
            </a:r>
            <a:endParaRPr lang="en-US" altLang="zh-CN" sz="2800" b="1" dirty="0">
              <a:solidFill>
                <a:srgbClr val="FF0000"/>
              </a:solidFill>
              <a:latin typeface="仿宋_GB2312" pitchFamily="1" charset="-122"/>
              <a:ea typeface="仿宋_GB2312" pitchFamily="1" charset="-122"/>
            </a:endParaRPr>
          </a:p>
          <a:p>
            <a:pPr>
              <a:lnSpc>
                <a:spcPct val="135000"/>
              </a:lnSpc>
            </a:pPr>
            <a:r>
              <a:rPr lang="zh-CN" altLang="en-US" sz="2800" b="1" dirty="0">
                <a:solidFill>
                  <a:srgbClr val="0000FF"/>
                </a:solidFill>
                <a:latin typeface="仿宋_GB2312" pitchFamily="1" charset="-122"/>
                <a:ea typeface="仿宋_GB2312" pitchFamily="1" charset="-122"/>
              </a:rPr>
              <a:t>三</a:t>
            </a:r>
            <a:r>
              <a:rPr lang="zh-CN" altLang="en-US" sz="2800" b="1" dirty="0">
                <a:solidFill>
                  <a:srgbClr val="000000"/>
                </a:solidFill>
                <a:latin typeface="仿宋_GB2312" pitchFamily="1" charset="-122"/>
                <a:ea typeface="仿宋_GB2312" pitchFamily="1" charset="-122"/>
              </a:rPr>
              <a:t>边同时取对数，于是有：</a:t>
            </a:r>
            <a:r>
              <a:rPr lang="en-US" altLang="zh-CN" sz="2800" b="1" dirty="0">
                <a:solidFill>
                  <a:srgbClr val="FF0000"/>
                </a:solidFill>
                <a:latin typeface="仿宋_GB2312" pitchFamily="1" charset="-122"/>
                <a:ea typeface="仿宋_GB2312" pitchFamily="1" charset="-122"/>
              </a:rPr>
              <a:t>k-1 ≤ log</a:t>
            </a:r>
            <a:r>
              <a:rPr lang="en-US" altLang="zh-CN" sz="2800" b="1" baseline="-30000" dirty="0">
                <a:solidFill>
                  <a:srgbClr val="FF0000"/>
                </a:solidFill>
                <a:latin typeface="仿宋_GB2312" pitchFamily="1" charset="-122"/>
                <a:ea typeface="仿宋_GB2312" pitchFamily="1" charset="-122"/>
              </a:rPr>
              <a:t>2</a:t>
            </a:r>
            <a:r>
              <a:rPr lang="en-US" altLang="zh-CN" sz="2800" b="1" dirty="0">
                <a:solidFill>
                  <a:srgbClr val="FF0000"/>
                </a:solidFill>
                <a:latin typeface="仿宋_GB2312" pitchFamily="1" charset="-122"/>
                <a:ea typeface="仿宋_GB2312" pitchFamily="1" charset="-122"/>
              </a:rPr>
              <a:t>n &lt; k </a:t>
            </a:r>
            <a:r>
              <a:rPr lang="zh-CN" altLang="en-US" sz="2800" b="1" dirty="0">
                <a:solidFill>
                  <a:srgbClr val="000000"/>
                </a:solidFill>
                <a:latin typeface="仿宋_GB2312" pitchFamily="1" charset="-122"/>
                <a:ea typeface="仿宋_GB2312" pitchFamily="1" charset="-122"/>
              </a:rPr>
              <a:t>因为</a:t>
            </a:r>
            <a:r>
              <a:rPr lang="en-US" altLang="zh-CN" sz="2800" b="1" dirty="0">
                <a:solidFill>
                  <a:srgbClr val="000000"/>
                </a:solidFill>
                <a:latin typeface="仿宋_GB2312" pitchFamily="1" charset="-122"/>
                <a:ea typeface="仿宋_GB2312" pitchFamily="1" charset="-122"/>
              </a:rPr>
              <a:t>k</a:t>
            </a:r>
            <a:r>
              <a:rPr lang="zh-CN" altLang="en-US" sz="2800" b="1" dirty="0">
                <a:solidFill>
                  <a:srgbClr val="000000"/>
                </a:solidFill>
                <a:latin typeface="仿宋_GB2312" pitchFamily="1" charset="-122"/>
                <a:ea typeface="仿宋_GB2312" pitchFamily="1" charset="-122"/>
              </a:rPr>
              <a:t>是整数，所以 </a:t>
            </a:r>
            <a:r>
              <a:rPr lang="en-US" altLang="zh-CN" sz="3200" b="1" dirty="0">
                <a:solidFill>
                  <a:srgbClr val="FF0000"/>
                </a:solidFill>
                <a:latin typeface="仿宋_GB2312" pitchFamily="1" charset="-122"/>
                <a:ea typeface="仿宋_GB2312" pitchFamily="1" charset="-122"/>
              </a:rPr>
              <a:t>k=        +1</a:t>
            </a:r>
            <a:endParaRPr lang="en-US" altLang="zh-CN" sz="3200" b="1" dirty="0">
              <a:solidFill>
                <a:srgbClr val="FF0000"/>
              </a:solidFill>
              <a:latin typeface="仿宋_GB2312" pitchFamily="1" charset="-122"/>
              <a:ea typeface="仿宋_GB2312" pitchFamily="1" charset="-122"/>
            </a:endParaRPr>
          </a:p>
        </p:txBody>
      </p:sp>
      <p:sp>
        <p:nvSpPr>
          <p:cNvPr id="49157" name="矩形 6"/>
          <p:cNvSpPr/>
          <p:nvPr/>
        </p:nvSpPr>
        <p:spPr>
          <a:xfrm>
            <a:off x="2943384" y="6014085"/>
            <a:ext cx="1475740" cy="583565"/>
          </a:xfrm>
          <a:prstGeom prst="rect">
            <a:avLst/>
          </a:prstGeom>
          <a:noFill/>
          <a:ln w="9525">
            <a:noFill/>
          </a:ln>
        </p:spPr>
        <p:txBody>
          <a:bodyPr wrap="none">
            <a:spAutoFit/>
          </a:bodyPr>
          <a:lstStyle/>
          <a:p>
            <a:pPr algn="ctr"/>
            <a:r>
              <a:rPr lang="zh-CN" altLang="en-US" sz="3200" b="1" dirty="0">
                <a:solidFill>
                  <a:srgbClr val="FF0000"/>
                </a:solidFill>
                <a:latin typeface="Times New Roman" panose="02020603050405020304" pitchFamily="18" charset="0"/>
                <a:sym typeface="Symbol" panose="05050102010706020507" pitchFamily="18" charset="2"/>
              </a:rPr>
              <a:t></a:t>
            </a:r>
            <a:r>
              <a:rPr lang="en-US" altLang="zh-CN" sz="3200" b="1" dirty="0">
                <a:solidFill>
                  <a:srgbClr val="FF0000"/>
                </a:solidFill>
                <a:latin typeface="Times New Roman" panose="02020603050405020304" pitchFamily="18" charset="0"/>
              </a:rPr>
              <a:t>log</a:t>
            </a:r>
            <a:r>
              <a:rPr lang="en-US" altLang="zh-CN" sz="3200" b="1" baseline="-25000" dirty="0">
                <a:solidFill>
                  <a:srgbClr val="FF0000"/>
                </a:solidFill>
                <a:latin typeface="Times New Roman" panose="02020603050405020304" pitchFamily="18" charset="0"/>
              </a:rPr>
              <a:t>2</a:t>
            </a:r>
            <a:r>
              <a:rPr lang="en-US" altLang="zh-CN" sz="3200" b="1" dirty="0">
                <a:solidFill>
                  <a:srgbClr val="FF0000"/>
                </a:solidFill>
                <a:latin typeface="Times New Roman" panose="02020603050405020304" pitchFamily="18" charset="0"/>
              </a:rPr>
              <a:t>n</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solidFill>
                  <a:srgbClr val="0000FF"/>
                </a:solidFill>
                <a:latin typeface="Times New Roman" panose="02020603050405020304" pitchFamily="18" charset="0"/>
                <a:sym typeface="Symbol" panose="05050102010706020507" pitchFamily="18" charset="2"/>
              </a:rPr>
              <a:t> </a:t>
            </a:r>
            <a:endParaRPr lang="zh-CN" altLang="en-US" sz="3200" b="1" dirty="0">
              <a:latin typeface="宋体" panose="02010600030101010101" pitchFamily="2" charset="-122"/>
            </a:endParaRPr>
          </a:p>
        </p:txBody>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、二叉树的性质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49157"/>
                                        </p:tgtEl>
                                        <p:attrNameLst>
                                          <p:attrName>style.visibility</p:attrName>
                                        </p:attrNameLst>
                                      </p:cBhvr>
                                      <p:to>
                                        <p:strVal val="visible"/>
                                      </p:to>
                                    </p:set>
                                    <p:animEffect transition="in" filter="box(in)">
                                      <p:cBhvr>
                                        <p:cTn id="14"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p:bldP spid="4915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1000760" y="1474470"/>
            <a:ext cx="9789795" cy="5260340"/>
          </a:xfrm>
          <a:prstGeom prst="rect">
            <a:avLst/>
          </a:prstGeom>
          <a:noFill/>
          <a:ln w="38100" cap="flat" cmpd="sng">
            <a:solidFill>
              <a:srgbClr val="F85208"/>
            </a:solidFill>
            <a:prstDash val="solid"/>
            <a:miter/>
            <a:headEnd type="none" w="med" len="med"/>
            <a:tailEnd type="none" w="med" len="med"/>
          </a:ln>
        </p:spPr>
        <p:txBody>
          <a:bodyPr lIns="92075" tIns="46038" rIns="92075" bIns="46038"/>
          <a:lstStyle/>
          <a:p>
            <a:pPr>
              <a:lnSpc>
                <a:spcPct val="140000"/>
              </a:lnSpc>
            </a:pPr>
            <a:r>
              <a:rPr lang="zh-CN" altLang="en-US" sz="2800" dirty="0">
                <a:solidFill>
                  <a:srgbClr val="FF0000"/>
                </a:solidFill>
                <a:latin typeface="黑体" panose="02010609060101010101" pitchFamily="49" charset="-122"/>
                <a:ea typeface="黑体" panose="02010609060101010101" pitchFamily="49" charset="-122"/>
              </a:rPr>
              <a:t>性质</a:t>
            </a:r>
            <a:r>
              <a:rPr lang="en-US" altLang="zh-CN" sz="2800" dirty="0">
                <a:solidFill>
                  <a:srgbClr val="FF0000"/>
                </a:solidFill>
                <a:latin typeface="黑体" panose="02010609060101010101" pitchFamily="49" charset="-122"/>
                <a:ea typeface="黑体" panose="02010609060101010101" pitchFamily="49" charset="-122"/>
              </a:rPr>
              <a:t>5</a:t>
            </a:r>
            <a:r>
              <a:rPr lang="zh-CN" altLang="en-US" sz="2800" dirty="0">
                <a:solidFill>
                  <a:srgbClr val="FF0000"/>
                </a:solidFill>
                <a:latin typeface="黑体" panose="02010609060101010101" pitchFamily="49" charset="-122"/>
                <a:ea typeface="黑体" panose="02010609060101010101" pitchFamily="49" charset="-122"/>
              </a:rPr>
              <a:t>：</a:t>
            </a:r>
            <a:r>
              <a:rPr lang="zh-CN" altLang="en-US" sz="2600" b="1" dirty="0">
                <a:solidFill>
                  <a:srgbClr val="3333FF"/>
                </a:solidFill>
                <a:latin typeface="楷体_GB2312" pitchFamily="49" charset="-122"/>
                <a:ea typeface="楷体_GB2312" pitchFamily="49" charset="-122"/>
              </a:rPr>
              <a:t>对于有n个结点的完全二叉树中的所有结点按从上到下，从左到右的顺序进行编号，则对任意一个结点i（1≤i≤n），都有：</a:t>
            </a:r>
            <a:endParaRPr lang="zh-CN" altLang="en-US" sz="2600" b="1" dirty="0">
              <a:solidFill>
                <a:srgbClr val="3333FF"/>
              </a:solidFill>
              <a:latin typeface="楷体_GB2312" pitchFamily="49" charset="-122"/>
              <a:ea typeface="楷体_GB2312" pitchFamily="49" charset="-122"/>
            </a:endParaRPr>
          </a:p>
          <a:p>
            <a:pPr>
              <a:lnSpc>
                <a:spcPct val="140000"/>
              </a:lnSpc>
            </a:pPr>
            <a:r>
              <a:rPr lang="zh-CN" altLang="en-US" sz="2600" b="1" dirty="0">
                <a:solidFill>
                  <a:srgbClr val="3333FF"/>
                </a:solidFill>
                <a:latin typeface="楷体_GB2312" pitchFamily="49" charset="-122"/>
                <a:ea typeface="楷体_GB2312" pitchFamily="49" charset="-122"/>
              </a:rPr>
              <a:t>   （1）如果 </a:t>
            </a:r>
            <a:r>
              <a:rPr lang="zh-CN" altLang="en-US" sz="2600" b="1" dirty="0">
                <a:solidFill>
                  <a:srgbClr val="FF0000"/>
                </a:solidFill>
                <a:latin typeface="楷体_GB2312" pitchFamily="49" charset="-122"/>
                <a:ea typeface="楷体_GB2312" pitchFamily="49" charset="-122"/>
              </a:rPr>
              <a:t>i=1 </a:t>
            </a:r>
            <a:r>
              <a:rPr lang="zh-CN" altLang="en-US" sz="2600" b="1" dirty="0">
                <a:solidFill>
                  <a:srgbClr val="3333FF"/>
                </a:solidFill>
                <a:latin typeface="楷体_GB2312" pitchFamily="49" charset="-122"/>
                <a:ea typeface="楷体_GB2312" pitchFamily="49" charset="-122"/>
              </a:rPr>
              <a:t>，则结点i是这棵完全二叉树的根，没有双亲；否则其双亲结点的编号为 「 i/2 」。</a:t>
            </a:r>
            <a:endParaRPr lang="zh-CN" altLang="en-US" sz="2600" b="1" dirty="0">
              <a:solidFill>
                <a:srgbClr val="3333FF"/>
              </a:solidFill>
              <a:latin typeface="楷体_GB2312" pitchFamily="49" charset="-122"/>
              <a:ea typeface="楷体_GB2312" pitchFamily="49" charset="-122"/>
            </a:endParaRPr>
          </a:p>
          <a:p>
            <a:pPr>
              <a:lnSpc>
                <a:spcPct val="140000"/>
              </a:lnSpc>
            </a:pPr>
            <a:r>
              <a:rPr lang="zh-CN" altLang="en-US" sz="2600" b="1" dirty="0">
                <a:solidFill>
                  <a:srgbClr val="3333FF"/>
                </a:solidFill>
                <a:latin typeface="楷体_GB2312" pitchFamily="49" charset="-122"/>
                <a:ea typeface="楷体_GB2312" pitchFamily="49" charset="-122"/>
              </a:rPr>
              <a:t>   （2）如果 </a:t>
            </a:r>
            <a:r>
              <a:rPr lang="zh-CN" altLang="en-US" sz="2600" b="1" dirty="0">
                <a:solidFill>
                  <a:srgbClr val="FF0000"/>
                </a:solidFill>
                <a:latin typeface="楷体_GB2312" pitchFamily="49" charset="-122"/>
                <a:ea typeface="楷体_GB2312" pitchFamily="49" charset="-122"/>
              </a:rPr>
              <a:t>2i &gt; n </a:t>
            </a:r>
            <a:r>
              <a:rPr lang="zh-CN" altLang="en-US" sz="2600" b="1" dirty="0">
                <a:solidFill>
                  <a:srgbClr val="3333FF"/>
                </a:solidFill>
                <a:latin typeface="楷体_GB2312" pitchFamily="49" charset="-122"/>
                <a:ea typeface="楷体_GB2312" pitchFamily="49" charset="-122"/>
              </a:rPr>
              <a:t>，则结点i没有左孩子；否则其左孩子结点的编号为2i。</a:t>
            </a:r>
            <a:endParaRPr lang="zh-CN" altLang="en-US" sz="2600" b="1" dirty="0">
              <a:solidFill>
                <a:srgbClr val="3333FF"/>
              </a:solidFill>
              <a:latin typeface="楷体_GB2312" pitchFamily="49" charset="-122"/>
              <a:ea typeface="楷体_GB2312" pitchFamily="49" charset="-122"/>
            </a:endParaRPr>
          </a:p>
          <a:p>
            <a:pPr>
              <a:lnSpc>
                <a:spcPct val="140000"/>
              </a:lnSpc>
            </a:pPr>
            <a:r>
              <a:rPr lang="zh-CN" altLang="en-US" sz="2600" b="1" dirty="0">
                <a:solidFill>
                  <a:srgbClr val="3333FF"/>
                </a:solidFill>
                <a:latin typeface="楷体_GB2312" pitchFamily="49" charset="-122"/>
                <a:ea typeface="楷体_GB2312" pitchFamily="49" charset="-122"/>
              </a:rPr>
              <a:t>   （3）如果 </a:t>
            </a:r>
            <a:r>
              <a:rPr lang="zh-CN" altLang="en-US" sz="2600" b="1" dirty="0">
                <a:solidFill>
                  <a:srgbClr val="FF0000"/>
                </a:solidFill>
                <a:latin typeface="楷体_GB2312" pitchFamily="49" charset="-122"/>
                <a:ea typeface="楷体_GB2312" pitchFamily="49" charset="-122"/>
              </a:rPr>
              <a:t>2i+1 &gt; n </a:t>
            </a:r>
            <a:r>
              <a:rPr lang="zh-CN" altLang="en-US" sz="2600" b="1" dirty="0">
                <a:solidFill>
                  <a:srgbClr val="3333FF"/>
                </a:solidFill>
                <a:latin typeface="楷体_GB2312" pitchFamily="49" charset="-122"/>
                <a:ea typeface="楷体_GB2312" pitchFamily="49" charset="-122"/>
              </a:rPr>
              <a:t>，则结点i没有右孩子；否则其右孩子结点的编号为2i+1。</a:t>
            </a:r>
            <a:endParaRPr lang="zh-CN" altLang="en-US" sz="2600" b="1" dirty="0">
              <a:solidFill>
                <a:srgbClr val="3333FF"/>
              </a:solidFill>
              <a:latin typeface="楷体_GB2312" pitchFamily="49" charset="-122"/>
              <a:ea typeface="楷体_GB2312" pitchFamily="49" charset="-122"/>
            </a:endParaRPr>
          </a:p>
          <a:p>
            <a:endParaRPr lang="en-US" altLang="zh-TW" sz="2600" dirty="0">
              <a:latin typeface="楷体_GB2312" pitchFamily="49" charset="-122"/>
              <a:ea typeface="楷体_GB2312" pitchFamily="49" charset="-122"/>
            </a:endParaRPr>
          </a:p>
        </p:txBody>
      </p:sp>
      <p:sp>
        <p:nvSpPr>
          <p:cNvPr id="40963" name="矩形 40962"/>
          <p:cNvSpPr/>
          <p:nvPr/>
        </p:nvSpPr>
        <p:spPr>
          <a:xfrm>
            <a:off x="1704340" y="2308225"/>
            <a:ext cx="8382000" cy="2816860"/>
          </a:xfrm>
          <a:prstGeom prst="rect">
            <a:avLst/>
          </a:prstGeom>
          <a:solidFill>
            <a:schemeClr val="accent5"/>
          </a:solidFill>
          <a:ln w="38100" cap="flat" cmpd="sng">
            <a:solidFill>
              <a:schemeClr val="accent2"/>
            </a:solidFill>
            <a:prstDash val="solid"/>
            <a:miter/>
            <a:headEnd type="none" w="med" len="med"/>
            <a:tailEnd type="none" w="med" len="med"/>
          </a:ln>
        </p:spPr>
        <p:txBody>
          <a:bodyPr lIns="92075" rIns="92075"/>
          <a:lstStyle/>
          <a:p>
            <a:pPr>
              <a:lnSpc>
                <a:spcPct val="150000"/>
              </a:lnSpc>
              <a:spcBef>
                <a:spcPct val="0"/>
              </a:spcBef>
              <a:buNone/>
            </a:pPr>
            <a:endParaRPr lang="zh-CN" altLang="en-US" i="1">
              <a:solidFill>
                <a:srgbClr val="FF00FF"/>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0"/>
              </a:spcBef>
              <a:buNone/>
            </a:pP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性质</a:t>
            </a:r>
            <a:r>
              <a:rPr lang="en-US" altLang="zh-CN"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对完全二叉树，若从上至下、从左至右编号，则编号为</a:t>
            </a:r>
            <a:r>
              <a:rPr lang="en-US" altLang="zh-CN" sz="2600">
                <a:latin typeface="微软雅黑" panose="020B0503020204020204" pitchFamily="34" charset="-122"/>
                <a:ea typeface="微软雅黑" panose="020B0503020204020204" pitchFamily="34" charset="-122"/>
                <a:cs typeface="微软雅黑" panose="020B0503020204020204" pitchFamily="34" charset="-122"/>
              </a:rPr>
              <a:t>i </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的结点，其左孩子编号必为</a:t>
            </a:r>
            <a:r>
              <a:rPr lang="en-US" altLang="zh-CN" sz="2600">
                <a:latin typeface="微软雅黑" panose="020B0503020204020204" pitchFamily="34" charset="-122"/>
                <a:ea typeface="微软雅黑" panose="020B0503020204020204" pitchFamily="34" charset="-122"/>
                <a:cs typeface="微软雅黑" panose="020B0503020204020204" pitchFamily="34" charset="-122"/>
              </a:rPr>
              <a:t>2i</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，其右孩子编号必为</a:t>
            </a:r>
            <a:r>
              <a:rPr lang="en-US" altLang="zh-CN" sz="2600">
                <a:latin typeface="微软雅黑" panose="020B0503020204020204" pitchFamily="34" charset="-122"/>
                <a:ea typeface="微软雅黑" panose="020B0503020204020204" pitchFamily="34" charset="-122"/>
                <a:cs typeface="微软雅黑" panose="020B0503020204020204" pitchFamily="34" charset="-122"/>
              </a:rPr>
              <a:t>2i</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；其双亲的编号必为</a:t>
            </a:r>
            <a:r>
              <a:rPr lang="en-US" altLang="zh-CN" sz="2600">
                <a:latin typeface="微软雅黑" panose="020B0503020204020204" pitchFamily="34" charset="-122"/>
                <a:ea typeface="微软雅黑" panose="020B0503020204020204" pitchFamily="34" charset="-122"/>
                <a:cs typeface="微软雅黑" panose="020B0503020204020204" pitchFamily="34" charset="-122"/>
              </a:rPr>
              <a:t>i/2</a:t>
            </a:r>
            <a:r>
              <a:rPr lang="zh-CN" altLang="en-US" sz="26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 Box 3"/>
          <p:cNvSpPr txBox="1">
            <a:spLocks noChangeArrowheads="1"/>
          </p:cNvSpPr>
          <p:nvPr/>
        </p:nvSpPr>
        <p:spPr bwMode="auto">
          <a:xfrm>
            <a:off x="1803400" y="881380"/>
            <a:ext cx="34531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、二叉树的性质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0963"/>
                                        </p:tgtEl>
                                        <p:attrNameLst>
                                          <p:attrName>style.visibility</p:attrName>
                                        </p:attrNameLst>
                                      </p:cBhvr>
                                      <p:to>
                                        <p:strVal val="visible"/>
                                      </p:to>
                                    </p:set>
                                    <p:animEffect transition="in" filter="barn(inVertical)">
                                      <p:cBhvr>
                                        <p:cTn id="11"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09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Text Box 4"/>
          <p:cNvSpPr txBox="1"/>
          <p:nvPr/>
        </p:nvSpPr>
        <p:spPr>
          <a:xfrm>
            <a:off x="845820" y="3634105"/>
            <a:ext cx="10038715" cy="2306955"/>
          </a:xfrm>
          <a:prstGeom prst="rect">
            <a:avLst/>
          </a:prstGeom>
          <a:noFill/>
          <a:ln w="9525">
            <a:noFill/>
          </a:ln>
        </p:spPr>
        <p:txBody>
          <a:bodyPr wrap="square" lIns="0" rIns="0">
            <a:spAutoFit/>
          </a:bodyPr>
          <a:lstStyle/>
          <a:p>
            <a:pPr eaLnBrk="0" hangingPunct="0">
              <a:lnSpc>
                <a:spcPct val="150000"/>
              </a:lnSpc>
              <a:spcBef>
                <a:spcPct val="35000"/>
              </a:spcBef>
              <a:buSzPct val="200000"/>
              <a:buFont typeface="Webdings" panose="05030102010509060703" pitchFamily="18" charset="2"/>
            </a:pPr>
            <a:r>
              <a:rPr lang="en-US" altLang="zh-CN" sz="3200" b="1" dirty="0">
                <a:solidFill>
                  <a:srgbClr val="3333FF"/>
                </a:solidFill>
                <a:latin typeface="宋体" panose="02010600030101010101" pitchFamily="2" charset="-122"/>
              </a:rPr>
              <a:t>    </a:t>
            </a:r>
            <a:r>
              <a:rPr lang="zh-CN" altLang="en-US" sz="3200" b="1" dirty="0">
                <a:solidFill>
                  <a:srgbClr val="3333FF"/>
                </a:solidFill>
                <a:latin typeface="宋体" panose="02010600030101010101" pitchFamily="2" charset="-122"/>
              </a:rPr>
              <a:t>二叉树的顺序存储结构就是用一组连续的存储单元存放二叉树中的结点，并且结点的</a:t>
            </a:r>
            <a:r>
              <a:rPr lang="zh-CN" altLang="en-US" sz="3200" b="1" dirty="0">
                <a:solidFill>
                  <a:srgbClr val="EE3900"/>
                </a:solidFill>
                <a:latin typeface="宋体" panose="02010600030101010101" pitchFamily="2" charset="-122"/>
              </a:rPr>
              <a:t>存储位置</a:t>
            </a:r>
            <a:r>
              <a:rPr lang="zh-CN" altLang="en-US" sz="3200" b="1" dirty="0">
                <a:solidFill>
                  <a:srgbClr val="3333FF"/>
                </a:solidFill>
                <a:latin typeface="宋体" panose="02010600030101010101" pitchFamily="2" charset="-122"/>
              </a:rPr>
              <a:t>（下标）应能体现结点之间的</a:t>
            </a:r>
            <a:r>
              <a:rPr lang="zh-CN" altLang="en-US" sz="3200" b="1" dirty="0">
                <a:solidFill>
                  <a:srgbClr val="EE3900"/>
                </a:solidFill>
                <a:latin typeface="宋体" panose="02010600030101010101" pitchFamily="2" charset="-122"/>
              </a:rPr>
              <a:t>逻辑关系</a:t>
            </a:r>
            <a:r>
              <a:rPr lang="en-US" altLang="zh-CN" sz="3200" b="1" dirty="0">
                <a:solidFill>
                  <a:srgbClr val="3333FF"/>
                </a:solidFill>
                <a:latin typeface="宋体" panose="02010600030101010101" pitchFamily="2" charset="-122"/>
              </a:rPr>
              <a:t>——</a:t>
            </a:r>
            <a:r>
              <a:rPr lang="zh-CN" altLang="en-US" sz="3200" b="1" dirty="0">
                <a:solidFill>
                  <a:srgbClr val="3333FF"/>
                </a:solidFill>
                <a:latin typeface="宋体" panose="02010600030101010101" pitchFamily="2" charset="-122"/>
              </a:rPr>
              <a:t>父子关系。 </a:t>
            </a:r>
            <a:endParaRPr lang="zh-CN" altLang="en-US" sz="3200" b="1" dirty="0">
              <a:solidFill>
                <a:srgbClr val="3333FF"/>
              </a:solidFill>
              <a:latin typeface="宋体" panose="02010600030101010101" pitchFamily="2" charset="-122"/>
            </a:endParaRPr>
          </a:p>
        </p:txBody>
      </p:sp>
      <p:sp>
        <p:nvSpPr>
          <p:cNvPr id="7" name="Rectangle 2"/>
          <p:cNvSpPr txBox="1"/>
          <p:nvPr/>
        </p:nvSpPr>
        <p:spPr>
          <a:xfrm>
            <a:off x="4834890" y="2148840"/>
            <a:ext cx="3448685" cy="563880"/>
          </a:xfrm>
          <a:prstGeom prst="rect">
            <a:avLst/>
          </a:prstGeom>
          <a:noFill/>
          <a:ln w="9525">
            <a:noFill/>
          </a:ln>
        </p:spPr>
        <p:txBody>
          <a:bodyPr anchor="ctr"/>
          <a:lstStyle/>
          <a:p>
            <a:r>
              <a:rPr lang="zh-CN" altLang="en-US" sz="4000" dirty="0">
                <a:solidFill>
                  <a:srgbClr val="7030A0"/>
                </a:solidFill>
                <a:latin typeface="华文新魏" panose="02010800040101010101" pitchFamily="2" charset="-122"/>
                <a:ea typeface="华文新魏" panose="02010800040101010101" pitchFamily="2" charset="-122"/>
              </a:rPr>
              <a:t>顺序存储结构</a:t>
            </a:r>
            <a:endParaRPr lang="zh-CN" altLang="en-US" sz="4000" dirty="0">
              <a:solidFill>
                <a:srgbClr val="7030A0"/>
              </a:solidFill>
              <a:latin typeface="华文新魏" panose="02010800040101010101" pitchFamily="2" charset="-122"/>
              <a:ea typeface="华文新魏" panose="02010800040101010101" pitchFamily="2" charset="-122"/>
            </a:endParaRPr>
          </a:p>
        </p:txBody>
      </p:sp>
      <p:sp>
        <p:nvSpPr>
          <p:cNvPr id="6" name="Line 149"/>
          <p:cNvSpPr/>
          <p:nvPr/>
        </p:nvSpPr>
        <p:spPr>
          <a:xfrm>
            <a:off x="2324735" y="2712403"/>
            <a:ext cx="1604963" cy="0"/>
          </a:xfrm>
          <a:prstGeom prst="line">
            <a:avLst/>
          </a:prstGeom>
          <a:ln w="165100" cap="flat" cmpd="sng">
            <a:solidFill>
              <a:srgbClr val="C00000"/>
            </a:solidFill>
            <a:prstDash val="solid"/>
            <a:headEnd type="none" w="med" len="med"/>
            <a:tailEnd type="triangle" w="med" len="med"/>
          </a:ln>
        </p:spPr>
      </p:sp>
      <p:sp>
        <p:nvSpPr>
          <p:cNvPr id="9" name="Rectangle 2"/>
          <p:cNvSpPr txBox="1"/>
          <p:nvPr/>
        </p:nvSpPr>
        <p:spPr>
          <a:xfrm>
            <a:off x="4834890" y="2646045"/>
            <a:ext cx="3935730" cy="563245"/>
          </a:xfrm>
          <a:prstGeom prst="rect">
            <a:avLst/>
          </a:prstGeom>
          <a:noFill/>
          <a:ln w="9525">
            <a:noFill/>
          </a:ln>
        </p:spPr>
        <p:txBody>
          <a:bodyPr anchor="ctr"/>
          <a:lstStyle/>
          <a:p>
            <a:r>
              <a:rPr lang="zh-CN" altLang="en-US" sz="4000" dirty="0">
                <a:solidFill>
                  <a:srgbClr val="7030A0"/>
                </a:solidFill>
                <a:latin typeface="华文新魏" panose="02010800040101010101" pitchFamily="2" charset="-122"/>
                <a:ea typeface="华文新魏" panose="02010800040101010101" pitchFamily="2" charset="-122"/>
              </a:rPr>
              <a:t>链式存储结构</a:t>
            </a:r>
            <a:endParaRPr lang="zh-CN" altLang="en-US" sz="4000" dirty="0">
              <a:solidFill>
                <a:srgbClr val="7030A0"/>
              </a:solidFill>
              <a:latin typeface="华文新魏" panose="02010800040101010101" pitchFamily="2" charset="-122"/>
              <a:ea typeface="华文新魏" panose="02010800040101010101" pitchFamily="2" charset="-122"/>
            </a:endParaRPr>
          </a:p>
        </p:txBody>
      </p:sp>
      <p:sp>
        <p:nvSpPr>
          <p:cNvPr id="2"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par>
                          <p:cTn id="21" fill="hold">
                            <p:stCondLst>
                              <p:cond delay="500"/>
                            </p:stCondLst>
                            <p:childTnLst>
                              <p:par>
                                <p:cTn id="22" presetID="18" presetClass="entr" presetSubtype="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trips(downRigh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顺序存储</a:t>
            </a:r>
            <a:endParaRPr lang="zh-CN" altLang="en-US" sz="3200" dirty="0">
              <a:solidFill>
                <a:srgbClr val="0000FF"/>
              </a:solidFill>
              <a:latin typeface="楷体_GB2312" pitchFamily="49" charset="-122"/>
            </a:endParaRPr>
          </a:p>
        </p:txBody>
      </p:sp>
      <p:grpSp>
        <p:nvGrpSpPr>
          <p:cNvPr id="4" name="Group 2"/>
          <p:cNvGrpSpPr/>
          <p:nvPr/>
        </p:nvGrpSpPr>
        <p:grpSpPr>
          <a:xfrm>
            <a:off x="1621473" y="5505133"/>
            <a:ext cx="8343900" cy="1019175"/>
            <a:chOff x="253" y="3246"/>
            <a:chExt cx="5256" cy="642"/>
          </a:xfrm>
        </p:grpSpPr>
        <p:sp>
          <p:nvSpPr>
            <p:cNvPr id="56357" name="Rectangle 3"/>
            <p:cNvSpPr/>
            <p:nvPr/>
          </p:nvSpPr>
          <p:spPr>
            <a:xfrm>
              <a:off x="1036" y="3554"/>
              <a:ext cx="4416" cy="334"/>
            </a:xfrm>
            <a:prstGeom prst="rect">
              <a:avLst/>
            </a:prstGeom>
            <a:solidFill>
              <a:srgbClr val="CCFFFF"/>
            </a:solid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grpSp>
          <p:nvGrpSpPr>
            <p:cNvPr id="56358" name="Group 4"/>
            <p:cNvGrpSpPr/>
            <p:nvPr/>
          </p:nvGrpSpPr>
          <p:grpSpPr>
            <a:xfrm>
              <a:off x="1040" y="3557"/>
              <a:ext cx="440" cy="329"/>
              <a:chOff x="0" y="0"/>
              <a:chExt cx="321" cy="384"/>
            </a:xfrm>
          </p:grpSpPr>
          <p:sp>
            <p:nvSpPr>
              <p:cNvPr id="56377" name="Rectangle 5" descr="水滴"/>
              <p:cNvSpPr/>
              <p:nvPr/>
            </p:nvSpPr>
            <p:spPr>
              <a:xfrm>
                <a:off x="43" y="0"/>
                <a:ext cx="235" cy="384"/>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A</a:t>
                </a:r>
                <a:endParaRPr lang="en-US" altLang="zh-CN" sz="2400" b="1" dirty="0">
                  <a:solidFill>
                    <a:srgbClr val="000000"/>
                  </a:solidFill>
                  <a:latin typeface="Times New Roman" panose="02020603050405020304" pitchFamily="18" charset="0"/>
                </a:endParaRPr>
              </a:p>
            </p:txBody>
          </p:sp>
          <p:sp>
            <p:nvSpPr>
              <p:cNvPr id="56378" name="Rectangle 6" descr="水滴"/>
              <p:cNvSpPr/>
              <p:nvPr/>
            </p:nvSpPr>
            <p:spPr>
              <a:xfrm>
                <a:off x="0" y="0"/>
                <a:ext cx="321" cy="384"/>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grpSp>
        <p:sp>
          <p:nvSpPr>
            <p:cNvPr id="56359" name="Rectangle 7" descr="水滴"/>
            <p:cNvSpPr/>
            <p:nvPr/>
          </p:nvSpPr>
          <p:spPr>
            <a:xfrm>
              <a:off x="1539" y="3557"/>
              <a:ext cx="323"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B</a:t>
              </a:r>
              <a:endParaRPr lang="en-US" altLang="zh-CN" sz="2400" b="1" dirty="0">
                <a:solidFill>
                  <a:srgbClr val="000000"/>
                </a:solidFill>
                <a:latin typeface="Times New Roman" panose="02020603050405020304" pitchFamily="18" charset="0"/>
              </a:endParaRPr>
            </a:p>
          </p:txBody>
        </p:sp>
        <p:sp>
          <p:nvSpPr>
            <p:cNvPr id="56360" name="Rectangle 8" descr="水滴"/>
            <p:cNvSpPr/>
            <p:nvPr/>
          </p:nvSpPr>
          <p:spPr>
            <a:xfrm>
              <a:off x="1480" y="3557"/>
              <a:ext cx="441"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1" name="Rectangle 9" descr="水滴"/>
            <p:cNvSpPr/>
            <p:nvPr/>
          </p:nvSpPr>
          <p:spPr>
            <a:xfrm>
              <a:off x="1980"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C</a:t>
              </a:r>
              <a:endParaRPr lang="en-US" altLang="zh-CN" sz="2400" b="1" dirty="0">
                <a:solidFill>
                  <a:srgbClr val="000000"/>
                </a:solidFill>
                <a:latin typeface="Times New Roman" panose="02020603050405020304" pitchFamily="18" charset="0"/>
              </a:endParaRPr>
            </a:p>
          </p:txBody>
        </p:sp>
        <p:sp>
          <p:nvSpPr>
            <p:cNvPr id="56362" name="Rectangle 10" descr="水滴"/>
            <p:cNvSpPr/>
            <p:nvPr/>
          </p:nvSpPr>
          <p:spPr>
            <a:xfrm>
              <a:off x="1921" y="3557"/>
              <a:ext cx="441"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3" name="Rectangle 11" descr="水滴"/>
            <p:cNvSpPr/>
            <p:nvPr/>
          </p:nvSpPr>
          <p:spPr>
            <a:xfrm>
              <a:off x="2421" y="3557"/>
              <a:ext cx="322"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D</a:t>
              </a:r>
              <a:endParaRPr lang="en-US" altLang="zh-CN" sz="2400" b="1" dirty="0">
                <a:solidFill>
                  <a:srgbClr val="000000"/>
                </a:solidFill>
                <a:latin typeface="Times New Roman" panose="02020603050405020304" pitchFamily="18" charset="0"/>
              </a:endParaRPr>
            </a:p>
          </p:txBody>
        </p:sp>
        <p:sp>
          <p:nvSpPr>
            <p:cNvPr id="56364" name="Rectangle 12" descr="水滴"/>
            <p:cNvSpPr/>
            <p:nvPr/>
          </p:nvSpPr>
          <p:spPr>
            <a:xfrm>
              <a:off x="2362" y="3557"/>
              <a:ext cx="440"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5" name="Rectangle 13" descr="水滴"/>
            <p:cNvSpPr/>
            <p:nvPr/>
          </p:nvSpPr>
          <p:spPr>
            <a:xfrm>
              <a:off x="2861"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E</a:t>
              </a:r>
              <a:endParaRPr lang="en-US" altLang="zh-CN" sz="2400" b="1" dirty="0">
                <a:solidFill>
                  <a:srgbClr val="000000"/>
                </a:solidFill>
                <a:latin typeface="Times New Roman" panose="02020603050405020304" pitchFamily="18" charset="0"/>
              </a:endParaRPr>
            </a:p>
          </p:txBody>
        </p:sp>
        <p:sp>
          <p:nvSpPr>
            <p:cNvPr id="56366" name="Rectangle 14" descr="水滴"/>
            <p:cNvSpPr/>
            <p:nvPr/>
          </p:nvSpPr>
          <p:spPr>
            <a:xfrm>
              <a:off x="2802" y="3557"/>
              <a:ext cx="441"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7" name="Rectangle 15" descr="水滴"/>
            <p:cNvSpPr/>
            <p:nvPr/>
          </p:nvSpPr>
          <p:spPr>
            <a:xfrm>
              <a:off x="3302" y="3557"/>
              <a:ext cx="324"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F</a:t>
              </a:r>
              <a:endParaRPr lang="en-US" altLang="zh-CN" sz="2400" b="1" dirty="0">
                <a:solidFill>
                  <a:srgbClr val="000000"/>
                </a:solidFill>
                <a:latin typeface="Times New Roman" panose="02020603050405020304" pitchFamily="18" charset="0"/>
              </a:endParaRPr>
            </a:p>
          </p:txBody>
        </p:sp>
        <p:sp>
          <p:nvSpPr>
            <p:cNvPr id="56368" name="Rectangle 16" descr="水滴"/>
            <p:cNvSpPr/>
            <p:nvPr/>
          </p:nvSpPr>
          <p:spPr>
            <a:xfrm>
              <a:off x="3243" y="3557"/>
              <a:ext cx="442"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9" name="Rectangle 17" descr="水滴"/>
            <p:cNvSpPr/>
            <p:nvPr/>
          </p:nvSpPr>
          <p:spPr>
            <a:xfrm>
              <a:off x="3744" y="3557"/>
              <a:ext cx="321"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G</a:t>
              </a:r>
              <a:endParaRPr lang="en-US" altLang="zh-CN" sz="2400" b="1" dirty="0">
                <a:solidFill>
                  <a:srgbClr val="000000"/>
                </a:solidFill>
                <a:latin typeface="Times New Roman" panose="02020603050405020304" pitchFamily="18" charset="0"/>
              </a:endParaRPr>
            </a:p>
          </p:txBody>
        </p:sp>
        <p:sp>
          <p:nvSpPr>
            <p:cNvPr id="56370" name="Rectangle 18" descr="水滴"/>
            <p:cNvSpPr/>
            <p:nvPr/>
          </p:nvSpPr>
          <p:spPr>
            <a:xfrm>
              <a:off x="3685" y="3557"/>
              <a:ext cx="439"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1" name="Rectangle 19" descr="水滴"/>
            <p:cNvSpPr/>
            <p:nvPr/>
          </p:nvSpPr>
          <p:spPr>
            <a:xfrm>
              <a:off x="4183" y="3557"/>
              <a:ext cx="324"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H</a:t>
              </a:r>
              <a:endParaRPr lang="en-US" altLang="zh-CN" sz="2400" b="1" dirty="0">
                <a:solidFill>
                  <a:srgbClr val="000000"/>
                </a:solidFill>
                <a:latin typeface="Times New Roman" panose="02020603050405020304" pitchFamily="18" charset="0"/>
              </a:endParaRPr>
            </a:p>
          </p:txBody>
        </p:sp>
        <p:sp>
          <p:nvSpPr>
            <p:cNvPr id="56372" name="Rectangle 20" descr="水滴"/>
            <p:cNvSpPr/>
            <p:nvPr/>
          </p:nvSpPr>
          <p:spPr>
            <a:xfrm>
              <a:off x="4124" y="3557"/>
              <a:ext cx="442"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3" name="Rectangle 21" descr="水滴"/>
            <p:cNvSpPr/>
            <p:nvPr/>
          </p:nvSpPr>
          <p:spPr>
            <a:xfrm>
              <a:off x="4625" y="3557"/>
              <a:ext cx="323"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I</a:t>
              </a:r>
              <a:endParaRPr lang="en-US" altLang="zh-CN" sz="2400" b="1" dirty="0">
                <a:solidFill>
                  <a:srgbClr val="000000"/>
                </a:solidFill>
                <a:latin typeface="Times New Roman" panose="02020603050405020304" pitchFamily="18" charset="0"/>
              </a:endParaRPr>
            </a:p>
          </p:txBody>
        </p:sp>
        <p:sp>
          <p:nvSpPr>
            <p:cNvPr id="56374" name="Rectangle 22" descr="水滴"/>
            <p:cNvSpPr/>
            <p:nvPr/>
          </p:nvSpPr>
          <p:spPr>
            <a:xfrm>
              <a:off x="5066"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J</a:t>
              </a:r>
              <a:endParaRPr lang="en-US" altLang="zh-CN" sz="2400" b="1" dirty="0">
                <a:solidFill>
                  <a:srgbClr val="000000"/>
                </a:solidFill>
                <a:latin typeface="Times New Roman" panose="02020603050405020304" pitchFamily="18" charset="0"/>
              </a:endParaRPr>
            </a:p>
          </p:txBody>
        </p:sp>
        <p:sp>
          <p:nvSpPr>
            <p:cNvPr id="56375" name="Rectangle 23" descr="水滴"/>
            <p:cNvSpPr/>
            <p:nvPr/>
          </p:nvSpPr>
          <p:spPr>
            <a:xfrm>
              <a:off x="5007" y="3557"/>
              <a:ext cx="441"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6" name="Rectangle 24"/>
            <p:cNvSpPr/>
            <p:nvPr/>
          </p:nvSpPr>
          <p:spPr>
            <a:xfrm>
              <a:off x="253" y="3246"/>
              <a:ext cx="5256" cy="290"/>
            </a:xfrm>
            <a:prstGeom prst="rect">
              <a:avLst/>
            </a:prstGeom>
            <a:noFill/>
            <a:ln w="9525">
              <a:noFill/>
            </a:ln>
          </p:spPr>
          <p:txBody>
            <a:bodyPr>
              <a:spAutoFit/>
            </a:bodyPr>
            <a:lstStyle/>
            <a:p>
              <a:pPr algn="just"/>
              <a:r>
                <a:rPr lang="zh-CN" altLang="en-US" sz="2400" b="1" dirty="0">
                  <a:solidFill>
                    <a:srgbClr val="3333FF"/>
                  </a:solidFill>
                  <a:latin typeface="Times New Roman" panose="02020603050405020304" pitchFamily="18" charset="0"/>
                </a:rPr>
                <a:t>数组下标   </a:t>
              </a:r>
              <a:r>
                <a:rPr lang="en-US" altLang="zh-CN" sz="2400" b="1" dirty="0">
                  <a:solidFill>
                    <a:srgbClr val="3333FF"/>
                  </a:solidFill>
                  <a:latin typeface="Times New Roman" panose="02020603050405020304" pitchFamily="18" charset="0"/>
                </a:rPr>
                <a:t>1        2      3        4       5       6       7       8       9      10</a:t>
              </a:r>
              <a:endParaRPr lang="en-US" altLang="zh-CN" sz="2400" b="1" dirty="0">
                <a:solidFill>
                  <a:srgbClr val="3333FF"/>
                </a:solidFill>
                <a:latin typeface="Times New Roman" panose="02020603050405020304" pitchFamily="18" charset="0"/>
              </a:endParaRPr>
            </a:p>
          </p:txBody>
        </p:sp>
      </p:grpSp>
      <p:grpSp>
        <p:nvGrpSpPr>
          <p:cNvPr id="56324" name="Group 25"/>
          <p:cNvGrpSpPr/>
          <p:nvPr/>
        </p:nvGrpSpPr>
        <p:grpSpPr>
          <a:xfrm>
            <a:off x="3486785" y="1483995"/>
            <a:ext cx="4752975" cy="3000376"/>
            <a:chOff x="2908" y="2496"/>
            <a:chExt cx="2852" cy="1890"/>
          </a:xfrm>
        </p:grpSpPr>
        <p:sp>
          <p:nvSpPr>
            <p:cNvPr id="56326" name="Text Box 26"/>
            <p:cNvSpPr txBox="1"/>
            <p:nvPr/>
          </p:nvSpPr>
          <p:spPr>
            <a:xfrm>
              <a:off x="2908" y="2526"/>
              <a:ext cx="2843" cy="1860"/>
            </a:xfrm>
            <a:prstGeom prst="rect">
              <a:avLst/>
            </a:prstGeom>
            <a:noFill/>
            <a:ln w="6350">
              <a:noFill/>
            </a:ln>
          </p:spPr>
          <p:txBody>
            <a:bodyPr>
              <a:spAutoFit/>
            </a:bodyPr>
            <a:lstStyle/>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p:txBody>
        </p:sp>
        <p:grpSp>
          <p:nvGrpSpPr>
            <p:cNvPr id="56327" name="Group 27"/>
            <p:cNvGrpSpPr/>
            <p:nvPr/>
          </p:nvGrpSpPr>
          <p:grpSpPr>
            <a:xfrm>
              <a:off x="2932" y="2496"/>
              <a:ext cx="2828" cy="1879"/>
              <a:chOff x="2923" y="2523"/>
              <a:chExt cx="2828" cy="1879"/>
            </a:xfrm>
          </p:grpSpPr>
          <p:sp>
            <p:nvSpPr>
              <p:cNvPr id="30" name="Oval 28"/>
              <p:cNvSpPr>
                <a:spLocks noChangeArrowheads="1"/>
              </p:cNvSpPr>
              <p:nvPr/>
            </p:nvSpPr>
            <p:spPr bwMode="auto">
              <a:xfrm>
                <a:off x="4205" y="2573"/>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6329" name="Text Box 29"/>
              <p:cNvSpPr txBox="1"/>
              <p:nvPr/>
            </p:nvSpPr>
            <p:spPr>
              <a:xfrm>
                <a:off x="4513" y="2523"/>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a:t>
                </a:r>
                <a:endParaRPr lang="en-US" altLang="zh-CN" sz="2400" b="1" dirty="0">
                  <a:solidFill>
                    <a:srgbClr val="3333FF"/>
                  </a:solidFill>
                  <a:latin typeface="Times New Roman" panose="02020603050405020304" pitchFamily="18" charset="0"/>
                </a:endParaRPr>
              </a:p>
            </p:txBody>
          </p:sp>
          <p:sp>
            <p:nvSpPr>
              <p:cNvPr id="56330" name="Text Box 30"/>
              <p:cNvSpPr txBox="1"/>
              <p:nvPr/>
            </p:nvSpPr>
            <p:spPr>
              <a:xfrm>
                <a:off x="4049" y="3435"/>
                <a:ext cx="156"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5</a:t>
                </a:r>
                <a:endParaRPr lang="en-US" altLang="zh-CN" sz="2400" b="1" dirty="0">
                  <a:solidFill>
                    <a:srgbClr val="3333FF"/>
                  </a:solidFill>
                  <a:latin typeface="Times New Roman" panose="02020603050405020304" pitchFamily="18" charset="0"/>
                </a:endParaRPr>
              </a:p>
            </p:txBody>
          </p:sp>
          <p:sp>
            <p:nvSpPr>
              <p:cNvPr id="56331" name="Text Box 31"/>
              <p:cNvSpPr txBox="1"/>
              <p:nvPr/>
            </p:nvSpPr>
            <p:spPr>
              <a:xfrm>
                <a:off x="3740" y="2980"/>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2</a:t>
                </a:r>
                <a:endParaRPr lang="en-US" altLang="zh-CN" sz="2400" b="1" dirty="0">
                  <a:solidFill>
                    <a:srgbClr val="3333FF"/>
                  </a:solidFill>
                  <a:latin typeface="Times New Roman" panose="02020603050405020304" pitchFamily="18" charset="0"/>
                </a:endParaRPr>
              </a:p>
            </p:txBody>
          </p:sp>
          <p:sp>
            <p:nvSpPr>
              <p:cNvPr id="56332" name="Text Box 32"/>
              <p:cNvSpPr txBox="1"/>
              <p:nvPr/>
            </p:nvSpPr>
            <p:spPr>
              <a:xfrm>
                <a:off x="5286" y="2980"/>
                <a:ext cx="155"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3</a:t>
                </a:r>
                <a:endParaRPr lang="en-US" altLang="zh-CN" sz="2400" b="1" dirty="0">
                  <a:solidFill>
                    <a:srgbClr val="3333FF"/>
                  </a:solidFill>
                  <a:latin typeface="Times New Roman" panose="02020603050405020304" pitchFamily="18" charset="0"/>
                </a:endParaRPr>
              </a:p>
            </p:txBody>
          </p:sp>
          <p:sp>
            <p:nvSpPr>
              <p:cNvPr id="56333" name="Text Box 33"/>
              <p:cNvSpPr txBox="1"/>
              <p:nvPr/>
            </p:nvSpPr>
            <p:spPr>
              <a:xfrm>
                <a:off x="3432" y="3435"/>
                <a:ext cx="154"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4</a:t>
                </a:r>
                <a:endParaRPr lang="en-US" altLang="zh-CN" sz="2400" b="1" dirty="0">
                  <a:solidFill>
                    <a:srgbClr val="3333FF"/>
                  </a:solidFill>
                  <a:latin typeface="Times New Roman" panose="02020603050405020304" pitchFamily="18" charset="0"/>
                </a:endParaRPr>
              </a:p>
            </p:txBody>
          </p:sp>
          <p:sp>
            <p:nvSpPr>
              <p:cNvPr id="56334" name="Text Box 34"/>
              <p:cNvSpPr txBox="1"/>
              <p:nvPr/>
            </p:nvSpPr>
            <p:spPr>
              <a:xfrm>
                <a:off x="4978" y="3435"/>
                <a:ext cx="154"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6</a:t>
                </a:r>
                <a:endParaRPr lang="en-US" altLang="zh-CN" sz="2400" b="1" dirty="0">
                  <a:solidFill>
                    <a:srgbClr val="3333FF"/>
                  </a:solidFill>
                  <a:latin typeface="Times New Roman" panose="02020603050405020304" pitchFamily="18" charset="0"/>
                </a:endParaRPr>
              </a:p>
            </p:txBody>
          </p:sp>
          <p:sp>
            <p:nvSpPr>
              <p:cNvPr id="56335" name="Text Box 35"/>
              <p:cNvSpPr txBox="1"/>
              <p:nvPr/>
            </p:nvSpPr>
            <p:spPr>
              <a:xfrm>
                <a:off x="5595" y="3435"/>
                <a:ext cx="156"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7</a:t>
                </a:r>
                <a:endParaRPr lang="en-US" altLang="zh-CN" sz="2400" b="1" dirty="0">
                  <a:solidFill>
                    <a:srgbClr val="3333FF"/>
                  </a:solidFill>
                  <a:latin typeface="Times New Roman" panose="02020603050405020304" pitchFamily="18" charset="0"/>
                </a:endParaRPr>
              </a:p>
            </p:txBody>
          </p:sp>
          <p:sp>
            <p:nvSpPr>
              <p:cNvPr id="56336" name="Text Box 36"/>
              <p:cNvSpPr txBox="1"/>
              <p:nvPr/>
            </p:nvSpPr>
            <p:spPr>
              <a:xfrm>
                <a:off x="2986" y="4175"/>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8</a:t>
                </a:r>
                <a:endParaRPr lang="en-US" altLang="zh-CN" sz="2400" b="1" dirty="0">
                  <a:solidFill>
                    <a:srgbClr val="3333FF"/>
                  </a:solidFill>
                  <a:latin typeface="Times New Roman" panose="02020603050405020304" pitchFamily="18" charset="0"/>
                </a:endParaRPr>
              </a:p>
            </p:txBody>
          </p:sp>
          <p:sp>
            <p:nvSpPr>
              <p:cNvPr id="56337" name="Text Box 37"/>
              <p:cNvSpPr txBox="1"/>
              <p:nvPr/>
            </p:nvSpPr>
            <p:spPr>
              <a:xfrm>
                <a:off x="3297" y="4175"/>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9</a:t>
                </a:r>
                <a:endParaRPr lang="en-US" altLang="zh-CN" sz="2400" b="1" dirty="0">
                  <a:solidFill>
                    <a:srgbClr val="3333FF"/>
                  </a:solidFill>
                  <a:latin typeface="Times New Roman" panose="02020603050405020304" pitchFamily="18" charset="0"/>
                </a:endParaRPr>
              </a:p>
            </p:txBody>
          </p:sp>
          <p:sp>
            <p:nvSpPr>
              <p:cNvPr id="56338" name="Text Box 38"/>
              <p:cNvSpPr txBox="1"/>
              <p:nvPr/>
            </p:nvSpPr>
            <p:spPr>
              <a:xfrm>
                <a:off x="3582" y="4175"/>
                <a:ext cx="242"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10</a:t>
                </a:r>
                <a:endParaRPr lang="en-US" altLang="zh-CN" sz="2400" b="1" dirty="0">
                  <a:solidFill>
                    <a:srgbClr val="3333FF"/>
                  </a:solidFill>
                  <a:latin typeface="Times New Roman" panose="02020603050405020304" pitchFamily="18" charset="0"/>
                </a:endParaRPr>
              </a:p>
            </p:txBody>
          </p:sp>
          <p:sp>
            <p:nvSpPr>
              <p:cNvPr id="56339" name="Line 39"/>
              <p:cNvSpPr/>
              <p:nvPr/>
            </p:nvSpPr>
            <p:spPr>
              <a:xfrm flipH="1">
                <a:off x="3578" y="2724"/>
                <a:ext cx="627" cy="311"/>
              </a:xfrm>
              <a:prstGeom prst="line">
                <a:avLst/>
              </a:prstGeom>
              <a:ln w="28575" cap="flat" cmpd="sng">
                <a:solidFill>
                  <a:srgbClr val="006666"/>
                </a:solidFill>
                <a:prstDash val="solid"/>
                <a:headEnd type="none" w="med" len="med"/>
                <a:tailEnd type="none" w="med" len="med"/>
              </a:ln>
            </p:spPr>
          </p:sp>
          <p:sp>
            <p:nvSpPr>
              <p:cNvPr id="56340" name="Freeform 40"/>
              <p:cNvSpPr/>
              <p:nvPr/>
            </p:nvSpPr>
            <p:spPr>
              <a:xfrm>
                <a:off x="4416" y="2695"/>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1" name="Freeform 41"/>
              <p:cNvSpPr/>
              <p:nvPr/>
            </p:nvSpPr>
            <p:spPr>
              <a:xfrm>
                <a:off x="3253" y="3174"/>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2" name="Freeform 42"/>
              <p:cNvSpPr/>
              <p:nvPr/>
            </p:nvSpPr>
            <p:spPr>
              <a:xfrm>
                <a:off x="3632" y="3174"/>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3" name="Freeform 43"/>
              <p:cNvSpPr/>
              <p:nvPr/>
            </p:nvSpPr>
            <p:spPr>
              <a:xfrm>
                <a:off x="4829" y="3185"/>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4" name="Line 44"/>
              <p:cNvSpPr/>
              <p:nvPr/>
            </p:nvSpPr>
            <p:spPr>
              <a:xfrm>
                <a:off x="5166" y="3185"/>
                <a:ext cx="200" cy="294"/>
              </a:xfrm>
              <a:prstGeom prst="line">
                <a:avLst/>
              </a:prstGeom>
              <a:ln w="28575" cap="flat" cmpd="sng">
                <a:solidFill>
                  <a:srgbClr val="006666"/>
                </a:solidFill>
                <a:prstDash val="solid"/>
                <a:headEnd type="none" w="med" len="med"/>
                <a:tailEnd type="none" w="med" len="med"/>
              </a:ln>
            </p:spPr>
          </p:sp>
          <p:sp>
            <p:nvSpPr>
              <p:cNvPr id="56345" name="Freeform 45"/>
              <p:cNvSpPr/>
              <p:nvPr/>
            </p:nvSpPr>
            <p:spPr>
              <a:xfrm>
                <a:off x="3070" y="3671"/>
                <a:ext cx="91" cy="259"/>
              </a:xfrm>
              <a:custGeom>
                <a:avLst/>
                <a:gdLst/>
                <a:ahLst/>
                <a:cxnLst>
                  <a:cxn ang="0">
                    <a:pos x="91" y="0"/>
                  </a:cxn>
                  <a:cxn ang="0">
                    <a:pos x="0" y="259"/>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6" name="Line 46"/>
              <p:cNvSpPr/>
              <p:nvPr/>
            </p:nvSpPr>
            <p:spPr>
              <a:xfrm>
                <a:off x="3275" y="3663"/>
                <a:ext cx="70" cy="260"/>
              </a:xfrm>
              <a:prstGeom prst="line">
                <a:avLst/>
              </a:prstGeom>
              <a:ln w="28575" cap="flat" cmpd="sng">
                <a:solidFill>
                  <a:srgbClr val="006666"/>
                </a:solidFill>
                <a:prstDash val="solid"/>
                <a:headEnd type="none" w="med" len="med"/>
                <a:tailEnd type="none" w="med" len="med"/>
              </a:ln>
            </p:spPr>
          </p:sp>
          <p:sp>
            <p:nvSpPr>
              <p:cNvPr id="56347" name="Line 47"/>
              <p:cNvSpPr/>
              <p:nvPr/>
            </p:nvSpPr>
            <p:spPr>
              <a:xfrm flipH="1">
                <a:off x="3701" y="3678"/>
                <a:ext cx="71" cy="244"/>
              </a:xfrm>
              <a:prstGeom prst="line">
                <a:avLst/>
              </a:prstGeom>
              <a:ln w="28575" cap="flat" cmpd="sng">
                <a:solidFill>
                  <a:srgbClr val="006666"/>
                </a:solidFill>
                <a:prstDash val="solid"/>
                <a:headEnd type="none" w="med" len="med"/>
                <a:tailEnd type="none" w="med" len="med"/>
              </a:ln>
            </p:spPr>
          </p:sp>
          <p:sp>
            <p:nvSpPr>
              <p:cNvPr id="50" name="Oval 48"/>
              <p:cNvSpPr>
                <a:spLocks noChangeArrowheads="1"/>
              </p:cNvSpPr>
              <p:nvPr/>
            </p:nvSpPr>
            <p:spPr bwMode="auto">
              <a:xfrm>
                <a:off x="3396" y="2991"/>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1" name="Oval 49"/>
              <p:cNvSpPr>
                <a:spLocks noChangeArrowheads="1"/>
              </p:cNvSpPr>
              <p:nvPr/>
            </p:nvSpPr>
            <p:spPr bwMode="auto">
              <a:xfrm>
                <a:off x="4947" y="2991"/>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2" name="Oval 50"/>
              <p:cNvSpPr>
                <a:spLocks noChangeArrowheads="1"/>
              </p:cNvSpPr>
              <p:nvPr/>
            </p:nvSpPr>
            <p:spPr bwMode="auto">
              <a:xfrm>
                <a:off x="3090" y="345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3" name="Oval 51"/>
              <p:cNvSpPr>
                <a:spLocks noChangeArrowheads="1"/>
              </p:cNvSpPr>
              <p:nvPr/>
            </p:nvSpPr>
            <p:spPr bwMode="auto">
              <a:xfrm>
                <a:off x="3703" y="3456"/>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4" name="Oval 52"/>
              <p:cNvSpPr>
                <a:spLocks noChangeArrowheads="1"/>
              </p:cNvSpPr>
              <p:nvPr/>
            </p:nvSpPr>
            <p:spPr bwMode="auto">
              <a:xfrm>
                <a:off x="4660" y="3457"/>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5" name="Oval 53"/>
              <p:cNvSpPr>
                <a:spLocks noChangeArrowheads="1"/>
              </p:cNvSpPr>
              <p:nvPr/>
            </p:nvSpPr>
            <p:spPr bwMode="auto">
              <a:xfrm>
                <a:off x="5292" y="345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6" name="Oval 54"/>
              <p:cNvSpPr>
                <a:spLocks noChangeArrowheads="1"/>
              </p:cNvSpPr>
              <p:nvPr/>
            </p:nvSpPr>
            <p:spPr bwMode="auto">
              <a:xfrm>
                <a:off x="2923" y="390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7" name="Oval 55"/>
              <p:cNvSpPr>
                <a:spLocks noChangeArrowheads="1"/>
              </p:cNvSpPr>
              <p:nvPr/>
            </p:nvSpPr>
            <p:spPr bwMode="auto">
              <a:xfrm>
                <a:off x="3230" y="391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 name="Oval 56"/>
              <p:cNvSpPr>
                <a:spLocks noChangeArrowheads="1"/>
              </p:cNvSpPr>
              <p:nvPr/>
            </p:nvSpPr>
            <p:spPr bwMode="auto">
              <a:xfrm>
                <a:off x="3564" y="391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grpSp>
      </p:grpSp>
      <p:sp>
        <p:nvSpPr>
          <p:cNvPr id="59" name="AutoShape 57"/>
          <p:cNvSpPr/>
          <p:nvPr/>
        </p:nvSpPr>
        <p:spPr>
          <a:xfrm>
            <a:off x="5115560" y="4495126"/>
            <a:ext cx="1963738" cy="807164"/>
          </a:xfrm>
          <a:prstGeom prst="downArrow">
            <a:avLst>
              <a:gd name="adj1" fmla="val 50000"/>
              <a:gd name="adj2" fmla="val 25000"/>
            </a:avLst>
          </a:prstGeom>
          <a:noFill/>
          <a:ln w="28575" cap="flat" cmpd="sng">
            <a:solidFill>
              <a:srgbClr val="990000"/>
            </a:solidFill>
            <a:prstDash val="solid"/>
            <a:miter/>
            <a:headEnd type="none" w="med" len="med"/>
            <a:tailEnd type="none" w="med" len="med"/>
          </a:ln>
        </p:spPr>
        <p:txBody>
          <a:bodyPr anchor="ctr">
            <a:spAutoFit/>
          </a:bodyPr>
          <a:lstStyle/>
          <a:p>
            <a:r>
              <a:rPr lang="zh-CN" altLang="en-US" sz="2000" b="1" dirty="0">
                <a:solidFill>
                  <a:srgbClr val="000000"/>
                </a:solidFill>
                <a:latin typeface="宋体" panose="02010600030101010101" pitchFamily="2" charset="-122"/>
                <a:ea typeface="楷体_GB2312" pitchFamily="49" charset="-122"/>
              </a:rPr>
              <a:t>以编号</a:t>
            </a:r>
            <a:endParaRPr lang="zh-CN" altLang="en-US" sz="2000" b="1" dirty="0">
              <a:solidFill>
                <a:srgbClr val="000000"/>
              </a:solidFill>
              <a:latin typeface="宋体" panose="02010600030101010101" pitchFamily="2" charset="-122"/>
              <a:ea typeface="楷体_GB2312" pitchFamily="49" charset="-122"/>
            </a:endParaRPr>
          </a:p>
          <a:p>
            <a:r>
              <a:rPr lang="zh-CN" altLang="en-US" sz="2000" b="1" dirty="0">
                <a:solidFill>
                  <a:srgbClr val="000000"/>
                </a:solidFill>
                <a:latin typeface="宋体" panose="02010600030101010101" pitchFamily="2" charset="-122"/>
                <a:ea typeface="楷体_GB2312" pitchFamily="49" charset="-122"/>
              </a:rPr>
              <a:t>为下标</a:t>
            </a:r>
            <a:endParaRPr lang="zh-CN" altLang="en-US" sz="2000" b="1" dirty="0">
              <a:solidFill>
                <a:srgbClr val="000000"/>
              </a:solidFill>
              <a:latin typeface="宋体" panose="02010600030101010101" pitchFamily="2" charset="-122"/>
              <a:ea typeface="楷体_GB2312" pitchFamily="49" charset="-122"/>
            </a:endParaRPr>
          </a:p>
        </p:txBody>
      </p:sp>
      <p:sp>
        <p:nvSpPr>
          <p:cNvPr id="2"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顺序存储</a:t>
            </a:r>
            <a:endParaRPr lang="zh-CN" altLang="en-US" sz="3200" dirty="0">
              <a:solidFill>
                <a:srgbClr val="0000FF"/>
              </a:solidFill>
              <a:latin typeface="楷体_GB2312" pitchFamily="49" charset="-122"/>
            </a:endParaRPr>
          </a:p>
        </p:txBody>
      </p:sp>
      <p:sp>
        <p:nvSpPr>
          <p:cNvPr id="57347" name="矩形 3"/>
          <p:cNvSpPr/>
          <p:nvPr/>
        </p:nvSpPr>
        <p:spPr>
          <a:xfrm>
            <a:off x="1044575" y="1627505"/>
            <a:ext cx="10375900" cy="706755"/>
          </a:xfrm>
          <a:prstGeom prst="rect">
            <a:avLst/>
          </a:prstGeom>
          <a:noFill/>
          <a:ln w="9525">
            <a:noFill/>
          </a:ln>
        </p:spPr>
        <p:txBody>
          <a:bodyPr wrap="square">
            <a:spAutoFit/>
          </a:bodyPr>
          <a:lstStyle/>
          <a:p>
            <a:r>
              <a:rPr lang="zh-CN" altLang="en-US" dirty="0">
                <a:solidFill>
                  <a:srgbClr val="3333FF"/>
                </a:solidFill>
                <a:latin typeface="宋体" panose="02010600030101010101" pitchFamily="2" charset="-122"/>
              </a:rPr>
              <a:t> </a:t>
            </a:r>
            <a:r>
              <a:rPr lang="zh-CN" altLang="en-US" dirty="0">
                <a:solidFill>
                  <a:srgbClr val="FF0000"/>
                </a:solidFill>
                <a:latin typeface="宋体" panose="02010600030101010101" pitchFamily="2" charset="-122"/>
              </a:rPr>
              <a:t>   </a:t>
            </a:r>
            <a:r>
              <a:rPr lang="zh-CN" altLang="en-US" sz="4000" dirty="0">
                <a:solidFill>
                  <a:srgbClr val="FF0000"/>
                </a:solidFill>
                <a:latin typeface="微软雅黑" panose="020B0503020204020204" pitchFamily="34" charset="-122"/>
                <a:ea typeface="微软雅黑" panose="020B0503020204020204" pitchFamily="34" charset="-122"/>
              </a:rPr>
              <a:t>问题：</a:t>
            </a:r>
            <a:r>
              <a:rPr lang="zh-CN" altLang="en-US" sz="3200" b="1" dirty="0">
                <a:solidFill>
                  <a:srgbClr val="0000FF"/>
                </a:solidFill>
                <a:latin typeface="华文楷体" panose="02010600040101010101" pitchFamily="2" charset="-122"/>
                <a:ea typeface="华文楷体" panose="02010600040101010101" pitchFamily="2" charset="-122"/>
              </a:rPr>
              <a:t>顺序存储后能否复原成唯一对应的二叉树形状？</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
        <p:nvSpPr>
          <p:cNvPr id="5" name="矩形 4"/>
          <p:cNvSpPr/>
          <p:nvPr/>
        </p:nvSpPr>
        <p:spPr>
          <a:xfrm>
            <a:off x="1043940" y="2995930"/>
            <a:ext cx="10376535" cy="3451225"/>
          </a:xfrm>
          <a:prstGeom prst="rect">
            <a:avLst/>
          </a:prstGeom>
          <a:noFill/>
          <a:ln w="9525">
            <a:noFill/>
          </a:ln>
        </p:spPr>
        <p:txBody>
          <a:bodyPr wrap="square">
            <a:spAutoFit/>
          </a:bodyPr>
          <a:lstStyle/>
          <a:p>
            <a:pPr>
              <a:lnSpc>
                <a:spcPct val="130000"/>
              </a:lnSpc>
              <a:spcBef>
                <a:spcPts val="0"/>
              </a:spcBef>
              <a:spcAft>
                <a:spcPts val="0"/>
              </a:spcAft>
            </a:pPr>
            <a:r>
              <a:rPr lang="zh-CN" altLang="en-US" dirty="0">
                <a:solidFill>
                  <a:srgbClr val="3333FF"/>
                </a:solidFill>
                <a:latin typeface="楷体_GB2312" pitchFamily="49" charset="-122"/>
                <a:ea typeface="楷体_GB2312" pitchFamily="49" charset="-122"/>
              </a:rPr>
              <a:t>  </a:t>
            </a:r>
            <a:r>
              <a:rPr lang="zh-CN" altLang="en-US" sz="4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答：</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若是</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完全</a:t>
            </a:r>
            <a:r>
              <a:rPr lang="en-US" altLang="zh-CN"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满二叉树</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则可以做到唯一复原。</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而且有规律：下标值为</a:t>
            </a:r>
            <a:r>
              <a:rPr lang="en-US" altLang="zh-CN"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i</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的双亲，其</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左孩子</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的下标值必为</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2i</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，其</a:t>
            </a:r>
            <a:r>
              <a:rPr lang="zh-CN" altLang="en-US" sz="32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右孩子</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的下标值必为</a:t>
            </a:r>
            <a:r>
              <a:rPr lang="en-US" altLang="zh-CN" sz="32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2i</a:t>
            </a:r>
            <a:r>
              <a:rPr lang="zh-CN" altLang="en-US" sz="32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32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（即性质</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ts val="0"/>
              </a:spcBef>
              <a:spcAft>
                <a:spcPts val="0"/>
              </a:spcAft>
            </a:pP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例如，对应</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[2]</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的两个孩子必为</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[4]</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和</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[5]</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，即</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B</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的左孩子必是</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D</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，右孩子必为</a:t>
            </a:r>
            <a:r>
              <a:rPr lang="en-US" altLang="zh-CN"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E</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4" name="组合 3"/>
          <p:cNvGrpSpPr/>
          <p:nvPr/>
        </p:nvGrpSpPr>
        <p:grpSpPr>
          <a:xfrm>
            <a:off x="1543050" y="2334260"/>
            <a:ext cx="8343900" cy="4178935"/>
            <a:chOff x="3274" y="2337"/>
            <a:chExt cx="13140" cy="6581"/>
          </a:xfrm>
        </p:grpSpPr>
        <p:grpSp>
          <p:nvGrpSpPr>
            <p:cNvPr id="56324" name="Group 25"/>
            <p:cNvGrpSpPr/>
            <p:nvPr/>
          </p:nvGrpSpPr>
          <p:grpSpPr>
            <a:xfrm>
              <a:off x="5491" y="2337"/>
              <a:ext cx="7485" cy="4725"/>
              <a:chOff x="2908" y="2496"/>
              <a:chExt cx="2852" cy="1890"/>
            </a:xfrm>
          </p:grpSpPr>
          <p:sp>
            <p:nvSpPr>
              <p:cNvPr id="56326" name="Text Box 26"/>
              <p:cNvSpPr txBox="1"/>
              <p:nvPr/>
            </p:nvSpPr>
            <p:spPr>
              <a:xfrm>
                <a:off x="2908" y="2526"/>
                <a:ext cx="2843" cy="1860"/>
              </a:xfrm>
              <a:prstGeom prst="rect">
                <a:avLst/>
              </a:prstGeom>
              <a:noFill/>
              <a:ln w="6350">
                <a:noFill/>
              </a:ln>
            </p:spPr>
            <p:txBody>
              <a:bodyPr>
                <a:spAutoFit/>
              </a:bodyPr>
              <a:lstStyle/>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p:txBody>
          </p:sp>
          <p:grpSp>
            <p:nvGrpSpPr>
              <p:cNvPr id="56327" name="Group 27"/>
              <p:cNvGrpSpPr/>
              <p:nvPr/>
            </p:nvGrpSpPr>
            <p:grpSpPr>
              <a:xfrm>
                <a:off x="2932" y="2496"/>
                <a:ext cx="2828" cy="1879"/>
                <a:chOff x="2923" y="2523"/>
                <a:chExt cx="2828" cy="1879"/>
              </a:xfrm>
            </p:grpSpPr>
            <p:sp>
              <p:nvSpPr>
                <p:cNvPr id="30" name="Oval 28"/>
                <p:cNvSpPr>
                  <a:spLocks noChangeArrowheads="1"/>
                </p:cNvSpPr>
                <p:nvPr/>
              </p:nvSpPr>
              <p:spPr bwMode="auto">
                <a:xfrm>
                  <a:off x="4205" y="2573"/>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6329" name="Text Box 29"/>
                <p:cNvSpPr txBox="1"/>
                <p:nvPr/>
              </p:nvSpPr>
              <p:spPr>
                <a:xfrm>
                  <a:off x="4513" y="2523"/>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a:t>
                  </a:r>
                  <a:endParaRPr lang="en-US" altLang="zh-CN" sz="2400" b="1" dirty="0">
                    <a:solidFill>
                      <a:srgbClr val="3333FF"/>
                    </a:solidFill>
                    <a:latin typeface="Times New Roman" panose="02020603050405020304" pitchFamily="18" charset="0"/>
                  </a:endParaRPr>
                </a:p>
              </p:txBody>
            </p:sp>
            <p:sp>
              <p:nvSpPr>
                <p:cNvPr id="56330" name="Text Box 30"/>
                <p:cNvSpPr txBox="1"/>
                <p:nvPr/>
              </p:nvSpPr>
              <p:spPr>
                <a:xfrm>
                  <a:off x="4049" y="3435"/>
                  <a:ext cx="156"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5</a:t>
                  </a:r>
                  <a:endParaRPr lang="en-US" altLang="zh-CN" sz="2400" b="1" dirty="0">
                    <a:solidFill>
                      <a:srgbClr val="3333FF"/>
                    </a:solidFill>
                    <a:latin typeface="Times New Roman" panose="02020603050405020304" pitchFamily="18" charset="0"/>
                  </a:endParaRPr>
                </a:p>
              </p:txBody>
            </p:sp>
            <p:sp>
              <p:nvSpPr>
                <p:cNvPr id="56331" name="Text Box 31"/>
                <p:cNvSpPr txBox="1"/>
                <p:nvPr/>
              </p:nvSpPr>
              <p:spPr>
                <a:xfrm>
                  <a:off x="3740" y="2980"/>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2</a:t>
                  </a:r>
                  <a:endParaRPr lang="en-US" altLang="zh-CN" sz="2400" b="1" dirty="0">
                    <a:solidFill>
                      <a:srgbClr val="3333FF"/>
                    </a:solidFill>
                    <a:latin typeface="Times New Roman" panose="02020603050405020304" pitchFamily="18" charset="0"/>
                  </a:endParaRPr>
                </a:p>
              </p:txBody>
            </p:sp>
            <p:sp>
              <p:nvSpPr>
                <p:cNvPr id="56332" name="Text Box 32"/>
                <p:cNvSpPr txBox="1"/>
                <p:nvPr/>
              </p:nvSpPr>
              <p:spPr>
                <a:xfrm>
                  <a:off x="5286" y="2980"/>
                  <a:ext cx="155"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3</a:t>
                  </a:r>
                  <a:endParaRPr lang="en-US" altLang="zh-CN" sz="2400" b="1" dirty="0">
                    <a:solidFill>
                      <a:srgbClr val="3333FF"/>
                    </a:solidFill>
                    <a:latin typeface="Times New Roman" panose="02020603050405020304" pitchFamily="18" charset="0"/>
                  </a:endParaRPr>
                </a:p>
              </p:txBody>
            </p:sp>
            <p:sp>
              <p:nvSpPr>
                <p:cNvPr id="56333" name="Text Box 33"/>
                <p:cNvSpPr txBox="1"/>
                <p:nvPr/>
              </p:nvSpPr>
              <p:spPr>
                <a:xfrm>
                  <a:off x="3432" y="3435"/>
                  <a:ext cx="154"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4</a:t>
                  </a:r>
                  <a:endParaRPr lang="en-US" altLang="zh-CN" sz="2400" b="1" dirty="0">
                    <a:solidFill>
                      <a:srgbClr val="3333FF"/>
                    </a:solidFill>
                    <a:latin typeface="Times New Roman" panose="02020603050405020304" pitchFamily="18" charset="0"/>
                  </a:endParaRPr>
                </a:p>
              </p:txBody>
            </p:sp>
            <p:sp>
              <p:nvSpPr>
                <p:cNvPr id="56334" name="Text Box 34"/>
                <p:cNvSpPr txBox="1"/>
                <p:nvPr/>
              </p:nvSpPr>
              <p:spPr>
                <a:xfrm>
                  <a:off x="4978" y="3435"/>
                  <a:ext cx="154"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6</a:t>
                  </a:r>
                  <a:endParaRPr lang="en-US" altLang="zh-CN" sz="2400" b="1" dirty="0">
                    <a:solidFill>
                      <a:srgbClr val="3333FF"/>
                    </a:solidFill>
                    <a:latin typeface="Times New Roman" panose="02020603050405020304" pitchFamily="18" charset="0"/>
                  </a:endParaRPr>
                </a:p>
              </p:txBody>
            </p:sp>
            <p:sp>
              <p:nvSpPr>
                <p:cNvPr id="56335" name="Text Box 35"/>
                <p:cNvSpPr txBox="1"/>
                <p:nvPr/>
              </p:nvSpPr>
              <p:spPr>
                <a:xfrm>
                  <a:off x="5595" y="3435"/>
                  <a:ext cx="156" cy="228"/>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7</a:t>
                  </a:r>
                  <a:endParaRPr lang="en-US" altLang="zh-CN" sz="2400" b="1" dirty="0">
                    <a:solidFill>
                      <a:srgbClr val="3333FF"/>
                    </a:solidFill>
                    <a:latin typeface="Times New Roman" panose="02020603050405020304" pitchFamily="18" charset="0"/>
                  </a:endParaRPr>
                </a:p>
              </p:txBody>
            </p:sp>
            <p:sp>
              <p:nvSpPr>
                <p:cNvPr id="56336" name="Text Box 36"/>
                <p:cNvSpPr txBox="1"/>
                <p:nvPr/>
              </p:nvSpPr>
              <p:spPr>
                <a:xfrm>
                  <a:off x="2986" y="4175"/>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8</a:t>
                  </a:r>
                  <a:endParaRPr lang="en-US" altLang="zh-CN" sz="2400" b="1" dirty="0">
                    <a:solidFill>
                      <a:srgbClr val="3333FF"/>
                    </a:solidFill>
                    <a:latin typeface="Times New Roman" panose="02020603050405020304" pitchFamily="18" charset="0"/>
                  </a:endParaRPr>
                </a:p>
              </p:txBody>
            </p:sp>
            <p:sp>
              <p:nvSpPr>
                <p:cNvPr id="56337" name="Text Box 37"/>
                <p:cNvSpPr txBox="1"/>
                <p:nvPr/>
              </p:nvSpPr>
              <p:spPr>
                <a:xfrm>
                  <a:off x="3297" y="4175"/>
                  <a:ext cx="154"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9</a:t>
                  </a:r>
                  <a:endParaRPr lang="en-US" altLang="zh-CN" sz="2400" b="1" dirty="0">
                    <a:solidFill>
                      <a:srgbClr val="3333FF"/>
                    </a:solidFill>
                    <a:latin typeface="Times New Roman" panose="02020603050405020304" pitchFamily="18" charset="0"/>
                  </a:endParaRPr>
                </a:p>
              </p:txBody>
            </p:sp>
            <p:sp>
              <p:nvSpPr>
                <p:cNvPr id="56338" name="Text Box 38"/>
                <p:cNvSpPr txBox="1"/>
                <p:nvPr/>
              </p:nvSpPr>
              <p:spPr>
                <a:xfrm>
                  <a:off x="3582" y="4175"/>
                  <a:ext cx="242" cy="227"/>
                </a:xfrm>
                <a:prstGeom prst="rect">
                  <a:avLst/>
                </a:prstGeom>
                <a:no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10</a:t>
                  </a:r>
                  <a:endParaRPr lang="en-US" altLang="zh-CN" sz="2400" b="1" dirty="0">
                    <a:solidFill>
                      <a:srgbClr val="3333FF"/>
                    </a:solidFill>
                    <a:latin typeface="Times New Roman" panose="02020603050405020304" pitchFamily="18" charset="0"/>
                  </a:endParaRPr>
                </a:p>
              </p:txBody>
            </p:sp>
            <p:sp>
              <p:nvSpPr>
                <p:cNvPr id="56339" name="Line 39"/>
                <p:cNvSpPr/>
                <p:nvPr/>
              </p:nvSpPr>
              <p:spPr>
                <a:xfrm flipH="1">
                  <a:off x="3578" y="2724"/>
                  <a:ext cx="627" cy="311"/>
                </a:xfrm>
                <a:prstGeom prst="line">
                  <a:avLst/>
                </a:prstGeom>
                <a:ln w="28575" cap="flat" cmpd="sng">
                  <a:solidFill>
                    <a:srgbClr val="006666"/>
                  </a:solidFill>
                  <a:prstDash val="solid"/>
                  <a:headEnd type="none" w="med" len="med"/>
                  <a:tailEnd type="none" w="med" len="med"/>
                </a:ln>
              </p:spPr>
            </p:sp>
            <p:sp>
              <p:nvSpPr>
                <p:cNvPr id="56340" name="Freeform 40"/>
                <p:cNvSpPr/>
                <p:nvPr/>
              </p:nvSpPr>
              <p:spPr>
                <a:xfrm>
                  <a:off x="4416" y="2695"/>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1" name="Freeform 41"/>
                <p:cNvSpPr/>
                <p:nvPr/>
              </p:nvSpPr>
              <p:spPr>
                <a:xfrm>
                  <a:off x="3253" y="3174"/>
                  <a:ext cx="196" cy="309"/>
                </a:xfrm>
                <a:custGeom>
                  <a:avLst/>
                  <a:gdLst/>
                  <a:ahLst/>
                  <a:cxnLst>
                    <a:cxn ang="0">
                      <a:pos x="196" y="0"/>
                    </a:cxn>
                    <a:cxn ang="0">
                      <a:pos x="0" y="309"/>
                    </a:cxn>
                  </a:cxnLst>
                  <a:rect l="0" t="0" r="0" b="0"/>
                  <a:pathLst>
                    <a:path w="259" h="421">
                      <a:moveTo>
                        <a:pt x="259"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2" name="Freeform 42"/>
                <p:cNvSpPr/>
                <p:nvPr/>
              </p:nvSpPr>
              <p:spPr>
                <a:xfrm>
                  <a:off x="3632" y="3174"/>
                  <a:ext cx="169" cy="309"/>
                </a:xfrm>
                <a:custGeom>
                  <a:avLst/>
                  <a:gdLst/>
                  <a:ahLst/>
                  <a:cxnLst>
                    <a:cxn ang="0">
                      <a:pos x="0" y="0"/>
                    </a:cxn>
                    <a:cxn ang="0">
                      <a:pos x="169" y="309"/>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3" name="Freeform 43"/>
                <p:cNvSpPr/>
                <p:nvPr/>
              </p:nvSpPr>
              <p:spPr>
                <a:xfrm>
                  <a:off x="4829" y="3185"/>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4" name="Line 44"/>
                <p:cNvSpPr/>
                <p:nvPr/>
              </p:nvSpPr>
              <p:spPr>
                <a:xfrm>
                  <a:off x="5166" y="3185"/>
                  <a:ext cx="200" cy="294"/>
                </a:xfrm>
                <a:prstGeom prst="line">
                  <a:avLst/>
                </a:prstGeom>
                <a:ln w="28575" cap="flat" cmpd="sng">
                  <a:solidFill>
                    <a:srgbClr val="006666"/>
                  </a:solidFill>
                  <a:prstDash val="solid"/>
                  <a:headEnd type="none" w="med" len="med"/>
                  <a:tailEnd type="none" w="med" len="med"/>
                </a:ln>
              </p:spPr>
            </p:sp>
            <p:sp>
              <p:nvSpPr>
                <p:cNvPr id="56345" name="Freeform 45"/>
                <p:cNvSpPr/>
                <p:nvPr/>
              </p:nvSpPr>
              <p:spPr>
                <a:xfrm>
                  <a:off x="3070" y="3671"/>
                  <a:ext cx="91" cy="259"/>
                </a:xfrm>
                <a:custGeom>
                  <a:avLst/>
                  <a:gdLst/>
                  <a:ahLst/>
                  <a:cxnLst>
                    <a:cxn ang="0">
                      <a:pos x="91" y="0"/>
                    </a:cxn>
                    <a:cxn ang="0">
                      <a:pos x="0" y="259"/>
                    </a:cxn>
                  </a:cxnLst>
                  <a:rect l="0" t="0" r="0" b="0"/>
                  <a:pathLst>
                    <a:path w="119" h="356">
                      <a:moveTo>
                        <a:pt x="119" y="0"/>
                      </a:moveTo>
                      <a:lnTo>
                        <a:pt x="0" y="356"/>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6346" name="Line 46"/>
                <p:cNvSpPr/>
                <p:nvPr/>
              </p:nvSpPr>
              <p:spPr>
                <a:xfrm>
                  <a:off x="3275" y="3663"/>
                  <a:ext cx="70" cy="260"/>
                </a:xfrm>
                <a:prstGeom prst="line">
                  <a:avLst/>
                </a:prstGeom>
                <a:ln w="28575" cap="flat" cmpd="sng">
                  <a:solidFill>
                    <a:srgbClr val="006666"/>
                  </a:solidFill>
                  <a:prstDash val="solid"/>
                  <a:headEnd type="none" w="med" len="med"/>
                  <a:tailEnd type="none" w="med" len="med"/>
                </a:ln>
              </p:spPr>
            </p:sp>
            <p:sp>
              <p:nvSpPr>
                <p:cNvPr id="56347" name="Line 47"/>
                <p:cNvSpPr/>
                <p:nvPr/>
              </p:nvSpPr>
              <p:spPr>
                <a:xfrm flipH="1">
                  <a:off x="3701" y="3678"/>
                  <a:ext cx="71" cy="244"/>
                </a:xfrm>
                <a:prstGeom prst="line">
                  <a:avLst/>
                </a:prstGeom>
                <a:ln w="28575" cap="flat" cmpd="sng">
                  <a:solidFill>
                    <a:srgbClr val="006666"/>
                  </a:solidFill>
                  <a:prstDash val="solid"/>
                  <a:headEnd type="none" w="med" len="med"/>
                  <a:tailEnd type="none" w="med" len="med"/>
                </a:ln>
              </p:spPr>
            </p:sp>
            <p:sp>
              <p:nvSpPr>
                <p:cNvPr id="50" name="Oval 48"/>
                <p:cNvSpPr>
                  <a:spLocks noChangeArrowheads="1"/>
                </p:cNvSpPr>
                <p:nvPr/>
              </p:nvSpPr>
              <p:spPr bwMode="auto">
                <a:xfrm>
                  <a:off x="3396" y="2991"/>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1" name="Oval 49"/>
                <p:cNvSpPr>
                  <a:spLocks noChangeArrowheads="1"/>
                </p:cNvSpPr>
                <p:nvPr/>
              </p:nvSpPr>
              <p:spPr bwMode="auto">
                <a:xfrm>
                  <a:off x="4947" y="2991"/>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2" name="Oval 50"/>
                <p:cNvSpPr>
                  <a:spLocks noChangeArrowheads="1"/>
                </p:cNvSpPr>
                <p:nvPr/>
              </p:nvSpPr>
              <p:spPr bwMode="auto">
                <a:xfrm>
                  <a:off x="3090" y="345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3" name="Oval 51"/>
                <p:cNvSpPr>
                  <a:spLocks noChangeArrowheads="1"/>
                </p:cNvSpPr>
                <p:nvPr/>
              </p:nvSpPr>
              <p:spPr bwMode="auto">
                <a:xfrm>
                  <a:off x="3703" y="3456"/>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4" name="Oval 52"/>
                <p:cNvSpPr>
                  <a:spLocks noChangeArrowheads="1"/>
                </p:cNvSpPr>
                <p:nvPr/>
              </p:nvSpPr>
              <p:spPr bwMode="auto">
                <a:xfrm>
                  <a:off x="4660" y="3457"/>
                  <a:ext cx="271"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5" name="Oval 53"/>
                <p:cNvSpPr>
                  <a:spLocks noChangeArrowheads="1"/>
                </p:cNvSpPr>
                <p:nvPr/>
              </p:nvSpPr>
              <p:spPr bwMode="auto">
                <a:xfrm>
                  <a:off x="5292" y="345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6" name="Oval 54"/>
                <p:cNvSpPr>
                  <a:spLocks noChangeArrowheads="1"/>
                </p:cNvSpPr>
                <p:nvPr/>
              </p:nvSpPr>
              <p:spPr bwMode="auto">
                <a:xfrm>
                  <a:off x="2923" y="390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7" name="Oval 55"/>
                <p:cNvSpPr>
                  <a:spLocks noChangeArrowheads="1"/>
                </p:cNvSpPr>
                <p:nvPr/>
              </p:nvSpPr>
              <p:spPr bwMode="auto">
                <a:xfrm>
                  <a:off x="3230" y="391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 name="Oval 56"/>
                <p:cNvSpPr>
                  <a:spLocks noChangeArrowheads="1"/>
                </p:cNvSpPr>
                <p:nvPr/>
              </p:nvSpPr>
              <p:spPr bwMode="auto">
                <a:xfrm>
                  <a:off x="3564" y="391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grpSp>
        </p:grpSp>
        <p:grpSp>
          <p:nvGrpSpPr>
            <p:cNvPr id="6" name="Group 2"/>
            <p:cNvGrpSpPr/>
            <p:nvPr/>
          </p:nvGrpSpPr>
          <p:grpSpPr>
            <a:xfrm>
              <a:off x="3274" y="7314"/>
              <a:ext cx="13140" cy="1605"/>
              <a:chOff x="253" y="3246"/>
              <a:chExt cx="5256" cy="642"/>
            </a:xfrm>
          </p:grpSpPr>
          <p:sp>
            <p:nvSpPr>
              <p:cNvPr id="56357" name="Rectangle 3"/>
              <p:cNvSpPr/>
              <p:nvPr/>
            </p:nvSpPr>
            <p:spPr>
              <a:xfrm>
                <a:off x="1036" y="3554"/>
                <a:ext cx="4416" cy="334"/>
              </a:xfrm>
              <a:prstGeom prst="rect">
                <a:avLst/>
              </a:prstGeom>
              <a:solidFill>
                <a:srgbClr val="CCFFFF"/>
              </a:solid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grpSp>
            <p:nvGrpSpPr>
              <p:cNvPr id="56358" name="Group 4"/>
              <p:cNvGrpSpPr/>
              <p:nvPr/>
            </p:nvGrpSpPr>
            <p:grpSpPr>
              <a:xfrm>
                <a:off x="1040" y="3557"/>
                <a:ext cx="440" cy="329"/>
                <a:chOff x="0" y="0"/>
                <a:chExt cx="321" cy="384"/>
              </a:xfrm>
            </p:grpSpPr>
            <p:sp>
              <p:nvSpPr>
                <p:cNvPr id="56377" name="Rectangle 5" descr="水滴"/>
                <p:cNvSpPr/>
                <p:nvPr/>
              </p:nvSpPr>
              <p:spPr>
                <a:xfrm>
                  <a:off x="43" y="0"/>
                  <a:ext cx="235" cy="384"/>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A</a:t>
                  </a:r>
                  <a:endParaRPr lang="en-US" altLang="zh-CN" sz="2400" b="1" dirty="0">
                    <a:solidFill>
                      <a:srgbClr val="000000"/>
                    </a:solidFill>
                    <a:latin typeface="Times New Roman" panose="02020603050405020304" pitchFamily="18" charset="0"/>
                  </a:endParaRPr>
                </a:p>
              </p:txBody>
            </p:sp>
            <p:sp>
              <p:nvSpPr>
                <p:cNvPr id="56378" name="Rectangle 6" descr="水滴"/>
                <p:cNvSpPr/>
                <p:nvPr/>
              </p:nvSpPr>
              <p:spPr>
                <a:xfrm>
                  <a:off x="0" y="0"/>
                  <a:ext cx="321" cy="384"/>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grpSp>
          <p:sp>
            <p:nvSpPr>
              <p:cNvPr id="56359" name="Rectangle 7" descr="水滴"/>
              <p:cNvSpPr/>
              <p:nvPr/>
            </p:nvSpPr>
            <p:spPr>
              <a:xfrm>
                <a:off x="1539" y="3557"/>
                <a:ext cx="323"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B</a:t>
                </a:r>
                <a:endParaRPr lang="en-US" altLang="zh-CN" sz="2400" b="1" dirty="0">
                  <a:solidFill>
                    <a:srgbClr val="000000"/>
                  </a:solidFill>
                  <a:latin typeface="Times New Roman" panose="02020603050405020304" pitchFamily="18" charset="0"/>
                </a:endParaRPr>
              </a:p>
            </p:txBody>
          </p:sp>
          <p:sp>
            <p:nvSpPr>
              <p:cNvPr id="56360" name="Rectangle 8" descr="水滴"/>
              <p:cNvSpPr/>
              <p:nvPr/>
            </p:nvSpPr>
            <p:spPr>
              <a:xfrm>
                <a:off x="1480" y="3557"/>
                <a:ext cx="441"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1" name="Rectangle 9" descr="水滴"/>
              <p:cNvSpPr/>
              <p:nvPr/>
            </p:nvSpPr>
            <p:spPr>
              <a:xfrm>
                <a:off x="1980"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C</a:t>
                </a:r>
                <a:endParaRPr lang="en-US" altLang="zh-CN" sz="2400" b="1" dirty="0">
                  <a:solidFill>
                    <a:srgbClr val="000000"/>
                  </a:solidFill>
                  <a:latin typeface="Times New Roman" panose="02020603050405020304" pitchFamily="18" charset="0"/>
                </a:endParaRPr>
              </a:p>
            </p:txBody>
          </p:sp>
          <p:sp>
            <p:nvSpPr>
              <p:cNvPr id="56362" name="Rectangle 10" descr="水滴"/>
              <p:cNvSpPr/>
              <p:nvPr/>
            </p:nvSpPr>
            <p:spPr>
              <a:xfrm>
                <a:off x="1921" y="3557"/>
                <a:ext cx="441"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3" name="Rectangle 11" descr="水滴"/>
              <p:cNvSpPr/>
              <p:nvPr/>
            </p:nvSpPr>
            <p:spPr>
              <a:xfrm>
                <a:off x="2421" y="3557"/>
                <a:ext cx="322"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D</a:t>
                </a:r>
                <a:endParaRPr lang="en-US" altLang="zh-CN" sz="2400" b="1" dirty="0">
                  <a:solidFill>
                    <a:srgbClr val="000000"/>
                  </a:solidFill>
                  <a:latin typeface="Times New Roman" panose="02020603050405020304" pitchFamily="18" charset="0"/>
                </a:endParaRPr>
              </a:p>
            </p:txBody>
          </p:sp>
          <p:sp>
            <p:nvSpPr>
              <p:cNvPr id="56364" name="Rectangle 12" descr="水滴"/>
              <p:cNvSpPr/>
              <p:nvPr/>
            </p:nvSpPr>
            <p:spPr>
              <a:xfrm>
                <a:off x="2362" y="3557"/>
                <a:ext cx="440"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5" name="Rectangle 13" descr="水滴"/>
              <p:cNvSpPr/>
              <p:nvPr/>
            </p:nvSpPr>
            <p:spPr>
              <a:xfrm>
                <a:off x="2861"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E</a:t>
                </a:r>
                <a:endParaRPr lang="en-US" altLang="zh-CN" sz="2400" b="1" dirty="0">
                  <a:solidFill>
                    <a:srgbClr val="000000"/>
                  </a:solidFill>
                  <a:latin typeface="Times New Roman" panose="02020603050405020304" pitchFamily="18" charset="0"/>
                </a:endParaRPr>
              </a:p>
            </p:txBody>
          </p:sp>
          <p:sp>
            <p:nvSpPr>
              <p:cNvPr id="56366" name="Rectangle 14" descr="水滴"/>
              <p:cNvSpPr/>
              <p:nvPr/>
            </p:nvSpPr>
            <p:spPr>
              <a:xfrm>
                <a:off x="2802" y="3557"/>
                <a:ext cx="441"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7" name="Rectangle 15" descr="水滴"/>
              <p:cNvSpPr/>
              <p:nvPr/>
            </p:nvSpPr>
            <p:spPr>
              <a:xfrm>
                <a:off x="3302" y="3557"/>
                <a:ext cx="324"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F</a:t>
                </a:r>
                <a:endParaRPr lang="en-US" altLang="zh-CN" sz="2400" b="1" dirty="0">
                  <a:solidFill>
                    <a:srgbClr val="000000"/>
                  </a:solidFill>
                  <a:latin typeface="Times New Roman" panose="02020603050405020304" pitchFamily="18" charset="0"/>
                </a:endParaRPr>
              </a:p>
            </p:txBody>
          </p:sp>
          <p:sp>
            <p:nvSpPr>
              <p:cNvPr id="56368" name="Rectangle 16" descr="水滴"/>
              <p:cNvSpPr/>
              <p:nvPr/>
            </p:nvSpPr>
            <p:spPr>
              <a:xfrm>
                <a:off x="3243" y="3557"/>
                <a:ext cx="442"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69" name="Rectangle 17" descr="水滴"/>
              <p:cNvSpPr/>
              <p:nvPr/>
            </p:nvSpPr>
            <p:spPr>
              <a:xfrm>
                <a:off x="3744" y="3557"/>
                <a:ext cx="321"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G</a:t>
                </a:r>
                <a:endParaRPr lang="en-US" altLang="zh-CN" sz="2400" b="1" dirty="0">
                  <a:solidFill>
                    <a:srgbClr val="000000"/>
                  </a:solidFill>
                  <a:latin typeface="Times New Roman" panose="02020603050405020304" pitchFamily="18" charset="0"/>
                </a:endParaRPr>
              </a:p>
            </p:txBody>
          </p:sp>
          <p:sp>
            <p:nvSpPr>
              <p:cNvPr id="56370" name="Rectangle 18" descr="水滴"/>
              <p:cNvSpPr/>
              <p:nvPr/>
            </p:nvSpPr>
            <p:spPr>
              <a:xfrm>
                <a:off x="3685" y="3557"/>
                <a:ext cx="439" cy="329"/>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1" name="Rectangle 19" descr="水滴"/>
              <p:cNvSpPr/>
              <p:nvPr/>
            </p:nvSpPr>
            <p:spPr>
              <a:xfrm>
                <a:off x="4183" y="3557"/>
                <a:ext cx="324"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H</a:t>
                </a:r>
                <a:endParaRPr lang="en-US" altLang="zh-CN" sz="2400" b="1" dirty="0">
                  <a:solidFill>
                    <a:srgbClr val="000000"/>
                  </a:solidFill>
                  <a:latin typeface="Times New Roman" panose="02020603050405020304" pitchFamily="18" charset="0"/>
                </a:endParaRPr>
              </a:p>
            </p:txBody>
          </p:sp>
          <p:sp>
            <p:nvSpPr>
              <p:cNvPr id="56372" name="Rectangle 20" descr="水滴"/>
              <p:cNvSpPr/>
              <p:nvPr/>
            </p:nvSpPr>
            <p:spPr>
              <a:xfrm>
                <a:off x="4124" y="3557"/>
                <a:ext cx="442"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3" name="Rectangle 21" descr="水滴"/>
              <p:cNvSpPr/>
              <p:nvPr/>
            </p:nvSpPr>
            <p:spPr>
              <a:xfrm>
                <a:off x="4625" y="3557"/>
                <a:ext cx="323" cy="329"/>
              </a:xfrm>
              <a:prstGeom prst="rect">
                <a:avLst/>
              </a:prstGeom>
              <a:noFill/>
              <a:ln w="9525">
                <a:noFill/>
              </a:ln>
            </p:spPr>
            <p:txBody>
              <a:bodyPr/>
              <a:lstStyle/>
              <a:p>
                <a:pPr algn="just"/>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I</a:t>
                </a:r>
                <a:endParaRPr lang="en-US" altLang="zh-CN" sz="2400" b="1" dirty="0">
                  <a:solidFill>
                    <a:srgbClr val="000000"/>
                  </a:solidFill>
                  <a:latin typeface="Times New Roman" panose="02020603050405020304" pitchFamily="18" charset="0"/>
                </a:endParaRPr>
              </a:p>
            </p:txBody>
          </p:sp>
          <p:sp>
            <p:nvSpPr>
              <p:cNvPr id="56374" name="Rectangle 22" descr="水滴"/>
              <p:cNvSpPr/>
              <p:nvPr/>
            </p:nvSpPr>
            <p:spPr>
              <a:xfrm>
                <a:off x="5066" y="3557"/>
                <a:ext cx="323" cy="329"/>
              </a:xfrm>
              <a:prstGeom prst="rect">
                <a:avLst/>
              </a:prstGeom>
              <a:noFill/>
              <a:ln w="9525">
                <a:noFill/>
              </a:ln>
            </p:spPr>
            <p:txBody>
              <a:bodyPr/>
              <a:lstStyle/>
              <a:p>
                <a:pPr algn="just"/>
                <a:r>
                  <a:rPr lang="zh-CN" altLang="en-US"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J</a:t>
                </a:r>
                <a:endParaRPr lang="en-US" altLang="zh-CN" sz="2400" b="1" dirty="0">
                  <a:solidFill>
                    <a:srgbClr val="000000"/>
                  </a:solidFill>
                  <a:latin typeface="Times New Roman" panose="02020603050405020304" pitchFamily="18" charset="0"/>
                </a:endParaRPr>
              </a:p>
            </p:txBody>
          </p:sp>
          <p:sp>
            <p:nvSpPr>
              <p:cNvPr id="56375" name="Rectangle 23" descr="水滴"/>
              <p:cNvSpPr/>
              <p:nvPr/>
            </p:nvSpPr>
            <p:spPr>
              <a:xfrm>
                <a:off x="5007" y="3557"/>
                <a:ext cx="441" cy="329"/>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56376" name="Rectangle 24"/>
              <p:cNvSpPr/>
              <p:nvPr/>
            </p:nvSpPr>
            <p:spPr>
              <a:xfrm>
                <a:off x="253" y="3246"/>
                <a:ext cx="5256" cy="290"/>
              </a:xfrm>
              <a:prstGeom prst="rect">
                <a:avLst/>
              </a:prstGeom>
              <a:noFill/>
              <a:ln w="9525">
                <a:noFill/>
              </a:ln>
            </p:spPr>
            <p:txBody>
              <a:bodyPr>
                <a:spAutoFit/>
              </a:bodyPr>
              <a:lstStyle/>
              <a:p>
                <a:pPr algn="just"/>
                <a:r>
                  <a:rPr lang="zh-CN" altLang="en-US" sz="2400" b="1" dirty="0">
                    <a:solidFill>
                      <a:srgbClr val="3333FF"/>
                    </a:solidFill>
                    <a:latin typeface="Times New Roman" panose="02020603050405020304" pitchFamily="18" charset="0"/>
                  </a:rPr>
                  <a:t>数组下标   </a:t>
                </a:r>
                <a:r>
                  <a:rPr lang="en-US" altLang="zh-CN" sz="2400" b="1" dirty="0">
                    <a:solidFill>
                      <a:srgbClr val="3333FF"/>
                    </a:solidFill>
                    <a:latin typeface="Times New Roman" panose="02020603050405020304" pitchFamily="18" charset="0"/>
                  </a:rPr>
                  <a:t>1        2      3        4       5       6       7       8       9      10</a:t>
                </a:r>
                <a:endParaRPr lang="en-US" altLang="zh-CN" sz="2400" b="1" dirty="0">
                  <a:solidFill>
                    <a:srgbClr val="3333FF"/>
                  </a:solidFill>
                  <a:latin typeface="Times New Roman" panose="02020603050405020304" pitchFamily="18" charset="0"/>
                </a:endParaRPr>
              </a:p>
            </p:txBody>
          </p:sp>
        </p:grpSp>
      </p:grpSp>
      <p:sp>
        <p:nvSpPr>
          <p:cNvPr id="83"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4"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42" name="Group 25"/>
          <p:cNvGrpSpPr/>
          <p:nvPr/>
        </p:nvGrpSpPr>
        <p:grpSpPr>
          <a:xfrm>
            <a:off x="3540760" y="175260"/>
            <a:ext cx="4752975" cy="3000375"/>
            <a:chOff x="2908" y="2496"/>
            <a:chExt cx="2852" cy="1890"/>
          </a:xfrm>
          <a:solidFill>
            <a:schemeClr val="bg2"/>
          </a:solidFill>
        </p:grpSpPr>
        <p:sp>
          <p:nvSpPr>
            <p:cNvPr id="43" name="Text Box 26"/>
            <p:cNvSpPr txBox="1"/>
            <p:nvPr/>
          </p:nvSpPr>
          <p:spPr>
            <a:xfrm>
              <a:off x="2908" y="2526"/>
              <a:ext cx="2843" cy="1860"/>
            </a:xfrm>
            <a:prstGeom prst="rect">
              <a:avLst/>
            </a:prstGeom>
            <a:grpFill/>
            <a:ln w="6350">
              <a:noFill/>
            </a:ln>
          </p:spPr>
          <p:txBody>
            <a:bodyPr>
              <a:spAutoFit/>
            </a:bodyPr>
            <a:lstStyle/>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p:txBody>
        </p:sp>
        <p:grpSp>
          <p:nvGrpSpPr>
            <p:cNvPr id="44" name="Group 27"/>
            <p:cNvGrpSpPr/>
            <p:nvPr/>
          </p:nvGrpSpPr>
          <p:grpSpPr>
            <a:xfrm>
              <a:off x="2932" y="2496"/>
              <a:ext cx="2828" cy="1879"/>
              <a:chOff x="2923" y="2523"/>
              <a:chExt cx="2828" cy="1879"/>
            </a:xfrm>
            <a:grpFill/>
          </p:grpSpPr>
          <p:sp>
            <p:nvSpPr>
              <p:cNvPr id="45" name="Oval 28"/>
              <p:cNvSpPr>
                <a:spLocks noChangeArrowheads="1"/>
              </p:cNvSpPr>
              <p:nvPr/>
            </p:nvSpPr>
            <p:spPr bwMode="auto">
              <a:xfrm>
                <a:off x="4205" y="2573"/>
                <a:ext cx="271"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6" name="Text Box 29"/>
              <p:cNvSpPr txBox="1"/>
              <p:nvPr/>
            </p:nvSpPr>
            <p:spPr>
              <a:xfrm>
                <a:off x="4513" y="2523"/>
                <a:ext cx="154"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a:t>
                </a:r>
                <a:endParaRPr lang="en-US" altLang="zh-CN" sz="2400" b="1" dirty="0">
                  <a:solidFill>
                    <a:srgbClr val="3333FF"/>
                  </a:solidFill>
                  <a:latin typeface="Times New Roman" panose="02020603050405020304" pitchFamily="18" charset="0"/>
                </a:endParaRPr>
              </a:p>
            </p:txBody>
          </p:sp>
          <p:sp>
            <p:nvSpPr>
              <p:cNvPr id="47" name="Text Box 30"/>
              <p:cNvSpPr txBox="1"/>
              <p:nvPr/>
            </p:nvSpPr>
            <p:spPr>
              <a:xfrm>
                <a:off x="4049" y="3435"/>
                <a:ext cx="156" cy="228"/>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5</a:t>
                </a:r>
                <a:endParaRPr lang="en-US" altLang="zh-CN" sz="2400" b="1" dirty="0">
                  <a:solidFill>
                    <a:srgbClr val="3333FF"/>
                  </a:solidFill>
                  <a:latin typeface="Times New Roman" panose="02020603050405020304" pitchFamily="18" charset="0"/>
                </a:endParaRPr>
              </a:p>
            </p:txBody>
          </p:sp>
          <p:sp>
            <p:nvSpPr>
              <p:cNvPr id="48" name="Text Box 31"/>
              <p:cNvSpPr txBox="1"/>
              <p:nvPr/>
            </p:nvSpPr>
            <p:spPr>
              <a:xfrm>
                <a:off x="3740" y="2980"/>
                <a:ext cx="154"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2</a:t>
                </a:r>
                <a:endParaRPr lang="en-US" altLang="zh-CN" sz="2400" b="1" dirty="0">
                  <a:solidFill>
                    <a:srgbClr val="3333FF"/>
                  </a:solidFill>
                  <a:latin typeface="Times New Roman" panose="02020603050405020304" pitchFamily="18" charset="0"/>
                </a:endParaRPr>
              </a:p>
            </p:txBody>
          </p:sp>
          <p:sp>
            <p:nvSpPr>
              <p:cNvPr id="49" name="Text Box 32"/>
              <p:cNvSpPr txBox="1"/>
              <p:nvPr/>
            </p:nvSpPr>
            <p:spPr>
              <a:xfrm>
                <a:off x="5286" y="2980"/>
                <a:ext cx="155"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3</a:t>
                </a:r>
                <a:endParaRPr lang="en-US" altLang="zh-CN" sz="2400" b="1" dirty="0">
                  <a:solidFill>
                    <a:srgbClr val="3333FF"/>
                  </a:solidFill>
                  <a:latin typeface="Times New Roman" panose="02020603050405020304" pitchFamily="18" charset="0"/>
                </a:endParaRPr>
              </a:p>
            </p:txBody>
          </p:sp>
          <p:sp>
            <p:nvSpPr>
              <p:cNvPr id="59" name="Text Box 33"/>
              <p:cNvSpPr txBox="1"/>
              <p:nvPr/>
            </p:nvSpPr>
            <p:spPr>
              <a:xfrm>
                <a:off x="3432" y="3435"/>
                <a:ext cx="154" cy="228"/>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4</a:t>
                </a:r>
                <a:endParaRPr lang="en-US" altLang="zh-CN" sz="2400" b="1" dirty="0">
                  <a:solidFill>
                    <a:srgbClr val="3333FF"/>
                  </a:solidFill>
                  <a:latin typeface="Times New Roman" panose="02020603050405020304" pitchFamily="18" charset="0"/>
                </a:endParaRPr>
              </a:p>
            </p:txBody>
          </p:sp>
          <p:sp>
            <p:nvSpPr>
              <p:cNvPr id="60" name="Text Box 34"/>
              <p:cNvSpPr txBox="1"/>
              <p:nvPr/>
            </p:nvSpPr>
            <p:spPr>
              <a:xfrm>
                <a:off x="4978" y="3435"/>
                <a:ext cx="154" cy="228"/>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6</a:t>
                </a:r>
                <a:endParaRPr lang="en-US" altLang="zh-CN" sz="2400" b="1" dirty="0">
                  <a:solidFill>
                    <a:srgbClr val="3333FF"/>
                  </a:solidFill>
                  <a:latin typeface="Times New Roman" panose="02020603050405020304" pitchFamily="18" charset="0"/>
                </a:endParaRPr>
              </a:p>
            </p:txBody>
          </p:sp>
          <p:sp>
            <p:nvSpPr>
              <p:cNvPr id="61" name="Text Box 35"/>
              <p:cNvSpPr txBox="1"/>
              <p:nvPr/>
            </p:nvSpPr>
            <p:spPr>
              <a:xfrm>
                <a:off x="5595" y="3435"/>
                <a:ext cx="156" cy="228"/>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7</a:t>
                </a:r>
                <a:endParaRPr lang="en-US" altLang="zh-CN" sz="2400" b="1" dirty="0">
                  <a:solidFill>
                    <a:srgbClr val="3333FF"/>
                  </a:solidFill>
                  <a:latin typeface="Times New Roman" panose="02020603050405020304" pitchFamily="18" charset="0"/>
                </a:endParaRPr>
              </a:p>
            </p:txBody>
          </p:sp>
          <p:sp>
            <p:nvSpPr>
              <p:cNvPr id="62" name="Text Box 36"/>
              <p:cNvSpPr txBox="1"/>
              <p:nvPr/>
            </p:nvSpPr>
            <p:spPr>
              <a:xfrm>
                <a:off x="2986" y="4175"/>
                <a:ext cx="154"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8</a:t>
                </a:r>
                <a:endParaRPr lang="en-US" altLang="zh-CN" sz="2400" b="1" dirty="0">
                  <a:solidFill>
                    <a:srgbClr val="3333FF"/>
                  </a:solidFill>
                  <a:latin typeface="Times New Roman" panose="02020603050405020304" pitchFamily="18" charset="0"/>
                </a:endParaRPr>
              </a:p>
            </p:txBody>
          </p:sp>
          <p:sp>
            <p:nvSpPr>
              <p:cNvPr id="63" name="Text Box 37"/>
              <p:cNvSpPr txBox="1"/>
              <p:nvPr/>
            </p:nvSpPr>
            <p:spPr>
              <a:xfrm>
                <a:off x="3297" y="4175"/>
                <a:ext cx="154"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9</a:t>
                </a:r>
                <a:endParaRPr lang="en-US" altLang="zh-CN" sz="2400" b="1" dirty="0">
                  <a:solidFill>
                    <a:srgbClr val="3333FF"/>
                  </a:solidFill>
                  <a:latin typeface="Times New Roman" panose="02020603050405020304" pitchFamily="18" charset="0"/>
                </a:endParaRPr>
              </a:p>
            </p:txBody>
          </p:sp>
          <p:sp>
            <p:nvSpPr>
              <p:cNvPr id="64" name="Text Box 38"/>
              <p:cNvSpPr txBox="1"/>
              <p:nvPr/>
            </p:nvSpPr>
            <p:spPr>
              <a:xfrm>
                <a:off x="3582" y="4175"/>
                <a:ext cx="242" cy="227"/>
              </a:xfrm>
              <a:prstGeom prst="rect">
                <a:avLst/>
              </a:prstGeom>
              <a:grpFill/>
              <a:ln w="9525">
                <a:noFill/>
              </a:ln>
            </p:spPr>
            <p:txBody>
              <a:bodyPr lIns="0" tIns="18000" rIns="0" bIns="0"/>
              <a:lstStyle/>
              <a:p>
                <a:pPr algn="just" eaLnBrk="0" hangingPunct="0"/>
                <a:r>
                  <a:rPr lang="en-US" altLang="zh-CN" sz="2400" b="1" dirty="0">
                    <a:solidFill>
                      <a:srgbClr val="3333FF"/>
                    </a:solidFill>
                    <a:latin typeface="Times New Roman" panose="02020603050405020304" pitchFamily="18" charset="0"/>
                  </a:rPr>
                  <a:t>10</a:t>
                </a:r>
                <a:endParaRPr lang="en-US" altLang="zh-CN" sz="2400" b="1" dirty="0">
                  <a:solidFill>
                    <a:srgbClr val="3333FF"/>
                  </a:solidFill>
                  <a:latin typeface="Times New Roman" panose="02020603050405020304" pitchFamily="18" charset="0"/>
                </a:endParaRPr>
              </a:p>
            </p:txBody>
          </p:sp>
          <p:sp>
            <p:nvSpPr>
              <p:cNvPr id="65" name="Line 39"/>
              <p:cNvSpPr/>
              <p:nvPr/>
            </p:nvSpPr>
            <p:spPr>
              <a:xfrm flipH="1">
                <a:off x="3578" y="2724"/>
                <a:ext cx="627" cy="311"/>
              </a:xfrm>
              <a:prstGeom prst="line">
                <a:avLst/>
              </a:prstGeom>
              <a:grpFill/>
              <a:ln w="28575" cap="flat" cmpd="sng">
                <a:solidFill>
                  <a:srgbClr val="006666"/>
                </a:solidFill>
                <a:prstDash val="solid"/>
                <a:headEnd type="none" w="med" len="med"/>
                <a:tailEnd type="none" w="med" len="med"/>
              </a:ln>
            </p:spPr>
          </p:sp>
          <p:sp>
            <p:nvSpPr>
              <p:cNvPr id="66" name="Freeform 40"/>
              <p:cNvSpPr/>
              <p:nvPr/>
            </p:nvSpPr>
            <p:spPr>
              <a:xfrm>
                <a:off x="4416" y="2695"/>
                <a:ext cx="585" cy="358"/>
              </a:xfrm>
              <a:custGeom>
                <a:avLst/>
                <a:gdLst/>
                <a:ahLst/>
                <a:cxnLst>
                  <a:cxn ang="0">
                    <a:pos x="0" y="0"/>
                  </a:cxn>
                  <a:cxn ang="0">
                    <a:pos x="585" y="358"/>
                  </a:cxn>
                </a:cxnLst>
                <a:rect l="0" t="0" r="0" b="0"/>
                <a:pathLst>
                  <a:path w="767" h="488">
                    <a:moveTo>
                      <a:pt x="0" y="0"/>
                    </a:moveTo>
                    <a:lnTo>
                      <a:pt x="767" y="488"/>
                    </a:lnTo>
                  </a:path>
                </a:pathLst>
              </a:custGeom>
              <a:grp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7" name="Freeform 41"/>
              <p:cNvSpPr/>
              <p:nvPr/>
            </p:nvSpPr>
            <p:spPr>
              <a:xfrm>
                <a:off x="3253" y="3174"/>
                <a:ext cx="196" cy="309"/>
              </a:xfrm>
              <a:custGeom>
                <a:avLst/>
                <a:gdLst/>
                <a:ahLst/>
                <a:cxnLst>
                  <a:cxn ang="0">
                    <a:pos x="196" y="0"/>
                  </a:cxn>
                  <a:cxn ang="0">
                    <a:pos x="0" y="309"/>
                  </a:cxn>
                </a:cxnLst>
                <a:rect l="0" t="0" r="0" b="0"/>
                <a:pathLst>
                  <a:path w="259" h="421">
                    <a:moveTo>
                      <a:pt x="259" y="0"/>
                    </a:moveTo>
                    <a:lnTo>
                      <a:pt x="0" y="421"/>
                    </a:lnTo>
                  </a:path>
                </a:pathLst>
              </a:custGeom>
              <a:grp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8" name="Freeform 42"/>
              <p:cNvSpPr/>
              <p:nvPr/>
            </p:nvSpPr>
            <p:spPr>
              <a:xfrm>
                <a:off x="3632" y="3174"/>
                <a:ext cx="169" cy="309"/>
              </a:xfrm>
              <a:custGeom>
                <a:avLst/>
                <a:gdLst/>
                <a:ahLst/>
                <a:cxnLst>
                  <a:cxn ang="0">
                    <a:pos x="0" y="0"/>
                  </a:cxn>
                  <a:cxn ang="0">
                    <a:pos x="169" y="309"/>
                  </a:cxn>
                </a:cxnLst>
                <a:rect l="0" t="0" r="0" b="0"/>
                <a:pathLst>
                  <a:path w="222" h="421">
                    <a:moveTo>
                      <a:pt x="0" y="0"/>
                    </a:moveTo>
                    <a:lnTo>
                      <a:pt x="222" y="421"/>
                    </a:lnTo>
                  </a:path>
                </a:pathLst>
              </a:custGeom>
              <a:grp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9" name="Freeform 43"/>
              <p:cNvSpPr/>
              <p:nvPr/>
            </p:nvSpPr>
            <p:spPr>
              <a:xfrm>
                <a:off x="4829" y="3185"/>
                <a:ext cx="172" cy="308"/>
              </a:xfrm>
              <a:custGeom>
                <a:avLst/>
                <a:gdLst/>
                <a:ahLst/>
                <a:cxnLst>
                  <a:cxn ang="0">
                    <a:pos x="172" y="0"/>
                  </a:cxn>
                  <a:cxn ang="0">
                    <a:pos x="0" y="308"/>
                  </a:cxn>
                </a:cxnLst>
                <a:rect l="0" t="0" r="0" b="0"/>
                <a:pathLst>
                  <a:path w="226" h="421">
                    <a:moveTo>
                      <a:pt x="226" y="0"/>
                    </a:moveTo>
                    <a:lnTo>
                      <a:pt x="0" y="421"/>
                    </a:lnTo>
                  </a:path>
                </a:pathLst>
              </a:custGeom>
              <a:grp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70" name="Line 44"/>
              <p:cNvSpPr/>
              <p:nvPr/>
            </p:nvSpPr>
            <p:spPr>
              <a:xfrm>
                <a:off x="5166" y="3185"/>
                <a:ext cx="200" cy="294"/>
              </a:xfrm>
              <a:prstGeom prst="line">
                <a:avLst/>
              </a:prstGeom>
              <a:grpFill/>
              <a:ln w="28575" cap="flat" cmpd="sng">
                <a:solidFill>
                  <a:srgbClr val="006666"/>
                </a:solidFill>
                <a:prstDash val="solid"/>
                <a:headEnd type="none" w="med" len="med"/>
                <a:tailEnd type="none" w="med" len="med"/>
              </a:ln>
            </p:spPr>
          </p:sp>
          <p:sp>
            <p:nvSpPr>
              <p:cNvPr id="71" name="Freeform 45"/>
              <p:cNvSpPr/>
              <p:nvPr/>
            </p:nvSpPr>
            <p:spPr>
              <a:xfrm>
                <a:off x="3070" y="3671"/>
                <a:ext cx="91" cy="259"/>
              </a:xfrm>
              <a:custGeom>
                <a:avLst/>
                <a:gdLst/>
                <a:ahLst/>
                <a:cxnLst>
                  <a:cxn ang="0">
                    <a:pos x="91" y="0"/>
                  </a:cxn>
                  <a:cxn ang="0">
                    <a:pos x="0" y="259"/>
                  </a:cxn>
                </a:cxnLst>
                <a:rect l="0" t="0" r="0" b="0"/>
                <a:pathLst>
                  <a:path w="119" h="356">
                    <a:moveTo>
                      <a:pt x="119" y="0"/>
                    </a:moveTo>
                    <a:lnTo>
                      <a:pt x="0" y="356"/>
                    </a:lnTo>
                  </a:path>
                </a:pathLst>
              </a:custGeom>
              <a:grp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72" name="Line 46"/>
              <p:cNvSpPr/>
              <p:nvPr/>
            </p:nvSpPr>
            <p:spPr>
              <a:xfrm>
                <a:off x="3275" y="3663"/>
                <a:ext cx="70" cy="260"/>
              </a:xfrm>
              <a:prstGeom prst="line">
                <a:avLst/>
              </a:prstGeom>
              <a:grpFill/>
              <a:ln w="28575" cap="flat" cmpd="sng">
                <a:solidFill>
                  <a:srgbClr val="006666"/>
                </a:solidFill>
                <a:prstDash val="solid"/>
                <a:headEnd type="none" w="med" len="med"/>
                <a:tailEnd type="none" w="med" len="med"/>
              </a:ln>
            </p:spPr>
          </p:sp>
          <p:sp>
            <p:nvSpPr>
              <p:cNvPr id="73" name="Line 47"/>
              <p:cNvSpPr/>
              <p:nvPr/>
            </p:nvSpPr>
            <p:spPr>
              <a:xfrm flipH="1">
                <a:off x="3701" y="3678"/>
                <a:ext cx="71" cy="244"/>
              </a:xfrm>
              <a:prstGeom prst="line">
                <a:avLst/>
              </a:prstGeom>
              <a:grpFill/>
              <a:ln w="28575" cap="flat" cmpd="sng">
                <a:solidFill>
                  <a:srgbClr val="006666"/>
                </a:solidFill>
                <a:prstDash val="solid"/>
                <a:headEnd type="none" w="med" len="med"/>
                <a:tailEnd type="none" w="med" len="med"/>
              </a:ln>
            </p:spPr>
          </p:sp>
          <p:sp>
            <p:nvSpPr>
              <p:cNvPr id="74" name="Oval 48"/>
              <p:cNvSpPr>
                <a:spLocks noChangeArrowheads="1"/>
              </p:cNvSpPr>
              <p:nvPr/>
            </p:nvSpPr>
            <p:spPr bwMode="auto">
              <a:xfrm>
                <a:off x="3396" y="2991"/>
                <a:ext cx="271"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5" name="Oval 49"/>
              <p:cNvSpPr>
                <a:spLocks noChangeArrowheads="1"/>
              </p:cNvSpPr>
              <p:nvPr/>
            </p:nvSpPr>
            <p:spPr bwMode="auto">
              <a:xfrm>
                <a:off x="4947" y="2991"/>
                <a:ext cx="271"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6" name="Oval 50"/>
              <p:cNvSpPr>
                <a:spLocks noChangeArrowheads="1"/>
              </p:cNvSpPr>
              <p:nvPr/>
            </p:nvSpPr>
            <p:spPr bwMode="auto">
              <a:xfrm>
                <a:off x="3090" y="3456"/>
                <a:ext cx="272"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7" name="Oval 51"/>
              <p:cNvSpPr>
                <a:spLocks noChangeArrowheads="1"/>
              </p:cNvSpPr>
              <p:nvPr/>
            </p:nvSpPr>
            <p:spPr bwMode="auto">
              <a:xfrm>
                <a:off x="3703" y="3456"/>
                <a:ext cx="271"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8" name="Oval 52"/>
              <p:cNvSpPr>
                <a:spLocks noChangeArrowheads="1"/>
              </p:cNvSpPr>
              <p:nvPr/>
            </p:nvSpPr>
            <p:spPr bwMode="auto">
              <a:xfrm>
                <a:off x="4660" y="3457"/>
                <a:ext cx="271"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79" name="Oval 53"/>
              <p:cNvSpPr>
                <a:spLocks noChangeArrowheads="1"/>
              </p:cNvSpPr>
              <p:nvPr/>
            </p:nvSpPr>
            <p:spPr bwMode="auto">
              <a:xfrm>
                <a:off x="5292" y="3456"/>
                <a:ext cx="272"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0" name="Oval 54"/>
              <p:cNvSpPr>
                <a:spLocks noChangeArrowheads="1"/>
              </p:cNvSpPr>
              <p:nvPr/>
            </p:nvSpPr>
            <p:spPr bwMode="auto">
              <a:xfrm>
                <a:off x="2923" y="3902"/>
                <a:ext cx="272"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H</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1" name="Oval 55"/>
              <p:cNvSpPr>
                <a:spLocks noChangeArrowheads="1"/>
              </p:cNvSpPr>
              <p:nvPr/>
            </p:nvSpPr>
            <p:spPr bwMode="auto">
              <a:xfrm>
                <a:off x="3230" y="3910"/>
                <a:ext cx="272"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I</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82" name="Oval 56"/>
              <p:cNvSpPr>
                <a:spLocks noChangeArrowheads="1"/>
              </p:cNvSpPr>
              <p:nvPr/>
            </p:nvSpPr>
            <p:spPr bwMode="auto">
              <a:xfrm>
                <a:off x="3564" y="3911"/>
                <a:ext cx="272" cy="263"/>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J</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6" presetClass="entr" presetSubtype="21"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arn(inVertical)">
                                      <p:cBhvr>
                                        <p:cTn id="14" dur="500"/>
                                        <p:tgtEl>
                                          <p:spTgt spid="42"/>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顺序存储</a:t>
            </a:r>
            <a:endParaRPr lang="zh-CN" altLang="en-US" sz="3200" dirty="0">
              <a:solidFill>
                <a:srgbClr val="0000FF"/>
              </a:solidFill>
              <a:latin typeface="楷体_GB2312" pitchFamily="49" charset="-122"/>
            </a:endParaRPr>
          </a:p>
        </p:txBody>
      </p:sp>
      <p:sp>
        <p:nvSpPr>
          <p:cNvPr id="57347" name="矩形 3"/>
          <p:cNvSpPr/>
          <p:nvPr/>
        </p:nvSpPr>
        <p:spPr>
          <a:xfrm>
            <a:off x="1044575" y="1627505"/>
            <a:ext cx="10375900" cy="706755"/>
          </a:xfrm>
          <a:prstGeom prst="rect">
            <a:avLst/>
          </a:prstGeom>
          <a:noFill/>
          <a:ln w="9525">
            <a:noFill/>
          </a:ln>
        </p:spPr>
        <p:txBody>
          <a:bodyPr wrap="square">
            <a:spAutoFit/>
          </a:bodyPr>
          <a:lstStyle/>
          <a:p>
            <a:r>
              <a:rPr lang="zh-CN" altLang="en-US" dirty="0">
                <a:solidFill>
                  <a:srgbClr val="3333FF"/>
                </a:solidFill>
                <a:latin typeface="宋体" panose="02010600030101010101" pitchFamily="2" charset="-122"/>
              </a:rPr>
              <a:t> </a:t>
            </a:r>
            <a:r>
              <a:rPr lang="zh-CN" altLang="en-US" dirty="0">
                <a:solidFill>
                  <a:srgbClr val="FF0000"/>
                </a:solidFill>
                <a:latin typeface="宋体" panose="02010600030101010101" pitchFamily="2" charset="-122"/>
              </a:rPr>
              <a:t>   </a:t>
            </a:r>
            <a:r>
              <a:rPr lang="zh-CN" altLang="en-US" sz="4000" dirty="0">
                <a:solidFill>
                  <a:srgbClr val="FF0000"/>
                </a:solidFill>
                <a:latin typeface="微软雅黑" panose="020B0503020204020204" pitchFamily="34" charset="-122"/>
                <a:ea typeface="微软雅黑" panose="020B0503020204020204" pitchFamily="34" charset="-122"/>
              </a:rPr>
              <a:t>思考：</a:t>
            </a:r>
            <a:r>
              <a:rPr lang="zh-CN" altLang="en-US" sz="3200" b="1" dirty="0">
                <a:solidFill>
                  <a:srgbClr val="0000FF"/>
                </a:solidFill>
                <a:latin typeface="华文楷体" panose="02010600040101010101" pitchFamily="2" charset="-122"/>
                <a:ea typeface="华文楷体" panose="02010600040101010101" pitchFamily="2" charset="-122"/>
              </a:rPr>
              <a:t>不是满</a:t>
            </a:r>
            <a:r>
              <a:rPr lang="en-US" altLang="zh-CN" sz="3200" b="1" dirty="0">
                <a:solidFill>
                  <a:srgbClr val="0000FF"/>
                </a:solidFill>
                <a:latin typeface="华文楷体" panose="02010600040101010101" pitchFamily="2" charset="-122"/>
                <a:ea typeface="华文楷体" panose="02010600040101010101" pitchFamily="2" charset="-122"/>
              </a:rPr>
              <a:t>/</a:t>
            </a:r>
            <a:r>
              <a:rPr lang="zh-CN" altLang="en-US" sz="3200" b="1" dirty="0">
                <a:solidFill>
                  <a:srgbClr val="0000FF"/>
                </a:solidFill>
                <a:latin typeface="华文楷体" panose="02010600040101010101" pitchFamily="2" charset="-122"/>
                <a:ea typeface="华文楷体" panose="02010600040101010101" pitchFamily="2" charset="-122"/>
              </a:rPr>
              <a:t>完全二叉树怎么顺序存储？</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
        <p:nvSpPr>
          <p:cNvPr id="72" name="Freeform 9"/>
          <p:cNvSpPr/>
          <p:nvPr/>
        </p:nvSpPr>
        <p:spPr>
          <a:xfrm>
            <a:off x="4639628" y="3860165"/>
            <a:ext cx="2741612" cy="311150"/>
          </a:xfrm>
          <a:custGeom>
            <a:avLst/>
            <a:gdLst/>
            <a:ahLst/>
            <a:cxnLst>
              <a:cxn ang="0">
                <a:pos x="0" y="174096"/>
              </a:cxn>
              <a:cxn ang="0">
                <a:pos x="0" y="311150"/>
              </a:cxn>
              <a:cxn ang="0">
                <a:pos x="2741612" y="311150"/>
              </a:cxn>
              <a:cxn ang="0">
                <a:pos x="2342110" y="0"/>
              </a:cxn>
              <a:cxn ang="0">
                <a:pos x="2342110" y="175022"/>
              </a:cxn>
              <a:cxn ang="0">
                <a:pos x="0" y="174096"/>
              </a:cxn>
            </a:cxnLst>
            <a:rect l="0" t="0" r="0" b="0"/>
            <a:pathLst>
              <a:path w="2347" h="336">
                <a:moveTo>
                  <a:pt x="0" y="188"/>
                </a:moveTo>
                <a:lnTo>
                  <a:pt x="0" y="336"/>
                </a:lnTo>
                <a:lnTo>
                  <a:pt x="2347" y="336"/>
                </a:lnTo>
                <a:lnTo>
                  <a:pt x="2005" y="0"/>
                </a:lnTo>
                <a:lnTo>
                  <a:pt x="2005" y="189"/>
                </a:lnTo>
                <a:lnTo>
                  <a:pt x="0" y="188"/>
                </a:lnTo>
                <a:close/>
              </a:path>
            </a:pathLst>
          </a:custGeom>
          <a:gradFill rotWithShape="1">
            <a:gsLst>
              <a:gs pos="0">
                <a:srgbClr val="EEEEA9">
                  <a:alpha val="100000"/>
                </a:srgbClr>
              </a:gs>
              <a:gs pos="100000">
                <a:srgbClr val="CCCC00">
                  <a:alpha val="100000"/>
                </a:srgbClr>
              </a:gs>
            </a:gsLst>
            <a:lin ang="0" scaled="1"/>
            <a:tileRect/>
          </a:gradFill>
          <a:ln w="9525">
            <a:noFill/>
          </a:ln>
        </p:spPr>
        <p:txBody>
          <a:bodyPr/>
          <a:lstStyle/>
          <a:p>
            <a:endParaRPr lang="zh-CN" altLang="en-US" b="1"/>
          </a:p>
        </p:txBody>
      </p:sp>
      <p:sp>
        <p:nvSpPr>
          <p:cNvPr id="6" name="Rectangle 2"/>
          <p:cNvSpPr/>
          <p:nvPr/>
        </p:nvSpPr>
        <p:spPr>
          <a:xfrm>
            <a:off x="2793365" y="6135053"/>
            <a:ext cx="7391400" cy="533400"/>
          </a:xfrm>
          <a:prstGeom prst="rect">
            <a:avLst/>
          </a:prstGeom>
          <a:solidFill>
            <a:srgbClr val="CCFFFF"/>
          </a:solid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4" name="Rectangle 3" descr="水滴"/>
          <p:cNvSpPr/>
          <p:nvPr/>
        </p:nvSpPr>
        <p:spPr>
          <a:xfrm>
            <a:off x="2888615" y="6138228"/>
            <a:ext cx="388938"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A</a:t>
            </a:r>
            <a:endParaRPr lang="en-US" altLang="zh-CN" b="1" dirty="0">
              <a:solidFill>
                <a:srgbClr val="000000"/>
              </a:solidFill>
              <a:latin typeface="Times New Roman" panose="02020603050405020304" pitchFamily="18" charset="0"/>
            </a:endParaRPr>
          </a:p>
        </p:txBody>
      </p:sp>
      <p:sp>
        <p:nvSpPr>
          <p:cNvPr id="8" name="Rectangle 4" descr="水滴"/>
          <p:cNvSpPr/>
          <p:nvPr/>
        </p:nvSpPr>
        <p:spPr>
          <a:xfrm>
            <a:off x="2799715" y="6138228"/>
            <a:ext cx="566738" cy="527050"/>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9" name="Rectangle 5" descr="水滴"/>
          <p:cNvSpPr/>
          <p:nvPr/>
        </p:nvSpPr>
        <p:spPr>
          <a:xfrm>
            <a:off x="3455353" y="6138228"/>
            <a:ext cx="388937"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B</a:t>
            </a:r>
            <a:endParaRPr lang="en-US" altLang="zh-CN" b="1" dirty="0">
              <a:solidFill>
                <a:srgbClr val="000000"/>
              </a:solidFill>
              <a:latin typeface="Times New Roman" panose="02020603050405020304" pitchFamily="18" charset="0"/>
            </a:endParaRPr>
          </a:p>
        </p:txBody>
      </p:sp>
      <p:sp>
        <p:nvSpPr>
          <p:cNvPr id="5" name="Rectangle 6" descr="水滴"/>
          <p:cNvSpPr/>
          <p:nvPr/>
        </p:nvSpPr>
        <p:spPr>
          <a:xfrm>
            <a:off x="3366453" y="6138228"/>
            <a:ext cx="566737"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11" name="Rectangle 7" descr="水滴"/>
          <p:cNvSpPr/>
          <p:nvPr/>
        </p:nvSpPr>
        <p:spPr>
          <a:xfrm>
            <a:off x="4022090" y="6138228"/>
            <a:ext cx="390525"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C</a:t>
            </a:r>
            <a:endParaRPr lang="en-US" altLang="zh-CN" b="1" dirty="0">
              <a:solidFill>
                <a:srgbClr val="000000"/>
              </a:solidFill>
              <a:latin typeface="Times New Roman" panose="02020603050405020304" pitchFamily="18" charset="0"/>
            </a:endParaRPr>
          </a:p>
        </p:txBody>
      </p:sp>
      <p:sp>
        <p:nvSpPr>
          <p:cNvPr id="12" name="Rectangle 8" descr="水滴"/>
          <p:cNvSpPr/>
          <p:nvPr/>
        </p:nvSpPr>
        <p:spPr>
          <a:xfrm>
            <a:off x="3933190" y="6138228"/>
            <a:ext cx="568325"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13" name="Rectangle 9" descr="水滴"/>
          <p:cNvSpPr/>
          <p:nvPr/>
        </p:nvSpPr>
        <p:spPr>
          <a:xfrm>
            <a:off x="4495165" y="6138228"/>
            <a:ext cx="388938"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
        <p:nvSpPr>
          <p:cNvPr id="14" name="Rectangle 10" descr="水滴"/>
          <p:cNvSpPr/>
          <p:nvPr/>
        </p:nvSpPr>
        <p:spPr>
          <a:xfrm>
            <a:off x="4501515" y="6138228"/>
            <a:ext cx="566738" cy="527050"/>
          </a:xfrm>
          <a:prstGeom prst="rect">
            <a:avLst/>
          </a:prstGeom>
          <a:noFill/>
          <a:ln w="7"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15" name="Rectangle 11" descr="水滴"/>
          <p:cNvSpPr/>
          <p:nvPr/>
        </p:nvSpPr>
        <p:spPr>
          <a:xfrm>
            <a:off x="5157153" y="6138228"/>
            <a:ext cx="390525"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D</a:t>
            </a:r>
            <a:endParaRPr lang="en-US" altLang="zh-CN" b="1" dirty="0">
              <a:solidFill>
                <a:srgbClr val="000000"/>
              </a:solidFill>
              <a:latin typeface="Times New Roman" panose="02020603050405020304" pitchFamily="18" charset="0"/>
            </a:endParaRPr>
          </a:p>
        </p:txBody>
      </p:sp>
      <p:sp>
        <p:nvSpPr>
          <p:cNvPr id="16" name="Rectangle 12" descr="水滴"/>
          <p:cNvSpPr/>
          <p:nvPr/>
        </p:nvSpPr>
        <p:spPr>
          <a:xfrm>
            <a:off x="5068253" y="6138228"/>
            <a:ext cx="568325"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17" name="Rectangle 13" descr="水滴"/>
          <p:cNvSpPr/>
          <p:nvPr/>
        </p:nvSpPr>
        <p:spPr>
          <a:xfrm>
            <a:off x="5725478" y="6138228"/>
            <a:ext cx="388937"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E</a:t>
            </a:r>
            <a:endParaRPr lang="en-US" altLang="zh-CN" b="1" dirty="0">
              <a:solidFill>
                <a:srgbClr val="000000"/>
              </a:solidFill>
              <a:latin typeface="Times New Roman" panose="02020603050405020304" pitchFamily="18" charset="0"/>
            </a:endParaRPr>
          </a:p>
        </p:txBody>
      </p:sp>
      <p:sp>
        <p:nvSpPr>
          <p:cNvPr id="18" name="Rectangle 14" descr="水滴"/>
          <p:cNvSpPr/>
          <p:nvPr/>
        </p:nvSpPr>
        <p:spPr>
          <a:xfrm>
            <a:off x="5636578" y="6138228"/>
            <a:ext cx="566737" cy="527050"/>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19" name="Rectangle 15" descr="水滴"/>
          <p:cNvSpPr/>
          <p:nvPr/>
        </p:nvSpPr>
        <p:spPr>
          <a:xfrm>
            <a:off x="6150928" y="6138228"/>
            <a:ext cx="390525"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a:p>
            <a:pPr algn="just" eaLnBrk="0" hangingPunct="0"/>
            <a:endParaRPr lang="zh-CN" altLang="en-US" b="1" dirty="0">
              <a:solidFill>
                <a:srgbClr val="000000"/>
              </a:solidFill>
              <a:latin typeface="Times New Roman" panose="02020603050405020304" pitchFamily="18" charset="0"/>
            </a:endParaRPr>
          </a:p>
        </p:txBody>
      </p:sp>
      <p:sp>
        <p:nvSpPr>
          <p:cNvPr id="20" name="Rectangle 16" descr="水滴"/>
          <p:cNvSpPr/>
          <p:nvPr/>
        </p:nvSpPr>
        <p:spPr>
          <a:xfrm>
            <a:off x="6203315" y="6138228"/>
            <a:ext cx="568325"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21" name="Rectangle 17" descr="水滴"/>
          <p:cNvSpPr/>
          <p:nvPr/>
        </p:nvSpPr>
        <p:spPr>
          <a:xfrm>
            <a:off x="6727190" y="6138228"/>
            <a:ext cx="388938"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
        <p:nvSpPr>
          <p:cNvPr id="22" name="Rectangle 18" descr="水滴"/>
          <p:cNvSpPr/>
          <p:nvPr/>
        </p:nvSpPr>
        <p:spPr>
          <a:xfrm>
            <a:off x="6771640" y="6138228"/>
            <a:ext cx="566738" cy="527050"/>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23" name="Rectangle 19" descr="水滴"/>
          <p:cNvSpPr/>
          <p:nvPr/>
        </p:nvSpPr>
        <p:spPr>
          <a:xfrm>
            <a:off x="7303453" y="6138228"/>
            <a:ext cx="392112"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
        <p:nvSpPr>
          <p:cNvPr id="24" name="Rectangle 20" descr="水滴"/>
          <p:cNvSpPr/>
          <p:nvPr/>
        </p:nvSpPr>
        <p:spPr>
          <a:xfrm>
            <a:off x="7338378" y="6138228"/>
            <a:ext cx="569912"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25" name="Rectangle 21" descr="水滴"/>
          <p:cNvSpPr/>
          <p:nvPr/>
        </p:nvSpPr>
        <p:spPr>
          <a:xfrm>
            <a:off x="7997190" y="6138228"/>
            <a:ext cx="388938"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F</a:t>
            </a:r>
            <a:endParaRPr lang="en-US" altLang="zh-CN" b="1" dirty="0">
              <a:solidFill>
                <a:srgbClr val="000000"/>
              </a:solidFill>
              <a:latin typeface="Times New Roman" panose="02020603050405020304" pitchFamily="18" charset="0"/>
            </a:endParaRPr>
          </a:p>
        </p:txBody>
      </p:sp>
      <p:sp>
        <p:nvSpPr>
          <p:cNvPr id="26" name="Rectangle 22" descr="水滴"/>
          <p:cNvSpPr/>
          <p:nvPr/>
        </p:nvSpPr>
        <p:spPr>
          <a:xfrm>
            <a:off x="7908290" y="6138228"/>
            <a:ext cx="566738" cy="527050"/>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27" name="Rectangle 23" descr="水滴"/>
          <p:cNvSpPr/>
          <p:nvPr/>
        </p:nvSpPr>
        <p:spPr>
          <a:xfrm>
            <a:off x="8455978" y="6138228"/>
            <a:ext cx="390525"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
        <p:nvSpPr>
          <p:cNvPr id="28" name="Rectangle 24" descr="水滴"/>
          <p:cNvSpPr/>
          <p:nvPr/>
        </p:nvSpPr>
        <p:spPr>
          <a:xfrm>
            <a:off x="8475028" y="6138228"/>
            <a:ext cx="568325"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29" name="Rectangle 25" descr="水滴"/>
          <p:cNvSpPr/>
          <p:nvPr/>
        </p:nvSpPr>
        <p:spPr>
          <a:xfrm>
            <a:off x="9032240" y="6138228"/>
            <a:ext cx="388938" cy="527050"/>
          </a:xfrm>
          <a:prstGeom prst="rect">
            <a:avLst/>
          </a:prstGeom>
          <a:noFill/>
          <a:ln w="9525">
            <a:noFill/>
          </a:ln>
        </p:spPr>
        <p:txBody>
          <a:bodyPr/>
          <a:lstStyle/>
          <a:p>
            <a:pPr algn="just"/>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
        <p:nvSpPr>
          <p:cNvPr id="30" name="Rectangle 26" descr="水滴"/>
          <p:cNvSpPr/>
          <p:nvPr/>
        </p:nvSpPr>
        <p:spPr>
          <a:xfrm>
            <a:off x="9043353" y="6138228"/>
            <a:ext cx="566737" cy="527050"/>
          </a:xfrm>
          <a:prstGeom prst="rect">
            <a:avLst/>
          </a:prstGeom>
          <a:noFill/>
          <a:ln w="7" cap="flat" cmpd="sng">
            <a:solidFill>
              <a:srgbClr val="A0A0A0"/>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31" name="Rectangle 27" descr="水滴"/>
          <p:cNvSpPr/>
          <p:nvPr/>
        </p:nvSpPr>
        <p:spPr>
          <a:xfrm>
            <a:off x="9698990" y="6138228"/>
            <a:ext cx="390525" cy="527050"/>
          </a:xfrm>
          <a:prstGeom prst="rect">
            <a:avLst/>
          </a:prstGeom>
          <a:noFill/>
          <a:ln w="9525">
            <a:noFill/>
          </a:ln>
        </p:spPr>
        <p:txBody>
          <a:bodyPr/>
          <a:lstStyle/>
          <a:p>
            <a:pPr algn="just"/>
            <a:r>
              <a:rPr lang="en-US" altLang="zh-CN" b="1" dirty="0">
                <a:solidFill>
                  <a:srgbClr val="000000"/>
                </a:solidFill>
                <a:latin typeface="Times New Roman" panose="02020603050405020304" pitchFamily="18" charset="0"/>
              </a:rPr>
              <a:t>G</a:t>
            </a:r>
            <a:endParaRPr lang="en-US" altLang="zh-CN" b="1" dirty="0">
              <a:solidFill>
                <a:srgbClr val="000000"/>
              </a:solidFill>
              <a:latin typeface="Times New Roman" panose="02020603050405020304" pitchFamily="18" charset="0"/>
            </a:endParaRPr>
          </a:p>
        </p:txBody>
      </p:sp>
      <p:sp>
        <p:nvSpPr>
          <p:cNvPr id="32" name="Rectangle 28" descr="水滴"/>
          <p:cNvSpPr/>
          <p:nvPr/>
        </p:nvSpPr>
        <p:spPr>
          <a:xfrm>
            <a:off x="9610090" y="6138228"/>
            <a:ext cx="568325" cy="527050"/>
          </a:xfrm>
          <a:prstGeom prst="rect">
            <a:avLst/>
          </a:prstGeom>
          <a:noFill/>
          <a:ln w="38100" cap="flat" cmpd="sng">
            <a:solidFill>
              <a:schemeClr val="accent1"/>
            </a:solidFill>
            <a:prstDash val="solid"/>
            <a:miter/>
            <a:headEnd type="none" w="med" len="med"/>
            <a:tailEnd type="none" w="med" len="med"/>
          </a:ln>
        </p:spPr>
        <p:txBody>
          <a:bodyPr wrap="none" anchor="ctr"/>
          <a:lstStyle/>
          <a:p>
            <a:pPr algn="ctr"/>
            <a:endParaRPr lang="zh-CN" altLang="en-US" b="1" dirty="0">
              <a:latin typeface="宋体" panose="02010600030101010101" pitchFamily="2" charset="-122"/>
            </a:endParaRPr>
          </a:p>
        </p:txBody>
      </p:sp>
      <p:sp>
        <p:nvSpPr>
          <p:cNvPr id="33" name="Text Box 29"/>
          <p:cNvSpPr txBox="1"/>
          <p:nvPr/>
        </p:nvSpPr>
        <p:spPr>
          <a:xfrm>
            <a:off x="1450340" y="5663565"/>
            <a:ext cx="8734425" cy="460375"/>
          </a:xfrm>
          <a:prstGeom prst="rect">
            <a:avLst/>
          </a:prstGeom>
          <a:noFill/>
          <a:ln w="9525">
            <a:noFill/>
          </a:ln>
        </p:spPr>
        <p:txBody>
          <a:bodyPr>
            <a:spAutoFit/>
          </a:bodyPr>
          <a:lstStyle/>
          <a:p>
            <a:pPr eaLnBrk="0" hangingPunct="0">
              <a:spcBef>
                <a:spcPct val="50000"/>
              </a:spcBef>
            </a:pPr>
            <a:r>
              <a:rPr lang="zh-CN" altLang="en-US" sz="2400" b="1" dirty="0">
                <a:solidFill>
                  <a:srgbClr val="3333FF"/>
                </a:solidFill>
                <a:latin typeface="Times New Roman" panose="02020603050405020304" pitchFamily="18" charset="0"/>
                <a:ea typeface="楷体_GB2312" pitchFamily="49" charset="-122"/>
              </a:rPr>
              <a:t>数组下标</a:t>
            </a:r>
            <a:r>
              <a:rPr lang="zh-CN" altLang="en-US" sz="2400" b="1" dirty="0">
                <a:solidFill>
                  <a:srgbClr val="3333FF"/>
                </a:solidFill>
                <a:latin typeface="Times New Roman" panose="02020603050405020304" pitchFamily="18" charset="0"/>
              </a:rPr>
              <a:t>   </a:t>
            </a:r>
            <a:r>
              <a:rPr lang="en-US" altLang="zh-CN" sz="2400" b="1" dirty="0">
                <a:solidFill>
                  <a:srgbClr val="3333FF"/>
                </a:solidFill>
                <a:latin typeface="Times New Roman" panose="02020603050405020304" pitchFamily="18" charset="0"/>
              </a:rPr>
              <a:t>1      2     3     4      5      6     7     8      9    10   11    12   13</a:t>
            </a:r>
            <a:endParaRPr lang="en-US" altLang="zh-CN" sz="2400" b="1" dirty="0">
              <a:solidFill>
                <a:srgbClr val="3333FF"/>
              </a:solidFill>
              <a:latin typeface="Times New Roman" panose="02020603050405020304" pitchFamily="18" charset="0"/>
            </a:endParaRPr>
          </a:p>
        </p:txBody>
      </p:sp>
      <p:grpSp>
        <p:nvGrpSpPr>
          <p:cNvPr id="34" name="Group 30"/>
          <p:cNvGrpSpPr/>
          <p:nvPr/>
        </p:nvGrpSpPr>
        <p:grpSpPr>
          <a:xfrm>
            <a:off x="1902778" y="2356803"/>
            <a:ext cx="3113087" cy="2676524"/>
            <a:chOff x="710" y="981"/>
            <a:chExt cx="1961" cy="1686"/>
          </a:xfrm>
        </p:grpSpPr>
        <p:sp>
          <p:nvSpPr>
            <p:cNvPr id="58426" name="Text Box 31"/>
            <p:cNvSpPr txBox="1"/>
            <p:nvPr/>
          </p:nvSpPr>
          <p:spPr>
            <a:xfrm>
              <a:off x="710" y="981"/>
              <a:ext cx="1961" cy="1686"/>
            </a:xfrm>
            <a:prstGeom prst="rect">
              <a:avLst/>
            </a:prstGeom>
            <a:noFill/>
            <a:ln w="6350">
              <a:noFill/>
            </a:ln>
          </p:spPr>
          <p:txBody>
            <a:bodyPr>
              <a:spAutoFit/>
            </a:bodyPr>
            <a:lstStyle/>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p:txBody>
        </p:sp>
        <p:sp>
          <p:nvSpPr>
            <p:cNvPr id="36" name="Oval 32"/>
            <p:cNvSpPr>
              <a:spLocks noChangeArrowheads="1"/>
            </p:cNvSpPr>
            <p:nvPr/>
          </p:nvSpPr>
          <p:spPr bwMode="auto">
            <a:xfrm>
              <a:off x="1578" y="1000"/>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428" name="Line 33"/>
            <p:cNvSpPr/>
            <p:nvPr/>
          </p:nvSpPr>
          <p:spPr>
            <a:xfrm flipH="1">
              <a:off x="951" y="1151"/>
              <a:ext cx="627" cy="311"/>
            </a:xfrm>
            <a:prstGeom prst="line">
              <a:avLst/>
            </a:prstGeom>
            <a:ln w="28575" cap="flat" cmpd="sng">
              <a:solidFill>
                <a:srgbClr val="006666"/>
              </a:solidFill>
              <a:prstDash val="solid"/>
              <a:headEnd type="none" w="med" len="med"/>
              <a:tailEnd type="none" w="med" len="med"/>
            </a:ln>
          </p:spPr>
        </p:sp>
        <p:sp>
          <p:nvSpPr>
            <p:cNvPr id="58429" name="Freeform 34"/>
            <p:cNvSpPr/>
            <p:nvPr/>
          </p:nvSpPr>
          <p:spPr>
            <a:xfrm>
              <a:off x="1789" y="1122"/>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30" name="Freeform 35"/>
            <p:cNvSpPr/>
            <p:nvPr/>
          </p:nvSpPr>
          <p:spPr>
            <a:xfrm>
              <a:off x="967" y="1638"/>
              <a:ext cx="207" cy="272"/>
            </a:xfrm>
            <a:custGeom>
              <a:avLst/>
              <a:gdLst/>
              <a:ahLst/>
              <a:cxnLst>
                <a:cxn ang="0">
                  <a:pos x="0" y="0"/>
                </a:cxn>
                <a:cxn ang="0">
                  <a:pos x="207" y="272"/>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31" name="Freeform 36"/>
            <p:cNvSpPr/>
            <p:nvPr/>
          </p:nvSpPr>
          <p:spPr>
            <a:xfrm>
              <a:off x="2202" y="1612"/>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32" name="Line 37"/>
            <p:cNvSpPr/>
            <p:nvPr/>
          </p:nvSpPr>
          <p:spPr>
            <a:xfrm flipH="1">
              <a:off x="1064" y="2114"/>
              <a:ext cx="108" cy="254"/>
            </a:xfrm>
            <a:prstGeom prst="line">
              <a:avLst/>
            </a:prstGeom>
            <a:ln w="28575" cap="flat" cmpd="sng">
              <a:solidFill>
                <a:srgbClr val="006666"/>
              </a:solidFill>
              <a:prstDash val="solid"/>
              <a:headEnd type="none" w="med" len="med"/>
              <a:tailEnd type="none" w="med" len="med"/>
            </a:ln>
          </p:spPr>
        </p:sp>
        <p:sp>
          <p:nvSpPr>
            <p:cNvPr id="42" name="Oval 38"/>
            <p:cNvSpPr>
              <a:spLocks noChangeArrowheads="1"/>
            </p:cNvSpPr>
            <p:nvPr/>
          </p:nvSpPr>
          <p:spPr bwMode="auto">
            <a:xfrm>
              <a:off x="769" y="1418"/>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3" name="Oval 39"/>
            <p:cNvSpPr>
              <a:spLocks noChangeArrowheads="1"/>
            </p:cNvSpPr>
            <p:nvPr/>
          </p:nvSpPr>
          <p:spPr bwMode="auto">
            <a:xfrm>
              <a:off x="2320" y="1418"/>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4" name="Oval 40"/>
            <p:cNvSpPr>
              <a:spLocks noChangeArrowheads="1"/>
            </p:cNvSpPr>
            <p:nvPr/>
          </p:nvSpPr>
          <p:spPr bwMode="auto">
            <a:xfrm>
              <a:off x="1076" y="1883"/>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5" name="Oval 41"/>
            <p:cNvSpPr>
              <a:spLocks noChangeArrowheads="1"/>
            </p:cNvSpPr>
            <p:nvPr/>
          </p:nvSpPr>
          <p:spPr bwMode="auto">
            <a:xfrm>
              <a:off x="2033" y="1884"/>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6" name="Oval 42"/>
            <p:cNvSpPr>
              <a:spLocks noChangeArrowheads="1"/>
            </p:cNvSpPr>
            <p:nvPr/>
          </p:nvSpPr>
          <p:spPr bwMode="auto">
            <a:xfrm>
              <a:off x="2286" y="2358"/>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47" name="Oval 43"/>
            <p:cNvSpPr>
              <a:spLocks noChangeArrowheads="1"/>
            </p:cNvSpPr>
            <p:nvPr/>
          </p:nvSpPr>
          <p:spPr bwMode="auto">
            <a:xfrm>
              <a:off x="892" y="2365"/>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439" name="Line 44"/>
            <p:cNvSpPr/>
            <p:nvPr/>
          </p:nvSpPr>
          <p:spPr>
            <a:xfrm>
              <a:off x="2206" y="2123"/>
              <a:ext cx="163" cy="257"/>
            </a:xfrm>
            <a:prstGeom prst="line">
              <a:avLst/>
            </a:prstGeom>
            <a:ln w="28575" cap="flat" cmpd="sng">
              <a:solidFill>
                <a:srgbClr val="006666"/>
              </a:solidFill>
              <a:prstDash val="solid"/>
              <a:headEnd type="none" w="med" len="med"/>
              <a:tailEnd type="none" w="med" len="med"/>
            </a:ln>
          </p:spPr>
        </p:sp>
      </p:grpSp>
      <p:sp>
        <p:nvSpPr>
          <p:cNvPr id="49" name="AutoShape 45"/>
          <p:cNvSpPr/>
          <p:nvPr/>
        </p:nvSpPr>
        <p:spPr>
          <a:xfrm>
            <a:off x="7232015" y="4946165"/>
            <a:ext cx="1944688" cy="807739"/>
          </a:xfrm>
          <a:prstGeom prst="downArrow">
            <a:avLst>
              <a:gd name="adj1" fmla="val 50000"/>
              <a:gd name="adj2" fmla="val 25000"/>
            </a:avLst>
          </a:prstGeom>
          <a:noFill/>
          <a:ln w="28575" cap="flat" cmpd="sng">
            <a:solidFill>
              <a:srgbClr val="990000"/>
            </a:solidFill>
            <a:prstDash val="solid"/>
            <a:miter/>
            <a:headEnd type="none" w="med" len="med"/>
            <a:tailEnd type="none" w="med" len="med"/>
          </a:ln>
        </p:spPr>
        <p:txBody>
          <a:bodyPr anchor="ctr">
            <a:spAutoFit/>
          </a:bodyPr>
          <a:lstStyle/>
          <a:p>
            <a:r>
              <a:rPr lang="zh-CN" altLang="en-US" sz="2000" b="1" dirty="0">
                <a:solidFill>
                  <a:srgbClr val="000000"/>
                </a:solidFill>
                <a:latin typeface="宋体" panose="02010600030101010101" pitchFamily="2" charset="-122"/>
              </a:rPr>
              <a:t>以编号</a:t>
            </a:r>
            <a:endParaRPr lang="zh-CN" altLang="en-US" sz="2000" b="1" dirty="0">
              <a:solidFill>
                <a:srgbClr val="000000"/>
              </a:solidFill>
              <a:latin typeface="宋体" panose="02010600030101010101" pitchFamily="2" charset="-122"/>
            </a:endParaRPr>
          </a:p>
          <a:p>
            <a:r>
              <a:rPr lang="zh-CN" altLang="en-US" sz="2000" b="1" dirty="0">
                <a:solidFill>
                  <a:srgbClr val="000000"/>
                </a:solidFill>
                <a:latin typeface="宋体" panose="02010600030101010101" pitchFamily="2" charset="-122"/>
              </a:rPr>
              <a:t>为下标</a:t>
            </a:r>
            <a:endParaRPr lang="zh-CN" altLang="en-US" sz="2000" b="1" dirty="0">
              <a:solidFill>
                <a:srgbClr val="000000"/>
              </a:solidFill>
              <a:latin typeface="宋体" panose="02010600030101010101" pitchFamily="2" charset="-122"/>
            </a:endParaRPr>
          </a:p>
        </p:txBody>
      </p:sp>
      <p:grpSp>
        <p:nvGrpSpPr>
          <p:cNvPr id="50" name="Group 46"/>
          <p:cNvGrpSpPr/>
          <p:nvPr/>
        </p:nvGrpSpPr>
        <p:grpSpPr>
          <a:xfrm>
            <a:off x="6727190" y="2059940"/>
            <a:ext cx="3213100" cy="3014663"/>
            <a:chOff x="3736" y="879"/>
            <a:chExt cx="2024" cy="1899"/>
          </a:xfrm>
        </p:grpSpPr>
        <p:sp>
          <p:nvSpPr>
            <p:cNvPr id="58405" name="Text Box 47"/>
            <p:cNvSpPr txBox="1"/>
            <p:nvPr/>
          </p:nvSpPr>
          <p:spPr>
            <a:xfrm>
              <a:off x="3736" y="879"/>
              <a:ext cx="2024" cy="1899"/>
            </a:xfrm>
            <a:prstGeom prst="rect">
              <a:avLst/>
            </a:prstGeom>
            <a:noFill/>
            <a:ln w="6350">
              <a:noFill/>
            </a:ln>
          </p:spPr>
          <p:txBody>
            <a:bodyPr>
              <a:spAutoFit/>
            </a:bodyPr>
            <a:lstStyle/>
            <a:p>
              <a:pPr algn="ctr">
                <a:spcBef>
                  <a:spcPct val="50000"/>
                </a:spcBef>
              </a:pPr>
              <a:endParaRPr lang="zh-CN" altLang="en-US" sz="10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2400" b="1" dirty="0">
                <a:solidFill>
                  <a:schemeClr val="accent2"/>
                </a:solidFill>
                <a:latin typeface="宋体" panose="02010600030101010101" pitchFamily="2" charset="-122"/>
                <a:ea typeface="华文行楷" panose="02010800040101010101" pitchFamily="2" charset="-122"/>
              </a:endParaRPr>
            </a:p>
          </p:txBody>
        </p:sp>
        <p:sp>
          <p:nvSpPr>
            <p:cNvPr id="52" name="Oval 48"/>
            <p:cNvSpPr>
              <a:spLocks noChangeArrowheads="1"/>
            </p:cNvSpPr>
            <p:nvPr/>
          </p:nvSpPr>
          <p:spPr bwMode="auto">
            <a:xfrm>
              <a:off x="4604" y="1028"/>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407" name="Line 49"/>
            <p:cNvSpPr/>
            <p:nvPr/>
          </p:nvSpPr>
          <p:spPr>
            <a:xfrm flipH="1">
              <a:off x="3977" y="1179"/>
              <a:ext cx="627" cy="311"/>
            </a:xfrm>
            <a:prstGeom prst="line">
              <a:avLst/>
            </a:prstGeom>
            <a:ln w="28575" cap="flat" cmpd="sng">
              <a:solidFill>
                <a:srgbClr val="006666"/>
              </a:solidFill>
              <a:prstDash val="solid"/>
              <a:headEnd type="none" w="med" len="med"/>
              <a:tailEnd type="none" w="med" len="med"/>
            </a:ln>
          </p:spPr>
        </p:sp>
        <p:sp>
          <p:nvSpPr>
            <p:cNvPr id="58408" name="Freeform 50"/>
            <p:cNvSpPr/>
            <p:nvPr/>
          </p:nvSpPr>
          <p:spPr>
            <a:xfrm>
              <a:off x="4815" y="1150"/>
              <a:ext cx="585" cy="358"/>
            </a:xfrm>
            <a:custGeom>
              <a:avLst/>
              <a:gdLst/>
              <a:ahLst/>
              <a:cxnLst>
                <a:cxn ang="0">
                  <a:pos x="0" y="0"/>
                </a:cxn>
                <a:cxn ang="0">
                  <a:pos x="585" y="358"/>
                </a:cxn>
              </a:cxnLst>
              <a:rect l="0" t="0" r="0" b="0"/>
              <a:pathLst>
                <a:path w="767" h="488">
                  <a:moveTo>
                    <a:pt x="0" y="0"/>
                  </a:moveTo>
                  <a:lnTo>
                    <a:pt x="767" y="488"/>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09" name="Freeform 51"/>
            <p:cNvSpPr/>
            <p:nvPr/>
          </p:nvSpPr>
          <p:spPr>
            <a:xfrm>
              <a:off x="3993" y="1666"/>
              <a:ext cx="207" cy="272"/>
            </a:xfrm>
            <a:custGeom>
              <a:avLst/>
              <a:gdLst/>
              <a:ahLst/>
              <a:cxnLst>
                <a:cxn ang="0">
                  <a:pos x="0" y="0"/>
                </a:cxn>
                <a:cxn ang="0">
                  <a:pos x="207" y="272"/>
                </a:cxn>
              </a:cxnLst>
              <a:rect l="0" t="0" r="0" b="0"/>
              <a:pathLst>
                <a:path w="222" h="421">
                  <a:moveTo>
                    <a:pt x="0" y="0"/>
                  </a:moveTo>
                  <a:lnTo>
                    <a:pt x="222"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10" name="Freeform 52"/>
            <p:cNvSpPr/>
            <p:nvPr/>
          </p:nvSpPr>
          <p:spPr>
            <a:xfrm>
              <a:off x="5228" y="1640"/>
              <a:ext cx="172" cy="308"/>
            </a:xfrm>
            <a:custGeom>
              <a:avLst/>
              <a:gdLst/>
              <a:ahLst/>
              <a:cxnLst>
                <a:cxn ang="0">
                  <a:pos x="172" y="0"/>
                </a:cxn>
                <a:cxn ang="0">
                  <a:pos x="0" y="308"/>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58411" name="Line 53"/>
            <p:cNvSpPr/>
            <p:nvPr/>
          </p:nvSpPr>
          <p:spPr>
            <a:xfrm flipH="1">
              <a:off x="4090" y="2142"/>
              <a:ext cx="108" cy="254"/>
            </a:xfrm>
            <a:prstGeom prst="line">
              <a:avLst/>
            </a:prstGeom>
            <a:ln w="28575" cap="flat" cmpd="sng">
              <a:solidFill>
                <a:srgbClr val="006666"/>
              </a:solidFill>
              <a:prstDash val="solid"/>
              <a:headEnd type="none" w="med" len="med"/>
              <a:tailEnd type="none" w="med" len="med"/>
            </a:ln>
          </p:spPr>
        </p:sp>
        <p:sp>
          <p:nvSpPr>
            <p:cNvPr id="58" name="Oval 54"/>
            <p:cNvSpPr>
              <a:spLocks noChangeArrowheads="1"/>
            </p:cNvSpPr>
            <p:nvPr/>
          </p:nvSpPr>
          <p:spPr bwMode="auto">
            <a:xfrm>
              <a:off x="3795" y="144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9" name="Oval 55"/>
            <p:cNvSpPr>
              <a:spLocks noChangeArrowheads="1"/>
            </p:cNvSpPr>
            <p:nvPr/>
          </p:nvSpPr>
          <p:spPr bwMode="auto">
            <a:xfrm>
              <a:off x="5346" y="144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0" name="Oval 56"/>
            <p:cNvSpPr>
              <a:spLocks noChangeArrowheads="1"/>
            </p:cNvSpPr>
            <p:nvPr/>
          </p:nvSpPr>
          <p:spPr bwMode="auto">
            <a:xfrm>
              <a:off x="4102" y="1911"/>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1" name="Oval 57"/>
            <p:cNvSpPr>
              <a:spLocks noChangeArrowheads="1"/>
            </p:cNvSpPr>
            <p:nvPr/>
          </p:nvSpPr>
          <p:spPr bwMode="auto">
            <a:xfrm>
              <a:off x="5059" y="1912"/>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2" name="Oval 58"/>
            <p:cNvSpPr>
              <a:spLocks noChangeArrowheads="1"/>
            </p:cNvSpPr>
            <p:nvPr/>
          </p:nvSpPr>
          <p:spPr bwMode="auto">
            <a:xfrm>
              <a:off x="5312" y="2386"/>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3" name="Oval 59"/>
            <p:cNvSpPr>
              <a:spLocks noChangeArrowheads="1"/>
            </p:cNvSpPr>
            <p:nvPr/>
          </p:nvSpPr>
          <p:spPr bwMode="auto">
            <a:xfrm>
              <a:off x="3918" y="2393"/>
              <a:ext cx="272" cy="263"/>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a:ln>
                  <a:noFill/>
                </a:ln>
                <a:solidFill>
                  <a:srgbClr val="FFFF99"/>
                </a:solidFill>
                <a:effectLst/>
                <a:uLnTx/>
                <a:uFillTx/>
                <a:latin typeface="Times New Roman" panose="02020603050405020304" pitchFamily="18" charset="0"/>
                <a:ea typeface="华文行楷" panose="02010800040101010101" pitchFamily="2" charset="-122"/>
                <a:cs typeface="+mn-cs"/>
                <a:sym typeface="+mn-ea"/>
              </a:endParaRPr>
            </a:p>
          </p:txBody>
        </p:sp>
        <p:sp>
          <p:nvSpPr>
            <p:cNvPr id="58418" name="Line 60"/>
            <p:cNvSpPr/>
            <p:nvPr/>
          </p:nvSpPr>
          <p:spPr>
            <a:xfrm>
              <a:off x="5232" y="2151"/>
              <a:ext cx="163" cy="257"/>
            </a:xfrm>
            <a:prstGeom prst="line">
              <a:avLst/>
            </a:prstGeom>
            <a:ln w="28575" cap="flat" cmpd="sng">
              <a:solidFill>
                <a:srgbClr val="006666"/>
              </a:solidFill>
              <a:prstDash val="solid"/>
              <a:headEnd type="none" w="med" len="med"/>
              <a:tailEnd type="none" w="med" len="med"/>
            </a:ln>
          </p:spPr>
        </p:sp>
        <p:sp>
          <p:nvSpPr>
            <p:cNvPr id="58419" name="Text Box 61"/>
            <p:cNvSpPr txBox="1"/>
            <p:nvPr/>
          </p:nvSpPr>
          <p:spPr>
            <a:xfrm>
              <a:off x="4477" y="947"/>
              <a:ext cx="140"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1</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0" name="Text Box 62"/>
            <p:cNvSpPr txBox="1"/>
            <p:nvPr/>
          </p:nvSpPr>
          <p:spPr>
            <a:xfrm>
              <a:off x="3770" y="1254"/>
              <a:ext cx="140"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2</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1" name="Text Box 63"/>
            <p:cNvSpPr txBox="1"/>
            <p:nvPr/>
          </p:nvSpPr>
          <p:spPr>
            <a:xfrm>
              <a:off x="5584" y="1300"/>
              <a:ext cx="140"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3</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2" name="Text Box 64"/>
            <p:cNvSpPr txBox="1"/>
            <p:nvPr/>
          </p:nvSpPr>
          <p:spPr>
            <a:xfrm>
              <a:off x="4310" y="1736"/>
              <a:ext cx="140"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5</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3" name="Text Box 65"/>
            <p:cNvSpPr txBox="1"/>
            <p:nvPr/>
          </p:nvSpPr>
          <p:spPr>
            <a:xfrm>
              <a:off x="4997" y="1746"/>
              <a:ext cx="140"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6</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4" name="Text Box 66"/>
            <p:cNvSpPr txBox="1"/>
            <p:nvPr/>
          </p:nvSpPr>
          <p:spPr>
            <a:xfrm>
              <a:off x="4197" y="2267"/>
              <a:ext cx="205"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10</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sp>
          <p:nvSpPr>
            <p:cNvPr id="58425" name="Text Box 67"/>
            <p:cNvSpPr txBox="1"/>
            <p:nvPr/>
          </p:nvSpPr>
          <p:spPr>
            <a:xfrm>
              <a:off x="5510" y="2202"/>
              <a:ext cx="205" cy="232"/>
            </a:xfrm>
            <a:prstGeom prst="rect">
              <a:avLst/>
            </a:prstGeom>
            <a:noFill/>
            <a:ln w="6350">
              <a:noFill/>
            </a:ln>
          </p:spPr>
          <p:txBody>
            <a:bodyPr lIns="0" tIns="0" rIns="0" bIns="0">
              <a:spAutoFit/>
            </a:bodyPr>
            <a:lstStyle/>
            <a:p>
              <a:pPr>
                <a:spcBef>
                  <a:spcPct val="50000"/>
                </a:spcBef>
              </a:pPr>
              <a:r>
                <a:rPr lang="en-US" altLang="zh-CN" sz="2400" b="1" dirty="0">
                  <a:solidFill>
                    <a:srgbClr val="3333FF"/>
                  </a:solidFill>
                  <a:latin typeface="Times New Roman" panose="02020603050405020304" pitchFamily="18" charset="0"/>
                  <a:ea typeface="华文行楷" panose="02010800040101010101" pitchFamily="2" charset="-122"/>
                </a:rPr>
                <a:t>13</a:t>
              </a:r>
              <a:endParaRPr lang="en-US" altLang="zh-CN" sz="2400" b="1" dirty="0">
                <a:solidFill>
                  <a:srgbClr val="3333FF"/>
                </a:solidFill>
                <a:latin typeface="Times New Roman" panose="02020603050405020304" pitchFamily="18" charset="0"/>
                <a:ea typeface="华文行楷" panose="02010800040101010101" pitchFamily="2" charset="-122"/>
              </a:endParaRPr>
            </a:p>
          </p:txBody>
        </p:sp>
      </p:grpSp>
      <p:sp>
        <p:nvSpPr>
          <p:cNvPr id="73" name="Rectangle 72"/>
          <p:cNvSpPr/>
          <p:nvPr/>
        </p:nvSpPr>
        <p:spPr>
          <a:xfrm>
            <a:off x="4568190" y="3715703"/>
            <a:ext cx="2519363" cy="307340"/>
          </a:xfrm>
          <a:prstGeom prst="rect">
            <a:avLst/>
          </a:prstGeom>
          <a:noFill/>
          <a:ln w="25400">
            <a:noFill/>
          </a:ln>
        </p:spPr>
        <p:txBody>
          <a:bodyPr lIns="72000" tIns="0" rIns="90000" bIns="0">
            <a:spAutoFit/>
          </a:bodyPr>
          <a:lstStyle/>
          <a:p>
            <a:pPr algn="ctr"/>
            <a:r>
              <a:rPr lang="zh-CN" altLang="en-US" sz="2000" b="1" dirty="0">
                <a:solidFill>
                  <a:srgbClr val="FF0000"/>
                </a:solidFill>
                <a:latin typeface="宋体" panose="02010600030101010101" pitchFamily="2" charset="-122"/>
              </a:rPr>
              <a:t>按照完全二叉树编号</a:t>
            </a:r>
            <a:endParaRPr lang="zh-CN" altLang="en-US" sz="2000" b="1" dirty="0">
              <a:solidFill>
                <a:srgbClr val="FF0000"/>
              </a:solidFill>
              <a:latin typeface="宋体" panose="02010600030101010101" pitchFamily="2" charset="-122"/>
            </a:endParaRPr>
          </a:p>
        </p:txBody>
      </p:sp>
      <p:sp>
        <p:nvSpPr>
          <p:cNvPr id="35"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7"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left)">
                                      <p:cBhvr>
                                        <p:cTn id="12" dur="500"/>
                                        <p:tgtEl>
                                          <p:spTgt spid="7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up)">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500"/>
                                        <p:tgtEl>
                                          <p:spTgt spid="1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ipe(left)">
                                      <p:cBhvr>
                                        <p:cTn id="77" dur="500"/>
                                        <p:tgtEl>
                                          <p:spTgt spid="2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left)">
                                      <p:cBhvr>
                                        <p:cTn id="80" dur="500"/>
                                        <p:tgtEl>
                                          <p:spTgt spid="2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left)">
                                      <p:cBhvr>
                                        <p:cTn id="83" dur="500"/>
                                        <p:tgtEl>
                                          <p:spTgt spid="24"/>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500"/>
                                        <p:tgtEl>
                                          <p:spTgt spid="25"/>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left)">
                                      <p:cBhvr>
                                        <p:cTn id="89" dur="500"/>
                                        <p:tgtEl>
                                          <p:spTgt spid="2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500"/>
                                        <p:tgtEl>
                                          <p:spTgt spid="28"/>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left)">
                                      <p:cBhvr>
                                        <p:cTn id="98" dur="500"/>
                                        <p:tgtEl>
                                          <p:spTgt spid="29"/>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wipe(left)">
                                      <p:cBhvr>
                                        <p:cTn id="101" dur="500"/>
                                        <p:tgtEl>
                                          <p:spTgt spid="30"/>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left)">
                                      <p:cBhvr>
                                        <p:cTn id="104" dur="500"/>
                                        <p:tgtEl>
                                          <p:spTgt spid="31"/>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wipe(left)">
                                      <p:cBhvr>
                                        <p:cTn id="107" dur="500"/>
                                        <p:tgtEl>
                                          <p:spTgt spid="32"/>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left)">
                                      <p:cBhvr>
                                        <p:cTn id="1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4" grpId="0"/>
      <p:bldP spid="8" grpId="0" bldLvl="0" animBg="1"/>
      <p:bldP spid="9" grpId="0"/>
      <p:bldP spid="5" grpId="0" bldLvl="0" animBg="1"/>
      <p:bldP spid="11" grpId="0"/>
      <p:bldP spid="12" grpId="0" bldLvl="0" animBg="1"/>
      <p:bldP spid="13" grpId="0"/>
      <p:bldP spid="14" grpId="0" bldLvl="0" animBg="1"/>
      <p:bldP spid="15" grpId="0"/>
      <p:bldP spid="16" grpId="0" bldLvl="0" animBg="1"/>
      <p:bldP spid="17" grpId="0"/>
      <p:bldP spid="18" grpId="0" bldLvl="0" animBg="1"/>
      <p:bldP spid="19" grpId="0"/>
      <p:bldP spid="20" grpId="0" bldLvl="0" animBg="1"/>
      <p:bldP spid="21" grpId="0"/>
      <p:bldP spid="22" grpId="0" bldLvl="0" animBg="1"/>
      <p:bldP spid="23" grpId="0"/>
      <p:bldP spid="24" grpId="0" bldLvl="0" animBg="1"/>
      <p:bldP spid="25" grpId="0"/>
      <p:bldP spid="26" grpId="0" bldLvl="0" animBg="1"/>
      <p:bldP spid="27" grpId="0"/>
      <p:bldP spid="28" grpId="0" bldLvl="0" animBg="1"/>
      <p:bldP spid="29" grpId="0"/>
      <p:bldP spid="30" grpId="0" bldLvl="0" animBg="1"/>
      <p:bldP spid="31" grpId="0"/>
      <p:bldP spid="32" grpId="0" bldLvl="0" animBg="1"/>
      <p:bldP spid="33" grpId="0"/>
      <p:bldP spid="49" grpId="0" bldLvl="0" animBg="1"/>
      <p:bldP spid="7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7769860" y="722630"/>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顺序存储</a:t>
            </a:r>
            <a:endParaRPr lang="zh-CN" altLang="en-US" sz="3200" dirty="0">
              <a:solidFill>
                <a:srgbClr val="0000FF"/>
              </a:solidFill>
              <a:latin typeface="楷体_GB2312" pitchFamily="49" charset="-122"/>
            </a:endParaRPr>
          </a:p>
        </p:txBody>
      </p:sp>
      <p:sp>
        <p:nvSpPr>
          <p:cNvPr id="57347" name="矩形 3"/>
          <p:cNvSpPr/>
          <p:nvPr/>
        </p:nvSpPr>
        <p:spPr>
          <a:xfrm>
            <a:off x="1044575" y="1627505"/>
            <a:ext cx="10375900" cy="706755"/>
          </a:xfrm>
          <a:prstGeom prst="rect">
            <a:avLst/>
          </a:prstGeom>
          <a:noFill/>
          <a:ln w="9525">
            <a:noFill/>
          </a:ln>
        </p:spPr>
        <p:txBody>
          <a:bodyPr wrap="square">
            <a:spAutoFit/>
          </a:bodyPr>
          <a:lstStyle/>
          <a:p>
            <a:r>
              <a:rPr lang="zh-CN" altLang="en-US" dirty="0">
                <a:solidFill>
                  <a:srgbClr val="3333FF"/>
                </a:solidFill>
                <a:latin typeface="宋体" panose="02010600030101010101" pitchFamily="2" charset="-122"/>
              </a:rPr>
              <a:t> </a:t>
            </a:r>
            <a:r>
              <a:rPr lang="zh-CN" altLang="en-US" dirty="0">
                <a:solidFill>
                  <a:srgbClr val="FF0000"/>
                </a:solidFill>
                <a:latin typeface="宋体" panose="02010600030101010101" pitchFamily="2" charset="-122"/>
              </a:rPr>
              <a:t>   </a:t>
            </a:r>
            <a:r>
              <a:rPr lang="zh-CN" altLang="en-US" sz="4000" dirty="0">
                <a:solidFill>
                  <a:srgbClr val="FF0000"/>
                </a:solidFill>
                <a:latin typeface="微软雅黑" panose="020B0503020204020204" pitchFamily="34" charset="-122"/>
                <a:ea typeface="微软雅黑" panose="020B0503020204020204" pitchFamily="34" charset="-122"/>
              </a:rPr>
              <a:t>讨论：</a:t>
            </a:r>
            <a:r>
              <a:rPr lang="zh-CN" altLang="en-US" sz="3200" b="1" dirty="0">
                <a:solidFill>
                  <a:srgbClr val="0000FF"/>
                </a:solidFill>
                <a:latin typeface="华文楷体" panose="02010600040101010101" pitchFamily="2" charset="-122"/>
                <a:ea typeface="华文楷体" panose="02010600040101010101" pitchFamily="2" charset="-122"/>
              </a:rPr>
              <a:t>一棵斜树的顺序存储是怎样的？</a:t>
            </a:r>
            <a:endParaRPr lang="zh-CN" altLang="en-US" sz="3200" b="1" dirty="0">
              <a:solidFill>
                <a:srgbClr val="0000FF"/>
              </a:solidFill>
              <a:latin typeface="华文楷体" panose="02010600040101010101" pitchFamily="2" charset="-122"/>
              <a:ea typeface="华文楷体" panose="02010600040101010101" pitchFamily="2" charset="-122"/>
            </a:endParaRPr>
          </a:p>
        </p:txBody>
      </p:sp>
      <p:sp>
        <p:nvSpPr>
          <p:cNvPr id="5" name="Text Box 3" descr="水滴"/>
          <p:cNvSpPr txBox="1"/>
          <p:nvPr/>
        </p:nvSpPr>
        <p:spPr>
          <a:xfrm>
            <a:off x="783590" y="2961005"/>
            <a:ext cx="4095750" cy="2030095"/>
          </a:xfrm>
          <a:prstGeom prst="rect">
            <a:avLst/>
          </a:prstGeom>
          <a:noFill/>
          <a:ln w="9525">
            <a:noFill/>
          </a:ln>
        </p:spPr>
        <p:txBody>
          <a:bodyPr wrap="square">
            <a:spAutoFit/>
          </a:bodyPr>
          <a:lstStyle/>
          <a:p>
            <a:pPr eaLnBrk="0" hangingPunct="0">
              <a:lnSpc>
                <a:spcPct val="150000"/>
              </a:lnSpc>
              <a:spcBef>
                <a:spcPct val="50000"/>
              </a:spcBef>
            </a:pPr>
            <a:r>
              <a:rPr lang="zh-CN" altLang="en-US" sz="2800" b="1" dirty="0">
                <a:solidFill>
                  <a:srgbClr val="000000"/>
                </a:solidFill>
                <a:latin typeface="宋体" panose="02010600030101010101" pitchFamily="2" charset="-122"/>
              </a:rPr>
              <a:t>深度为</a:t>
            </a:r>
            <a:r>
              <a:rPr lang="en-US" altLang="zh-CN" sz="2800" b="1" i="1" dirty="0">
                <a:solidFill>
                  <a:srgbClr val="FF0000"/>
                </a:solidFill>
                <a:latin typeface="宋体" panose="02010600030101010101" pitchFamily="2" charset="-122"/>
              </a:rPr>
              <a:t>k</a:t>
            </a:r>
            <a:r>
              <a:rPr lang="zh-CN" altLang="en-US" sz="2800" b="1" dirty="0">
                <a:solidFill>
                  <a:srgbClr val="000000"/>
                </a:solidFill>
                <a:latin typeface="宋体" panose="02010600030101010101" pitchFamily="2" charset="-122"/>
              </a:rPr>
              <a:t>的</a:t>
            </a:r>
            <a:r>
              <a:rPr lang="zh-CN" altLang="en-US" sz="2800" b="1" dirty="0">
                <a:solidFill>
                  <a:srgbClr val="FF0000"/>
                </a:solidFill>
                <a:latin typeface="宋体" panose="02010600030101010101" pitchFamily="2" charset="-122"/>
              </a:rPr>
              <a:t>右斜树</a:t>
            </a:r>
            <a:r>
              <a:rPr lang="zh-CN" altLang="en-US" sz="2800" b="1" dirty="0">
                <a:solidFill>
                  <a:srgbClr val="000000"/>
                </a:solidFill>
                <a:latin typeface="宋体" panose="02010600030101010101" pitchFamily="2" charset="-122"/>
              </a:rPr>
              <a:t>，</a:t>
            </a:r>
            <a:r>
              <a:rPr lang="en-US" altLang="zh-CN" sz="2800" b="1" i="1" dirty="0">
                <a:solidFill>
                  <a:srgbClr val="000000"/>
                </a:solidFill>
                <a:latin typeface="宋体" panose="02010600030101010101" pitchFamily="2" charset="-122"/>
              </a:rPr>
              <a:t>k</a:t>
            </a:r>
            <a:r>
              <a:rPr lang="zh-CN" altLang="en-US" sz="2800" b="1" dirty="0">
                <a:solidFill>
                  <a:srgbClr val="000000"/>
                </a:solidFill>
                <a:latin typeface="宋体" panose="02010600030101010101" pitchFamily="2" charset="-122"/>
              </a:rPr>
              <a:t>个结点需分配</a:t>
            </a:r>
            <a:r>
              <a:rPr lang="en-US" altLang="zh-CN" sz="2800" b="1" dirty="0">
                <a:solidFill>
                  <a:srgbClr val="FF0000"/>
                </a:solidFill>
                <a:latin typeface="宋体" panose="02010600030101010101" pitchFamily="2" charset="-122"/>
              </a:rPr>
              <a:t>2</a:t>
            </a:r>
            <a:r>
              <a:rPr lang="en-US" altLang="zh-CN" sz="2800" b="1" i="1" baseline="30000" dirty="0">
                <a:solidFill>
                  <a:srgbClr val="FF0000"/>
                </a:solidFill>
                <a:latin typeface="宋体" panose="02010600030101010101" pitchFamily="2" charset="-122"/>
              </a:rPr>
              <a:t>k</a:t>
            </a:r>
            <a:r>
              <a:rPr lang="zh-CN" altLang="en-US" sz="2800" b="1" dirty="0">
                <a:solidFill>
                  <a:srgbClr val="FF0000"/>
                </a:solidFill>
                <a:latin typeface="宋体" panose="02010600030101010101" pitchFamily="2" charset="-122"/>
              </a:rPr>
              <a:t>－</a:t>
            </a:r>
            <a:r>
              <a:rPr lang="en-US" altLang="zh-CN" sz="2800" b="1" dirty="0">
                <a:solidFill>
                  <a:srgbClr val="FF0000"/>
                </a:solidFill>
                <a:latin typeface="宋体" panose="02010600030101010101" pitchFamily="2" charset="-122"/>
              </a:rPr>
              <a:t>1</a:t>
            </a:r>
            <a:r>
              <a:rPr lang="zh-CN" altLang="en-US" sz="2800" b="1" dirty="0">
                <a:solidFill>
                  <a:srgbClr val="000000"/>
                </a:solidFill>
                <a:latin typeface="宋体" panose="02010600030101010101" pitchFamily="2" charset="-122"/>
              </a:rPr>
              <a:t>个存储单元。 </a:t>
            </a:r>
            <a:endParaRPr lang="zh-CN" altLang="en-US" sz="2800" b="1" dirty="0">
              <a:solidFill>
                <a:srgbClr val="000000"/>
              </a:solidFill>
              <a:latin typeface="宋体" panose="02010600030101010101" pitchFamily="2" charset="-122"/>
            </a:endParaRPr>
          </a:p>
        </p:txBody>
      </p:sp>
      <p:grpSp>
        <p:nvGrpSpPr>
          <p:cNvPr id="6" name="Group 6"/>
          <p:cNvGrpSpPr/>
          <p:nvPr/>
        </p:nvGrpSpPr>
        <p:grpSpPr>
          <a:xfrm>
            <a:off x="5638800" y="2565400"/>
            <a:ext cx="4822825" cy="2843213"/>
            <a:chOff x="2611" y="1524"/>
            <a:chExt cx="3038" cy="1791"/>
          </a:xfrm>
        </p:grpSpPr>
        <p:sp>
          <p:nvSpPr>
            <p:cNvPr id="59400" name="Text Box 7"/>
            <p:cNvSpPr txBox="1"/>
            <p:nvPr/>
          </p:nvSpPr>
          <p:spPr>
            <a:xfrm>
              <a:off x="2611" y="1524"/>
              <a:ext cx="3038" cy="1791"/>
            </a:xfrm>
            <a:prstGeom prst="rect">
              <a:avLst/>
            </a:prstGeom>
            <a:noFill/>
            <a:ln w="6350">
              <a:noFill/>
            </a:ln>
          </p:spPr>
          <p:txBody>
            <a:bodyPr>
              <a:spAutoFit/>
            </a:bodyPr>
            <a:lstStyle/>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a:p>
              <a:pPr algn="ctr">
                <a:spcBef>
                  <a:spcPct val="50000"/>
                </a:spcBef>
              </a:pPr>
              <a:endParaRPr lang="zh-CN" altLang="en-US" sz="1800" b="0" dirty="0">
                <a:solidFill>
                  <a:schemeClr val="accent2"/>
                </a:solidFill>
                <a:latin typeface="宋体" panose="02010600030101010101" pitchFamily="2" charset="-122"/>
                <a:ea typeface="华文行楷" panose="02010800040101010101" pitchFamily="2" charset="-122"/>
              </a:endParaRPr>
            </a:p>
          </p:txBody>
        </p:sp>
        <p:grpSp>
          <p:nvGrpSpPr>
            <p:cNvPr id="59401" name="Group 8"/>
            <p:cNvGrpSpPr/>
            <p:nvPr/>
          </p:nvGrpSpPr>
          <p:grpSpPr>
            <a:xfrm>
              <a:off x="3909" y="1546"/>
              <a:ext cx="213" cy="245"/>
              <a:chOff x="2150" y="2547"/>
              <a:chExt cx="281" cy="336"/>
            </a:xfrm>
          </p:grpSpPr>
          <p:sp>
            <p:nvSpPr>
              <p:cNvPr id="59437" name="Text Box 9"/>
              <p:cNvSpPr txBox="1"/>
              <p:nvPr/>
            </p:nvSpPr>
            <p:spPr>
              <a:xfrm>
                <a:off x="2194" y="2547"/>
                <a:ext cx="237" cy="336"/>
              </a:xfrm>
              <a:prstGeom prst="rect">
                <a:avLst/>
              </a:prstGeom>
              <a:noFill/>
              <a:ln w="9525">
                <a:noFill/>
              </a:ln>
            </p:spPr>
            <p:txBody>
              <a:bodyPr lIns="0" tIns="18000" rIns="0" bIns="0"/>
              <a:lstStyle/>
              <a:p>
                <a:pPr algn="ctr" eaLnBrk="0" hangingPunct="0"/>
                <a:r>
                  <a:rPr lang="en-US" altLang="zh-CN" sz="2400" i="1" dirty="0">
                    <a:latin typeface="Times New Roman" panose="02020603050405020304" pitchFamily="18" charset="0"/>
                  </a:rPr>
                  <a:t>A</a:t>
                </a:r>
                <a:endParaRPr lang="en-US" altLang="zh-CN" sz="2400" dirty="0">
                  <a:latin typeface="Times New Roman" panose="02020603050405020304" pitchFamily="18" charset="0"/>
                </a:endParaRPr>
              </a:p>
            </p:txBody>
          </p:sp>
          <p:sp>
            <p:nvSpPr>
              <p:cNvPr id="59438" name="Oval 10"/>
              <p:cNvSpPr/>
              <p:nvPr/>
            </p:nvSpPr>
            <p:spPr>
              <a:xfrm>
                <a:off x="2150" y="2603"/>
                <a:ext cx="280" cy="280"/>
              </a:xfrm>
              <a:prstGeom prst="ellipse">
                <a:avLst/>
              </a:prstGeom>
              <a:solidFill>
                <a:schemeClr val="accent1"/>
              </a:solidFill>
              <a:ln w="9525" cap="flat" cmpd="sng">
                <a:solidFill>
                  <a:srgbClr val="000000"/>
                </a:solidFill>
                <a:prstDash val="solid"/>
                <a:headEnd type="none" w="med" len="med"/>
                <a:tailEnd type="none" w="med" len="med"/>
              </a:ln>
            </p:spPr>
            <p:txBody>
              <a:bodyPr tIns="18000"/>
              <a:lstStyle/>
              <a:p>
                <a:pPr algn="ctr"/>
                <a:endParaRPr lang="zh-CN" altLang="en-US" dirty="0">
                  <a:latin typeface="宋体" panose="02010600030101010101" pitchFamily="2" charset="-122"/>
                </a:endParaRPr>
              </a:p>
            </p:txBody>
          </p:sp>
        </p:grpSp>
        <p:sp>
          <p:nvSpPr>
            <p:cNvPr id="59402" name="Oval 11"/>
            <p:cNvSpPr/>
            <p:nvPr/>
          </p:nvSpPr>
          <p:spPr>
            <a:xfrm>
              <a:off x="3136" y="2043"/>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03" name="Text Box 12"/>
            <p:cNvSpPr txBox="1"/>
            <p:nvPr/>
          </p:nvSpPr>
          <p:spPr>
            <a:xfrm>
              <a:off x="4703" y="2014"/>
              <a:ext cx="181" cy="245"/>
            </a:xfrm>
            <a:prstGeom prst="rect">
              <a:avLst/>
            </a:prstGeom>
            <a:noFill/>
            <a:ln w="9525">
              <a:noFill/>
            </a:ln>
          </p:spPr>
          <p:txBody>
            <a:bodyPr lIns="0" tIns="18000" rIns="0" bIns="0"/>
            <a:lstStyle/>
            <a:p>
              <a:pPr algn="ctr" eaLnBrk="0" hangingPunct="0"/>
              <a:r>
                <a:rPr lang="en-US" altLang="zh-CN" sz="2400" i="1"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9404" name="Oval 13"/>
            <p:cNvSpPr/>
            <p:nvPr/>
          </p:nvSpPr>
          <p:spPr>
            <a:xfrm>
              <a:off x="4682" y="2043"/>
              <a:ext cx="213" cy="205"/>
            </a:xfrm>
            <a:prstGeom prst="ellipse">
              <a:avLst/>
            </a:prstGeom>
            <a:solidFill>
              <a:schemeClr val="accent1"/>
            </a:solidFill>
            <a:ln w="9525" cap="flat" cmpd="sng">
              <a:solidFill>
                <a:srgbClr val="000000"/>
              </a:solidFill>
              <a:prstDash val="solid"/>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05" name="Oval 14"/>
            <p:cNvSpPr/>
            <p:nvPr/>
          </p:nvSpPr>
          <p:spPr>
            <a:xfrm>
              <a:off x="2825" y="2499"/>
              <a:ext cx="214" cy="206"/>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06" name="Oval 15"/>
            <p:cNvSpPr/>
            <p:nvPr/>
          </p:nvSpPr>
          <p:spPr>
            <a:xfrm>
              <a:off x="3444" y="2500"/>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07" name="Text Box 16"/>
            <p:cNvSpPr txBox="1"/>
            <p:nvPr/>
          </p:nvSpPr>
          <p:spPr>
            <a:xfrm>
              <a:off x="5002" y="2469"/>
              <a:ext cx="179" cy="247"/>
            </a:xfrm>
            <a:prstGeom prst="rect">
              <a:avLst/>
            </a:prstGeom>
            <a:noFill/>
            <a:ln w="9525">
              <a:noFill/>
            </a:ln>
          </p:spPr>
          <p:txBody>
            <a:bodyPr lIns="0" tIns="18000" rIns="0" bIns="0"/>
            <a:lstStyle/>
            <a:p>
              <a:pPr algn="ctr" eaLnBrk="0" hangingPunct="0"/>
              <a:r>
                <a:rPr lang="en-US" altLang="zh-CN" sz="2400" i="1" dirty="0">
                  <a:latin typeface="Times New Roman" panose="02020603050405020304" pitchFamily="18" charset="0"/>
                </a:rPr>
                <a:t>C</a:t>
              </a:r>
              <a:endParaRPr lang="en-US" altLang="zh-CN" sz="2400" dirty="0">
                <a:latin typeface="Times New Roman" panose="02020603050405020304" pitchFamily="18" charset="0"/>
              </a:endParaRPr>
            </a:p>
          </p:txBody>
        </p:sp>
        <p:sp>
          <p:nvSpPr>
            <p:cNvPr id="59408" name="Oval 17"/>
            <p:cNvSpPr/>
            <p:nvPr/>
          </p:nvSpPr>
          <p:spPr>
            <a:xfrm>
              <a:off x="4990" y="2500"/>
              <a:ext cx="214" cy="205"/>
            </a:xfrm>
            <a:prstGeom prst="ellipse">
              <a:avLst/>
            </a:prstGeom>
            <a:solidFill>
              <a:schemeClr val="accent1"/>
            </a:solidFill>
            <a:ln w="9525" cap="flat" cmpd="sng">
              <a:solidFill>
                <a:srgbClr val="000000"/>
              </a:solidFill>
              <a:prstDash val="solid"/>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09" name="Oval 18"/>
            <p:cNvSpPr/>
            <p:nvPr/>
          </p:nvSpPr>
          <p:spPr>
            <a:xfrm>
              <a:off x="4371" y="2500"/>
              <a:ext cx="214"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10" name="Text Box 19"/>
            <p:cNvSpPr txBox="1"/>
            <p:nvPr/>
          </p:nvSpPr>
          <p:spPr>
            <a:xfrm>
              <a:off x="4217" y="1546"/>
              <a:ext cx="154"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59411" name="Text Box 20"/>
            <p:cNvSpPr txBox="1"/>
            <p:nvPr/>
          </p:nvSpPr>
          <p:spPr>
            <a:xfrm>
              <a:off x="4990" y="2003"/>
              <a:ext cx="155" cy="227"/>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59412" name="Text Box 21"/>
            <p:cNvSpPr txBox="1"/>
            <p:nvPr/>
          </p:nvSpPr>
          <p:spPr>
            <a:xfrm>
              <a:off x="5299" y="2458"/>
              <a:ext cx="156"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7</a:t>
              </a:r>
              <a:endParaRPr lang="en-US" altLang="zh-CN" sz="2400" dirty="0">
                <a:latin typeface="Times New Roman" panose="02020603050405020304" pitchFamily="18" charset="0"/>
              </a:endParaRPr>
            </a:p>
          </p:txBody>
        </p:sp>
        <p:sp>
          <p:nvSpPr>
            <p:cNvPr id="59413" name="Line 22"/>
            <p:cNvSpPr/>
            <p:nvPr/>
          </p:nvSpPr>
          <p:spPr>
            <a:xfrm flipH="1">
              <a:off x="3282" y="1710"/>
              <a:ext cx="627" cy="348"/>
            </a:xfrm>
            <a:prstGeom prst="line">
              <a:avLst/>
            </a:prstGeom>
            <a:ln w="9525" cap="flat" cmpd="sng">
              <a:solidFill>
                <a:srgbClr val="000000"/>
              </a:solidFill>
              <a:prstDash val="dash"/>
              <a:headEnd type="none" w="med" len="med"/>
              <a:tailEnd type="none" w="med" len="med"/>
            </a:ln>
          </p:spPr>
        </p:sp>
        <p:sp>
          <p:nvSpPr>
            <p:cNvPr id="59414" name="Freeform 23"/>
            <p:cNvSpPr/>
            <p:nvPr/>
          </p:nvSpPr>
          <p:spPr>
            <a:xfrm>
              <a:off x="4120" y="1718"/>
              <a:ext cx="585" cy="358"/>
            </a:xfrm>
            <a:custGeom>
              <a:avLst/>
              <a:gdLst/>
              <a:ahLst/>
              <a:cxnLst>
                <a:cxn ang="0">
                  <a:pos x="0" y="0"/>
                </a:cxn>
                <a:cxn ang="0">
                  <a:pos x="585" y="358"/>
                </a:cxn>
              </a:cxnLst>
              <a:rect l="0" t="0" r="0" b="0"/>
              <a:pathLst>
                <a:path w="767" h="488">
                  <a:moveTo>
                    <a:pt x="0" y="0"/>
                  </a:moveTo>
                  <a:lnTo>
                    <a:pt x="767" y="488"/>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15" name="Freeform 24"/>
            <p:cNvSpPr/>
            <p:nvPr/>
          </p:nvSpPr>
          <p:spPr>
            <a:xfrm>
              <a:off x="2957" y="2197"/>
              <a:ext cx="196" cy="309"/>
            </a:xfrm>
            <a:custGeom>
              <a:avLst/>
              <a:gdLst/>
              <a:ahLst/>
              <a:cxnLst>
                <a:cxn ang="0">
                  <a:pos x="196" y="0"/>
                </a:cxn>
                <a:cxn ang="0">
                  <a:pos x="0" y="309"/>
                </a:cxn>
              </a:cxnLst>
              <a:rect l="0" t="0" r="0" b="0"/>
              <a:pathLst>
                <a:path w="259" h="421">
                  <a:moveTo>
                    <a:pt x="259" y="0"/>
                  </a:moveTo>
                  <a:lnTo>
                    <a:pt x="0" y="421"/>
                  </a:lnTo>
                </a:path>
              </a:pathLst>
            </a:custGeom>
            <a:noFill/>
            <a:ln w="9525" cap="flat" cmpd="sng">
              <a:solidFill>
                <a:srgbClr val="000000">
                  <a:alpha val="100000"/>
                </a:srgbClr>
              </a:solidFill>
              <a:prstDash val="dash"/>
              <a:round/>
              <a:headEnd type="none" w="med" len="med"/>
              <a:tailEnd type="none" w="med" len="med"/>
            </a:ln>
          </p:spPr>
          <p:txBody>
            <a:bodyPr/>
            <a:lstStyle/>
            <a:p>
              <a:endParaRPr lang="zh-CN" altLang="en-US"/>
            </a:p>
          </p:txBody>
        </p:sp>
        <p:sp>
          <p:nvSpPr>
            <p:cNvPr id="59416" name="Freeform 25"/>
            <p:cNvSpPr/>
            <p:nvPr/>
          </p:nvSpPr>
          <p:spPr>
            <a:xfrm>
              <a:off x="3336" y="2197"/>
              <a:ext cx="169" cy="309"/>
            </a:xfrm>
            <a:custGeom>
              <a:avLst/>
              <a:gdLst/>
              <a:ahLst/>
              <a:cxnLst>
                <a:cxn ang="0">
                  <a:pos x="0" y="0"/>
                </a:cxn>
                <a:cxn ang="0">
                  <a:pos x="169" y="309"/>
                </a:cxn>
              </a:cxnLst>
              <a:rect l="0" t="0" r="0" b="0"/>
              <a:pathLst>
                <a:path w="222" h="421">
                  <a:moveTo>
                    <a:pt x="0" y="0"/>
                  </a:moveTo>
                  <a:lnTo>
                    <a:pt x="222" y="421"/>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9417" name="Freeform 26"/>
            <p:cNvSpPr/>
            <p:nvPr/>
          </p:nvSpPr>
          <p:spPr>
            <a:xfrm>
              <a:off x="4533" y="2208"/>
              <a:ext cx="172" cy="308"/>
            </a:xfrm>
            <a:custGeom>
              <a:avLst/>
              <a:gdLst/>
              <a:ahLst/>
              <a:cxnLst>
                <a:cxn ang="0">
                  <a:pos x="172" y="0"/>
                </a:cxn>
                <a:cxn ang="0">
                  <a:pos x="0" y="308"/>
                </a:cxn>
              </a:cxnLst>
              <a:rect l="0" t="0" r="0" b="0"/>
              <a:pathLst>
                <a:path w="226" h="421">
                  <a:moveTo>
                    <a:pt x="226" y="0"/>
                  </a:moveTo>
                  <a:lnTo>
                    <a:pt x="0" y="421"/>
                  </a:lnTo>
                </a:path>
              </a:pathLst>
            </a:custGeom>
            <a:noFill/>
            <a:ln w="9525" cap="flat" cmpd="sng">
              <a:solidFill>
                <a:srgbClr val="000000">
                  <a:alpha val="100000"/>
                </a:srgbClr>
              </a:solidFill>
              <a:prstDash val="dash"/>
              <a:round/>
              <a:headEnd type="none" w="med" len="med"/>
              <a:tailEnd type="none" w="med" len="med"/>
            </a:ln>
          </p:spPr>
          <p:txBody>
            <a:bodyPr/>
            <a:lstStyle/>
            <a:p>
              <a:endParaRPr lang="zh-CN" altLang="en-US"/>
            </a:p>
          </p:txBody>
        </p:sp>
        <p:sp>
          <p:nvSpPr>
            <p:cNvPr id="59418" name="Line 27"/>
            <p:cNvSpPr/>
            <p:nvPr/>
          </p:nvSpPr>
          <p:spPr>
            <a:xfrm>
              <a:off x="4870" y="2208"/>
              <a:ext cx="200" cy="294"/>
            </a:xfrm>
            <a:prstGeom prst="line">
              <a:avLst/>
            </a:prstGeom>
            <a:ln w="9525" cap="flat" cmpd="sng">
              <a:solidFill>
                <a:srgbClr val="000000"/>
              </a:solidFill>
              <a:prstDash val="solid"/>
              <a:headEnd type="none" w="med" len="med"/>
              <a:tailEnd type="none" w="med" len="med"/>
            </a:ln>
          </p:spPr>
        </p:sp>
        <p:sp>
          <p:nvSpPr>
            <p:cNvPr id="59419" name="Oval 28"/>
            <p:cNvSpPr/>
            <p:nvPr/>
          </p:nvSpPr>
          <p:spPr>
            <a:xfrm>
              <a:off x="3290" y="2957"/>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0" name="Oval 29"/>
            <p:cNvSpPr/>
            <p:nvPr/>
          </p:nvSpPr>
          <p:spPr>
            <a:xfrm>
              <a:off x="2671" y="2957"/>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1" name="Oval 30"/>
            <p:cNvSpPr/>
            <p:nvPr/>
          </p:nvSpPr>
          <p:spPr>
            <a:xfrm>
              <a:off x="2974" y="2961"/>
              <a:ext cx="213" cy="204"/>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2" name="Oval 31"/>
            <p:cNvSpPr/>
            <p:nvPr/>
          </p:nvSpPr>
          <p:spPr>
            <a:xfrm>
              <a:off x="3598" y="2957"/>
              <a:ext cx="214"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3" name="Oval 32"/>
            <p:cNvSpPr/>
            <p:nvPr/>
          </p:nvSpPr>
          <p:spPr>
            <a:xfrm>
              <a:off x="4526" y="2957"/>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4" name="Oval 33"/>
            <p:cNvSpPr/>
            <p:nvPr/>
          </p:nvSpPr>
          <p:spPr>
            <a:xfrm>
              <a:off x="4217" y="2957"/>
              <a:ext cx="214"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5" name="Oval 34"/>
            <p:cNvSpPr/>
            <p:nvPr/>
          </p:nvSpPr>
          <p:spPr>
            <a:xfrm>
              <a:off x="4836" y="2957"/>
              <a:ext cx="213" cy="205"/>
            </a:xfrm>
            <a:prstGeom prst="ellipse">
              <a:avLst/>
            </a:prstGeom>
            <a:noFill/>
            <a:ln w="9525" cap="flat" cmpd="sng">
              <a:solidFill>
                <a:srgbClr val="000000"/>
              </a:solidFill>
              <a:prstDash val="dash"/>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6" name="Text Box 35"/>
            <p:cNvSpPr txBox="1"/>
            <p:nvPr/>
          </p:nvSpPr>
          <p:spPr>
            <a:xfrm>
              <a:off x="5190" y="2926"/>
              <a:ext cx="181" cy="247"/>
            </a:xfrm>
            <a:prstGeom prst="rect">
              <a:avLst/>
            </a:prstGeom>
            <a:noFill/>
            <a:ln w="9525">
              <a:noFill/>
            </a:ln>
          </p:spPr>
          <p:txBody>
            <a:bodyPr lIns="0" tIns="18000" rIns="0" bIns="0"/>
            <a:lstStyle/>
            <a:p>
              <a:pPr algn="ctr" eaLnBrk="0" hangingPunct="0"/>
              <a:r>
                <a:rPr lang="en-US" altLang="zh-CN" sz="2400" i="1" dirty="0">
                  <a:latin typeface="Times New Roman" panose="02020603050405020304" pitchFamily="18" charset="0"/>
                </a:rPr>
                <a:t>D</a:t>
              </a:r>
              <a:endParaRPr lang="en-US" altLang="zh-CN" sz="2400" dirty="0">
                <a:latin typeface="Times New Roman" panose="02020603050405020304" pitchFamily="18" charset="0"/>
              </a:endParaRPr>
            </a:p>
          </p:txBody>
        </p:sp>
        <p:sp>
          <p:nvSpPr>
            <p:cNvPr id="59427" name="Oval 36"/>
            <p:cNvSpPr/>
            <p:nvPr/>
          </p:nvSpPr>
          <p:spPr>
            <a:xfrm>
              <a:off x="5167" y="2957"/>
              <a:ext cx="214" cy="205"/>
            </a:xfrm>
            <a:prstGeom prst="ellipse">
              <a:avLst/>
            </a:prstGeom>
            <a:solidFill>
              <a:schemeClr val="accent1"/>
            </a:solidFill>
            <a:ln w="9525" cap="flat" cmpd="sng">
              <a:solidFill>
                <a:srgbClr val="000000"/>
              </a:solidFill>
              <a:prstDash val="solid"/>
              <a:headEnd type="none" w="med" len="med"/>
              <a:tailEnd type="none" w="med" len="med"/>
            </a:ln>
          </p:spPr>
          <p:txBody>
            <a:bodyPr tIns="18000"/>
            <a:lstStyle/>
            <a:p>
              <a:pPr algn="ctr"/>
              <a:endParaRPr lang="zh-CN" altLang="en-US" dirty="0">
                <a:latin typeface="宋体" panose="02010600030101010101" pitchFamily="2" charset="-122"/>
              </a:endParaRPr>
            </a:p>
          </p:txBody>
        </p:sp>
        <p:sp>
          <p:nvSpPr>
            <p:cNvPr id="59428" name="Line 37"/>
            <p:cNvSpPr/>
            <p:nvPr/>
          </p:nvSpPr>
          <p:spPr>
            <a:xfrm>
              <a:off x="3598" y="2686"/>
              <a:ext cx="101" cy="278"/>
            </a:xfrm>
            <a:prstGeom prst="line">
              <a:avLst/>
            </a:prstGeom>
            <a:ln w="9525" cap="flat" cmpd="sng">
              <a:solidFill>
                <a:srgbClr val="000000"/>
              </a:solidFill>
              <a:prstDash val="dash"/>
              <a:headEnd type="none" w="med" len="med"/>
              <a:tailEnd type="none" w="med" len="med"/>
            </a:ln>
          </p:spPr>
        </p:sp>
        <p:sp>
          <p:nvSpPr>
            <p:cNvPr id="59429" name="Freeform 38"/>
            <p:cNvSpPr/>
            <p:nvPr/>
          </p:nvSpPr>
          <p:spPr>
            <a:xfrm>
              <a:off x="2774" y="2694"/>
              <a:ext cx="91" cy="259"/>
            </a:xfrm>
            <a:custGeom>
              <a:avLst/>
              <a:gdLst/>
              <a:ahLst/>
              <a:cxnLst>
                <a:cxn ang="0">
                  <a:pos x="91" y="0"/>
                </a:cxn>
                <a:cxn ang="0">
                  <a:pos x="0" y="259"/>
                </a:cxn>
              </a:cxnLst>
              <a:rect l="0" t="0" r="0" b="0"/>
              <a:pathLst>
                <a:path w="119" h="356">
                  <a:moveTo>
                    <a:pt x="119" y="0"/>
                  </a:moveTo>
                  <a:lnTo>
                    <a:pt x="0" y="356"/>
                  </a:lnTo>
                </a:path>
              </a:pathLst>
            </a:custGeom>
            <a:noFill/>
            <a:ln w="9525" cap="flat" cmpd="sng">
              <a:solidFill>
                <a:srgbClr val="000000">
                  <a:alpha val="100000"/>
                </a:srgbClr>
              </a:solidFill>
              <a:prstDash val="dash"/>
              <a:round/>
              <a:headEnd type="none" w="med" len="med"/>
              <a:tailEnd type="none" w="med" len="med"/>
            </a:ln>
          </p:spPr>
          <p:txBody>
            <a:bodyPr/>
            <a:lstStyle/>
            <a:p>
              <a:endParaRPr lang="zh-CN" altLang="en-US"/>
            </a:p>
          </p:txBody>
        </p:sp>
        <p:sp>
          <p:nvSpPr>
            <p:cNvPr id="59430" name="Line 39"/>
            <p:cNvSpPr/>
            <p:nvPr/>
          </p:nvSpPr>
          <p:spPr>
            <a:xfrm>
              <a:off x="2979" y="2686"/>
              <a:ext cx="98" cy="269"/>
            </a:xfrm>
            <a:prstGeom prst="line">
              <a:avLst/>
            </a:prstGeom>
            <a:ln w="9525" cap="flat" cmpd="sng">
              <a:solidFill>
                <a:srgbClr val="000000"/>
              </a:solidFill>
              <a:prstDash val="dash"/>
              <a:headEnd type="none" w="med" len="med"/>
              <a:tailEnd type="none" w="med" len="med"/>
            </a:ln>
          </p:spPr>
        </p:sp>
        <p:sp>
          <p:nvSpPr>
            <p:cNvPr id="59431" name="Line 40"/>
            <p:cNvSpPr/>
            <p:nvPr/>
          </p:nvSpPr>
          <p:spPr>
            <a:xfrm flipH="1">
              <a:off x="3368" y="2701"/>
              <a:ext cx="126" cy="263"/>
            </a:xfrm>
            <a:prstGeom prst="line">
              <a:avLst/>
            </a:prstGeom>
            <a:ln w="9525" cap="flat" cmpd="sng">
              <a:solidFill>
                <a:srgbClr val="000000"/>
              </a:solidFill>
              <a:prstDash val="dash"/>
              <a:headEnd type="none" w="med" len="med"/>
              <a:tailEnd type="none" w="med" len="med"/>
            </a:ln>
          </p:spPr>
        </p:sp>
        <p:sp>
          <p:nvSpPr>
            <p:cNvPr id="59432" name="Line 41"/>
            <p:cNvSpPr/>
            <p:nvPr/>
          </p:nvSpPr>
          <p:spPr>
            <a:xfrm flipH="1">
              <a:off x="4328" y="2701"/>
              <a:ext cx="103" cy="252"/>
            </a:xfrm>
            <a:prstGeom prst="line">
              <a:avLst/>
            </a:prstGeom>
            <a:ln w="9525" cap="flat" cmpd="sng">
              <a:solidFill>
                <a:srgbClr val="000000"/>
              </a:solidFill>
              <a:prstDash val="dash"/>
              <a:headEnd type="none" w="med" len="med"/>
              <a:tailEnd type="none" w="med" len="med"/>
            </a:ln>
          </p:spPr>
        </p:sp>
        <p:sp>
          <p:nvSpPr>
            <p:cNvPr id="59433" name="Line 42"/>
            <p:cNvSpPr/>
            <p:nvPr/>
          </p:nvSpPr>
          <p:spPr>
            <a:xfrm>
              <a:off x="4526" y="2686"/>
              <a:ext cx="110" cy="267"/>
            </a:xfrm>
            <a:prstGeom prst="line">
              <a:avLst/>
            </a:prstGeom>
            <a:ln w="9525" cap="flat" cmpd="sng">
              <a:solidFill>
                <a:srgbClr val="000000"/>
              </a:solidFill>
              <a:prstDash val="dash"/>
              <a:headEnd type="none" w="med" len="med"/>
              <a:tailEnd type="none" w="med" len="med"/>
            </a:ln>
          </p:spPr>
        </p:sp>
        <p:sp>
          <p:nvSpPr>
            <p:cNvPr id="59434" name="Line 43"/>
            <p:cNvSpPr/>
            <p:nvPr/>
          </p:nvSpPr>
          <p:spPr>
            <a:xfrm flipH="1">
              <a:off x="4945" y="2690"/>
              <a:ext cx="91" cy="254"/>
            </a:xfrm>
            <a:prstGeom prst="line">
              <a:avLst/>
            </a:prstGeom>
            <a:ln w="9525" cap="flat" cmpd="sng">
              <a:solidFill>
                <a:srgbClr val="000000"/>
              </a:solidFill>
              <a:prstDash val="dash"/>
              <a:headEnd type="none" w="med" len="med"/>
              <a:tailEnd type="none" w="med" len="med"/>
            </a:ln>
          </p:spPr>
        </p:sp>
        <p:sp>
          <p:nvSpPr>
            <p:cNvPr id="59435" name="Line 44"/>
            <p:cNvSpPr/>
            <p:nvPr/>
          </p:nvSpPr>
          <p:spPr>
            <a:xfrm>
              <a:off x="5167" y="2686"/>
              <a:ext cx="98" cy="267"/>
            </a:xfrm>
            <a:prstGeom prst="line">
              <a:avLst/>
            </a:prstGeom>
            <a:ln w="9525" cap="flat" cmpd="sng">
              <a:solidFill>
                <a:srgbClr val="000000"/>
              </a:solidFill>
              <a:prstDash val="solid"/>
              <a:headEnd type="none" w="med" len="med"/>
              <a:tailEnd type="none" w="med" len="med"/>
            </a:ln>
          </p:spPr>
        </p:sp>
        <p:sp>
          <p:nvSpPr>
            <p:cNvPr id="59436" name="Text Box 45"/>
            <p:cNvSpPr txBox="1"/>
            <p:nvPr/>
          </p:nvSpPr>
          <p:spPr>
            <a:xfrm>
              <a:off x="5402" y="2821"/>
              <a:ext cx="221" cy="228"/>
            </a:xfrm>
            <a:prstGeom prst="rect">
              <a:avLst/>
            </a:prstGeom>
            <a:noFill/>
            <a:ln w="9525">
              <a:noFill/>
            </a:ln>
          </p:spPr>
          <p:txBody>
            <a:bodyPr lIns="0" tIns="18000" rIns="0" bIns="0"/>
            <a:lstStyle/>
            <a:p>
              <a:pPr algn="just" eaLnBrk="0" hangingPunct="0"/>
              <a:r>
                <a:rPr lang="en-US" altLang="zh-CN" sz="2400" dirty="0">
                  <a:latin typeface="Times New Roman" panose="02020603050405020304" pitchFamily="18" charset="0"/>
                </a:rPr>
                <a:t>15</a:t>
              </a:r>
              <a:endParaRPr lang="en-US" altLang="zh-CN" sz="2400" dirty="0">
                <a:latin typeface="Times New Roman" panose="02020603050405020304" pitchFamily="18" charset="0"/>
              </a:endParaRPr>
            </a:p>
          </p:txBody>
        </p:sp>
      </p:grpSp>
      <p:sp>
        <p:nvSpPr>
          <p:cNvPr id="46" name="Text Box 34"/>
          <p:cNvSpPr txBox="1"/>
          <p:nvPr/>
        </p:nvSpPr>
        <p:spPr>
          <a:xfrm>
            <a:off x="1878965" y="5588635"/>
            <a:ext cx="8591550" cy="553085"/>
          </a:xfrm>
          <a:prstGeom prst="rect">
            <a:avLst/>
          </a:prstGeom>
          <a:noFill/>
          <a:ln w="9525">
            <a:noFill/>
          </a:ln>
        </p:spPr>
        <p:txBody>
          <a:bodyPr>
            <a:spAutoFit/>
          </a:bodyPr>
          <a:lstStyle/>
          <a:p>
            <a:r>
              <a:rPr lang="zh-CN" altLang="en-US" sz="3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缺点：</a:t>
            </a:r>
            <a:r>
              <a:rPr lang="zh-TW" altLang="en-US" sz="3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①</a:t>
            </a:r>
            <a:r>
              <a:rPr lang="zh-CN" altLang="en-US" sz="3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浪费空间；②插入、删除不便</a:t>
            </a:r>
            <a:r>
              <a:rPr lang="zh-TW" altLang="en-US" sz="3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     </a:t>
            </a:r>
            <a:endParaRPr lang="zh-TW" altLang="en-US" sz="30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8" name="Text Box 5"/>
          <p:cNvSpPr txBox="1"/>
          <p:nvPr/>
        </p:nvSpPr>
        <p:spPr>
          <a:xfrm>
            <a:off x="1901190" y="6194425"/>
            <a:ext cx="8496300" cy="521970"/>
          </a:xfrm>
          <a:prstGeom prst="rect">
            <a:avLst/>
          </a:prstGeom>
          <a:noFill/>
          <a:ln w="28575" cap="flat" cmpd="sng">
            <a:solidFill>
              <a:srgbClr val="0000FF"/>
            </a:solidFill>
            <a:prstDash val="solid"/>
            <a:miter/>
            <a:headEnd type="none" w="med" len="med"/>
            <a:tailEnd type="none" w="med" len="med"/>
          </a:ln>
        </p:spPr>
        <p:txBody>
          <a:bodyPr>
            <a:spAutoFit/>
          </a:bodyPr>
          <a:lstStyle/>
          <a:p>
            <a:pPr algn="ctr" eaLnBrk="0" hangingPunct="0">
              <a:spcBef>
                <a:spcPct val="50000"/>
              </a:spcBef>
            </a:pPr>
            <a:r>
              <a:rPr lang="zh-CN" altLang="en-US" sz="2800" b="1" dirty="0">
                <a:solidFill>
                  <a:srgbClr val="000000"/>
                </a:solidFill>
                <a:latin typeface="微软雅黑" panose="020B0503020204020204" pitchFamily="34" charset="-122"/>
                <a:ea typeface="微软雅黑" panose="020B0503020204020204" pitchFamily="34" charset="-122"/>
              </a:rPr>
              <a:t>二叉树的顺序存储结构一般仅存储</a:t>
            </a:r>
            <a:r>
              <a:rPr lang="zh-CN" altLang="en-US" sz="2800" b="1" dirty="0">
                <a:solidFill>
                  <a:srgbClr val="FF0000"/>
                </a:solidFill>
                <a:latin typeface="微软雅黑" panose="020B0503020204020204" pitchFamily="34" charset="-122"/>
                <a:ea typeface="微软雅黑" panose="020B0503020204020204" pitchFamily="34" charset="-122"/>
              </a:rPr>
              <a:t>满</a:t>
            </a:r>
            <a:r>
              <a:rPr lang="en-US" altLang="zh-CN" sz="2800" b="1" dirty="0">
                <a:solidFill>
                  <a:srgbClr val="FF000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完全二叉树</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30"/>
                                  </p:iterate>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barn(inVertical)">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6" grpId="0"/>
      <p:bldP spid="48"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609080" y="722630"/>
            <a:ext cx="442468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链式存储</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二叉链表</a:t>
            </a:r>
            <a:endParaRPr lang="zh-CN" altLang="en-US" sz="3200" dirty="0">
              <a:solidFill>
                <a:srgbClr val="0000FF"/>
              </a:solidFill>
              <a:latin typeface="楷体_GB2312" pitchFamily="49" charset="-122"/>
            </a:endParaRPr>
          </a:p>
        </p:txBody>
      </p:sp>
      <p:sp>
        <p:nvSpPr>
          <p:cNvPr id="5" name="Text Box 7"/>
          <p:cNvSpPr txBox="1"/>
          <p:nvPr/>
        </p:nvSpPr>
        <p:spPr>
          <a:xfrm>
            <a:off x="969645" y="1412875"/>
            <a:ext cx="10268585" cy="2030095"/>
          </a:xfrm>
          <a:prstGeom prst="rect">
            <a:avLst/>
          </a:prstGeom>
          <a:noFill/>
          <a:ln w="9525">
            <a:noFill/>
          </a:ln>
        </p:spPr>
        <p:txBody>
          <a:bodyPr wrap="square" lIns="0" rIns="0">
            <a:spAutoFit/>
          </a:bodyPr>
          <a:lstStyle/>
          <a:p>
            <a:pPr eaLnBrk="0" hangingPunct="0">
              <a:lnSpc>
                <a:spcPct val="150000"/>
              </a:lnSpc>
              <a:spcBef>
                <a:spcPct val="50000"/>
              </a:spcBef>
              <a:buSzPct val="200000"/>
              <a:buFont typeface="Webdings" panose="05030102010509060703" pitchFamily="18" charset="2"/>
            </a:pPr>
            <a:r>
              <a:rPr lang="zh-CN" altLang="en-US" sz="2800" b="1" dirty="0">
                <a:solidFill>
                  <a:srgbClr val="FF0000"/>
                </a:solidFill>
                <a:latin typeface="微软雅黑" panose="020B0503020204020204" pitchFamily="34" charset="-122"/>
                <a:ea typeface="微软雅黑" panose="020B0503020204020204" pitchFamily="34" charset="-122"/>
              </a:rPr>
              <a:t>基本思想</a:t>
            </a:r>
            <a:r>
              <a:rPr lang="zh-CN" altLang="en-US" sz="2800" b="1" dirty="0">
                <a:solidFill>
                  <a:srgbClr val="3333FF"/>
                </a:solidFill>
                <a:latin typeface="宋体" panose="02010600030101010101" pitchFamily="2" charset="-122"/>
              </a:rPr>
              <a:t>：</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链表中每个结点由三个域组成，除了数据域外，还有两个指针域，分别用来给出该结点左孩子和右孩子所在链结点的存储地址</a:t>
            </a:r>
            <a:r>
              <a:rPr lang="zh-CN" altLang="en-US" sz="2800" b="1" dirty="0">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28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Text Box 8"/>
          <p:cNvSpPr txBox="1"/>
          <p:nvPr/>
        </p:nvSpPr>
        <p:spPr>
          <a:xfrm>
            <a:off x="1631315" y="3787775"/>
            <a:ext cx="2294255" cy="583565"/>
          </a:xfrm>
          <a:prstGeom prst="rect">
            <a:avLst/>
          </a:prstGeom>
          <a:noFill/>
          <a:ln w="9525">
            <a:noFill/>
          </a:ln>
        </p:spPr>
        <p:txBody>
          <a:bodyPr wrap="square">
            <a:spAutoFit/>
          </a:bodyPr>
          <a:lstStyle/>
          <a:p>
            <a:pPr eaLnBrk="0" hangingPunct="0">
              <a:spcBef>
                <a:spcPct val="50000"/>
              </a:spcBef>
            </a:pPr>
            <a:r>
              <a:rPr lang="zh-CN" altLang="en-US" sz="3200" b="1" dirty="0">
                <a:solidFill>
                  <a:srgbClr val="FF0000"/>
                </a:solidFill>
                <a:latin typeface="Times New Roman" panose="02020603050405020304" pitchFamily="18" charset="0"/>
              </a:rPr>
              <a:t>结点结构：</a:t>
            </a:r>
            <a:endParaRPr lang="zh-CN" altLang="en-US" sz="3200" b="1" dirty="0">
              <a:solidFill>
                <a:srgbClr val="FF0000"/>
              </a:solidFill>
              <a:latin typeface="Times New Roman" panose="02020603050405020304" pitchFamily="18" charset="0"/>
            </a:endParaRPr>
          </a:p>
        </p:txBody>
      </p:sp>
      <p:grpSp>
        <p:nvGrpSpPr>
          <p:cNvPr id="4" name="Group 9"/>
          <p:cNvGrpSpPr/>
          <p:nvPr/>
        </p:nvGrpSpPr>
        <p:grpSpPr>
          <a:xfrm>
            <a:off x="3925253" y="3787458"/>
            <a:ext cx="5181600" cy="576262"/>
            <a:chOff x="2928" y="1438"/>
            <a:chExt cx="3042" cy="425"/>
          </a:xfrm>
        </p:grpSpPr>
        <p:sp>
          <p:nvSpPr>
            <p:cNvPr id="60423" name="Rectangle 10"/>
            <p:cNvSpPr/>
            <p:nvPr/>
          </p:nvSpPr>
          <p:spPr>
            <a:xfrm>
              <a:off x="2928" y="1438"/>
              <a:ext cx="1015" cy="425"/>
            </a:xfrm>
            <a:prstGeom prst="rect">
              <a:avLst/>
            </a:prstGeom>
            <a:solidFill>
              <a:srgbClr val="DDDDDD"/>
            </a:solidFill>
            <a:ln w="38100" cap="flat" cmpd="sng">
              <a:solidFill>
                <a:srgbClr val="000000"/>
              </a:solidFill>
              <a:prstDash val="solid"/>
              <a:miter/>
              <a:headEnd type="none" w="med" len="med"/>
              <a:tailEnd type="none" w="med" len="med"/>
            </a:ln>
          </p:spPr>
          <p:txBody>
            <a:bodyPr/>
            <a:lstStyle/>
            <a:p>
              <a:pPr algn="ctr" eaLnBrk="0" hangingPunct="0"/>
              <a:r>
                <a:rPr lang="zh-CN" altLang="en-US" sz="3200" dirty="0">
                  <a:solidFill>
                    <a:srgbClr val="7030A0"/>
                  </a:solidFill>
                  <a:latin typeface="Times New Roman" panose="02020603050405020304" pitchFamily="18" charset="0"/>
                </a:rPr>
                <a:t> </a:t>
              </a:r>
              <a:r>
                <a:rPr lang="en-US" altLang="zh-CN" sz="3200" dirty="0">
                  <a:solidFill>
                    <a:srgbClr val="7030A0"/>
                  </a:solidFill>
                  <a:latin typeface="Times New Roman" panose="02020603050405020304" pitchFamily="18" charset="0"/>
                </a:rPr>
                <a:t>lchild</a:t>
              </a:r>
              <a:endParaRPr lang="en-US" altLang="zh-CN" sz="3200" dirty="0">
                <a:solidFill>
                  <a:srgbClr val="7030A0"/>
                </a:solidFill>
                <a:latin typeface="Times New Roman" panose="02020603050405020304" pitchFamily="18" charset="0"/>
              </a:endParaRPr>
            </a:p>
          </p:txBody>
        </p:sp>
        <p:sp>
          <p:nvSpPr>
            <p:cNvPr id="60424" name="Rectangle 11"/>
            <p:cNvSpPr/>
            <p:nvPr/>
          </p:nvSpPr>
          <p:spPr>
            <a:xfrm>
              <a:off x="3943" y="1438"/>
              <a:ext cx="1015" cy="425"/>
            </a:xfrm>
            <a:prstGeom prst="rect">
              <a:avLst/>
            </a:prstGeom>
            <a:solidFill>
              <a:srgbClr val="DDDDDD"/>
            </a:solidFill>
            <a:ln w="38100" cap="flat" cmpd="sng">
              <a:solidFill>
                <a:srgbClr val="000000"/>
              </a:solidFill>
              <a:prstDash val="solid"/>
              <a:miter/>
              <a:headEnd type="none" w="med" len="med"/>
              <a:tailEnd type="none" w="med" len="med"/>
            </a:ln>
          </p:spPr>
          <p:txBody>
            <a:bodyPr/>
            <a:lstStyle/>
            <a:p>
              <a:pPr algn="ctr" eaLnBrk="0" hangingPunct="0"/>
              <a:r>
                <a:rPr lang="zh-CN" altLang="en-US" sz="3200" dirty="0">
                  <a:latin typeface="Times New Roman" panose="02020603050405020304" pitchFamily="18" charset="0"/>
                </a:rPr>
                <a:t> </a:t>
              </a:r>
              <a:r>
                <a:rPr lang="en-US" altLang="zh-CN" sz="3200" dirty="0">
                  <a:solidFill>
                    <a:srgbClr val="7030A0"/>
                  </a:solidFill>
                  <a:latin typeface="Times New Roman" panose="02020603050405020304" pitchFamily="18" charset="0"/>
                </a:rPr>
                <a:t>data</a:t>
              </a:r>
              <a:endParaRPr lang="en-US" altLang="zh-CN" sz="3200" dirty="0">
                <a:solidFill>
                  <a:srgbClr val="7030A0"/>
                </a:solidFill>
                <a:latin typeface="Times New Roman" panose="02020603050405020304" pitchFamily="18" charset="0"/>
              </a:endParaRPr>
            </a:p>
          </p:txBody>
        </p:sp>
        <p:sp>
          <p:nvSpPr>
            <p:cNvPr id="60425" name="Rectangle 12"/>
            <p:cNvSpPr/>
            <p:nvPr/>
          </p:nvSpPr>
          <p:spPr>
            <a:xfrm>
              <a:off x="4955" y="1438"/>
              <a:ext cx="1015" cy="425"/>
            </a:xfrm>
            <a:prstGeom prst="rect">
              <a:avLst/>
            </a:prstGeom>
            <a:solidFill>
              <a:srgbClr val="DDDDDD"/>
            </a:solidFill>
            <a:ln w="38100" cap="flat" cmpd="sng">
              <a:solidFill>
                <a:srgbClr val="000000"/>
              </a:solidFill>
              <a:prstDash val="solid"/>
              <a:miter/>
              <a:headEnd type="none" w="med" len="med"/>
              <a:tailEnd type="none" w="med" len="med"/>
            </a:ln>
          </p:spPr>
          <p:txBody>
            <a:bodyPr/>
            <a:lstStyle/>
            <a:p>
              <a:pPr algn="ctr" eaLnBrk="0" hangingPunct="0"/>
              <a:r>
                <a:rPr lang="zh-CN" altLang="en-US" sz="3200" dirty="0">
                  <a:solidFill>
                    <a:srgbClr val="7030A0"/>
                  </a:solidFill>
                  <a:latin typeface="Times New Roman" panose="02020603050405020304" pitchFamily="18" charset="0"/>
                </a:rPr>
                <a:t> </a:t>
              </a:r>
              <a:r>
                <a:rPr lang="en-US" altLang="zh-CN" sz="3200" dirty="0">
                  <a:solidFill>
                    <a:srgbClr val="7030A0"/>
                  </a:solidFill>
                  <a:latin typeface="Times New Roman" panose="02020603050405020304" pitchFamily="18" charset="0"/>
                </a:rPr>
                <a:t>rchild</a:t>
              </a:r>
              <a:endParaRPr lang="en-US" altLang="zh-CN" sz="3200" dirty="0">
                <a:solidFill>
                  <a:srgbClr val="7030A0"/>
                </a:solidFill>
                <a:latin typeface="Times New Roman" panose="02020603050405020304" pitchFamily="18" charset="0"/>
              </a:endParaRPr>
            </a:p>
          </p:txBody>
        </p:sp>
      </p:grpSp>
      <p:sp>
        <p:nvSpPr>
          <p:cNvPr id="11" name="Text Box 13"/>
          <p:cNvSpPr txBox="1"/>
          <p:nvPr/>
        </p:nvSpPr>
        <p:spPr>
          <a:xfrm>
            <a:off x="1793875" y="4780598"/>
            <a:ext cx="8640763" cy="1943100"/>
          </a:xfrm>
          <a:prstGeom prst="rect">
            <a:avLst/>
          </a:prstGeom>
          <a:noFill/>
          <a:ln w="9525">
            <a:noFill/>
          </a:ln>
        </p:spPr>
        <p:txBody>
          <a:bodyPr>
            <a:spAutoFit/>
          </a:bodyPr>
          <a:lstStyle/>
          <a:p>
            <a:pPr algn="just" eaLnBrk="0" hangingPunct="0">
              <a:lnSpc>
                <a:spcPct val="120000"/>
              </a:lnSpc>
              <a:spcBef>
                <a:spcPct val="35000"/>
              </a:spcBef>
            </a:pPr>
            <a:r>
              <a:rPr lang="zh-CN" altLang="en-US" sz="2800" b="1" dirty="0">
                <a:solidFill>
                  <a:srgbClr val="000000"/>
                </a:solidFill>
                <a:latin typeface="Times New Roman" panose="02020603050405020304" pitchFamily="18" charset="0"/>
              </a:rPr>
              <a:t>其中，</a:t>
            </a:r>
            <a:r>
              <a:rPr lang="en-US" altLang="zh-CN" sz="2800" b="1" dirty="0">
                <a:solidFill>
                  <a:srgbClr val="FF0000"/>
                </a:solidFill>
                <a:latin typeface="Times New Roman" panose="02020603050405020304" pitchFamily="18" charset="0"/>
              </a:rPr>
              <a:t>data</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数据域，存放该结点的数据信息；</a:t>
            </a:r>
            <a:endParaRPr lang="zh-CN" altLang="en-US" sz="2800" b="1" dirty="0">
              <a:solidFill>
                <a:srgbClr val="000000"/>
              </a:solidFill>
              <a:latin typeface="Times New Roman" panose="02020603050405020304" pitchFamily="18" charset="0"/>
            </a:endParaRPr>
          </a:p>
          <a:p>
            <a:pPr algn="just" eaLnBrk="0" hangingPunct="0">
              <a:lnSpc>
                <a:spcPct val="120000"/>
              </a:lnSpc>
              <a:spcBef>
                <a:spcPct val="35000"/>
              </a:spcBef>
            </a:pPr>
            <a:r>
              <a:rPr lang="zh-CN" altLang="en-US"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lchild</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左指针域，存放指向左孩子的指针；</a:t>
            </a:r>
            <a:endParaRPr lang="zh-CN" altLang="en-US" sz="2800" b="1" dirty="0">
              <a:solidFill>
                <a:srgbClr val="000000"/>
              </a:solidFill>
              <a:latin typeface="Times New Roman" panose="02020603050405020304" pitchFamily="18" charset="0"/>
            </a:endParaRPr>
          </a:p>
          <a:p>
            <a:pPr eaLnBrk="0" hangingPunct="0">
              <a:lnSpc>
                <a:spcPct val="120000"/>
              </a:lnSpc>
              <a:spcBef>
                <a:spcPct val="35000"/>
              </a:spcBef>
            </a:pPr>
            <a:r>
              <a:rPr lang="zh-CN" altLang="en-US"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rchild</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右指针域，存放指向右孩子的指针。 </a:t>
            </a:r>
            <a:endParaRPr lang="zh-CN" altLang="en-US" sz="2800" b="1" dirty="0">
              <a:solidFill>
                <a:srgbClr val="000000"/>
              </a:solidFill>
              <a:latin typeface="Times New Roman" panose="02020603050405020304" pitchFamily="18" charset="0"/>
            </a:endParaRPr>
          </a:p>
        </p:txBody>
      </p:sp>
      <p:sp>
        <p:nvSpPr>
          <p:cNvPr id="8"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9"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609080" y="722630"/>
            <a:ext cx="442468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链式存储</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二叉链表</a:t>
            </a:r>
            <a:endParaRPr lang="zh-CN" altLang="en-US" sz="3200" dirty="0">
              <a:solidFill>
                <a:srgbClr val="0000FF"/>
              </a:solidFill>
              <a:latin typeface="楷体_GB2312" pitchFamily="49" charset="-122"/>
            </a:endParaRPr>
          </a:p>
        </p:txBody>
      </p:sp>
      <p:sp>
        <p:nvSpPr>
          <p:cNvPr id="61443" name="Text Box 2"/>
          <p:cNvSpPr txBox="1"/>
          <p:nvPr/>
        </p:nvSpPr>
        <p:spPr>
          <a:xfrm>
            <a:off x="1974533" y="1484313"/>
            <a:ext cx="8064500" cy="2889885"/>
          </a:xfrm>
          <a:prstGeom prst="rect">
            <a:avLst/>
          </a:prstGeom>
          <a:solidFill>
            <a:schemeClr val="bg1"/>
          </a:solidFill>
          <a:ln w="9525">
            <a:noFill/>
          </a:ln>
        </p:spPr>
        <p:txBody>
          <a:bodyPr>
            <a:spAutoFit/>
          </a:bodyPr>
          <a:lstStyle/>
          <a:p>
            <a:pPr>
              <a:lnSpc>
                <a:spcPct val="130000"/>
              </a:lnSpc>
              <a:spcBef>
                <a:spcPts val="0"/>
              </a:spcBef>
              <a:spcAft>
                <a:spcPts val="0"/>
              </a:spcAft>
            </a:pPr>
            <a:r>
              <a:rPr lang="zh-CN" altLang="en-US" sz="2800" b="1" dirty="0">
                <a:solidFill>
                  <a:srgbClr val="3333FF"/>
                </a:solidFill>
                <a:latin typeface="宋体" panose="02010600030101010101" pitchFamily="2" charset="-122"/>
              </a:rPr>
              <a:t>二叉链表存储结构的描述：</a:t>
            </a:r>
            <a:endParaRPr lang="zh-CN" altLang="en-US" sz="2800" b="1" dirty="0">
              <a:solidFill>
                <a:srgbClr val="3333FF"/>
              </a:solidFill>
              <a:latin typeface="宋体" panose="02010600030101010101" pitchFamily="2" charset="-122"/>
            </a:endParaRPr>
          </a:p>
          <a:p>
            <a:pPr>
              <a:lnSpc>
                <a:spcPct val="130000"/>
              </a:lnSpc>
              <a:spcBef>
                <a:spcPts val="0"/>
              </a:spcBef>
              <a:spcAft>
                <a:spcPts val="0"/>
              </a:spcAft>
            </a:pPr>
            <a:r>
              <a:rPr lang="en-US" altLang="zh-CN" sz="2800" b="1" dirty="0">
                <a:solidFill>
                  <a:srgbClr val="000000"/>
                </a:solidFill>
                <a:latin typeface="宋体" panose="02010600030101010101" pitchFamily="2" charset="-122"/>
              </a:rPr>
              <a:t>typedef struct BiTNode{</a:t>
            </a:r>
            <a:endParaRPr lang="en-US" altLang="zh-CN" sz="2800" b="1" dirty="0">
              <a:solidFill>
                <a:srgbClr val="000000"/>
              </a:solidFill>
              <a:latin typeface="宋体" panose="02010600030101010101" pitchFamily="2" charset="-122"/>
            </a:endParaRPr>
          </a:p>
          <a:p>
            <a:pPr>
              <a:lnSpc>
                <a:spcPct val="130000"/>
              </a:lnSpc>
              <a:spcBef>
                <a:spcPts val="0"/>
              </a:spcBef>
              <a:spcAft>
                <a:spcPts val="0"/>
              </a:spcAft>
            </a:pPr>
            <a:r>
              <a:rPr lang="en-US" altLang="zh-CN" sz="2800" b="1" dirty="0">
                <a:solidFill>
                  <a:srgbClr val="000000"/>
                </a:solidFill>
                <a:latin typeface="宋体" panose="02010600030101010101" pitchFamily="2" charset="-122"/>
              </a:rPr>
              <a:t>    TElemType data;</a:t>
            </a:r>
            <a:endParaRPr lang="en-US" altLang="zh-CN" sz="2800" b="1" dirty="0">
              <a:solidFill>
                <a:srgbClr val="000000"/>
              </a:solidFill>
              <a:latin typeface="宋体" panose="02010600030101010101" pitchFamily="2" charset="-122"/>
            </a:endParaRPr>
          </a:p>
          <a:p>
            <a:pPr>
              <a:lnSpc>
                <a:spcPct val="130000"/>
              </a:lnSpc>
              <a:spcBef>
                <a:spcPts val="0"/>
              </a:spcBef>
              <a:spcAft>
                <a:spcPts val="0"/>
              </a:spcAft>
            </a:pPr>
            <a:r>
              <a:rPr lang="en-US" altLang="zh-CN" sz="2800" b="1" dirty="0">
                <a:solidFill>
                  <a:srgbClr val="000000"/>
                </a:solidFill>
                <a:latin typeface="宋体" panose="02010600030101010101" pitchFamily="2" charset="-122"/>
              </a:rPr>
              <a:t>    struct BiTNode  *lchild,  *rchild;</a:t>
            </a:r>
            <a:endParaRPr lang="en-US" altLang="zh-CN" sz="2800" b="1" dirty="0">
              <a:solidFill>
                <a:srgbClr val="000000"/>
              </a:solidFill>
              <a:latin typeface="宋体" panose="02010600030101010101" pitchFamily="2" charset="-122"/>
            </a:endParaRPr>
          </a:p>
          <a:p>
            <a:pPr>
              <a:lnSpc>
                <a:spcPct val="130000"/>
              </a:lnSpc>
              <a:spcBef>
                <a:spcPts val="0"/>
              </a:spcBef>
              <a:spcAft>
                <a:spcPts val="0"/>
              </a:spcAft>
            </a:pPr>
            <a:r>
              <a:rPr lang="en-US" altLang="zh-CN" sz="2800" b="1" dirty="0">
                <a:solidFill>
                  <a:srgbClr val="000000"/>
                </a:solidFill>
                <a:latin typeface="宋体" panose="02010600030101010101" pitchFamily="2" charset="-122"/>
              </a:rPr>
              <a:t>} BiTNode, </a:t>
            </a:r>
            <a:r>
              <a:rPr lang="en-US" altLang="zh-CN" sz="2800" b="1" dirty="0">
                <a:solidFill>
                  <a:srgbClr val="FF3300"/>
                </a:solidFill>
                <a:latin typeface="宋体" panose="02010600030101010101" pitchFamily="2" charset="-122"/>
              </a:rPr>
              <a:t>* BiTree</a:t>
            </a:r>
            <a:r>
              <a:rPr lang="en-US" altLang="zh-CN" sz="2800" b="1" dirty="0">
                <a:solidFill>
                  <a:srgbClr val="000000"/>
                </a:solidFill>
                <a:latin typeface="宋体" panose="02010600030101010101" pitchFamily="2" charset="-122"/>
              </a:rPr>
              <a:t>;</a:t>
            </a:r>
            <a:endParaRPr lang="en-US" altLang="zh-CN" sz="2800" b="1" dirty="0">
              <a:solidFill>
                <a:srgbClr val="000000"/>
              </a:solidFill>
              <a:latin typeface="宋体" panose="02010600030101010101" pitchFamily="2" charset="-122"/>
            </a:endParaRPr>
          </a:p>
        </p:txBody>
      </p:sp>
      <p:graphicFrame>
        <p:nvGraphicFramePr>
          <p:cNvPr id="4" name="Group 37"/>
          <p:cNvGraphicFramePr>
            <a:graphicFrameLocks noGrp="1"/>
          </p:cNvGraphicFramePr>
          <p:nvPr/>
        </p:nvGraphicFramePr>
        <p:xfrm>
          <a:off x="3985895" y="4686935"/>
          <a:ext cx="4267200" cy="533400"/>
        </p:xfrm>
        <a:graphic>
          <a:graphicData uri="http://schemas.openxmlformats.org/drawingml/2006/table">
            <a:tbl>
              <a:tblPr/>
              <a:tblGrid>
                <a:gridCol w="1422400"/>
                <a:gridCol w="1422400"/>
                <a:gridCol w="1422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lchild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Data</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rchild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 name="Line 13"/>
          <p:cNvSpPr>
            <a:spLocks noChangeShapeType="1"/>
          </p:cNvSpPr>
          <p:nvPr/>
        </p:nvSpPr>
        <p:spPr bwMode="auto">
          <a:xfrm flipH="1">
            <a:off x="3681095" y="5072380"/>
            <a:ext cx="533400" cy="99060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aphicFrame>
        <p:nvGraphicFramePr>
          <p:cNvPr id="13" name="Group 38"/>
          <p:cNvGraphicFramePr>
            <a:graphicFrameLocks noGrp="1"/>
          </p:cNvGraphicFramePr>
          <p:nvPr/>
        </p:nvGraphicFramePr>
        <p:xfrm>
          <a:off x="1471295" y="6058535"/>
          <a:ext cx="4267200" cy="533400"/>
        </p:xfrm>
        <a:graphic>
          <a:graphicData uri="http://schemas.openxmlformats.org/drawingml/2006/table">
            <a:tbl>
              <a:tblPr/>
              <a:tblGrid>
                <a:gridCol w="1422400"/>
                <a:gridCol w="1422400"/>
                <a:gridCol w="1422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lchild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Data</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rchild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 name="Group 39"/>
          <p:cNvGraphicFramePr>
            <a:graphicFrameLocks noGrp="1"/>
          </p:cNvGraphicFramePr>
          <p:nvPr/>
        </p:nvGraphicFramePr>
        <p:xfrm>
          <a:off x="6119495" y="6134735"/>
          <a:ext cx="4267200" cy="533400"/>
        </p:xfrm>
        <a:graphic>
          <a:graphicData uri="http://schemas.openxmlformats.org/drawingml/2006/table">
            <a:tbl>
              <a:tblPr/>
              <a:tblGrid>
                <a:gridCol w="1422400"/>
                <a:gridCol w="1422400"/>
                <a:gridCol w="14224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lchild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rPr>
                        <a:t>Data</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rPr>
                        <a:t>rchild</a:t>
                      </a:r>
                      <a:endParaRPr kumimoji="1" lang="en-US" altLang="zh-CN" sz="28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6"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2" name="Line 14"/>
          <p:cNvSpPr>
            <a:spLocks noChangeShapeType="1"/>
          </p:cNvSpPr>
          <p:nvPr/>
        </p:nvSpPr>
        <p:spPr bwMode="auto">
          <a:xfrm>
            <a:off x="7752080" y="5072380"/>
            <a:ext cx="729615" cy="1066800"/>
          </a:xfrm>
          <a:prstGeom prst="line">
            <a:avLst/>
          </a:prstGeom>
          <a:noFill/>
          <a:ln w="381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22"/>
          <p:cNvGrpSpPr/>
          <p:nvPr/>
        </p:nvGrpSpPr>
        <p:grpSpPr>
          <a:xfrm>
            <a:off x="7070725" y="1430338"/>
            <a:ext cx="1439863" cy="863600"/>
            <a:chOff x="1493" y="1120"/>
            <a:chExt cx="907" cy="544"/>
          </a:xfrm>
        </p:grpSpPr>
        <p:sp>
          <p:nvSpPr>
            <p:cNvPr id="62504" name="Rectangle 23"/>
            <p:cNvSpPr/>
            <p:nvPr/>
          </p:nvSpPr>
          <p:spPr>
            <a:xfrm>
              <a:off x="1493" y="1415"/>
              <a:ext cx="907" cy="249"/>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05" name="Rectangle 24"/>
            <p:cNvSpPr/>
            <p:nvPr/>
          </p:nvSpPr>
          <p:spPr>
            <a:xfrm>
              <a:off x="1804" y="1415"/>
              <a:ext cx="284" cy="249"/>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A</a:t>
              </a:r>
              <a:endParaRPr lang="en-US" altLang="zh-CN" sz="2400" b="1" dirty="0">
                <a:solidFill>
                  <a:srgbClr val="3333FF"/>
                </a:solidFill>
                <a:latin typeface="Times New Roman" panose="02020603050405020304" pitchFamily="18" charset="0"/>
              </a:endParaRPr>
            </a:p>
          </p:txBody>
        </p:sp>
        <p:sp>
          <p:nvSpPr>
            <p:cNvPr id="62506" name="Line 25"/>
            <p:cNvSpPr/>
            <p:nvPr/>
          </p:nvSpPr>
          <p:spPr>
            <a:xfrm>
              <a:off x="1726" y="1120"/>
              <a:ext cx="208" cy="276"/>
            </a:xfrm>
            <a:prstGeom prst="line">
              <a:avLst/>
            </a:prstGeom>
            <a:ln w="28575" cap="flat" cmpd="sng">
              <a:solidFill>
                <a:srgbClr val="000000"/>
              </a:solidFill>
              <a:prstDash val="solid"/>
              <a:headEnd type="none" w="med" len="med"/>
              <a:tailEnd type="stealth" w="lg" len="lg"/>
            </a:ln>
          </p:spPr>
        </p:sp>
      </p:grpSp>
      <p:sp>
        <p:nvSpPr>
          <p:cNvPr id="76" name="Rectangle 47"/>
          <p:cNvSpPr/>
          <p:nvPr/>
        </p:nvSpPr>
        <p:spPr>
          <a:xfrm>
            <a:off x="6794500" y="2943225"/>
            <a:ext cx="422275" cy="365125"/>
          </a:xfrm>
          <a:prstGeom prst="rect">
            <a:avLst/>
          </a:prstGeom>
          <a:solidFill>
            <a:schemeClr val="bg2"/>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grpSp>
        <p:nvGrpSpPr>
          <p:cNvPr id="78" name="Group 49"/>
          <p:cNvGrpSpPr/>
          <p:nvPr/>
        </p:nvGrpSpPr>
        <p:grpSpPr>
          <a:xfrm>
            <a:off x="5862638" y="4967288"/>
            <a:ext cx="1366837" cy="381000"/>
            <a:chOff x="759" y="3083"/>
            <a:chExt cx="861" cy="240"/>
          </a:xfrm>
        </p:grpSpPr>
        <p:sp>
          <p:nvSpPr>
            <p:cNvPr id="62502" name="Rectangle 50"/>
            <p:cNvSpPr/>
            <p:nvPr/>
          </p:nvSpPr>
          <p:spPr>
            <a:xfrm>
              <a:off x="759" y="3083"/>
              <a:ext cx="266" cy="230"/>
            </a:xfrm>
            <a:prstGeom prst="rect">
              <a:avLst/>
            </a:prstGeom>
            <a:solidFill>
              <a:schemeClr val="bg2"/>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62503" name="Rectangle 51"/>
            <p:cNvSpPr/>
            <p:nvPr/>
          </p:nvSpPr>
          <p:spPr>
            <a:xfrm>
              <a:off x="1354" y="3093"/>
              <a:ext cx="266" cy="230"/>
            </a:xfrm>
            <a:prstGeom prst="rect">
              <a:avLst/>
            </a:prstGeom>
            <a:solidFill>
              <a:schemeClr val="bg2"/>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grpSp>
      <p:grpSp>
        <p:nvGrpSpPr>
          <p:cNvPr id="81" name="Group 52"/>
          <p:cNvGrpSpPr/>
          <p:nvPr/>
        </p:nvGrpSpPr>
        <p:grpSpPr>
          <a:xfrm>
            <a:off x="7234238" y="4030663"/>
            <a:ext cx="1366837" cy="381000"/>
            <a:chOff x="1641" y="2479"/>
            <a:chExt cx="861" cy="240"/>
          </a:xfrm>
          <a:solidFill>
            <a:schemeClr val="bg2"/>
          </a:solidFill>
        </p:grpSpPr>
        <p:sp>
          <p:nvSpPr>
            <p:cNvPr id="62500" name="Rectangle 53"/>
            <p:cNvSpPr/>
            <p:nvPr/>
          </p:nvSpPr>
          <p:spPr>
            <a:xfrm>
              <a:off x="1641" y="2479"/>
              <a:ext cx="266" cy="230"/>
            </a:xfrm>
            <a:prstGeom prst="rect">
              <a:avLst/>
            </a:prstGeom>
            <a:grp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62501" name="Rectangle 54"/>
            <p:cNvSpPr/>
            <p:nvPr/>
          </p:nvSpPr>
          <p:spPr>
            <a:xfrm>
              <a:off x="2236" y="2489"/>
              <a:ext cx="266" cy="230"/>
            </a:xfrm>
            <a:prstGeom prst="rect">
              <a:avLst/>
            </a:prstGeom>
            <a:grp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grpSp>
      <p:grpSp>
        <p:nvGrpSpPr>
          <p:cNvPr id="84" name="Group 55"/>
          <p:cNvGrpSpPr/>
          <p:nvPr/>
        </p:nvGrpSpPr>
        <p:grpSpPr>
          <a:xfrm>
            <a:off x="9093200" y="4029075"/>
            <a:ext cx="1366838" cy="381000"/>
            <a:chOff x="2812" y="2478"/>
            <a:chExt cx="861" cy="240"/>
          </a:xfrm>
          <a:solidFill>
            <a:schemeClr val="bg2"/>
          </a:solidFill>
        </p:grpSpPr>
        <p:sp>
          <p:nvSpPr>
            <p:cNvPr id="62498" name="Rectangle 56"/>
            <p:cNvSpPr/>
            <p:nvPr/>
          </p:nvSpPr>
          <p:spPr>
            <a:xfrm>
              <a:off x="2812" y="2478"/>
              <a:ext cx="266" cy="230"/>
            </a:xfrm>
            <a:prstGeom prst="rect">
              <a:avLst/>
            </a:prstGeom>
            <a:grp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62499" name="Rectangle 57"/>
            <p:cNvSpPr/>
            <p:nvPr/>
          </p:nvSpPr>
          <p:spPr>
            <a:xfrm>
              <a:off x="3407" y="2488"/>
              <a:ext cx="266" cy="230"/>
            </a:xfrm>
            <a:prstGeom prst="rect">
              <a:avLst/>
            </a:prstGeom>
            <a:grp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grpSp>
      <p:grpSp>
        <p:nvGrpSpPr>
          <p:cNvPr id="87" name="Group 58"/>
          <p:cNvGrpSpPr/>
          <p:nvPr/>
        </p:nvGrpSpPr>
        <p:grpSpPr>
          <a:xfrm>
            <a:off x="8015288" y="2235200"/>
            <a:ext cx="1439862" cy="1087438"/>
            <a:chOff x="2133" y="1348"/>
            <a:chExt cx="907" cy="685"/>
          </a:xfrm>
        </p:grpSpPr>
        <p:sp>
          <p:nvSpPr>
            <p:cNvPr id="62495" name="Freeform 59"/>
            <p:cNvSpPr/>
            <p:nvPr/>
          </p:nvSpPr>
          <p:spPr>
            <a:xfrm>
              <a:off x="2242" y="1348"/>
              <a:ext cx="338" cy="400"/>
            </a:xfrm>
            <a:custGeom>
              <a:avLst/>
              <a:gdLst/>
              <a:ahLst/>
              <a:cxnLst>
                <a:cxn ang="0">
                  <a:pos x="0" y="0"/>
                </a:cxn>
                <a:cxn ang="0">
                  <a:pos x="338" y="400"/>
                </a:cxn>
              </a:cxnLst>
              <a:rect l="0" t="0" r="0" b="0"/>
              <a:pathLst>
                <a:path w="469" h="544">
                  <a:moveTo>
                    <a:pt x="0" y="0"/>
                  </a:moveTo>
                  <a:lnTo>
                    <a:pt x="469" y="544"/>
                  </a:lnTo>
                </a:path>
              </a:pathLst>
            </a:custGeom>
            <a:solidFill>
              <a:schemeClr val="accent1">
                <a:alpha val="100000"/>
              </a:schemeClr>
            </a:solidFill>
            <a:ln w="28575" cap="flat" cmpd="sng">
              <a:solidFill>
                <a:srgbClr val="000000">
                  <a:alpha val="100000"/>
                </a:srgbClr>
              </a:solidFill>
              <a:prstDash val="solid"/>
              <a:round/>
              <a:headEnd type="none" w="med" len="med"/>
              <a:tailEnd type="stealth" w="lg" len="lg"/>
            </a:ln>
          </p:spPr>
          <p:txBody>
            <a:bodyPr/>
            <a:lstStyle/>
            <a:p>
              <a:endParaRPr lang="zh-CN" altLang="en-US" b="1"/>
            </a:p>
          </p:txBody>
        </p:sp>
        <p:sp>
          <p:nvSpPr>
            <p:cNvPr id="62496" name="Rectangle 60"/>
            <p:cNvSpPr/>
            <p:nvPr/>
          </p:nvSpPr>
          <p:spPr>
            <a:xfrm>
              <a:off x="2133" y="1784"/>
              <a:ext cx="907" cy="249"/>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497" name="Rectangle 61"/>
            <p:cNvSpPr/>
            <p:nvPr/>
          </p:nvSpPr>
          <p:spPr>
            <a:xfrm>
              <a:off x="2444" y="1784"/>
              <a:ext cx="284" cy="249"/>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C</a:t>
              </a:r>
              <a:endParaRPr lang="en-US" altLang="zh-CN" sz="2400" b="1" dirty="0">
                <a:solidFill>
                  <a:srgbClr val="3333FF"/>
                </a:solidFill>
                <a:latin typeface="Times New Roman" panose="02020603050405020304" pitchFamily="18" charset="0"/>
              </a:endParaRPr>
            </a:p>
          </p:txBody>
        </p:sp>
      </p:grpSp>
      <p:sp>
        <p:nvSpPr>
          <p:cNvPr id="91" name="Text Box 63"/>
          <p:cNvSpPr txBox="1"/>
          <p:nvPr/>
        </p:nvSpPr>
        <p:spPr>
          <a:xfrm>
            <a:off x="2105025" y="6048375"/>
            <a:ext cx="7932738" cy="553085"/>
          </a:xfrm>
          <a:prstGeom prst="rect">
            <a:avLst/>
          </a:prstGeom>
          <a:noFill/>
          <a:ln w="28575" cap="flat" cmpd="sng">
            <a:solidFill>
              <a:srgbClr val="0000FF"/>
            </a:solidFill>
            <a:prstDash val="solid"/>
            <a:miter/>
            <a:headEnd type="none" w="med" len="med"/>
            <a:tailEnd type="none" w="med" len="med"/>
          </a:ln>
        </p:spPr>
        <p:txBody>
          <a:bodyPr>
            <a:spAutoFit/>
          </a:bodyPr>
          <a:lstStyle/>
          <a:p>
            <a:pPr algn="ctr">
              <a:spcBef>
                <a:spcPct val="50000"/>
              </a:spcBef>
            </a:pPr>
            <a:r>
              <a:rPr lang="zh-CN" altLang="en-US" sz="3000" b="1" dirty="0">
                <a:solidFill>
                  <a:srgbClr val="000000"/>
                </a:solidFill>
                <a:latin typeface="Times New Roman" panose="02020603050405020304" pitchFamily="18" charset="0"/>
              </a:rPr>
              <a:t>具有</a:t>
            </a:r>
            <a:r>
              <a:rPr lang="en-US" altLang="zh-CN" sz="3000" b="1" i="1" dirty="0">
                <a:solidFill>
                  <a:srgbClr val="FF0000"/>
                </a:solidFill>
                <a:latin typeface="Times New Roman" panose="02020603050405020304" pitchFamily="18" charset="0"/>
              </a:rPr>
              <a:t>n</a:t>
            </a:r>
            <a:r>
              <a:rPr lang="zh-CN" altLang="en-US" sz="3000" b="1" dirty="0">
                <a:solidFill>
                  <a:srgbClr val="000000"/>
                </a:solidFill>
                <a:latin typeface="Times New Roman" panose="02020603050405020304" pitchFamily="18" charset="0"/>
              </a:rPr>
              <a:t>个结点的二叉链表中，有</a:t>
            </a:r>
            <a:r>
              <a:rPr lang="en-US" altLang="zh-CN" sz="3000" b="1" i="1" dirty="0">
                <a:solidFill>
                  <a:srgbClr val="FF0000"/>
                </a:solidFill>
                <a:latin typeface="Times New Roman" panose="02020603050405020304" pitchFamily="18" charset="0"/>
              </a:rPr>
              <a:t>n</a:t>
            </a:r>
            <a:r>
              <a:rPr lang="en-US" altLang="zh-CN" sz="3000" b="1" dirty="0">
                <a:solidFill>
                  <a:srgbClr val="FF0000"/>
                </a:solidFill>
                <a:latin typeface="Times New Roman" panose="02020603050405020304" pitchFamily="18" charset="0"/>
              </a:rPr>
              <a:t>+1</a:t>
            </a:r>
            <a:r>
              <a:rPr lang="zh-CN" altLang="en-US" sz="3000" b="1" dirty="0">
                <a:solidFill>
                  <a:srgbClr val="000000"/>
                </a:solidFill>
                <a:latin typeface="Times New Roman" panose="02020603050405020304" pitchFamily="18" charset="0"/>
              </a:rPr>
              <a:t>个空指针。</a:t>
            </a:r>
            <a:endParaRPr lang="zh-CN" altLang="en-US" sz="3000" b="1" dirty="0">
              <a:solidFill>
                <a:srgbClr val="000000"/>
              </a:solidFill>
              <a:latin typeface="Times New Roman" panose="02020603050405020304" pitchFamily="18" charset="0"/>
            </a:endParaRPr>
          </a:p>
        </p:txBody>
      </p:sp>
      <p:grpSp>
        <p:nvGrpSpPr>
          <p:cNvPr id="62480" name="Group 65"/>
          <p:cNvGrpSpPr/>
          <p:nvPr/>
        </p:nvGrpSpPr>
        <p:grpSpPr>
          <a:xfrm>
            <a:off x="1614488" y="1943100"/>
            <a:ext cx="2698750" cy="2951163"/>
            <a:chOff x="2889" y="1525"/>
            <a:chExt cx="1700" cy="1859"/>
          </a:xfrm>
        </p:grpSpPr>
        <p:sp>
          <p:nvSpPr>
            <p:cNvPr id="62482" name="Freeform 66"/>
            <p:cNvSpPr/>
            <p:nvPr/>
          </p:nvSpPr>
          <p:spPr>
            <a:xfrm>
              <a:off x="3358" y="1736"/>
              <a:ext cx="196" cy="335"/>
            </a:xfrm>
            <a:custGeom>
              <a:avLst/>
              <a:gdLst/>
              <a:ahLst/>
              <a:cxnLst>
                <a:cxn ang="0">
                  <a:pos x="196" y="0"/>
                </a:cxn>
                <a:cxn ang="0">
                  <a:pos x="0" y="335"/>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2483" name="Line 67"/>
            <p:cNvSpPr/>
            <p:nvPr/>
          </p:nvSpPr>
          <p:spPr>
            <a:xfrm>
              <a:off x="3742" y="1736"/>
              <a:ext cx="228" cy="319"/>
            </a:xfrm>
            <a:prstGeom prst="line">
              <a:avLst/>
            </a:prstGeom>
            <a:ln w="28575" cap="flat" cmpd="sng">
              <a:solidFill>
                <a:srgbClr val="006666"/>
              </a:solidFill>
              <a:prstDash val="solid"/>
              <a:headEnd type="none" w="med" len="med"/>
              <a:tailEnd type="none" w="med" len="med"/>
            </a:ln>
          </p:spPr>
        </p:sp>
        <p:sp>
          <p:nvSpPr>
            <p:cNvPr id="95" name="Oval 68"/>
            <p:cNvSpPr>
              <a:spLocks noChangeArrowheads="1"/>
            </p:cNvSpPr>
            <p:nvPr/>
          </p:nvSpPr>
          <p:spPr bwMode="auto">
            <a:xfrm>
              <a:off x="3493" y="1525"/>
              <a:ext cx="309" cy="286"/>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A</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96" name="Oval 69"/>
            <p:cNvSpPr>
              <a:spLocks noChangeArrowheads="1"/>
            </p:cNvSpPr>
            <p:nvPr/>
          </p:nvSpPr>
          <p:spPr bwMode="auto">
            <a:xfrm>
              <a:off x="3166" y="2032"/>
              <a:ext cx="309" cy="285"/>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B</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97" name="Oval 70"/>
            <p:cNvSpPr>
              <a:spLocks noChangeArrowheads="1"/>
            </p:cNvSpPr>
            <p:nvPr/>
          </p:nvSpPr>
          <p:spPr bwMode="auto">
            <a:xfrm>
              <a:off x="3885" y="2030"/>
              <a:ext cx="310" cy="286"/>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C</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2487" name="Line 71"/>
            <p:cNvSpPr/>
            <p:nvPr/>
          </p:nvSpPr>
          <p:spPr>
            <a:xfrm>
              <a:off x="3138" y="2804"/>
              <a:ext cx="228" cy="319"/>
            </a:xfrm>
            <a:prstGeom prst="line">
              <a:avLst/>
            </a:prstGeom>
            <a:ln w="28575" cap="flat" cmpd="sng">
              <a:solidFill>
                <a:srgbClr val="006666"/>
              </a:solidFill>
              <a:prstDash val="solid"/>
              <a:headEnd type="none" w="med" len="med"/>
              <a:tailEnd type="none" w="med" len="med"/>
            </a:ln>
          </p:spPr>
        </p:sp>
        <p:sp>
          <p:nvSpPr>
            <p:cNvPr id="99" name="Oval 72"/>
            <p:cNvSpPr>
              <a:spLocks noChangeArrowheads="1"/>
            </p:cNvSpPr>
            <p:nvPr/>
          </p:nvSpPr>
          <p:spPr bwMode="auto">
            <a:xfrm>
              <a:off x="2889" y="2593"/>
              <a:ext cx="309" cy="286"/>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D</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0" name="Oval 73"/>
            <p:cNvSpPr>
              <a:spLocks noChangeArrowheads="1"/>
            </p:cNvSpPr>
            <p:nvPr/>
          </p:nvSpPr>
          <p:spPr bwMode="auto">
            <a:xfrm>
              <a:off x="3281" y="3098"/>
              <a:ext cx="310" cy="286"/>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G</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62490" name="Freeform 74"/>
            <p:cNvSpPr/>
            <p:nvPr/>
          </p:nvSpPr>
          <p:spPr>
            <a:xfrm>
              <a:off x="3061" y="2296"/>
              <a:ext cx="196" cy="335"/>
            </a:xfrm>
            <a:custGeom>
              <a:avLst/>
              <a:gdLst/>
              <a:ahLst/>
              <a:cxnLst>
                <a:cxn ang="0">
                  <a:pos x="196" y="0"/>
                </a:cxn>
                <a:cxn ang="0">
                  <a:pos x="0" y="335"/>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2491" name="Freeform 75"/>
            <p:cNvSpPr/>
            <p:nvPr/>
          </p:nvSpPr>
          <p:spPr>
            <a:xfrm>
              <a:off x="3752" y="2296"/>
              <a:ext cx="196" cy="335"/>
            </a:xfrm>
            <a:custGeom>
              <a:avLst/>
              <a:gdLst/>
              <a:ahLst/>
              <a:cxnLst>
                <a:cxn ang="0">
                  <a:pos x="196" y="0"/>
                </a:cxn>
                <a:cxn ang="0">
                  <a:pos x="0" y="335"/>
                </a:cxn>
              </a:cxnLst>
              <a:rect l="0" t="0" r="0" b="0"/>
              <a:pathLst>
                <a:path w="226" h="421">
                  <a:moveTo>
                    <a:pt x="226" y="0"/>
                  </a:moveTo>
                  <a:lnTo>
                    <a:pt x="0" y="421"/>
                  </a:lnTo>
                </a:path>
              </a:pathLst>
            </a:custGeom>
            <a:noFill/>
            <a:ln w="28575" cap="flat" cmpd="sng">
              <a:solidFill>
                <a:srgbClr val="006666">
                  <a:alpha val="100000"/>
                </a:srgbClr>
              </a:solidFill>
              <a:prstDash val="solid"/>
              <a:round/>
              <a:headEnd type="none" w="med" len="med"/>
              <a:tailEnd type="none" w="med" len="med"/>
            </a:ln>
          </p:spPr>
          <p:txBody>
            <a:bodyPr/>
            <a:lstStyle/>
            <a:p>
              <a:endParaRPr lang="zh-CN" altLang="en-US" b="1"/>
            </a:p>
          </p:txBody>
        </p:sp>
        <p:sp>
          <p:nvSpPr>
            <p:cNvPr id="62492" name="Line 76"/>
            <p:cNvSpPr/>
            <p:nvPr/>
          </p:nvSpPr>
          <p:spPr>
            <a:xfrm>
              <a:off x="4136" y="2296"/>
              <a:ext cx="228" cy="319"/>
            </a:xfrm>
            <a:prstGeom prst="line">
              <a:avLst/>
            </a:prstGeom>
            <a:ln w="28575" cap="flat" cmpd="sng">
              <a:solidFill>
                <a:srgbClr val="006666"/>
              </a:solidFill>
              <a:prstDash val="solid"/>
              <a:headEnd type="none" w="med" len="med"/>
              <a:tailEnd type="none" w="med" len="med"/>
            </a:ln>
          </p:spPr>
        </p:sp>
        <p:sp>
          <p:nvSpPr>
            <p:cNvPr id="104" name="Oval 77"/>
            <p:cNvSpPr>
              <a:spLocks noChangeArrowheads="1"/>
            </p:cNvSpPr>
            <p:nvPr/>
          </p:nvSpPr>
          <p:spPr bwMode="auto">
            <a:xfrm>
              <a:off x="3560" y="2592"/>
              <a:ext cx="309" cy="285"/>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E</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sp>
          <p:nvSpPr>
            <p:cNvPr id="105" name="Oval 78"/>
            <p:cNvSpPr>
              <a:spLocks noChangeArrowheads="1"/>
            </p:cNvSpPr>
            <p:nvPr/>
          </p:nvSpPr>
          <p:spPr bwMode="auto">
            <a:xfrm>
              <a:off x="4279" y="2590"/>
              <a:ext cx="310" cy="286"/>
            </a:xfrm>
            <a:prstGeom prst="ellipse">
              <a:avLst/>
            </a:prstGeom>
          </p:spPr>
          <p:style>
            <a:lnRef idx="1">
              <a:schemeClr val="accent2"/>
            </a:lnRef>
            <a:fillRef idx="2">
              <a:schemeClr val="accent2"/>
            </a:fillRef>
            <a:effectRef idx="1">
              <a:schemeClr val="accent2"/>
            </a:effectRef>
            <a:fontRef idx="minor">
              <a:schemeClr val="dk1"/>
            </a:fontRef>
          </p:style>
          <p:txBody>
            <a:bodyPr lIns="54000" tIns="0" rIns="0" bIns="0"/>
            <a:lstStyle/>
            <a:p>
              <a:pPr marL="0" marR="0" lvl="0" indent="0" algn="l" defTabSz="914400" rtl="0" eaLnBrk="1" fontAlgn="base" latinLnBrk="0" hangingPunct="1">
                <a:lnSpc>
                  <a:spcPct val="9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rPr>
                <a:t>F</a:t>
              </a:r>
              <a:endParaRPr kumimoji="1" lang="en-US" altLang="zh-CN" sz="2400" b="1" i="0" u="none" strike="noStrike" kern="1200" cap="none" spc="0" normalizeH="0" baseline="0" noProof="0" dirty="0">
                <a:ln>
                  <a:noFill/>
                </a:ln>
                <a:solidFill>
                  <a:srgbClr val="3333FF"/>
                </a:solidFill>
                <a:effectLst/>
                <a:uLnTx/>
                <a:uFillTx/>
                <a:latin typeface="Times New Roman" panose="02020603050405020304" pitchFamily="18" charset="0"/>
                <a:ea typeface="华文行楷" panose="02010800040101010101" pitchFamily="2" charset="-122"/>
                <a:cs typeface="+mn-cs"/>
                <a:sym typeface="+mn-ea"/>
              </a:endParaRPr>
            </a:p>
          </p:txBody>
        </p:sp>
      </p:grpSp>
      <p:sp>
        <p:nvSpPr>
          <p:cNvPr id="106" name="Freeform 9"/>
          <p:cNvSpPr/>
          <p:nvPr/>
        </p:nvSpPr>
        <p:spPr>
          <a:xfrm rot="-2292970" flipH="1">
            <a:off x="4062413" y="4175125"/>
            <a:ext cx="903287" cy="1241425"/>
          </a:xfrm>
          <a:custGeom>
            <a:avLst/>
            <a:gdLst/>
            <a:ahLst/>
            <a:cxnLst>
              <a:cxn ang="0">
                <a:pos x="903287" y="0"/>
              </a:cxn>
              <a:cxn ang="0">
                <a:pos x="900172" y="140010"/>
              </a:cxn>
              <a:cxn ang="0">
                <a:pos x="884598" y="270687"/>
              </a:cxn>
              <a:cxn ang="0">
                <a:pos x="859680" y="392029"/>
              </a:cxn>
              <a:cxn ang="0">
                <a:pos x="819188" y="504037"/>
              </a:cxn>
              <a:cxn ang="0">
                <a:pos x="769351" y="606711"/>
              </a:cxn>
              <a:cxn ang="0">
                <a:pos x="703941" y="700052"/>
              </a:cxn>
              <a:cxn ang="0">
                <a:pos x="626071" y="790281"/>
              </a:cxn>
              <a:cxn ang="0">
                <a:pos x="532628" y="871175"/>
              </a:cxn>
              <a:cxn ang="0">
                <a:pos x="420496" y="948959"/>
              </a:cxn>
              <a:cxn ang="0">
                <a:pos x="292790" y="1020520"/>
              </a:cxn>
              <a:cxn ang="0">
                <a:pos x="292790" y="1241425"/>
              </a:cxn>
              <a:cxn ang="0">
                <a:pos x="0" y="799615"/>
              </a:cxn>
              <a:cxn ang="0">
                <a:pos x="292790" y="357804"/>
              </a:cxn>
              <a:cxn ang="0">
                <a:pos x="292790" y="578709"/>
              </a:cxn>
              <a:cxn ang="0">
                <a:pos x="348856" y="572487"/>
              </a:cxn>
              <a:cxn ang="0">
                <a:pos x="411151" y="553819"/>
              </a:cxn>
              <a:cxn ang="0">
                <a:pos x="476562" y="522705"/>
              </a:cxn>
              <a:cxn ang="0">
                <a:pos x="541972" y="482258"/>
              </a:cxn>
              <a:cxn ang="0">
                <a:pos x="610497" y="435588"/>
              </a:cxn>
              <a:cxn ang="0">
                <a:pos x="672793" y="382695"/>
              </a:cxn>
              <a:cxn ang="0">
                <a:pos x="735089" y="323579"/>
              </a:cxn>
              <a:cxn ang="0">
                <a:pos x="788040" y="258241"/>
              </a:cxn>
              <a:cxn ang="0">
                <a:pos x="834762" y="192903"/>
              </a:cxn>
              <a:cxn ang="0">
                <a:pos x="869024" y="127565"/>
              </a:cxn>
              <a:cxn ang="0">
                <a:pos x="893943" y="62227"/>
              </a:cxn>
              <a:cxn ang="0">
                <a:pos x="900172" y="0"/>
              </a:cxn>
              <a:cxn ang="0">
                <a:pos x="903287" y="0"/>
              </a:cxn>
            </a:cxnLst>
            <a:rect l="0" t="0" r="0" b="0"/>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alpha val="100000"/>
                </a:schemeClr>
              </a:gs>
              <a:gs pos="100000">
                <a:srgbClr val="D1D7CB">
                  <a:alpha val="100000"/>
                </a:srgbClr>
              </a:gs>
            </a:gsLst>
            <a:lin ang="0" scaled="1"/>
            <a:tileRect/>
          </a:gradFill>
          <a:ln w="0">
            <a:noFill/>
          </a:ln>
        </p:spPr>
        <p:txBody>
          <a:bodyPr/>
          <a:lstStyle/>
          <a:p>
            <a:endParaRPr lang="zh-CN" altLang="en-US" b="1"/>
          </a:p>
        </p:txBody>
      </p:sp>
      <p:sp>
        <p:nvSpPr>
          <p:cNvPr id="7" name="Rectangle 11"/>
          <p:cNvSpPr>
            <a:spLocks noChangeArrowheads="1"/>
          </p:cNvSpPr>
          <p:nvPr/>
        </p:nvSpPr>
        <p:spPr bwMode="auto">
          <a:xfrm>
            <a:off x="6609080" y="722630"/>
            <a:ext cx="442468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链式存储</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二叉链表</a:t>
            </a:r>
            <a:endParaRPr lang="zh-CN" altLang="en-US" sz="3200" dirty="0">
              <a:solidFill>
                <a:srgbClr val="0000FF"/>
              </a:solidFill>
              <a:latin typeface="楷体_GB2312" pitchFamily="49" charset="-122"/>
            </a:endParaRPr>
          </a:p>
        </p:txBody>
      </p:sp>
      <p:sp>
        <p:nvSpPr>
          <p:cNvPr id="4"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grpSp>
        <p:nvGrpSpPr>
          <p:cNvPr id="68" name="Group 18"/>
          <p:cNvGrpSpPr/>
          <p:nvPr/>
        </p:nvGrpSpPr>
        <p:grpSpPr>
          <a:xfrm>
            <a:off x="5788025" y="2235200"/>
            <a:ext cx="1473200" cy="1101725"/>
            <a:chOff x="730" y="1348"/>
            <a:chExt cx="928" cy="694"/>
          </a:xfrm>
        </p:grpSpPr>
        <p:sp>
          <p:nvSpPr>
            <p:cNvPr id="62507" name="Rectangle 19"/>
            <p:cNvSpPr/>
            <p:nvPr/>
          </p:nvSpPr>
          <p:spPr>
            <a:xfrm>
              <a:off x="730" y="1793"/>
              <a:ext cx="907" cy="249"/>
            </a:xfrm>
            <a:prstGeom prst="rect">
              <a:avLst/>
            </a:prstGeom>
            <a:solidFill>
              <a:schemeClr val="bg2"/>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08" name="Rectangle 20"/>
            <p:cNvSpPr/>
            <p:nvPr/>
          </p:nvSpPr>
          <p:spPr>
            <a:xfrm>
              <a:off x="1041" y="1793"/>
              <a:ext cx="284" cy="249"/>
            </a:xfrm>
            <a:prstGeom prst="rect">
              <a:avLst/>
            </a:prstGeom>
            <a:solidFill>
              <a:srgbClr val="FFFF99"/>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B</a:t>
              </a:r>
              <a:endParaRPr lang="en-US" altLang="zh-CN" sz="2400" b="1" dirty="0">
                <a:solidFill>
                  <a:srgbClr val="3333FF"/>
                </a:solidFill>
                <a:latin typeface="Times New Roman" panose="02020603050405020304" pitchFamily="18" charset="0"/>
              </a:endParaRPr>
            </a:p>
          </p:txBody>
        </p:sp>
        <p:sp>
          <p:nvSpPr>
            <p:cNvPr id="62509" name="Freeform 21"/>
            <p:cNvSpPr/>
            <p:nvPr/>
          </p:nvSpPr>
          <p:spPr>
            <a:xfrm>
              <a:off x="1262" y="1348"/>
              <a:ext cx="396" cy="400"/>
            </a:xfrm>
            <a:custGeom>
              <a:avLst/>
              <a:gdLst/>
              <a:ahLst/>
              <a:cxnLst>
                <a:cxn ang="0">
                  <a:pos x="396" y="0"/>
                </a:cxn>
                <a:cxn ang="0">
                  <a:pos x="0" y="400"/>
                </a:cxn>
              </a:cxnLst>
              <a:rect l="0" t="0" r="0" b="0"/>
              <a:pathLst>
                <a:path w="550" h="544">
                  <a:moveTo>
                    <a:pt x="550" y="0"/>
                  </a:moveTo>
                  <a:lnTo>
                    <a:pt x="0" y="544"/>
                  </a:lnTo>
                </a:path>
              </a:pathLst>
            </a:custGeom>
            <a:noFill/>
            <a:ln w="28575" cap="flat" cmpd="sng">
              <a:solidFill>
                <a:srgbClr val="000000">
                  <a:alpha val="100000"/>
                </a:srgbClr>
              </a:solidFill>
              <a:prstDash val="solid"/>
              <a:round/>
              <a:headEnd type="none" w="med" len="med"/>
              <a:tailEnd type="stealth" w="lg" len="lg"/>
            </a:ln>
          </p:spPr>
          <p:txBody>
            <a:bodyPr/>
            <a:lstStyle/>
            <a:p>
              <a:endParaRPr lang="zh-CN" altLang="en-US" b="1"/>
            </a:p>
          </p:txBody>
        </p:sp>
      </p:grpSp>
      <p:grpSp>
        <p:nvGrpSpPr>
          <p:cNvPr id="56" name="Group 6"/>
          <p:cNvGrpSpPr/>
          <p:nvPr/>
        </p:nvGrpSpPr>
        <p:grpSpPr>
          <a:xfrm>
            <a:off x="9031288" y="3255963"/>
            <a:ext cx="1439862" cy="1182687"/>
            <a:chOff x="2773" y="1991"/>
            <a:chExt cx="907" cy="745"/>
          </a:xfrm>
          <a:solidFill>
            <a:schemeClr val="accent1">
              <a:lumMod val="20000"/>
              <a:lumOff val="80000"/>
            </a:schemeClr>
          </a:solidFill>
        </p:grpSpPr>
        <p:sp>
          <p:nvSpPr>
            <p:cNvPr id="62516" name="Rectangle 7"/>
            <p:cNvSpPr/>
            <p:nvPr/>
          </p:nvSpPr>
          <p:spPr>
            <a:xfrm>
              <a:off x="2773" y="2487"/>
              <a:ext cx="907" cy="249"/>
            </a:xfrm>
            <a:prstGeom prst="rect">
              <a:avLst/>
            </a:prstGeom>
            <a:grp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17" name="Rectangle 8"/>
            <p:cNvSpPr/>
            <p:nvPr/>
          </p:nvSpPr>
          <p:spPr>
            <a:xfrm>
              <a:off x="3084" y="2487"/>
              <a:ext cx="284" cy="249"/>
            </a:xfrm>
            <a:prstGeom prst="rect">
              <a:avLst/>
            </a:prstGeom>
            <a:solidFill>
              <a:srgbClr val="F6EC81"/>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F</a:t>
              </a:r>
              <a:endParaRPr lang="en-US" altLang="zh-CN" sz="2400" b="1" dirty="0">
                <a:solidFill>
                  <a:srgbClr val="3333FF"/>
                </a:solidFill>
                <a:latin typeface="Times New Roman" panose="02020603050405020304" pitchFamily="18" charset="0"/>
              </a:endParaRPr>
            </a:p>
          </p:txBody>
        </p:sp>
        <p:sp>
          <p:nvSpPr>
            <p:cNvPr id="62518" name="Line 9"/>
            <p:cNvSpPr/>
            <p:nvPr/>
          </p:nvSpPr>
          <p:spPr>
            <a:xfrm>
              <a:off x="2946" y="1991"/>
              <a:ext cx="292" cy="458"/>
            </a:xfrm>
            <a:prstGeom prst="line">
              <a:avLst/>
            </a:prstGeom>
            <a:grpFill/>
            <a:ln w="28575" cap="flat" cmpd="sng">
              <a:solidFill>
                <a:srgbClr val="000000"/>
              </a:solidFill>
              <a:prstDash val="solid"/>
              <a:headEnd type="none" w="med" len="med"/>
              <a:tailEnd type="stealth" w="lg" len="lg"/>
            </a:ln>
          </p:spPr>
        </p:sp>
      </p:grpSp>
      <p:grpSp>
        <p:nvGrpSpPr>
          <p:cNvPr id="60" name="Group 10"/>
          <p:cNvGrpSpPr/>
          <p:nvPr/>
        </p:nvGrpSpPr>
        <p:grpSpPr>
          <a:xfrm>
            <a:off x="7172325" y="3255963"/>
            <a:ext cx="1439863" cy="1184275"/>
            <a:chOff x="1602" y="1991"/>
            <a:chExt cx="907" cy="746"/>
          </a:xfrm>
          <a:solidFill>
            <a:schemeClr val="tx2">
              <a:lumMod val="20000"/>
              <a:lumOff val="80000"/>
            </a:schemeClr>
          </a:solidFill>
        </p:grpSpPr>
        <p:sp>
          <p:nvSpPr>
            <p:cNvPr id="62513" name="Rectangle 11"/>
            <p:cNvSpPr/>
            <p:nvPr/>
          </p:nvSpPr>
          <p:spPr>
            <a:xfrm>
              <a:off x="1602" y="2488"/>
              <a:ext cx="907" cy="249"/>
            </a:xfrm>
            <a:prstGeom prst="rect">
              <a:avLst/>
            </a:prstGeom>
            <a:grp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14" name="Rectangle 12"/>
            <p:cNvSpPr/>
            <p:nvPr/>
          </p:nvSpPr>
          <p:spPr>
            <a:xfrm>
              <a:off x="1913" y="2488"/>
              <a:ext cx="284" cy="249"/>
            </a:xfrm>
            <a:prstGeom prst="rect">
              <a:avLst/>
            </a:prstGeom>
            <a:solidFill>
              <a:srgbClr val="F6EC81"/>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E</a:t>
              </a:r>
              <a:endParaRPr lang="en-US" altLang="zh-CN" sz="2400" b="1" dirty="0">
                <a:solidFill>
                  <a:srgbClr val="3333FF"/>
                </a:solidFill>
                <a:latin typeface="Times New Roman" panose="02020603050405020304" pitchFamily="18" charset="0"/>
              </a:endParaRPr>
            </a:p>
          </p:txBody>
        </p:sp>
        <p:sp>
          <p:nvSpPr>
            <p:cNvPr id="62515" name="Line 13"/>
            <p:cNvSpPr/>
            <p:nvPr/>
          </p:nvSpPr>
          <p:spPr>
            <a:xfrm flipH="1">
              <a:off x="2069" y="1991"/>
              <a:ext cx="292" cy="458"/>
            </a:xfrm>
            <a:prstGeom prst="line">
              <a:avLst/>
            </a:prstGeom>
            <a:grpFill/>
            <a:ln w="28575" cap="flat" cmpd="sng">
              <a:solidFill>
                <a:srgbClr val="000000"/>
              </a:solidFill>
              <a:prstDash val="solid"/>
              <a:headEnd type="none" w="med" len="med"/>
              <a:tailEnd type="stealth" w="lg" len="lg"/>
            </a:ln>
          </p:spPr>
        </p:sp>
      </p:grpSp>
      <p:grpSp>
        <p:nvGrpSpPr>
          <p:cNvPr id="64" name="Group 14"/>
          <p:cNvGrpSpPr/>
          <p:nvPr/>
        </p:nvGrpSpPr>
        <p:grpSpPr>
          <a:xfrm>
            <a:off x="4887913" y="3255963"/>
            <a:ext cx="1439862" cy="1171575"/>
            <a:chOff x="163" y="1991"/>
            <a:chExt cx="907" cy="738"/>
          </a:xfrm>
          <a:solidFill>
            <a:schemeClr val="accent2"/>
          </a:solidFill>
        </p:grpSpPr>
        <p:sp>
          <p:nvSpPr>
            <p:cNvPr id="62510" name="Rectangle 15"/>
            <p:cNvSpPr/>
            <p:nvPr/>
          </p:nvSpPr>
          <p:spPr>
            <a:xfrm>
              <a:off x="163" y="2480"/>
              <a:ext cx="907" cy="249"/>
            </a:xfrm>
            <a:prstGeom prst="rect">
              <a:avLst/>
            </a:prstGeom>
            <a:solidFill>
              <a:schemeClr val="tx2">
                <a:lumMod val="20000"/>
                <a:lumOff val="80000"/>
              </a:schemeClr>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11" name="Rectangle 16"/>
            <p:cNvSpPr/>
            <p:nvPr/>
          </p:nvSpPr>
          <p:spPr>
            <a:xfrm>
              <a:off x="474" y="2480"/>
              <a:ext cx="284" cy="249"/>
            </a:xfrm>
            <a:prstGeom prst="rect">
              <a:avLst/>
            </a:prstGeom>
            <a:solidFill>
              <a:srgbClr val="F5E967"/>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D</a:t>
              </a:r>
              <a:endParaRPr lang="en-US" altLang="zh-CN" sz="2400" b="1" dirty="0">
                <a:solidFill>
                  <a:srgbClr val="3333FF"/>
                </a:solidFill>
                <a:latin typeface="Times New Roman" panose="02020603050405020304" pitchFamily="18" charset="0"/>
              </a:endParaRPr>
            </a:p>
          </p:txBody>
        </p:sp>
        <p:sp>
          <p:nvSpPr>
            <p:cNvPr id="62512" name="Line 17"/>
            <p:cNvSpPr/>
            <p:nvPr/>
          </p:nvSpPr>
          <p:spPr>
            <a:xfrm flipH="1">
              <a:off x="607" y="1991"/>
              <a:ext cx="292" cy="458"/>
            </a:xfrm>
            <a:prstGeom prst="line">
              <a:avLst/>
            </a:prstGeom>
            <a:grpFill/>
            <a:ln w="28575" cap="flat" cmpd="sng">
              <a:solidFill>
                <a:srgbClr val="000000"/>
              </a:solidFill>
              <a:prstDash val="solid"/>
              <a:headEnd type="none" w="med" len="med"/>
              <a:tailEnd type="stealth" w="lg" len="lg"/>
            </a:ln>
          </p:spPr>
        </p:sp>
      </p:grpSp>
      <p:grpSp>
        <p:nvGrpSpPr>
          <p:cNvPr id="52" name="Group 2"/>
          <p:cNvGrpSpPr/>
          <p:nvPr/>
        </p:nvGrpSpPr>
        <p:grpSpPr>
          <a:xfrm>
            <a:off x="5772150" y="4348163"/>
            <a:ext cx="1439863" cy="1050925"/>
            <a:chOff x="720" y="2679"/>
            <a:chExt cx="907" cy="662"/>
          </a:xfrm>
          <a:solidFill>
            <a:schemeClr val="tx2">
              <a:lumMod val="20000"/>
              <a:lumOff val="80000"/>
            </a:schemeClr>
          </a:solidFill>
        </p:grpSpPr>
        <p:sp>
          <p:nvSpPr>
            <p:cNvPr id="62519" name="Rectangle 3"/>
            <p:cNvSpPr/>
            <p:nvPr/>
          </p:nvSpPr>
          <p:spPr>
            <a:xfrm>
              <a:off x="720" y="3092"/>
              <a:ext cx="907" cy="249"/>
            </a:xfrm>
            <a:prstGeom prst="rect">
              <a:avLst/>
            </a:prstGeom>
            <a:grp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chemeClr val="accent1"/>
              </a:extrusionClr>
            </a:sp3d>
          </p:spPr>
          <p:txBody>
            <a:bodyPr lIns="54000" tIns="10800" rIns="18000" bIns="10800">
              <a:flatTx/>
            </a:bodyPr>
            <a:lstStyle/>
            <a:p>
              <a:pPr algn="ctr"/>
              <a:endParaRPr lang="zh-CN" altLang="en-US" sz="2400" b="1" dirty="0">
                <a:latin typeface="Times New Roman" panose="02020603050405020304" pitchFamily="18" charset="0"/>
              </a:endParaRPr>
            </a:p>
          </p:txBody>
        </p:sp>
        <p:sp>
          <p:nvSpPr>
            <p:cNvPr id="62520" name="Rectangle 4"/>
            <p:cNvSpPr/>
            <p:nvPr/>
          </p:nvSpPr>
          <p:spPr>
            <a:xfrm>
              <a:off x="1031" y="3092"/>
              <a:ext cx="284" cy="249"/>
            </a:xfrm>
            <a:prstGeom prst="rect">
              <a:avLst/>
            </a:prstGeom>
            <a:solidFill>
              <a:srgbClr val="F6EC81"/>
            </a:solidFill>
            <a:ln w="9525" cap="flat" cmpd="sng">
              <a:prstDash val="solid"/>
              <a:miter/>
              <a:headEnd type="none" w="med" len="med"/>
              <a:tailEnd type="none" w="med" len="med"/>
            </a:ln>
            <a:scene3d>
              <a:camera prst="legacyObliqueTopRight">
                <a:rot lat="0" lon="0" rev="0"/>
              </a:camera>
              <a:lightRig rig="legacyFlat3" dir="b"/>
            </a:scene3d>
            <a:sp3d extrusionH="125400" prstMaterial="legacyMatte">
              <a:bevelT w="13500" h="13500" prst="angle"/>
              <a:bevelB w="13500" h="13500" prst="angle"/>
              <a:extrusionClr>
                <a:srgbClr val="FFFF99"/>
              </a:extrusionClr>
            </a:sp3d>
          </p:spPr>
          <p:txBody>
            <a:bodyPr lIns="90000" tIns="0" rIns="18000" bIns="10800">
              <a:flatTx/>
            </a:bodyPr>
            <a:lstStyle/>
            <a:p>
              <a:pPr algn="just"/>
              <a:r>
                <a:rPr lang="en-US" altLang="zh-CN" sz="2400" b="1" dirty="0">
                  <a:solidFill>
                    <a:srgbClr val="3333FF"/>
                  </a:solidFill>
                  <a:latin typeface="Times New Roman" panose="02020603050405020304" pitchFamily="18" charset="0"/>
                </a:rPr>
                <a:t>G</a:t>
              </a:r>
              <a:endParaRPr lang="en-US" altLang="zh-CN" sz="2400" b="1" dirty="0">
                <a:solidFill>
                  <a:srgbClr val="3333FF"/>
                </a:solidFill>
                <a:latin typeface="Times New Roman" panose="02020603050405020304" pitchFamily="18" charset="0"/>
              </a:endParaRPr>
            </a:p>
          </p:txBody>
        </p:sp>
        <p:sp>
          <p:nvSpPr>
            <p:cNvPr id="62521" name="Freeform 5"/>
            <p:cNvSpPr/>
            <p:nvPr/>
          </p:nvSpPr>
          <p:spPr>
            <a:xfrm>
              <a:off x="889" y="2679"/>
              <a:ext cx="319" cy="385"/>
            </a:xfrm>
            <a:custGeom>
              <a:avLst/>
              <a:gdLst/>
              <a:ahLst/>
              <a:cxnLst>
                <a:cxn ang="0">
                  <a:pos x="0" y="0"/>
                </a:cxn>
                <a:cxn ang="0">
                  <a:pos x="319" y="385"/>
                </a:cxn>
              </a:cxnLst>
              <a:rect l="0" t="0" r="0" b="0"/>
              <a:pathLst>
                <a:path w="444" h="523">
                  <a:moveTo>
                    <a:pt x="0" y="0"/>
                  </a:moveTo>
                  <a:lnTo>
                    <a:pt x="444" y="523"/>
                  </a:lnTo>
                </a:path>
              </a:pathLst>
            </a:custGeom>
            <a:grpFill/>
            <a:ln w="28575" cap="flat" cmpd="sng">
              <a:solidFill>
                <a:srgbClr val="000000">
                  <a:alpha val="100000"/>
                </a:srgbClr>
              </a:solidFill>
              <a:prstDash val="solid"/>
              <a:round/>
              <a:headEnd type="none" w="med" len="med"/>
              <a:tailEnd type="stealth" w="lg" len="lg"/>
            </a:ln>
          </p:spPr>
          <p:txBody>
            <a:bodyPr/>
            <a:lstStyle/>
            <a:p>
              <a:endParaRPr lang="zh-CN" altLang="en-US" b="1"/>
            </a:p>
          </p:txBody>
        </p:sp>
      </p:grpSp>
      <p:sp>
        <p:nvSpPr>
          <p:cNvPr id="2" name="Rectangle 48"/>
          <p:cNvSpPr/>
          <p:nvPr/>
        </p:nvSpPr>
        <p:spPr>
          <a:xfrm>
            <a:off x="4888230" y="4073208"/>
            <a:ext cx="422275" cy="365125"/>
          </a:xfrm>
          <a:prstGeom prst="rect">
            <a:avLst/>
          </a:prstGeom>
          <a:solidFill>
            <a:schemeClr val="tx2">
              <a:lumMod val="20000"/>
              <a:lumOff val="80000"/>
            </a:schemeClr>
          </a:solidFill>
          <a:ln w="9525">
            <a:noFill/>
          </a:ln>
        </p:spPr>
        <p:txBody>
          <a:bodyPr lIns="54000" tIns="10800" rIns="18000" bIns="10800"/>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3" name="Rectangle 48"/>
          <p:cNvSpPr/>
          <p:nvPr/>
        </p:nvSpPr>
        <p:spPr>
          <a:xfrm>
            <a:off x="7228205" y="4043363"/>
            <a:ext cx="422275" cy="365125"/>
          </a:xfrm>
          <a:prstGeom prst="rect">
            <a:avLst/>
          </a:prstGeom>
          <a:solidFill>
            <a:schemeClr val="tx2">
              <a:lumMod val="20000"/>
              <a:lumOff val="80000"/>
            </a:schemeClr>
          </a:solidFill>
          <a:ln w="9525">
            <a:noFill/>
          </a:ln>
        </p:spPr>
        <p:txBody>
          <a:bodyPr lIns="54000" tIns="10800" rIns="18000" bIns="10800"/>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77" name="Rectangle 48"/>
          <p:cNvSpPr/>
          <p:nvPr/>
        </p:nvSpPr>
        <p:spPr>
          <a:xfrm>
            <a:off x="5832475" y="5018723"/>
            <a:ext cx="422275" cy="365125"/>
          </a:xfrm>
          <a:prstGeom prst="rect">
            <a:avLst/>
          </a:prstGeom>
          <a:solidFill>
            <a:schemeClr val="accent1">
              <a:lumMod val="20000"/>
              <a:lumOff val="80000"/>
            </a:schemeClr>
          </a:solidFill>
          <a:ln w="9525">
            <a:solidFill>
              <a:srgbClr val="74A19C"/>
            </a:solid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6" name="Rectangle 48"/>
          <p:cNvSpPr/>
          <p:nvPr/>
        </p:nvSpPr>
        <p:spPr>
          <a:xfrm>
            <a:off x="8178800" y="4089718"/>
            <a:ext cx="422275" cy="365125"/>
          </a:xfrm>
          <a:prstGeom prst="rect">
            <a:avLst/>
          </a:prstGeom>
          <a:solidFill>
            <a:schemeClr val="tx2">
              <a:lumMod val="20000"/>
              <a:lumOff val="80000"/>
            </a:schemeClr>
          </a:solidFill>
          <a:ln w="9525">
            <a:noFill/>
          </a:ln>
        </p:spPr>
        <p:txBody>
          <a:bodyPr lIns="54000" tIns="10800" rIns="18000" bIns="10800"/>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8" name="Rectangle 48"/>
          <p:cNvSpPr/>
          <p:nvPr/>
        </p:nvSpPr>
        <p:spPr>
          <a:xfrm>
            <a:off x="9104630" y="4043363"/>
            <a:ext cx="422275" cy="365125"/>
          </a:xfrm>
          <a:prstGeom prst="rect">
            <a:avLst/>
          </a:prstGeom>
          <a:solidFill>
            <a:schemeClr val="tx2">
              <a:lumMod val="20000"/>
              <a:lumOff val="80000"/>
            </a:schemeClr>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9" name="Rectangle 48"/>
          <p:cNvSpPr/>
          <p:nvPr/>
        </p:nvSpPr>
        <p:spPr>
          <a:xfrm>
            <a:off x="10038080" y="4032568"/>
            <a:ext cx="422275" cy="365125"/>
          </a:xfrm>
          <a:prstGeom prst="rect">
            <a:avLst/>
          </a:prstGeom>
          <a:solidFill>
            <a:schemeClr val="tx2">
              <a:lumMod val="20000"/>
              <a:lumOff val="80000"/>
            </a:schemeClr>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10" name="Rectangle 48"/>
          <p:cNvSpPr/>
          <p:nvPr/>
        </p:nvSpPr>
        <p:spPr>
          <a:xfrm>
            <a:off x="6794500" y="5033963"/>
            <a:ext cx="422275" cy="365125"/>
          </a:xfrm>
          <a:prstGeom prst="rect">
            <a:avLst/>
          </a:prstGeom>
          <a:solidFill>
            <a:schemeClr val="tx2">
              <a:lumMod val="20000"/>
              <a:lumOff val="80000"/>
            </a:schemeClr>
          </a:solidFill>
          <a:ln w="9525">
            <a:noFill/>
          </a:ln>
        </p:spPr>
        <p:txBody>
          <a:bodyPr lIns="54000" tIns="10800" rIns="18000" bIns="10800"/>
          <a:lstStyle/>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
        <p:nvSpPr>
          <p:cNvPr id="11" name="Rectangle 48"/>
          <p:cNvSpPr/>
          <p:nvPr/>
        </p:nvSpPr>
        <p:spPr>
          <a:xfrm>
            <a:off x="6805930" y="2900363"/>
            <a:ext cx="422275" cy="365125"/>
          </a:xfrm>
          <a:prstGeom prst="rect">
            <a:avLst/>
          </a:prstGeom>
          <a:solidFill>
            <a:schemeClr val="tx2">
              <a:lumMod val="20000"/>
              <a:lumOff val="80000"/>
            </a:schemeClr>
          </a:solidFill>
          <a:ln w="9525">
            <a:noFill/>
          </a:ln>
        </p:spPr>
        <p:txBody>
          <a:bodyPr lIns="54000" tIns="10800" rIns="18000" bIns="10800"/>
          <a:p>
            <a:pPr algn="ctr"/>
            <a:r>
              <a:rPr lang="zh-CN" altLang="en-US" sz="2400" b="1" dirty="0">
                <a:solidFill>
                  <a:srgbClr val="3333FF"/>
                </a:solidFill>
                <a:latin typeface="Times New Roman" panose="02020603050405020304" pitchFamily="18" charset="0"/>
              </a:rPr>
              <a:t>∧</a:t>
            </a:r>
            <a:endParaRPr lang="zh-CN" altLang="en-US" sz="2400" b="1" dirty="0">
              <a:solidFill>
                <a:srgbClr val="3333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left)">
                                      <p:cBhvr>
                                        <p:cTn id="5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ldLvl="0" animBg="1"/>
      <p:bldP spid="77" grpId="0" bldLvl="0" animBg="1"/>
      <p:bldP spid="91" grpId="0" bldLvl="0" animBg="1"/>
      <p:bldP spid="2" grpId="0" bldLvl="0" animBg="1"/>
      <p:bldP spid="3" grpId="0" bldLvl="0" animBg="1"/>
      <p:bldP spid="6" grpId="0" bldLvl="0" animBg="1"/>
      <p:bldP spid="8"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anchor="b">
            <a:no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第</a:t>
            </a:r>
            <a:r>
              <a:rPr kumimoji="0" lang="en-US" altLang="zh-CN"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5</a:t>
            </a:r>
            <a:r>
              <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rPr>
              <a:t>章 树和二叉树</a:t>
            </a:r>
            <a:endParaRPr kumimoji="0" lang="zh-CN" altLang="en-US" b="1" i="0" u="none" strike="noStrike" kern="1200" cap="small" spc="0" normalizeH="0" baseline="0" noProof="0" dirty="0" smtClean="0">
              <a:ln>
                <a:noFill/>
              </a:ln>
              <a:solidFill>
                <a:schemeClr val="tx2"/>
              </a:solidFill>
              <a:effectLst/>
              <a:uLnTx/>
              <a:uFillTx/>
              <a:latin typeface="华文楷体" panose="02010600040101010101" pitchFamily="2" charset="-122"/>
              <a:ea typeface="华文楷体" panose="02010600040101010101" pitchFamily="2" charset="-122"/>
              <a:cs typeface="+mj-cs"/>
            </a:endParaRPr>
          </a:p>
        </p:txBody>
      </p:sp>
      <p:sp>
        <p:nvSpPr>
          <p:cNvPr id="3" name="内容占位符 2"/>
          <p:cNvSpPr>
            <a:spLocks noGrp="1"/>
          </p:cNvSpPr>
          <p:nvPr>
            <p:ph sz="quarter" idx="1"/>
          </p:nvPr>
        </p:nvSpPr>
        <p:spPr>
          <a:xfrm>
            <a:off x="1271464" y="1600200"/>
            <a:ext cx="9579416" cy="4873625"/>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600"/>
              </a:spcBef>
              <a:spcAft>
                <a:spcPct val="0"/>
              </a:spcAft>
              <a:buClr>
                <a:schemeClr val="accent1"/>
              </a:buClr>
              <a:buSzPct val="70000"/>
              <a:buFont typeface="Wingdings" panose="05000000000000000000" pitchFamily="2" charset="2"/>
              <a:buNone/>
              <a:defRPr/>
            </a:pPr>
            <a:r>
              <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rPr>
              <a:t>教学目标</a:t>
            </a:r>
            <a:endParaRPr kumimoji="0" lang="zh-CN" altLang="zh-CN" sz="4000" b="1" i="0" u="none" strike="noStrike" kern="1200" cap="none" spc="0" normalizeH="0" baseline="0" noProof="0" dirty="0" smtClean="0">
              <a:ln>
                <a:noFill/>
              </a:ln>
              <a:solidFill>
                <a:schemeClr val="accent1"/>
              </a:solidFill>
              <a:effectLst/>
              <a:uLnTx/>
              <a:uFillTx/>
              <a:latin typeface="华文楷体" panose="02010600040101010101" pitchFamily="2" charset="-122"/>
              <a:ea typeface="华文楷体" panose="02010600040101010101" pitchFamily="2" charset="-122"/>
              <a:cs typeface="+mn-cs"/>
            </a:endParaRPr>
          </a:p>
          <a:p>
            <a:pPr marL="457200" indent="-457200" eaLnBrk="0" hangingPunct="0">
              <a:buNone/>
            </a:pPr>
            <a:r>
              <a:rPr lang="en-US" altLang="zh-CN" sz="3200" b="1">
                <a:latin typeface="华文楷体" panose="02010600040101010101" pitchFamily="2" charset="-122"/>
                <a:ea typeface="华文楷体" panose="02010600040101010101" pitchFamily="2" charset="-122"/>
                <a:sym typeface="+mn-ea"/>
              </a:rPr>
              <a:t>1. </a:t>
            </a:r>
            <a:r>
              <a:rPr lang="zh-CN" altLang="en-US" sz="3200" b="1">
                <a:latin typeface="华文楷体" panose="02010600040101010101" pitchFamily="2" charset="-122"/>
                <a:ea typeface="华文楷体" panose="02010600040101010101" pitchFamily="2" charset="-122"/>
                <a:sym typeface="+mn-ea"/>
              </a:rPr>
              <a:t>掌握二叉树的基本概念、</a:t>
            </a:r>
            <a:r>
              <a:rPr lang="zh-CN" altLang="en-US" sz="3200" b="1">
                <a:solidFill>
                  <a:srgbClr val="FF3300"/>
                </a:solidFill>
                <a:latin typeface="华文楷体" panose="02010600040101010101" pitchFamily="2" charset="-122"/>
                <a:ea typeface="华文楷体" panose="02010600040101010101" pitchFamily="2" charset="-122"/>
                <a:sym typeface="+mn-ea"/>
              </a:rPr>
              <a:t>性质</a:t>
            </a:r>
            <a:r>
              <a:rPr lang="zh-CN" altLang="en-US" sz="3200" b="1">
                <a:latin typeface="华文楷体" panose="02010600040101010101" pitchFamily="2" charset="-122"/>
                <a:ea typeface="华文楷体" panose="02010600040101010101" pitchFamily="2" charset="-122"/>
                <a:sym typeface="+mn-ea"/>
              </a:rPr>
              <a:t>和存储结构</a:t>
            </a:r>
            <a:endParaRPr lang="zh-CN" altLang="en-US" sz="3200" b="1">
              <a:latin typeface="华文楷体" panose="02010600040101010101" pitchFamily="2" charset="-122"/>
              <a:ea typeface="华文楷体" panose="02010600040101010101" pitchFamily="2" charset="-122"/>
            </a:endParaRPr>
          </a:p>
          <a:p>
            <a:pPr marL="457200" indent="-457200" eaLnBrk="0" hangingPunct="0">
              <a:buNone/>
            </a:pPr>
            <a:r>
              <a:rPr lang="en-US" altLang="zh-CN" sz="3200" b="1">
                <a:latin typeface="华文楷体" panose="02010600040101010101" pitchFamily="2" charset="-122"/>
                <a:ea typeface="华文楷体" panose="02010600040101010101" pitchFamily="2" charset="-122"/>
                <a:sym typeface="+mn-ea"/>
              </a:rPr>
              <a:t>2. </a:t>
            </a:r>
            <a:r>
              <a:rPr lang="zh-CN" altLang="en-US" sz="3200" b="1">
                <a:latin typeface="华文楷体" panose="02010600040101010101" pitchFamily="2" charset="-122"/>
                <a:ea typeface="华文楷体" panose="02010600040101010101" pitchFamily="2" charset="-122"/>
                <a:sym typeface="+mn-ea"/>
              </a:rPr>
              <a:t>熟练掌握二叉树的</a:t>
            </a:r>
            <a:r>
              <a:rPr lang="zh-CN" altLang="en-US" sz="3200" b="1">
                <a:solidFill>
                  <a:srgbClr val="FF3300"/>
                </a:solidFill>
                <a:latin typeface="华文楷体" panose="02010600040101010101" pitchFamily="2" charset="-122"/>
                <a:ea typeface="华文楷体" panose="02010600040101010101" pitchFamily="2" charset="-122"/>
                <a:sym typeface="+mn-ea"/>
              </a:rPr>
              <a:t>前、中、后序遍历方法</a:t>
            </a:r>
            <a:endParaRPr lang="zh-CN" altLang="en-US" sz="3200" b="1">
              <a:solidFill>
                <a:srgbClr val="FF3300"/>
              </a:solidFill>
              <a:latin typeface="华文楷体" panose="02010600040101010101" pitchFamily="2" charset="-122"/>
              <a:ea typeface="华文楷体" panose="02010600040101010101" pitchFamily="2" charset="-122"/>
            </a:endParaRPr>
          </a:p>
          <a:p>
            <a:pPr marL="457200" indent="-457200" eaLnBrk="0" hangingPunct="0">
              <a:buNone/>
            </a:pPr>
            <a:r>
              <a:rPr lang="en-US" altLang="zh-CN" sz="3200" b="1">
                <a:solidFill>
                  <a:srgbClr val="000000"/>
                </a:solidFill>
                <a:latin typeface="华文楷体" panose="02010600040101010101" pitchFamily="2" charset="-122"/>
                <a:ea typeface="华文楷体" panose="02010600040101010101" pitchFamily="2" charset="-122"/>
                <a:sym typeface="+mn-ea"/>
              </a:rPr>
              <a:t>3. </a:t>
            </a:r>
            <a:r>
              <a:rPr lang="zh-CN" altLang="en-US" sz="3200" b="1">
                <a:latin typeface="华文楷体" panose="02010600040101010101" pitchFamily="2" charset="-122"/>
                <a:ea typeface="华文楷体" panose="02010600040101010101" pitchFamily="2" charset="-122"/>
                <a:sym typeface="+mn-ea"/>
              </a:rPr>
              <a:t>了解</a:t>
            </a:r>
            <a:r>
              <a:rPr lang="zh-CN" altLang="en-US" sz="3200" b="1">
                <a:solidFill>
                  <a:srgbClr val="FF3300"/>
                </a:solidFill>
                <a:latin typeface="华文楷体" panose="02010600040101010101" pitchFamily="2" charset="-122"/>
                <a:ea typeface="华文楷体" panose="02010600040101010101" pitchFamily="2" charset="-122"/>
                <a:sym typeface="+mn-ea"/>
              </a:rPr>
              <a:t>线索化</a:t>
            </a:r>
            <a:r>
              <a:rPr lang="zh-CN" altLang="en-US" sz="3200" b="1">
                <a:latin typeface="华文楷体" panose="02010600040101010101" pitchFamily="2" charset="-122"/>
                <a:ea typeface="华文楷体" panose="02010600040101010101" pitchFamily="2" charset="-122"/>
                <a:sym typeface="+mn-ea"/>
              </a:rPr>
              <a:t>二叉树的思想</a:t>
            </a:r>
            <a:endParaRPr lang="zh-CN" altLang="en-US" sz="3200" b="1">
              <a:solidFill>
                <a:srgbClr val="FF3300"/>
              </a:solidFill>
              <a:latin typeface="华文楷体" panose="02010600040101010101" pitchFamily="2" charset="-122"/>
              <a:ea typeface="华文楷体" panose="02010600040101010101" pitchFamily="2" charset="-122"/>
            </a:endParaRPr>
          </a:p>
          <a:p>
            <a:pPr marL="457200" indent="-457200" eaLnBrk="0" hangingPunct="0">
              <a:buNone/>
            </a:pPr>
            <a:r>
              <a:rPr lang="en-US" altLang="zh-CN" sz="3200" b="1">
                <a:solidFill>
                  <a:srgbClr val="000000"/>
                </a:solidFill>
                <a:latin typeface="华文楷体" panose="02010600040101010101" pitchFamily="2" charset="-122"/>
                <a:ea typeface="华文楷体" panose="02010600040101010101" pitchFamily="2" charset="-122"/>
                <a:sym typeface="+mn-ea"/>
              </a:rPr>
              <a:t>4. </a:t>
            </a:r>
            <a:r>
              <a:rPr lang="zh-CN" altLang="en-US" sz="3200" b="1">
                <a:solidFill>
                  <a:srgbClr val="000000"/>
                </a:solidFill>
                <a:latin typeface="华文楷体" panose="02010600040101010101" pitchFamily="2" charset="-122"/>
                <a:ea typeface="华文楷体" panose="02010600040101010101" pitchFamily="2" charset="-122"/>
                <a:sym typeface="+mn-ea"/>
              </a:rPr>
              <a:t>熟练掌握：</a:t>
            </a:r>
            <a:r>
              <a:rPr lang="zh-CN" altLang="en-US" sz="3200" b="1">
                <a:solidFill>
                  <a:srgbClr val="FF3300"/>
                </a:solidFill>
                <a:latin typeface="华文楷体" panose="02010600040101010101" pitchFamily="2" charset="-122"/>
                <a:ea typeface="华文楷体" panose="02010600040101010101" pitchFamily="2" charset="-122"/>
                <a:sym typeface="+mn-ea"/>
              </a:rPr>
              <a:t>哈夫曼树</a:t>
            </a:r>
            <a:r>
              <a:rPr lang="zh-CN" altLang="en-US" sz="3200" b="1">
                <a:latin typeface="华文楷体" panose="02010600040101010101" pitchFamily="2" charset="-122"/>
                <a:ea typeface="华文楷体" panose="02010600040101010101" pitchFamily="2" charset="-122"/>
                <a:sym typeface="+mn-ea"/>
              </a:rPr>
              <a:t>的实现方法、构造</a:t>
            </a:r>
            <a:r>
              <a:rPr lang="zh-CN" altLang="en-US" sz="3200" b="1">
                <a:solidFill>
                  <a:srgbClr val="FF3300"/>
                </a:solidFill>
                <a:latin typeface="华文楷体" panose="02010600040101010101" pitchFamily="2" charset="-122"/>
                <a:ea typeface="华文楷体" panose="02010600040101010101" pitchFamily="2" charset="-122"/>
                <a:sym typeface="+mn-ea"/>
              </a:rPr>
              <a:t>哈夫曼编码</a:t>
            </a:r>
            <a:r>
              <a:rPr lang="zh-CN" altLang="en-US" sz="3200" b="1">
                <a:latin typeface="华文楷体" panose="02010600040101010101" pitchFamily="2" charset="-122"/>
                <a:ea typeface="华文楷体" panose="02010600040101010101" pitchFamily="2" charset="-122"/>
                <a:sym typeface="+mn-ea"/>
              </a:rPr>
              <a:t>的方法</a:t>
            </a:r>
            <a:endParaRPr lang="zh-CN" altLang="en-US" sz="3200" b="1">
              <a:latin typeface="华文楷体" panose="02010600040101010101" pitchFamily="2" charset="-122"/>
              <a:ea typeface="华文楷体" panose="02010600040101010101" pitchFamily="2" charset="-122"/>
            </a:endParaRPr>
          </a:p>
          <a:p>
            <a:pPr marL="457200" indent="-457200" eaLnBrk="0" hangingPunct="0">
              <a:buNone/>
            </a:pPr>
            <a:r>
              <a:rPr lang="en-US" altLang="zh-CN" sz="3200" b="1">
                <a:latin typeface="华文楷体" panose="02010600040101010101" pitchFamily="2" charset="-122"/>
                <a:ea typeface="华文楷体" panose="02010600040101010101" pitchFamily="2" charset="-122"/>
                <a:sym typeface="+mn-ea"/>
              </a:rPr>
              <a:t>5. </a:t>
            </a:r>
            <a:r>
              <a:rPr lang="zh-CN" altLang="en-US" sz="3200" b="1">
                <a:latin typeface="华文楷体" panose="02010600040101010101" pitchFamily="2" charset="-122"/>
                <a:ea typeface="华文楷体" panose="02010600040101010101" pitchFamily="2" charset="-122"/>
                <a:sym typeface="+mn-ea"/>
              </a:rPr>
              <a:t>了解：森林与二叉树的转换，树的遍历方法</a:t>
            </a:r>
            <a:endParaRPr kumimoji="0" lang="zh-CN" altLang="en-US"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609080" y="722630"/>
            <a:ext cx="442468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链式存储</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三叉链表</a:t>
            </a:r>
            <a:endParaRPr lang="zh-CN" altLang="en-US" sz="3200" dirty="0">
              <a:solidFill>
                <a:srgbClr val="0000FF"/>
              </a:solidFill>
              <a:latin typeface="楷体_GB2312" pitchFamily="49" charset="-122"/>
            </a:endParaRPr>
          </a:p>
        </p:txBody>
      </p:sp>
      <p:sp>
        <p:nvSpPr>
          <p:cNvPr id="63491" name="Rectangle 4"/>
          <p:cNvSpPr/>
          <p:nvPr/>
        </p:nvSpPr>
        <p:spPr>
          <a:xfrm>
            <a:off x="1349375" y="1940560"/>
            <a:ext cx="9684385" cy="2676525"/>
          </a:xfrm>
          <a:prstGeom prst="rect">
            <a:avLst/>
          </a:prstGeom>
          <a:noFill/>
          <a:ln w="19050">
            <a:noFill/>
          </a:ln>
        </p:spPr>
        <p:txBody>
          <a:bodyPr wrap="square">
            <a:spAutoFit/>
          </a:bodyPr>
          <a:lstStyle/>
          <a:p>
            <a:pPr>
              <a:lnSpc>
                <a:spcPct val="150000"/>
              </a:lnSpc>
            </a:pPr>
            <a:r>
              <a:rPr lang="zh-CN" altLang="en-US" sz="2800" b="1" dirty="0">
                <a:latin typeface="宋体" panose="02010600030101010101" pitchFamily="2" charset="-122"/>
              </a:rPr>
              <a:t>    </a:t>
            </a:r>
            <a:r>
              <a:rPr lang="zh-CN" altLang="en-US" sz="2800" b="1" dirty="0">
                <a:solidFill>
                  <a:srgbClr val="000000"/>
                </a:solidFill>
                <a:latin typeface="宋体" panose="02010600030101010101" pitchFamily="2" charset="-122"/>
              </a:rPr>
              <a:t>二叉链表的存储结构特点是寻找孩子结点容易，寻找双亲比较困难。</a:t>
            </a:r>
            <a:endParaRPr lang="en-US" altLang="zh-CN" sz="2800" b="1" dirty="0">
              <a:solidFill>
                <a:srgbClr val="000000"/>
              </a:solidFill>
              <a:latin typeface="宋体" panose="02010600030101010101" pitchFamily="2" charset="-122"/>
            </a:endParaRPr>
          </a:p>
          <a:p>
            <a:pPr>
              <a:lnSpc>
                <a:spcPct val="150000"/>
              </a:lnSpc>
            </a:pP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因此，若需要频繁地寻找双亲，可以给每个结点</a:t>
            </a:r>
            <a:r>
              <a:rPr lang="zh-CN" altLang="en-US" sz="2800" b="1" dirty="0">
                <a:solidFill>
                  <a:srgbClr val="3333FF"/>
                </a:solidFill>
                <a:latin typeface="宋体" panose="02010600030101010101" pitchFamily="2" charset="-122"/>
              </a:rPr>
              <a:t>添加一个指向双亲结点的指针域</a:t>
            </a:r>
            <a:r>
              <a:rPr lang="zh-CN" altLang="en-US" sz="2800" b="1" dirty="0">
                <a:solidFill>
                  <a:srgbClr val="000000"/>
                </a:solidFill>
                <a:latin typeface="宋体" panose="02010600030101010101" pitchFamily="2" charset="-122"/>
              </a:rPr>
              <a:t>，将二叉链表变成</a:t>
            </a:r>
            <a:r>
              <a:rPr lang="en-US" altLang="zh-CN" sz="2800" b="1" dirty="0">
                <a:solidFill>
                  <a:srgbClr val="000000"/>
                </a:solidFill>
                <a:latin typeface="宋体" panose="02010600030101010101" pitchFamily="2" charset="-122"/>
              </a:rPr>
              <a:t>——</a:t>
            </a:r>
            <a:r>
              <a:rPr lang="zh-CN" altLang="en-US" sz="2800" b="1" dirty="0">
                <a:solidFill>
                  <a:srgbClr val="FF0000"/>
                </a:solidFill>
                <a:latin typeface="宋体" panose="02010600030101010101" pitchFamily="2" charset="-122"/>
              </a:rPr>
              <a:t>三叉链表</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宋体" panose="02010600030101010101" pitchFamily="2" charset="-122"/>
            </a:endParaRPr>
          </a:p>
        </p:txBody>
      </p:sp>
      <p:graphicFrame>
        <p:nvGraphicFramePr>
          <p:cNvPr id="8" name="表格 7"/>
          <p:cNvGraphicFramePr>
            <a:graphicFrameLocks noGrp="1"/>
          </p:cNvGraphicFramePr>
          <p:nvPr/>
        </p:nvGraphicFramePr>
        <p:xfrm>
          <a:off x="3137853" y="5084445"/>
          <a:ext cx="6096000" cy="792163"/>
        </p:xfrm>
        <a:graphic>
          <a:graphicData uri="http://schemas.openxmlformats.org/drawingml/2006/table">
            <a:tbl>
              <a:tblPr firstRow="1" bandRow="1">
                <a:tableStyleId>{5C22544A-7EE6-4342-B048-85BDC9FD1C3A}</a:tableStyleId>
              </a:tblPr>
              <a:tblGrid>
                <a:gridCol w="1524000"/>
                <a:gridCol w="1524000"/>
                <a:gridCol w="1524000"/>
                <a:gridCol w="1524000"/>
              </a:tblGrid>
              <a:tr h="792163">
                <a:tc>
                  <a:txBody>
                    <a:bodyPr/>
                    <a:lstStyle/>
                    <a:p>
                      <a:endParaRPr lang="zh-CN" altLang="en-US" sz="1800" dirty="0"/>
                    </a:p>
                  </a:txBody>
                  <a:tcPr marT="45724" marB="45724"/>
                </a:tc>
                <a:tc>
                  <a:txBody>
                    <a:bodyPr/>
                    <a:lstStyle/>
                    <a:p>
                      <a:endParaRPr lang="zh-CN" altLang="en-US" sz="1800"/>
                    </a:p>
                  </a:txBody>
                  <a:tcPr marT="45724" marB="45724"/>
                </a:tc>
                <a:tc>
                  <a:txBody>
                    <a:bodyPr/>
                    <a:lstStyle/>
                    <a:p>
                      <a:endParaRPr lang="zh-CN" altLang="en-US" sz="1800"/>
                    </a:p>
                  </a:txBody>
                  <a:tcPr marT="45724" marB="45724"/>
                </a:tc>
                <a:tc>
                  <a:txBody>
                    <a:bodyPr/>
                    <a:lstStyle/>
                    <a:p>
                      <a:endParaRPr lang="zh-CN" altLang="en-US" sz="1800" dirty="0"/>
                    </a:p>
                  </a:txBody>
                  <a:tcPr marT="45724" marB="45724"/>
                </a:tc>
              </a:tr>
            </a:tbl>
          </a:graphicData>
        </a:graphic>
      </p:graphicFrame>
      <p:graphicFrame>
        <p:nvGraphicFramePr>
          <p:cNvPr id="9" name="表格 8"/>
          <p:cNvGraphicFramePr>
            <a:graphicFrameLocks noGrp="1"/>
          </p:cNvGraphicFramePr>
          <p:nvPr/>
        </p:nvGraphicFramePr>
        <p:xfrm>
          <a:off x="3115628" y="5236528"/>
          <a:ext cx="6154737" cy="652780"/>
        </p:xfrm>
        <a:graphic>
          <a:graphicData uri="http://schemas.openxmlformats.org/drawingml/2006/table">
            <a:tbl>
              <a:tblPr/>
              <a:tblGrid>
                <a:gridCol w="1538684"/>
                <a:gridCol w="1553201"/>
                <a:gridCol w="1531426"/>
                <a:gridCol w="1531426"/>
              </a:tblGrid>
              <a:tr h="652780">
                <a:tc>
                  <a:txBody>
                    <a:bodyPr/>
                    <a:lstStyle/>
                    <a:p>
                      <a:endParaRPr lang="zh-CN" altLang="en-US" sz="1800" dirty="0"/>
                    </a:p>
                  </a:txBody>
                  <a:tcPr marL="91450" marR="91450" marT="45695" marB="45695">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bg1"/>
                    </a:solidFill>
                  </a:tcPr>
                </a:tc>
                <a:tc>
                  <a:txBody>
                    <a:bodyPr/>
                    <a:lstStyle/>
                    <a:p>
                      <a:endParaRPr lang="zh-CN" altLang="en-US" sz="1800" dirty="0"/>
                    </a:p>
                  </a:txBody>
                  <a:tcPr marL="91450" marR="91450" marT="45695" marB="45695">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solidFill>
                  </a:tcPr>
                </a:tc>
                <a:tc>
                  <a:txBody>
                    <a:bodyPr/>
                    <a:lstStyle/>
                    <a:p>
                      <a:endParaRPr lang="zh-CN" altLang="en-US" sz="1800" dirty="0"/>
                    </a:p>
                  </a:txBody>
                  <a:tcPr marL="91450" marR="91450" marT="45695" marB="45695">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solidFill>
                  </a:tcPr>
                </a:tc>
                <a:tc>
                  <a:txBody>
                    <a:bodyPr/>
                    <a:lstStyle/>
                    <a:p>
                      <a:endParaRPr lang="zh-CN" altLang="en-US" sz="1800" dirty="0"/>
                    </a:p>
                  </a:txBody>
                  <a:tcPr marL="91450" marR="91450" marT="45695" marB="45695">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bg1"/>
                    </a:solidFill>
                  </a:tcPr>
                </a:tc>
              </a:tr>
            </a:tbl>
          </a:graphicData>
        </a:graphic>
      </p:graphicFrame>
      <p:sp>
        <p:nvSpPr>
          <p:cNvPr id="63518" name="TextBox 10"/>
          <p:cNvSpPr txBox="1"/>
          <p:nvPr/>
        </p:nvSpPr>
        <p:spPr>
          <a:xfrm>
            <a:off x="3269615" y="5228908"/>
            <a:ext cx="5905500" cy="691515"/>
          </a:xfrm>
          <a:prstGeom prst="rect">
            <a:avLst/>
          </a:prstGeom>
          <a:noFill/>
          <a:ln w="9525">
            <a:noFill/>
          </a:ln>
        </p:spPr>
        <p:txBody>
          <a:bodyPr>
            <a:spAutoFit/>
          </a:bodyPr>
          <a:lstStyle/>
          <a:p>
            <a:pPr>
              <a:lnSpc>
                <a:spcPct val="130000"/>
              </a:lnSpc>
            </a:pPr>
            <a:r>
              <a:rPr lang="en-US" altLang="zh-CN" sz="3000" b="1" dirty="0">
                <a:solidFill>
                  <a:srgbClr val="7030A0"/>
                </a:solidFill>
                <a:latin typeface="Times New Roman" panose="02020603050405020304" pitchFamily="18" charset="0"/>
                <a:ea typeface="微软雅黑" panose="020B0503020204020204" pitchFamily="34" charset="-122"/>
              </a:rPr>
              <a:t>lchild        data        </a:t>
            </a:r>
            <a:r>
              <a:rPr lang="en-US" altLang="zh-CN" sz="3000" b="1" dirty="0">
                <a:solidFill>
                  <a:srgbClr val="FF0000"/>
                </a:solidFill>
                <a:latin typeface="Times New Roman" panose="02020603050405020304" pitchFamily="18" charset="0"/>
                <a:ea typeface="微软雅黑" panose="020B0503020204020204" pitchFamily="34" charset="-122"/>
              </a:rPr>
              <a:t>parent</a:t>
            </a:r>
            <a:r>
              <a:rPr lang="en-US" altLang="zh-CN" sz="3000" b="1" dirty="0">
                <a:solidFill>
                  <a:srgbClr val="7030A0"/>
                </a:solidFill>
                <a:latin typeface="Times New Roman" panose="02020603050405020304" pitchFamily="18" charset="0"/>
                <a:ea typeface="微软雅黑" panose="020B0503020204020204" pitchFamily="34" charset="-122"/>
              </a:rPr>
              <a:t>     rchild</a:t>
            </a:r>
            <a:endParaRPr lang="en-US" altLang="zh-CN" sz="3000" b="1" dirty="0">
              <a:solidFill>
                <a:srgbClr val="7030A0"/>
              </a:solidFill>
              <a:latin typeface="Times New Roman" panose="02020603050405020304" pitchFamily="18" charset="0"/>
              <a:ea typeface="微软雅黑" panose="020B0503020204020204" pitchFamily="34" charset="-122"/>
            </a:endParaRPr>
          </a:p>
        </p:txBody>
      </p:sp>
      <p:sp>
        <p:nvSpPr>
          <p:cNvPr id="4"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609080" y="722630"/>
            <a:ext cx="442468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链式存储</a:t>
            </a:r>
            <a:r>
              <a:rPr lang="en-US" altLang="zh-CN" sz="3200" dirty="0">
                <a:solidFill>
                  <a:srgbClr val="0000FF"/>
                </a:solidFill>
                <a:latin typeface="楷体_GB2312" pitchFamily="49" charset="-122"/>
              </a:rPr>
              <a:t>——</a:t>
            </a:r>
            <a:r>
              <a:rPr lang="zh-CN" altLang="en-US" sz="3200" dirty="0">
                <a:solidFill>
                  <a:srgbClr val="0000FF"/>
                </a:solidFill>
                <a:latin typeface="楷体_GB2312" pitchFamily="49" charset="-122"/>
              </a:rPr>
              <a:t>三叉链表</a:t>
            </a:r>
            <a:endParaRPr lang="zh-CN" altLang="en-US" sz="3200" dirty="0">
              <a:solidFill>
                <a:srgbClr val="0000FF"/>
              </a:solidFill>
              <a:latin typeface="楷体_GB2312" pitchFamily="49" charset="-122"/>
            </a:endParaRPr>
          </a:p>
        </p:txBody>
      </p:sp>
      <p:graphicFrame>
        <p:nvGraphicFramePr>
          <p:cNvPr id="82" name="表格 81"/>
          <p:cNvGraphicFramePr>
            <a:graphicFrameLocks noGrp="1"/>
          </p:cNvGraphicFramePr>
          <p:nvPr/>
        </p:nvGraphicFramePr>
        <p:xfrm>
          <a:off x="3835083" y="2778760"/>
          <a:ext cx="1812925" cy="549275"/>
        </p:xfrm>
        <a:graphic>
          <a:graphicData uri="http://schemas.openxmlformats.org/drawingml/2006/table">
            <a:tbl>
              <a:tblPr/>
              <a:tblGrid>
                <a:gridCol w="391592"/>
                <a:gridCol w="522122"/>
                <a:gridCol w="449605"/>
                <a:gridCol w="449605"/>
              </a:tblGrid>
              <a:tr h="549275">
                <a:tc>
                  <a:txBody>
                    <a:bodyPr/>
                    <a:lstStyle/>
                    <a:p>
                      <a:endParaRPr lang="zh-CN" altLang="en-US" sz="1800" dirty="0"/>
                    </a:p>
                  </a:txBody>
                  <a:tcPr marL="91371" marR="91371" marT="45773" marB="45773">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rPr>
                        <a:t>A</a:t>
                      </a:r>
                      <a:endPar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endParaRPr>
                    </a:p>
                  </a:txBody>
                  <a:tcPr marL="91371" marR="9137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371" marR="9137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99FF"/>
                    </a:solidFill>
                  </a:tcPr>
                </a:tc>
                <a:tc>
                  <a:txBody>
                    <a:bodyPr/>
                    <a:lstStyle/>
                    <a:p>
                      <a:endParaRPr lang="zh-CN" altLang="en-US" sz="1800" dirty="0"/>
                    </a:p>
                  </a:txBody>
                  <a:tcPr marL="91371" marR="91371" marT="45773" marB="45773">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sp>
        <p:nvSpPr>
          <p:cNvPr id="64529" name="Freeform 2"/>
          <p:cNvSpPr/>
          <p:nvPr/>
        </p:nvSpPr>
        <p:spPr>
          <a:xfrm>
            <a:off x="2757170" y="2131060"/>
            <a:ext cx="1828800" cy="615950"/>
          </a:xfrm>
          <a:custGeom>
            <a:avLst/>
            <a:gdLst/>
            <a:ahLst/>
            <a:cxnLst>
              <a:cxn ang="0">
                <a:pos x="0" y="0"/>
              </a:cxn>
              <a:cxn ang="0">
                <a:pos x="1463040" y="55995"/>
              </a:cxn>
              <a:cxn ang="0">
                <a:pos x="853440" y="279977"/>
              </a:cxn>
              <a:cxn ang="0">
                <a:pos x="1828800" y="615950"/>
              </a:cxn>
            </a:cxnLst>
            <a:rect l="0" t="0" r="0" b="0"/>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rgbClr val="000000">
                <a:alpha val="100000"/>
              </a:srgbClr>
            </a:solidFill>
            <a:prstDash val="solid"/>
            <a:round/>
            <a:headEnd type="none" w="sm" len="sm"/>
            <a:tailEnd type="arrow" w="med" len="lg"/>
          </a:ln>
        </p:spPr>
        <p:txBody>
          <a:bodyPr/>
          <a:lstStyle/>
          <a:p>
            <a:endParaRPr lang="zh-CN" altLang="en-US"/>
          </a:p>
        </p:txBody>
      </p:sp>
      <p:sp>
        <p:nvSpPr>
          <p:cNvPr id="64530" name="Text Box 3"/>
          <p:cNvSpPr txBox="1"/>
          <p:nvPr/>
        </p:nvSpPr>
        <p:spPr>
          <a:xfrm>
            <a:off x="2147570" y="1553210"/>
            <a:ext cx="1087438" cy="701675"/>
          </a:xfrm>
          <a:prstGeom prst="rect">
            <a:avLst/>
          </a:prstGeom>
          <a:noFill/>
          <a:ln w="12700">
            <a:noFill/>
          </a:ln>
        </p:spPr>
        <p:txBody>
          <a:bodyPr wrap="none">
            <a:spAutoFit/>
          </a:bodyPr>
          <a:lstStyle/>
          <a:p>
            <a:r>
              <a:rPr lang="en-US" altLang="zh-CN" sz="4000" dirty="0">
                <a:solidFill>
                  <a:srgbClr val="FF3300"/>
                </a:solidFill>
                <a:latin typeface="Times New Roman" panose="02020603050405020304" pitchFamily="18" charset="0"/>
              </a:rPr>
              <a:t>root</a:t>
            </a:r>
            <a:endParaRPr lang="en-US" altLang="zh-CN" sz="2400" b="0" dirty="0">
              <a:latin typeface="Times New Roman" panose="02020603050405020304" pitchFamily="18" charset="0"/>
            </a:endParaRPr>
          </a:p>
        </p:txBody>
      </p:sp>
      <p:grpSp>
        <p:nvGrpSpPr>
          <p:cNvPr id="68" name="Group 48"/>
          <p:cNvGrpSpPr/>
          <p:nvPr/>
        </p:nvGrpSpPr>
        <p:grpSpPr>
          <a:xfrm>
            <a:off x="7073900" y="1882140"/>
            <a:ext cx="4519257" cy="533400"/>
            <a:chOff x="2352" y="768"/>
            <a:chExt cx="3360" cy="336"/>
          </a:xfrm>
        </p:grpSpPr>
        <p:sp>
          <p:nvSpPr>
            <p:cNvPr id="64625" name="Text Box 49"/>
            <p:cNvSpPr txBox="1"/>
            <p:nvPr/>
          </p:nvSpPr>
          <p:spPr>
            <a:xfrm>
              <a:off x="2400" y="769"/>
              <a:ext cx="3276" cy="329"/>
            </a:xfrm>
            <a:prstGeom prst="rect">
              <a:avLst/>
            </a:prstGeom>
            <a:noFill/>
            <a:ln w="12700">
              <a:noFill/>
            </a:ln>
          </p:spPr>
          <p:txBody>
            <a:bodyPr wrap="none">
              <a:spAutoFit/>
            </a:bodyPr>
            <a:lstStyle/>
            <a:p>
              <a:r>
                <a:rPr lang="en-US" altLang="zh-CN" sz="2800" b="1" dirty="0">
                  <a:solidFill>
                    <a:srgbClr val="000000"/>
                  </a:solidFill>
                  <a:latin typeface="Times New Roman" panose="02020603050405020304" pitchFamily="18" charset="0"/>
                </a:rPr>
                <a:t>lchild     data  </a:t>
              </a:r>
              <a:r>
                <a:rPr lang="en-US" altLang="zh-CN" sz="2800" b="1" dirty="0">
                  <a:solidFill>
                    <a:srgbClr val="FF3300"/>
                  </a:solidFill>
                  <a:latin typeface="Times New Roman" panose="02020603050405020304" pitchFamily="18" charset="0"/>
                </a:rPr>
                <a:t>parent</a:t>
              </a:r>
              <a:r>
                <a:rPr lang="en-US" altLang="zh-CN" sz="2800" b="1" dirty="0">
                  <a:solidFill>
                    <a:schemeClr val="tx2"/>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rchild</a:t>
              </a:r>
              <a:endParaRPr lang="en-US" altLang="zh-CN" sz="2800" b="1" dirty="0">
                <a:solidFill>
                  <a:srgbClr val="000000"/>
                </a:solidFill>
                <a:latin typeface="Times New Roman" panose="02020603050405020304" pitchFamily="18" charset="0"/>
              </a:endParaRPr>
            </a:p>
          </p:txBody>
        </p:sp>
        <p:sp>
          <p:nvSpPr>
            <p:cNvPr id="64626" name="Rectangle 50"/>
            <p:cNvSpPr/>
            <p:nvPr/>
          </p:nvSpPr>
          <p:spPr>
            <a:xfrm>
              <a:off x="2352" y="768"/>
              <a:ext cx="3360" cy="336"/>
            </a:xfrm>
            <a:prstGeom prst="rect">
              <a:avLst/>
            </a:prstGeom>
            <a:noFill/>
            <a:ln w="12700" cap="sq" cmpd="sng">
              <a:solidFill>
                <a:schemeClr val="tx1"/>
              </a:solidFill>
              <a:prstDash val="solid"/>
              <a:miter/>
              <a:headEnd type="none" w="sm" len="sm"/>
              <a:tailEnd type="none" w="sm" len="sm"/>
            </a:ln>
          </p:spPr>
          <p:txBody>
            <a:bodyPr wrap="none" anchor="ctr"/>
            <a:lstStyle/>
            <a:p>
              <a:pPr algn="ctr"/>
              <a:endParaRPr lang="zh-CN" altLang="en-US" b="1" dirty="0">
                <a:latin typeface="宋体" panose="02010600030101010101" pitchFamily="2" charset="-122"/>
              </a:endParaRPr>
            </a:p>
          </p:txBody>
        </p:sp>
        <p:sp>
          <p:nvSpPr>
            <p:cNvPr id="64627" name="Line 51"/>
            <p:cNvSpPr/>
            <p:nvPr/>
          </p:nvSpPr>
          <p:spPr>
            <a:xfrm>
              <a:off x="3264" y="768"/>
              <a:ext cx="1" cy="336"/>
            </a:xfrm>
            <a:prstGeom prst="line">
              <a:avLst/>
            </a:prstGeom>
            <a:ln w="12700" cap="sq" cmpd="sng">
              <a:solidFill>
                <a:schemeClr val="tx1"/>
              </a:solidFill>
              <a:prstDash val="solid"/>
              <a:headEnd type="none" w="sm" len="sm"/>
              <a:tailEnd type="none" w="sm" len="sm"/>
            </a:ln>
          </p:spPr>
        </p:sp>
        <p:sp>
          <p:nvSpPr>
            <p:cNvPr id="64628" name="Line 52"/>
            <p:cNvSpPr/>
            <p:nvPr/>
          </p:nvSpPr>
          <p:spPr>
            <a:xfrm>
              <a:off x="3999" y="768"/>
              <a:ext cx="0" cy="336"/>
            </a:xfrm>
            <a:prstGeom prst="line">
              <a:avLst/>
            </a:prstGeom>
            <a:ln w="12700" cap="sq" cmpd="sng">
              <a:solidFill>
                <a:schemeClr val="tx1"/>
              </a:solidFill>
              <a:prstDash val="solid"/>
              <a:headEnd type="none" w="sm" len="sm"/>
              <a:tailEnd type="none" w="sm" len="sm"/>
            </a:ln>
          </p:spPr>
        </p:sp>
        <p:sp>
          <p:nvSpPr>
            <p:cNvPr id="64629" name="Line 53"/>
            <p:cNvSpPr/>
            <p:nvPr/>
          </p:nvSpPr>
          <p:spPr>
            <a:xfrm>
              <a:off x="4848" y="768"/>
              <a:ext cx="1" cy="336"/>
            </a:xfrm>
            <a:prstGeom prst="line">
              <a:avLst/>
            </a:prstGeom>
            <a:ln w="12700" cap="sq" cmpd="sng">
              <a:solidFill>
                <a:schemeClr val="tx1"/>
              </a:solidFill>
              <a:prstDash val="solid"/>
              <a:headEnd type="none" w="sm" len="sm"/>
              <a:tailEnd type="none" w="sm" len="sm"/>
            </a:ln>
          </p:spPr>
        </p:sp>
      </p:grpSp>
      <p:sp>
        <p:nvSpPr>
          <p:cNvPr id="74" name="Text Box 54"/>
          <p:cNvSpPr txBox="1"/>
          <p:nvPr/>
        </p:nvSpPr>
        <p:spPr>
          <a:xfrm>
            <a:off x="5419725" y="1893570"/>
            <a:ext cx="1605280" cy="521970"/>
          </a:xfrm>
          <a:prstGeom prst="rect">
            <a:avLst/>
          </a:prstGeom>
          <a:noFill/>
          <a:ln w="12700">
            <a:noFill/>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结点结构</a:t>
            </a:r>
            <a:endParaRPr lang="en-US" altLang="zh-CN" sz="28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8" name="表格 77"/>
          <p:cNvGraphicFramePr>
            <a:graphicFrameLocks noGrp="1"/>
          </p:cNvGraphicFramePr>
          <p:nvPr/>
        </p:nvGraphicFramePr>
        <p:xfrm>
          <a:off x="1995170" y="3860165"/>
          <a:ext cx="1852295" cy="549275"/>
        </p:xfrm>
        <a:graphic>
          <a:graphicData uri="http://schemas.openxmlformats.org/drawingml/2006/table">
            <a:tbl>
              <a:tblPr firstRow="1" bandRow="1">
                <a:tableStyleId>{5C22544A-7EE6-4342-B048-85BDC9FD1C3A}</a:tableStyleId>
              </a:tblPr>
              <a:tblGrid>
                <a:gridCol w="462915"/>
                <a:gridCol w="463550"/>
                <a:gridCol w="462915"/>
                <a:gridCol w="462915"/>
              </a:tblGrid>
              <a:tr h="549275">
                <a:tc>
                  <a:txBody>
                    <a:bodyPr/>
                    <a:lstStyle/>
                    <a:p>
                      <a:endParaRPr lang="zh-CN" altLang="en-US" sz="1800" dirty="0"/>
                    </a:p>
                  </a:txBody>
                  <a:tcPr marL="91418" marR="91418" marT="45693" marB="45693">
                    <a:solidFill>
                      <a:schemeClr val="accent1">
                        <a:lumMod val="20000"/>
                        <a:lumOff val="80000"/>
                      </a:schemeClr>
                    </a:solidFill>
                  </a:tcPr>
                </a:tc>
                <a:tc>
                  <a:txBody>
                    <a:bodyPr/>
                    <a:lstStyle/>
                    <a:p>
                      <a:endParaRPr lang="zh-CN" altLang="en-US" sz="1800" dirty="0"/>
                    </a:p>
                  </a:txBody>
                  <a:tcPr marL="91418" marR="91418" marT="45693" marB="45693">
                    <a:solidFill>
                      <a:schemeClr val="accent1">
                        <a:lumMod val="20000"/>
                        <a:lumOff val="80000"/>
                      </a:schemeClr>
                    </a:solidFill>
                  </a:tcPr>
                </a:tc>
                <a:tc>
                  <a:txBody>
                    <a:bodyPr/>
                    <a:lstStyle/>
                    <a:p>
                      <a:endParaRPr lang="zh-CN" altLang="en-US" sz="1800" dirty="0"/>
                    </a:p>
                  </a:txBody>
                  <a:tcPr marL="91418" marR="91418" marT="45693" marB="45693">
                    <a:solidFill>
                      <a:srgbClr val="FF99FF"/>
                    </a:solidFill>
                  </a:tcPr>
                </a:tc>
                <a:tc>
                  <a:txBody>
                    <a:bodyPr/>
                    <a:lstStyle/>
                    <a:p>
                      <a:endParaRPr lang="zh-CN" altLang="en-US" sz="1800" dirty="0"/>
                    </a:p>
                  </a:txBody>
                  <a:tcPr marL="91418" marR="91418" marT="45693" marB="45693">
                    <a:solidFill>
                      <a:schemeClr val="accent1">
                        <a:lumMod val="20000"/>
                        <a:lumOff val="80000"/>
                      </a:schemeClr>
                    </a:solidFill>
                  </a:tcPr>
                </a:tc>
              </a:tr>
            </a:tbl>
          </a:graphicData>
        </a:graphic>
      </p:graphicFrame>
      <p:graphicFrame>
        <p:nvGraphicFramePr>
          <p:cNvPr id="79" name="表格 78"/>
          <p:cNvGraphicFramePr>
            <a:graphicFrameLocks noGrp="1"/>
          </p:cNvGraphicFramePr>
          <p:nvPr/>
        </p:nvGraphicFramePr>
        <p:xfrm>
          <a:off x="2030095" y="3860165"/>
          <a:ext cx="1812925" cy="549275"/>
        </p:xfrm>
        <a:graphic>
          <a:graphicData uri="http://schemas.openxmlformats.org/drawingml/2006/table">
            <a:tbl>
              <a:tblPr/>
              <a:tblGrid>
                <a:gridCol w="391592"/>
                <a:gridCol w="522122"/>
                <a:gridCol w="449605"/>
                <a:gridCol w="449605"/>
              </a:tblGrid>
              <a:tr h="549275">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371" marR="91371" marT="45773" marB="45773">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dirty="0" smtClean="0">
                          <a:solidFill>
                            <a:srgbClr val="005400"/>
                          </a:solidFill>
                          <a:latin typeface="Times New Roman" panose="02020603050405020304" pitchFamily="18" charset="0"/>
                          <a:ea typeface="宋体" panose="02010600030101010101" pitchFamily="2" charset="-122"/>
                        </a:rPr>
                        <a:t>B</a:t>
                      </a:r>
                      <a:endParaRPr kumimoji="1" lang="en-US" altLang="zh-CN" sz="3000" b="1" dirty="0" smtClean="0">
                        <a:latin typeface="Times New Roman" panose="02020603050405020304" pitchFamily="18" charset="0"/>
                        <a:ea typeface="宋体" panose="02010600030101010101" pitchFamily="2" charset="-122"/>
                      </a:endParaRPr>
                    </a:p>
                  </a:txBody>
                  <a:tcPr marL="91371" marR="9137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endParaRPr lang="zh-CN" altLang="en-US" sz="1800" dirty="0"/>
                    </a:p>
                  </a:txBody>
                  <a:tcPr marL="91371" marR="9137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lang="zh-CN" altLang="en-US" sz="1800" dirty="0"/>
                    </a:p>
                  </a:txBody>
                  <a:tcPr marL="91371" marR="91371" marT="45773" marB="45773">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5" name="Line 92"/>
          <p:cNvSpPr/>
          <p:nvPr/>
        </p:nvSpPr>
        <p:spPr>
          <a:xfrm flipV="1">
            <a:off x="3148330" y="3305810"/>
            <a:ext cx="1285240" cy="727710"/>
          </a:xfrm>
          <a:prstGeom prst="line">
            <a:avLst/>
          </a:prstGeom>
          <a:ln w="50800" cap="flat" cmpd="sng">
            <a:solidFill>
              <a:srgbClr val="0000FF"/>
            </a:solidFill>
            <a:prstDash val="solid"/>
            <a:headEnd type="none" w="med" len="med"/>
            <a:tailEnd type="stealth" w="med" len="med"/>
          </a:ln>
        </p:spPr>
      </p:sp>
      <p:graphicFrame>
        <p:nvGraphicFramePr>
          <p:cNvPr id="83" name="表格 82"/>
          <p:cNvGraphicFramePr>
            <a:graphicFrameLocks noGrp="1"/>
          </p:cNvGraphicFramePr>
          <p:nvPr/>
        </p:nvGraphicFramePr>
        <p:xfrm>
          <a:off x="1112520" y="5084445"/>
          <a:ext cx="1814195" cy="549275"/>
        </p:xfrm>
        <a:graphic>
          <a:graphicData uri="http://schemas.openxmlformats.org/drawingml/2006/table">
            <a:tbl>
              <a:tblPr/>
              <a:tblGrid>
                <a:gridCol w="391935"/>
                <a:gridCol w="522579"/>
                <a:gridCol w="449999"/>
                <a:gridCol w="449580"/>
              </a:tblGrid>
              <a:tr h="549275">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451" marR="91451" marT="45707" marB="45707">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rPr>
                        <a:t>D</a:t>
                      </a:r>
                      <a:endParaRPr kumimoji="1" lang="zh-CN" altLang="en-US" sz="3000" b="1" kern="1200" dirty="0">
                        <a:solidFill>
                          <a:srgbClr val="005400"/>
                        </a:solidFill>
                        <a:latin typeface="Times New Roman" panose="02020603050405020304" pitchFamily="18" charset="0"/>
                        <a:ea typeface="宋体" panose="02010600030101010101" pitchFamily="2" charset="-122"/>
                        <a:cs typeface="+mn-cs"/>
                      </a:endParaRPr>
                    </a:p>
                  </a:txBody>
                  <a:tcPr marL="91451" marR="91451" marT="45707" marB="45707">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endParaRPr lang="zh-CN" altLang="en-US" sz="1800" dirty="0"/>
                    </a:p>
                  </a:txBody>
                  <a:tcPr marL="91451" marR="91451" marT="45707" marB="45707">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451" marR="91451" marT="45707" marB="45707">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cxnSp>
        <p:nvCxnSpPr>
          <p:cNvPr id="94" name="直接箭头连接符 93"/>
          <p:cNvCxnSpPr/>
          <p:nvPr/>
        </p:nvCxnSpPr>
        <p:spPr>
          <a:xfrm flipH="1">
            <a:off x="1760220" y="4292283"/>
            <a:ext cx="503238" cy="77946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2263458" y="4444365"/>
            <a:ext cx="428625" cy="83820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8" name="表格 97"/>
          <p:cNvGraphicFramePr>
            <a:graphicFrameLocks noGrp="1"/>
          </p:cNvGraphicFramePr>
          <p:nvPr/>
        </p:nvGraphicFramePr>
        <p:xfrm>
          <a:off x="5706745" y="6132513"/>
          <a:ext cx="1814513" cy="549275"/>
        </p:xfrm>
        <a:graphic>
          <a:graphicData uri="http://schemas.openxmlformats.org/drawingml/2006/table">
            <a:tbl>
              <a:tblPr/>
              <a:tblGrid>
                <a:gridCol w="391935"/>
                <a:gridCol w="522579"/>
                <a:gridCol w="449999"/>
                <a:gridCol w="449999"/>
              </a:tblGrid>
              <a:tr h="549275">
                <a:tc>
                  <a:txBody>
                    <a:bodyPr/>
                    <a:lstStyle/>
                    <a:p>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lang="zh-CN" altLang="en-US" sz="1800" dirty="0"/>
                    </a:p>
                  </a:txBody>
                  <a:tcPr marL="91451" marR="91451" marT="45740" marB="45740">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rPr>
                        <a:t>F</a:t>
                      </a:r>
                      <a:endParaRPr kumimoji="1" lang="zh-CN" altLang="en-US" sz="3000" b="1" kern="1200" dirty="0">
                        <a:solidFill>
                          <a:srgbClr val="005400"/>
                        </a:solidFill>
                        <a:latin typeface="Times New Roman" panose="02020603050405020304" pitchFamily="18" charset="0"/>
                        <a:ea typeface="宋体" panose="02010600030101010101" pitchFamily="2" charset="-122"/>
                        <a:cs typeface="+mn-cs"/>
                      </a:endParaRPr>
                    </a:p>
                  </a:txBody>
                  <a:tcPr marL="91451" marR="91451" marT="45740" marB="4574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endParaRPr lang="zh-CN" altLang="en-US" sz="1800" dirty="0"/>
                    </a:p>
                  </a:txBody>
                  <a:tcPr marL="91451" marR="91451" marT="45740" marB="45740">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99FF"/>
                    </a:solidFill>
                  </a:tcPr>
                </a:tc>
                <a:tc>
                  <a:txBody>
                    <a:bodyPr/>
                    <a:lstStyle/>
                    <a:p>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lang="zh-CN" altLang="en-US" sz="1800" dirty="0"/>
                    </a:p>
                  </a:txBody>
                  <a:tcPr marL="91451" marR="91451" marT="45740" marB="45740">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99" name="表格 98"/>
          <p:cNvGraphicFramePr>
            <a:graphicFrameLocks noGrp="1"/>
          </p:cNvGraphicFramePr>
          <p:nvPr/>
        </p:nvGraphicFramePr>
        <p:xfrm>
          <a:off x="4193858" y="5084445"/>
          <a:ext cx="1814513" cy="549275"/>
        </p:xfrm>
        <a:graphic>
          <a:graphicData uri="http://schemas.openxmlformats.org/drawingml/2006/table">
            <a:tbl>
              <a:tblPr/>
              <a:tblGrid>
                <a:gridCol w="391935"/>
                <a:gridCol w="522579"/>
                <a:gridCol w="449999"/>
                <a:gridCol w="449999"/>
              </a:tblGrid>
              <a:tr h="549275">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dirty="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451" marR="91451" marT="45707" marB="45707">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rPr>
                        <a:t>E</a:t>
                      </a:r>
                      <a:endParaRPr kumimoji="1" lang="zh-CN" altLang="en-US" sz="3000" b="1" kern="1200" dirty="0">
                        <a:solidFill>
                          <a:srgbClr val="005400"/>
                        </a:solidFill>
                        <a:latin typeface="Times New Roman" panose="02020603050405020304" pitchFamily="18" charset="0"/>
                        <a:ea typeface="宋体" panose="02010600030101010101" pitchFamily="2" charset="-122"/>
                        <a:cs typeface="+mn-cs"/>
                      </a:endParaRPr>
                    </a:p>
                  </a:txBody>
                  <a:tcPr marL="91451" marR="91451" marT="45707" marB="45707">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endParaRPr lang="zh-CN" altLang="en-US" sz="1800" dirty="0"/>
                    </a:p>
                  </a:txBody>
                  <a:tcPr marL="91451" marR="91451" marT="45707" marB="45707">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99FF"/>
                    </a:solidFill>
                  </a:tcPr>
                </a:tc>
                <a:tc>
                  <a:txBody>
                    <a:bodyPr/>
                    <a:lstStyle/>
                    <a:p>
                      <a:endParaRPr lang="zh-CN" altLang="en-US" sz="1800" dirty="0"/>
                    </a:p>
                  </a:txBody>
                  <a:tcPr marL="91451" marR="91451" marT="45707" marB="45707">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graphicFrame>
        <p:nvGraphicFramePr>
          <p:cNvPr id="100" name="表格 99"/>
          <p:cNvGraphicFramePr>
            <a:graphicFrameLocks noGrp="1"/>
          </p:cNvGraphicFramePr>
          <p:nvPr/>
        </p:nvGraphicFramePr>
        <p:xfrm>
          <a:off x="5201920" y="3860165"/>
          <a:ext cx="1814513" cy="549275"/>
        </p:xfrm>
        <a:graphic>
          <a:graphicData uri="http://schemas.openxmlformats.org/drawingml/2006/table">
            <a:tbl>
              <a:tblPr/>
              <a:tblGrid>
                <a:gridCol w="391935"/>
                <a:gridCol w="522579"/>
                <a:gridCol w="449999"/>
                <a:gridCol w="449999"/>
              </a:tblGrid>
              <a:tr h="549275">
                <a:tc>
                  <a:txBody>
                    <a:bodyPr/>
                    <a:lstStyle/>
                    <a:p>
                      <a:endParaRPr lang="zh-CN" altLang="en-US" sz="1800" dirty="0"/>
                    </a:p>
                  </a:txBody>
                  <a:tcPr marL="91451" marR="91451" marT="45773" marB="45773">
                    <a:lnL w="38100" cmpd="sng">
                      <a:solidFill>
                        <a:srgbClr val="000000"/>
                      </a:solidFill>
                      <a:prstDash val="solid"/>
                    </a:lnL>
                    <a:lnR w="38100" cap="flat" cmpd="sng" algn="ctr">
                      <a:solidFill>
                        <a:srgbClr val="000000"/>
                      </a:solidFill>
                      <a:prstDash val="solid"/>
                      <a:round/>
                      <a:headEnd type="none" w="med" len="med"/>
                      <a:tailEnd type="none" w="med" len="med"/>
                    </a:lnR>
                    <a:lnT w="38100" cmpd="sng">
                      <a:solidFill>
                        <a:srgbClr val="000000"/>
                      </a:solidFill>
                      <a:prstDash val="solid"/>
                    </a:lnT>
                    <a:lnB w="38100" cmpd="sng">
                      <a:solidFill>
                        <a:srgbClr val="000000"/>
                      </a:solidFill>
                      <a:prstDash val="soli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en-US" altLang="zh-CN" sz="3000" b="1" kern="1200" dirty="0" smtClean="0">
                          <a:solidFill>
                            <a:srgbClr val="005400"/>
                          </a:solidFill>
                          <a:latin typeface="Times New Roman" panose="02020603050405020304" pitchFamily="18" charset="0"/>
                          <a:ea typeface="宋体" panose="02010600030101010101" pitchFamily="2" charset="-122"/>
                          <a:cs typeface="+mn-cs"/>
                        </a:rPr>
                        <a:t>C</a:t>
                      </a:r>
                      <a:endParaRPr kumimoji="1" lang="zh-CN" altLang="en-US" sz="3000" b="1" kern="1200" dirty="0">
                        <a:solidFill>
                          <a:srgbClr val="005400"/>
                        </a:solidFill>
                        <a:latin typeface="Times New Roman" panose="02020603050405020304" pitchFamily="18" charset="0"/>
                        <a:ea typeface="宋体" panose="02010600030101010101" pitchFamily="2" charset="-122"/>
                        <a:cs typeface="+mn-cs"/>
                      </a:endParaRPr>
                    </a:p>
                  </a:txBody>
                  <a:tcPr marL="91451" marR="9145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endParaRPr lang="zh-CN" altLang="en-US" sz="1800" dirty="0"/>
                    </a:p>
                  </a:txBody>
                  <a:tcPr marL="91451" marR="91451" marT="45773" marB="45773">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F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000" b="1" i="0" u="none" strike="noStrike" kern="120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000" b="0" i="0" u="none" strike="noStrike" kern="1200" cap="none" spc="0" normalizeH="0" baseline="0" noProof="0" dirty="0" smtClean="0">
                        <a:ln>
                          <a:noFill/>
                        </a:ln>
                        <a:solidFill>
                          <a:srgbClr val="5F5F5F"/>
                        </a:solidFill>
                        <a:effectLst/>
                        <a:uLnTx/>
                        <a:uFillTx/>
                        <a:latin typeface="Times New Roman" panose="02020603050405020304" pitchFamily="18" charset="0"/>
                        <a:ea typeface="宋体" panose="02010600030101010101" pitchFamily="2" charset="-122"/>
                        <a:cs typeface="+mn-cs"/>
                      </a:endParaRPr>
                    </a:p>
                  </a:txBody>
                  <a:tcPr marL="91451" marR="91451" marT="45773" marB="45773">
                    <a:lnL w="38100" cap="flat" cmpd="sng" algn="ctr">
                      <a:solidFill>
                        <a:srgbClr val="000000"/>
                      </a:solidFill>
                      <a:prstDash val="solid"/>
                      <a:round/>
                      <a:headEnd type="none" w="med" len="med"/>
                      <a:tailEnd type="none" w="med" len="med"/>
                    </a:lnL>
                    <a:lnR w="38100" cmpd="sng">
                      <a:solidFill>
                        <a:srgbClr val="000000"/>
                      </a:solidFill>
                      <a:prstDash val="soli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chemeClr val="accent1">
                        <a:lumMod val="20000"/>
                        <a:lumOff val="80000"/>
                      </a:schemeClr>
                    </a:solidFill>
                  </a:tcPr>
                </a:tc>
              </a:tr>
            </a:tbl>
          </a:graphicData>
        </a:graphic>
      </p:graphicFrame>
      <p:cxnSp>
        <p:nvCxnSpPr>
          <p:cNvPr id="102" name="直接箭头连接符 101"/>
          <p:cNvCxnSpPr/>
          <p:nvPr/>
        </p:nvCxnSpPr>
        <p:spPr>
          <a:xfrm>
            <a:off x="5432425" y="3139440"/>
            <a:ext cx="447675" cy="72199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endCxn id="79" idx="0"/>
          </p:cNvCxnSpPr>
          <p:nvPr/>
        </p:nvCxnSpPr>
        <p:spPr>
          <a:xfrm flipH="1">
            <a:off x="2936875" y="3139440"/>
            <a:ext cx="1055370" cy="72072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p:nvPr/>
        </p:nvCxnSpPr>
        <p:spPr>
          <a:xfrm flipH="1">
            <a:off x="4855845" y="4292283"/>
            <a:ext cx="576263" cy="779463"/>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endCxn id="82" idx="3"/>
          </p:cNvCxnSpPr>
          <p:nvPr/>
        </p:nvCxnSpPr>
        <p:spPr>
          <a:xfrm flipH="1" flipV="1">
            <a:off x="5648325" y="3053715"/>
            <a:ext cx="760730" cy="979805"/>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5374958" y="4372293"/>
            <a:ext cx="504825" cy="792163"/>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807710" y="5445125"/>
            <a:ext cx="580390" cy="687705"/>
          </a:xfrm>
          <a:prstGeom prst="straightConnector1">
            <a:avLst/>
          </a:prstGeom>
          <a:ln w="381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99" idx="3"/>
          </p:cNvCxnSpPr>
          <p:nvPr/>
        </p:nvCxnSpPr>
        <p:spPr>
          <a:xfrm flipH="1" flipV="1">
            <a:off x="6008370" y="5359400"/>
            <a:ext cx="887095" cy="961390"/>
          </a:xfrm>
          <a:prstGeom prst="straightConnector1">
            <a:avLst/>
          </a:prstGeom>
          <a:ln w="3810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 Box 3"/>
          <p:cNvSpPr txBox="1">
            <a:spLocks noChangeArrowheads="1"/>
          </p:cNvSpPr>
          <p:nvPr/>
        </p:nvSpPr>
        <p:spPr bwMode="auto">
          <a:xfrm>
            <a:off x="1803400" y="881380"/>
            <a:ext cx="414972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、二叉树的存储结构</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1" name="标题 5"/>
          <p:cNvSpPr txBox="1"/>
          <p:nvPr/>
        </p:nvSpPr>
        <p:spPr>
          <a:xfrm>
            <a:off x="1981200" y="160655"/>
            <a:ext cx="4594225"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5.3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二叉树的性质和存储结构</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inVertical)">
                                      <p:cBhvr>
                                        <p:cTn id="7" dur="500"/>
                                        <p:tgtEl>
                                          <p:spTgt spid="7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left)">
                                      <p:cBhvr>
                                        <p:cTn id="11" dur="500"/>
                                        <p:tgtEl>
                                          <p:spTgt spid="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down)">
                                      <p:cBhvr>
                                        <p:cTn id="16" dur="500"/>
                                        <p:tgtEl>
                                          <p:spTgt spid="7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wipe(down)">
                                      <p:cBhvr>
                                        <p:cTn id="20" dur="500"/>
                                        <p:tgtEl>
                                          <p:spTgt spid="96"/>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1803400" y="881380"/>
            <a:ext cx="689229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、遍历二叉树</a:t>
            </a:r>
            <a:r>
              <a:rPr lang="zh-CN" altLang="en-US" sz="2600" dirty="0">
                <a:solidFill>
                  <a:srgbClr val="FF0000"/>
                </a:solidFill>
                <a:latin typeface="宋体" panose="02010600030101010101" pitchFamily="2" charset="-122"/>
                <a:sym typeface="+mn-ea"/>
              </a:rPr>
              <a:t>（</a:t>
            </a:r>
            <a:r>
              <a:rPr lang="en-US" altLang="zh-CN" sz="2600" dirty="0">
                <a:solidFill>
                  <a:srgbClr val="FF0000"/>
                </a:solidFill>
                <a:latin typeface="宋体" panose="02010600030101010101" pitchFamily="2" charset="-122"/>
                <a:sym typeface="+mn-ea"/>
              </a:rPr>
              <a:t>Traversing Binary Tree</a:t>
            </a:r>
            <a:r>
              <a:rPr lang="zh-CN" altLang="en-US" sz="2600" dirty="0">
                <a:solidFill>
                  <a:srgbClr val="FF0000"/>
                </a:solidFill>
                <a:latin typeface="宋体" panose="02010600030101010101" pitchFamily="2" charset="-122"/>
                <a:sym typeface="+mn-ea"/>
              </a:rPr>
              <a:t>）</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 </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 Box 5"/>
          <p:cNvSpPr txBox="1"/>
          <p:nvPr/>
        </p:nvSpPr>
        <p:spPr>
          <a:xfrm>
            <a:off x="1074420" y="1656715"/>
            <a:ext cx="9709150" cy="5046345"/>
          </a:xfrm>
          <a:prstGeom prst="rect">
            <a:avLst/>
          </a:prstGeom>
          <a:noFill/>
          <a:ln w="9525">
            <a:noFill/>
          </a:ln>
        </p:spPr>
        <p:txBody>
          <a:bodyPr wrap="square">
            <a:spAutoFit/>
          </a:bodyPr>
          <a:lstStyle/>
          <a:p>
            <a:pPr marL="2190750" indent="-2190750">
              <a:lnSpc>
                <a:spcPct val="150000"/>
              </a:lnSpc>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遍历定义</a:t>
            </a:r>
            <a:r>
              <a:rPr lang="en-US" altLang="zh-CN" sz="2800" dirty="0">
                <a:solidFill>
                  <a:srgbClr val="000000"/>
                </a:solidFill>
                <a:latin typeface="Times New Roman" panose="02020603050405020304" pitchFamily="18" charset="0"/>
              </a:rPr>
              <a:t>——</a:t>
            </a:r>
            <a:r>
              <a:rPr lang="zh-CN" altLang="en-US" sz="2800" b="1" dirty="0">
                <a:solidFill>
                  <a:srgbClr val="000000"/>
                </a:solidFill>
                <a:latin typeface="华文楷体" panose="02010600040101010101" pitchFamily="2" charset="-122"/>
                <a:ea typeface="华文楷体" panose="02010600040101010101" pitchFamily="2" charset="-122"/>
              </a:rPr>
              <a:t>指按某条搜索路线遍访每个结点且不重复（又称周游）。</a:t>
            </a:r>
            <a:endParaRPr lang="zh-CN" altLang="en-US" sz="2800" dirty="0">
              <a:solidFill>
                <a:srgbClr val="000000"/>
              </a:solidFill>
              <a:latin typeface="Times New Roman" panose="02020603050405020304" pitchFamily="18" charset="0"/>
            </a:endParaRPr>
          </a:p>
          <a:p>
            <a:pPr marL="2190750" indent="-2190750">
              <a:lnSpc>
                <a:spcPct val="150000"/>
              </a:lnSpc>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二叉树的遍历</a:t>
            </a:r>
            <a:r>
              <a:rPr lang="en-US" altLang="zh-CN" sz="2800" dirty="0">
                <a:solidFill>
                  <a:srgbClr val="000000"/>
                </a:solidFill>
                <a:latin typeface="Times New Roman" panose="02020603050405020304" pitchFamily="18" charset="0"/>
              </a:rPr>
              <a:t>——</a:t>
            </a:r>
            <a:r>
              <a:rPr lang="zh-CN" altLang="en-US" sz="2800" b="1" dirty="0">
                <a:solidFill>
                  <a:srgbClr val="000000"/>
                </a:solidFill>
                <a:latin typeface="华文楷体" panose="02010600040101010101" pitchFamily="2" charset="-122"/>
                <a:ea typeface="华文楷体" panose="02010600040101010101" pitchFamily="2" charset="-122"/>
              </a:rPr>
              <a:t>从根结点出发，按照某种</a:t>
            </a:r>
            <a:r>
              <a:rPr lang="zh-CN" altLang="en-US" sz="2800" b="1" dirty="0">
                <a:solidFill>
                  <a:srgbClr val="FF0000"/>
                </a:solidFill>
                <a:latin typeface="华文楷体" panose="02010600040101010101" pitchFamily="2" charset="-122"/>
                <a:ea typeface="华文楷体" panose="02010600040101010101" pitchFamily="2" charset="-122"/>
              </a:rPr>
              <a:t>次序</a:t>
            </a:r>
            <a:r>
              <a:rPr lang="zh-CN" altLang="en-US" sz="2800" b="1" dirty="0">
                <a:solidFill>
                  <a:srgbClr val="000000"/>
                </a:solidFill>
                <a:latin typeface="华文楷体" panose="02010600040101010101" pitchFamily="2" charset="-122"/>
                <a:ea typeface="华文楷体" panose="02010600040101010101" pitchFamily="2" charset="-122"/>
              </a:rPr>
              <a:t>依次</a:t>
            </a:r>
            <a:r>
              <a:rPr lang="zh-CN" altLang="en-US" sz="2800" b="1" dirty="0">
                <a:solidFill>
                  <a:srgbClr val="FF0000"/>
                </a:solidFill>
                <a:latin typeface="华文楷体" panose="02010600040101010101" pitchFamily="2" charset="-122"/>
                <a:ea typeface="华文楷体" panose="02010600040101010101" pitchFamily="2" charset="-122"/>
              </a:rPr>
              <a:t>访问</a:t>
            </a:r>
            <a:r>
              <a:rPr lang="zh-CN" altLang="en-US" sz="2800" b="1" dirty="0">
                <a:solidFill>
                  <a:srgbClr val="000000"/>
                </a:solidFill>
                <a:latin typeface="华文楷体" panose="02010600040101010101" pitchFamily="2" charset="-122"/>
                <a:ea typeface="华文楷体" panose="02010600040101010101" pitchFamily="2" charset="-122"/>
              </a:rPr>
              <a:t>二叉树中所有的结点，使得每个结点被访问一次且仅被访问一次。</a:t>
            </a:r>
            <a:endParaRPr lang="zh-CN" altLang="en-US" sz="2800" dirty="0">
              <a:solidFill>
                <a:srgbClr val="000000"/>
              </a:solidFill>
              <a:latin typeface="Times New Roman" panose="02020603050405020304" pitchFamily="18" charset="0"/>
            </a:endParaRPr>
          </a:p>
          <a:p>
            <a:pPr marL="2190750" indent="-2190750">
              <a:lnSpc>
                <a:spcPct val="150000"/>
              </a:lnSpc>
              <a:spcBef>
                <a:spcPct val="50000"/>
              </a:spcBef>
            </a:pPr>
            <a:r>
              <a:rPr lang="zh-CN" altLang="en-US" sz="2800" dirty="0">
                <a:solidFill>
                  <a:srgbClr val="FF0000"/>
                </a:solidFill>
                <a:latin typeface="微软雅黑" panose="020B0503020204020204" pitchFamily="34" charset="-122"/>
                <a:ea typeface="微软雅黑" panose="020B0503020204020204" pitchFamily="34" charset="-122"/>
              </a:rPr>
              <a:t>遍历用途</a:t>
            </a:r>
            <a:r>
              <a:rPr lang="en-US" altLang="zh-CN" sz="2800" dirty="0">
                <a:solidFill>
                  <a:srgbClr val="000000"/>
                </a:solidFill>
                <a:latin typeface="Times New Roman" panose="02020603050405020304" pitchFamily="18" charset="0"/>
              </a:rPr>
              <a:t>——</a:t>
            </a:r>
            <a:r>
              <a:rPr lang="zh-CN" altLang="en-US" sz="2800" b="1" dirty="0">
                <a:solidFill>
                  <a:srgbClr val="000000"/>
                </a:solidFill>
                <a:latin typeface="华文楷体" panose="02010600040101010101" pitchFamily="2" charset="-122"/>
                <a:ea typeface="华文楷体" panose="02010600040101010101" pitchFamily="2" charset="-122"/>
              </a:rPr>
              <a:t>它是树结构插入、删除、修改、查找和排序运算的前提，是二叉树一切运算的基础和核心。</a:t>
            </a:r>
            <a:r>
              <a:rPr lang="zh-CN" altLang="en-US" sz="2800" b="0" dirty="0">
                <a:solidFill>
                  <a:srgbClr val="000000"/>
                </a:solidFill>
                <a:latin typeface="Times New Roman" panose="02020603050405020304" pitchFamily="18" charset="0"/>
              </a:rPr>
              <a:t>  </a:t>
            </a:r>
            <a:endParaRPr lang="zh-CN" altLang="en-US" sz="2800" b="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Righ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strips(downRigh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1803400" y="881380"/>
            <a:ext cx="294449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2</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、遍历规则</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3"/>
          <p:cNvSpPr>
            <a:spLocks noChangeArrowheads="1"/>
          </p:cNvSpPr>
          <p:nvPr/>
        </p:nvSpPr>
        <p:spPr bwMode="auto">
          <a:xfrm>
            <a:off x="969010" y="1597025"/>
            <a:ext cx="9832975" cy="525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marR="0" lvl="0" algn="l" defTabSz="914400" rtl="0">
              <a:lnSpc>
                <a:spcPct val="120000"/>
              </a:lnSpc>
              <a:spcBef>
                <a:spcPct val="20000"/>
              </a:spcBef>
              <a:spcAft>
                <a:spcPts val="0"/>
              </a:spcAft>
              <a:buClr>
                <a:schemeClr val="tx1"/>
              </a:buClr>
              <a:buSzTx/>
              <a:buFont typeface="Wingdings" panose="05000000000000000000" pitchFamily="2" charset="2"/>
              <a:buChar char="v"/>
              <a:defRPr/>
            </a:pP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二叉树由根、左子树、右子树构成，定义为 </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L</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R</a:t>
            </a:r>
            <a:endPar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342900" marR="0" lvl="0" algn="l" defTabSz="914400" rtl="0">
              <a:lnSpc>
                <a:spcPct val="120000"/>
              </a:lnSpc>
              <a:spcBef>
                <a:spcPct val="20000"/>
              </a:spcBef>
              <a:spcAft>
                <a:spcPts val="0"/>
              </a:spcAft>
              <a:buClr>
                <a:schemeClr val="tx1"/>
              </a:buClr>
              <a:buSzTx/>
              <a:buFont typeface="Wingdings" panose="05000000000000000000" pitchFamily="2" charset="2"/>
              <a:buChar char="v"/>
              <a:defRPr/>
            </a:pP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D</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L</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R</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的组合定义了六种可能的遍历方案：</a:t>
            </a:r>
            <a:endPar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742950" marR="0" lvl="1" algn="l" defTabSz="914400" rtl="0">
              <a:lnSpc>
                <a:spcPct val="120000"/>
              </a:lnSpc>
              <a:spcBef>
                <a:spcPct val="20000"/>
              </a:spcBef>
              <a:spcAft>
                <a:spcPts val="0"/>
              </a:spcAft>
              <a:buClr>
                <a:schemeClr val="tx1"/>
              </a:buClr>
              <a:buSzTx/>
              <a:buFont typeface="Wingdings" panose="05000000000000000000" pitchFamily="2" charset="2"/>
              <a:buNone/>
              <a:defRPr/>
            </a:pP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L</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R,   LR</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LR,   </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RL,   R</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r>
              <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L,   RL</a:t>
            </a:r>
            <a:r>
              <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D</a:t>
            </a:r>
            <a:endPar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342900" marR="0" lvl="0" algn="l" defTabSz="914400" rtl="0">
              <a:lnSpc>
                <a:spcPct val="120000"/>
              </a:lnSpc>
              <a:spcBef>
                <a:spcPct val="20000"/>
              </a:spcBef>
              <a:spcAft>
                <a:spcPts val="0"/>
              </a:spcAft>
              <a:buClr>
                <a:schemeClr val="tx1"/>
              </a:buClr>
              <a:buSzTx/>
              <a:buFont typeface="Wingdings" panose="05000000000000000000" pitchFamily="2" charset="2"/>
              <a:buChar char="v"/>
              <a:defRPr/>
            </a:pPr>
            <a:r>
              <a:rPr kumimoji="1" lang="zh-CN" altLang="en-US" sz="2600" b="1" i="0" u="none" strike="noStrike" kern="1200" cap="none" spc="0" normalizeH="0" baseline="0" noProof="0" dirty="0">
                <a:ln>
                  <a:noFill/>
                </a:ln>
                <a:solidFill>
                  <a:srgbClr val="CC00CC"/>
                </a:solidFill>
                <a:effectLst/>
                <a:uLnTx/>
                <a:uFillTx/>
                <a:latin typeface="宋体" panose="02010600030101010101" pitchFamily="2" charset="-122"/>
                <a:ea typeface="楷体_GB2312" pitchFamily="49" charset="-122"/>
                <a:cs typeface="+mn-cs"/>
                <a:sym typeface="+mn-ea"/>
              </a:rPr>
              <a:t> 若限定先左后右</a:t>
            </a:r>
            <a:r>
              <a:rPr kumimoji="1"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，则有三种实现方案：</a:t>
            </a:r>
            <a:endParaRPr kumimoji="1"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342900" marR="0" lvl="0" algn="l" defTabSz="914400" rtl="0">
              <a:lnSpc>
                <a:spcPct val="120000"/>
              </a:lnSpc>
              <a:spcBef>
                <a:spcPct val="20000"/>
              </a:spcBef>
              <a:spcAft>
                <a:spcPts val="0"/>
              </a:spcAft>
              <a:buClr>
                <a:schemeClr val="tx1"/>
              </a:buClr>
              <a:buSzTx/>
              <a:buFont typeface="Wingdings" panose="05000000000000000000" pitchFamily="2" charset="2"/>
              <a:buChar char="v"/>
              <a:defRPr/>
            </a:pPr>
            <a:endPar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0" marR="0" lvl="0" algn="l" defTabSz="914400" rtl="0">
              <a:lnSpc>
                <a:spcPct val="120000"/>
              </a:lnSpc>
              <a:spcBef>
                <a:spcPct val="20000"/>
              </a:spcBef>
              <a:spcAft>
                <a:spcPts val="0"/>
              </a:spcAft>
              <a:buClr>
                <a:schemeClr val="tx1"/>
              </a:buClr>
              <a:buSzTx/>
              <a:buFontTx/>
              <a:buNone/>
              <a:defRPr/>
            </a:pPr>
            <a:endParaRPr kumimoji="1" lang="en-US" altLang="zh-CN" sz="26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a:p>
            <a:pPr marL="0" marR="0" lvl="0" algn="l" defTabSz="914400" rtl="0">
              <a:lnSpc>
                <a:spcPct val="120000"/>
              </a:lnSpc>
              <a:spcBef>
                <a:spcPts val="2000"/>
              </a:spcBef>
              <a:spcAft>
                <a:spcPts val="0"/>
              </a:spcAft>
              <a:buClr>
                <a:schemeClr val="tx1"/>
              </a:buClr>
              <a:buSzTx/>
              <a:buFontTx/>
              <a:buNone/>
              <a:defRPr/>
            </a:pPr>
            <a:r>
              <a:rPr kumimoji="1" lang="zh-CN" altLang="en-US" sz="26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    注：“先、中、后”的意思是指访问的结点 </a:t>
            </a:r>
            <a:r>
              <a:rPr kumimoji="1" lang="en-US" altLang="zh-CN" sz="26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D </a:t>
            </a:r>
            <a:r>
              <a:rPr kumimoji="1" lang="zh-CN" altLang="en-US" sz="2600" b="1" i="0" u="none" strike="noStrike" kern="120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是先于子树出现还是后于子树出现。</a:t>
            </a:r>
            <a:endParaRPr kumimoji="1" lang="en-US" altLang="zh-TW" sz="2600" b="1" i="0" u="none" strike="noStrike" kern="120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endParaRPr>
          </a:p>
          <a:p>
            <a:pPr marL="342900" marR="0" lvl="0" algn="l" defTabSz="914400" rtl="0">
              <a:lnSpc>
                <a:spcPct val="120000"/>
              </a:lnSpc>
              <a:spcBef>
                <a:spcPct val="20000"/>
              </a:spcBef>
              <a:spcAft>
                <a:spcPts val="0"/>
              </a:spcAft>
              <a:buClr>
                <a:schemeClr val="tx1"/>
              </a:buClr>
              <a:buSzTx/>
              <a:buFont typeface="Wingdings" panose="05000000000000000000" pitchFamily="2" charset="2"/>
              <a:buChar char="v"/>
              <a:defRPr/>
            </a:pPr>
            <a:r>
              <a:rPr kumimoji="1" lang="zh-CN" altLang="en-US" sz="2600" b="1" i="0" u="none" strike="noStrike" kern="1200" cap="none" spc="0" normalizeH="0" baseline="0" noProof="0" dirty="0">
                <a:ln>
                  <a:noFill/>
                </a:ln>
                <a:solidFill>
                  <a:srgbClr val="FF0000"/>
                </a:solidFill>
                <a:effectLst/>
                <a:uLnTx/>
                <a:uFillTx/>
                <a:latin typeface="宋体" panose="02010600030101010101" pitchFamily="2" charset="-122"/>
                <a:ea typeface="楷体_GB2312" pitchFamily="49" charset="-122"/>
                <a:cs typeface="+mn-cs"/>
                <a:sym typeface="+mn-ea"/>
              </a:rPr>
              <a:t>层次遍历：</a:t>
            </a:r>
            <a:r>
              <a:rPr kumimoji="1" lang="zh-CN" altLang="en-US"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按二叉树的层序编号的次序访问各结点</a:t>
            </a: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rPr>
              <a:t>。 </a:t>
            </a:r>
            <a:endParaRPr kumimoji="1" lang="zh-TW" altLang="en-US" sz="2600" b="1" i="0" u="none" strike="noStrike" kern="1200" cap="none" spc="0" normalizeH="0" baseline="0" noProof="0" dirty="0">
              <a:ln>
                <a:noFill/>
              </a:ln>
              <a:solidFill>
                <a:srgbClr val="FF0000"/>
              </a:solidFill>
              <a:effectLst/>
              <a:uLnTx/>
              <a:uFillTx/>
              <a:latin typeface="宋体" panose="02010600030101010101" pitchFamily="2" charset="-122"/>
              <a:ea typeface="楷体_GB2312" pitchFamily="49" charset="-122"/>
              <a:cs typeface="+mn-cs"/>
              <a:sym typeface="+mn-ea"/>
            </a:endParaRPr>
          </a:p>
          <a:p>
            <a:pPr marL="742950" marR="0" lvl="1" algn="l" defTabSz="914400" rtl="0">
              <a:lnSpc>
                <a:spcPct val="120000"/>
              </a:lnSpc>
              <a:spcBef>
                <a:spcPct val="20000"/>
              </a:spcBef>
              <a:spcAft>
                <a:spcPts val="0"/>
              </a:spcAft>
              <a:buClrTx/>
              <a:buSzTx/>
              <a:buFontTx/>
              <a:buNone/>
              <a:defRPr/>
            </a:pPr>
            <a:endParaRPr kumimoji="1" lang="en-US" altLang="zh-CN" sz="26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endParaRPr>
          </a:p>
          <a:p>
            <a:pPr marL="742950" marR="0" lvl="1" algn="l" defTabSz="914400" rtl="0">
              <a:lnSpc>
                <a:spcPct val="120000"/>
              </a:lnSpc>
              <a:spcBef>
                <a:spcPct val="20000"/>
              </a:spcBef>
              <a:spcAft>
                <a:spcPts val="0"/>
              </a:spcAft>
              <a:buClrTx/>
              <a:buSzTx/>
              <a:buFontTx/>
              <a:buNone/>
              <a:defRPr/>
            </a:pPr>
            <a:endParaRPr kumimoji="1" lang="en-US" altLang="zh-CN" sz="26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endParaRPr>
          </a:p>
          <a:p>
            <a:pPr marL="742950" marR="0" lvl="1" algn="l" defTabSz="914400" rtl="0">
              <a:lnSpc>
                <a:spcPct val="120000"/>
              </a:lnSpc>
              <a:spcBef>
                <a:spcPct val="20000"/>
              </a:spcBef>
              <a:spcAft>
                <a:spcPts val="0"/>
              </a:spcAft>
              <a:buClrTx/>
              <a:buSzTx/>
              <a:buFontTx/>
              <a:buNone/>
              <a:defRPr/>
            </a:pPr>
            <a:endParaRPr kumimoji="1" lang="en-US" altLang="zh-CN" sz="26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endParaRPr>
          </a:p>
          <a:p>
            <a:pPr marL="742950" marR="0" lvl="1" indent="-285750" algn="l" defTabSz="914400" rtl="0" eaLnBrk="1" fontAlgn="base" latinLnBrk="0" hangingPunct="1">
              <a:lnSpc>
                <a:spcPct val="100000"/>
              </a:lnSpc>
              <a:spcBef>
                <a:spcPct val="20000"/>
              </a:spcBef>
              <a:spcAft>
                <a:spcPct val="0"/>
              </a:spcAft>
              <a:buClrTx/>
              <a:buSzTx/>
              <a:buFontTx/>
              <a:buNone/>
              <a:defRPr/>
            </a:pPr>
            <a:endParaRPr kumimoji="1" lang="zh-CN" altLang="en-US" sz="2600" b="1" i="0" u="none" strike="noStrike" kern="120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endParaRPr>
          </a:p>
        </p:txBody>
      </p:sp>
      <p:sp>
        <p:nvSpPr>
          <p:cNvPr id="6" name="TextBox 5"/>
          <p:cNvSpPr txBox="1"/>
          <p:nvPr/>
        </p:nvSpPr>
        <p:spPr>
          <a:xfrm>
            <a:off x="1523683" y="3983355"/>
            <a:ext cx="9001125" cy="970915"/>
          </a:xfrm>
          <a:prstGeom prst="rect">
            <a:avLst/>
          </a:prstGeom>
          <a:solidFill>
            <a:srgbClr val="F6EC81"/>
          </a:solidFill>
          <a:ln w="9525">
            <a:noFill/>
          </a:ln>
        </p:spPr>
        <p:txBody>
          <a:bodyPr>
            <a:spAutoFit/>
          </a:bodyPr>
          <a:lstStyle/>
          <a:p>
            <a:pPr marL="742950" lvl="1" indent="-285750" eaLnBrk="1" hangingPunct="1">
              <a:spcBef>
                <a:spcPct val="20000"/>
              </a:spcBef>
            </a:pPr>
            <a:r>
              <a:rPr lang="en-US" altLang="zh-CN" sz="2600" b="1" dirty="0">
                <a:solidFill>
                  <a:srgbClr val="FF0000"/>
                </a:solidFill>
                <a:latin typeface="宋体" panose="02010600030101010101" pitchFamily="2" charset="-122"/>
                <a:ea typeface="楷体_GB2312" pitchFamily="49" charset="-122"/>
              </a:rPr>
              <a:t>  D</a:t>
            </a:r>
            <a:r>
              <a:rPr lang="en-US" altLang="zh-TW" sz="2600" b="1" dirty="0">
                <a:solidFill>
                  <a:srgbClr val="000000"/>
                </a:solidFill>
                <a:latin typeface="宋体" panose="02010600030101010101" pitchFamily="2" charset="-122"/>
                <a:ea typeface="楷体_GB2312" pitchFamily="49" charset="-122"/>
              </a:rPr>
              <a:t>LR  </a:t>
            </a:r>
            <a:r>
              <a:rPr lang="en-US" altLang="zh-TW" sz="2600" b="1" dirty="0">
                <a:latin typeface="宋体" panose="02010600030101010101" pitchFamily="2" charset="-122"/>
                <a:ea typeface="楷体_GB2312" pitchFamily="49" charset="-122"/>
              </a:rPr>
              <a:t>             </a:t>
            </a:r>
            <a:r>
              <a:rPr lang="en-US" altLang="zh-TW" sz="2600" b="1" dirty="0">
                <a:solidFill>
                  <a:srgbClr val="000000"/>
                </a:solidFill>
                <a:latin typeface="宋体" panose="02010600030101010101" pitchFamily="2" charset="-122"/>
                <a:ea typeface="楷体_GB2312" pitchFamily="49" charset="-122"/>
              </a:rPr>
              <a:t>L</a:t>
            </a:r>
            <a:r>
              <a:rPr lang="en-US" altLang="zh-CN" sz="2600" b="1" dirty="0">
                <a:solidFill>
                  <a:srgbClr val="FF0000"/>
                </a:solidFill>
                <a:latin typeface="宋体" panose="02010600030101010101" pitchFamily="2" charset="-122"/>
                <a:ea typeface="楷体_GB2312" pitchFamily="49" charset="-122"/>
              </a:rPr>
              <a:t>D</a:t>
            </a:r>
            <a:r>
              <a:rPr lang="en-US" altLang="zh-TW" sz="2600" b="1" dirty="0">
                <a:solidFill>
                  <a:srgbClr val="000000"/>
                </a:solidFill>
                <a:latin typeface="宋体" panose="02010600030101010101" pitchFamily="2" charset="-122"/>
                <a:ea typeface="楷体_GB2312" pitchFamily="49" charset="-122"/>
              </a:rPr>
              <a:t>R </a:t>
            </a:r>
            <a:r>
              <a:rPr lang="en-US" altLang="zh-TW" sz="2600" b="1" dirty="0">
                <a:latin typeface="宋体" panose="02010600030101010101" pitchFamily="2" charset="-122"/>
                <a:ea typeface="楷体_GB2312" pitchFamily="49" charset="-122"/>
              </a:rPr>
              <a:t>                </a:t>
            </a:r>
            <a:r>
              <a:rPr lang="en-US" altLang="zh-TW" sz="2600" b="1" dirty="0">
                <a:solidFill>
                  <a:srgbClr val="000000"/>
                </a:solidFill>
                <a:latin typeface="宋体" panose="02010600030101010101" pitchFamily="2" charset="-122"/>
                <a:ea typeface="楷体_GB2312" pitchFamily="49" charset="-122"/>
              </a:rPr>
              <a:t>LR</a:t>
            </a:r>
            <a:r>
              <a:rPr lang="en-US" altLang="zh-CN" sz="2600" b="1" dirty="0">
                <a:solidFill>
                  <a:srgbClr val="FF0000"/>
                </a:solidFill>
                <a:latin typeface="宋体" panose="02010600030101010101" pitchFamily="2" charset="-122"/>
                <a:ea typeface="楷体_GB2312" pitchFamily="49" charset="-122"/>
              </a:rPr>
              <a:t>D</a:t>
            </a:r>
            <a:endParaRPr lang="en-US" altLang="zh-CN" sz="2600" b="1" dirty="0">
              <a:solidFill>
                <a:srgbClr val="FF0000"/>
              </a:solidFill>
              <a:latin typeface="宋体" panose="02010600030101010101" pitchFamily="2" charset="-122"/>
              <a:ea typeface="楷体_GB2312" pitchFamily="49" charset="-122"/>
            </a:endParaRPr>
          </a:p>
          <a:p>
            <a:pPr marL="742950" lvl="1" indent="-285750" eaLnBrk="1" hangingPunct="1">
              <a:spcBef>
                <a:spcPct val="20000"/>
              </a:spcBef>
            </a:pPr>
            <a:r>
              <a:rPr lang="zh-CN" altLang="en-US" sz="2600" b="1" dirty="0">
                <a:solidFill>
                  <a:srgbClr val="FF0000"/>
                </a:solidFill>
                <a:latin typeface="宋体" panose="02010600030101010101" pitchFamily="2" charset="-122"/>
                <a:ea typeface="楷体_GB2312" pitchFamily="49" charset="-122"/>
              </a:rPr>
              <a:t>先</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根</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序遍历    </a:t>
            </a:r>
            <a:r>
              <a:rPr lang="zh-CN" altLang="en-US" sz="2600" b="1" dirty="0">
                <a:solidFill>
                  <a:srgbClr val="FF0000"/>
                </a:solidFill>
                <a:latin typeface="宋体" panose="02010600030101010101" pitchFamily="2" charset="-122"/>
                <a:ea typeface="楷体_GB2312" pitchFamily="49" charset="-122"/>
              </a:rPr>
              <a:t> 中</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根</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序遍历      </a:t>
            </a:r>
            <a:r>
              <a:rPr lang="zh-CN" altLang="en-US" sz="2600" b="1" dirty="0">
                <a:solidFill>
                  <a:srgbClr val="FF0000"/>
                </a:solidFill>
                <a:latin typeface="宋体" panose="02010600030101010101" pitchFamily="2" charset="-122"/>
                <a:ea typeface="楷体_GB2312" pitchFamily="49" charset="-122"/>
              </a:rPr>
              <a:t>后</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根</a:t>
            </a:r>
            <a:r>
              <a:rPr lang="en-US" altLang="zh-CN" sz="2600" b="1" dirty="0">
                <a:solidFill>
                  <a:srgbClr val="000000"/>
                </a:solidFill>
                <a:latin typeface="宋体" panose="02010600030101010101" pitchFamily="2" charset="-122"/>
                <a:ea typeface="楷体_GB2312" pitchFamily="49" charset="-122"/>
              </a:rPr>
              <a:t>)</a:t>
            </a:r>
            <a:r>
              <a:rPr lang="zh-CN" altLang="en-US" sz="2600" b="1" dirty="0">
                <a:solidFill>
                  <a:srgbClr val="000000"/>
                </a:solidFill>
                <a:latin typeface="宋体" panose="02010600030101010101" pitchFamily="2" charset="-122"/>
                <a:ea typeface="楷体_GB2312" pitchFamily="49" charset="-122"/>
              </a:rPr>
              <a:t>序遍历</a:t>
            </a:r>
            <a:r>
              <a:rPr lang="zh-TW" altLang="en-US" sz="2600" b="1" dirty="0">
                <a:solidFill>
                  <a:srgbClr val="000000"/>
                </a:solidFill>
                <a:latin typeface="宋体" panose="02010600030101010101" pitchFamily="2" charset="-122"/>
                <a:ea typeface="楷体_GB2312" pitchFamily="49" charset="-122"/>
              </a:rPr>
              <a:t> </a:t>
            </a:r>
            <a:endParaRPr lang="zh-CN" altLang="en-US" sz="1400" b="1" dirty="0">
              <a:solidFill>
                <a:srgbClr val="00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a:t>
            </a:r>
            <a:r>
              <a:rPr lang="en-US" altLang="zh-CN" sz="3200" dirty="0">
                <a:solidFill>
                  <a:srgbClr val="0000FF"/>
                </a:solidFill>
                <a:latin typeface="楷体_GB2312" pitchFamily="49" charset="-122"/>
              </a:rPr>
              <a:t>D L R</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
        <p:nvSpPr>
          <p:cNvPr id="4" name="Rectangle 38"/>
          <p:cNvSpPr/>
          <p:nvPr/>
        </p:nvSpPr>
        <p:spPr>
          <a:xfrm>
            <a:off x="1191895" y="1667193"/>
            <a:ext cx="4427538" cy="2308225"/>
          </a:xfrm>
          <a:prstGeom prst="rect">
            <a:avLst/>
          </a:prstGeom>
          <a:noFill/>
          <a:ln w="25400">
            <a:noFill/>
          </a:ln>
        </p:spPr>
        <p:txBody>
          <a:bodyPr lIns="72000" tIns="0" rIns="90000" bIns="0">
            <a:spAutoFit/>
          </a:bodyPr>
          <a:lstStyle/>
          <a:p>
            <a:pPr>
              <a:lnSpc>
                <a:spcPct val="125000"/>
              </a:lnSpc>
              <a:spcBef>
                <a:spcPts val="0"/>
              </a:spcBef>
              <a:spcAft>
                <a:spcPts val="0"/>
              </a:spcAft>
              <a:buSzPct val="200000"/>
              <a:buFont typeface="Webdings" panose="05030102010509060703" pitchFamily="18" charset="2"/>
              <a:buBlip>
                <a:blip r:embed="rId1"/>
              </a:buBlip>
            </a:pP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若二叉树为空树，则空操作；否则，</a:t>
            </a:r>
            <a:endPar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访问根结点</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）先序遍历左子树；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）先序遍历右子树。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5" name="Rectangle 18"/>
          <p:cNvSpPr>
            <a:spLocks noChangeArrowheads="1"/>
          </p:cNvSpPr>
          <p:nvPr/>
        </p:nvSpPr>
        <p:spPr bwMode="auto">
          <a:xfrm>
            <a:off x="6295073" y="1556385"/>
            <a:ext cx="2667000" cy="45720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     L     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56" name="Group 19"/>
          <p:cNvGrpSpPr/>
          <p:nvPr/>
        </p:nvGrpSpPr>
        <p:grpSpPr>
          <a:xfrm>
            <a:off x="6253163" y="1937385"/>
            <a:ext cx="457200" cy="1066800"/>
            <a:chOff x="2880" y="1248"/>
            <a:chExt cx="288" cy="672"/>
          </a:xfrm>
        </p:grpSpPr>
        <p:sp>
          <p:nvSpPr>
            <p:cNvPr id="57" name="Line 20"/>
            <p:cNvSpPr>
              <a:spLocks noChangeShapeType="1"/>
            </p:cNvSpPr>
            <p:nvPr/>
          </p:nvSpPr>
          <p:spPr bwMode="auto">
            <a:xfrm>
              <a:off x="3024" y="1248"/>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Oval 21"/>
            <p:cNvSpPr>
              <a:spLocks noChangeArrowheads="1"/>
            </p:cNvSpPr>
            <p:nvPr/>
          </p:nvSpPr>
          <p:spPr bwMode="auto">
            <a:xfrm>
              <a:off x="2880" y="1680"/>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59" name="Group 22"/>
          <p:cNvGrpSpPr/>
          <p:nvPr/>
        </p:nvGrpSpPr>
        <p:grpSpPr>
          <a:xfrm>
            <a:off x="6870383" y="1937385"/>
            <a:ext cx="1524000" cy="1447800"/>
            <a:chOff x="3216" y="1248"/>
            <a:chExt cx="960" cy="912"/>
          </a:xfrm>
        </p:grpSpPr>
        <p:sp>
          <p:nvSpPr>
            <p:cNvPr id="60" name="Line 23"/>
            <p:cNvSpPr>
              <a:spLocks noChangeShapeType="1"/>
            </p:cNvSpPr>
            <p:nvPr/>
          </p:nvSpPr>
          <p:spPr bwMode="auto">
            <a:xfrm>
              <a:off x="3696" y="1248"/>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7639" name="Group 24"/>
            <p:cNvGrpSpPr/>
            <p:nvPr/>
          </p:nvGrpSpPr>
          <p:grpSpPr>
            <a:xfrm>
              <a:off x="3408" y="1680"/>
              <a:ext cx="576" cy="240"/>
              <a:chOff x="3408" y="1680"/>
              <a:chExt cx="576" cy="240"/>
            </a:xfrm>
          </p:grpSpPr>
          <p:sp>
            <p:nvSpPr>
              <p:cNvPr id="63" name="Line 25"/>
              <p:cNvSpPr>
                <a:spLocks noChangeShapeType="1"/>
              </p:cNvSpPr>
              <p:nvPr/>
            </p:nvSpPr>
            <p:spPr bwMode="auto">
              <a:xfrm>
                <a:off x="3408"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4" name="Line 26"/>
              <p:cNvSpPr>
                <a:spLocks noChangeShapeType="1"/>
              </p:cNvSpPr>
              <p:nvPr/>
            </p:nvSpPr>
            <p:spPr bwMode="auto">
              <a:xfrm>
                <a:off x="3408"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5" name="Line 27"/>
              <p:cNvSpPr>
                <a:spLocks noChangeShapeType="1"/>
              </p:cNvSpPr>
              <p:nvPr/>
            </p:nvSpPr>
            <p:spPr bwMode="auto">
              <a:xfrm>
                <a:off x="3984"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2" name="Rectangle 28"/>
            <p:cNvSpPr>
              <a:spLocks noChangeArrowheads="1"/>
            </p:cNvSpPr>
            <p:nvPr/>
          </p:nvSpPr>
          <p:spPr bwMode="auto">
            <a:xfrm>
              <a:off x="3216" y="1920"/>
              <a:ext cx="960"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D L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66" name="Group 29"/>
          <p:cNvGrpSpPr/>
          <p:nvPr/>
        </p:nvGrpSpPr>
        <p:grpSpPr>
          <a:xfrm>
            <a:off x="7666673" y="3385185"/>
            <a:ext cx="1447800" cy="1447800"/>
            <a:chOff x="3744" y="2160"/>
            <a:chExt cx="912" cy="912"/>
          </a:xfrm>
        </p:grpSpPr>
        <p:grpSp>
          <p:nvGrpSpPr>
            <p:cNvPr id="67632" name="Group 30"/>
            <p:cNvGrpSpPr/>
            <p:nvPr/>
          </p:nvGrpSpPr>
          <p:grpSpPr>
            <a:xfrm>
              <a:off x="3888" y="2592"/>
              <a:ext cx="576" cy="240"/>
              <a:chOff x="3888" y="2592"/>
              <a:chExt cx="576" cy="240"/>
            </a:xfrm>
          </p:grpSpPr>
          <p:sp>
            <p:nvSpPr>
              <p:cNvPr id="70" name="Line 31"/>
              <p:cNvSpPr>
                <a:spLocks noChangeShapeType="1"/>
              </p:cNvSpPr>
              <p:nvPr/>
            </p:nvSpPr>
            <p:spPr bwMode="auto">
              <a:xfrm>
                <a:off x="3888" y="2592"/>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1" name="Line 32"/>
              <p:cNvSpPr>
                <a:spLocks noChangeShapeType="1"/>
              </p:cNvSpPr>
              <p:nvPr/>
            </p:nvSpPr>
            <p:spPr bwMode="auto">
              <a:xfrm>
                <a:off x="3888"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2" name="Line 33"/>
              <p:cNvSpPr>
                <a:spLocks noChangeShapeType="1"/>
              </p:cNvSpPr>
              <p:nvPr/>
            </p:nvSpPr>
            <p:spPr bwMode="auto">
              <a:xfrm>
                <a:off x="4464"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8" name="Rectangle 34"/>
            <p:cNvSpPr>
              <a:spLocks noChangeArrowheads="1"/>
            </p:cNvSpPr>
            <p:nvPr/>
          </p:nvSpPr>
          <p:spPr bwMode="auto">
            <a:xfrm>
              <a:off x="3744" y="2832"/>
              <a:ext cx="912"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  L 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69" name="Line 35"/>
            <p:cNvSpPr>
              <a:spLocks noChangeShapeType="1"/>
            </p:cNvSpPr>
            <p:nvPr/>
          </p:nvSpPr>
          <p:spPr bwMode="auto">
            <a:xfrm>
              <a:off x="398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73" name="Group 36"/>
          <p:cNvGrpSpPr/>
          <p:nvPr/>
        </p:nvGrpSpPr>
        <p:grpSpPr>
          <a:xfrm>
            <a:off x="7328535" y="3385185"/>
            <a:ext cx="523875" cy="992188"/>
            <a:chOff x="3531" y="2160"/>
            <a:chExt cx="330" cy="625"/>
          </a:xfrm>
        </p:grpSpPr>
        <p:sp>
          <p:nvSpPr>
            <p:cNvPr id="67630" name="Text Box 37"/>
            <p:cNvSpPr txBox="1"/>
            <p:nvPr/>
          </p:nvSpPr>
          <p:spPr>
            <a:xfrm rot="-5503572">
              <a:off x="3576" y="2500"/>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75" name="Line 38"/>
            <p:cNvSpPr>
              <a:spLocks noChangeShapeType="1"/>
            </p:cNvSpPr>
            <p:nvPr/>
          </p:nvSpPr>
          <p:spPr bwMode="auto">
            <a:xfrm>
              <a:off x="369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76" name="Group 39"/>
          <p:cNvGrpSpPr/>
          <p:nvPr/>
        </p:nvGrpSpPr>
        <p:grpSpPr>
          <a:xfrm>
            <a:off x="6946583" y="3385185"/>
            <a:ext cx="457200" cy="1066800"/>
            <a:chOff x="3264" y="2160"/>
            <a:chExt cx="288" cy="672"/>
          </a:xfrm>
        </p:grpSpPr>
        <p:sp>
          <p:nvSpPr>
            <p:cNvPr id="77" name="Oval 40"/>
            <p:cNvSpPr>
              <a:spLocks noChangeArrowheads="1"/>
            </p:cNvSpPr>
            <p:nvPr/>
          </p:nvSpPr>
          <p:spPr bwMode="auto">
            <a:xfrm>
              <a:off x="3264" y="2592"/>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78" name="Line 41"/>
            <p:cNvSpPr>
              <a:spLocks noChangeShapeType="1"/>
            </p:cNvSpPr>
            <p:nvPr/>
          </p:nvSpPr>
          <p:spPr bwMode="auto">
            <a:xfrm>
              <a:off x="340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79" name="Group 42"/>
          <p:cNvGrpSpPr/>
          <p:nvPr/>
        </p:nvGrpSpPr>
        <p:grpSpPr>
          <a:xfrm>
            <a:off x="8552180" y="4832985"/>
            <a:ext cx="523875" cy="990600"/>
            <a:chOff x="4347" y="3072"/>
            <a:chExt cx="330" cy="624"/>
          </a:xfrm>
        </p:grpSpPr>
        <p:sp>
          <p:nvSpPr>
            <p:cNvPr id="67626" name="Text Box 43"/>
            <p:cNvSpPr txBox="1"/>
            <p:nvPr/>
          </p:nvSpPr>
          <p:spPr>
            <a:xfrm rot="-5503572">
              <a:off x="4392"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81" name="Line 44"/>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82" name="Group 45"/>
          <p:cNvGrpSpPr/>
          <p:nvPr/>
        </p:nvGrpSpPr>
        <p:grpSpPr>
          <a:xfrm>
            <a:off x="8166735" y="4832985"/>
            <a:ext cx="523875" cy="990600"/>
            <a:chOff x="4059" y="3072"/>
            <a:chExt cx="330" cy="624"/>
          </a:xfrm>
        </p:grpSpPr>
        <p:sp>
          <p:nvSpPr>
            <p:cNvPr id="67624" name="Text Box 46"/>
            <p:cNvSpPr txBox="1"/>
            <p:nvPr/>
          </p:nvSpPr>
          <p:spPr>
            <a:xfrm rot="-5503572">
              <a:off x="4104"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84" name="Line 47"/>
            <p:cNvSpPr>
              <a:spLocks noChangeShapeType="1"/>
            </p:cNvSpPr>
            <p:nvPr/>
          </p:nvSpPr>
          <p:spPr bwMode="auto">
            <a:xfrm>
              <a:off x="4224" y="3072"/>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85" name="Group 48"/>
          <p:cNvGrpSpPr/>
          <p:nvPr/>
        </p:nvGrpSpPr>
        <p:grpSpPr>
          <a:xfrm>
            <a:off x="7643178" y="4832985"/>
            <a:ext cx="457200" cy="1066800"/>
            <a:chOff x="3792" y="3072"/>
            <a:chExt cx="288" cy="672"/>
          </a:xfrm>
        </p:grpSpPr>
        <p:sp>
          <p:nvSpPr>
            <p:cNvPr id="86" name="Oval 49"/>
            <p:cNvSpPr>
              <a:spLocks noChangeArrowheads="1"/>
            </p:cNvSpPr>
            <p:nvPr/>
          </p:nvSpPr>
          <p:spPr bwMode="auto">
            <a:xfrm>
              <a:off x="3792" y="3504"/>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7" name="Line 50"/>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88" name="Group 51"/>
          <p:cNvGrpSpPr/>
          <p:nvPr/>
        </p:nvGrpSpPr>
        <p:grpSpPr>
          <a:xfrm>
            <a:off x="10043795" y="3385185"/>
            <a:ext cx="523875" cy="990600"/>
            <a:chOff x="5259" y="2160"/>
            <a:chExt cx="330" cy="624"/>
          </a:xfrm>
        </p:grpSpPr>
        <p:sp>
          <p:nvSpPr>
            <p:cNvPr id="67620" name="Text Box 52"/>
            <p:cNvSpPr txBox="1"/>
            <p:nvPr/>
          </p:nvSpPr>
          <p:spPr>
            <a:xfrm rot="-5503572">
              <a:off x="5304"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90" name="Line 53"/>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91" name="Group 54"/>
          <p:cNvGrpSpPr/>
          <p:nvPr/>
        </p:nvGrpSpPr>
        <p:grpSpPr>
          <a:xfrm>
            <a:off x="9614535" y="3385185"/>
            <a:ext cx="523875" cy="990600"/>
            <a:chOff x="4971" y="2160"/>
            <a:chExt cx="330" cy="624"/>
          </a:xfrm>
        </p:grpSpPr>
        <p:sp>
          <p:nvSpPr>
            <p:cNvPr id="67618" name="Text Box 55"/>
            <p:cNvSpPr txBox="1"/>
            <p:nvPr/>
          </p:nvSpPr>
          <p:spPr>
            <a:xfrm rot="-5503572">
              <a:off x="5016"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93" name="Line 56"/>
            <p:cNvSpPr>
              <a:spLocks noChangeShapeType="1"/>
            </p:cNvSpPr>
            <p:nvPr/>
          </p:nvSpPr>
          <p:spPr bwMode="auto">
            <a:xfrm>
              <a:off x="513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94" name="Group 57"/>
          <p:cNvGrpSpPr/>
          <p:nvPr/>
        </p:nvGrpSpPr>
        <p:grpSpPr>
          <a:xfrm>
            <a:off x="9090978" y="3385185"/>
            <a:ext cx="457200" cy="1066800"/>
            <a:chOff x="4704" y="2160"/>
            <a:chExt cx="288" cy="672"/>
          </a:xfrm>
        </p:grpSpPr>
        <p:sp>
          <p:nvSpPr>
            <p:cNvPr id="95" name="Oval 58"/>
            <p:cNvSpPr>
              <a:spLocks noChangeArrowheads="1"/>
            </p:cNvSpPr>
            <p:nvPr/>
          </p:nvSpPr>
          <p:spPr bwMode="auto">
            <a:xfrm>
              <a:off x="4704" y="2592"/>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96" name="Line 59"/>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97" name="Group 60"/>
          <p:cNvGrpSpPr/>
          <p:nvPr/>
        </p:nvGrpSpPr>
        <p:grpSpPr>
          <a:xfrm>
            <a:off x="8885873" y="1784985"/>
            <a:ext cx="1676400" cy="1600200"/>
            <a:chOff x="4512" y="1152"/>
            <a:chExt cx="1056" cy="1008"/>
          </a:xfrm>
        </p:grpSpPr>
        <p:sp>
          <p:nvSpPr>
            <p:cNvPr id="98" name="Line 61"/>
            <p:cNvSpPr>
              <a:spLocks noChangeShapeType="1"/>
            </p:cNvSpPr>
            <p:nvPr/>
          </p:nvSpPr>
          <p:spPr bwMode="auto">
            <a:xfrm>
              <a:off x="4512" y="1152"/>
              <a:ext cx="528" cy="0"/>
            </a:xfrm>
            <a:prstGeom prst="line">
              <a:avLst/>
            </a:prstGeom>
            <a:noFill/>
            <a:ln w="19050">
              <a:solidFill>
                <a:srgbClr val="CC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7610" name="Group 62"/>
            <p:cNvGrpSpPr/>
            <p:nvPr/>
          </p:nvGrpSpPr>
          <p:grpSpPr>
            <a:xfrm>
              <a:off x="4800" y="1680"/>
              <a:ext cx="576" cy="240"/>
              <a:chOff x="4800" y="1680"/>
              <a:chExt cx="576" cy="240"/>
            </a:xfrm>
          </p:grpSpPr>
          <p:sp>
            <p:nvSpPr>
              <p:cNvPr id="102" name="Line 63"/>
              <p:cNvSpPr>
                <a:spLocks noChangeShapeType="1"/>
              </p:cNvSpPr>
              <p:nvPr/>
            </p:nvSpPr>
            <p:spPr bwMode="auto">
              <a:xfrm>
                <a:off x="4800"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Line 64"/>
              <p:cNvSpPr>
                <a:spLocks noChangeShapeType="1"/>
              </p:cNvSpPr>
              <p:nvPr/>
            </p:nvSpPr>
            <p:spPr bwMode="auto">
              <a:xfrm>
                <a:off x="4800"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4" name="Line 65"/>
              <p:cNvSpPr>
                <a:spLocks noChangeShapeType="1"/>
              </p:cNvSpPr>
              <p:nvPr/>
            </p:nvSpPr>
            <p:spPr bwMode="auto">
              <a:xfrm>
                <a:off x="5376"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00" name="Rectangle 66"/>
            <p:cNvSpPr>
              <a:spLocks noChangeArrowheads="1"/>
            </p:cNvSpPr>
            <p:nvPr/>
          </p:nvSpPr>
          <p:spPr bwMode="auto">
            <a:xfrm>
              <a:off x="4656" y="1920"/>
              <a:ext cx="912"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  L 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01" name="Line 67"/>
            <p:cNvSpPr>
              <a:spLocks noChangeShapeType="1"/>
            </p:cNvSpPr>
            <p:nvPr/>
          </p:nvSpPr>
          <p:spPr bwMode="auto">
            <a:xfrm>
              <a:off x="5040" y="1152"/>
              <a:ext cx="0" cy="528"/>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5" name="组合 4"/>
          <p:cNvGrpSpPr/>
          <p:nvPr/>
        </p:nvGrpSpPr>
        <p:grpSpPr>
          <a:xfrm>
            <a:off x="1462405" y="4223385"/>
            <a:ext cx="2209800" cy="2362200"/>
            <a:chOff x="3939" y="6874"/>
            <a:chExt cx="3480" cy="3720"/>
          </a:xfrm>
        </p:grpSpPr>
        <p:sp>
          <p:nvSpPr>
            <p:cNvPr id="106" name="Oval 60"/>
            <p:cNvSpPr/>
            <p:nvPr/>
          </p:nvSpPr>
          <p:spPr>
            <a:xfrm>
              <a:off x="5259" y="687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A</a:t>
              </a:r>
              <a:endParaRPr lang="en-US" altLang="zh-CN" dirty="0">
                <a:solidFill>
                  <a:srgbClr val="000000"/>
                </a:solidFill>
                <a:latin typeface="宋体" panose="02010600030101010101" pitchFamily="2" charset="-122"/>
              </a:endParaRPr>
            </a:p>
          </p:txBody>
        </p:sp>
        <p:sp>
          <p:nvSpPr>
            <p:cNvPr id="107" name="Oval 61"/>
            <p:cNvSpPr/>
            <p:nvPr/>
          </p:nvSpPr>
          <p:spPr>
            <a:xfrm>
              <a:off x="6579" y="8194"/>
              <a:ext cx="840" cy="720"/>
            </a:xfrm>
            <a:prstGeom prst="ellipse">
              <a:avLst/>
            </a:prstGeom>
            <a:solidFill>
              <a:srgbClr val="FF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C</a:t>
              </a:r>
              <a:endParaRPr lang="en-US" altLang="zh-CN" dirty="0">
                <a:solidFill>
                  <a:srgbClr val="000000"/>
                </a:solidFill>
                <a:latin typeface="宋体" panose="02010600030101010101" pitchFamily="2" charset="-122"/>
              </a:endParaRPr>
            </a:p>
          </p:txBody>
        </p:sp>
        <p:sp>
          <p:nvSpPr>
            <p:cNvPr id="108" name="Oval 62"/>
            <p:cNvSpPr/>
            <p:nvPr/>
          </p:nvSpPr>
          <p:spPr>
            <a:xfrm>
              <a:off x="3939" y="819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B</a:t>
              </a:r>
              <a:endParaRPr lang="en-US" altLang="zh-CN" dirty="0">
                <a:solidFill>
                  <a:srgbClr val="000000"/>
                </a:solidFill>
                <a:latin typeface="宋体" panose="02010600030101010101" pitchFamily="2" charset="-122"/>
              </a:endParaRPr>
            </a:p>
          </p:txBody>
        </p:sp>
        <p:sp>
          <p:nvSpPr>
            <p:cNvPr id="109" name="Oval 63"/>
            <p:cNvSpPr/>
            <p:nvPr/>
          </p:nvSpPr>
          <p:spPr>
            <a:xfrm>
              <a:off x="5379" y="9874"/>
              <a:ext cx="840" cy="720"/>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D</a:t>
              </a:r>
              <a:endParaRPr lang="en-US" altLang="zh-CN" dirty="0">
                <a:solidFill>
                  <a:srgbClr val="000000"/>
                </a:solidFill>
                <a:latin typeface="宋体" panose="02010600030101010101" pitchFamily="2" charset="-122"/>
              </a:endParaRPr>
            </a:p>
          </p:txBody>
        </p:sp>
        <p:cxnSp>
          <p:nvCxnSpPr>
            <p:cNvPr id="110" name="AutoShape 64"/>
            <p:cNvCxnSpPr/>
            <p:nvPr/>
          </p:nvCxnSpPr>
          <p:spPr>
            <a:xfrm flipH="1">
              <a:off x="4656" y="7489"/>
              <a:ext cx="726" cy="810"/>
            </a:xfrm>
            <a:prstGeom prst="straightConnector1">
              <a:avLst/>
            </a:prstGeom>
            <a:ln w="9525" cap="flat" cmpd="sng">
              <a:solidFill>
                <a:schemeClr val="tx1"/>
              </a:solidFill>
              <a:prstDash val="solid"/>
              <a:headEnd type="none" w="med" len="med"/>
              <a:tailEnd type="none" w="med" len="med"/>
            </a:ln>
          </p:spPr>
        </p:cxnSp>
        <p:cxnSp>
          <p:nvCxnSpPr>
            <p:cNvPr id="111" name="AutoShape 65"/>
            <p:cNvCxnSpPr/>
            <p:nvPr/>
          </p:nvCxnSpPr>
          <p:spPr>
            <a:xfrm>
              <a:off x="5976" y="7489"/>
              <a:ext cx="726" cy="810"/>
            </a:xfrm>
            <a:prstGeom prst="straightConnector1">
              <a:avLst/>
            </a:prstGeom>
            <a:ln w="9525" cap="flat" cmpd="sng">
              <a:solidFill>
                <a:schemeClr val="tx1"/>
              </a:solidFill>
              <a:prstDash val="solid"/>
              <a:headEnd type="none" w="med" len="med"/>
              <a:tailEnd type="none" w="med" len="med"/>
            </a:ln>
          </p:spPr>
        </p:cxnSp>
        <p:cxnSp>
          <p:nvCxnSpPr>
            <p:cNvPr id="112" name="AutoShape 66"/>
            <p:cNvCxnSpPr/>
            <p:nvPr/>
          </p:nvCxnSpPr>
          <p:spPr>
            <a:xfrm>
              <a:off x="4656" y="8809"/>
              <a:ext cx="846" cy="1170"/>
            </a:xfrm>
            <a:prstGeom prst="straightConnector1">
              <a:avLst/>
            </a:prstGeom>
            <a:ln w="9525" cap="flat" cmpd="sng">
              <a:solidFill>
                <a:schemeClr val="tx1"/>
              </a:solidFill>
              <a:prstDash val="solid"/>
              <a:headEnd type="none" w="med" len="med"/>
              <a:tailEnd type="none" w="med" len="med"/>
            </a:ln>
          </p:spPr>
        </p:cxnSp>
      </p:grpSp>
      <p:sp>
        <p:nvSpPr>
          <p:cNvPr id="63512" name="TextBox 114"/>
          <p:cNvSpPr txBox="1"/>
          <p:nvPr/>
        </p:nvSpPr>
        <p:spPr>
          <a:xfrm>
            <a:off x="5071110" y="6093460"/>
            <a:ext cx="5262563" cy="692150"/>
          </a:xfrm>
          <a:prstGeom prst="rect">
            <a:avLst/>
          </a:prstGeom>
          <a:noFill/>
          <a:ln w="9525">
            <a:noFill/>
          </a:ln>
        </p:spPr>
        <p:txBody>
          <a:bodyPr>
            <a:spAutoFit/>
          </a:bodyPr>
          <a:lstStyle/>
          <a:p>
            <a:pPr algn="ctr">
              <a:lnSpc>
                <a:spcPct val="130000"/>
              </a:lnSpc>
            </a:pPr>
            <a:r>
              <a:rPr lang="zh-CN" altLang="en-US" sz="3000" dirty="0">
                <a:solidFill>
                  <a:srgbClr val="FF0000"/>
                </a:solidFill>
                <a:latin typeface="Arial" panose="020B0604020202020204" pitchFamily="34" charset="0"/>
                <a:ea typeface="微软雅黑" panose="020B0503020204020204" pitchFamily="34" charset="-122"/>
              </a:rPr>
              <a:t>先序遍历二叉树结果：</a:t>
            </a:r>
            <a:r>
              <a:rPr lang="en-US" altLang="zh-CN" sz="3000" dirty="0">
                <a:solidFill>
                  <a:srgbClr val="FF0000"/>
                </a:solidFill>
                <a:latin typeface="Arial" panose="020B0604020202020204" pitchFamily="34" charset="0"/>
                <a:ea typeface="微软雅黑" panose="020B0503020204020204" pitchFamily="34" charset="-122"/>
              </a:rPr>
              <a:t>ABDC</a:t>
            </a:r>
            <a:endParaRPr lang="zh-CN" altLang="en-US" sz="3000" dirty="0">
              <a:solidFill>
                <a:srgbClr val="FF0000"/>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500"/>
                                        <p:tgtEl>
                                          <p:spTgt spid="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500"/>
                                        <p:tgtEl>
                                          <p:spTgt spid="4">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ppt_x</p:attrName>
                                        </p:attrNameLst>
                                      </p:cBhvr>
                                      <p:tavLst>
                                        <p:tav tm="0">
                                          <p:val>
                                            <p:strVal val="#ppt_x"/>
                                          </p:val>
                                        </p:tav>
                                        <p:tav tm="100000">
                                          <p:val>
                                            <p:strVal val="#ppt_x"/>
                                          </p:val>
                                        </p:tav>
                                      </p:tavLst>
                                    </p:anim>
                                    <p:anim calcmode="lin" valueType="num">
                                      <p:cBhvr>
                                        <p:cTn id="34" dur="500" fill="hold"/>
                                        <p:tgtEl>
                                          <p:spTgt spid="56"/>
                                        </p:tgtEl>
                                        <p:attrNameLst>
                                          <p:attrName>ppt_y</p:attrName>
                                        </p:attrNameLst>
                                      </p:cBhvr>
                                      <p:tavLst>
                                        <p:tav tm="0">
                                          <p:val>
                                            <p:strVal val="#ppt_y-#ppt_h/2"/>
                                          </p:val>
                                        </p:tav>
                                        <p:tav tm="100000">
                                          <p:val>
                                            <p:strVal val="#ppt_y"/>
                                          </p:val>
                                        </p:tav>
                                      </p:tavLst>
                                    </p:anim>
                                    <p:anim calcmode="lin" valueType="num">
                                      <p:cBhvr>
                                        <p:cTn id="35" dur="500" fill="hold"/>
                                        <p:tgtEl>
                                          <p:spTgt spid="56"/>
                                        </p:tgtEl>
                                        <p:attrNameLst>
                                          <p:attrName>ppt_w</p:attrName>
                                        </p:attrNameLst>
                                      </p:cBhvr>
                                      <p:tavLst>
                                        <p:tav tm="0">
                                          <p:val>
                                            <p:strVal val="#ppt_w"/>
                                          </p:val>
                                        </p:tav>
                                        <p:tav tm="100000">
                                          <p:val>
                                            <p:strVal val="#ppt_w"/>
                                          </p:val>
                                        </p:tav>
                                      </p:tavLst>
                                    </p:anim>
                                    <p:anim calcmode="lin" valueType="num">
                                      <p:cBhvr>
                                        <p:cTn id="36" dur="500" fill="hold"/>
                                        <p:tgtEl>
                                          <p:spTgt spid="56"/>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59"/>
                                        </p:tgtEl>
                                        <p:attrNameLst>
                                          <p:attrName>style.visibility</p:attrName>
                                        </p:attrNameLst>
                                      </p:cBhvr>
                                      <p:to>
                                        <p:strVal val="visible"/>
                                      </p:to>
                                    </p:set>
                                    <p:anim calcmode="lin" valueType="num">
                                      <p:cBhvr>
                                        <p:cTn id="41" dur="500" fill="hold"/>
                                        <p:tgtEl>
                                          <p:spTgt spid="59"/>
                                        </p:tgtEl>
                                        <p:attrNameLst>
                                          <p:attrName>ppt_x</p:attrName>
                                        </p:attrNameLst>
                                      </p:cBhvr>
                                      <p:tavLst>
                                        <p:tav tm="0">
                                          <p:val>
                                            <p:strVal val="#ppt_x"/>
                                          </p:val>
                                        </p:tav>
                                        <p:tav tm="100000">
                                          <p:val>
                                            <p:strVal val="#ppt_x"/>
                                          </p:val>
                                        </p:tav>
                                      </p:tavLst>
                                    </p:anim>
                                    <p:anim calcmode="lin" valueType="num">
                                      <p:cBhvr>
                                        <p:cTn id="42" dur="500" fill="hold"/>
                                        <p:tgtEl>
                                          <p:spTgt spid="59"/>
                                        </p:tgtEl>
                                        <p:attrNameLst>
                                          <p:attrName>ppt_y</p:attrName>
                                        </p:attrNameLst>
                                      </p:cBhvr>
                                      <p:tavLst>
                                        <p:tav tm="0">
                                          <p:val>
                                            <p:strVal val="#ppt_y-#ppt_h/2"/>
                                          </p:val>
                                        </p:tav>
                                        <p:tav tm="100000">
                                          <p:val>
                                            <p:strVal val="#ppt_y"/>
                                          </p:val>
                                        </p:tav>
                                      </p:tavLst>
                                    </p:anim>
                                    <p:anim calcmode="lin" valueType="num">
                                      <p:cBhvr>
                                        <p:cTn id="43" dur="500" fill="hold"/>
                                        <p:tgtEl>
                                          <p:spTgt spid="59"/>
                                        </p:tgtEl>
                                        <p:attrNameLst>
                                          <p:attrName>ppt_w</p:attrName>
                                        </p:attrNameLst>
                                      </p:cBhvr>
                                      <p:tavLst>
                                        <p:tav tm="0">
                                          <p:val>
                                            <p:strVal val="#ppt_w"/>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anim calcmode="lin" valueType="num">
                                      <p:cBhvr>
                                        <p:cTn id="49" dur="500" fill="hold"/>
                                        <p:tgtEl>
                                          <p:spTgt spid="76"/>
                                        </p:tgtEl>
                                        <p:attrNameLst>
                                          <p:attrName>ppt_x</p:attrName>
                                        </p:attrNameLst>
                                      </p:cBhvr>
                                      <p:tavLst>
                                        <p:tav tm="0">
                                          <p:val>
                                            <p:strVal val="#ppt_x"/>
                                          </p:val>
                                        </p:tav>
                                        <p:tav tm="100000">
                                          <p:val>
                                            <p:strVal val="#ppt_x"/>
                                          </p:val>
                                        </p:tav>
                                      </p:tavLst>
                                    </p:anim>
                                    <p:anim calcmode="lin" valueType="num">
                                      <p:cBhvr>
                                        <p:cTn id="50" dur="500" fill="hold"/>
                                        <p:tgtEl>
                                          <p:spTgt spid="76"/>
                                        </p:tgtEl>
                                        <p:attrNameLst>
                                          <p:attrName>ppt_y</p:attrName>
                                        </p:attrNameLst>
                                      </p:cBhvr>
                                      <p:tavLst>
                                        <p:tav tm="0">
                                          <p:val>
                                            <p:strVal val="#ppt_y-#ppt_h/2"/>
                                          </p:val>
                                        </p:tav>
                                        <p:tav tm="100000">
                                          <p:val>
                                            <p:strVal val="#ppt_y"/>
                                          </p:val>
                                        </p:tav>
                                      </p:tavLst>
                                    </p:anim>
                                    <p:anim calcmode="lin" valueType="num">
                                      <p:cBhvr>
                                        <p:cTn id="51" dur="500" fill="hold"/>
                                        <p:tgtEl>
                                          <p:spTgt spid="76"/>
                                        </p:tgtEl>
                                        <p:attrNameLst>
                                          <p:attrName>ppt_w</p:attrName>
                                        </p:attrNameLst>
                                      </p:cBhvr>
                                      <p:tavLst>
                                        <p:tav tm="0">
                                          <p:val>
                                            <p:strVal val="#ppt_w"/>
                                          </p:val>
                                        </p:tav>
                                        <p:tav tm="100000">
                                          <p:val>
                                            <p:strVal val="#ppt_w"/>
                                          </p:val>
                                        </p:tav>
                                      </p:tavLst>
                                    </p:anim>
                                    <p:anim calcmode="lin" valueType="num">
                                      <p:cBhvr>
                                        <p:cTn id="52" dur="500" fill="hold"/>
                                        <p:tgtEl>
                                          <p:spTgt spid="76"/>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ppt_x</p:attrName>
                                        </p:attrNameLst>
                                      </p:cBhvr>
                                      <p:tavLst>
                                        <p:tav tm="0">
                                          <p:val>
                                            <p:strVal val="#ppt_x"/>
                                          </p:val>
                                        </p:tav>
                                        <p:tav tm="100000">
                                          <p:val>
                                            <p:strVal val="#ppt_x"/>
                                          </p:val>
                                        </p:tav>
                                      </p:tavLst>
                                    </p:anim>
                                    <p:anim calcmode="lin" valueType="num">
                                      <p:cBhvr>
                                        <p:cTn id="58" dur="500" fill="hold"/>
                                        <p:tgtEl>
                                          <p:spTgt spid="73"/>
                                        </p:tgtEl>
                                        <p:attrNameLst>
                                          <p:attrName>ppt_y</p:attrName>
                                        </p:attrNameLst>
                                      </p:cBhvr>
                                      <p:tavLst>
                                        <p:tav tm="0">
                                          <p:val>
                                            <p:strVal val="#ppt_y-#ppt_h/2"/>
                                          </p:val>
                                        </p:tav>
                                        <p:tav tm="100000">
                                          <p:val>
                                            <p:strVal val="#ppt_y"/>
                                          </p:val>
                                        </p:tav>
                                      </p:tavLst>
                                    </p:anim>
                                    <p:anim calcmode="lin" valueType="num">
                                      <p:cBhvr>
                                        <p:cTn id="59" dur="500" fill="hold"/>
                                        <p:tgtEl>
                                          <p:spTgt spid="73"/>
                                        </p:tgtEl>
                                        <p:attrNameLst>
                                          <p:attrName>ppt_w</p:attrName>
                                        </p:attrNameLst>
                                      </p:cBhvr>
                                      <p:tavLst>
                                        <p:tav tm="0">
                                          <p:val>
                                            <p:strVal val="#ppt_w"/>
                                          </p:val>
                                        </p:tav>
                                        <p:tav tm="100000">
                                          <p:val>
                                            <p:strVal val="#ppt_w"/>
                                          </p:val>
                                        </p:tav>
                                      </p:tavLst>
                                    </p:anim>
                                    <p:anim calcmode="lin" valueType="num">
                                      <p:cBhvr>
                                        <p:cTn id="60"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66"/>
                                        </p:tgtEl>
                                        <p:attrNameLst>
                                          <p:attrName>style.visibility</p:attrName>
                                        </p:attrNameLst>
                                      </p:cBhvr>
                                      <p:to>
                                        <p:strVal val="visible"/>
                                      </p:to>
                                    </p:set>
                                    <p:anim calcmode="lin" valueType="num">
                                      <p:cBhvr>
                                        <p:cTn id="65" dur="500" fill="hold"/>
                                        <p:tgtEl>
                                          <p:spTgt spid="66"/>
                                        </p:tgtEl>
                                        <p:attrNameLst>
                                          <p:attrName>ppt_x</p:attrName>
                                        </p:attrNameLst>
                                      </p:cBhvr>
                                      <p:tavLst>
                                        <p:tav tm="0">
                                          <p:val>
                                            <p:strVal val="#ppt_x"/>
                                          </p:val>
                                        </p:tav>
                                        <p:tav tm="100000">
                                          <p:val>
                                            <p:strVal val="#ppt_x"/>
                                          </p:val>
                                        </p:tav>
                                      </p:tavLst>
                                    </p:anim>
                                    <p:anim calcmode="lin" valueType="num">
                                      <p:cBhvr>
                                        <p:cTn id="66" dur="500" fill="hold"/>
                                        <p:tgtEl>
                                          <p:spTgt spid="66"/>
                                        </p:tgtEl>
                                        <p:attrNameLst>
                                          <p:attrName>ppt_y</p:attrName>
                                        </p:attrNameLst>
                                      </p:cBhvr>
                                      <p:tavLst>
                                        <p:tav tm="0">
                                          <p:val>
                                            <p:strVal val="#ppt_y-#ppt_h/2"/>
                                          </p:val>
                                        </p:tav>
                                        <p:tav tm="100000">
                                          <p:val>
                                            <p:strVal val="#ppt_y"/>
                                          </p:val>
                                        </p:tav>
                                      </p:tavLst>
                                    </p:anim>
                                    <p:anim calcmode="lin" valueType="num">
                                      <p:cBhvr>
                                        <p:cTn id="67" dur="500" fill="hold"/>
                                        <p:tgtEl>
                                          <p:spTgt spid="66"/>
                                        </p:tgtEl>
                                        <p:attrNameLst>
                                          <p:attrName>ppt_w</p:attrName>
                                        </p:attrNameLst>
                                      </p:cBhvr>
                                      <p:tavLst>
                                        <p:tav tm="0">
                                          <p:val>
                                            <p:strVal val="#ppt_w"/>
                                          </p:val>
                                        </p:tav>
                                        <p:tav tm="100000">
                                          <p:val>
                                            <p:strVal val="#ppt_w"/>
                                          </p:val>
                                        </p:tav>
                                      </p:tavLst>
                                    </p:anim>
                                    <p:anim calcmode="lin" valueType="num">
                                      <p:cBhvr>
                                        <p:cTn id="68" dur="500" fill="hold"/>
                                        <p:tgtEl>
                                          <p:spTgt spid="66"/>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p:cTn id="73" dur="500" fill="hold"/>
                                        <p:tgtEl>
                                          <p:spTgt spid="85"/>
                                        </p:tgtEl>
                                        <p:attrNameLst>
                                          <p:attrName>ppt_x</p:attrName>
                                        </p:attrNameLst>
                                      </p:cBhvr>
                                      <p:tavLst>
                                        <p:tav tm="0">
                                          <p:val>
                                            <p:strVal val="#ppt_x"/>
                                          </p:val>
                                        </p:tav>
                                        <p:tav tm="100000">
                                          <p:val>
                                            <p:strVal val="#ppt_x"/>
                                          </p:val>
                                        </p:tav>
                                      </p:tavLst>
                                    </p:anim>
                                    <p:anim calcmode="lin" valueType="num">
                                      <p:cBhvr>
                                        <p:cTn id="74" dur="500" fill="hold"/>
                                        <p:tgtEl>
                                          <p:spTgt spid="85"/>
                                        </p:tgtEl>
                                        <p:attrNameLst>
                                          <p:attrName>ppt_y</p:attrName>
                                        </p:attrNameLst>
                                      </p:cBhvr>
                                      <p:tavLst>
                                        <p:tav tm="0">
                                          <p:val>
                                            <p:strVal val="#ppt_y-#ppt_h/2"/>
                                          </p:val>
                                        </p:tav>
                                        <p:tav tm="100000">
                                          <p:val>
                                            <p:strVal val="#ppt_y"/>
                                          </p:val>
                                        </p:tav>
                                      </p:tavLst>
                                    </p:anim>
                                    <p:anim calcmode="lin" valueType="num">
                                      <p:cBhvr>
                                        <p:cTn id="75" dur="500" fill="hold"/>
                                        <p:tgtEl>
                                          <p:spTgt spid="85"/>
                                        </p:tgtEl>
                                        <p:attrNameLst>
                                          <p:attrName>ppt_w</p:attrName>
                                        </p:attrNameLst>
                                      </p:cBhvr>
                                      <p:tavLst>
                                        <p:tav tm="0">
                                          <p:val>
                                            <p:strVal val="#ppt_w"/>
                                          </p:val>
                                        </p:tav>
                                        <p:tav tm="100000">
                                          <p:val>
                                            <p:strVal val="#ppt_w"/>
                                          </p:val>
                                        </p:tav>
                                      </p:tavLst>
                                    </p:anim>
                                    <p:anim calcmode="lin" valueType="num">
                                      <p:cBhvr>
                                        <p:cTn id="76" dur="500" fill="hold"/>
                                        <p:tgtEl>
                                          <p:spTgt spid="8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p:cTn id="81" dur="500" fill="hold"/>
                                        <p:tgtEl>
                                          <p:spTgt spid="82"/>
                                        </p:tgtEl>
                                        <p:attrNameLst>
                                          <p:attrName>ppt_x</p:attrName>
                                        </p:attrNameLst>
                                      </p:cBhvr>
                                      <p:tavLst>
                                        <p:tav tm="0">
                                          <p:val>
                                            <p:strVal val="#ppt_x"/>
                                          </p:val>
                                        </p:tav>
                                        <p:tav tm="100000">
                                          <p:val>
                                            <p:strVal val="#ppt_x"/>
                                          </p:val>
                                        </p:tav>
                                      </p:tavLst>
                                    </p:anim>
                                    <p:anim calcmode="lin" valueType="num">
                                      <p:cBhvr>
                                        <p:cTn id="82" dur="500" fill="hold"/>
                                        <p:tgtEl>
                                          <p:spTgt spid="82"/>
                                        </p:tgtEl>
                                        <p:attrNameLst>
                                          <p:attrName>ppt_y</p:attrName>
                                        </p:attrNameLst>
                                      </p:cBhvr>
                                      <p:tavLst>
                                        <p:tav tm="0">
                                          <p:val>
                                            <p:strVal val="#ppt_y-#ppt_h/2"/>
                                          </p:val>
                                        </p:tav>
                                        <p:tav tm="100000">
                                          <p:val>
                                            <p:strVal val="#ppt_y"/>
                                          </p:val>
                                        </p:tav>
                                      </p:tavLst>
                                    </p:anim>
                                    <p:anim calcmode="lin" valueType="num">
                                      <p:cBhvr>
                                        <p:cTn id="83" dur="500" fill="hold"/>
                                        <p:tgtEl>
                                          <p:spTgt spid="82"/>
                                        </p:tgtEl>
                                        <p:attrNameLst>
                                          <p:attrName>ppt_w</p:attrName>
                                        </p:attrNameLst>
                                      </p:cBhvr>
                                      <p:tavLst>
                                        <p:tav tm="0">
                                          <p:val>
                                            <p:strVal val="#ppt_w"/>
                                          </p:val>
                                        </p:tav>
                                        <p:tav tm="100000">
                                          <p:val>
                                            <p:strVal val="#ppt_w"/>
                                          </p:val>
                                        </p:tav>
                                      </p:tavLst>
                                    </p:anim>
                                    <p:anim calcmode="lin" valueType="num">
                                      <p:cBhvr>
                                        <p:cTn id="84" dur="500" fill="hold"/>
                                        <p:tgtEl>
                                          <p:spTgt spid="82"/>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79"/>
                                        </p:tgtEl>
                                        <p:attrNameLst>
                                          <p:attrName>style.visibility</p:attrName>
                                        </p:attrNameLst>
                                      </p:cBhvr>
                                      <p:to>
                                        <p:strVal val="visible"/>
                                      </p:to>
                                    </p:set>
                                    <p:anim calcmode="lin" valueType="num">
                                      <p:cBhvr>
                                        <p:cTn id="89" dur="500" fill="hold"/>
                                        <p:tgtEl>
                                          <p:spTgt spid="79"/>
                                        </p:tgtEl>
                                        <p:attrNameLst>
                                          <p:attrName>ppt_x</p:attrName>
                                        </p:attrNameLst>
                                      </p:cBhvr>
                                      <p:tavLst>
                                        <p:tav tm="0">
                                          <p:val>
                                            <p:strVal val="#ppt_x"/>
                                          </p:val>
                                        </p:tav>
                                        <p:tav tm="100000">
                                          <p:val>
                                            <p:strVal val="#ppt_x"/>
                                          </p:val>
                                        </p:tav>
                                      </p:tavLst>
                                    </p:anim>
                                    <p:anim calcmode="lin" valueType="num">
                                      <p:cBhvr>
                                        <p:cTn id="90" dur="500" fill="hold"/>
                                        <p:tgtEl>
                                          <p:spTgt spid="79"/>
                                        </p:tgtEl>
                                        <p:attrNameLst>
                                          <p:attrName>ppt_y</p:attrName>
                                        </p:attrNameLst>
                                      </p:cBhvr>
                                      <p:tavLst>
                                        <p:tav tm="0">
                                          <p:val>
                                            <p:strVal val="#ppt_y-#ppt_h/2"/>
                                          </p:val>
                                        </p:tav>
                                        <p:tav tm="100000">
                                          <p:val>
                                            <p:strVal val="#ppt_y"/>
                                          </p:val>
                                        </p:tav>
                                      </p:tavLst>
                                    </p:anim>
                                    <p:anim calcmode="lin" valueType="num">
                                      <p:cBhvr>
                                        <p:cTn id="91" dur="500" fill="hold"/>
                                        <p:tgtEl>
                                          <p:spTgt spid="79"/>
                                        </p:tgtEl>
                                        <p:attrNameLst>
                                          <p:attrName>ppt_w</p:attrName>
                                        </p:attrNameLst>
                                      </p:cBhvr>
                                      <p:tavLst>
                                        <p:tav tm="0">
                                          <p:val>
                                            <p:strVal val="#ppt_w"/>
                                          </p:val>
                                        </p:tav>
                                        <p:tav tm="100000">
                                          <p:val>
                                            <p:strVal val="#ppt_w"/>
                                          </p:val>
                                        </p:tav>
                                      </p:tavLst>
                                    </p:anim>
                                    <p:anim calcmode="lin" valueType="num">
                                      <p:cBhvr>
                                        <p:cTn id="92" dur="500" fill="hold"/>
                                        <p:tgtEl>
                                          <p:spTgt spid="79"/>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97"/>
                                        </p:tgtEl>
                                        <p:attrNameLst>
                                          <p:attrName>style.visibility</p:attrName>
                                        </p:attrNameLst>
                                      </p:cBhvr>
                                      <p:to>
                                        <p:strVal val="visible"/>
                                      </p:to>
                                    </p:set>
                                    <p:anim calcmode="lin" valueType="num">
                                      <p:cBhvr>
                                        <p:cTn id="97" dur="500" fill="hold"/>
                                        <p:tgtEl>
                                          <p:spTgt spid="97"/>
                                        </p:tgtEl>
                                        <p:attrNameLst>
                                          <p:attrName>ppt_x</p:attrName>
                                        </p:attrNameLst>
                                      </p:cBhvr>
                                      <p:tavLst>
                                        <p:tav tm="0">
                                          <p:val>
                                            <p:strVal val="#ppt_x"/>
                                          </p:val>
                                        </p:tav>
                                        <p:tav tm="100000">
                                          <p:val>
                                            <p:strVal val="#ppt_x"/>
                                          </p:val>
                                        </p:tav>
                                      </p:tavLst>
                                    </p:anim>
                                    <p:anim calcmode="lin" valueType="num">
                                      <p:cBhvr>
                                        <p:cTn id="98" dur="500" fill="hold"/>
                                        <p:tgtEl>
                                          <p:spTgt spid="97"/>
                                        </p:tgtEl>
                                        <p:attrNameLst>
                                          <p:attrName>ppt_y</p:attrName>
                                        </p:attrNameLst>
                                      </p:cBhvr>
                                      <p:tavLst>
                                        <p:tav tm="0">
                                          <p:val>
                                            <p:strVal val="#ppt_y-#ppt_h/2"/>
                                          </p:val>
                                        </p:tav>
                                        <p:tav tm="100000">
                                          <p:val>
                                            <p:strVal val="#ppt_y"/>
                                          </p:val>
                                        </p:tav>
                                      </p:tavLst>
                                    </p:anim>
                                    <p:anim calcmode="lin" valueType="num">
                                      <p:cBhvr>
                                        <p:cTn id="99" dur="500" fill="hold"/>
                                        <p:tgtEl>
                                          <p:spTgt spid="97"/>
                                        </p:tgtEl>
                                        <p:attrNameLst>
                                          <p:attrName>ppt_w</p:attrName>
                                        </p:attrNameLst>
                                      </p:cBhvr>
                                      <p:tavLst>
                                        <p:tav tm="0">
                                          <p:val>
                                            <p:strVal val="#ppt_w"/>
                                          </p:val>
                                        </p:tav>
                                        <p:tav tm="100000">
                                          <p:val>
                                            <p:strVal val="#ppt_w"/>
                                          </p:val>
                                        </p:tav>
                                      </p:tavLst>
                                    </p:anim>
                                    <p:anim calcmode="lin" valueType="num">
                                      <p:cBhvr>
                                        <p:cTn id="100"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p:cTn id="104" dur="1" fill="hold">
                                          <p:stCondLst>
                                            <p:cond delay="0"/>
                                          </p:stCondLst>
                                        </p:cTn>
                                        <p:tgtEl>
                                          <p:spTgt spid="94"/>
                                        </p:tgtEl>
                                        <p:attrNameLst>
                                          <p:attrName>style.visibility</p:attrName>
                                        </p:attrNameLst>
                                      </p:cBhvr>
                                      <p:to>
                                        <p:strVal val="visible"/>
                                      </p:to>
                                    </p:set>
                                    <p:anim calcmode="lin" valueType="num">
                                      <p:cBhvr>
                                        <p:cTn id="105" dur="500" fill="hold"/>
                                        <p:tgtEl>
                                          <p:spTgt spid="94"/>
                                        </p:tgtEl>
                                        <p:attrNameLst>
                                          <p:attrName>ppt_x</p:attrName>
                                        </p:attrNameLst>
                                      </p:cBhvr>
                                      <p:tavLst>
                                        <p:tav tm="0">
                                          <p:val>
                                            <p:strVal val="#ppt_x"/>
                                          </p:val>
                                        </p:tav>
                                        <p:tav tm="100000">
                                          <p:val>
                                            <p:strVal val="#ppt_x"/>
                                          </p:val>
                                        </p:tav>
                                      </p:tavLst>
                                    </p:anim>
                                    <p:anim calcmode="lin" valueType="num">
                                      <p:cBhvr>
                                        <p:cTn id="106" dur="500" fill="hold"/>
                                        <p:tgtEl>
                                          <p:spTgt spid="94"/>
                                        </p:tgtEl>
                                        <p:attrNameLst>
                                          <p:attrName>ppt_y</p:attrName>
                                        </p:attrNameLst>
                                      </p:cBhvr>
                                      <p:tavLst>
                                        <p:tav tm="0">
                                          <p:val>
                                            <p:strVal val="#ppt_y-#ppt_h/2"/>
                                          </p:val>
                                        </p:tav>
                                        <p:tav tm="100000">
                                          <p:val>
                                            <p:strVal val="#ppt_y"/>
                                          </p:val>
                                        </p:tav>
                                      </p:tavLst>
                                    </p:anim>
                                    <p:anim calcmode="lin" valueType="num">
                                      <p:cBhvr>
                                        <p:cTn id="107" dur="500" fill="hold"/>
                                        <p:tgtEl>
                                          <p:spTgt spid="94"/>
                                        </p:tgtEl>
                                        <p:attrNameLst>
                                          <p:attrName>ppt_w</p:attrName>
                                        </p:attrNameLst>
                                      </p:cBhvr>
                                      <p:tavLst>
                                        <p:tav tm="0">
                                          <p:val>
                                            <p:strVal val="#ppt_w"/>
                                          </p:val>
                                        </p:tav>
                                        <p:tav tm="100000">
                                          <p:val>
                                            <p:strVal val="#ppt_w"/>
                                          </p:val>
                                        </p:tav>
                                      </p:tavLst>
                                    </p:anim>
                                    <p:anim calcmode="lin" valueType="num">
                                      <p:cBhvr>
                                        <p:cTn id="108" dur="500" fill="hold"/>
                                        <p:tgtEl>
                                          <p:spTgt spid="94"/>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1" fill="hold" nodeType="clickEffect">
                                  <p:stCondLst>
                                    <p:cond delay="0"/>
                                  </p:stCondLst>
                                  <p:childTnLst>
                                    <p:set>
                                      <p:cBhvr>
                                        <p:cTn id="112" dur="1" fill="hold">
                                          <p:stCondLst>
                                            <p:cond delay="0"/>
                                          </p:stCondLst>
                                        </p:cTn>
                                        <p:tgtEl>
                                          <p:spTgt spid="91"/>
                                        </p:tgtEl>
                                        <p:attrNameLst>
                                          <p:attrName>style.visibility</p:attrName>
                                        </p:attrNameLst>
                                      </p:cBhvr>
                                      <p:to>
                                        <p:strVal val="visible"/>
                                      </p:to>
                                    </p:set>
                                    <p:anim calcmode="lin" valueType="num">
                                      <p:cBhvr>
                                        <p:cTn id="113" dur="500" fill="hold"/>
                                        <p:tgtEl>
                                          <p:spTgt spid="91"/>
                                        </p:tgtEl>
                                        <p:attrNameLst>
                                          <p:attrName>ppt_x</p:attrName>
                                        </p:attrNameLst>
                                      </p:cBhvr>
                                      <p:tavLst>
                                        <p:tav tm="0">
                                          <p:val>
                                            <p:strVal val="#ppt_x"/>
                                          </p:val>
                                        </p:tav>
                                        <p:tav tm="100000">
                                          <p:val>
                                            <p:strVal val="#ppt_x"/>
                                          </p:val>
                                        </p:tav>
                                      </p:tavLst>
                                    </p:anim>
                                    <p:anim calcmode="lin" valueType="num">
                                      <p:cBhvr>
                                        <p:cTn id="114" dur="500" fill="hold"/>
                                        <p:tgtEl>
                                          <p:spTgt spid="91"/>
                                        </p:tgtEl>
                                        <p:attrNameLst>
                                          <p:attrName>ppt_y</p:attrName>
                                        </p:attrNameLst>
                                      </p:cBhvr>
                                      <p:tavLst>
                                        <p:tav tm="0">
                                          <p:val>
                                            <p:strVal val="#ppt_y-#ppt_h/2"/>
                                          </p:val>
                                        </p:tav>
                                        <p:tav tm="100000">
                                          <p:val>
                                            <p:strVal val="#ppt_y"/>
                                          </p:val>
                                        </p:tav>
                                      </p:tavLst>
                                    </p:anim>
                                    <p:anim calcmode="lin" valueType="num">
                                      <p:cBhvr>
                                        <p:cTn id="115" dur="500" fill="hold"/>
                                        <p:tgtEl>
                                          <p:spTgt spid="91"/>
                                        </p:tgtEl>
                                        <p:attrNameLst>
                                          <p:attrName>ppt_w</p:attrName>
                                        </p:attrNameLst>
                                      </p:cBhvr>
                                      <p:tavLst>
                                        <p:tav tm="0">
                                          <p:val>
                                            <p:strVal val="#ppt_w"/>
                                          </p:val>
                                        </p:tav>
                                        <p:tav tm="100000">
                                          <p:val>
                                            <p:strVal val="#ppt_w"/>
                                          </p:val>
                                        </p:tav>
                                      </p:tavLst>
                                    </p:anim>
                                    <p:anim calcmode="lin" valueType="num">
                                      <p:cBhvr>
                                        <p:cTn id="116"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1" fill="hold" nodeType="clickEffect">
                                  <p:stCondLst>
                                    <p:cond delay="0"/>
                                  </p:stCondLst>
                                  <p:childTnLst>
                                    <p:set>
                                      <p:cBhvr>
                                        <p:cTn id="120" dur="1" fill="hold">
                                          <p:stCondLst>
                                            <p:cond delay="0"/>
                                          </p:stCondLst>
                                        </p:cTn>
                                        <p:tgtEl>
                                          <p:spTgt spid="88"/>
                                        </p:tgtEl>
                                        <p:attrNameLst>
                                          <p:attrName>style.visibility</p:attrName>
                                        </p:attrNameLst>
                                      </p:cBhvr>
                                      <p:to>
                                        <p:strVal val="visible"/>
                                      </p:to>
                                    </p:set>
                                    <p:anim calcmode="lin" valueType="num">
                                      <p:cBhvr>
                                        <p:cTn id="121" dur="500" fill="hold"/>
                                        <p:tgtEl>
                                          <p:spTgt spid="88"/>
                                        </p:tgtEl>
                                        <p:attrNameLst>
                                          <p:attrName>ppt_x</p:attrName>
                                        </p:attrNameLst>
                                      </p:cBhvr>
                                      <p:tavLst>
                                        <p:tav tm="0">
                                          <p:val>
                                            <p:strVal val="#ppt_x"/>
                                          </p:val>
                                        </p:tav>
                                        <p:tav tm="100000">
                                          <p:val>
                                            <p:strVal val="#ppt_x"/>
                                          </p:val>
                                        </p:tav>
                                      </p:tavLst>
                                    </p:anim>
                                    <p:anim calcmode="lin" valueType="num">
                                      <p:cBhvr>
                                        <p:cTn id="122" dur="500" fill="hold"/>
                                        <p:tgtEl>
                                          <p:spTgt spid="88"/>
                                        </p:tgtEl>
                                        <p:attrNameLst>
                                          <p:attrName>ppt_y</p:attrName>
                                        </p:attrNameLst>
                                      </p:cBhvr>
                                      <p:tavLst>
                                        <p:tav tm="0">
                                          <p:val>
                                            <p:strVal val="#ppt_y-#ppt_h/2"/>
                                          </p:val>
                                        </p:tav>
                                        <p:tav tm="100000">
                                          <p:val>
                                            <p:strVal val="#ppt_y"/>
                                          </p:val>
                                        </p:tav>
                                      </p:tavLst>
                                    </p:anim>
                                    <p:anim calcmode="lin" valueType="num">
                                      <p:cBhvr>
                                        <p:cTn id="123" dur="500" fill="hold"/>
                                        <p:tgtEl>
                                          <p:spTgt spid="88"/>
                                        </p:tgtEl>
                                        <p:attrNameLst>
                                          <p:attrName>ppt_w</p:attrName>
                                        </p:attrNameLst>
                                      </p:cBhvr>
                                      <p:tavLst>
                                        <p:tav tm="0">
                                          <p:val>
                                            <p:strVal val="#ppt_w"/>
                                          </p:val>
                                        </p:tav>
                                        <p:tav tm="100000">
                                          <p:val>
                                            <p:strVal val="#ppt_w"/>
                                          </p:val>
                                        </p:tav>
                                      </p:tavLst>
                                    </p:anim>
                                    <p:anim calcmode="lin" valueType="num">
                                      <p:cBhvr>
                                        <p:cTn id="124" dur="500" fill="hold"/>
                                        <p:tgtEl>
                                          <p:spTgt spid="88"/>
                                        </p:tgtEl>
                                        <p:attrNameLst>
                                          <p:attrName>ppt_h</p:attrName>
                                        </p:attrNameLst>
                                      </p:cBhvr>
                                      <p:tavLst>
                                        <p:tav tm="0">
                                          <p:val>
                                            <p:fltVal val="0"/>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63512"/>
                                        </p:tgtEl>
                                        <p:attrNameLst>
                                          <p:attrName>style.visibility</p:attrName>
                                        </p:attrNameLst>
                                      </p:cBhvr>
                                      <p:to>
                                        <p:strVal val="visible"/>
                                      </p:to>
                                    </p:set>
                                    <p:animEffect transition="in" filter="wipe(left)">
                                      <p:cBhvr>
                                        <p:cTn id="129" dur="500"/>
                                        <p:tgtEl>
                                          <p:spTgt spid="6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635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a:t>
            </a:r>
            <a:r>
              <a:rPr lang="en-US" altLang="zh-CN" sz="3200" dirty="0">
                <a:solidFill>
                  <a:srgbClr val="0000FF"/>
                </a:solidFill>
                <a:latin typeface="楷体_GB2312" pitchFamily="49" charset="-122"/>
              </a:rPr>
              <a:t>D L R</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grpSp>
        <p:nvGrpSpPr>
          <p:cNvPr id="53251" name="组合 53250"/>
          <p:cNvGrpSpPr/>
          <p:nvPr/>
        </p:nvGrpSpPr>
        <p:grpSpPr>
          <a:xfrm>
            <a:off x="495935" y="4227196"/>
            <a:ext cx="2720975" cy="1384300"/>
            <a:chOff x="-1360" y="1804"/>
            <a:chExt cx="1714" cy="872"/>
          </a:xfrm>
        </p:grpSpPr>
        <p:sp>
          <p:nvSpPr>
            <p:cNvPr id="53252" name="矩形 53251"/>
            <p:cNvSpPr/>
            <p:nvPr/>
          </p:nvSpPr>
          <p:spPr>
            <a:xfrm>
              <a:off x="-1360" y="1804"/>
              <a:ext cx="1026" cy="872"/>
            </a:xfrm>
            <a:prstGeom prst="rect">
              <a:avLst/>
            </a:prstGeom>
            <a:noFill/>
            <a:ln w="9525">
              <a:noFill/>
            </a:ln>
          </p:spPr>
          <p:txBody>
            <a:bodyPr wrap="square">
              <a:spAutoFit/>
            </a:bodyPr>
            <a:lstStyle/>
            <a:p>
              <a:pPr>
                <a:lnSpc>
                  <a:spcPct val="150000"/>
                </a:lnSpc>
                <a:spcBef>
                  <a:spcPct val="0"/>
                </a:spcBef>
                <a:buNone/>
              </a:pPr>
              <a:r>
                <a:rPr lang="zh-CN" altLang="en-US" sz="2800" b="1">
                  <a:solidFill>
                    <a:srgbClr val="0000FF"/>
                  </a:solidFill>
                  <a:latin typeface="楷体_GB2312" pitchFamily="49" charset="-122"/>
                  <a:ea typeface="楷体_GB2312" pitchFamily="49" charset="-122"/>
                </a:rPr>
                <a:t>先序遍历</a:t>
              </a:r>
              <a:endParaRPr lang="zh-CN" altLang="en-US" sz="2800" b="1">
                <a:solidFill>
                  <a:srgbClr val="0000FF"/>
                </a:solidFill>
                <a:latin typeface="楷体_GB2312" pitchFamily="49" charset="-122"/>
                <a:ea typeface="楷体_GB2312" pitchFamily="49" charset="-122"/>
              </a:endParaRPr>
            </a:p>
            <a:p>
              <a:pPr>
                <a:lnSpc>
                  <a:spcPct val="150000"/>
                </a:lnSpc>
                <a:spcBef>
                  <a:spcPct val="0"/>
                </a:spcBef>
                <a:buNone/>
              </a:pPr>
              <a:r>
                <a:rPr lang="zh-CN" altLang="en-US" sz="2800" b="1">
                  <a:solidFill>
                    <a:srgbClr val="0000FF"/>
                  </a:solidFill>
                  <a:latin typeface="楷体_GB2312" pitchFamily="49" charset="-122"/>
                  <a:ea typeface="楷体_GB2312" pitchFamily="49" charset="-122"/>
                </a:rPr>
                <a:t>算法可得</a:t>
              </a:r>
              <a:endParaRPr lang="en-US" altLang="zh-CN" sz="2800" b="1">
                <a:solidFill>
                  <a:srgbClr val="0000FF"/>
                </a:solidFill>
                <a:latin typeface="楷体_GB2312" pitchFamily="49" charset="-122"/>
                <a:ea typeface="楷体_GB2312" pitchFamily="49" charset="-122"/>
              </a:endParaRPr>
            </a:p>
          </p:txBody>
        </p:sp>
        <p:sp>
          <p:nvSpPr>
            <p:cNvPr id="53253" name="下箭头 53252">
              <a:hlinkClick r:id="" action="ppaction://hlinkshowjump?jump=nextslide"/>
            </p:cNvPr>
            <p:cNvSpPr/>
            <p:nvPr/>
          </p:nvSpPr>
          <p:spPr>
            <a:xfrm rot="16200000">
              <a:off x="-222" y="1947"/>
              <a:ext cx="576" cy="576"/>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0" hangingPunct="0">
                <a:buNone/>
              </a:pPr>
            </a:p>
          </p:txBody>
        </p:sp>
      </p:grpSp>
      <p:sp>
        <p:nvSpPr>
          <p:cNvPr id="53254" name="矩形 53253"/>
          <p:cNvSpPr/>
          <p:nvPr/>
        </p:nvSpPr>
        <p:spPr>
          <a:xfrm>
            <a:off x="1042035" y="722630"/>
            <a:ext cx="10119360" cy="1014730"/>
          </a:xfrm>
          <a:prstGeom prst="rect">
            <a:avLst/>
          </a:prstGeom>
          <a:solidFill>
            <a:srgbClr val="FFFF99"/>
          </a:solidFill>
          <a:ln w="9525">
            <a:noFill/>
          </a:ln>
        </p:spPr>
        <p:txBody>
          <a:bodyPr anchor="ctr"/>
          <a:lstStyle/>
          <a:p>
            <a:pPr algn="ctr" eaLnBrk="0" hangingPunct="0">
              <a:spcBef>
                <a:spcPct val="0"/>
              </a:spcBef>
              <a:buNone/>
            </a:pPr>
            <a:r>
              <a:rPr lang="zh-CN" altLang="en-US" sz="3600">
                <a:latin typeface="微软雅黑" panose="020B0503020204020204" pitchFamily="34" charset="-122"/>
                <a:ea typeface="微软雅黑" panose="020B0503020204020204" pitchFamily="34" charset="-122"/>
              </a:rPr>
              <a:t>遍历的算法实现－－</a:t>
            </a:r>
            <a:r>
              <a:rPr lang="zh-CN" altLang="en-US" sz="3600" b="1">
                <a:solidFill>
                  <a:srgbClr val="FF0000"/>
                </a:solidFill>
                <a:effectLst/>
                <a:latin typeface="微软雅黑" panose="020B0503020204020204" pitchFamily="34" charset="-122"/>
                <a:ea typeface="微软雅黑" panose="020B0503020204020204" pitchFamily="34" charset="-122"/>
              </a:rPr>
              <a:t>用递归形式格外简单！</a:t>
            </a:r>
            <a:endParaRPr lang="zh-CN" altLang="en-US" sz="3600" b="1">
              <a:solidFill>
                <a:srgbClr val="FF0000"/>
              </a:solidFill>
              <a:effectLst/>
              <a:latin typeface="微软雅黑" panose="020B0503020204020204" pitchFamily="34" charset="-122"/>
              <a:ea typeface="微软雅黑" panose="020B0503020204020204" pitchFamily="34" charset="-122"/>
            </a:endParaRPr>
          </a:p>
        </p:txBody>
      </p:sp>
      <p:sp>
        <p:nvSpPr>
          <p:cNvPr id="53255" name="矩形 53254"/>
          <p:cNvSpPr/>
          <p:nvPr/>
        </p:nvSpPr>
        <p:spPr>
          <a:xfrm>
            <a:off x="2563495" y="1833880"/>
            <a:ext cx="6264275" cy="1824990"/>
          </a:xfrm>
          <a:prstGeom prst="rect">
            <a:avLst/>
          </a:prstGeom>
          <a:solidFill>
            <a:srgbClr val="FFFFE7"/>
          </a:solidFill>
          <a:ln w="9525">
            <a:noFill/>
          </a:ln>
        </p:spPr>
        <p:txBody>
          <a:bodyPr wrap="square">
            <a:spAutoFit/>
          </a:bodyPr>
          <a:lstStyle/>
          <a:p>
            <a:pPr>
              <a:lnSpc>
                <a:spcPct val="80000"/>
              </a:lnSpc>
              <a:spcBef>
                <a:spcPct val="50000"/>
              </a:spcBef>
              <a:buNone/>
            </a:pPr>
            <a:r>
              <a:rPr lang="en-US" altLang="zh-CN" sz="2400" b="1">
                <a:solidFill>
                  <a:srgbClr val="CC3300"/>
                </a:solidFill>
                <a:latin typeface="Times New Roman" panose="02020603050405020304" pitchFamily="18" charset="0"/>
                <a:cs typeface="Times New Roman" panose="02020603050405020304" pitchFamily="18" charset="0"/>
              </a:rPr>
              <a:t>long Factorial ( long n ) {</a:t>
            </a:r>
            <a:endParaRPr lang="en-US" altLang="zh-CN" sz="2400" b="1">
              <a:solidFill>
                <a:srgbClr val="CC3300"/>
              </a:solidFill>
              <a:latin typeface="Times New Roman" panose="02020603050405020304" pitchFamily="18" charset="0"/>
              <a:cs typeface="Times New Roman" panose="02020603050405020304" pitchFamily="18" charset="0"/>
            </a:endParaRPr>
          </a:p>
          <a:p>
            <a:pPr>
              <a:lnSpc>
                <a:spcPct val="80000"/>
              </a:lnSpc>
              <a:spcBef>
                <a:spcPct val="50000"/>
              </a:spcBef>
              <a:buNone/>
            </a:pPr>
            <a:r>
              <a:rPr lang="en-US" altLang="zh-CN" sz="2400" b="1">
                <a:solidFill>
                  <a:srgbClr val="CC3300"/>
                </a:solidFill>
                <a:latin typeface="Times New Roman" panose="02020603050405020304" pitchFamily="18" charset="0"/>
                <a:cs typeface="Times New Roman" panose="02020603050405020304" pitchFamily="18" charset="0"/>
              </a:rPr>
              <a:t>    if ( n</a:t>
            </a:r>
            <a:r>
              <a:rPr lang="en-US" altLang="zh-CN" sz="2400" b="1" i="1">
                <a:solidFill>
                  <a:srgbClr val="CC3300"/>
                </a:solidFill>
                <a:latin typeface="Times New Roman" panose="02020603050405020304" pitchFamily="18" charset="0"/>
                <a:cs typeface="Times New Roman" panose="02020603050405020304" pitchFamily="18" charset="0"/>
              </a:rPr>
              <a:t> ==</a:t>
            </a:r>
            <a:r>
              <a:rPr lang="en-US" altLang="zh-CN" sz="2400" b="1">
                <a:solidFill>
                  <a:srgbClr val="CC3300"/>
                </a:solidFill>
                <a:latin typeface="Times New Roman" panose="02020603050405020304" pitchFamily="18" charset="0"/>
                <a:cs typeface="Times New Roman" panose="02020603050405020304" pitchFamily="18" charset="0"/>
              </a:rPr>
              <a:t> 0 )   return 1;   </a:t>
            </a:r>
            <a:r>
              <a:rPr lang="en-US" altLang="zh-CN" sz="2400" b="1">
                <a:solidFill>
                  <a:schemeClr val="accent5">
                    <a:lumMod val="75000"/>
                  </a:schemeClr>
                </a:solidFill>
                <a:latin typeface="Times New Roman" panose="02020603050405020304" pitchFamily="18" charset="0"/>
                <a:ea typeface="楷体_GB2312" pitchFamily="49" charset="-122"/>
                <a:cs typeface="Times New Roman" panose="02020603050405020304" pitchFamily="18" charset="0"/>
              </a:rPr>
              <a:t>// </a:t>
            </a:r>
            <a:r>
              <a:rPr lang="zh-CN" altLang="en-US" sz="2400" b="1">
                <a:solidFill>
                  <a:schemeClr val="accent5">
                    <a:lumMod val="75000"/>
                  </a:schemeClr>
                </a:solidFill>
                <a:latin typeface="Times New Roman" panose="02020603050405020304" pitchFamily="18" charset="0"/>
                <a:ea typeface="楷体_GB2312" pitchFamily="49" charset="-122"/>
                <a:cs typeface="Times New Roman" panose="02020603050405020304" pitchFamily="18" charset="0"/>
              </a:rPr>
              <a:t>基本项</a:t>
            </a:r>
            <a:endParaRPr lang="zh-CN" altLang="en-US" sz="2400" b="1">
              <a:solidFill>
                <a:schemeClr val="accent5">
                  <a:lumMod val="75000"/>
                </a:schemeClr>
              </a:solidFill>
              <a:latin typeface="Times New Roman" panose="02020603050405020304" pitchFamily="18" charset="0"/>
              <a:ea typeface="楷体_GB2312" pitchFamily="49" charset="-122"/>
              <a:cs typeface="Times New Roman" panose="02020603050405020304" pitchFamily="18" charset="0"/>
            </a:endParaRPr>
          </a:p>
          <a:p>
            <a:pPr>
              <a:lnSpc>
                <a:spcPct val="80000"/>
              </a:lnSpc>
              <a:spcBef>
                <a:spcPct val="50000"/>
              </a:spcBef>
              <a:buNone/>
            </a:pPr>
            <a:r>
              <a:rPr lang="zh-CN" altLang="en-US" sz="2400" b="1">
                <a:solidFill>
                  <a:srgbClr val="CC3300"/>
                </a:solidFill>
                <a:latin typeface="Times New Roman" panose="02020603050405020304" pitchFamily="18" charset="0"/>
                <a:cs typeface="Times New Roman" panose="02020603050405020304" pitchFamily="18" charset="0"/>
              </a:rPr>
              <a:t>    </a:t>
            </a:r>
            <a:r>
              <a:rPr lang="en-US" altLang="zh-CN" sz="2400" b="1">
                <a:solidFill>
                  <a:srgbClr val="CC3300"/>
                </a:solidFill>
                <a:latin typeface="Times New Roman" panose="02020603050405020304" pitchFamily="18" charset="0"/>
                <a:cs typeface="Times New Roman" panose="02020603050405020304" pitchFamily="18" charset="0"/>
              </a:rPr>
              <a:t>else  return  n * Factorial (n</a:t>
            </a:r>
            <a:r>
              <a:rPr lang="en-US" altLang="zh-CN" sz="2400" b="1" i="1">
                <a:solidFill>
                  <a:srgbClr val="CC3300"/>
                </a:solidFill>
                <a:latin typeface="Times New Roman" panose="02020603050405020304" pitchFamily="18" charset="0"/>
                <a:cs typeface="Times New Roman" panose="02020603050405020304" pitchFamily="18" charset="0"/>
              </a:rPr>
              <a:t>-</a:t>
            </a:r>
            <a:r>
              <a:rPr lang="en-US" altLang="zh-CN" sz="2400" b="1">
                <a:solidFill>
                  <a:srgbClr val="CC3300"/>
                </a:solidFill>
                <a:latin typeface="Times New Roman" panose="02020603050405020304" pitchFamily="18" charset="0"/>
                <a:cs typeface="Times New Roman" panose="02020603050405020304" pitchFamily="18" charset="0"/>
              </a:rPr>
              <a:t>1);  </a:t>
            </a:r>
            <a:r>
              <a:rPr lang="en-US" altLang="zh-CN" sz="2400" b="1">
                <a:solidFill>
                  <a:schemeClr val="accent5">
                    <a:lumMod val="75000"/>
                  </a:schemeClr>
                </a:solidFill>
                <a:latin typeface="Times New Roman" panose="02020603050405020304" pitchFamily="18" charset="0"/>
                <a:ea typeface="楷体_GB2312" pitchFamily="49" charset="-122"/>
                <a:cs typeface="Times New Roman" panose="02020603050405020304" pitchFamily="18" charset="0"/>
              </a:rPr>
              <a:t>// </a:t>
            </a:r>
            <a:r>
              <a:rPr lang="zh-CN" altLang="en-US" sz="2400" b="1">
                <a:solidFill>
                  <a:schemeClr val="accent5">
                    <a:lumMod val="75000"/>
                  </a:schemeClr>
                </a:solidFill>
                <a:latin typeface="Times New Roman" panose="02020603050405020304" pitchFamily="18" charset="0"/>
                <a:ea typeface="楷体_GB2312" pitchFamily="49" charset="-122"/>
                <a:cs typeface="Times New Roman" panose="02020603050405020304" pitchFamily="18" charset="0"/>
              </a:rPr>
              <a:t>归纳项</a:t>
            </a:r>
            <a:r>
              <a:rPr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  </a:t>
            </a:r>
            <a:endParaRPr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endParaRPr>
          </a:p>
          <a:p>
            <a:pPr>
              <a:lnSpc>
                <a:spcPct val="80000"/>
              </a:lnSpc>
              <a:spcBef>
                <a:spcPct val="50000"/>
              </a:spcBef>
              <a:buNone/>
            </a:pPr>
            <a:r>
              <a:rPr lang="en-US" altLang="zh-CN" sz="2400" b="1">
                <a:solidFill>
                  <a:srgbClr val="CC3300"/>
                </a:solidFill>
                <a:latin typeface="Times New Roman" panose="02020603050405020304" pitchFamily="18" charset="0"/>
                <a:cs typeface="Times New Roman" panose="02020603050405020304" pitchFamily="18" charset="0"/>
              </a:rPr>
              <a:t>}</a:t>
            </a:r>
            <a:endParaRPr lang="en-US" altLang="zh-CN" sz="2400" b="1">
              <a:solidFill>
                <a:srgbClr val="CC3300"/>
              </a:solidFill>
              <a:latin typeface="Times New Roman" panose="02020603050405020304" pitchFamily="18" charset="0"/>
              <a:cs typeface="Times New Roman" panose="02020603050405020304" pitchFamily="18" charset="0"/>
            </a:endParaRPr>
          </a:p>
        </p:txBody>
      </p:sp>
      <p:sp>
        <p:nvSpPr>
          <p:cNvPr id="53256" name="矩形 53255"/>
          <p:cNvSpPr/>
          <p:nvPr/>
        </p:nvSpPr>
        <p:spPr>
          <a:xfrm>
            <a:off x="1415733" y="2113915"/>
            <a:ext cx="1147762" cy="645160"/>
          </a:xfrm>
          <a:prstGeom prst="rect">
            <a:avLst/>
          </a:prstGeom>
          <a:noFill/>
          <a:ln w="9525">
            <a:noFill/>
          </a:ln>
        </p:spPr>
        <p:txBody>
          <a:bodyPr>
            <a:spAutoFit/>
          </a:bodyPr>
          <a:lstStyle/>
          <a:p>
            <a:pPr>
              <a:spcBef>
                <a:spcPct val="0"/>
              </a:spcBef>
              <a:buNone/>
            </a:pPr>
            <a:r>
              <a:rPr lang="zh-CN" altLang="en-US" sz="3600" b="1">
                <a:solidFill>
                  <a:srgbClr val="0000FF"/>
                </a:solidFill>
                <a:latin typeface="楷体_GB2312" pitchFamily="49" charset="-122"/>
                <a:ea typeface="楷体_GB2312" pitchFamily="49" charset="-122"/>
              </a:rPr>
              <a:t>回忆</a:t>
            </a:r>
            <a:r>
              <a:rPr lang="en-US" altLang="zh-CN" sz="3600" b="1">
                <a:solidFill>
                  <a:srgbClr val="0000FF"/>
                </a:solidFill>
                <a:latin typeface="楷体_GB2312" pitchFamily="49" charset="-122"/>
                <a:ea typeface="楷体_GB2312" pitchFamily="49" charset="-122"/>
              </a:rPr>
              <a:t>:</a:t>
            </a:r>
            <a:endParaRPr lang="en-US" altLang="zh-CN" sz="3600" b="1">
              <a:solidFill>
                <a:srgbClr val="0000FF"/>
              </a:solidFill>
              <a:latin typeface="楷体_GB2312" pitchFamily="49" charset="-122"/>
              <a:ea typeface="楷体_GB2312" pitchFamily="49" charset="-122"/>
            </a:endParaRPr>
          </a:p>
        </p:txBody>
      </p:sp>
      <p:sp>
        <p:nvSpPr>
          <p:cNvPr id="157" name="Text Box 2"/>
          <p:cNvSpPr txBox="1"/>
          <p:nvPr/>
        </p:nvSpPr>
        <p:spPr>
          <a:xfrm>
            <a:off x="3393440" y="3746500"/>
            <a:ext cx="8169275" cy="2990215"/>
          </a:xfrm>
          <a:prstGeom prst="rect">
            <a:avLst/>
          </a:prstGeom>
          <a:solidFill>
            <a:schemeClr val="accent3">
              <a:lumMod val="20000"/>
              <a:lumOff val="80000"/>
            </a:schemeClr>
          </a:solidFill>
          <a:ln w="9525">
            <a:noFill/>
          </a:ln>
        </p:spPr>
        <p:txBody>
          <a:bodyPr wrap="square">
            <a:spAutoFit/>
          </a:bodyPr>
          <a:lstStyle/>
          <a:p>
            <a:pPr>
              <a:lnSpc>
                <a:spcPct val="85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Void PreOderTraverse( BiTree  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indent="-342900" eaLnBrk="0" hangingPunct="0">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mn-ea"/>
              </a:rPr>
              <a:t>if ( T==NULL )  return  OK;  </a:t>
            </a:r>
            <a:r>
              <a:rPr lang="en-US" altLang="zh-CN" sz="2400" b="1">
                <a:solidFill>
                  <a:srgbClr val="00B050"/>
                </a:solidFill>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空二叉树</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else {     </a:t>
            </a:r>
            <a:endParaRPr lang="en-US" altLang="zh-CN" sz="2400" b="1">
              <a:latin typeface="Times New Roman" panose="02020603050405020304" pitchFamily="18" charset="0"/>
              <a:cs typeface="Times New Roman" panose="02020603050405020304" pitchFamily="18" charset="0"/>
              <a:sym typeface="+mn-ea"/>
            </a:endParaRPr>
          </a:p>
          <a:p>
            <a:pPr marL="342900" indent="-342900" eaLnBrk="0" hangingPunct="0">
              <a:buNone/>
            </a:pP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00FF"/>
                </a:solidFill>
                <a:latin typeface="Times New Roman" panose="02020603050405020304" pitchFamily="18" charset="0"/>
                <a:cs typeface="Times New Roman" panose="02020603050405020304" pitchFamily="18" charset="0"/>
                <a:sym typeface="+mn-ea"/>
              </a:rPr>
              <a:t>cout&lt;&lt;T-&gt;data;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访问根结点</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PreOrderTraverse ( T-&gt;lchild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递归遍历左子树</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PreOrderTraverse ( T-&gt;rchild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递归遍历右子树 </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a:t>
            </a:r>
            <a:endParaRPr lang="en-US" altLang="zh-CN" sz="2400" b="1">
              <a:latin typeface="Times New Roman" panose="02020603050405020304" pitchFamily="18" charset="0"/>
              <a:cs typeface="Times New Roman" panose="02020603050405020304" pitchFamily="18" charset="0"/>
              <a:sym typeface="+mn-ea"/>
            </a:endParaRPr>
          </a:p>
          <a:p>
            <a:pPr marL="342900" indent="-342900" eaLnBrk="0" hangingPunct="0">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B050"/>
                </a:solidFill>
                <a:latin typeface="Times New Roman" panose="02020603050405020304" pitchFamily="18" charset="0"/>
                <a:cs typeface="Times New Roman" panose="02020603050405020304" pitchFamily="18" charset="0"/>
              </a:rPr>
              <a:t> // </a:t>
            </a:r>
            <a:r>
              <a:rPr lang="zh-CN" altLang="en-US" sz="2400" b="1" dirty="0">
                <a:solidFill>
                  <a:srgbClr val="00B050"/>
                </a:solidFill>
                <a:latin typeface="Times New Roman" panose="02020603050405020304" pitchFamily="18" charset="0"/>
                <a:cs typeface="Times New Roman" panose="02020603050405020304" pitchFamily="18" charset="0"/>
              </a:rPr>
              <a:t>先序遍历</a:t>
            </a:r>
            <a:endParaRPr lang="zh-CN" altLang="en-US" sz="24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500" fill="hold">
                                          <p:stCondLst>
                                            <p:cond delay="0"/>
                                          </p:stCondLst>
                                        </p:cTn>
                                        <p:tgtEl>
                                          <p:spTgt spid="53254"/>
                                        </p:tgtEl>
                                        <p:attrNameLst>
                                          <p:attrName>style.visibility</p:attrName>
                                        </p:attrNameLst>
                                      </p:cBhvr>
                                      <p:to>
                                        <p:strVal val="visible"/>
                                      </p:to>
                                    </p:set>
                                    <p:animEffect transition="in" filter="barn(inVertical)">
                                      <p:cBhvr>
                                        <p:cTn id="7" dur="500"/>
                                        <p:tgtEl>
                                          <p:spTgt spid="53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left)">
                                      <p:cBhvr>
                                        <p:cTn id="12" dur="500"/>
                                        <p:tgtEl>
                                          <p:spTgt spid="5325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3255"/>
                                        </p:tgtEl>
                                        <p:attrNameLst>
                                          <p:attrName>style.visibility</p:attrName>
                                        </p:attrNameLst>
                                      </p:cBhvr>
                                      <p:to>
                                        <p:strVal val="visible"/>
                                      </p:to>
                                    </p:set>
                                    <p:animEffect transition="in" filter="wipe(left)">
                                      <p:cBhvr>
                                        <p:cTn id="16" dur="500"/>
                                        <p:tgtEl>
                                          <p:spTgt spid="532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251"/>
                                        </p:tgtEl>
                                        <p:attrNameLst>
                                          <p:attrName>style.visibility</p:attrName>
                                        </p:attrNameLst>
                                      </p:cBhvr>
                                      <p:to>
                                        <p:strVal val="visible"/>
                                      </p:to>
                                    </p:set>
                                    <p:animEffect transition="in" filter="wipe(left)">
                                      <p:cBhvr>
                                        <p:cTn id="21" dur="500"/>
                                        <p:tgtEl>
                                          <p:spTgt spid="53251"/>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157"/>
                                        </p:tgtEl>
                                        <p:attrNameLst>
                                          <p:attrName>style.visibility</p:attrName>
                                        </p:attrNameLst>
                                      </p:cBhvr>
                                      <p:to>
                                        <p:strVal val="visible"/>
                                      </p:to>
                                    </p:set>
                                    <p:animEffect transition="in" filter="barn(inVertical)">
                                      <p:cBhvr>
                                        <p:cTn id="25"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55" grpId="0" animBg="1"/>
      <p:bldP spid="53256" grpId="0"/>
      <p:bldP spid="157"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Group 3"/>
          <p:cNvGrpSpPr/>
          <p:nvPr/>
        </p:nvGrpSpPr>
        <p:grpSpPr>
          <a:xfrm>
            <a:off x="1828800" y="3744913"/>
            <a:ext cx="1143000" cy="1394639"/>
            <a:chOff x="192" y="2160"/>
            <a:chExt cx="720" cy="740"/>
          </a:xfrm>
        </p:grpSpPr>
        <p:sp>
          <p:nvSpPr>
            <p:cNvPr id="159" name="Line 4"/>
            <p:cNvSpPr>
              <a:spLocks noChangeShapeType="1"/>
            </p:cNvSpPr>
            <p:nvPr/>
          </p:nvSpPr>
          <p:spPr bwMode="auto">
            <a:xfrm>
              <a:off x="480" y="2400"/>
              <a:ext cx="0" cy="336"/>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0791" name="Text Box 5"/>
            <p:cNvSpPr txBox="1"/>
            <p:nvPr/>
          </p:nvSpPr>
          <p:spPr>
            <a:xfrm>
              <a:off x="192" y="2160"/>
              <a:ext cx="624" cy="212"/>
            </a:xfrm>
            <a:prstGeom prst="rect">
              <a:avLst/>
            </a:prstGeom>
            <a:noFill/>
            <a:ln w="9525">
              <a:noFill/>
            </a:ln>
          </p:spPr>
          <p:txBody>
            <a:bodyPr>
              <a:spAutoFit/>
            </a:bodyPr>
            <a:lstStyle/>
            <a:p>
              <a:pPr>
                <a:spcBef>
                  <a:spcPct val="50000"/>
                </a:spcBef>
              </a:pPr>
              <a:r>
                <a:rPr lang="zh-CN" altLang="en-US" sz="2000" b="1" dirty="0">
                  <a:solidFill>
                    <a:srgbClr val="3333FF"/>
                  </a:solidFill>
                  <a:latin typeface="宋体" panose="02010600030101010101" pitchFamily="2" charset="-122"/>
                </a:rPr>
                <a:t>主程序</a:t>
              </a:r>
              <a:endParaRPr lang="zh-CN" altLang="en-US" sz="2000" b="1" dirty="0">
                <a:solidFill>
                  <a:srgbClr val="3333FF"/>
                </a:solidFill>
                <a:latin typeface="宋体" panose="02010600030101010101" pitchFamily="2" charset="-122"/>
              </a:endParaRPr>
            </a:p>
          </p:txBody>
        </p:sp>
        <p:sp>
          <p:nvSpPr>
            <p:cNvPr id="70792" name="Text Box 6"/>
            <p:cNvSpPr txBox="1"/>
            <p:nvPr/>
          </p:nvSpPr>
          <p:spPr>
            <a:xfrm>
              <a:off x="249" y="2688"/>
              <a:ext cx="663" cy="212"/>
            </a:xfrm>
            <a:prstGeom prst="rect">
              <a:avLst/>
            </a:prstGeom>
            <a:noFill/>
            <a:ln w="9525">
              <a:noFill/>
            </a:ln>
          </p:spPr>
          <p:txBody>
            <a:bodyPr>
              <a:spAutoFit/>
            </a:bodyPr>
            <a:lstStyle/>
            <a:p>
              <a:pPr>
                <a:spcBef>
                  <a:spcPct val="50000"/>
                </a:spcBef>
              </a:pPr>
              <a:r>
                <a:rPr lang="en-US" altLang="zh-CN" sz="2000" b="1" dirty="0">
                  <a:solidFill>
                    <a:srgbClr val="3333FF"/>
                  </a:solidFill>
                  <a:latin typeface="宋体" panose="02010600030101010101" pitchFamily="2" charset="-122"/>
                </a:rPr>
                <a:t>Pre(T)</a:t>
              </a:r>
              <a:endParaRPr lang="en-US" altLang="zh-CN" sz="2000" b="1" dirty="0">
                <a:solidFill>
                  <a:srgbClr val="3333FF"/>
                </a:solidFill>
                <a:latin typeface="宋体" panose="02010600030101010101" pitchFamily="2" charset="-122"/>
              </a:endParaRPr>
            </a:p>
          </p:txBody>
        </p:sp>
      </p:grpSp>
      <p:sp>
        <p:nvSpPr>
          <p:cNvPr id="162" name="Line 7"/>
          <p:cNvSpPr>
            <a:spLocks noChangeShapeType="1"/>
          </p:cNvSpPr>
          <p:nvPr/>
        </p:nvSpPr>
        <p:spPr bwMode="auto">
          <a:xfrm>
            <a:off x="2286000" y="5040313"/>
            <a:ext cx="0" cy="609600"/>
          </a:xfrm>
          <a:prstGeom prst="line">
            <a:avLst/>
          </a:prstGeom>
          <a:noFill/>
          <a:ln w="1905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3" name="Text Box 8"/>
          <p:cNvSpPr txBox="1"/>
          <p:nvPr/>
        </p:nvSpPr>
        <p:spPr>
          <a:xfrm>
            <a:off x="9191625" y="3886200"/>
            <a:ext cx="762000" cy="398780"/>
          </a:xfrm>
          <a:prstGeom prst="rect">
            <a:avLst/>
          </a:prstGeom>
          <a:solidFill>
            <a:srgbClr val="FFCCFF"/>
          </a:solidFill>
          <a:ln w="9525">
            <a:noFill/>
          </a:ln>
        </p:spPr>
        <p:txBody>
          <a:bodyPr>
            <a:spAutoFit/>
          </a:bodyPr>
          <a:lstStyle/>
          <a:p>
            <a:pPr>
              <a:spcBef>
                <a:spcPct val="50000"/>
              </a:spcBef>
            </a:pPr>
            <a:r>
              <a:rPr lang="zh-CN" altLang="en-US" sz="2000" b="1" dirty="0">
                <a:solidFill>
                  <a:srgbClr val="000000"/>
                </a:solidFill>
                <a:latin typeface="宋体" panose="02010600030101010101" pitchFamily="2" charset="-122"/>
              </a:rPr>
              <a:t>返回</a:t>
            </a:r>
            <a:endParaRPr lang="zh-CN" altLang="en-US" sz="2000" b="1" dirty="0">
              <a:solidFill>
                <a:srgbClr val="000000"/>
              </a:solidFill>
              <a:latin typeface="宋体" panose="02010600030101010101" pitchFamily="2" charset="-122"/>
            </a:endParaRPr>
          </a:p>
        </p:txBody>
      </p:sp>
      <p:grpSp>
        <p:nvGrpSpPr>
          <p:cNvPr id="164" name="Group 9"/>
          <p:cNvGrpSpPr/>
          <p:nvPr/>
        </p:nvGrpSpPr>
        <p:grpSpPr>
          <a:xfrm>
            <a:off x="8688388" y="3429000"/>
            <a:ext cx="533400" cy="838200"/>
            <a:chOff x="4560" y="1968"/>
            <a:chExt cx="336" cy="528"/>
          </a:xfrm>
        </p:grpSpPr>
        <p:sp>
          <p:nvSpPr>
            <p:cNvPr id="165" name="Line 10"/>
            <p:cNvSpPr>
              <a:spLocks noChangeShapeType="1"/>
            </p:cNvSpPr>
            <p:nvPr/>
          </p:nvSpPr>
          <p:spPr bwMode="auto">
            <a:xfrm>
              <a:off x="4560" y="2448"/>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6" name="Line 11"/>
            <p:cNvSpPr>
              <a:spLocks noChangeShapeType="1"/>
            </p:cNvSpPr>
            <p:nvPr/>
          </p:nvSpPr>
          <p:spPr bwMode="auto">
            <a:xfrm>
              <a:off x="4752" y="196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7" name="Line 12"/>
            <p:cNvSpPr>
              <a:spLocks noChangeShapeType="1"/>
            </p:cNvSpPr>
            <p:nvPr/>
          </p:nvSpPr>
          <p:spPr bwMode="auto">
            <a:xfrm>
              <a:off x="4752" y="249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8" name="Line 13"/>
            <p:cNvSpPr>
              <a:spLocks noChangeShapeType="1"/>
            </p:cNvSpPr>
            <p:nvPr/>
          </p:nvSpPr>
          <p:spPr bwMode="auto">
            <a:xfrm flipV="1">
              <a:off x="4752" y="1968"/>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69" name="Text Box 14"/>
          <p:cNvSpPr txBox="1"/>
          <p:nvPr/>
        </p:nvSpPr>
        <p:spPr>
          <a:xfrm>
            <a:off x="9163050" y="4908550"/>
            <a:ext cx="762000" cy="398780"/>
          </a:xfrm>
          <a:prstGeom prst="rect">
            <a:avLst/>
          </a:prstGeom>
          <a:solidFill>
            <a:srgbClr val="FFCCFF"/>
          </a:solidFill>
          <a:ln w="9525">
            <a:noFill/>
          </a:ln>
        </p:spPr>
        <p:txBody>
          <a:bodyPr>
            <a:spAutoFit/>
          </a:bodyPr>
          <a:lstStyle/>
          <a:p>
            <a:pPr>
              <a:spcBef>
                <a:spcPct val="50000"/>
              </a:spcBef>
            </a:pPr>
            <a:r>
              <a:rPr lang="zh-CN" altLang="en-US" sz="2000" b="1" dirty="0">
                <a:solidFill>
                  <a:srgbClr val="000000"/>
                </a:solidFill>
                <a:latin typeface="宋体" panose="02010600030101010101" pitchFamily="2" charset="-122"/>
              </a:rPr>
              <a:t>返回</a:t>
            </a:r>
            <a:endParaRPr lang="zh-CN" altLang="en-US" sz="2000" b="1" dirty="0">
              <a:solidFill>
                <a:srgbClr val="000000"/>
              </a:solidFill>
              <a:latin typeface="宋体" panose="02010600030101010101" pitchFamily="2" charset="-122"/>
            </a:endParaRPr>
          </a:p>
        </p:txBody>
      </p:sp>
      <p:grpSp>
        <p:nvGrpSpPr>
          <p:cNvPr id="170" name="Group 15"/>
          <p:cNvGrpSpPr/>
          <p:nvPr/>
        </p:nvGrpSpPr>
        <p:grpSpPr>
          <a:xfrm>
            <a:off x="8688388" y="4437063"/>
            <a:ext cx="533400" cy="838200"/>
            <a:chOff x="4560" y="2544"/>
            <a:chExt cx="336" cy="528"/>
          </a:xfrm>
        </p:grpSpPr>
        <p:sp>
          <p:nvSpPr>
            <p:cNvPr id="171" name="Line 16"/>
            <p:cNvSpPr>
              <a:spLocks noChangeShapeType="1"/>
            </p:cNvSpPr>
            <p:nvPr/>
          </p:nvSpPr>
          <p:spPr bwMode="auto">
            <a:xfrm>
              <a:off x="4560" y="2688"/>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2" name="Line 17"/>
            <p:cNvSpPr>
              <a:spLocks noChangeShapeType="1"/>
            </p:cNvSpPr>
            <p:nvPr/>
          </p:nvSpPr>
          <p:spPr bwMode="auto">
            <a:xfrm>
              <a:off x="4752" y="254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3" name="Line 18"/>
            <p:cNvSpPr>
              <a:spLocks noChangeShapeType="1"/>
            </p:cNvSpPr>
            <p:nvPr/>
          </p:nvSpPr>
          <p:spPr bwMode="auto">
            <a:xfrm>
              <a:off x="4752" y="307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4" name="Line 19"/>
            <p:cNvSpPr>
              <a:spLocks noChangeShapeType="1"/>
            </p:cNvSpPr>
            <p:nvPr/>
          </p:nvSpPr>
          <p:spPr bwMode="auto">
            <a:xfrm flipV="1">
              <a:off x="4752" y="2544"/>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75" name="Group 20"/>
          <p:cNvGrpSpPr/>
          <p:nvPr/>
        </p:nvGrpSpPr>
        <p:grpSpPr>
          <a:xfrm>
            <a:off x="4656138" y="4987925"/>
            <a:ext cx="609600" cy="1681163"/>
            <a:chOff x="2016" y="2736"/>
            <a:chExt cx="384" cy="1104"/>
          </a:xfrm>
        </p:grpSpPr>
        <p:sp>
          <p:nvSpPr>
            <p:cNvPr id="176" name="Line 21"/>
            <p:cNvSpPr>
              <a:spLocks noChangeShapeType="1"/>
            </p:cNvSpPr>
            <p:nvPr/>
          </p:nvSpPr>
          <p:spPr bwMode="auto">
            <a:xfrm>
              <a:off x="2016" y="2832"/>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7" name="Line 22"/>
            <p:cNvSpPr>
              <a:spLocks noChangeShapeType="1"/>
            </p:cNvSpPr>
            <p:nvPr/>
          </p:nvSpPr>
          <p:spPr bwMode="auto">
            <a:xfrm>
              <a:off x="2256" y="2736"/>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8" name="Line 23"/>
            <p:cNvSpPr>
              <a:spLocks noChangeShapeType="1"/>
            </p:cNvSpPr>
            <p:nvPr/>
          </p:nvSpPr>
          <p:spPr bwMode="auto">
            <a:xfrm>
              <a:off x="2256" y="273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9" name="Line 24"/>
            <p:cNvSpPr>
              <a:spLocks noChangeShapeType="1"/>
            </p:cNvSpPr>
            <p:nvPr/>
          </p:nvSpPr>
          <p:spPr bwMode="auto">
            <a:xfrm>
              <a:off x="2256" y="384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80" name="Group 25"/>
          <p:cNvGrpSpPr/>
          <p:nvPr/>
        </p:nvGrpSpPr>
        <p:grpSpPr>
          <a:xfrm>
            <a:off x="5173663" y="6308725"/>
            <a:ext cx="1371600" cy="398463"/>
            <a:chOff x="2334" y="3486"/>
            <a:chExt cx="864" cy="251"/>
          </a:xfrm>
        </p:grpSpPr>
        <p:sp>
          <p:nvSpPr>
            <p:cNvPr id="70776" name="Text Box 26"/>
            <p:cNvSpPr txBox="1"/>
            <p:nvPr/>
          </p:nvSpPr>
          <p:spPr>
            <a:xfrm>
              <a:off x="2334" y="3486"/>
              <a:ext cx="864" cy="251"/>
            </a:xfrm>
            <a:prstGeom prst="rect">
              <a:avLst/>
            </a:prstGeom>
            <a:solidFill>
              <a:srgbClr val="99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R);</a:t>
              </a:r>
              <a:endParaRPr lang="en-US" altLang="zh-CN" sz="2000" b="1" dirty="0">
                <a:solidFill>
                  <a:srgbClr val="000000"/>
                </a:solidFill>
                <a:latin typeface="宋体" panose="02010600030101010101" pitchFamily="2" charset="-122"/>
              </a:endParaRPr>
            </a:p>
          </p:txBody>
        </p:sp>
        <p:sp>
          <p:nvSpPr>
            <p:cNvPr id="182" name="Line 27"/>
            <p:cNvSpPr>
              <a:spLocks noChangeShapeType="1"/>
            </p:cNvSpPr>
            <p:nvPr/>
          </p:nvSpPr>
          <p:spPr bwMode="auto">
            <a:xfrm>
              <a:off x="2827" y="3623"/>
              <a:ext cx="144"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83" name="Text Box 28"/>
          <p:cNvSpPr txBox="1"/>
          <p:nvPr/>
        </p:nvSpPr>
        <p:spPr>
          <a:xfrm>
            <a:off x="7104063" y="5589588"/>
            <a:ext cx="762000" cy="398780"/>
          </a:xfrm>
          <a:prstGeom prst="rect">
            <a:avLst/>
          </a:prstGeom>
          <a:solidFill>
            <a:srgbClr val="FFCCFF"/>
          </a:solidFill>
          <a:ln w="9525">
            <a:noFill/>
          </a:ln>
        </p:spPr>
        <p:txBody>
          <a:bodyPr>
            <a:spAutoFit/>
          </a:bodyPr>
          <a:lstStyle/>
          <a:p>
            <a:pPr>
              <a:spcBef>
                <a:spcPct val="50000"/>
              </a:spcBef>
            </a:pPr>
            <a:r>
              <a:rPr lang="zh-CN" altLang="en-US" sz="2000" b="1" dirty="0">
                <a:solidFill>
                  <a:srgbClr val="000000"/>
                </a:solidFill>
                <a:latin typeface="宋体" panose="02010600030101010101" pitchFamily="2" charset="-122"/>
              </a:rPr>
              <a:t>返回</a:t>
            </a:r>
            <a:endParaRPr lang="zh-CN" altLang="en-US" sz="2000" b="1" dirty="0">
              <a:solidFill>
                <a:srgbClr val="000000"/>
              </a:solidFill>
              <a:latin typeface="宋体" panose="02010600030101010101" pitchFamily="2" charset="-122"/>
            </a:endParaRPr>
          </a:p>
        </p:txBody>
      </p:sp>
      <p:grpSp>
        <p:nvGrpSpPr>
          <p:cNvPr id="184" name="Group 29"/>
          <p:cNvGrpSpPr/>
          <p:nvPr/>
        </p:nvGrpSpPr>
        <p:grpSpPr>
          <a:xfrm>
            <a:off x="6527800" y="5157788"/>
            <a:ext cx="533400" cy="838200"/>
            <a:chOff x="3264" y="2976"/>
            <a:chExt cx="336" cy="528"/>
          </a:xfrm>
        </p:grpSpPr>
        <p:sp>
          <p:nvSpPr>
            <p:cNvPr id="185" name="Line 30"/>
            <p:cNvSpPr>
              <a:spLocks noChangeShapeType="1"/>
            </p:cNvSpPr>
            <p:nvPr/>
          </p:nvSpPr>
          <p:spPr bwMode="auto">
            <a:xfrm>
              <a:off x="3264" y="3456"/>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6" name="Line 31"/>
            <p:cNvSpPr>
              <a:spLocks noChangeShapeType="1"/>
            </p:cNvSpPr>
            <p:nvPr/>
          </p:nvSpPr>
          <p:spPr bwMode="auto">
            <a:xfrm>
              <a:off x="3456" y="297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7" name="Line 32"/>
            <p:cNvSpPr>
              <a:spLocks noChangeShapeType="1"/>
            </p:cNvSpPr>
            <p:nvPr/>
          </p:nvSpPr>
          <p:spPr bwMode="auto">
            <a:xfrm>
              <a:off x="3456" y="350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88" name="Line 33"/>
            <p:cNvSpPr>
              <a:spLocks noChangeShapeType="1"/>
            </p:cNvSpPr>
            <p:nvPr/>
          </p:nvSpPr>
          <p:spPr bwMode="auto">
            <a:xfrm flipV="1">
              <a:off x="3456" y="2976"/>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89" name="Text Box 34"/>
          <p:cNvSpPr txBox="1"/>
          <p:nvPr/>
        </p:nvSpPr>
        <p:spPr>
          <a:xfrm>
            <a:off x="7032625" y="6453188"/>
            <a:ext cx="762000" cy="398780"/>
          </a:xfrm>
          <a:prstGeom prst="rect">
            <a:avLst/>
          </a:prstGeom>
          <a:solidFill>
            <a:srgbClr val="FFCCFF"/>
          </a:solidFill>
          <a:ln w="9525">
            <a:noFill/>
          </a:ln>
        </p:spPr>
        <p:txBody>
          <a:bodyPr>
            <a:spAutoFit/>
          </a:bodyPr>
          <a:lstStyle/>
          <a:p>
            <a:pPr>
              <a:spcBef>
                <a:spcPct val="50000"/>
              </a:spcBef>
            </a:pPr>
            <a:r>
              <a:rPr lang="zh-CN" altLang="en-US" sz="2000" b="1" dirty="0">
                <a:solidFill>
                  <a:srgbClr val="000000"/>
                </a:solidFill>
                <a:latin typeface="宋体" panose="02010600030101010101" pitchFamily="2" charset="-122"/>
              </a:rPr>
              <a:t>返回</a:t>
            </a:r>
            <a:endParaRPr lang="zh-CN" altLang="en-US" sz="2000" b="1" dirty="0">
              <a:solidFill>
                <a:srgbClr val="000000"/>
              </a:solidFill>
              <a:latin typeface="宋体" panose="02010600030101010101" pitchFamily="2" charset="-122"/>
            </a:endParaRPr>
          </a:p>
        </p:txBody>
      </p:sp>
      <p:grpSp>
        <p:nvGrpSpPr>
          <p:cNvPr id="190" name="Group 35"/>
          <p:cNvGrpSpPr/>
          <p:nvPr/>
        </p:nvGrpSpPr>
        <p:grpSpPr>
          <a:xfrm>
            <a:off x="6527800" y="6191250"/>
            <a:ext cx="533400" cy="666750"/>
            <a:chOff x="3264" y="3552"/>
            <a:chExt cx="336" cy="528"/>
          </a:xfrm>
        </p:grpSpPr>
        <p:sp>
          <p:nvSpPr>
            <p:cNvPr id="191" name="Line 36"/>
            <p:cNvSpPr>
              <a:spLocks noChangeShapeType="1"/>
            </p:cNvSpPr>
            <p:nvPr/>
          </p:nvSpPr>
          <p:spPr bwMode="auto">
            <a:xfrm>
              <a:off x="3264" y="3697"/>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2" name="Line 37"/>
            <p:cNvSpPr>
              <a:spLocks noChangeShapeType="1"/>
            </p:cNvSpPr>
            <p:nvPr/>
          </p:nvSpPr>
          <p:spPr bwMode="auto">
            <a:xfrm>
              <a:off x="3456" y="355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3" name="Line 38"/>
            <p:cNvSpPr>
              <a:spLocks noChangeShapeType="1"/>
            </p:cNvSpPr>
            <p:nvPr/>
          </p:nvSpPr>
          <p:spPr bwMode="auto">
            <a:xfrm>
              <a:off x="3456" y="408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4" name="Line 39"/>
            <p:cNvSpPr>
              <a:spLocks noChangeShapeType="1"/>
            </p:cNvSpPr>
            <p:nvPr/>
          </p:nvSpPr>
          <p:spPr bwMode="auto">
            <a:xfrm flipV="1">
              <a:off x="3456" y="3552"/>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195" name="Group 40"/>
          <p:cNvGrpSpPr/>
          <p:nvPr/>
        </p:nvGrpSpPr>
        <p:grpSpPr>
          <a:xfrm>
            <a:off x="2819400" y="3551238"/>
            <a:ext cx="609600" cy="1752600"/>
            <a:chOff x="816" y="1872"/>
            <a:chExt cx="384" cy="1104"/>
          </a:xfrm>
        </p:grpSpPr>
        <p:sp>
          <p:nvSpPr>
            <p:cNvPr id="196" name="Line 41"/>
            <p:cNvSpPr>
              <a:spLocks noChangeShapeType="1"/>
            </p:cNvSpPr>
            <p:nvPr/>
          </p:nvSpPr>
          <p:spPr bwMode="auto">
            <a:xfrm>
              <a:off x="816" y="2736"/>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7" name="Line 42"/>
            <p:cNvSpPr>
              <a:spLocks noChangeShapeType="1"/>
            </p:cNvSpPr>
            <p:nvPr/>
          </p:nvSpPr>
          <p:spPr bwMode="auto">
            <a:xfrm>
              <a:off x="1056" y="187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8" name="Line 43"/>
            <p:cNvSpPr>
              <a:spLocks noChangeShapeType="1"/>
            </p:cNvSpPr>
            <p:nvPr/>
          </p:nvSpPr>
          <p:spPr bwMode="auto">
            <a:xfrm>
              <a:off x="1056" y="2976"/>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9" name="Line 44"/>
            <p:cNvSpPr>
              <a:spLocks noChangeShapeType="1"/>
            </p:cNvSpPr>
            <p:nvPr/>
          </p:nvSpPr>
          <p:spPr bwMode="auto">
            <a:xfrm flipV="1">
              <a:off x="1056" y="1872"/>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00" name="Group 45"/>
          <p:cNvGrpSpPr/>
          <p:nvPr/>
        </p:nvGrpSpPr>
        <p:grpSpPr>
          <a:xfrm>
            <a:off x="6629400" y="3211513"/>
            <a:ext cx="762000" cy="1752600"/>
            <a:chOff x="3216" y="1728"/>
            <a:chExt cx="480" cy="1104"/>
          </a:xfrm>
        </p:grpSpPr>
        <p:sp>
          <p:nvSpPr>
            <p:cNvPr id="201" name="Line 46"/>
            <p:cNvSpPr>
              <a:spLocks noChangeShapeType="1"/>
            </p:cNvSpPr>
            <p:nvPr/>
          </p:nvSpPr>
          <p:spPr bwMode="auto">
            <a:xfrm>
              <a:off x="3552" y="172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2" name="Line 47"/>
            <p:cNvSpPr>
              <a:spLocks noChangeShapeType="1"/>
            </p:cNvSpPr>
            <p:nvPr/>
          </p:nvSpPr>
          <p:spPr bwMode="auto">
            <a:xfrm>
              <a:off x="3552" y="283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3" name="Line 48"/>
            <p:cNvSpPr>
              <a:spLocks noChangeShapeType="1"/>
            </p:cNvSpPr>
            <p:nvPr/>
          </p:nvSpPr>
          <p:spPr bwMode="auto">
            <a:xfrm>
              <a:off x="3216" y="2544"/>
              <a:ext cx="336"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4" name="Line 49"/>
            <p:cNvSpPr>
              <a:spLocks noChangeShapeType="1"/>
            </p:cNvSpPr>
            <p:nvPr/>
          </p:nvSpPr>
          <p:spPr bwMode="auto">
            <a:xfrm flipV="1">
              <a:off x="3552" y="1728"/>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05" name="Group 50"/>
          <p:cNvGrpSpPr/>
          <p:nvPr/>
        </p:nvGrpSpPr>
        <p:grpSpPr>
          <a:xfrm>
            <a:off x="6629400" y="2297113"/>
            <a:ext cx="762000" cy="1708150"/>
            <a:chOff x="3216" y="1152"/>
            <a:chExt cx="480" cy="1076"/>
          </a:xfrm>
        </p:grpSpPr>
        <p:sp>
          <p:nvSpPr>
            <p:cNvPr id="206" name="Line 51"/>
            <p:cNvSpPr>
              <a:spLocks noChangeShapeType="1"/>
            </p:cNvSpPr>
            <p:nvPr/>
          </p:nvSpPr>
          <p:spPr bwMode="auto">
            <a:xfrm>
              <a:off x="3408" y="148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7" name="Line 52"/>
            <p:cNvSpPr>
              <a:spLocks noChangeShapeType="1"/>
            </p:cNvSpPr>
            <p:nvPr/>
          </p:nvSpPr>
          <p:spPr bwMode="auto">
            <a:xfrm>
              <a:off x="3552" y="1152"/>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8" name="Line 53"/>
            <p:cNvSpPr>
              <a:spLocks noChangeShapeType="1"/>
            </p:cNvSpPr>
            <p:nvPr/>
          </p:nvSpPr>
          <p:spPr bwMode="auto">
            <a:xfrm>
              <a:off x="3552" y="1680"/>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09" name="Line 54"/>
            <p:cNvSpPr>
              <a:spLocks noChangeShapeType="1"/>
            </p:cNvSpPr>
            <p:nvPr/>
          </p:nvSpPr>
          <p:spPr bwMode="auto">
            <a:xfrm flipV="1">
              <a:off x="3552" y="1152"/>
              <a:ext cx="0" cy="528"/>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0" name="Line 55"/>
            <p:cNvSpPr>
              <a:spLocks noChangeShapeType="1"/>
            </p:cNvSpPr>
            <p:nvPr/>
          </p:nvSpPr>
          <p:spPr bwMode="auto">
            <a:xfrm>
              <a:off x="3216" y="2228"/>
              <a:ext cx="192"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1" name="Line 56"/>
            <p:cNvSpPr>
              <a:spLocks noChangeShapeType="1"/>
            </p:cNvSpPr>
            <p:nvPr/>
          </p:nvSpPr>
          <p:spPr bwMode="auto">
            <a:xfrm flipV="1">
              <a:off x="3408" y="1488"/>
              <a:ext cx="0" cy="74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12" name="Group 57"/>
          <p:cNvGrpSpPr/>
          <p:nvPr/>
        </p:nvGrpSpPr>
        <p:grpSpPr>
          <a:xfrm>
            <a:off x="7319963" y="4521200"/>
            <a:ext cx="1371600" cy="398463"/>
            <a:chOff x="3744" y="2544"/>
            <a:chExt cx="864" cy="251"/>
          </a:xfrm>
        </p:grpSpPr>
        <p:sp>
          <p:nvSpPr>
            <p:cNvPr id="70752" name="Text Box 58"/>
            <p:cNvSpPr txBox="1"/>
            <p:nvPr/>
          </p:nvSpPr>
          <p:spPr>
            <a:xfrm>
              <a:off x="3744" y="2544"/>
              <a:ext cx="864" cy="251"/>
            </a:xfrm>
            <a:prstGeom prst="rect">
              <a:avLst/>
            </a:prstGeom>
            <a:solidFill>
              <a:srgbClr val="CCFF99"/>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R);</a:t>
              </a:r>
              <a:endParaRPr lang="en-US" altLang="zh-CN" sz="2000" b="1" dirty="0">
                <a:solidFill>
                  <a:srgbClr val="000000"/>
                </a:solidFill>
                <a:latin typeface="宋体" panose="02010600030101010101" pitchFamily="2" charset="-122"/>
              </a:endParaRPr>
            </a:p>
          </p:txBody>
        </p:sp>
        <p:sp>
          <p:nvSpPr>
            <p:cNvPr id="214" name="Line 59"/>
            <p:cNvSpPr>
              <a:spLocks noChangeShapeType="1"/>
            </p:cNvSpPr>
            <p:nvPr/>
          </p:nvSpPr>
          <p:spPr bwMode="auto">
            <a:xfrm>
              <a:off x="4176" y="2688"/>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17" name="Oval 62"/>
          <p:cNvSpPr>
            <a:spLocks noChangeArrowheads="1"/>
          </p:cNvSpPr>
          <p:nvPr/>
        </p:nvSpPr>
        <p:spPr bwMode="auto">
          <a:xfrm>
            <a:off x="8153400" y="1738313"/>
            <a:ext cx="533400" cy="457200"/>
          </a:xfrm>
          <a:prstGeom prst="ellipse">
            <a:avLst/>
          </a:prstGeom>
          <a:solidFill>
            <a:schemeClr val="accent1">
              <a:lumMod val="20000"/>
              <a:lumOff val="80000"/>
            </a:schemeClr>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B</a:t>
            </a:r>
            <a:endPar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grpSp>
        <p:nvGrpSpPr>
          <p:cNvPr id="319" name="组合 318"/>
          <p:cNvGrpSpPr/>
          <p:nvPr/>
        </p:nvGrpSpPr>
        <p:grpSpPr>
          <a:xfrm>
            <a:off x="5334000" y="3068638"/>
            <a:ext cx="914400" cy="398780"/>
            <a:chOff x="3810000" y="3069283"/>
            <a:chExt cx="914400" cy="398780"/>
          </a:xfrm>
        </p:grpSpPr>
        <p:sp>
          <p:nvSpPr>
            <p:cNvPr id="70749" name="Text Box 69"/>
            <p:cNvSpPr txBox="1"/>
            <p:nvPr/>
          </p:nvSpPr>
          <p:spPr>
            <a:xfrm>
              <a:off x="3810000" y="3069283"/>
              <a:ext cx="3810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226" name="Line 70"/>
            <p:cNvSpPr>
              <a:spLocks noChangeShapeType="1"/>
            </p:cNvSpPr>
            <p:nvPr/>
          </p:nvSpPr>
          <p:spPr bwMode="auto">
            <a:xfrm>
              <a:off x="4114800" y="3297883"/>
              <a:ext cx="304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7" name="Oval 71"/>
            <p:cNvSpPr>
              <a:spLocks noChangeArrowheads="1"/>
            </p:cNvSpPr>
            <p:nvPr/>
          </p:nvSpPr>
          <p:spPr bwMode="auto">
            <a:xfrm>
              <a:off x="4419600" y="3145483"/>
              <a:ext cx="304800" cy="304800"/>
            </a:xfrm>
            <a:prstGeom prst="ellipse">
              <a:avLst/>
            </a:prstGeom>
            <a:solidFill>
              <a:srgbClr val="CCFFCC"/>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sp>
        <p:nvSpPr>
          <p:cNvPr id="228" name="Text Box 72"/>
          <p:cNvSpPr txBox="1"/>
          <p:nvPr/>
        </p:nvSpPr>
        <p:spPr>
          <a:xfrm>
            <a:off x="5334000" y="3500438"/>
            <a:ext cx="13716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printf(B);</a:t>
            </a:r>
            <a:endParaRPr lang="en-US" altLang="zh-CN" sz="2000" b="1" dirty="0">
              <a:solidFill>
                <a:srgbClr val="000000"/>
              </a:solidFill>
              <a:latin typeface="宋体" panose="02010600030101010101" pitchFamily="2" charset="-122"/>
            </a:endParaRPr>
          </a:p>
        </p:txBody>
      </p:sp>
      <p:grpSp>
        <p:nvGrpSpPr>
          <p:cNvPr id="325" name="组合 324"/>
          <p:cNvGrpSpPr/>
          <p:nvPr/>
        </p:nvGrpSpPr>
        <p:grpSpPr>
          <a:xfrm>
            <a:off x="5375275" y="4397375"/>
            <a:ext cx="1371600" cy="398780"/>
            <a:chOff x="3851920" y="4397102"/>
            <a:chExt cx="1371600" cy="398780"/>
          </a:xfrm>
        </p:grpSpPr>
        <p:sp>
          <p:nvSpPr>
            <p:cNvPr id="70747" name="Text Box 91"/>
            <p:cNvSpPr txBox="1"/>
            <p:nvPr/>
          </p:nvSpPr>
          <p:spPr>
            <a:xfrm>
              <a:off x="3851920" y="4397102"/>
              <a:ext cx="1371600" cy="398780"/>
            </a:xfrm>
            <a:prstGeom prst="rect">
              <a:avLst/>
            </a:prstGeom>
            <a:solidFill>
              <a:srgbClr val="99CCFF"/>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R);</a:t>
              </a:r>
              <a:endParaRPr lang="en-US" altLang="zh-CN" sz="2000" b="1" dirty="0">
                <a:solidFill>
                  <a:srgbClr val="000000"/>
                </a:solidFill>
                <a:latin typeface="宋体" panose="02010600030101010101" pitchFamily="2" charset="-122"/>
              </a:endParaRPr>
            </a:p>
          </p:txBody>
        </p:sp>
        <p:sp>
          <p:nvSpPr>
            <p:cNvPr id="230" name="Line 74"/>
            <p:cNvSpPr>
              <a:spLocks noChangeShapeType="1"/>
            </p:cNvSpPr>
            <p:nvPr/>
          </p:nvSpPr>
          <p:spPr bwMode="auto">
            <a:xfrm>
              <a:off x="4617095" y="4624115"/>
              <a:ext cx="2286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11" name="组合 310"/>
          <p:cNvGrpSpPr/>
          <p:nvPr/>
        </p:nvGrpSpPr>
        <p:grpSpPr>
          <a:xfrm>
            <a:off x="3432175" y="3521075"/>
            <a:ext cx="914400" cy="398780"/>
            <a:chOff x="1907704" y="3520480"/>
            <a:chExt cx="914400" cy="398780"/>
          </a:xfrm>
        </p:grpSpPr>
        <p:sp>
          <p:nvSpPr>
            <p:cNvPr id="70744" name="Text Box 78"/>
            <p:cNvSpPr txBox="1"/>
            <p:nvPr/>
          </p:nvSpPr>
          <p:spPr>
            <a:xfrm>
              <a:off x="1907704" y="3520480"/>
              <a:ext cx="3810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235" name="Line 79"/>
            <p:cNvSpPr>
              <a:spLocks noChangeShapeType="1"/>
            </p:cNvSpPr>
            <p:nvPr/>
          </p:nvSpPr>
          <p:spPr bwMode="auto">
            <a:xfrm>
              <a:off x="2212504" y="3749080"/>
              <a:ext cx="304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6" name="Oval 80"/>
            <p:cNvSpPr>
              <a:spLocks noChangeArrowheads="1"/>
            </p:cNvSpPr>
            <p:nvPr/>
          </p:nvSpPr>
          <p:spPr bwMode="auto">
            <a:xfrm>
              <a:off x="2517304" y="3596680"/>
              <a:ext cx="304800" cy="304800"/>
            </a:xfrm>
            <a:prstGeom prst="ellipse">
              <a:avLst/>
            </a:prstGeom>
            <a:solidFill>
              <a:srgbClr val="CCFFCC"/>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sp>
        <p:nvSpPr>
          <p:cNvPr id="237" name="Text Box 81"/>
          <p:cNvSpPr txBox="1"/>
          <p:nvPr/>
        </p:nvSpPr>
        <p:spPr>
          <a:xfrm>
            <a:off x="3432175" y="3978275"/>
            <a:ext cx="13716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printf(A);</a:t>
            </a:r>
            <a:endParaRPr lang="en-US" altLang="zh-CN" sz="2000" b="1" dirty="0">
              <a:solidFill>
                <a:srgbClr val="000000"/>
              </a:solidFill>
              <a:latin typeface="宋体" panose="02010600030101010101" pitchFamily="2" charset="-122"/>
            </a:endParaRPr>
          </a:p>
        </p:txBody>
      </p:sp>
      <p:grpSp>
        <p:nvGrpSpPr>
          <p:cNvPr id="313" name="组合 312"/>
          <p:cNvGrpSpPr/>
          <p:nvPr/>
        </p:nvGrpSpPr>
        <p:grpSpPr>
          <a:xfrm>
            <a:off x="3432175" y="4445000"/>
            <a:ext cx="1371600" cy="398780"/>
            <a:chOff x="1907704" y="4444405"/>
            <a:chExt cx="1371600" cy="398780"/>
          </a:xfrm>
        </p:grpSpPr>
        <p:sp>
          <p:nvSpPr>
            <p:cNvPr id="70742" name="Text Box 82"/>
            <p:cNvSpPr txBox="1"/>
            <p:nvPr/>
          </p:nvSpPr>
          <p:spPr>
            <a:xfrm>
              <a:off x="1907704" y="4444405"/>
              <a:ext cx="13716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L);</a:t>
              </a:r>
              <a:endParaRPr lang="en-US" altLang="zh-CN" sz="2000" b="1" dirty="0">
                <a:solidFill>
                  <a:srgbClr val="000000"/>
                </a:solidFill>
                <a:latin typeface="宋体" panose="02010600030101010101" pitchFamily="2" charset="-122"/>
              </a:endParaRPr>
            </a:p>
          </p:txBody>
        </p:sp>
        <p:sp>
          <p:nvSpPr>
            <p:cNvPr id="239" name="Line 83"/>
            <p:cNvSpPr>
              <a:spLocks noChangeShapeType="1"/>
            </p:cNvSpPr>
            <p:nvPr/>
          </p:nvSpPr>
          <p:spPr bwMode="auto">
            <a:xfrm>
              <a:off x="2690342" y="4661893"/>
              <a:ext cx="2286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23" name="组合 322"/>
          <p:cNvGrpSpPr/>
          <p:nvPr/>
        </p:nvGrpSpPr>
        <p:grpSpPr>
          <a:xfrm>
            <a:off x="7319963" y="3241675"/>
            <a:ext cx="990600" cy="398780"/>
            <a:chOff x="5796136" y="3241842"/>
            <a:chExt cx="990600" cy="398780"/>
          </a:xfrm>
        </p:grpSpPr>
        <p:sp>
          <p:nvSpPr>
            <p:cNvPr id="70739" name="Text Box 87"/>
            <p:cNvSpPr txBox="1"/>
            <p:nvPr/>
          </p:nvSpPr>
          <p:spPr>
            <a:xfrm>
              <a:off x="5796136" y="3241842"/>
              <a:ext cx="381000" cy="398780"/>
            </a:xfrm>
            <a:prstGeom prst="rect">
              <a:avLst/>
            </a:prstGeom>
            <a:solidFill>
              <a:srgbClr val="99CCFF"/>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244" name="Line 88"/>
            <p:cNvSpPr>
              <a:spLocks noChangeShapeType="1"/>
            </p:cNvSpPr>
            <p:nvPr/>
          </p:nvSpPr>
          <p:spPr bwMode="auto">
            <a:xfrm>
              <a:off x="6100936" y="3470442"/>
              <a:ext cx="304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45" name="Oval 89"/>
            <p:cNvSpPr>
              <a:spLocks noChangeArrowheads="1"/>
            </p:cNvSpPr>
            <p:nvPr/>
          </p:nvSpPr>
          <p:spPr bwMode="auto">
            <a:xfrm>
              <a:off x="6481936" y="3318042"/>
              <a:ext cx="304800" cy="304800"/>
            </a:xfrm>
            <a:prstGeom prst="ellipse">
              <a:avLst/>
            </a:prstGeom>
            <a:solidFill>
              <a:srgbClr val="99CC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2000" b="1"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grpSp>
      <p:sp>
        <p:nvSpPr>
          <p:cNvPr id="246" name="Text Box 90"/>
          <p:cNvSpPr txBox="1"/>
          <p:nvPr/>
        </p:nvSpPr>
        <p:spPr>
          <a:xfrm>
            <a:off x="7319963" y="3670300"/>
            <a:ext cx="1371600" cy="398780"/>
          </a:xfrm>
          <a:prstGeom prst="rect">
            <a:avLst/>
          </a:prstGeom>
          <a:solidFill>
            <a:srgbClr val="99CCFF"/>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printf(D);</a:t>
            </a:r>
            <a:endParaRPr lang="en-US" altLang="zh-CN" sz="2000" b="1" dirty="0">
              <a:solidFill>
                <a:srgbClr val="000000"/>
              </a:solidFill>
              <a:latin typeface="宋体" panose="02010600030101010101" pitchFamily="2" charset="-122"/>
            </a:endParaRPr>
          </a:p>
        </p:txBody>
      </p:sp>
      <p:grpSp>
        <p:nvGrpSpPr>
          <p:cNvPr id="324" name="组合 323"/>
          <p:cNvGrpSpPr/>
          <p:nvPr/>
        </p:nvGrpSpPr>
        <p:grpSpPr>
          <a:xfrm>
            <a:off x="7319963" y="4079875"/>
            <a:ext cx="1371600" cy="398780"/>
            <a:chOff x="5796136" y="4080042"/>
            <a:chExt cx="1371600" cy="398780"/>
          </a:xfrm>
        </p:grpSpPr>
        <p:sp>
          <p:nvSpPr>
            <p:cNvPr id="70737" name="Text Box 91"/>
            <p:cNvSpPr txBox="1"/>
            <p:nvPr/>
          </p:nvSpPr>
          <p:spPr>
            <a:xfrm>
              <a:off x="5796136" y="4080042"/>
              <a:ext cx="1371600" cy="398780"/>
            </a:xfrm>
            <a:prstGeom prst="rect">
              <a:avLst/>
            </a:prstGeom>
            <a:solidFill>
              <a:srgbClr val="99CCFF"/>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L);</a:t>
              </a:r>
              <a:endParaRPr lang="en-US" altLang="zh-CN" sz="2000" b="1" dirty="0">
                <a:solidFill>
                  <a:srgbClr val="000000"/>
                </a:solidFill>
                <a:latin typeface="宋体" panose="02010600030101010101" pitchFamily="2" charset="-122"/>
              </a:endParaRPr>
            </a:p>
          </p:txBody>
        </p:sp>
        <p:sp>
          <p:nvSpPr>
            <p:cNvPr id="248" name="Line 92"/>
            <p:cNvSpPr>
              <a:spLocks noChangeShapeType="1"/>
            </p:cNvSpPr>
            <p:nvPr/>
          </p:nvSpPr>
          <p:spPr bwMode="auto">
            <a:xfrm>
              <a:off x="6481936" y="4308642"/>
              <a:ext cx="304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15" name="Oval 60"/>
          <p:cNvSpPr>
            <a:spLocks noChangeArrowheads="1"/>
          </p:cNvSpPr>
          <p:nvPr/>
        </p:nvSpPr>
        <p:spPr bwMode="auto">
          <a:xfrm>
            <a:off x="8991600" y="900113"/>
            <a:ext cx="533400" cy="457200"/>
          </a:xfrm>
          <a:prstGeom prst="ellipse">
            <a:avLst/>
          </a:prstGeom>
          <a:solidFill>
            <a:schemeClr val="accent1">
              <a:lumMod val="20000"/>
              <a:lumOff val="80000"/>
            </a:schemeClr>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A</a:t>
            </a:r>
            <a:endPar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sp>
        <p:nvSpPr>
          <p:cNvPr id="216" name="Oval 61"/>
          <p:cNvSpPr>
            <a:spLocks noChangeArrowheads="1"/>
          </p:cNvSpPr>
          <p:nvPr/>
        </p:nvSpPr>
        <p:spPr bwMode="auto">
          <a:xfrm>
            <a:off x="9829800" y="1738313"/>
            <a:ext cx="533400" cy="457200"/>
          </a:xfrm>
          <a:prstGeom prst="ellipse">
            <a:avLst/>
          </a:prstGeom>
          <a:solidFill>
            <a:schemeClr val="accent1">
              <a:lumMod val="20000"/>
              <a:lumOff val="80000"/>
            </a:schemeClr>
          </a:solidFill>
          <a:ln w="9525">
            <a:solidFill>
              <a:srgbClr val="000000"/>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C</a:t>
            </a:r>
            <a:endPar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219" name="AutoShape 64"/>
          <p:cNvCxnSpPr>
            <a:stCxn id="215" idx="3"/>
            <a:endCxn id="217" idx="7"/>
          </p:cNvCxnSpPr>
          <p:nvPr/>
        </p:nvCxnSpPr>
        <p:spPr>
          <a:xfrm flipH="1">
            <a:off x="8609013" y="1290638"/>
            <a:ext cx="460375" cy="514350"/>
          </a:xfrm>
          <a:prstGeom prst="straightConnector1">
            <a:avLst/>
          </a:prstGeom>
          <a:ln w="28575" cap="flat" cmpd="sng">
            <a:solidFill>
              <a:srgbClr val="000000"/>
            </a:solidFill>
            <a:prstDash val="solid"/>
            <a:headEnd type="none" w="med" len="med"/>
            <a:tailEnd type="none" w="med" len="med"/>
          </a:ln>
        </p:spPr>
      </p:cxnSp>
      <p:cxnSp>
        <p:nvCxnSpPr>
          <p:cNvPr id="220" name="AutoShape 65"/>
          <p:cNvCxnSpPr>
            <a:stCxn id="215" idx="5"/>
            <a:endCxn id="216" idx="1"/>
          </p:cNvCxnSpPr>
          <p:nvPr/>
        </p:nvCxnSpPr>
        <p:spPr>
          <a:xfrm>
            <a:off x="9447213" y="1290638"/>
            <a:ext cx="460375" cy="514350"/>
          </a:xfrm>
          <a:prstGeom prst="straightConnector1">
            <a:avLst/>
          </a:prstGeom>
          <a:ln w="28575" cap="flat" cmpd="sng">
            <a:solidFill>
              <a:srgbClr val="000000"/>
            </a:solidFill>
            <a:prstDash val="solid"/>
            <a:headEnd type="none" w="med" len="med"/>
            <a:tailEnd type="none" w="med" len="med"/>
          </a:ln>
        </p:spPr>
      </p:cxnSp>
      <p:cxnSp>
        <p:nvCxnSpPr>
          <p:cNvPr id="221" name="AutoShape 66"/>
          <p:cNvCxnSpPr>
            <a:stCxn id="215" idx="5"/>
            <a:endCxn id="216" idx="1"/>
          </p:cNvCxnSpPr>
          <p:nvPr/>
        </p:nvCxnSpPr>
        <p:spPr>
          <a:xfrm>
            <a:off x="8609013" y="2109788"/>
            <a:ext cx="536575" cy="742950"/>
          </a:xfrm>
          <a:prstGeom prst="straightConnector1">
            <a:avLst/>
          </a:prstGeom>
          <a:ln w="28575" cap="flat" cmpd="sng">
            <a:solidFill>
              <a:srgbClr val="000000"/>
            </a:solidFill>
            <a:prstDash val="solid"/>
            <a:headEnd type="none" w="med" len="med"/>
            <a:tailEnd type="none" w="med" len="med"/>
          </a:ln>
        </p:spPr>
      </p:cxnSp>
      <p:sp>
        <p:nvSpPr>
          <p:cNvPr id="242" name="Oval 93"/>
          <p:cNvSpPr>
            <a:spLocks noChangeArrowheads="1"/>
          </p:cNvSpPr>
          <p:nvPr/>
        </p:nvSpPr>
        <p:spPr bwMode="auto">
          <a:xfrm>
            <a:off x="8832850" y="2540000"/>
            <a:ext cx="533400" cy="457200"/>
          </a:xfrm>
          <a:prstGeom prst="ellipse">
            <a:avLst/>
          </a:prstGeom>
          <a:solidFill>
            <a:schemeClr val="accent1">
              <a:lumMod val="20000"/>
              <a:lumOff val="80000"/>
            </a:schemeClr>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rPr>
              <a:t>D</a:t>
            </a:r>
            <a:endParaRPr kumimoji="1" lang="en-US" altLang="zh-CN" sz="2800" b="1" i="0" u="none" strike="noStrike" kern="0" cap="none" spc="0" normalizeH="0" baseline="0" noProof="0" dirty="0">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grpSp>
        <p:nvGrpSpPr>
          <p:cNvPr id="330" name="组合 329"/>
          <p:cNvGrpSpPr/>
          <p:nvPr/>
        </p:nvGrpSpPr>
        <p:grpSpPr>
          <a:xfrm>
            <a:off x="5159375" y="4946650"/>
            <a:ext cx="990600" cy="398780"/>
            <a:chOff x="3635376" y="4947295"/>
            <a:chExt cx="990600" cy="398780"/>
          </a:xfrm>
        </p:grpSpPr>
        <p:sp>
          <p:nvSpPr>
            <p:cNvPr id="70734" name="Text Box 96"/>
            <p:cNvSpPr txBox="1"/>
            <p:nvPr/>
          </p:nvSpPr>
          <p:spPr>
            <a:xfrm>
              <a:off x="3635376" y="4947295"/>
              <a:ext cx="381000" cy="398780"/>
            </a:xfrm>
            <a:prstGeom prst="rect">
              <a:avLst/>
            </a:prstGeom>
            <a:solidFill>
              <a:srgbClr val="FF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253" name="Line 97"/>
            <p:cNvSpPr>
              <a:spLocks noChangeShapeType="1"/>
            </p:cNvSpPr>
            <p:nvPr/>
          </p:nvSpPr>
          <p:spPr bwMode="auto">
            <a:xfrm>
              <a:off x="3940176" y="5175895"/>
              <a:ext cx="3048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54" name="Oval 98"/>
            <p:cNvSpPr>
              <a:spLocks noChangeArrowheads="1"/>
            </p:cNvSpPr>
            <p:nvPr/>
          </p:nvSpPr>
          <p:spPr bwMode="auto">
            <a:xfrm>
              <a:off x="4321176" y="5023495"/>
              <a:ext cx="304800" cy="304800"/>
            </a:xfrm>
            <a:prstGeom prst="ellipse">
              <a:avLst/>
            </a:prstGeom>
            <a:solidFill>
              <a:srgbClr val="FFFFCC"/>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2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sp>
        <p:nvSpPr>
          <p:cNvPr id="255" name="Text Box 99"/>
          <p:cNvSpPr txBox="1"/>
          <p:nvPr/>
        </p:nvSpPr>
        <p:spPr>
          <a:xfrm>
            <a:off x="5156200" y="5386388"/>
            <a:ext cx="1371600" cy="398780"/>
          </a:xfrm>
          <a:prstGeom prst="rect">
            <a:avLst/>
          </a:prstGeom>
          <a:solidFill>
            <a:srgbClr val="FF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printf(C);</a:t>
            </a:r>
            <a:endParaRPr lang="en-US" altLang="zh-CN" sz="2000" b="1" dirty="0">
              <a:solidFill>
                <a:srgbClr val="000000"/>
              </a:solidFill>
              <a:latin typeface="宋体" panose="02010600030101010101" pitchFamily="2" charset="-122"/>
            </a:endParaRPr>
          </a:p>
        </p:txBody>
      </p:sp>
      <p:grpSp>
        <p:nvGrpSpPr>
          <p:cNvPr id="331" name="组合 330"/>
          <p:cNvGrpSpPr/>
          <p:nvPr/>
        </p:nvGrpSpPr>
        <p:grpSpPr>
          <a:xfrm>
            <a:off x="5159375" y="5848350"/>
            <a:ext cx="1371600" cy="398780"/>
            <a:chOff x="3635376" y="5848995"/>
            <a:chExt cx="1371600" cy="398780"/>
          </a:xfrm>
        </p:grpSpPr>
        <p:sp>
          <p:nvSpPr>
            <p:cNvPr id="70732" name="Text Box 100"/>
            <p:cNvSpPr txBox="1"/>
            <p:nvPr/>
          </p:nvSpPr>
          <p:spPr>
            <a:xfrm>
              <a:off x="3635376" y="5848995"/>
              <a:ext cx="1371600" cy="398780"/>
            </a:xfrm>
            <a:prstGeom prst="rect">
              <a:avLst/>
            </a:prstGeom>
            <a:solidFill>
              <a:srgbClr val="FF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L);</a:t>
              </a:r>
              <a:endParaRPr lang="en-US" altLang="zh-CN" sz="2000" b="1" dirty="0">
                <a:solidFill>
                  <a:srgbClr val="000000"/>
                </a:solidFill>
                <a:latin typeface="宋体" panose="02010600030101010101" pitchFamily="2" charset="-122"/>
              </a:endParaRPr>
            </a:p>
          </p:txBody>
        </p:sp>
        <p:sp>
          <p:nvSpPr>
            <p:cNvPr id="257" name="Line 101"/>
            <p:cNvSpPr>
              <a:spLocks noChangeShapeType="1"/>
            </p:cNvSpPr>
            <p:nvPr/>
          </p:nvSpPr>
          <p:spPr bwMode="auto">
            <a:xfrm>
              <a:off x="4430714" y="6093470"/>
              <a:ext cx="2286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59" name="Group 104"/>
          <p:cNvGrpSpPr/>
          <p:nvPr/>
        </p:nvGrpSpPr>
        <p:grpSpPr>
          <a:xfrm>
            <a:off x="4794250" y="3041650"/>
            <a:ext cx="609600" cy="1752600"/>
            <a:chOff x="2016" y="1584"/>
            <a:chExt cx="384" cy="1104"/>
          </a:xfrm>
        </p:grpSpPr>
        <p:sp>
          <p:nvSpPr>
            <p:cNvPr id="261" name="Line 105"/>
            <p:cNvSpPr>
              <a:spLocks noChangeShapeType="1"/>
            </p:cNvSpPr>
            <p:nvPr/>
          </p:nvSpPr>
          <p:spPr bwMode="auto">
            <a:xfrm>
              <a:off x="2256" y="1584"/>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2" name="Line 106"/>
            <p:cNvSpPr>
              <a:spLocks noChangeShapeType="1"/>
            </p:cNvSpPr>
            <p:nvPr/>
          </p:nvSpPr>
          <p:spPr bwMode="auto">
            <a:xfrm>
              <a:off x="2256" y="2688"/>
              <a:ext cx="144"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3" name="Line 107"/>
            <p:cNvSpPr>
              <a:spLocks noChangeShapeType="1"/>
            </p:cNvSpPr>
            <p:nvPr/>
          </p:nvSpPr>
          <p:spPr bwMode="auto">
            <a:xfrm>
              <a:off x="2016" y="2553"/>
              <a:ext cx="240" cy="0"/>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4" name="Line 108"/>
            <p:cNvSpPr>
              <a:spLocks noChangeShapeType="1"/>
            </p:cNvSpPr>
            <p:nvPr/>
          </p:nvSpPr>
          <p:spPr bwMode="auto">
            <a:xfrm flipV="1">
              <a:off x="2256" y="1584"/>
              <a:ext cx="0" cy="1104"/>
            </a:xfrm>
            <a:prstGeom prst="line">
              <a:avLst/>
            </a:prstGeom>
            <a:noFill/>
            <a:ln w="19050">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265" name="Text Box 110"/>
          <p:cNvSpPr txBox="1"/>
          <p:nvPr/>
        </p:nvSpPr>
        <p:spPr>
          <a:xfrm>
            <a:off x="7319963" y="2708275"/>
            <a:ext cx="762000" cy="398780"/>
          </a:xfrm>
          <a:prstGeom prst="rect">
            <a:avLst/>
          </a:prstGeom>
          <a:solidFill>
            <a:srgbClr val="FFCCFF"/>
          </a:solidFill>
          <a:ln w="9525">
            <a:noFill/>
          </a:ln>
        </p:spPr>
        <p:txBody>
          <a:bodyPr>
            <a:spAutoFit/>
          </a:bodyPr>
          <a:lstStyle/>
          <a:p>
            <a:pPr>
              <a:spcBef>
                <a:spcPct val="50000"/>
              </a:spcBef>
            </a:pPr>
            <a:r>
              <a:rPr lang="zh-CN" altLang="en-US" sz="2000" b="1" dirty="0">
                <a:solidFill>
                  <a:srgbClr val="000000"/>
                </a:solidFill>
                <a:latin typeface="宋体" panose="02010600030101010101" pitchFamily="2" charset="-122"/>
              </a:rPr>
              <a:t>返回</a:t>
            </a:r>
            <a:endParaRPr lang="zh-CN" altLang="en-US" sz="2000" b="1" dirty="0">
              <a:solidFill>
                <a:srgbClr val="000000"/>
              </a:solidFill>
              <a:latin typeface="宋体" panose="02010600030101010101" pitchFamily="2" charset="-122"/>
            </a:endParaRPr>
          </a:p>
        </p:txBody>
      </p:sp>
      <p:grpSp>
        <p:nvGrpSpPr>
          <p:cNvPr id="267" name="Group 112"/>
          <p:cNvGrpSpPr/>
          <p:nvPr/>
        </p:nvGrpSpPr>
        <p:grpSpPr>
          <a:xfrm>
            <a:off x="7310438" y="2295525"/>
            <a:ext cx="1001712" cy="414338"/>
            <a:chOff x="3747" y="1143"/>
            <a:chExt cx="631" cy="261"/>
          </a:xfrm>
        </p:grpSpPr>
        <p:sp>
          <p:nvSpPr>
            <p:cNvPr id="70725" name="Text Box 113"/>
            <p:cNvSpPr txBox="1"/>
            <p:nvPr/>
          </p:nvSpPr>
          <p:spPr>
            <a:xfrm>
              <a:off x="3747" y="1153"/>
              <a:ext cx="240" cy="251"/>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70726" name="Text Box 114"/>
            <p:cNvSpPr txBox="1"/>
            <p:nvPr/>
          </p:nvSpPr>
          <p:spPr>
            <a:xfrm rot="-5308317">
              <a:off x="4142" y="1147"/>
              <a:ext cx="240" cy="232"/>
            </a:xfrm>
            <a:prstGeom prst="rect">
              <a:avLst/>
            </a:prstGeom>
            <a:solidFill>
              <a:srgbClr val="CCFFCC"/>
            </a:solidFill>
            <a:ln w="9525">
              <a:noFill/>
            </a:ln>
          </p:spPr>
          <p:txBody>
            <a:bodyPr>
              <a:spAutoFit/>
            </a:bodyPr>
            <a:lstStyle/>
            <a:p>
              <a:pPr>
                <a:spcBef>
                  <a:spcPct val="50000"/>
                </a:spcBef>
              </a:pPr>
              <a:r>
                <a:rPr lang="en-US" altLang="zh-CN" sz="1800" b="1" dirty="0">
                  <a:solidFill>
                    <a:srgbClr val="000000"/>
                  </a:solidFill>
                  <a:latin typeface="宋体" panose="02010600030101010101" pitchFamily="2" charset="-122"/>
                </a:rPr>
                <a:t>&gt;</a:t>
              </a:r>
              <a:endParaRPr lang="en-US" altLang="zh-CN" sz="1800" b="1" dirty="0">
                <a:solidFill>
                  <a:srgbClr val="000000"/>
                </a:solidFill>
                <a:latin typeface="宋体" panose="02010600030101010101" pitchFamily="2" charset="-122"/>
              </a:endParaRPr>
            </a:p>
          </p:txBody>
        </p:sp>
        <p:sp>
          <p:nvSpPr>
            <p:cNvPr id="271" name="Line 115"/>
            <p:cNvSpPr>
              <a:spLocks noChangeShapeType="1"/>
            </p:cNvSpPr>
            <p:nvPr/>
          </p:nvSpPr>
          <p:spPr bwMode="auto">
            <a:xfrm>
              <a:off x="3939" y="1297"/>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78" name="Group 123"/>
          <p:cNvGrpSpPr/>
          <p:nvPr/>
        </p:nvGrpSpPr>
        <p:grpSpPr>
          <a:xfrm>
            <a:off x="9191625" y="3416300"/>
            <a:ext cx="930275" cy="411163"/>
            <a:chOff x="4944" y="1960"/>
            <a:chExt cx="586" cy="259"/>
          </a:xfrm>
        </p:grpSpPr>
        <p:sp>
          <p:nvSpPr>
            <p:cNvPr id="70722" name="Text Box 124"/>
            <p:cNvSpPr txBox="1"/>
            <p:nvPr/>
          </p:nvSpPr>
          <p:spPr>
            <a:xfrm>
              <a:off x="4944" y="1968"/>
              <a:ext cx="240" cy="251"/>
            </a:xfrm>
            <a:prstGeom prst="rect">
              <a:avLst/>
            </a:prstGeom>
            <a:solidFill>
              <a:srgbClr val="99CCFF"/>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70723" name="Text Box 125"/>
            <p:cNvSpPr txBox="1"/>
            <p:nvPr/>
          </p:nvSpPr>
          <p:spPr>
            <a:xfrm rot="-5308317">
              <a:off x="5294" y="1964"/>
              <a:ext cx="240" cy="232"/>
            </a:xfrm>
            <a:prstGeom prst="rect">
              <a:avLst/>
            </a:prstGeom>
            <a:solidFill>
              <a:srgbClr val="99CCFF"/>
            </a:solidFill>
            <a:ln w="9525">
              <a:noFill/>
            </a:ln>
          </p:spPr>
          <p:txBody>
            <a:bodyPr>
              <a:spAutoFit/>
            </a:bodyPr>
            <a:lstStyle/>
            <a:p>
              <a:pPr>
                <a:spcBef>
                  <a:spcPct val="50000"/>
                </a:spcBef>
              </a:pPr>
              <a:r>
                <a:rPr lang="en-US" altLang="zh-CN" sz="1800" b="1" dirty="0">
                  <a:solidFill>
                    <a:srgbClr val="000000"/>
                  </a:solidFill>
                  <a:latin typeface="宋体" panose="02010600030101010101" pitchFamily="2" charset="-122"/>
                </a:rPr>
                <a:t>&gt;</a:t>
              </a:r>
              <a:endParaRPr lang="en-US" altLang="zh-CN" sz="1800" b="1" dirty="0">
                <a:solidFill>
                  <a:srgbClr val="000000"/>
                </a:solidFill>
                <a:latin typeface="宋体" panose="02010600030101010101" pitchFamily="2" charset="-122"/>
              </a:endParaRPr>
            </a:p>
          </p:txBody>
        </p:sp>
        <p:sp>
          <p:nvSpPr>
            <p:cNvPr id="282" name="Line 126"/>
            <p:cNvSpPr>
              <a:spLocks noChangeShapeType="1"/>
            </p:cNvSpPr>
            <p:nvPr/>
          </p:nvSpPr>
          <p:spPr bwMode="auto">
            <a:xfrm>
              <a:off x="5136" y="2064"/>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84" name="Group 129"/>
          <p:cNvGrpSpPr/>
          <p:nvPr/>
        </p:nvGrpSpPr>
        <p:grpSpPr>
          <a:xfrm>
            <a:off x="9163050" y="4438650"/>
            <a:ext cx="930275" cy="411163"/>
            <a:chOff x="4944" y="2536"/>
            <a:chExt cx="586" cy="259"/>
          </a:xfrm>
        </p:grpSpPr>
        <p:sp>
          <p:nvSpPr>
            <p:cNvPr id="70719" name="Text Box 130"/>
            <p:cNvSpPr txBox="1"/>
            <p:nvPr/>
          </p:nvSpPr>
          <p:spPr>
            <a:xfrm>
              <a:off x="4944" y="2544"/>
              <a:ext cx="240" cy="251"/>
            </a:xfrm>
            <a:prstGeom prst="rect">
              <a:avLst/>
            </a:prstGeom>
            <a:solidFill>
              <a:srgbClr val="CCFF99"/>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70720" name="Text Box 131"/>
            <p:cNvSpPr txBox="1"/>
            <p:nvPr/>
          </p:nvSpPr>
          <p:spPr>
            <a:xfrm rot="-5308317">
              <a:off x="5294" y="2540"/>
              <a:ext cx="240" cy="232"/>
            </a:xfrm>
            <a:prstGeom prst="rect">
              <a:avLst/>
            </a:prstGeom>
            <a:solidFill>
              <a:srgbClr val="CCFF99"/>
            </a:solidFill>
            <a:ln w="9525">
              <a:noFill/>
            </a:ln>
          </p:spPr>
          <p:txBody>
            <a:bodyPr>
              <a:spAutoFit/>
            </a:bodyPr>
            <a:lstStyle/>
            <a:p>
              <a:pPr>
                <a:spcBef>
                  <a:spcPct val="50000"/>
                </a:spcBef>
              </a:pPr>
              <a:r>
                <a:rPr lang="en-US" altLang="zh-CN" sz="1800" b="1" dirty="0">
                  <a:solidFill>
                    <a:srgbClr val="000000"/>
                  </a:solidFill>
                  <a:latin typeface="宋体" panose="02010600030101010101" pitchFamily="2" charset="-122"/>
                </a:rPr>
                <a:t>&gt;</a:t>
              </a:r>
              <a:endParaRPr lang="en-US" altLang="zh-CN" sz="1800" b="1" dirty="0">
                <a:solidFill>
                  <a:srgbClr val="000000"/>
                </a:solidFill>
                <a:latin typeface="宋体" panose="02010600030101010101" pitchFamily="2" charset="-122"/>
              </a:endParaRPr>
            </a:p>
          </p:txBody>
        </p:sp>
        <p:sp>
          <p:nvSpPr>
            <p:cNvPr id="288" name="Line 132"/>
            <p:cNvSpPr>
              <a:spLocks noChangeShapeType="1"/>
            </p:cNvSpPr>
            <p:nvPr/>
          </p:nvSpPr>
          <p:spPr bwMode="auto">
            <a:xfrm>
              <a:off x="5136" y="2640"/>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90" name="Group 135"/>
          <p:cNvGrpSpPr/>
          <p:nvPr/>
        </p:nvGrpSpPr>
        <p:grpSpPr>
          <a:xfrm>
            <a:off x="7032625" y="5143501"/>
            <a:ext cx="930275" cy="412750"/>
            <a:chOff x="3648" y="2967"/>
            <a:chExt cx="586" cy="260"/>
          </a:xfrm>
        </p:grpSpPr>
        <p:sp>
          <p:nvSpPr>
            <p:cNvPr id="70716" name="Text Box 136"/>
            <p:cNvSpPr txBox="1"/>
            <p:nvPr/>
          </p:nvSpPr>
          <p:spPr>
            <a:xfrm>
              <a:off x="3648" y="2976"/>
              <a:ext cx="240" cy="251"/>
            </a:xfrm>
            <a:prstGeom prst="rect">
              <a:avLst/>
            </a:prstGeom>
            <a:solidFill>
              <a:srgbClr val="FF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70717" name="Text Box 137"/>
            <p:cNvSpPr txBox="1"/>
            <p:nvPr/>
          </p:nvSpPr>
          <p:spPr>
            <a:xfrm rot="-5308317">
              <a:off x="3998" y="2971"/>
              <a:ext cx="240" cy="232"/>
            </a:xfrm>
            <a:prstGeom prst="rect">
              <a:avLst/>
            </a:prstGeom>
            <a:solidFill>
              <a:srgbClr val="FFFFCC"/>
            </a:solidFill>
            <a:ln w="9525">
              <a:noFill/>
            </a:ln>
          </p:spPr>
          <p:txBody>
            <a:bodyPr>
              <a:spAutoFit/>
            </a:bodyPr>
            <a:lstStyle/>
            <a:p>
              <a:pPr>
                <a:spcBef>
                  <a:spcPct val="50000"/>
                </a:spcBef>
              </a:pPr>
              <a:r>
                <a:rPr lang="en-US" altLang="zh-CN" sz="1800" b="1" dirty="0">
                  <a:solidFill>
                    <a:srgbClr val="000000"/>
                  </a:solidFill>
                  <a:latin typeface="宋体" panose="02010600030101010101" pitchFamily="2" charset="-122"/>
                </a:rPr>
                <a:t>&gt;</a:t>
              </a:r>
              <a:endParaRPr lang="en-US" altLang="zh-CN" sz="1800" b="1" dirty="0">
                <a:solidFill>
                  <a:srgbClr val="000000"/>
                </a:solidFill>
                <a:latin typeface="宋体" panose="02010600030101010101" pitchFamily="2" charset="-122"/>
              </a:endParaRPr>
            </a:p>
          </p:txBody>
        </p:sp>
        <p:sp>
          <p:nvSpPr>
            <p:cNvPr id="294" name="Line 138"/>
            <p:cNvSpPr>
              <a:spLocks noChangeShapeType="1"/>
            </p:cNvSpPr>
            <p:nvPr/>
          </p:nvSpPr>
          <p:spPr bwMode="auto">
            <a:xfrm>
              <a:off x="3840" y="3120"/>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96" name="Group 141"/>
          <p:cNvGrpSpPr/>
          <p:nvPr/>
        </p:nvGrpSpPr>
        <p:grpSpPr>
          <a:xfrm>
            <a:off x="7032625" y="6007101"/>
            <a:ext cx="930275" cy="412750"/>
            <a:chOff x="3648" y="3543"/>
            <a:chExt cx="586" cy="260"/>
          </a:xfrm>
        </p:grpSpPr>
        <p:sp>
          <p:nvSpPr>
            <p:cNvPr id="70713" name="Text Box 142"/>
            <p:cNvSpPr txBox="1"/>
            <p:nvPr/>
          </p:nvSpPr>
          <p:spPr>
            <a:xfrm>
              <a:off x="3648" y="3552"/>
              <a:ext cx="240" cy="251"/>
            </a:xfrm>
            <a:prstGeom prst="rect">
              <a:avLst/>
            </a:prstGeom>
            <a:solidFill>
              <a:srgbClr val="99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T</a:t>
              </a:r>
              <a:endParaRPr lang="en-US" altLang="zh-CN" sz="2000" b="1" dirty="0">
                <a:solidFill>
                  <a:srgbClr val="000000"/>
                </a:solidFill>
                <a:latin typeface="宋体" panose="02010600030101010101" pitchFamily="2" charset="-122"/>
              </a:endParaRPr>
            </a:p>
          </p:txBody>
        </p:sp>
        <p:sp>
          <p:nvSpPr>
            <p:cNvPr id="70714" name="Text Box 143"/>
            <p:cNvSpPr txBox="1"/>
            <p:nvPr/>
          </p:nvSpPr>
          <p:spPr>
            <a:xfrm rot="-5308317">
              <a:off x="3998" y="3547"/>
              <a:ext cx="240" cy="232"/>
            </a:xfrm>
            <a:prstGeom prst="rect">
              <a:avLst/>
            </a:prstGeom>
            <a:solidFill>
              <a:srgbClr val="99FFCC"/>
            </a:solidFill>
            <a:ln w="9525">
              <a:noFill/>
            </a:ln>
          </p:spPr>
          <p:txBody>
            <a:bodyPr>
              <a:spAutoFit/>
            </a:bodyPr>
            <a:lstStyle/>
            <a:p>
              <a:pPr>
                <a:spcBef>
                  <a:spcPct val="50000"/>
                </a:spcBef>
              </a:pPr>
              <a:r>
                <a:rPr lang="en-US" altLang="zh-CN" sz="1800" b="1" dirty="0">
                  <a:solidFill>
                    <a:srgbClr val="000000"/>
                  </a:solidFill>
                  <a:latin typeface="宋体" panose="02010600030101010101" pitchFamily="2" charset="-122"/>
                </a:rPr>
                <a:t>&gt;</a:t>
              </a:r>
              <a:endParaRPr lang="en-US" altLang="zh-CN" sz="1800" b="1" dirty="0">
                <a:solidFill>
                  <a:srgbClr val="000000"/>
                </a:solidFill>
                <a:latin typeface="宋体" panose="02010600030101010101" pitchFamily="2" charset="-122"/>
              </a:endParaRPr>
            </a:p>
          </p:txBody>
        </p:sp>
        <p:sp>
          <p:nvSpPr>
            <p:cNvPr id="300" name="Line 144"/>
            <p:cNvSpPr>
              <a:spLocks noChangeShapeType="1"/>
            </p:cNvSpPr>
            <p:nvPr/>
          </p:nvSpPr>
          <p:spPr bwMode="auto">
            <a:xfrm>
              <a:off x="3840" y="3696"/>
              <a:ext cx="192"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26" name="组合 325"/>
          <p:cNvGrpSpPr/>
          <p:nvPr/>
        </p:nvGrpSpPr>
        <p:grpSpPr>
          <a:xfrm>
            <a:off x="3432175" y="4941888"/>
            <a:ext cx="1371600" cy="398463"/>
            <a:chOff x="1907704" y="4901580"/>
            <a:chExt cx="1371600" cy="398463"/>
          </a:xfrm>
        </p:grpSpPr>
        <p:grpSp>
          <p:nvGrpSpPr>
            <p:cNvPr id="70709" name="Group 148"/>
            <p:cNvGrpSpPr/>
            <p:nvPr/>
          </p:nvGrpSpPr>
          <p:grpSpPr>
            <a:xfrm>
              <a:off x="1907704" y="4901580"/>
              <a:ext cx="1371600" cy="398463"/>
              <a:chOff x="1200" y="2795"/>
              <a:chExt cx="864" cy="251"/>
            </a:xfrm>
          </p:grpSpPr>
          <p:sp>
            <p:nvSpPr>
              <p:cNvPr id="70711" name="Text Box 149"/>
              <p:cNvSpPr txBox="1"/>
              <p:nvPr/>
            </p:nvSpPr>
            <p:spPr>
              <a:xfrm>
                <a:off x="1200" y="2795"/>
                <a:ext cx="864" cy="251"/>
              </a:xfrm>
              <a:prstGeom prst="rect">
                <a:avLst/>
              </a:prstGeom>
              <a:solidFill>
                <a:srgbClr val="FF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R);</a:t>
                </a:r>
                <a:endParaRPr lang="en-US" altLang="zh-CN" sz="2000" b="1" dirty="0">
                  <a:solidFill>
                    <a:srgbClr val="000000"/>
                  </a:solidFill>
                  <a:latin typeface="宋体" panose="02010600030101010101" pitchFamily="2" charset="-122"/>
                </a:endParaRPr>
              </a:p>
            </p:txBody>
          </p:sp>
          <p:sp>
            <p:nvSpPr>
              <p:cNvPr id="307" name="Line 150"/>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303" name="Line 152"/>
            <p:cNvSpPr>
              <a:spLocks noChangeShapeType="1"/>
            </p:cNvSpPr>
            <p:nvPr/>
          </p:nvSpPr>
          <p:spPr bwMode="auto">
            <a:xfrm>
              <a:off x="2690342" y="5114305"/>
              <a:ext cx="2286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20" name="组合 319"/>
          <p:cNvGrpSpPr/>
          <p:nvPr/>
        </p:nvGrpSpPr>
        <p:grpSpPr>
          <a:xfrm>
            <a:off x="5334000" y="3932238"/>
            <a:ext cx="1371600" cy="398780"/>
            <a:chOff x="3810000" y="3932884"/>
            <a:chExt cx="1371600" cy="398780"/>
          </a:xfrm>
        </p:grpSpPr>
        <p:sp>
          <p:nvSpPr>
            <p:cNvPr id="70707" name="Text Box 73"/>
            <p:cNvSpPr txBox="1"/>
            <p:nvPr/>
          </p:nvSpPr>
          <p:spPr>
            <a:xfrm>
              <a:off x="3810000" y="3932884"/>
              <a:ext cx="1371600" cy="398780"/>
            </a:xfrm>
            <a:prstGeom prst="rect">
              <a:avLst/>
            </a:prstGeom>
            <a:solidFill>
              <a:srgbClr val="CCFFCC"/>
            </a:solidFill>
            <a:ln w="9525">
              <a:noFill/>
            </a:ln>
          </p:spPr>
          <p:txBody>
            <a:bodyPr>
              <a:spAutoFit/>
            </a:bodyPr>
            <a:lstStyle/>
            <a:p>
              <a:pPr>
                <a:spcBef>
                  <a:spcPct val="50000"/>
                </a:spcBef>
              </a:pPr>
              <a:r>
                <a:rPr lang="en-US" altLang="zh-CN" sz="2000" b="1" dirty="0">
                  <a:solidFill>
                    <a:srgbClr val="000000"/>
                  </a:solidFill>
                  <a:latin typeface="宋体" panose="02010600030101010101" pitchFamily="2" charset="-122"/>
                </a:rPr>
                <a:t>pre(T  L);</a:t>
              </a:r>
              <a:endParaRPr lang="en-US" altLang="zh-CN" sz="2000" b="1" dirty="0">
                <a:solidFill>
                  <a:srgbClr val="000000"/>
                </a:solidFill>
                <a:latin typeface="宋体" panose="02010600030101010101" pitchFamily="2" charset="-122"/>
              </a:endParaRPr>
            </a:p>
          </p:txBody>
        </p:sp>
        <p:sp>
          <p:nvSpPr>
            <p:cNvPr id="309" name="Line 120"/>
            <p:cNvSpPr>
              <a:spLocks noChangeShapeType="1"/>
            </p:cNvSpPr>
            <p:nvPr/>
          </p:nvSpPr>
          <p:spPr bwMode="auto">
            <a:xfrm>
              <a:off x="4572000" y="4148784"/>
              <a:ext cx="22860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cxnSp>
        <p:nvCxnSpPr>
          <p:cNvPr id="316" name="直接箭头连接符 315"/>
          <p:cNvCxnSpPr>
            <a:stCxn id="215" idx="5"/>
            <a:endCxn id="216" idx="1"/>
          </p:cNvCxnSpPr>
          <p:nvPr/>
        </p:nvCxnSpPr>
        <p:spPr>
          <a:xfrm flipH="1">
            <a:off x="8491538" y="1233488"/>
            <a:ext cx="412750" cy="447675"/>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a:stCxn id="215" idx="5"/>
            <a:endCxn id="216" idx="1"/>
          </p:cNvCxnSpPr>
          <p:nvPr/>
        </p:nvCxnSpPr>
        <p:spPr>
          <a:xfrm>
            <a:off x="8832850" y="1966913"/>
            <a:ext cx="330200" cy="5143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7" name="直接箭头连接符 326"/>
          <p:cNvCxnSpPr>
            <a:stCxn id="215" idx="5"/>
            <a:endCxn id="216" idx="1"/>
          </p:cNvCxnSpPr>
          <p:nvPr/>
        </p:nvCxnSpPr>
        <p:spPr>
          <a:xfrm>
            <a:off x="9648825" y="1128713"/>
            <a:ext cx="407988" cy="43815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3725" y="160655"/>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a:t>
            </a:r>
            <a:r>
              <a:rPr lang="en-US" altLang="zh-CN" sz="3200" dirty="0">
                <a:solidFill>
                  <a:srgbClr val="0000FF"/>
                </a:solidFill>
                <a:latin typeface="楷体_GB2312" pitchFamily="49" charset="-122"/>
              </a:rPr>
              <a:t>D L R</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
        <p:nvSpPr>
          <p:cNvPr id="5" name="Text Box 2"/>
          <p:cNvSpPr txBox="1"/>
          <p:nvPr/>
        </p:nvSpPr>
        <p:spPr>
          <a:xfrm>
            <a:off x="349250" y="739775"/>
            <a:ext cx="5594350" cy="2461260"/>
          </a:xfrm>
          <a:prstGeom prst="rect">
            <a:avLst/>
          </a:prstGeom>
          <a:noFill/>
          <a:ln w="9525">
            <a:noFill/>
          </a:ln>
          <a:extLst>
            <a:ext uri="{909E8E84-426E-40DD-AFC4-6F175D3DCCD1}">
              <a14:hiddenFill xmlns:a14="http://schemas.microsoft.com/office/drawing/2010/main">
                <a:solidFill>
                  <a:schemeClr val="accent3">
                    <a:lumMod val="20000"/>
                    <a:lumOff val="80000"/>
                  </a:schemeClr>
                </a:solidFill>
              </a14:hiddenFill>
            </a:ext>
          </a:extLst>
        </p:spPr>
        <p:txBody>
          <a:bodyPr wrap="square">
            <a:spAutoFit/>
          </a:bodyPr>
          <a:lstStyle/>
          <a:p>
            <a:pPr>
              <a:lnSpc>
                <a:spcPct val="100000"/>
              </a:lnSpc>
              <a:spcBef>
                <a:spcPct val="50000"/>
              </a:spcBef>
              <a:spcAft>
                <a:spcPts val="0"/>
              </a:spcAft>
            </a:pPr>
            <a:r>
              <a:rPr lang="en-US" altLang="zh-CN" sz="2200" b="1" dirty="0">
                <a:solidFill>
                  <a:srgbClr val="000000"/>
                </a:solidFill>
                <a:latin typeface="Times New Roman" panose="02020603050405020304" pitchFamily="18" charset="0"/>
                <a:cs typeface="Times New Roman" panose="02020603050405020304" pitchFamily="18" charset="0"/>
              </a:rPr>
              <a:t>Void PreOderTraverse( BiTree  T ){</a:t>
            </a:r>
            <a:endParaRPr lang="en-US" altLang="zh-CN" sz="2200" b="1" dirty="0">
              <a:solidFill>
                <a:srgbClr val="000000"/>
              </a:solidFill>
              <a:latin typeface="Times New Roman" panose="02020603050405020304" pitchFamily="18" charset="0"/>
              <a:cs typeface="Times New Roman" panose="02020603050405020304" pitchFamily="18" charset="0"/>
            </a:endParaRPr>
          </a:p>
          <a:p>
            <a:pPr marL="342900" indent="-342900" eaLnBrk="0" hangingPunct="0">
              <a:lnSpc>
                <a:spcPct val="100000"/>
              </a:lnSpc>
              <a:spcAft>
                <a:spcPts val="0"/>
              </a:spcAft>
              <a:buNone/>
            </a:pPr>
            <a:r>
              <a:rPr lang="en-US" altLang="zh-CN" sz="2200" b="1" dirty="0">
                <a:solidFill>
                  <a:srgbClr val="000000"/>
                </a:solidFill>
                <a:latin typeface="Times New Roman" panose="02020603050405020304" pitchFamily="18" charset="0"/>
                <a:cs typeface="Times New Roman" panose="02020603050405020304" pitchFamily="18" charset="0"/>
              </a:rPr>
              <a:t>       </a:t>
            </a:r>
            <a:r>
              <a:rPr lang="en-US" altLang="zh-CN" sz="2200" b="1">
                <a:latin typeface="Times New Roman" panose="02020603050405020304" pitchFamily="18" charset="0"/>
                <a:cs typeface="Times New Roman" panose="02020603050405020304" pitchFamily="18" charset="0"/>
                <a:sym typeface="+mn-ea"/>
              </a:rPr>
              <a:t>if ( T==NULL )  return  OK;  </a:t>
            </a:r>
            <a:r>
              <a:rPr lang="en-US" altLang="zh-CN" sz="2200" b="1">
                <a:solidFill>
                  <a:srgbClr val="00B050"/>
                </a:solidFill>
                <a:latin typeface="Times New Roman" panose="02020603050405020304" pitchFamily="18" charset="0"/>
                <a:cs typeface="Times New Roman" panose="02020603050405020304" pitchFamily="18" charset="0"/>
                <a:sym typeface="+mn-ea"/>
              </a:rPr>
              <a:t> </a:t>
            </a:r>
            <a:endParaRPr lang="zh-CN" altLang="en-US" sz="22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00000"/>
              </a:lnSpc>
              <a:spcAft>
                <a:spcPts val="0"/>
              </a:spcAft>
              <a:buNone/>
            </a:pPr>
            <a:r>
              <a:rPr lang="zh-CN" altLang="en-US" sz="2200" b="1">
                <a:latin typeface="Times New Roman" panose="02020603050405020304" pitchFamily="18" charset="0"/>
                <a:cs typeface="Times New Roman" panose="02020603050405020304" pitchFamily="18" charset="0"/>
                <a:sym typeface="+mn-ea"/>
              </a:rPr>
              <a:t>       </a:t>
            </a:r>
            <a:r>
              <a:rPr lang="en-US" altLang="zh-CN" sz="2200" b="1">
                <a:latin typeface="Times New Roman" panose="02020603050405020304" pitchFamily="18" charset="0"/>
                <a:cs typeface="Times New Roman" panose="02020603050405020304" pitchFamily="18" charset="0"/>
                <a:sym typeface="+mn-ea"/>
              </a:rPr>
              <a:t>else {     </a:t>
            </a:r>
            <a:endParaRPr lang="en-US" altLang="zh-CN" sz="2200" b="1">
              <a:latin typeface="Times New Roman" panose="02020603050405020304" pitchFamily="18" charset="0"/>
              <a:cs typeface="Times New Roman" panose="02020603050405020304" pitchFamily="18" charset="0"/>
              <a:sym typeface="+mn-ea"/>
            </a:endParaRPr>
          </a:p>
          <a:p>
            <a:pPr marL="342900" indent="-342900" eaLnBrk="0" hangingPunct="0">
              <a:lnSpc>
                <a:spcPct val="100000"/>
              </a:lnSpc>
              <a:spcAft>
                <a:spcPts val="0"/>
              </a:spcAft>
              <a:buNone/>
            </a:pPr>
            <a:r>
              <a:rPr lang="en-US" altLang="zh-CN" sz="2200" b="1">
                <a:latin typeface="Times New Roman" panose="02020603050405020304" pitchFamily="18" charset="0"/>
                <a:cs typeface="Times New Roman" panose="02020603050405020304" pitchFamily="18" charset="0"/>
                <a:sym typeface="+mn-ea"/>
              </a:rPr>
              <a:t>               cout&lt;&lt;T-&gt;data; </a:t>
            </a:r>
            <a:r>
              <a:rPr lang="en-US" altLang="zh-CN" sz="2200" b="1">
                <a:latin typeface="Times New Roman" panose="02020603050405020304" pitchFamily="18" charset="0"/>
                <a:ea typeface="楷体_GB2312" pitchFamily="49" charset="-122"/>
                <a:cs typeface="Times New Roman" panose="02020603050405020304" pitchFamily="18" charset="0"/>
                <a:sym typeface="+mn-ea"/>
              </a:rPr>
              <a:t>//</a:t>
            </a:r>
            <a:r>
              <a:rPr lang="zh-CN" altLang="en-US" sz="2200" b="1">
                <a:latin typeface="Times New Roman" panose="02020603050405020304" pitchFamily="18" charset="0"/>
                <a:ea typeface="楷体_GB2312" pitchFamily="49" charset="-122"/>
                <a:cs typeface="Times New Roman" panose="02020603050405020304" pitchFamily="18" charset="0"/>
                <a:sym typeface="+mn-ea"/>
              </a:rPr>
              <a:t>访问根结点</a:t>
            </a:r>
            <a:endParaRPr lang="zh-CN" altLang="en-US" sz="2200" b="1">
              <a:latin typeface="Times New Roman" panose="02020603050405020304" pitchFamily="18" charset="0"/>
              <a:cs typeface="Times New Roman" panose="02020603050405020304" pitchFamily="18" charset="0"/>
            </a:endParaRPr>
          </a:p>
          <a:p>
            <a:pPr marL="342900" indent="-342900" eaLnBrk="0" hangingPunct="0">
              <a:lnSpc>
                <a:spcPct val="100000"/>
              </a:lnSpc>
              <a:spcAft>
                <a:spcPts val="0"/>
              </a:spcAft>
              <a:buNone/>
            </a:pPr>
            <a:r>
              <a:rPr lang="zh-CN" altLang="en-US" sz="2200" b="1">
                <a:latin typeface="Times New Roman" panose="02020603050405020304" pitchFamily="18" charset="0"/>
                <a:cs typeface="Times New Roman" panose="02020603050405020304" pitchFamily="18" charset="0"/>
                <a:sym typeface="+mn-ea"/>
              </a:rPr>
              <a:t>               </a:t>
            </a:r>
            <a:r>
              <a:rPr lang="en-US" altLang="zh-CN" sz="2200" b="1">
                <a:solidFill>
                  <a:srgbClr val="FF3300"/>
                </a:solidFill>
                <a:latin typeface="Times New Roman" panose="02020603050405020304" pitchFamily="18" charset="0"/>
                <a:cs typeface="Times New Roman" panose="02020603050405020304" pitchFamily="18" charset="0"/>
                <a:sym typeface="+mn-ea"/>
              </a:rPr>
              <a:t>PreOrderTraverse ( T-&gt;lchild );</a:t>
            </a:r>
            <a:r>
              <a:rPr lang="en-US" altLang="zh-CN" sz="2200" b="1">
                <a:latin typeface="Times New Roman" panose="02020603050405020304" pitchFamily="18" charset="0"/>
                <a:cs typeface="Times New Roman" panose="02020603050405020304" pitchFamily="18" charset="0"/>
                <a:sym typeface="+mn-ea"/>
              </a:rPr>
              <a:t> </a:t>
            </a:r>
            <a:endParaRPr lang="zh-CN" altLang="en-US" sz="22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00000"/>
              </a:lnSpc>
              <a:spcAft>
                <a:spcPts val="0"/>
              </a:spcAft>
              <a:buNone/>
            </a:pPr>
            <a:r>
              <a:rPr lang="zh-CN" altLang="en-US" sz="2200" b="1">
                <a:latin typeface="Times New Roman" panose="02020603050405020304" pitchFamily="18" charset="0"/>
                <a:cs typeface="Times New Roman" panose="02020603050405020304" pitchFamily="18" charset="0"/>
                <a:sym typeface="+mn-ea"/>
              </a:rPr>
              <a:t>               </a:t>
            </a:r>
            <a:r>
              <a:rPr lang="en-US" altLang="zh-CN" sz="2200" b="1">
                <a:solidFill>
                  <a:srgbClr val="FF3300"/>
                </a:solidFill>
                <a:latin typeface="Times New Roman" panose="02020603050405020304" pitchFamily="18" charset="0"/>
                <a:cs typeface="Times New Roman" panose="02020603050405020304" pitchFamily="18" charset="0"/>
                <a:sym typeface="+mn-ea"/>
              </a:rPr>
              <a:t>PreOrderTraverse ( T-&gt;rchild );</a:t>
            </a:r>
            <a:r>
              <a:rPr lang="en-US" altLang="zh-CN" sz="2200" b="1">
                <a:latin typeface="Times New Roman" panose="02020603050405020304" pitchFamily="18" charset="0"/>
                <a:cs typeface="Times New Roman" panose="02020603050405020304" pitchFamily="18" charset="0"/>
                <a:sym typeface="+mn-ea"/>
              </a:rPr>
              <a:t>  </a:t>
            </a:r>
            <a:r>
              <a:rPr lang="zh-CN" altLang="en-US" sz="22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en-US" altLang="zh-CN" sz="2200" b="1">
                <a:latin typeface="Times New Roman" panose="02020603050405020304" pitchFamily="18" charset="0"/>
                <a:cs typeface="Times New Roman" panose="02020603050405020304" pitchFamily="18" charset="0"/>
                <a:sym typeface="+mn-ea"/>
              </a:rPr>
              <a:t>}</a:t>
            </a:r>
            <a:endParaRPr lang="en-US" altLang="zh-CN" sz="2200" b="1">
              <a:latin typeface="Times New Roman" panose="02020603050405020304" pitchFamily="18" charset="0"/>
              <a:cs typeface="Times New Roman" panose="02020603050405020304" pitchFamily="18" charset="0"/>
              <a:sym typeface="+mn-ea"/>
            </a:endParaRPr>
          </a:p>
          <a:p>
            <a:pPr marL="342900" indent="-342900" eaLnBrk="0" hangingPunct="0">
              <a:lnSpc>
                <a:spcPct val="100000"/>
              </a:lnSpc>
              <a:spcAft>
                <a:spcPts val="0"/>
              </a:spcAft>
              <a:buNone/>
            </a:pPr>
            <a:r>
              <a:rPr lang="en-US" altLang="zh-CN" sz="2200" b="1" dirty="0">
                <a:solidFill>
                  <a:srgbClr val="000000"/>
                </a:solidFill>
                <a:latin typeface="Times New Roman" panose="02020603050405020304" pitchFamily="18" charset="0"/>
                <a:cs typeface="Times New Roman" panose="02020603050405020304" pitchFamily="18" charset="0"/>
              </a:rPr>
              <a:t>} </a:t>
            </a:r>
            <a:r>
              <a:rPr lang="en-US" altLang="zh-CN" sz="2200" b="1" dirty="0">
                <a:solidFill>
                  <a:srgbClr val="00B050"/>
                </a:solidFill>
                <a:latin typeface="Times New Roman" panose="02020603050405020304" pitchFamily="18" charset="0"/>
                <a:cs typeface="Times New Roman" panose="02020603050405020304" pitchFamily="18" charset="0"/>
              </a:rPr>
              <a:t> // </a:t>
            </a:r>
            <a:r>
              <a:rPr lang="zh-CN" altLang="en-US" sz="2200" b="1" dirty="0">
                <a:solidFill>
                  <a:srgbClr val="00B050"/>
                </a:solidFill>
                <a:latin typeface="Times New Roman" panose="02020603050405020304" pitchFamily="18" charset="0"/>
                <a:cs typeface="Times New Roman" panose="02020603050405020304" pitchFamily="18" charset="0"/>
              </a:rPr>
              <a:t>先序遍历</a:t>
            </a:r>
            <a:endParaRPr lang="zh-CN" altLang="en-US" sz="2200" b="1" dirty="0">
              <a:solidFill>
                <a:srgbClr val="00B050"/>
              </a:solidFill>
              <a:latin typeface="Times New Roman" panose="02020603050405020304" pitchFamily="18" charset="0"/>
              <a:cs typeface="Times New Roman" panose="02020603050405020304" pitchFamily="18" charset="0"/>
            </a:endParaRPr>
          </a:p>
        </p:txBody>
      </p:sp>
      <p:sp>
        <p:nvSpPr>
          <p:cNvPr id="55415" name="文本框 55414"/>
          <p:cNvSpPr txBox="1"/>
          <p:nvPr/>
        </p:nvSpPr>
        <p:spPr>
          <a:xfrm>
            <a:off x="6557963" y="1681480"/>
            <a:ext cx="1524000" cy="398780"/>
          </a:xfrm>
          <a:prstGeom prst="rect">
            <a:avLst/>
          </a:prstGeom>
          <a:solidFill>
            <a:srgbClr val="BF11C3"/>
          </a:solidFill>
          <a:ln w="9525">
            <a:noFill/>
          </a:ln>
        </p:spPr>
        <p:txBody>
          <a:bodyPr>
            <a:spAutoFit/>
          </a:bodyPr>
          <a:lstStyle/>
          <a:p>
            <a:pPr eaLnBrk="0" hangingPunct="0">
              <a:spcBef>
                <a:spcPct val="50000"/>
              </a:spcBef>
              <a:buNone/>
            </a:pPr>
            <a:r>
              <a:rPr lang="zh-CN" altLang="en-US" sz="2000" b="1">
                <a:solidFill>
                  <a:schemeClr val="bg1"/>
                </a:solidFill>
                <a:latin typeface="华文细黑" panose="02010600040101010101" charset="-122"/>
                <a:ea typeface="华文细黑" panose="02010600040101010101" charset="-122"/>
              </a:rPr>
              <a:t>左是空返回</a:t>
            </a:r>
            <a:endParaRPr lang="zh-CN" altLang="en-US" sz="2000" b="1">
              <a:solidFill>
                <a:schemeClr val="bg1"/>
              </a:solidFill>
              <a:latin typeface="华文细黑" panose="02010600040101010101" charset="-122"/>
              <a:ea typeface="华文细黑" panose="02010600040101010101" charset="-122"/>
            </a:endParaRPr>
          </a:p>
        </p:txBody>
      </p:sp>
      <p:sp>
        <p:nvSpPr>
          <p:cNvPr id="6" name="文本框 5"/>
          <p:cNvSpPr txBox="1"/>
          <p:nvPr/>
        </p:nvSpPr>
        <p:spPr>
          <a:xfrm>
            <a:off x="9555163" y="2454275"/>
            <a:ext cx="1524000" cy="398780"/>
          </a:xfrm>
          <a:prstGeom prst="rect">
            <a:avLst/>
          </a:prstGeom>
          <a:solidFill>
            <a:srgbClr val="BF11C3"/>
          </a:solidFill>
          <a:ln w="9525">
            <a:noFill/>
          </a:ln>
        </p:spPr>
        <p:txBody>
          <a:bodyPr>
            <a:spAutoFit/>
          </a:bodyPr>
          <a:lstStyle/>
          <a:p>
            <a:pPr eaLnBrk="0" hangingPunct="0">
              <a:spcBef>
                <a:spcPct val="50000"/>
              </a:spcBef>
              <a:buNone/>
            </a:pPr>
            <a:r>
              <a:rPr lang="zh-CN" altLang="en-US" sz="2000" b="1">
                <a:solidFill>
                  <a:schemeClr val="bg1"/>
                </a:solidFill>
                <a:latin typeface="华文细黑" panose="02010600040101010101" charset="-122"/>
                <a:ea typeface="华文细黑" panose="02010600040101010101" charset="-122"/>
              </a:rPr>
              <a:t>左是空返回</a:t>
            </a:r>
            <a:endParaRPr lang="zh-CN" altLang="en-US" sz="2000" b="1">
              <a:solidFill>
                <a:schemeClr val="bg1"/>
              </a:solidFill>
              <a:latin typeface="华文细黑" panose="02010600040101010101" charset="-122"/>
              <a:ea typeface="华文细黑" panose="02010600040101010101" charset="-122"/>
            </a:endParaRPr>
          </a:p>
        </p:txBody>
      </p:sp>
      <p:sp>
        <p:nvSpPr>
          <p:cNvPr id="8" name="文本框 7"/>
          <p:cNvSpPr txBox="1"/>
          <p:nvPr/>
        </p:nvSpPr>
        <p:spPr>
          <a:xfrm>
            <a:off x="9555163" y="2884805"/>
            <a:ext cx="1524000" cy="398780"/>
          </a:xfrm>
          <a:prstGeom prst="rect">
            <a:avLst/>
          </a:prstGeom>
          <a:solidFill>
            <a:srgbClr val="BF11C3"/>
          </a:solidFill>
          <a:ln w="9525">
            <a:noFill/>
          </a:ln>
        </p:spPr>
        <p:txBody>
          <a:bodyPr>
            <a:spAutoFit/>
          </a:bodyPr>
          <a:lstStyle/>
          <a:p>
            <a:pPr eaLnBrk="0" hangingPunct="0">
              <a:spcBef>
                <a:spcPct val="50000"/>
              </a:spcBef>
              <a:buNone/>
            </a:pPr>
            <a:r>
              <a:rPr lang="zh-CN" altLang="en-US" sz="2000" b="1">
                <a:solidFill>
                  <a:schemeClr val="bg1"/>
                </a:solidFill>
                <a:latin typeface="华文细黑" panose="02010600040101010101" charset="-122"/>
                <a:ea typeface="华文细黑" panose="02010600040101010101" charset="-122"/>
              </a:rPr>
              <a:t>右是空返回</a:t>
            </a:r>
            <a:endParaRPr lang="zh-CN" altLang="en-US" sz="2000" b="1">
              <a:solidFill>
                <a:schemeClr val="bg1"/>
              </a:solidFill>
              <a:latin typeface="华文细黑" panose="02010600040101010101" charset="-122"/>
              <a:ea typeface="华文细黑" panose="02010600040101010101" charset="-122"/>
            </a:endParaRPr>
          </a:p>
        </p:txBody>
      </p:sp>
      <p:sp>
        <p:nvSpPr>
          <p:cNvPr id="9" name="文本框 8"/>
          <p:cNvSpPr txBox="1"/>
          <p:nvPr/>
        </p:nvSpPr>
        <p:spPr>
          <a:xfrm>
            <a:off x="10543223" y="1361440"/>
            <a:ext cx="1524000" cy="398780"/>
          </a:xfrm>
          <a:prstGeom prst="rect">
            <a:avLst/>
          </a:prstGeom>
          <a:solidFill>
            <a:srgbClr val="BF11C3"/>
          </a:solidFill>
          <a:ln w="9525">
            <a:noFill/>
          </a:ln>
        </p:spPr>
        <p:txBody>
          <a:bodyPr>
            <a:spAutoFit/>
          </a:bodyPr>
          <a:lstStyle/>
          <a:p>
            <a:pPr eaLnBrk="0" hangingPunct="0">
              <a:spcBef>
                <a:spcPct val="50000"/>
              </a:spcBef>
              <a:buNone/>
            </a:pPr>
            <a:r>
              <a:rPr lang="zh-CN" altLang="en-US" sz="2000" b="1">
                <a:solidFill>
                  <a:schemeClr val="bg1"/>
                </a:solidFill>
                <a:latin typeface="华文细黑" panose="02010600040101010101" charset="-122"/>
                <a:ea typeface="华文细黑" panose="02010600040101010101" charset="-122"/>
              </a:rPr>
              <a:t>左是空返回</a:t>
            </a:r>
            <a:endParaRPr lang="zh-CN" altLang="en-US" sz="2000" b="1">
              <a:solidFill>
                <a:schemeClr val="bg1"/>
              </a:solidFill>
              <a:latin typeface="华文细黑" panose="02010600040101010101" charset="-122"/>
              <a:ea typeface="华文细黑" panose="02010600040101010101" charset="-122"/>
            </a:endParaRPr>
          </a:p>
        </p:txBody>
      </p:sp>
      <p:sp>
        <p:nvSpPr>
          <p:cNvPr id="10" name="文本框 9"/>
          <p:cNvSpPr txBox="1"/>
          <p:nvPr/>
        </p:nvSpPr>
        <p:spPr>
          <a:xfrm>
            <a:off x="10543223" y="1791970"/>
            <a:ext cx="1524000" cy="398780"/>
          </a:xfrm>
          <a:prstGeom prst="rect">
            <a:avLst/>
          </a:prstGeom>
          <a:solidFill>
            <a:srgbClr val="BF11C3"/>
          </a:solidFill>
          <a:ln w="9525">
            <a:noFill/>
          </a:ln>
        </p:spPr>
        <p:txBody>
          <a:bodyPr>
            <a:spAutoFit/>
          </a:bodyPr>
          <a:lstStyle/>
          <a:p>
            <a:pPr eaLnBrk="0" hangingPunct="0">
              <a:spcBef>
                <a:spcPct val="50000"/>
              </a:spcBef>
              <a:buNone/>
            </a:pPr>
            <a:r>
              <a:rPr lang="zh-CN" altLang="en-US" sz="2000" b="1">
                <a:solidFill>
                  <a:schemeClr val="bg1"/>
                </a:solidFill>
                <a:latin typeface="华文细黑" panose="02010600040101010101" charset="-122"/>
                <a:ea typeface="华文细黑" panose="02010600040101010101" charset="-122"/>
              </a:rPr>
              <a:t>右是空返回</a:t>
            </a:r>
            <a:endParaRPr lang="zh-CN" altLang="en-US" sz="2000" b="1">
              <a:solidFill>
                <a:schemeClr val="bg1"/>
              </a:solidFill>
              <a:latin typeface="华文细黑" panose="02010600040101010101" charset="-122"/>
              <a:ea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fade">
                                      <p:cBhvr>
                                        <p:cTn id="10" dur="500"/>
                                        <p:tgtEl>
                                          <p:spTgt spid="2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
                                        </p:tgtEl>
                                        <p:attrNameLst>
                                          <p:attrName>style.visibility</p:attrName>
                                        </p:attrNameLst>
                                      </p:cBhvr>
                                      <p:to>
                                        <p:strVal val="visible"/>
                                      </p:to>
                                    </p:set>
                                    <p:animEffect transition="in" filter="fade">
                                      <p:cBhvr>
                                        <p:cTn id="13" dur="500"/>
                                        <p:tgtEl>
                                          <p:spTgt spid="2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2"/>
                                        </p:tgtEl>
                                        <p:attrNameLst>
                                          <p:attrName>style.visibility</p:attrName>
                                        </p:attrNameLst>
                                      </p:cBhvr>
                                      <p:to>
                                        <p:strVal val="visible"/>
                                      </p:to>
                                    </p:set>
                                    <p:animEffect transition="in" filter="fade">
                                      <p:cBhvr>
                                        <p:cTn id="16" dur="500"/>
                                        <p:tgtEl>
                                          <p:spTgt spid="242"/>
                                        </p:tgtEl>
                                      </p:cBhvr>
                                    </p:animEffect>
                                  </p:childTnLst>
                                </p:cTn>
                              </p:par>
                              <p:par>
                                <p:cTn id="17" presetID="10" presetClass="entr" presetSubtype="0" fill="hold" nodeType="withEffect">
                                  <p:stCondLst>
                                    <p:cond delay="0"/>
                                  </p:stCondLst>
                                  <p:childTnLst>
                                    <p:set>
                                      <p:cBhvr>
                                        <p:cTn id="18" dur="1" fill="hold">
                                          <p:stCondLst>
                                            <p:cond delay="0"/>
                                          </p:stCondLst>
                                        </p:cTn>
                                        <p:tgtEl>
                                          <p:spTgt spid="219"/>
                                        </p:tgtEl>
                                        <p:attrNameLst>
                                          <p:attrName>style.visibility</p:attrName>
                                        </p:attrNameLst>
                                      </p:cBhvr>
                                      <p:to>
                                        <p:strVal val="visible"/>
                                      </p:to>
                                    </p:set>
                                    <p:animEffect transition="in" filter="fade">
                                      <p:cBhvr>
                                        <p:cTn id="19" dur="500"/>
                                        <p:tgtEl>
                                          <p:spTgt spid="219"/>
                                        </p:tgtEl>
                                      </p:cBhvr>
                                    </p:animEffect>
                                  </p:childTnLst>
                                </p:cTn>
                              </p:par>
                              <p:par>
                                <p:cTn id="20" presetID="10" presetClass="entr" presetSubtype="0" fill="hold" nodeType="with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fade">
                                      <p:cBhvr>
                                        <p:cTn id="22" dur="500"/>
                                        <p:tgtEl>
                                          <p:spTgt spid="220"/>
                                        </p:tgtEl>
                                      </p:cBhvr>
                                    </p:animEffect>
                                  </p:childTnLst>
                                </p:cTn>
                              </p:par>
                              <p:par>
                                <p:cTn id="23" presetID="10" presetClass="entr" presetSubtype="0" fill="hold" nodeType="withEffect">
                                  <p:stCondLst>
                                    <p:cond delay="0"/>
                                  </p:stCondLst>
                                  <p:childTnLst>
                                    <p:set>
                                      <p:cBhvr>
                                        <p:cTn id="24" dur="500" fill="hold">
                                          <p:stCondLst>
                                            <p:cond delay="0"/>
                                          </p:stCondLst>
                                        </p:cTn>
                                        <p:tgtEl>
                                          <p:spTgt spid="221"/>
                                        </p:tgtEl>
                                        <p:attrNameLst>
                                          <p:attrName>style.visibility</p:attrName>
                                        </p:attrNameLst>
                                      </p:cBhvr>
                                      <p:to>
                                        <p:strVal val="visible"/>
                                      </p:to>
                                    </p:set>
                                    <p:animEffect transition="in" filter="fade">
                                      <p:cBhvr>
                                        <p:cTn id="25" dur="500"/>
                                        <p:tgtEl>
                                          <p:spTgt spid="2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wipe(up)">
                                      <p:cBhvr>
                                        <p:cTn id="30" dur="50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5"/>
                                        </p:tgtEl>
                                        <p:attrNameLst>
                                          <p:attrName>style.visibility</p:attrName>
                                        </p:attrNameLst>
                                      </p:cBhvr>
                                      <p:to>
                                        <p:strVal val="visible"/>
                                      </p:to>
                                    </p:set>
                                    <p:animEffect transition="in" filter="wipe(left)">
                                      <p:cBhvr>
                                        <p:cTn id="35" dur="500"/>
                                        <p:tgtEl>
                                          <p:spTgt spid="19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1"/>
                                        </p:tgtEl>
                                        <p:attrNameLst>
                                          <p:attrName>style.visibility</p:attrName>
                                        </p:attrNameLst>
                                      </p:cBhvr>
                                      <p:to>
                                        <p:strVal val="visible"/>
                                      </p:to>
                                    </p:set>
                                    <p:animEffect transition="in" filter="wipe(left)">
                                      <p:cBhvr>
                                        <p:cTn id="40" dur="500"/>
                                        <p:tgtEl>
                                          <p:spTgt spid="311"/>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37"/>
                                        </p:tgtEl>
                                        <p:attrNameLst>
                                          <p:attrName>style.visibility</p:attrName>
                                        </p:attrNameLst>
                                      </p:cBhvr>
                                      <p:to>
                                        <p:strVal val="visible"/>
                                      </p:to>
                                    </p:set>
                                    <p:animEffect transition="in" filter="wipe(left)">
                                      <p:cBhvr>
                                        <p:cTn id="44" dur="500"/>
                                        <p:tgtEl>
                                          <p:spTgt spid="237"/>
                                        </p:tgtEl>
                                      </p:cBhvr>
                                    </p:animEffect>
                                  </p:childTnLst>
                                </p:cTn>
                              </p:par>
                            </p:childTnLst>
                          </p:cTn>
                        </p:par>
                        <p:par>
                          <p:cTn id="45" fill="hold">
                            <p:stCondLst>
                              <p:cond delay="1000"/>
                            </p:stCondLst>
                            <p:childTnLst>
                              <p:par>
                                <p:cTn id="46" presetID="21" presetClass="emph" presetSubtype="0" fill="hold" grpId="1" nodeType="afterEffect">
                                  <p:stCondLst>
                                    <p:cond delay="0"/>
                                  </p:stCondLst>
                                  <p:childTnLst>
                                    <p:animClr clrSpc="hsl" dir="cw">
                                      <p:cBhvr override="childStyle">
                                        <p:cTn id="47" dur="500" fill="hold"/>
                                        <p:tgtEl>
                                          <p:spTgt spid="215"/>
                                        </p:tgtEl>
                                        <p:attrNameLst>
                                          <p:attrName>style.color</p:attrName>
                                        </p:attrNameLst>
                                      </p:cBhvr>
                                      <p:by>
                                        <p:hsl h="7200000" s="0" l="0"/>
                                      </p:by>
                                    </p:animClr>
                                    <p:animClr clrSpc="hsl" dir="cw">
                                      <p:cBhvr>
                                        <p:cTn id="48" dur="500" fill="hold"/>
                                        <p:tgtEl>
                                          <p:spTgt spid="215"/>
                                        </p:tgtEl>
                                        <p:attrNameLst>
                                          <p:attrName>fillcolor</p:attrName>
                                        </p:attrNameLst>
                                      </p:cBhvr>
                                      <p:by>
                                        <p:hsl h="7200000" s="0" l="0"/>
                                      </p:by>
                                    </p:animClr>
                                    <p:animClr clrSpc="hsl" dir="cw">
                                      <p:cBhvr>
                                        <p:cTn id="49" dur="500" fill="hold"/>
                                        <p:tgtEl>
                                          <p:spTgt spid="215"/>
                                        </p:tgtEl>
                                        <p:attrNameLst>
                                          <p:attrName>stroke.color</p:attrName>
                                        </p:attrNameLst>
                                      </p:cBhvr>
                                      <p:by>
                                        <p:hsl h="7200000" s="0" l="0"/>
                                      </p:by>
                                    </p:animClr>
                                    <p:set>
                                      <p:cBhvr>
                                        <p:cTn id="50" dur="500" fill="hold"/>
                                        <p:tgtEl>
                                          <p:spTgt spid="215"/>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13"/>
                                        </p:tgtEl>
                                        <p:attrNameLst>
                                          <p:attrName>style.visibility</p:attrName>
                                        </p:attrNameLst>
                                      </p:cBhvr>
                                      <p:to>
                                        <p:strVal val="visible"/>
                                      </p:to>
                                    </p:set>
                                    <p:animEffect transition="in" filter="wipe(left)">
                                      <p:cBhvr>
                                        <p:cTn id="55" dur="500"/>
                                        <p:tgtEl>
                                          <p:spTgt spid="3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Par">
                                  <p:stCondLst>
                                    <p:cond delay="0"/>
                                  </p:stCondLst>
                                  <p:childTnLst>
                                    <p:set>
                                      <p:cBhvr>
                                        <p:cTn id="59" dur="500" fill="hold">
                                          <p:stCondLst>
                                            <p:cond delay="0"/>
                                          </p:stCondLst>
                                        </p:cTn>
                                        <p:tgtEl>
                                          <p:spTgt spid="316"/>
                                        </p:tgtEl>
                                        <p:attrNameLst>
                                          <p:attrName>style.visibility</p:attrName>
                                        </p:attrNameLst>
                                      </p:cBhvr>
                                      <p:to>
                                        <p:strVal val="visible"/>
                                      </p:to>
                                    </p:set>
                                    <p:animEffect transition="in" filter="wipe(up)">
                                      <p:cBhvr>
                                        <p:cTn id="60" dur="500"/>
                                        <p:tgtEl>
                                          <p:spTgt spid="316"/>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259"/>
                                        </p:tgtEl>
                                        <p:attrNameLst>
                                          <p:attrName>style.visibility</p:attrName>
                                        </p:attrNameLst>
                                      </p:cBhvr>
                                      <p:to>
                                        <p:strVal val="visible"/>
                                      </p:to>
                                    </p:set>
                                    <p:animEffect transition="in" filter="wipe(left)">
                                      <p:cBhvr>
                                        <p:cTn id="64" dur="500"/>
                                        <p:tgtEl>
                                          <p:spTgt spid="25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19"/>
                                        </p:tgtEl>
                                        <p:attrNameLst>
                                          <p:attrName>style.visibility</p:attrName>
                                        </p:attrNameLst>
                                      </p:cBhvr>
                                      <p:to>
                                        <p:strVal val="visible"/>
                                      </p:to>
                                    </p:set>
                                    <p:animEffect transition="in" filter="wipe(left)">
                                      <p:cBhvr>
                                        <p:cTn id="69" dur="500"/>
                                        <p:tgtEl>
                                          <p:spTgt spid="319"/>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228"/>
                                        </p:tgtEl>
                                        <p:attrNameLst>
                                          <p:attrName>style.visibility</p:attrName>
                                        </p:attrNameLst>
                                      </p:cBhvr>
                                      <p:to>
                                        <p:strVal val="visible"/>
                                      </p:to>
                                    </p:set>
                                    <p:animEffect transition="in" filter="wipe(left)">
                                      <p:cBhvr>
                                        <p:cTn id="73" dur="500"/>
                                        <p:tgtEl>
                                          <p:spTgt spid="228"/>
                                        </p:tgtEl>
                                      </p:cBhvr>
                                    </p:animEffect>
                                  </p:childTnLst>
                                </p:cTn>
                              </p:par>
                            </p:childTnLst>
                          </p:cTn>
                        </p:par>
                        <p:par>
                          <p:cTn id="74" fill="hold">
                            <p:stCondLst>
                              <p:cond delay="1000"/>
                            </p:stCondLst>
                            <p:childTnLst>
                              <p:par>
                                <p:cTn id="75" presetID="21" presetClass="emph" presetSubtype="0" fill="hold" grpId="1" nodeType="afterEffect">
                                  <p:stCondLst>
                                    <p:cond delay="0"/>
                                  </p:stCondLst>
                                  <p:childTnLst>
                                    <p:animClr clrSpc="hsl" dir="cw">
                                      <p:cBhvr override="childStyle">
                                        <p:cTn id="76" dur="500" fill="hold"/>
                                        <p:tgtEl>
                                          <p:spTgt spid="217"/>
                                        </p:tgtEl>
                                        <p:attrNameLst>
                                          <p:attrName>style.color</p:attrName>
                                        </p:attrNameLst>
                                      </p:cBhvr>
                                      <p:by>
                                        <p:hsl h="7200000" s="0" l="0"/>
                                      </p:by>
                                    </p:animClr>
                                    <p:animClr clrSpc="hsl" dir="cw">
                                      <p:cBhvr>
                                        <p:cTn id="77" dur="500" fill="hold"/>
                                        <p:tgtEl>
                                          <p:spTgt spid="217"/>
                                        </p:tgtEl>
                                        <p:attrNameLst>
                                          <p:attrName>fillcolor</p:attrName>
                                        </p:attrNameLst>
                                      </p:cBhvr>
                                      <p:by>
                                        <p:hsl h="7200000" s="0" l="0"/>
                                      </p:by>
                                    </p:animClr>
                                    <p:animClr clrSpc="hsl" dir="cw">
                                      <p:cBhvr>
                                        <p:cTn id="78" dur="500" fill="hold"/>
                                        <p:tgtEl>
                                          <p:spTgt spid="217"/>
                                        </p:tgtEl>
                                        <p:attrNameLst>
                                          <p:attrName>stroke.color</p:attrName>
                                        </p:attrNameLst>
                                      </p:cBhvr>
                                      <p:by>
                                        <p:hsl h="7200000" s="0" l="0"/>
                                      </p:by>
                                    </p:animClr>
                                    <p:set>
                                      <p:cBhvr>
                                        <p:cTn id="79" dur="500" fill="hold"/>
                                        <p:tgtEl>
                                          <p:spTgt spid="217"/>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20"/>
                                        </p:tgtEl>
                                        <p:attrNameLst>
                                          <p:attrName>style.visibility</p:attrName>
                                        </p:attrNameLst>
                                      </p:cBhvr>
                                      <p:to>
                                        <p:strVal val="visible"/>
                                      </p:to>
                                    </p:set>
                                    <p:animEffect transition="in" filter="wipe(left)">
                                      <p:cBhvr>
                                        <p:cTn id="84" dur="500"/>
                                        <p:tgtEl>
                                          <p:spTgt spid="320"/>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05"/>
                                        </p:tgtEl>
                                        <p:attrNameLst>
                                          <p:attrName>style.visibility</p:attrName>
                                        </p:attrNameLst>
                                      </p:cBhvr>
                                      <p:to>
                                        <p:strVal val="visible"/>
                                      </p:to>
                                    </p:set>
                                    <p:animEffect transition="in" filter="wipe(left)">
                                      <p:cBhvr>
                                        <p:cTn id="88" dur="500"/>
                                        <p:tgtEl>
                                          <p:spTgt spid="20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67"/>
                                        </p:tgtEl>
                                        <p:attrNameLst>
                                          <p:attrName>style.visibility</p:attrName>
                                        </p:attrNameLst>
                                      </p:cBhvr>
                                      <p:to>
                                        <p:strVal val="visible"/>
                                      </p:to>
                                    </p:set>
                                    <p:animEffect transition="in" filter="wipe(left)">
                                      <p:cBhvr>
                                        <p:cTn id="93" dur="500"/>
                                        <p:tgtEl>
                                          <p:spTgt spid="267"/>
                                        </p:tgtEl>
                                      </p:cBhvr>
                                    </p:animEffect>
                                  </p:childTnLst>
                                </p:cTn>
                              </p:par>
                            </p:childTnLst>
                          </p:cTn>
                        </p:par>
                        <p:par>
                          <p:cTn id="94" fill="hold">
                            <p:stCondLst>
                              <p:cond delay="500"/>
                            </p:stCondLst>
                            <p:childTnLst>
                              <p:par>
                                <p:cTn id="95" presetID="16" presetClass="entr" presetSubtype="21" fill="hold" grpId="0" nodeType="afterEffect">
                                  <p:stCondLst>
                                    <p:cond delay="0"/>
                                  </p:stCondLst>
                                  <p:childTnLst>
                                    <p:set>
                                      <p:cBhvr>
                                        <p:cTn id="96" dur="1" fill="hold">
                                          <p:stCondLst>
                                            <p:cond delay="0"/>
                                          </p:stCondLst>
                                        </p:cTn>
                                        <p:tgtEl>
                                          <p:spTgt spid="55415"/>
                                        </p:tgtEl>
                                        <p:attrNameLst>
                                          <p:attrName>style.visibility</p:attrName>
                                        </p:attrNameLst>
                                      </p:cBhvr>
                                      <p:to>
                                        <p:strVal val="visible"/>
                                      </p:to>
                                    </p:set>
                                    <p:animEffect transition="in" filter="barn(inVertical)">
                                      <p:cBhvr>
                                        <p:cTn id="97" dur="500"/>
                                        <p:tgtEl>
                                          <p:spTgt spid="55415"/>
                                        </p:tgtEl>
                                      </p:cBhvr>
                                    </p:animEffec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265"/>
                                        </p:tgtEl>
                                        <p:attrNameLst>
                                          <p:attrName>style.visibility</p:attrName>
                                        </p:attrNameLst>
                                      </p:cBhvr>
                                      <p:to>
                                        <p:strVal val="visible"/>
                                      </p:to>
                                    </p:set>
                                    <p:animEffect transition="in" filter="wipe(left)">
                                      <p:cBhvr>
                                        <p:cTn id="101" dur="500"/>
                                        <p:tgtEl>
                                          <p:spTgt spid="26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325"/>
                                        </p:tgtEl>
                                        <p:attrNameLst>
                                          <p:attrName>style.visibility</p:attrName>
                                        </p:attrNameLst>
                                      </p:cBhvr>
                                      <p:to>
                                        <p:strVal val="visible"/>
                                      </p:to>
                                    </p:set>
                                    <p:animEffect transition="in" filter="wipe(left)">
                                      <p:cBhvr>
                                        <p:cTn id="106" dur="500"/>
                                        <p:tgtEl>
                                          <p:spTgt spid="325"/>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200"/>
                                        </p:tgtEl>
                                        <p:attrNameLst>
                                          <p:attrName>style.visibility</p:attrName>
                                        </p:attrNameLst>
                                      </p:cBhvr>
                                      <p:to>
                                        <p:strVal val="visible"/>
                                      </p:to>
                                    </p:set>
                                    <p:animEffect transition="in" filter="wipe(left)">
                                      <p:cBhvr>
                                        <p:cTn id="110" dur="500"/>
                                        <p:tgtEl>
                                          <p:spTgt spid="200"/>
                                        </p:tgtEl>
                                      </p:cBhvr>
                                    </p:animEffect>
                                  </p:childTnLst>
                                </p:cTn>
                              </p:par>
                            </p:childTnLst>
                          </p:cTn>
                        </p:par>
                        <p:par>
                          <p:cTn id="111" fill="hold">
                            <p:stCondLst>
                              <p:cond delay="1000"/>
                            </p:stCondLst>
                            <p:childTnLst>
                              <p:par>
                                <p:cTn id="112" presetID="22" presetClass="entr" presetSubtype="1" fill="hold" nodeType="afterEffect">
                                  <p:stCondLst>
                                    <p:cond delay="0"/>
                                  </p:stCondLst>
                                  <p:childTnLst>
                                    <p:set>
                                      <p:cBhvr>
                                        <p:cTn id="113" dur="1" fill="hold">
                                          <p:stCondLst>
                                            <p:cond delay="0"/>
                                          </p:stCondLst>
                                        </p:cTn>
                                        <p:tgtEl>
                                          <p:spTgt spid="322"/>
                                        </p:tgtEl>
                                        <p:attrNameLst>
                                          <p:attrName>style.visibility</p:attrName>
                                        </p:attrNameLst>
                                      </p:cBhvr>
                                      <p:to>
                                        <p:strVal val="visible"/>
                                      </p:to>
                                    </p:set>
                                    <p:animEffect transition="in" filter="wipe(up)">
                                      <p:cBhvr>
                                        <p:cTn id="114" dur="500"/>
                                        <p:tgtEl>
                                          <p:spTgt spid="32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323"/>
                                        </p:tgtEl>
                                        <p:attrNameLst>
                                          <p:attrName>style.visibility</p:attrName>
                                        </p:attrNameLst>
                                      </p:cBhvr>
                                      <p:to>
                                        <p:strVal val="visible"/>
                                      </p:to>
                                    </p:set>
                                    <p:animEffect transition="in" filter="wipe(left)">
                                      <p:cBhvr>
                                        <p:cTn id="119" dur="500"/>
                                        <p:tgtEl>
                                          <p:spTgt spid="323"/>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246"/>
                                        </p:tgtEl>
                                        <p:attrNameLst>
                                          <p:attrName>style.visibility</p:attrName>
                                        </p:attrNameLst>
                                      </p:cBhvr>
                                      <p:to>
                                        <p:strVal val="visible"/>
                                      </p:to>
                                    </p:set>
                                    <p:animEffect transition="in" filter="wipe(left)">
                                      <p:cBhvr>
                                        <p:cTn id="123" dur="500"/>
                                        <p:tgtEl>
                                          <p:spTgt spid="246"/>
                                        </p:tgtEl>
                                      </p:cBhvr>
                                    </p:animEffect>
                                  </p:childTnLst>
                                </p:cTn>
                              </p:par>
                            </p:childTnLst>
                          </p:cTn>
                        </p:par>
                        <p:par>
                          <p:cTn id="124" fill="hold">
                            <p:stCondLst>
                              <p:cond delay="1000"/>
                            </p:stCondLst>
                            <p:childTnLst>
                              <p:par>
                                <p:cTn id="125" presetID="21" presetClass="emph" presetSubtype="0" fill="hold" grpId="1" nodeType="afterEffect">
                                  <p:stCondLst>
                                    <p:cond delay="0"/>
                                  </p:stCondLst>
                                  <p:childTnLst>
                                    <p:animClr clrSpc="hsl" dir="cw">
                                      <p:cBhvr override="childStyle">
                                        <p:cTn id="126" dur="500" fill="hold"/>
                                        <p:tgtEl>
                                          <p:spTgt spid="242"/>
                                        </p:tgtEl>
                                        <p:attrNameLst>
                                          <p:attrName>style.color</p:attrName>
                                        </p:attrNameLst>
                                      </p:cBhvr>
                                      <p:by>
                                        <p:hsl h="7200000" s="0" l="0"/>
                                      </p:by>
                                    </p:animClr>
                                    <p:animClr clrSpc="hsl" dir="cw">
                                      <p:cBhvr>
                                        <p:cTn id="127" dur="500" fill="hold"/>
                                        <p:tgtEl>
                                          <p:spTgt spid="242"/>
                                        </p:tgtEl>
                                        <p:attrNameLst>
                                          <p:attrName>fillcolor</p:attrName>
                                        </p:attrNameLst>
                                      </p:cBhvr>
                                      <p:by>
                                        <p:hsl h="7200000" s="0" l="0"/>
                                      </p:by>
                                    </p:animClr>
                                    <p:animClr clrSpc="hsl" dir="cw">
                                      <p:cBhvr>
                                        <p:cTn id="128" dur="500" fill="hold"/>
                                        <p:tgtEl>
                                          <p:spTgt spid="242"/>
                                        </p:tgtEl>
                                        <p:attrNameLst>
                                          <p:attrName>stroke.color</p:attrName>
                                        </p:attrNameLst>
                                      </p:cBhvr>
                                      <p:by>
                                        <p:hsl h="7200000" s="0" l="0"/>
                                      </p:by>
                                    </p:animClr>
                                    <p:set>
                                      <p:cBhvr>
                                        <p:cTn id="129" dur="500" fill="hold"/>
                                        <p:tgtEl>
                                          <p:spTgt spid="242"/>
                                        </p:tgtEl>
                                        <p:attrNameLst>
                                          <p:attrName>fill.type</p:attrName>
                                        </p:attrNameLst>
                                      </p:cBhvr>
                                      <p:to>
                                        <p:strVal val="solid"/>
                                      </p:to>
                                    </p:se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324"/>
                                        </p:tgtEl>
                                        <p:attrNameLst>
                                          <p:attrName>style.visibility</p:attrName>
                                        </p:attrNameLst>
                                      </p:cBhvr>
                                      <p:to>
                                        <p:strVal val="visible"/>
                                      </p:to>
                                    </p:set>
                                    <p:animEffect transition="in" filter="wipe(left)">
                                      <p:cBhvr>
                                        <p:cTn id="134" dur="500"/>
                                        <p:tgtEl>
                                          <p:spTgt spid="324"/>
                                        </p:tgtEl>
                                      </p:cBhvr>
                                    </p:animEffect>
                                  </p:childTnLst>
                                </p:cTn>
                              </p:par>
                            </p:childTnLst>
                          </p:cTn>
                        </p:par>
                        <p:par>
                          <p:cTn id="135" fill="hold">
                            <p:stCondLst>
                              <p:cond delay="500"/>
                            </p:stCondLst>
                            <p:childTnLst>
                              <p:par>
                                <p:cTn id="136" presetID="22" presetClass="entr" presetSubtype="8" fill="hold" nodeType="afterEffect">
                                  <p:stCondLst>
                                    <p:cond delay="0"/>
                                  </p:stCondLst>
                                  <p:childTnLst>
                                    <p:set>
                                      <p:cBhvr>
                                        <p:cTn id="137" dur="1" fill="hold">
                                          <p:stCondLst>
                                            <p:cond delay="0"/>
                                          </p:stCondLst>
                                        </p:cTn>
                                        <p:tgtEl>
                                          <p:spTgt spid="164"/>
                                        </p:tgtEl>
                                        <p:attrNameLst>
                                          <p:attrName>style.visibility</p:attrName>
                                        </p:attrNameLst>
                                      </p:cBhvr>
                                      <p:to>
                                        <p:strVal val="visible"/>
                                      </p:to>
                                    </p:set>
                                    <p:animEffect transition="in" filter="wipe(left)">
                                      <p:cBhvr>
                                        <p:cTn id="138" dur="500"/>
                                        <p:tgtEl>
                                          <p:spTgt spid="164"/>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nodeType="clickEffect">
                                  <p:stCondLst>
                                    <p:cond delay="0"/>
                                  </p:stCondLst>
                                  <p:childTnLst>
                                    <p:set>
                                      <p:cBhvr>
                                        <p:cTn id="142" dur="1" fill="hold">
                                          <p:stCondLst>
                                            <p:cond delay="0"/>
                                          </p:stCondLst>
                                        </p:cTn>
                                        <p:tgtEl>
                                          <p:spTgt spid="278"/>
                                        </p:tgtEl>
                                        <p:attrNameLst>
                                          <p:attrName>style.visibility</p:attrName>
                                        </p:attrNameLst>
                                      </p:cBhvr>
                                      <p:to>
                                        <p:strVal val="visible"/>
                                      </p:to>
                                    </p:set>
                                    <p:animEffect transition="in" filter="wipe(left)">
                                      <p:cBhvr>
                                        <p:cTn id="143" dur="500"/>
                                        <p:tgtEl>
                                          <p:spTgt spid="278"/>
                                        </p:tgtEl>
                                      </p:cBhvr>
                                    </p:animEffect>
                                  </p:childTnLst>
                                </p:cTn>
                              </p:par>
                            </p:childTnLst>
                          </p:cTn>
                        </p:par>
                        <p:par>
                          <p:cTn id="144" fill="hold">
                            <p:stCondLst>
                              <p:cond delay="500"/>
                            </p:stCondLst>
                            <p:childTnLst>
                              <p:par>
                                <p:cTn id="145" presetID="16" presetClass="entr" presetSubtype="21" fill="hold" grpId="0" nodeType="after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barn(inVertical)">
                                      <p:cBhvr>
                                        <p:cTn id="147" dur="500"/>
                                        <p:tgtEl>
                                          <p:spTgt spid="6"/>
                                        </p:tgtEl>
                                      </p:cBhvr>
                                    </p:animEffect>
                                  </p:childTnLst>
                                </p:cTn>
                              </p:par>
                            </p:childTnLst>
                          </p:cTn>
                        </p:par>
                        <p:par>
                          <p:cTn id="148" fill="hold">
                            <p:stCondLst>
                              <p:cond delay="1000"/>
                            </p:stCondLst>
                            <p:childTnLst>
                              <p:par>
                                <p:cTn id="149" presetID="22" presetClass="entr" presetSubtype="8" fill="hold" grpId="0" nodeType="afterEffect">
                                  <p:stCondLst>
                                    <p:cond delay="0"/>
                                  </p:stCondLst>
                                  <p:childTnLst>
                                    <p:set>
                                      <p:cBhvr>
                                        <p:cTn id="150" dur="1" fill="hold">
                                          <p:stCondLst>
                                            <p:cond delay="0"/>
                                          </p:stCondLst>
                                        </p:cTn>
                                        <p:tgtEl>
                                          <p:spTgt spid="163"/>
                                        </p:tgtEl>
                                        <p:attrNameLst>
                                          <p:attrName>style.visibility</p:attrName>
                                        </p:attrNameLst>
                                      </p:cBhvr>
                                      <p:to>
                                        <p:strVal val="visible"/>
                                      </p:to>
                                    </p:set>
                                    <p:animEffect transition="in" filter="wipe(left)">
                                      <p:cBhvr>
                                        <p:cTn id="151" dur="500"/>
                                        <p:tgtEl>
                                          <p:spTgt spid="16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8" fill="hold" nodeType="clickEffect">
                                  <p:stCondLst>
                                    <p:cond delay="0"/>
                                  </p:stCondLst>
                                  <p:childTnLst>
                                    <p:set>
                                      <p:cBhvr>
                                        <p:cTn id="155" dur="1" fill="hold">
                                          <p:stCondLst>
                                            <p:cond delay="0"/>
                                          </p:stCondLst>
                                        </p:cTn>
                                        <p:tgtEl>
                                          <p:spTgt spid="212"/>
                                        </p:tgtEl>
                                        <p:attrNameLst>
                                          <p:attrName>style.visibility</p:attrName>
                                        </p:attrNameLst>
                                      </p:cBhvr>
                                      <p:to>
                                        <p:strVal val="visible"/>
                                      </p:to>
                                    </p:set>
                                    <p:animEffect transition="in" filter="wipe(left)">
                                      <p:cBhvr>
                                        <p:cTn id="156" dur="500"/>
                                        <p:tgtEl>
                                          <p:spTgt spid="212"/>
                                        </p:tgtEl>
                                      </p:cBhvr>
                                    </p:animEffect>
                                  </p:childTnLst>
                                </p:cTn>
                              </p:par>
                            </p:childTnLst>
                          </p:cTn>
                        </p:par>
                        <p:par>
                          <p:cTn id="157" fill="hold">
                            <p:stCondLst>
                              <p:cond delay="500"/>
                            </p:stCondLst>
                            <p:childTnLst>
                              <p:par>
                                <p:cTn id="158" presetID="22" presetClass="entr" presetSubtype="8" fill="hold" nodeType="afterEffect">
                                  <p:stCondLst>
                                    <p:cond delay="0"/>
                                  </p:stCondLst>
                                  <p:childTnLst>
                                    <p:set>
                                      <p:cBhvr>
                                        <p:cTn id="159" dur="1" fill="hold">
                                          <p:stCondLst>
                                            <p:cond delay="0"/>
                                          </p:stCondLst>
                                        </p:cTn>
                                        <p:tgtEl>
                                          <p:spTgt spid="170"/>
                                        </p:tgtEl>
                                        <p:attrNameLst>
                                          <p:attrName>style.visibility</p:attrName>
                                        </p:attrNameLst>
                                      </p:cBhvr>
                                      <p:to>
                                        <p:strVal val="visible"/>
                                      </p:to>
                                    </p:set>
                                    <p:animEffect transition="in" filter="wipe(left)">
                                      <p:cBhvr>
                                        <p:cTn id="160" dur="500"/>
                                        <p:tgtEl>
                                          <p:spTgt spid="17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284"/>
                                        </p:tgtEl>
                                        <p:attrNameLst>
                                          <p:attrName>style.visibility</p:attrName>
                                        </p:attrNameLst>
                                      </p:cBhvr>
                                      <p:to>
                                        <p:strVal val="visible"/>
                                      </p:to>
                                    </p:set>
                                    <p:animEffect transition="in" filter="wipe(left)">
                                      <p:cBhvr>
                                        <p:cTn id="165" dur="500"/>
                                        <p:tgtEl>
                                          <p:spTgt spid="284"/>
                                        </p:tgtEl>
                                      </p:cBhvr>
                                    </p:animEffect>
                                  </p:childTnLst>
                                </p:cTn>
                              </p:par>
                            </p:childTnLst>
                          </p:cTn>
                        </p:par>
                        <p:par>
                          <p:cTn id="166" fill="hold">
                            <p:stCondLst>
                              <p:cond delay="500"/>
                            </p:stCondLst>
                            <p:childTnLst>
                              <p:par>
                                <p:cTn id="167" presetID="16" presetClass="entr" presetSubtype="21" fill="hold" grpId="0" nodeType="afterEffect">
                                  <p:stCondLst>
                                    <p:cond delay="0"/>
                                  </p:stCondLst>
                                  <p:childTnLst>
                                    <p:set>
                                      <p:cBhvr>
                                        <p:cTn id="168" dur="1" fill="hold">
                                          <p:stCondLst>
                                            <p:cond delay="0"/>
                                          </p:stCondLst>
                                        </p:cTn>
                                        <p:tgtEl>
                                          <p:spTgt spid="8"/>
                                        </p:tgtEl>
                                        <p:attrNameLst>
                                          <p:attrName>style.visibility</p:attrName>
                                        </p:attrNameLst>
                                      </p:cBhvr>
                                      <p:to>
                                        <p:strVal val="visible"/>
                                      </p:to>
                                    </p:set>
                                    <p:animEffect transition="in" filter="barn(inVertical)">
                                      <p:cBhvr>
                                        <p:cTn id="169" dur="500"/>
                                        <p:tgtEl>
                                          <p:spTgt spid="8"/>
                                        </p:tgtEl>
                                      </p:cBhvr>
                                    </p:animEffect>
                                  </p:childTnLst>
                                </p:cTn>
                              </p:par>
                            </p:childTnLst>
                          </p:cTn>
                        </p:par>
                        <p:par>
                          <p:cTn id="170" fill="hold">
                            <p:stCondLst>
                              <p:cond delay="1000"/>
                            </p:stCondLst>
                            <p:childTnLst>
                              <p:par>
                                <p:cTn id="171" presetID="22" presetClass="entr" presetSubtype="8" fill="hold" grpId="0" nodeType="afterEffect">
                                  <p:stCondLst>
                                    <p:cond delay="0"/>
                                  </p:stCondLst>
                                  <p:childTnLst>
                                    <p:set>
                                      <p:cBhvr>
                                        <p:cTn id="172" dur="1" fill="hold">
                                          <p:stCondLst>
                                            <p:cond delay="0"/>
                                          </p:stCondLst>
                                        </p:cTn>
                                        <p:tgtEl>
                                          <p:spTgt spid="169"/>
                                        </p:tgtEl>
                                        <p:attrNameLst>
                                          <p:attrName>style.visibility</p:attrName>
                                        </p:attrNameLst>
                                      </p:cBhvr>
                                      <p:to>
                                        <p:strVal val="visible"/>
                                      </p:to>
                                    </p:set>
                                    <p:animEffect transition="in" filter="wipe(left)">
                                      <p:cBhvr>
                                        <p:cTn id="173" dur="500"/>
                                        <p:tgtEl>
                                          <p:spTgt spid="16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326"/>
                                        </p:tgtEl>
                                        <p:attrNameLst>
                                          <p:attrName>style.visibility</p:attrName>
                                        </p:attrNameLst>
                                      </p:cBhvr>
                                      <p:to>
                                        <p:strVal val="visible"/>
                                      </p:to>
                                    </p:set>
                                    <p:animEffect transition="in" filter="wipe(left)">
                                      <p:cBhvr>
                                        <p:cTn id="178" dur="500"/>
                                        <p:tgtEl>
                                          <p:spTgt spid="326"/>
                                        </p:tgtEl>
                                      </p:cBhvr>
                                    </p:animEffect>
                                  </p:childTnLst>
                                </p:cTn>
                              </p:par>
                            </p:childTnLst>
                          </p:cTn>
                        </p:par>
                        <p:par>
                          <p:cTn id="179" fill="hold">
                            <p:stCondLst>
                              <p:cond delay="500"/>
                            </p:stCondLst>
                            <p:childTnLst>
                              <p:par>
                                <p:cTn id="180" presetID="22" presetClass="entr" presetSubtype="8" fill="hold" nodeType="afterEffect">
                                  <p:stCondLst>
                                    <p:cond delay="0"/>
                                  </p:stCondLst>
                                  <p:childTnLst>
                                    <p:set>
                                      <p:cBhvr>
                                        <p:cTn id="181" dur="1" fill="hold">
                                          <p:stCondLst>
                                            <p:cond delay="0"/>
                                          </p:stCondLst>
                                        </p:cTn>
                                        <p:tgtEl>
                                          <p:spTgt spid="175"/>
                                        </p:tgtEl>
                                        <p:attrNameLst>
                                          <p:attrName>style.visibility</p:attrName>
                                        </p:attrNameLst>
                                      </p:cBhvr>
                                      <p:to>
                                        <p:strVal val="visible"/>
                                      </p:to>
                                    </p:set>
                                    <p:animEffect transition="in" filter="wipe(left)">
                                      <p:cBhvr>
                                        <p:cTn id="182" dur="500"/>
                                        <p:tgtEl>
                                          <p:spTgt spid="175"/>
                                        </p:tgtEl>
                                      </p:cBhvr>
                                    </p:animEffect>
                                  </p:childTnLst>
                                </p:cTn>
                              </p:par>
                            </p:childTnLst>
                          </p:cTn>
                        </p:par>
                        <p:par>
                          <p:cTn id="183" fill="hold">
                            <p:stCondLst>
                              <p:cond delay="1000"/>
                            </p:stCondLst>
                            <p:childTnLst>
                              <p:par>
                                <p:cTn id="184" presetID="22" presetClass="entr" presetSubtype="1" fill="hold" nodeType="afterEffect">
                                  <p:stCondLst>
                                    <p:cond delay="0"/>
                                  </p:stCondLst>
                                  <p:childTnLst>
                                    <p:set>
                                      <p:cBhvr>
                                        <p:cTn id="185" dur="1" fill="hold">
                                          <p:stCondLst>
                                            <p:cond delay="0"/>
                                          </p:stCondLst>
                                        </p:cTn>
                                        <p:tgtEl>
                                          <p:spTgt spid="327"/>
                                        </p:tgtEl>
                                        <p:attrNameLst>
                                          <p:attrName>style.visibility</p:attrName>
                                        </p:attrNameLst>
                                      </p:cBhvr>
                                      <p:to>
                                        <p:strVal val="visible"/>
                                      </p:to>
                                    </p:set>
                                    <p:animEffect transition="in" filter="wipe(up)">
                                      <p:cBhvr>
                                        <p:cTn id="186" dur="500"/>
                                        <p:tgtEl>
                                          <p:spTgt spid="327"/>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330"/>
                                        </p:tgtEl>
                                        <p:attrNameLst>
                                          <p:attrName>style.visibility</p:attrName>
                                        </p:attrNameLst>
                                      </p:cBhvr>
                                      <p:to>
                                        <p:strVal val="visible"/>
                                      </p:to>
                                    </p:set>
                                    <p:animEffect transition="in" filter="wipe(left)">
                                      <p:cBhvr>
                                        <p:cTn id="191" dur="500"/>
                                        <p:tgtEl>
                                          <p:spTgt spid="330"/>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255"/>
                                        </p:tgtEl>
                                        <p:attrNameLst>
                                          <p:attrName>style.visibility</p:attrName>
                                        </p:attrNameLst>
                                      </p:cBhvr>
                                      <p:to>
                                        <p:strVal val="visible"/>
                                      </p:to>
                                    </p:set>
                                    <p:animEffect transition="in" filter="wipe(left)">
                                      <p:cBhvr>
                                        <p:cTn id="195" dur="500"/>
                                        <p:tgtEl>
                                          <p:spTgt spid="255"/>
                                        </p:tgtEl>
                                      </p:cBhvr>
                                    </p:animEffect>
                                  </p:childTnLst>
                                </p:cTn>
                              </p:par>
                            </p:childTnLst>
                          </p:cTn>
                        </p:par>
                        <p:par>
                          <p:cTn id="196" fill="hold">
                            <p:stCondLst>
                              <p:cond delay="1000"/>
                            </p:stCondLst>
                            <p:childTnLst>
                              <p:par>
                                <p:cTn id="197" presetID="21" presetClass="emph" presetSubtype="0" fill="hold" grpId="1" nodeType="afterEffect">
                                  <p:stCondLst>
                                    <p:cond delay="0"/>
                                  </p:stCondLst>
                                  <p:childTnLst>
                                    <p:animClr clrSpc="hsl" dir="cw">
                                      <p:cBhvr override="childStyle">
                                        <p:cTn id="198" dur="500" fill="hold"/>
                                        <p:tgtEl>
                                          <p:spTgt spid="216"/>
                                        </p:tgtEl>
                                        <p:attrNameLst>
                                          <p:attrName>style.color</p:attrName>
                                        </p:attrNameLst>
                                      </p:cBhvr>
                                      <p:by>
                                        <p:hsl h="7200000" s="0" l="0"/>
                                      </p:by>
                                    </p:animClr>
                                    <p:animClr clrSpc="hsl" dir="cw">
                                      <p:cBhvr>
                                        <p:cTn id="199" dur="500" fill="hold"/>
                                        <p:tgtEl>
                                          <p:spTgt spid="216"/>
                                        </p:tgtEl>
                                        <p:attrNameLst>
                                          <p:attrName>fillcolor</p:attrName>
                                        </p:attrNameLst>
                                      </p:cBhvr>
                                      <p:by>
                                        <p:hsl h="7200000" s="0" l="0"/>
                                      </p:by>
                                    </p:animClr>
                                    <p:animClr clrSpc="hsl" dir="cw">
                                      <p:cBhvr>
                                        <p:cTn id="200" dur="500" fill="hold"/>
                                        <p:tgtEl>
                                          <p:spTgt spid="216"/>
                                        </p:tgtEl>
                                        <p:attrNameLst>
                                          <p:attrName>stroke.color</p:attrName>
                                        </p:attrNameLst>
                                      </p:cBhvr>
                                      <p:by>
                                        <p:hsl h="7200000" s="0" l="0"/>
                                      </p:by>
                                    </p:animClr>
                                    <p:set>
                                      <p:cBhvr>
                                        <p:cTn id="201" dur="500" fill="hold"/>
                                        <p:tgtEl>
                                          <p:spTgt spid="216"/>
                                        </p:tgtEl>
                                        <p:attrNameLst>
                                          <p:attrName>fill.type</p:attrName>
                                        </p:attrNameLst>
                                      </p:cBhvr>
                                      <p:to>
                                        <p:strVal val="solid"/>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8" fill="hold" nodeType="clickEffect">
                                  <p:stCondLst>
                                    <p:cond delay="0"/>
                                  </p:stCondLst>
                                  <p:childTnLst>
                                    <p:set>
                                      <p:cBhvr>
                                        <p:cTn id="205" dur="1" fill="hold">
                                          <p:stCondLst>
                                            <p:cond delay="0"/>
                                          </p:stCondLst>
                                        </p:cTn>
                                        <p:tgtEl>
                                          <p:spTgt spid="331"/>
                                        </p:tgtEl>
                                        <p:attrNameLst>
                                          <p:attrName>style.visibility</p:attrName>
                                        </p:attrNameLst>
                                      </p:cBhvr>
                                      <p:to>
                                        <p:strVal val="visible"/>
                                      </p:to>
                                    </p:set>
                                    <p:animEffect transition="in" filter="wipe(left)">
                                      <p:cBhvr>
                                        <p:cTn id="206" dur="500"/>
                                        <p:tgtEl>
                                          <p:spTgt spid="331"/>
                                        </p:tgtEl>
                                      </p:cBhvr>
                                    </p:animEffect>
                                  </p:childTnLst>
                                </p:cTn>
                              </p:par>
                            </p:childTnLst>
                          </p:cTn>
                        </p:par>
                        <p:par>
                          <p:cTn id="207" fill="hold">
                            <p:stCondLst>
                              <p:cond delay="500"/>
                            </p:stCondLst>
                            <p:childTnLst>
                              <p:par>
                                <p:cTn id="208" presetID="22" presetClass="entr" presetSubtype="8" fill="hold" nodeType="afterEffect">
                                  <p:stCondLst>
                                    <p:cond delay="0"/>
                                  </p:stCondLst>
                                  <p:childTnLst>
                                    <p:set>
                                      <p:cBhvr>
                                        <p:cTn id="209" dur="1" fill="hold">
                                          <p:stCondLst>
                                            <p:cond delay="0"/>
                                          </p:stCondLst>
                                        </p:cTn>
                                        <p:tgtEl>
                                          <p:spTgt spid="184"/>
                                        </p:tgtEl>
                                        <p:attrNameLst>
                                          <p:attrName>style.visibility</p:attrName>
                                        </p:attrNameLst>
                                      </p:cBhvr>
                                      <p:to>
                                        <p:strVal val="visible"/>
                                      </p:to>
                                    </p:set>
                                    <p:animEffect transition="in" filter="wipe(left)">
                                      <p:cBhvr>
                                        <p:cTn id="210" dur="500"/>
                                        <p:tgtEl>
                                          <p:spTgt spid="184"/>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290"/>
                                        </p:tgtEl>
                                        <p:attrNameLst>
                                          <p:attrName>style.visibility</p:attrName>
                                        </p:attrNameLst>
                                      </p:cBhvr>
                                      <p:to>
                                        <p:strVal val="visible"/>
                                      </p:to>
                                    </p:set>
                                    <p:animEffect transition="in" filter="wipe(left)">
                                      <p:cBhvr>
                                        <p:cTn id="215" dur="500"/>
                                        <p:tgtEl>
                                          <p:spTgt spid="290"/>
                                        </p:tgtEl>
                                      </p:cBhvr>
                                    </p:animEffect>
                                  </p:childTnLst>
                                </p:cTn>
                              </p:par>
                            </p:childTnLst>
                          </p:cTn>
                        </p:par>
                        <p:par>
                          <p:cTn id="216" fill="hold">
                            <p:stCondLst>
                              <p:cond delay="500"/>
                            </p:stCondLst>
                            <p:childTnLst>
                              <p:par>
                                <p:cTn id="217" presetID="16" presetClass="entr" presetSubtype="21" fill="hold" grpId="0" nodeType="afterEffect">
                                  <p:stCondLst>
                                    <p:cond delay="0"/>
                                  </p:stCondLst>
                                  <p:childTnLst>
                                    <p:set>
                                      <p:cBhvr>
                                        <p:cTn id="218" dur="1" fill="hold">
                                          <p:stCondLst>
                                            <p:cond delay="0"/>
                                          </p:stCondLst>
                                        </p:cTn>
                                        <p:tgtEl>
                                          <p:spTgt spid="9"/>
                                        </p:tgtEl>
                                        <p:attrNameLst>
                                          <p:attrName>style.visibility</p:attrName>
                                        </p:attrNameLst>
                                      </p:cBhvr>
                                      <p:to>
                                        <p:strVal val="visible"/>
                                      </p:to>
                                    </p:set>
                                    <p:animEffect transition="in" filter="barn(inVertical)">
                                      <p:cBhvr>
                                        <p:cTn id="219" dur="500"/>
                                        <p:tgtEl>
                                          <p:spTgt spid="9"/>
                                        </p:tgtEl>
                                      </p:cBhvr>
                                    </p:animEffect>
                                  </p:childTnLst>
                                </p:cTn>
                              </p:par>
                            </p:childTnLst>
                          </p:cTn>
                        </p:par>
                        <p:par>
                          <p:cTn id="220" fill="hold">
                            <p:stCondLst>
                              <p:cond delay="1000"/>
                            </p:stCondLst>
                            <p:childTnLst>
                              <p:par>
                                <p:cTn id="221" presetID="22" presetClass="entr" presetSubtype="8" fill="hold" grpId="0" nodeType="afterEffect">
                                  <p:stCondLst>
                                    <p:cond delay="0"/>
                                  </p:stCondLst>
                                  <p:childTnLst>
                                    <p:set>
                                      <p:cBhvr>
                                        <p:cTn id="222" dur="1" fill="hold">
                                          <p:stCondLst>
                                            <p:cond delay="0"/>
                                          </p:stCondLst>
                                        </p:cTn>
                                        <p:tgtEl>
                                          <p:spTgt spid="183"/>
                                        </p:tgtEl>
                                        <p:attrNameLst>
                                          <p:attrName>style.visibility</p:attrName>
                                        </p:attrNameLst>
                                      </p:cBhvr>
                                      <p:to>
                                        <p:strVal val="visible"/>
                                      </p:to>
                                    </p:set>
                                    <p:animEffect transition="in" filter="wipe(left)">
                                      <p:cBhvr>
                                        <p:cTn id="223" dur="500"/>
                                        <p:tgtEl>
                                          <p:spTgt spid="183"/>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nodeType="clickEffect">
                                  <p:stCondLst>
                                    <p:cond delay="0"/>
                                  </p:stCondLst>
                                  <p:childTnLst>
                                    <p:set>
                                      <p:cBhvr>
                                        <p:cTn id="227" dur="1" fill="hold">
                                          <p:stCondLst>
                                            <p:cond delay="0"/>
                                          </p:stCondLst>
                                        </p:cTn>
                                        <p:tgtEl>
                                          <p:spTgt spid="180"/>
                                        </p:tgtEl>
                                        <p:attrNameLst>
                                          <p:attrName>style.visibility</p:attrName>
                                        </p:attrNameLst>
                                      </p:cBhvr>
                                      <p:to>
                                        <p:strVal val="visible"/>
                                      </p:to>
                                    </p:set>
                                    <p:animEffect transition="in" filter="wipe(left)">
                                      <p:cBhvr>
                                        <p:cTn id="228" dur="500"/>
                                        <p:tgtEl>
                                          <p:spTgt spid="180"/>
                                        </p:tgtEl>
                                      </p:cBhvr>
                                    </p:animEffect>
                                  </p:childTnLst>
                                </p:cTn>
                              </p:par>
                            </p:childTnLst>
                          </p:cTn>
                        </p:par>
                        <p:par>
                          <p:cTn id="229" fill="hold">
                            <p:stCondLst>
                              <p:cond delay="500"/>
                            </p:stCondLst>
                            <p:childTnLst>
                              <p:par>
                                <p:cTn id="230" presetID="22" presetClass="entr" presetSubtype="8" fill="hold" nodeType="afterEffect">
                                  <p:stCondLst>
                                    <p:cond delay="0"/>
                                  </p:stCondLst>
                                  <p:childTnLst>
                                    <p:set>
                                      <p:cBhvr>
                                        <p:cTn id="231" dur="1" fill="hold">
                                          <p:stCondLst>
                                            <p:cond delay="0"/>
                                          </p:stCondLst>
                                        </p:cTn>
                                        <p:tgtEl>
                                          <p:spTgt spid="190"/>
                                        </p:tgtEl>
                                        <p:attrNameLst>
                                          <p:attrName>style.visibility</p:attrName>
                                        </p:attrNameLst>
                                      </p:cBhvr>
                                      <p:to>
                                        <p:strVal val="visible"/>
                                      </p:to>
                                    </p:set>
                                    <p:animEffect transition="in" filter="wipe(left)">
                                      <p:cBhvr>
                                        <p:cTn id="232" dur="500"/>
                                        <p:tgtEl>
                                          <p:spTgt spid="190"/>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8" fill="hold" nodeType="clickEffect">
                                  <p:stCondLst>
                                    <p:cond delay="0"/>
                                  </p:stCondLst>
                                  <p:childTnLst>
                                    <p:set>
                                      <p:cBhvr>
                                        <p:cTn id="236" dur="1" fill="hold">
                                          <p:stCondLst>
                                            <p:cond delay="0"/>
                                          </p:stCondLst>
                                        </p:cTn>
                                        <p:tgtEl>
                                          <p:spTgt spid="296"/>
                                        </p:tgtEl>
                                        <p:attrNameLst>
                                          <p:attrName>style.visibility</p:attrName>
                                        </p:attrNameLst>
                                      </p:cBhvr>
                                      <p:to>
                                        <p:strVal val="visible"/>
                                      </p:to>
                                    </p:set>
                                    <p:animEffect transition="in" filter="wipe(left)">
                                      <p:cBhvr>
                                        <p:cTn id="237" dur="500"/>
                                        <p:tgtEl>
                                          <p:spTgt spid="296"/>
                                        </p:tgtEl>
                                      </p:cBhvr>
                                    </p:animEffect>
                                  </p:childTnLst>
                                </p:cTn>
                              </p:par>
                            </p:childTnLst>
                          </p:cTn>
                        </p:par>
                        <p:par>
                          <p:cTn id="238" fill="hold">
                            <p:stCondLst>
                              <p:cond delay="500"/>
                            </p:stCondLst>
                            <p:childTnLst>
                              <p:par>
                                <p:cTn id="239" presetID="16" presetClass="entr" presetSubtype="21" fill="hold" grpId="0" nodeType="afterEffect">
                                  <p:stCondLst>
                                    <p:cond delay="0"/>
                                  </p:stCondLst>
                                  <p:childTnLst>
                                    <p:set>
                                      <p:cBhvr>
                                        <p:cTn id="240" dur="1" fill="hold">
                                          <p:stCondLst>
                                            <p:cond delay="0"/>
                                          </p:stCondLst>
                                        </p:cTn>
                                        <p:tgtEl>
                                          <p:spTgt spid="10"/>
                                        </p:tgtEl>
                                        <p:attrNameLst>
                                          <p:attrName>style.visibility</p:attrName>
                                        </p:attrNameLst>
                                      </p:cBhvr>
                                      <p:to>
                                        <p:strVal val="visible"/>
                                      </p:to>
                                    </p:set>
                                    <p:animEffect transition="in" filter="barn(inVertical)">
                                      <p:cBhvr>
                                        <p:cTn id="241" dur="500"/>
                                        <p:tgtEl>
                                          <p:spTgt spid="10"/>
                                        </p:tgtEl>
                                      </p:cBhvr>
                                    </p:animEffect>
                                  </p:childTnLst>
                                </p:cTn>
                              </p:par>
                            </p:childTnLst>
                          </p:cTn>
                        </p:par>
                        <p:par>
                          <p:cTn id="242" fill="hold">
                            <p:stCondLst>
                              <p:cond delay="1000"/>
                            </p:stCondLst>
                            <p:childTnLst>
                              <p:par>
                                <p:cTn id="243" presetID="22" presetClass="entr" presetSubtype="8" fill="hold" grpId="0" nodeType="afterEffect">
                                  <p:stCondLst>
                                    <p:cond delay="0"/>
                                  </p:stCondLst>
                                  <p:childTnLst>
                                    <p:set>
                                      <p:cBhvr>
                                        <p:cTn id="244" dur="1" fill="hold">
                                          <p:stCondLst>
                                            <p:cond delay="0"/>
                                          </p:stCondLst>
                                        </p:cTn>
                                        <p:tgtEl>
                                          <p:spTgt spid="189"/>
                                        </p:tgtEl>
                                        <p:attrNameLst>
                                          <p:attrName>style.visibility</p:attrName>
                                        </p:attrNameLst>
                                      </p:cBhvr>
                                      <p:to>
                                        <p:strVal val="visible"/>
                                      </p:to>
                                    </p:set>
                                    <p:animEffect transition="in" filter="wipe(left)">
                                      <p:cBhvr>
                                        <p:cTn id="245" dur="500"/>
                                        <p:tgtEl>
                                          <p:spTgt spid="189"/>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1" fill="hold" nodeType="clickEffect">
                                  <p:stCondLst>
                                    <p:cond delay="0"/>
                                  </p:stCondLst>
                                  <p:childTnLst>
                                    <p:set>
                                      <p:cBhvr>
                                        <p:cTn id="249" dur="1" fill="hold">
                                          <p:stCondLst>
                                            <p:cond delay="0"/>
                                          </p:stCondLst>
                                        </p:cTn>
                                        <p:tgtEl>
                                          <p:spTgt spid="162"/>
                                        </p:tgtEl>
                                        <p:attrNameLst>
                                          <p:attrName>style.visibility</p:attrName>
                                        </p:attrNameLst>
                                      </p:cBhvr>
                                      <p:to>
                                        <p:strVal val="visible"/>
                                      </p:to>
                                    </p:set>
                                    <p:animEffect transition="in" filter="wipe(up)">
                                      <p:cBhvr>
                                        <p:cTn id="25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ldLvl="0" animBg="1"/>
      <p:bldP spid="169" grpId="0" bldLvl="0" animBg="1"/>
      <p:bldP spid="183" grpId="0" bldLvl="0" animBg="1"/>
      <p:bldP spid="189" grpId="0" bldLvl="0" animBg="1"/>
      <p:bldP spid="217" grpId="0" bldLvl="0" animBg="1"/>
      <p:bldP spid="217" grpId="1" bldLvl="0" animBg="1"/>
      <p:bldP spid="228" grpId="0" bldLvl="0" animBg="1"/>
      <p:bldP spid="237" grpId="0" bldLvl="0" animBg="1"/>
      <p:bldP spid="246" grpId="0" bldLvl="0" animBg="1"/>
      <p:bldP spid="215" grpId="0" bldLvl="0" animBg="1"/>
      <p:bldP spid="215" grpId="1" bldLvl="0" animBg="1"/>
      <p:bldP spid="216" grpId="0" bldLvl="0" animBg="1"/>
      <p:bldP spid="216" grpId="1" bldLvl="0" animBg="1"/>
      <p:bldP spid="242" grpId="0" bldLvl="0" animBg="1"/>
      <p:bldP spid="242" grpId="1" bldLvl="0" animBg="1"/>
      <p:bldP spid="255" grpId="0" bldLvl="0" animBg="1"/>
      <p:bldP spid="265" grpId="0" bldLvl="0" animBg="1"/>
      <p:bldP spid="55415" grpId="0" animBg="1"/>
      <p:bldP spid="6" grpId="0" bldLvl="0" animBg="1"/>
      <p:bldP spid="8" grpId="0" bldLvl="0" animBg="1"/>
      <p:bldP spid="9" grpId="0" bldLvl="0" animBg="1"/>
      <p:bldP spid="1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中序遍历（</a:t>
            </a:r>
            <a:r>
              <a:rPr lang="en-US" altLang="zh-CN" sz="3200" dirty="0">
                <a:solidFill>
                  <a:srgbClr val="0000FF"/>
                </a:solidFill>
                <a:latin typeface="楷体_GB2312" pitchFamily="49" charset="-122"/>
              </a:rPr>
              <a:t>L D R</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
        <p:nvSpPr>
          <p:cNvPr id="4" name="Rectangle 38"/>
          <p:cNvSpPr/>
          <p:nvPr/>
        </p:nvSpPr>
        <p:spPr>
          <a:xfrm>
            <a:off x="1191895" y="1667193"/>
            <a:ext cx="4427538" cy="2308225"/>
          </a:xfrm>
          <a:prstGeom prst="rect">
            <a:avLst/>
          </a:prstGeom>
          <a:noFill/>
          <a:ln w="25400">
            <a:noFill/>
          </a:ln>
        </p:spPr>
        <p:txBody>
          <a:bodyPr lIns="72000" tIns="0" rIns="90000" bIns="0">
            <a:spAutoFit/>
          </a:bodyPr>
          <a:lstStyle/>
          <a:p>
            <a:pPr>
              <a:lnSpc>
                <a:spcPct val="125000"/>
              </a:lnSpc>
              <a:spcBef>
                <a:spcPts val="0"/>
              </a:spcBef>
              <a:spcAft>
                <a:spcPts val="0"/>
              </a:spcAft>
              <a:buSzPct val="200000"/>
              <a:buFont typeface="Webdings" panose="05030102010509060703" pitchFamily="18" charset="2"/>
              <a:buBlip>
                <a:blip r:embed="rId1"/>
              </a:buBlip>
            </a:pP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若二叉树为空树，则空操作；否则，</a:t>
            </a:r>
            <a:endPar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序遍历左子树</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访问根结点</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）中序遍历右子树。</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1462405" y="4223385"/>
            <a:ext cx="2209800" cy="2362200"/>
            <a:chOff x="3939" y="6874"/>
            <a:chExt cx="3480" cy="3720"/>
          </a:xfrm>
        </p:grpSpPr>
        <p:sp>
          <p:nvSpPr>
            <p:cNvPr id="106" name="Oval 60"/>
            <p:cNvSpPr/>
            <p:nvPr/>
          </p:nvSpPr>
          <p:spPr>
            <a:xfrm>
              <a:off x="5259" y="687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A</a:t>
              </a:r>
              <a:endParaRPr lang="en-US" altLang="zh-CN" dirty="0">
                <a:solidFill>
                  <a:srgbClr val="000000"/>
                </a:solidFill>
                <a:latin typeface="宋体" panose="02010600030101010101" pitchFamily="2" charset="-122"/>
              </a:endParaRPr>
            </a:p>
          </p:txBody>
        </p:sp>
        <p:sp>
          <p:nvSpPr>
            <p:cNvPr id="107" name="Oval 61"/>
            <p:cNvSpPr/>
            <p:nvPr/>
          </p:nvSpPr>
          <p:spPr>
            <a:xfrm>
              <a:off x="6579" y="8194"/>
              <a:ext cx="840" cy="720"/>
            </a:xfrm>
            <a:prstGeom prst="ellipse">
              <a:avLst/>
            </a:prstGeom>
            <a:solidFill>
              <a:srgbClr val="FF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C</a:t>
              </a:r>
              <a:endParaRPr lang="en-US" altLang="zh-CN" dirty="0">
                <a:solidFill>
                  <a:srgbClr val="000000"/>
                </a:solidFill>
                <a:latin typeface="宋体" panose="02010600030101010101" pitchFamily="2" charset="-122"/>
              </a:endParaRPr>
            </a:p>
          </p:txBody>
        </p:sp>
        <p:sp>
          <p:nvSpPr>
            <p:cNvPr id="108" name="Oval 62"/>
            <p:cNvSpPr/>
            <p:nvPr/>
          </p:nvSpPr>
          <p:spPr>
            <a:xfrm>
              <a:off x="3939" y="819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B</a:t>
              </a:r>
              <a:endParaRPr lang="en-US" altLang="zh-CN" dirty="0">
                <a:solidFill>
                  <a:srgbClr val="000000"/>
                </a:solidFill>
                <a:latin typeface="宋体" panose="02010600030101010101" pitchFamily="2" charset="-122"/>
              </a:endParaRPr>
            </a:p>
          </p:txBody>
        </p:sp>
        <p:sp>
          <p:nvSpPr>
            <p:cNvPr id="109" name="Oval 63"/>
            <p:cNvSpPr/>
            <p:nvPr/>
          </p:nvSpPr>
          <p:spPr>
            <a:xfrm>
              <a:off x="5379" y="9874"/>
              <a:ext cx="840" cy="720"/>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D</a:t>
              </a:r>
              <a:endParaRPr lang="en-US" altLang="zh-CN" dirty="0">
                <a:solidFill>
                  <a:srgbClr val="000000"/>
                </a:solidFill>
                <a:latin typeface="宋体" panose="02010600030101010101" pitchFamily="2" charset="-122"/>
              </a:endParaRPr>
            </a:p>
          </p:txBody>
        </p:sp>
        <p:cxnSp>
          <p:nvCxnSpPr>
            <p:cNvPr id="110" name="AutoShape 64"/>
            <p:cNvCxnSpPr/>
            <p:nvPr/>
          </p:nvCxnSpPr>
          <p:spPr>
            <a:xfrm flipH="1">
              <a:off x="4656" y="7489"/>
              <a:ext cx="726" cy="810"/>
            </a:xfrm>
            <a:prstGeom prst="straightConnector1">
              <a:avLst/>
            </a:prstGeom>
            <a:ln w="9525" cap="flat" cmpd="sng">
              <a:solidFill>
                <a:schemeClr val="tx1"/>
              </a:solidFill>
              <a:prstDash val="solid"/>
              <a:headEnd type="none" w="med" len="med"/>
              <a:tailEnd type="none" w="med" len="med"/>
            </a:ln>
          </p:spPr>
        </p:cxnSp>
        <p:cxnSp>
          <p:nvCxnSpPr>
            <p:cNvPr id="111" name="AutoShape 65"/>
            <p:cNvCxnSpPr/>
            <p:nvPr/>
          </p:nvCxnSpPr>
          <p:spPr>
            <a:xfrm>
              <a:off x="5976" y="7489"/>
              <a:ext cx="726" cy="810"/>
            </a:xfrm>
            <a:prstGeom prst="straightConnector1">
              <a:avLst/>
            </a:prstGeom>
            <a:ln w="9525" cap="flat" cmpd="sng">
              <a:solidFill>
                <a:schemeClr val="tx1"/>
              </a:solidFill>
              <a:prstDash val="solid"/>
              <a:headEnd type="none" w="med" len="med"/>
              <a:tailEnd type="none" w="med" len="med"/>
            </a:ln>
          </p:spPr>
        </p:cxnSp>
        <p:cxnSp>
          <p:nvCxnSpPr>
            <p:cNvPr id="112" name="AutoShape 66"/>
            <p:cNvCxnSpPr/>
            <p:nvPr/>
          </p:nvCxnSpPr>
          <p:spPr>
            <a:xfrm>
              <a:off x="4656" y="8809"/>
              <a:ext cx="846" cy="1170"/>
            </a:xfrm>
            <a:prstGeom prst="straightConnector1">
              <a:avLst/>
            </a:prstGeom>
            <a:ln w="9525" cap="flat" cmpd="sng">
              <a:solidFill>
                <a:schemeClr val="tx1"/>
              </a:solidFill>
              <a:prstDash val="solid"/>
              <a:headEnd type="none" w="med" len="med"/>
              <a:tailEnd type="none" w="med" len="med"/>
            </a:ln>
          </p:spPr>
        </p:cxnSp>
      </p:grpSp>
      <p:sp>
        <p:nvSpPr>
          <p:cNvPr id="6" name="Rectangle 18"/>
          <p:cNvSpPr>
            <a:spLocks noChangeArrowheads="1"/>
          </p:cNvSpPr>
          <p:nvPr/>
        </p:nvSpPr>
        <p:spPr bwMode="auto">
          <a:xfrm>
            <a:off x="6582093" y="1412875"/>
            <a:ext cx="2667000" cy="45720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D     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8" name="Group 19"/>
          <p:cNvGrpSpPr/>
          <p:nvPr/>
        </p:nvGrpSpPr>
        <p:grpSpPr>
          <a:xfrm>
            <a:off x="7661593" y="1844675"/>
            <a:ext cx="457200" cy="1066800"/>
            <a:chOff x="2880" y="1248"/>
            <a:chExt cx="288" cy="672"/>
          </a:xfrm>
        </p:grpSpPr>
        <p:sp>
          <p:nvSpPr>
            <p:cNvPr id="9" name="Line 20"/>
            <p:cNvSpPr>
              <a:spLocks noChangeShapeType="1"/>
            </p:cNvSpPr>
            <p:nvPr/>
          </p:nvSpPr>
          <p:spPr bwMode="auto">
            <a:xfrm>
              <a:off x="3024" y="1248"/>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Oval 21"/>
            <p:cNvSpPr>
              <a:spLocks noChangeArrowheads="1"/>
            </p:cNvSpPr>
            <p:nvPr/>
          </p:nvSpPr>
          <p:spPr bwMode="auto">
            <a:xfrm>
              <a:off x="2880" y="1680"/>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12" name="Group 22"/>
          <p:cNvGrpSpPr/>
          <p:nvPr/>
        </p:nvGrpSpPr>
        <p:grpSpPr>
          <a:xfrm>
            <a:off x="6005830" y="1773238"/>
            <a:ext cx="1524000" cy="1447800"/>
            <a:chOff x="3216" y="1248"/>
            <a:chExt cx="960" cy="912"/>
          </a:xfrm>
        </p:grpSpPr>
        <p:sp>
          <p:nvSpPr>
            <p:cNvPr id="13" name="Line 23"/>
            <p:cNvSpPr>
              <a:spLocks noChangeShapeType="1"/>
            </p:cNvSpPr>
            <p:nvPr/>
          </p:nvSpPr>
          <p:spPr bwMode="auto">
            <a:xfrm>
              <a:off x="3696" y="1248"/>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8663" name="Group 24"/>
            <p:cNvGrpSpPr/>
            <p:nvPr/>
          </p:nvGrpSpPr>
          <p:grpSpPr>
            <a:xfrm>
              <a:off x="3408" y="1680"/>
              <a:ext cx="576" cy="240"/>
              <a:chOff x="3408" y="1680"/>
              <a:chExt cx="576" cy="240"/>
            </a:xfrm>
          </p:grpSpPr>
          <p:sp>
            <p:nvSpPr>
              <p:cNvPr id="14" name="Line 25"/>
              <p:cNvSpPr>
                <a:spLocks noChangeShapeType="1"/>
              </p:cNvSpPr>
              <p:nvPr/>
            </p:nvSpPr>
            <p:spPr bwMode="auto">
              <a:xfrm>
                <a:off x="3408"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26"/>
              <p:cNvSpPr>
                <a:spLocks noChangeShapeType="1"/>
              </p:cNvSpPr>
              <p:nvPr/>
            </p:nvSpPr>
            <p:spPr bwMode="auto">
              <a:xfrm>
                <a:off x="3408"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Line 27"/>
              <p:cNvSpPr>
                <a:spLocks noChangeShapeType="1"/>
              </p:cNvSpPr>
              <p:nvPr/>
            </p:nvSpPr>
            <p:spPr bwMode="auto">
              <a:xfrm>
                <a:off x="3984"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7" name="Rectangle 28"/>
            <p:cNvSpPr>
              <a:spLocks noChangeArrowheads="1"/>
            </p:cNvSpPr>
            <p:nvPr/>
          </p:nvSpPr>
          <p:spPr bwMode="auto">
            <a:xfrm>
              <a:off x="3216" y="1920"/>
              <a:ext cx="960"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18" name="Group 29"/>
          <p:cNvGrpSpPr/>
          <p:nvPr/>
        </p:nvGrpSpPr>
        <p:grpSpPr>
          <a:xfrm>
            <a:off x="6869430" y="3241675"/>
            <a:ext cx="1447800" cy="1447800"/>
            <a:chOff x="3744" y="2160"/>
            <a:chExt cx="912" cy="912"/>
          </a:xfrm>
        </p:grpSpPr>
        <p:grpSp>
          <p:nvGrpSpPr>
            <p:cNvPr id="68656" name="Group 30"/>
            <p:cNvGrpSpPr/>
            <p:nvPr/>
          </p:nvGrpSpPr>
          <p:grpSpPr>
            <a:xfrm>
              <a:off x="3888" y="2592"/>
              <a:ext cx="576" cy="240"/>
              <a:chOff x="3888" y="2592"/>
              <a:chExt cx="576" cy="240"/>
            </a:xfrm>
          </p:grpSpPr>
          <p:sp>
            <p:nvSpPr>
              <p:cNvPr id="20" name="Line 31"/>
              <p:cNvSpPr>
                <a:spLocks noChangeShapeType="1"/>
              </p:cNvSpPr>
              <p:nvPr/>
            </p:nvSpPr>
            <p:spPr bwMode="auto">
              <a:xfrm>
                <a:off x="3888" y="2592"/>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32"/>
              <p:cNvSpPr>
                <a:spLocks noChangeShapeType="1"/>
              </p:cNvSpPr>
              <p:nvPr/>
            </p:nvSpPr>
            <p:spPr bwMode="auto">
              <a:xfrm>
                <a:off x="3888"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33"/>
              <p:cNvSpPr>
                <a:spLocks noChangeShapeType="1"/>
              </p:cNvSpPr>
              <p:nvPr/>
            </p:nvSpPr>
            <p:spPr bwMode="auto">
              <a:xfrm>
                <a:off x="4464"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9" name="Rectangle 34"/>
            <p:cNvSpPr>
              <a:spLocks noChangeArrowheads="1"/>
            </p:cNvSpPr>
            <p:nvPr/>
          </p:nvSpPr>
          <p:spPr bwMode="auto">
            <a:xfrm>
              <a:off x="3744" y="2832"/>
              <a:ext cx="912"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23" name="Line 35"/>
            <p:cNvSpPr>
              <a:spLocks noChangeShapeType="1"/>
            </p:cNvSpPr>
            <p:nvPr/>
          </p:nvSpPr>
          <p:spPr bwMode="auto">
            <a:xfrm>
              <a:off x="398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4" name="Group 36"/>
          <p:cNvGrpSpPr/>
          <p:nvPr/>
        </p:nvGrpSpPr>
        <p:grpSpPr>
          <a:xfrm>
            <a:off x="5985193" y="3241675"/>
            <a:ext cx="523875" cy="992188"/>
            <a:chOff x="3531" y="2160"/>
            <a:chExt cx="330" cy="625"/>
          </a:xfrm>
        </p:grpSpPr>
        <p:sp>
          <p:nvSpPr>
            <p:cNvPr id="68654" name="Text Box 37"/>
            <p:cNvSpPr txBox="1"/>
            <p:nvPr/>
          </p:nvSpPr>
          <p:spPr>
            <a:xfrm rot="-5503572">
              <a:off x="3576" y="2500"/>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25" name="Line 38"/>
            <p:cNvSpPr>
              <a:spLocks noChangeShapeType="1"/>
            </p:cNvSpPr>
            <p:nvPr/>
          </p:nvSpPr>
          <p:spPr bwMode="auto">
            <a:xfrm>
              <a:off x="369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6" name="Group 39"/>
          <p:cNvGrpSpPr/>
          <p:nvPr/>
        </p:nvGrpSpPr>
        <p:grpSpPr>
          <a:xfrm>
            <a:off x="6509068" y="3213100"/>
            <a:ext cx="457200" cy="1066800"/>
            <a:chOff x="3264" y="2160"/>
            <a:chExt cx="288" cy="672"/>
          </a:xfrm>
        </p:grpSpPr>
        <p:sp>
          <p:nvSpPr>
            <p:cNvPr id="27" name="Oval 40"/>
            <p:cNvSpPr>
              <a:spLocks noChangeArrowheads="1"/>
            </p:cNvSpPr>
            <p:nvPr/>
          </p:nvSpPr>
          <p:spPr bwMode="auto">
            <a:xfrm>
              <a:off x="3264" y="2592"/>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28" name="Line 41"/>
            <p:cNvSpPr>
              <a:spLocks noChangeShapeType="1"/>
            </p:cNvSpPr>
            <p:nvPr/>
          </p:nvSpPr>
          <p:spPr bwMode="auto">
            <a:xfrm>
              <a:off x="340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9" name="Group 42"/>
          <p:cNvGrpSpPr/>
          <p:nvPr/>
        </p:nvGrpSpPr>
        <p:grpSpPr>
          <a:xfrm>
            <a:off x="7806055" y="4689475"/>
            <a:ext cx="523875" cy="990600"/>
            <a:chOff x="4347" y="3072"/>
            <a:chExt cx="330" cy="624"/>
          </a:xfrm>
        </p:grpSpPr>
        <p:sp>
          <p:nvSpPr>
            <p:cNvPr id="68650" name="Text Box 43"/>
            <p:cNvSpPr txBox="1"/>
            <p:nvPr/>
          </p:nvSpPr>
          <p:spPr>
            <a:xfrm rot="-5503572">
              <a:off x="4392"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31" name="Line 44"/>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2" name="Group 45"/>
          <p:cNvGrpSpPr/>
          <p:nvPr/>
        </p:nvGrpSpPr>
        <p:grpSpPr>
          <a:xfrm>
            <a:off x="6797993" y="4689475"/>
            <a:ext cx="523875" cy="990600"/>
            <a:chOff x="4059" y="3072"/>
            <a:chExt cx="330" cy="624"/>
          </a:xfrm>
        </p:grpSpPr>
        <p:sp>
          <p:nvSpPr>
            <p:cNvPr id="68648" name="Text Box 46"/>
            <p:cNvSpPr txBox="1"/>
            <p:nvPr/>
          </p:nvSpPr>
          <p:spPr>
            <a:xfrm rot="-5503572">
              <a:off x="4104"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34" name="Line 47"/>
            <p:cNvSpPr>
              <a:spLocks noChangeShapeType="1"/>
            </p:cNvSpPr>
            <p:nvPr/>
          </p:nvSpPr>
          <p:spPr bwMode="auto">
            <a:xfrm>
              <a:off x="4224" y="3072"/>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5" name="Group 48"/>
          <p:cNvGrpSpPr/>
          <p:nvPr/>
        </p:nvGrpSpPr>
        <p:grpSpPr>
          <a:xfrm>
            <a:off x="7374255" y="4689475"/>
            <a:ext cx="457200" cy="1066800"/>
            <a:chOff x="3792" y="3072"/>
            <a:chExt cx="288" cy="672"/>
          </a:xfrm>
        </p:grpSpPr>
        <p:sp>
          <p:nvSpPr>
            <p:cNvPr id="36" name="Oval 49"/>
            <p:cNvSpPr>
              <a:spLocks noChangeArrowheads="1"/>
            </p:cNvSpPr>
            <p:nvPr/>
          </p:nvSpPr>
          <p:spPr bwMode="auto">
            <a:xfrm>
              <a:off x="3792" y="3504"/>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7" name="Line 50"/>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8" name="Group 51"/>
          <p:cNvGrpSpPr/>
          <p:nvPr/>
        </p:nvGrpSpPr>
        <p:grpSpPr>
          <a:xfrm>
            <a:off x="10358755" y="3241675"/>
            <a:ext cx="523875" cy="990600"/>
            <a:chOff x="5259" y="2160"/>
            <a:chExt cx="330" cy="624"/>
          </a:xfrm>
        </p:grpSpPr>
        <p:sp>
          <p:nvSpPr>
            <p:cNvPr id="68644" name="Text Box 52"/>
            <p:cNvSpPr txBox="1"/>
            <p:nvPr/>
          </p:nvSpPr>
          <p:spPr>
            <a:xfrm rot="-5503572">
              <a:off x="5304"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40" name="Line 53"/>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1" name="Group 54"/>
          <p:cNvGrpSpPr/>
          <p:nvPr/>
        </p:nvGrpSpPr>
        <p:grpSpPr>
          <a:xfrm>
            <a:off x="9317355" y="3241675"/>
            <a:ext cx="523875" cy="990600"/>
            <a:chOff x="4971" y="2160"/>
            <a:chExt cx="330" cy="624"/>
          </a:xfrm>
        </p:grpSpPr>
        <p:sp>
          <p:nvSpPr>
            <p:cNvPr id="68642" name="Text Box 55"/>
            <p:cNvSpPr txBox="1"/>
            <p:nvPr/>
          </p:nvSpPr>
          <p:spPr>
            <a:xfrm rot="-5503572">
              <a:off x="5016"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43" name="Line 56"/>
            <p:cNvSpPr>
              <a:spLocks noChangeShapeType="1"/>
            </p:cNvSpPr>
            <p:nvPr/>
          </p:nvSpPr>
          <p:spPr bwMode="auto">
            <a:xfrm>
              <a:off x="513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4" name="Group 57"/>
          <p:cNvGrpSpPr/>
          <p:nvPr/>
        </p:nvGrpSpPr>
        <p:grpSpPr>
          <a:xfrm>
            <a:off x="9941243" y="3213100"/>
            <a:ext cx="457200" cy="1066800"/>
            <a:chOff x="4704" y="2160"/>
            <a:chExt cx="288" cy="672"/>
          </a:xfrm>
        </p:grpSpPr>
        <p:sp>
          <p:nvSpPr>
            <p:cNvPr id="45" name="Oval 58"/>
            <p:cNvSpPr>
              <a:spLocks noChangeArrowheads="1"/>
            </p:cNvSpPr>
            <p:nvPr/>
          </p:nvSpPr>
          <p:spPr bwMode="auto">
            <a:xfrm>
              <a:off x="4704" y="2592"/>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6" name="Line 59"/>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7" name="Group 60"/>
          <p:cNvGrpSpPr/>
          <p:nvPr/>
        </p:nvGrpSpPr>
        <p:grpSpPr>
          <a:xfrm>
            <a:off x="9172893" y="1641475"/>
            <a:ext cx="1676400" cy="1600200"/>
            <a:chOff x="4512" y="1152"/>
            <a:chExt cx="1056" cy="1008"/>
          </a:xfrm>
        </p:grpSpPr>
        <p:sp>
          <p:nvSpPr>
            <p:cNvPr id="48" name="Line 61"/>
            <p:cNvSpPr>
              <a:spLocks noChangeShapeType="1"/>
            </p:cNvSpPr>
            <p:nvPr/>
          </p:nvSpPr>
          <p:spPr bwMode="auto">
            <a:xfrm>
              <a:off x="4512" y="1152"/>
              <a:ext cx="528" cy="0"/>
            </a:xfrm>
            <a:prstGeom prst="line">
              <a:avLst/>
            </a:prstGeom>
            <a:noFill/>
            <a:ln w="19050">
              <a:solidFill>
                <a:srgbClr val="CC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8634" name="Group 62"/>
            <p:cNvGrpSpPr/>
            <p:nvPr/>
          </p:nvGrpSpPr>
          <p:grpSpPr>
            <a:xfrm>
              <a:off x="4800" y="1680"/>
              <a:ext cx="576" cy="240"/>
              <a:chOff x="4800" y="1680"/>
              <a:chExt cx="576" cy="240"/>
            </a:xfrm>
          </p:grpSpPr>
          <p:sp>
            <p:nvSpPr>
              <p:cNvPr id="52" name="Line 63"/>
              <p:cNvSpPr>
                <a:spLocks noChangeShapeType="1"/>
              </p:cNvSpPr>
              <p:nvPr/>
            </p:nvSpPr>
            <p:spPr bwMode="auto">
              <a:xfrm>
                <a:off x="4800"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64"/>
              <p:cNvSpPr>
                <a:spLocks noChangeShapeType="1"/>
              </p:cNvSpPr>
              <p:nvPr/>
            </p:nvSpPr>
            <p:spPr bwMode="auto">
              <a:xfrm>
                <a:off x="4800"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65"/>
              <p:cNvSpPr>
                <a:spLocks noChangeShapeType="1"/>
              </p:cNvSpPr>
              <p:nvPr/>
            </p:nvSpPr>
            <p:spPr bwMode="auto">
              <a:xfrm>
                <a:off x="5376"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50" name="Rectangle 66"/>
            <p:cNvSpPr>
              <a:spLocks noChangeArrowheads="1"/>
            </p:cNvSpPr>
            <p:nvPr/>
          </p:nvSpPr>
          <p:spPr bwMode="auto">
            <a:xfrm>
              <a:off x="4656" y="1920"/>
              <a:ext cx="912"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D R</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1" name="Line 67"/>
            <p:cNvSpPr>
              <a:spLocks noChangeShapeType="1"/>
            </p:cNvSpPr>
            <p:nvPr/>
          </p:nvSpPr>
          <p:spPr bwMode="auto">
            <a:xfrm>
              <a:off x="5040" y="1152"/>
              <a:ext cx="0" cy="528"/>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4536" name="TextBox 61"/>
          <p:cNvSpPr txBox="1"/>
          <p:nvPr/>
        </p:nvSpPr>
        <p:spPr>
          <a:xfrm>
            <a:off x="5358130" y="5949950"/>
            <a:ext cx="5262563" cy="692150"/>
          </a:xfrm>
          <a:prstGeom prst="rect">
            <a:avLst/>
          </a:prstGeom>
          <a:noFill/>
          <a:ln w="9525">
            <a:noFill/>
          </a:ln>
        </p:spPr>
        <p:txBody>
          <a:bodyPr>
            <a:spAutoFit/>
          </a:bodyPr>
          <a:lstStyle/>
          <a:p>
            <a:pPr algn="ctr">
              <a:lnSpc>
                <a:spcPct val="130000"/>
              </a:lnSpc>
            </a:pPr>
            <a:r>
              <a:rPr lang="zh-CN" altLang="en-US" sz="3000" dirty="0">
                <a:solidFill>
                  <a:srgbClr val="FF0000"/>
                </a:solidFill>
                <a:latin typeface="Arial" panose="020B0604020202020204" pitchFamily="34" charset="0"/>
                <a:ea typeface="微软雅黑" panose="020B0503020204020204" pitchFamily="34" charset="-122"/>
              </a:rPr>
              <a:t>中序遍历二叉树结果：</a:t>
            </a:r>
            <a:r>
              <a:rPr lang="en-US" altLang="zh-CN" sz="3000" dirty="0">
                <a:solidFill>
                  <a:srgbClr val="FF0000"/>
                </a:solidFill>
                <a:latin typeface="Arial" panose="020B0604020202020204" pitchFamily="34" charset="0"/>
                <a:ea typeface="微软雅黑" panose="020B0503020204020204" pitchFamily="34" charset="-122"/>
              </a:rPr>
              <a:t>BDAC</a:t>
            </a:r>
            <a:endParaRPr lang="zh-CN" altLang="en-US" sz="3000" dirty="0">
              <a:solidFill>
                <a:srgbClr val="FF0000"/>
              </a:solidFill>
              <a:latin typeface="Arial" panose="020B0604020202020204" pitchFamily="34" charset="0"/>
              <a:ea typeface="微软雅黑" panose="020B0503020204020204" pitchFamily="34" charset="-122"/>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charRg st="17" end="27"/>
                                            </p:txEl>
                                          </p:spTgt>
                                        </p:tgtEl>
                                        <p:attrNameLst>
                                          <p:attrName>style.visibility</p:attrName>
                                        </p:attrNameLst>
                                      </p:cBhvr>
                                      <p:to>
                                        <p:strVal val="visible"/>
                                      </p:to>
                                    </p:set>
                                    <p:animEffect transition="in" filter="wipe(left)">
                                      <p:cBhvr>
                                        <p:cTn id="11" dur="500"/>
                                        <p:tgtEl>
                                          <p:spTgt spid="4">
                                            <p:txEl>
                                              <p:charRg st="17" end="27"/>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charRg st="27" end="39"/>
                                            </p:txEl>
                                          </p:spTgt>
                                        </p:tgtEl>
                                        <p:attrNameLst>
                                          <p:attrName>style.visibility</p:attrName>
                                        </p:attrNameLst>
                                      </p:cBhvr>
                                      <p:to>
                                        <p:strVal val="visible"/>
                                      </p:to>
                                    </p:set>
                                    <p:animEffect transition="in" filter="wipe(left)">
                                      <p:cBhvr>
                                        <p:cTn id="15" dur="500"/>
                                        <p:tgtEl>
                                          <p:spTgt spid="4">
                                            <p:txEl>
                                              <p:charRg st="27" end="39"/>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ppt_h/2"/>
                                          </p:val>
                                        </p:tav>
                                        <p:tav tm="100000">
                                          <p:val>
                                            <p:strVal val="#ppt_y"/>
                                          </p:val>
                                        </p:tav>
                                      </p:tavLst>
                                    </p:anim>
                                    <p:anim calcmode="lin" valueType="num">
                                      <p:cBhvr>
                                        <p:cTn id="35" dur="500" fill="hold"/>
                                        <p:tgtEl>
                                          <p:spTgt spid="12"/>
                                        </p:tgtEl>
                                        <p:attrNameLst>
                                          <p:attrName>ppt_w</p:attrName>
                                        </p:attrNameLst>
                                      </p:cBhvr>
                                      <p:tavLst>
                                        <p:tav tm="0">
                                          <p:val>
                                            <p:strVal val="#ppt_w"/>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ppt_x</p:attrName>
                                        </p:attrNameLst>
                                      </p:cBhvr>
                                      <p:tavLst>
                                        <p:tav tm="0">
                                          <p:val>
                                            <p:strVal val="#ppt_x"/>
                                          </p:val>
                                        </p:tav>
                                        <p:tav tm="100000">
                                          <p:val>
                                            <p:strVal val="#ppt_x"/>
                                          </p:val>
                                        </p:tav>
                                      </p:tavLst>
                                    </p:anim>
                                    <p:anim calcmode="lin" valueType="num">
                                      <p:cBhvr>
                                        <p:cTn id="42" dur="500" fill="hold"/>
                                        <p:tgtEl>
                                          <p:spTgt spid="24"/>
                                        </p:tgtEl>
                                        <p:attrNameLst>
                                          <p:attrName>ppt_y</p:attrName>
                                        </p:attrNameLst>
                                      </p:cBhvr>
                                      <p:tavLst>
                                        <p:tav tm="0">
                                          <p:val>
                                            <p:strVal val="#ppt_y-#ppt_h/2"/>
                                          </p:val>
                                        </p:tav>
                                        <p:tav tm="100000">
                                          <p:val>
                                            <p:strVal val="#ppt_y"/>
                                          </p:val>
                                        </p:tav>
                                      </p:tavLst>
                                    </p:anim>
                                    <p:anim calcmode="lin" valueType="num">
                                      <p:cBhvr>
                                        <p:cTn id="43" dur="500" fill="hold"/>
                                        <p:tgtEl>
                                          <p:spTgt spid="24"/>
                                        </p:tgtEl>
                                        <p:attrNameLst>
                                          <p:attrName>ppt_w</p:attrName>
                                        </p:attrNameLst>
                                      </p:cBhvr>
                                      <p:tavLst>
                                        <p:tav tm="0">
                                          <p:val>
                                            <p:strVal val="#ppt_w"/>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ppt_x</p:attrName>
                                        </p:attrNameLst>
                                      </p:cBhvr>
                                      <p:tavLst>
                                        <p:tav tm="0">
                                          <p:val>
                                            <p:strVal val="#ppt_x"/>
                                          </p:val>
                                        </p:tav>
                                        <p:tav tm="100000">
                                          <p:val>
                                            <p:strVal val="#ppt_x"/>
                                          </p:val>
                                        </p:tav>
                                      </p:tavLst>
                                    </p:anim>
                                    <p:anim calcmode="lin" valueType="num">
                                      <p:cBhvr>
                                        <p:cTn id="50" dur="500" fill="hold"/>
                                        <p:tgtEl>
                                          <p:spTgt spid="26"/>
                                        </p:tgtEl>
                                        <p:attrNameLst>
                                          <p:attrName>ppt_y</p:attrName>
                                        </p:attrNameLst>
                                      </p:cBhvr>
                                      <p:tavLst>
                                        <p:tav tm="0">
                                          <p:val>
                                            <p:strVal val="#ppt_y-#ppt_h/2"/>
                                          </p:val>
                                        </p:tav>
                                        <p:tav tm="100000">
                                          <p:val>
                                            <p:strVal val="#ppt_y"/>
                                          </p:val>
                                        </p:tav>
                                      </p:tavLst>
                                    </p:anim>
                                    <p:anim calcmode="lin" valueType="num">
                                      <p:cBhvr>
                                        <p:cTn id="51" dur="500" fill="hold"/>
                                        <p:tgtEl>
                                          <p:spTgt spid="26"/>
                                        </p:tgtEl>
                                        <p:attrNameLst>
                                          <p:attrName>ppt_w</p:attrName>
                                        </p:attrNameLst>
                                      </p:cBhvr>
                                      <p:tavLst>
                                        <p:tav tm="0">
                                          <p:val>
                                            <p:strVal val="#ppt_w"/>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ppt_x</p:attrName>
                                        </p:attrNameLst>
                                      </p:cBhvr>
                                      <p:tavLst>
                                        <p:tav tm="0">
                                          <p:val>
                                            <p:strVal val="#ppt_x"/>
                                          </p:val>
                                        </p:tav>
                                        <p:tav tm="100000">
                                          <p:val>
                                            <p:strVal val="#ppt_x"/>
                                          </p:val>
                                        </p:tav>
                                      </p:tavLst>
                                    </p:anim>
                                    <p:anim calcmode="lin" valueType="num">
                                      <p:cBhvr>
                                        <p:cTn id="58" dur="500" fill="hold"/>
                                        <p:tgtEl>
                                          <p:spTgt spid="18"/>
                                        </p:tgtEl>
                                        <p:attrNameLst>
                                          <p:attrName>ppt_y</p:attrName>
                                        </p:attrNameLst>
                                      </p:cBhvr>
                                      <p:tavLst>
                                        <p:tav tm="0">
                                          <p:val>
                                            <p:strVal val="#ppt_y-#ppt_h/2"/>
                                          </p:val>
                                        </p:tav>
                                        <p:tav tm="100000">
                                          <p:val>
                                            <p:strVal val="#ppt_y"/>
                                          </p:val>
                                        </p:tav>
                                      </p:tavLst>
                                    </p:anim>
                                    <p:anim calcmode="lin" valueType="num">
                                      <p:cBhvr>
                                        <p:cTn id="59" dur="500" fill="hold"/>
                                        <p:tgtEl>
                                          <p:spTgt spid="18"/>
                                        </p:tgtEl>
                                        <p:attrNameLst>
                                          <p:attrName>ppt_w</p:attrName>
                                        </p:attrNameLst>
                                      </p:cBhvr>
                                      <p:tavLst>
                                        <p:tav tm="0">
                                          <p:val>
                                            <p:strVal val="#ppt_w"/>
                                          </p:val>
                                        </p:tav>
                                        <p:tav tm="100000">
                                          <p:val>
                                            <p:strVal val="#ppt_w"/>
                                          </p:val>
                                        </p:tav>
                                      </p:tavLst>
                                    </p:anim>
                                    <p:anim calcmode="lin" valueType="num">
                                      <p:cBhvr>
                                        <p:cTn id="60"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p:cTn id="65" dur="500" fill="hold"/>
                                        <p:tgtEl>
                                          <p:spTgt spid="32"/>
                                        </p:tgtEl>
                                        <p:attrNameLst>
                                          <p:attrName>ppt_x</p:attrName>
                                        </p:attrNameLst>
                                      </p:cBhvr>
                                      <p:tavLst>
                                        <p:tav tm="0">
                                          <p:val>
                                            <p:strVal val="#ppt_x"/>
                                          </p:val>
                                        </p:tav>
                                        <p:tav tm="100000">
                                          <p:val>
                                            <p:strVal val="#ppt_x"/>
                                          </p:val>
                                        </p:tav>
                                      </p:tavLst>
                                    </p:anim>
                                    <p:anim calcmode="lin" valueType="num">
                                      <p:cBhvr>
                                        <p:cTn id="66" dur="500" fill="hold"/>
                                        <p:tgtEl>
                                          <p:spTgt spid="32"/>
                                        </p:tgtEl>
                                        <p:attrNameLst>
                                          <p:attrName>ppt_y</p:attrName>
                                        </p:attrNameLst>
                                      </p:cBhvr>
                                      <p:tavLst>
                                        <p:tav tm="0">
                                          <p:val>
                                            <p:strVal val="#ppt_y-#ppt_h/2"/>
                                          </p:val>
                                        </p:tav>
                                        <p:tav tm="100000">
                                          <p:val>
                                            <p:strVal val="#ppt_y"/>
                                          </p:val>
                                        </p:tav>
                                      </p:tavLst>
                                    </p:anim>
                                    <p:anim calcmode="lin" valueType="num">
                                      <p:cBhvr>
                                        <p:cTn id="67" dur="500" fill="hold"/>
                                        <p:tgtEl>
                                          <p:spTgt spid="32"/>
                                        </p:tgtEl>
                                        <p:attrNameLst>
                                          <p:attrName>ppt_w</p:attrName>
                                        </p:attrNameLst>
                                      </p:cBhvr>
                                      <p:tavLst>
                                        <p:tav tm="0">
                                          <p:val>
                                            <p:strVal val="#ppt_w"/>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p:cTn id="73" dur="500" fill="hold"/>
                                        <p:tgtEl>
                                          <p:spTgt spid="35"/>
                                        </p:tgtEl>
                                        <p:attrNameLst>
                                          <p:attrName>ppt_x</p:attrName>
                                        </p:attrNameLst>
                                      </p:cBhvr>
                                      <p:tavLst>
                                        <p:tav tm="0">
                                          <p:val>
                                            <p:strVal val="#ppt_x"/>
                                          </p:val>
                                        </p:tav>
                                        <p:tav tm="100000">
                                          <p:val>
                                            <p:strVal val="#ppt_x"/>
                                          </p:val>
                                        </p:tav>
                                      </p:tavLst>
                                    </p:anim>
                                    <p:anim calcmode="lin" valueType="num">
                                      <p:cBhvr>
                                        <p:cTn id="74" dur="500" fill="hold"/>
                                        <p:tgtEl>
                                          <p:spTgt spid="35"/>
                                        </p:tgtEl>
                                        <p:attrNameLst>
                                          <p:attrName>ppt_y</p:attrName>
                                        </p:attrNameLst>
                                      </p:cBhvr>
                                      <p:tavLst>
                                        <p:tav tm="0">
                                          <p:val>
                                            <p:strVal val="#ppt_y-#ppt_h/2"/>
                                          </p:val>
                                        </p:tav>
                                        <p:tav tm="100000">
                                          <p:val>
                                            <p:strVal val="#ppt_y"/>
                                          </p:val>
                                        </p:tav>
                                      </p:tavLst>
                                    </p:anim>
                                    <p:anim calcmode="lin" valueType="num">
                                      <p:cBhvr>
                                        <p:cTn id="75" dur="500" fill="hold"/>
                                        <p:tgtEl>
                                          <p:spTgt spid="35"/>
                                        </p:tgtEl>
                                        <p:attrNameLst>
                                          <p:attrName>ppt_w</p:attrName>
                                        </p:attrNameLst>
                                      </p:cBhvr>
                                      <p:tavLst>
                                        <p:tav tm="0">
                                          <p:val>
                                            <p:strVal val="#ppt_w"/>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500" fill="hold"/>
                                        <p:tgtEl>
                                          <p:spTgt spid="29"/>
                                        </p:tgtEl>
                                        <p:attrNameLst>
                                          <p:attrName>ppt_x</p:attrName>
                                        </p:attrNameLst>
                                      </p:cBhvr>
                                      <p:tavLst>
                                        <p:tav tm="0">
                                          <p:val>
                                            <p:strVal val="#ppt_x"/>
                                          </p:val>
                                        </p:tav>
                                        <p:tav tm="100000">
                                          <p:val>
                                            <p:strVal val="#ppt_x"/>
                                          </p:val>
                                        </p:tav>
                                      </p:tavLst>
                                    </p:anim>
                                    <p:anim calcmode="lin" valueType="num">
                                      <p:cBhvr>
                                        <p:cTn id="82" dur="500" fill="hold"/>
                                        <p:tgtEl>
                                          <p:spTgt spid="29"/>
                                        </p:tgtEl>
                                        <p:attrNameLst>
                                          <p:attrName>ppt_y</p:attrName>
                                        </p:attrNameLst>
                                      </p:cBhvr>
                                      <p:tavLst>
                                        <p:tav tm="0">
                                          <p:val>
                                            <p:strVal val="#ppt_y-#ppt_h/2"/>
                                          </p:val>
                                        </p:tav>
                                        <p:tav tm="100000">
                                          <p:val>
                                            <p:strVal val="#ppt_y"/>
                                          </p:val>
                                        </p:tav>
                                      </p:tavLst>
                                    </p:anim>
                                    <p:anim calcmode="lin" valueType="num">
                                      <p:cBhvr>
                                        <p:cTn id="83" dur="500" fill="hold"/>
                                        <p:tgtEl>
                                          <p:spTgt spid="29"/>
                                        </p:tgtEl>
                                        <p:attrNameLst>
                                          <p:attrName>ppt_w</p:attrName>
                                        </p:attrNameLst>
                                      </p:cBhvr>
                                      <p:tavLst>
                                        <p:tav tm="0">
                                          <p:val>
                                            <p:strVal val="#ppt_w"/>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500" fill="hold"/>
                                        <p:tgtEl>
                                          <p:spTgt spid="8"/>
                                        </p:tgtEl>
                                        <p:attrNameLst>
                                          <p:attrName>ppt_x</p:attrName>
                                        </p:attrNameLst>
                                      </p:cBhvr>
                                      <p:tavLst>
                                        <p:tav tm="0">
                                          <p:val>
                                            <p:strVal val="#ppt_x"/>
                                          </p:val>
                                        </p:tav>
                                        <p:tav tm="100000">
                                          <p:val>
                                            <p:strVal val="#ppt_x"/>
                                          </p:val>
                                        </p:tav>
                                      </p:tavLst>
                                    </p:anim>
                                    <p:anim calcmode="lin" valueType="num">
                                      <p:cBhvr>
                                        <p:cTn id="90" dur="500" fill="hold"/>
                                        <p:tgtEl>
                                          <p:spTgt spid="8"/>
                                        </p:tgtEl>
                                        <p:attrNameLst>
                                          <p:attrName>ppt_y</p:attrName>
                                        </p:attrNameLst>
                                      </p:cBhvr>
                                      <p:tavLst>
                                        <p:tav tm="0">
                                          <p:val>
                                            <p:strVal val="#ppt_y-#ppt_h/2"/>
                                          </p:val>
                                        </p:tav>
                                        <p:tav tm="100000">
                                          <p:val>
                                            <p:strVal val="#ppt_y"/>
                                          </p:val>
                                        </p:tav>
                                      </p:tavLst>
                                    </p:anim>
                                    <p:anim calcmode="lin" valueType="num">
                                      <p:cBhvr>
                                        <p:cTn id="91" dur="500" fill="hold"/>
                                        <p:tgtEl>
                                          <p:spTgt spid="8"/>
                                        </p:tgtEl>
                                        <p:attrNameLst>
                                          <p:attrName>ppt_w</p:attrName>
                                        </p:attrNameLst>
                                      </p:cBhvr>
                                      <p:tavLst>
                                        <p:tav tm="0">
                                          <p:val>
                                            <p:strVal val="#ppt_w"/>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500" fill="hold"/>
                                        <p:tgtEl>
                                          <p:spTgt spid="47"/>
                                        </p:tgtEl>
                                        <p:attrNameLst>
                                          <p:attrName>ppt_x</p:attrName>
                                        </p:attrNameLst>
                                      </p:cBhvr>
                                      <p:tavLst>
                                        <p:tav tm="0">
                                          <p:val>
                                            <p:strVal val="#ppt_x"/>
                                          </p:val>
                                        </p:tav>
                                        <p:tav tm="100000">
                                          <p:val>
                                            <p:strVal val="#ppt_x"/>
                                          </p:val>
                                        </p:tav>
                                      </p:tavLst>
                                    </p:anim>
                                    <p:anim calcmode="lin" valueType="num">
                                      <p:cBhvr>
                                        <p:cTn id="98" dur="500" fill="hold"/>
                                        <p:tgtEl>
                                          <p:spTgt spid="47"/>
                                        </p:tgtEl>
                                        <p:attrNameLst>
                                          <p:attrName>ppt_y</p:attrName>
                                        </p:attrNameLst>
                                      </p:cBhvr>
                                      <p:tavLst>
                                        <p:tav tm="0">
                                          <p:val>
                                            <p:strVal val="#ppt_y-#ppt_h/2"/>
                                          </p:val>
                                        </p:tav>
                                        <p:tav tm="100000">
                                          <p:val>
                                            <p:strVal val="#ppt_y"/>
                                          </p:val>
                                        </p:tav>
                                      </p:tavLst>
                                    </p:anim>
                                    <p:anim calcmode="lin" valueType="num">
                                      <p:cBhvr>
                                        <p:cTn id="99" dur="500" fill="hold"/>
                                        <p:tgtEl>
                                          <p:spTgt spid="47"/>
                                        </p:tgtEl>
                                        <p:attrNameLst>
                                          <p:attrName>ppt_w</p:attrName>
                                        </p:attrNameLst>
                                      </p:cBhvr>
                                      <p:tavLst>
                                        <p:tav tm="0">
                                          <p:val>
                                            <p:strVal val="#ppt_w"/>
                                          </p:val>
                                        </p:tav>
                                        <p:tav tm="100000">
                                          <p:val>
                                            <p:strVal val="#ppt_w"/>
                                          </p:val>
                                        </p:tav>
                                      </p:tavLst>
                                    </p:anim>
                                    <p:anim calcmode="lin" valueType="num">
                                      <p:cBhvr>
                                        <p:cTn id="100"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p:cTn id="105" dur="500" fill="hold"/>
                                        <p:tgtEl>
                                          <p:spTgt spid="41"/>
                                        </p:tgtEl>
                                        <p:attrNameLst>
                                          <p:attrName>ppt_x</p:attrName>
                                        </p:attrNameLst>
                                      </p:cBhvr>
                                      <p:tavLst>
                                        <p:tav tm="0">
                                          <p:val>
                                            <p:strVal val="#ppt_x"/>
                                          </p:val>
                                        </p:tav>
                                        <p:tav tm="100000">
                                          <p:val>
                                            <p:strVal val="#ppt_x"/>
                                          </p:val>
                                        </p:tav>
                                      </p:tavLst>
                                    </p:anim>
                                    <p:anim calcmode="lin" valueType="num">
                                      <p:cBhvr>
                                        <p:cTn id="106" dur="500" fill="hold"/>
                                        <p:tgtEl>
                                          <p:spTgt spid="41"/>
                                        </p:tgtEl>
                                        <p:attrNameLst>
                                          <p:attrName>ppt_y</p:attrName>
                                        </p:attrNameLst>
                                      </p:cBhvr>
                                      <p:tavLst>
                                        <p:tav tm="0">
                                          <p:val>
                                            <p:strVal val="#ppt_y-#ppt_h/2"/>
                                          </p:val>
                                        </p:tav>
                                        <p:tav tm="100000">
                                          <p:val>
                                            <p:strVal val="#ppt_y"/>
                                          </p:val>
                                        </p:tav>
                                      </p:tavLst>
                                    </p:anim>
                                    <p:anim calcmode="lin" valueType="num">
                                      <p:cBhvr>
                                        <p:cTn id="107" dur="500" fill="hold"/>
                                        <p:tgtEl>
                                          <p:spTgt spid="41"/>
                                        </p:tgtEl>
                                        <p:attrNameLst>
                                          <p:attrName>ppt_w</p:attrName>
                                        </p:attrNameLst>
                                      </p:cBhvr>
                                      <p:tavLst>
                                        <p:tav tm="0">
                                          <p:val>
                                            <p:strVal val="#ppt_w"/>
                                          </p:val>
                                        </p:tav>
                                        <p:tav tm="100000">
                                          <p:val>
                                            <p:strVal val="#ppt_w"/>
                                          </p:val>
                                        </p:tav>
                                      </p:tavLst>
                                    </p:anim>
                                    <p:anim calcmode="lin" valueType="num">
                                      <p:cBhvr>
                                        <p:cTn id="108"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1" fill="hold" nodeType="click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p:cTn id="113" dur="500" fill="hold"/>
                                        <p:tgtEl>
                                          <p:spTgt spid="44"/>
                                        </p:tgtEl>
                                        <p:attrNameLst>
                                          <p:attrName>ppt_x</p:attrName>
                                        </p:attrNameLst>
                                      </p:cBhvr>
                                      <p:tavLst>
                                        <p:tav tm="0">
                                          <p:val>
                                            <p:strVal val="#ppt_x"/>
                                          </p:val>
                                        </p:tav>
                                        <p:tav tm="100000">
                                          <p:val>
                                            <p:strVal val="#ppt_x"/>
                                          </p:val>
                                        </p:tav>
                                      </p:tavLst>
                                    </p:anim>
                                    <p:anim calcmode="lin" valueType="num">
                                      <p:cBhvr>
                                        <p:cTn id="114" dur="500" fill="hold"/>
                                        <p:tgtEl>
                                          <p:spTgt spid="44"/>
                                        </p:tgtEl>
                                        <p:attrNameLst>
                                          <p:attrName>ppt_y</p:attrName>
                                        </p:attrNameLst>
                                      </p:cBhvr>
                                      <p:tavLst>
                                        <p:tav tm="0">
                                          <p:val>
                                            <p:strVal val="#ppt_y-#ppt_h/2"/>
                                          </p:val>
                                        </p:tav>
                                        <p:tav tm="100000">
                                          <p:val>
                                            <p:strVal val="#ppt_y"/>
                                          </p:val>
                                        </p:tav>
                                      </p:tavLst>
                                    </p:anim>
                                    <p:anim calcmode="lin" valueType="num">
                                      <p:cBhvr>
                                        <p:cTn id="115" dur="500" fill="hold"/>
                                        <p:tgtEl>
                                          <p:spTgt spid="44"/>
                                        </p:tgtEl>
                                        <p:attrNameLst>
                                          <p:attrName>ppt_w</p:attrName>
                                        </p:attrNameLst>
                                      </p:cBhvr>
                                      <p:tavLst>
                                        <p:tav tm="0">
                                          <p:val>
                                            <p:strVal val="#ppt_w"/>
                                          </p:val>
                                        </p:tav>
                                        <p:tav tm="100000">
                                          <p:val>
                                            <p:strVal val="#ppt_w"/>
                                          </p:val>
                                        </p:tav>
                                      </p:tavLst>
                                    </p:anim>
                                    <p:anim calcmode="lin" valueType="num">
                                      <p:cBhvr>
                                        <p:cTn id="116"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1"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p:cTn id="121" dur="500" fill="hold"/>
                                        <p:tgtEl>
                                          <p:spTgt spid="38"/>
                                        </p:tgtEl>
                                        <p:attrNameLst>
                                          <p:attrName>ppt_x</p:attrName>
                                        </p:attrNameLst>
                                      </p:cBhvr>
                                      <p:tavLst>
                                        <p:tav tm="0">
                                          <p:val>
                                            <p:strVal val="#ppt_x"/>
                                          </p:val>
                                        </p:tav>
                                        <p:tav tm="100000">
                                          <p:val>
                                            <p:strVal val="#ppt_x"/>
                                          </p:val>
                                        </p:tav>
                                      </p:tavLst>
                                    </p:anim>
                                    <p:anim calcmode="lin" valueType="num">
                                      <p:cBhvr>
                                        <p:cTn id="122" dur="500" fill="hold"/>
                                        <p:tgtEl>
                                          <p:spTgt spid="38"/>
                                        </p:tgtEl>
                                        <p:attrNameLst>
                                          <p:attrName>ppt_y</p:attrName>
                                        </p:attrNameLst>
                                      </p:cBhvr>
                                      <p:tavLst>
                                        <p:tav tm="0">
                                          <p:val>
                                            <p:strVal val="#ppt_y-#ppt_h/2"/>
                                          </p:val>
                                        </p:tav>
                                        <p:tav tm="100000">
                                          <p:val>
                                            <p:strVal val="#ppt_y"/>
                                          </p:val>
                                        </p:tav>
                                      </p:tavLst>
                                    </p:anim>
                                    <p:anim calcmode="lin" valueType="num">
                                      <p:cBhvr>
                                        <p:cTn id="123" dur="500" fill="hold"/>
                                        <p:tgtEl>
                                          <p:spTgt spid="38"/>
                                        </p:tgtEl>
                                        <p:attrNameLst>
                                          <p:attrName>ppt_w</p:attrName>
                                        </p:attrNameLst>
                                      </p:cBhvr>
                                      <p:tavLst>
                                        <p:tav tm="0">
                                          <p:val>
                                            <p:strVal val="#ppt_w"/>
                                          </p:val>
                                        </p:tav>
                                        <p:tav tm="100000">
                                          <p:val>
                                            <p:strVal val="#ppt_w"/>
                                          </p:val>
                                        </p:tav>
                                      </p:tavLst>
                                    </p:anim>
                                    <p:anim calcmode="lin" valueType="num">
                                      <p:cBhvr>
                                        <p:cTn id="124"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64536"/>
                                        </p:tgtEl>
                                        <p:attrNameLst>
                                          <p:attrName>style.visibility</p:attrName>
                                        </p:attrNameLst>
                                      </p:cBhvr>
                                      <p:to>
                                        <p:strVal val="visible"/>
                                      </p:to>
                                    </p:set>
                                    <p:animEffect transition="in" filter="wipe(left)">
                                      <p:cBhvr>
                                        <p:cTn id="129" dur="500"/>
                                        <p:tgtEl>
                                          <p:spTgt spid="64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453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中序遍历（</a:t>
            </a:r>
            <a:r>
              <a:rPr lang="en-US" altLang="zh-CN" sz="3200" dirty="0">
                <a:solidFill>
                  <a:srgbClr val="0000FF"/>
                </a:solidFill>
                <a:latin typeface="楷体_GB2312" pitchFamily="49" charset="-122"/>
              </a:rPr>
              <a:t>L D R</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57" name="Text Box 2"/>
          <p:cNvSpPr txBox="1"/>
          <p:nvPr/>
        </p:nvSpPr>
        <p:spPr>
          <a:xfrm>
            <a:off x="1803400" y="1656080"/>
            <a:ext cx="8169275" cy="4523105"/>
          </a:xfrm>
          <a:prstGeom prst="rect">
            <a:avLst/>
          </a:prstGeom>
          <a:solidFill>
            <a:schemeClr val="accent3">
              <a:lumMod val="20000"/>
              <a:lumOff val="80000"/>
            </a:schemeClr>
          </a:solidFill>
          <a:ln w="9525">
            <a:noFill/>
          </a:ln>
        </p:spPr>
        <p:txBody>
          <a:bodyPr wrap="square">
            <a:spAutoFit/>
          </a:bodyPr>
          <a:lstStyle/>
          <a:p>
            <a:pPr>
              <a:lnSpc>
                <a:spcPct val="15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Void </a:t>
            </a:r>
            <a:r>
              <a:rPr lang="en-US" altLang="zh-CN" sz="2400" b="1" dirty="0">
                <a:solidFill>
                  <a:srgbClr val="000000"/>
                </a:solidFill>
                <a:latin typeface="Times New Roman" panose="02020603050405020304" pitchFamily="18" charset="0"/>
                <a:cs typeface="Times New Roman" panose="02020603050405020304" pitchFamily="18" charset="0"/>
                <a:sym typeface="+mn-ea"/>
              </a:rPr>
              <a:t>InOrderTraverse</a:t>
            </a:r>
            <a:r>
              <a:rPr lang="en-US" altLang="zh-CN" sz="2400" b="1" dirty="0">
                <a:solidFill>
                  <a:srgbClr val="000000"/>
                </a:solidFill>
                <a:latin typeface="Times New Roman" panose="02020603050405020304" pitchFamily="18" charset="0"/>
                <a:cs typeface="Times New Roman" panose="02020603050405020304" pitchFamily="18" charset="0"/>
              </a:rPr>
              <a:t>( BiTree  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mn-ea"/>
              </a:rPr>
              <a:t>if ( T==NULL )  return  OK;  </a:t>
            </a:r>
            <a:r>
              <a:rPr lang="en-US" altLang="zh-CN" sz="2400" b="1">
                <a:solidFill>
                  <a:srgbClr val="00B050"/>
                </a:solidFill>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空二叉树</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else {     </a:t>
            </a:r>
            <a:endParaRPr lang="zh-CN" altLang="en-US" sz="2400" b="1">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cs typeface="Times New Roman" panose="02020603050405020304" pitchFamily="18" charset="0"/>
                <a:sym typeface="+mn-ea"/>
              </a:rPr>
              <a:t>InOrderTraverse</a:t>
            </a:r>
            <a:r>
              <a:rPr lang="en-US" altLang="zh-CN" sz="2400" b="1">
                <a:solidFill>
                  <a:srgbClr val="FF0000"/>
                </a:solidFill>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 T-&gt;lchild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递归遍历左子树</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endParaRPr>
          </a:p>
          <a:p>
            <a:pPr marL="342900" indent="-342900" eaLnBrk="0" hangingPunct="0">
              <a:lnSpc>
                <a:spcPct val="150000"/>
              </a:lnSpc>
              <a:buNone/>
            </a:pP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00FF"/>
                </a:solidFill>
                <a:latin typeface="Times New Roman" panose="02020603050405020304" pitchFamily="18" charset="0"/>
                <a:cs typeface="Times New Roman" panose="02020603050405020304" pitchFamily="18" charset="0"/>
                <a:sym typeface="+mn-ea"/>
              </a:rPr>
              <a:t> cout&lt;&lt;T-&gt;data;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访问根结点</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cs typeface="Times New Roman" panose="02020603050405020304" pitchFamily="18" charset="0"/>
                <a:sym typeface="+mn-ea"/>
              </a:rPr>
              <a:t>InOrderTraverse</a:t>
            </a:r>
            <a:r>
              <a:rPr lang="en-US" altLang="zh-CN" sz="2400" b="1">
                <a:solidFill>
                  <a:srgbClr val="FF0000"/>
                </a:solidFill>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 ( T-&gt;rchild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递归遍历右子树 </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a:t>
            </a:r>
            <a:endParaRPr lang="en-US" altLang="zh-CN" sz="2400" b="1">
              <a:latin typeface="Times New Roman" panose="02020603050405020304" pitchFamily="18" charset="0"/>
              <a:cs typeface="Times New Roman" panose="02020603050405020304" pitchFamily="18" charset="0"/>
              <a:sym typeface="+mn-ea"/>
            </a:endParaRPr>
          </a:p>
          <a:p>
            <a:pPr marL="342900" indent="-342900" eaLnBrk="0" hangingPunct="0">
              <a:lnSpc>
                <a:spcPct val="150000"/>
              </a:lnSpc>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B050"/>
                </a:solidFill>
                <a:latin typeface="Times New Roman" panose="02020603050405020304" pitchFamily="18" charset="0"/>
                <a:cs typeface="Times New Roman" panose="02020603050405020304" pitchFamily="18" charset="0"/>
              </a:rPr>
              <a:t> // </a:t>
            </a:r>
            <a:r>
              <a:rPr lang="zh-CN" altLang="en-US" sz="2400" b="1" dirty="0">
                <a:solidFill>
                  <a:srgbClr val="00B050"/>
                </a:solidFill>
                <a:latin typeface="Times New Roman" panose="02020603050405020304" pitchFamily="18" charset="0"/>
                <a:cs typeface="Times New Roman" panose="02020603050405020304" pitchFamily="18" charset="0"/>
              </a:rPr>
              <a:t>中序遍历</a:t>
            </a:r>
            <a:endParaRPr lang="zh-CN" altLang="en-US" sz="24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barn(inVertical)">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后序遍历（</a:t>
            </a:r>
            <a:r>
              <a:rPr lang="en-US" altLang="zh-CN" sz="3200" dirty="0">
                <a:solidFill>
                  <a:srgbClr val="0000FF"/>
                </a:solidFill>
                <a:latin typeface="楷体_GB2312" pitchFamily="49" charset="-122"/>
              </a:rPr>
              <a:t>L R D</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
        <p:nvSpPr>
          <p:cNvPr id="4" name="Rectangle 38"/>
          <p:cNvSpPr/>
          <p:nvPr/>
        </p:nvSpPr>
        <p:spPr>
          <a:xfrm>
            <a:off x="1191895" y="1667193"/>
            <a:ext cx="4427538" cy="2308225"/>
          </a:xfrm>
          <a:prstGeom prst="rect">
            <a:avLst/>
          </a:prstGeom>
          <a:noFill/>
          <a:ln w="25400">
            <a:noFill/>
          </a:ln>
        </p:spPr>
        <p:txBody>
          <a:bodyPr lIns="72000" tIns="0" rIns="90000" bIns="0">
            <a:spAutoFit/>
          </a:bodyPr>
          <a:lstStyle/>
          <a:p>
            <a:pPr>
              <a:lnSpc>
                <a:spcPct val="125000"/>
              </a:lnSpc>
              <a:spcBef>
                <a:spcPts val="0"/>
              </a:spcBef>
              <a:spcAft>
                <a:spcPts val="0"/>
              </a:spcAft>
              <a:buSzPct val="200000"/>
              <a:buFont typeface="Webdings" panose="05030102010509060703" pitchFamily="18" charset="2"/>
              <a:buBlip>
                <a:blip r:embed="rId1"/>
              </a:buBlip>
            </a:pPr>
            <a:r>
              <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若二叉树为空树，则空操作；否则，</a:t>
            </a:r>
            <a:endParaRPr lang="zh-CN" altLang="en-US" sz="24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）后</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序遍历左子树</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）后</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序遍历右子树</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5000"/>
              </a:lnSpc>
              <a:spcBef>
                <a:spcPts val="0"/>
              </a:spcBef>
              <a:spcAft>
                <a:spcPts val="0"/>
              </a:spcAft>
            </a:pP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访问根结点</a:t>
            </a:r>
            <a:r>
              <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4"/>
          <p:cNvGrpSpPr/>
          <p:nvPr/>
        </p:nvGrpSpPr>
        <p:grpSpPr>
          <a:xfrm>
            <a:off x="1462405" y="4223385"/>
            <a:ext cx="2209800" cy="2362200"/>
            <a:chOff x="3939" y="6874"/>
            <a:chExt cx="3480" cy="3720"/>
          </a:xfrm>
        </p:grpSpPr>
        <p:sp>
          <p:nvSpPr>
            <p:cNvPr id="106" name="Oval 60"/>
            <p:cNvSpPr/>
            <p:nvPr/>
          </p:nvSpPr>
          <p:spPr>
            <a:xfrm>
              <a:off x="5259" y="687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A</a:t>
              </a:r>
              <a:endParaRPr lang="en-US" altLang="zh-CN" dirty="0">
                <a:solidFill>
                  <a:srgbClr val="000000"/>
                </a:solidFill>
                <a:latin typeface="宋体" panose="02010600030101010101" pitchFamily="2" charset="-122"/>
              </a:endParaRPr>
            </a:p>
          </p:txBody>
        </p:sp>
        <p:sp>
          <p:nvSpPr>
            <p:cNvPr id="107" name="Oval 61"/>
            <p:cNvSpPr/>
            <p:nvPr/>
          </p:nvSpPr>
          <p:spPr>
            <a:xfrm>
              <a:off x="6579" y="8194"/>
              <a:ext cx="840" cy="720"/>
            </a:xfrm>
            <a:prstGeom prst="ellipse">
              <a:avLst/>
            </a:prstGeom>
            <a:solidFill>
              <a:srgbClr val="FF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C</a:t>
              </a:r>
              <a:endParaRPr lang="en-US" altLang="zh-CN" dirty="0">
                <a:solidFill>
                  <a:srgbClr val="000000"/>
                </a:solidFill>
                <a:latin typeface="宋体" panose="02010600030101010101" pitchFamily="2" charset="-122"/>
              </a:endParaRPr>
            </a:p>
          </p:txBody>
        </p:sp>
        <p:sp>
          <p:nvSpPr>
            <p:cNvPr id="108" name="Oval 62"/>
            <p:cNvSpPr/>
            <p:nvPr/>
          </p:nvSpPr>
          <p:spPr>
            <a:xfrm>
              <a:off x="3939" y="8194"/>
              <a:ext cx="840" cy="720"/>
            </a:xfrm>
            <a:prstGeom prst="ellipse">
              <a:avLst/>
            </a:prstGeom>
            <a:solidFill>
              <a:srgbClr val="CCFFCC"/>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B</a:t>
              </a:r>
              <a:endParaRPr lang="en-US" altLang="zh-CN" dirty="0">
                <a:solidFill>
                  <a:srgbClr val="000000"/>
                </a:solidFill>
                <a:latin typeface="宋体" panose="02010600030101010101" pitchFamily="2" charset="-122"/>
              </a:endParaRPr>
            </a:p>
          </p:txBody>
        </p:sp>
        <p:sp>
          <p:nvSpPr>
            <p:cNvPr id="109" name="Oval 63"/>
            <p:cNvSpPr/>
            <p:nvPr/>
          </p:nvSpPr>
          <p:spPr>
            <a:xfrm>
              <a:off x="5379" y="9874"/>
              <a:ext cx="840" cy="720"/>
            </a:xfrm>
            <a:prstGeom prst="ellipse">
              <a:avLst/>
            </a:prstGeom>
            <a:solidFill>
              <a:srgbClr val="99CCFF"/>
            </a:solidFill>
            <a:ln w="9525" cap="flat" cmpd="sng">
              <a:solidFill>
                <a:schemeClr val="tx1"/>
              </a:solidFill>
              <a:prstDash val="solid"/>
              <a:headEnd type="none" w="med" len="med"/>
              <a:tailEnd type="none" w="med" len="med"/>
            </a:ln>
          </p:spPr>
          <p:txBody>
            <a:bodyPr wrap="none" anchor="ctr"/>
            <a:lstStyle/>
            <a:p>
              <a:pPr algn="ctr"/>
              <a:r>
                <a:rPr lang="en-US" altLang="zh-CN" dirty="0">
                  <a:solidFill>
                    <a:srgbClr val="000000"/>
                  </a:solidFill>
                  <a:latin typeface="宋体" panose="02010600030101010101" pitchFamily="2" charset="-122"/>
                </a:rPr>
                <a:t>D</a:t>
              </a:r>
              <a:endParaRPr lang="en-US" altLang="zh-CN" dirty="0">
                <a:solidFill>
                  <a:srgbClr val="000000"/>
                </a:solidFill>
                <a:latin typeface="宋体" panose="02010600030101010101" pitchFamily="2" charset="-122"/>
              </a:endParaRPr>
            </a:p>
          </p:txBody>
        </p:sp>
        <p:cxnSp>
          <p:nvCxnSpPr>
            <p:cNvPr id="110" name="AutoShape 64"/>
            <p:cNvCxnSpPr/>
            <p:nvPr/>
          </p:nvCxnSpPr>
          <p:spPr>
            <a:xfrm flipH="1">
              <a:off x="4656" y="7489"/>
              <a:ext cx="726" cy="810"/>
            </a:xfrm>
            <a:prstGeom prst="straightConnector1">
              <a:avLst/>
            </a:prstGeom>
            <a:ln w="9525" cap="flat" cmpd="sng">
              <a:solidFill>
                <a:schemeClr val="tx1"/>
              </a:solidFill>
              <a:prstDash val="solid"/>
              <a:headEnd type="none" w="med" len="med"/>
              <a:tailEnd type="none" w="med" len="med"/>
            </a:ln>
          </p:spPr>
        </p:cxnSp>
        <p:cxnSp>
          <p:nvCxnSpPr>
            <p:cNvPr id="111" name="AutoShape 65"/>
            <p:cNvCxnSpPr/>
            <p:nvPr/>
          </p:nvCxnSpPr>
          <p:spPr>
            <a:xfrm>
              <a:off x="5976" y="7489"/>
              <a:ext cx="726" cy="810"/>
            </a:xfrm>
            <a:prstGeom prst="straightConnector1">
              <a:avLst/>
            </a:prstGeom>
            <a:ln w="9525" cap="flat" cmpd="sng">
              <a:solidFill>
                <a:schemeClr val="tx1"/>
              </a:solidFill>
              <a:prstDash val="solid"/>
              <a:headEnd type="none" w="med" len="med"/>
              <a:tailEnd type="none" w="med" len="med"/>
            </a:ln>
          </p:spPr>
        </p:cxnSp>
        <p:cxnSp>
          <p:nvCxnSpPr>
            <p:cNvPr id="112" name="AutoShape 66"/>
            <p:cNvCxnSpPr/>
            <p:nvPr/>
          </p:nvCxnSpPr>
          <p:spPr>
            <a:xfrm>
              <a:off x="4656" y="8809"/>
              <a:ext cx="846" cy="1170"/>
            </a:xfrm>
            <a:prstGeom prst="straightConnector1">
              <a:avLst/>
            </a:prstGeom>
            <a:ln w="9525" cap="flat" cmpd="sng">
              <a:solidFill>
                <a:schemeClr val="tx1"/>
              </a:solidFill>
              <a:prstDash val="solid"/>
              <a:headEnd type="none" w="med" len="med"/>
              <a:tailEnd type="none" w="med" len="med"/>
            </a:ln>
          </p:spPr>
        </p:cxnSp>
      </p:grpSp>
      <p:sp>
        <p:nvSpPr>
          <p:cNvPr id="6" name="Rectangle 18"/>
          <p:cNvSpPr>
            <a:spLocks noChangeArrowheads="1"/>
          </p:cNvSpPr>
          <p:nvPr/>
        </p:nvSpPr>
        <p:spPr bwMode="auto">
          <a:xfrm>
            <a:off x="6797358" y="1412875"/>
            <a:ext cx="3743325" cy="45720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R       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8" name="Group 19"/>
          <p:cNvGrpSpPr/>
          <p:nvPr/>
        </p:nvGrpSpPr>
        <p:grpSpPr>
          <a:xfrm>
            <a:off x="10012045" y="1852613"/>
            <a:ext cx="457200" cy="1066800"/>
            <a:chOff x="2880" y="1248"/>
            <a:chExt cx="288" cy="672"/>
          </a:xfrm>
        </p:grpSpPr>
        <p:sp>
          <p:nvSpPr>
            <p:cNvPr id="9" name="Line 20"/>
            <p:cNvSpPr>
              <a:spLocks noChangeShapeType="1"/>
            </p:cNvSpPr>
            <p:nvPr/>
          </p:nvSpPr>
          <p:spPr bwMode="auto">
            <a:xfrm>
              <a:off x="3024" y="1248"/>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 name="Oval 21"/>
            <p:cNvSpPr>
              <a:spLocks noChangeArrowheads="1"/>
            </p:cNvSpPr>
            <p:nvPr/>
          </p:nvSpPr>
          <p:spPr bwMode="auto">
            <a:xfrm>
              <a:off x="2880" y="1680"/>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12" name="Group 22"/>
          <p:cNvGrpSpPr/>
          <p:nvPr/>
        </p:nvGrpSpPr>
        <p:grpSpPr>
          <a:xfrm>
            <a:off x="6221095" y="1773238"/>
            <a:ext cx="1524000" cy="1447800"/>
            <a:chOff x="3216" y="1248"/>
            <a:chExt cx="960" cy="912"/>
          </a:xfrm>
        </p:grpSpPr>
        <p:sp>
          <p:nvSpPr>
            <p:cNvPr id="13" name="Line 23"/>
            <p:cNvSpPr>
              <a:spLocks noChangeShapeType="1"/>
            </p:cNvSpPr>
            <p:nvPr/>
          </p:nvSpPr>
          <p:spPr bwMode="auto">
            <a:xfrm>
              <a:off x="3696" y="1248"/>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nvGrpSpPr>
            <p:cNvPr id="69686" name="Group 24"/>
            <p:cNvGrpSpPr/>
            <p:nvPr/>
          </p:nvGrpSpPr>
          <p:grpSpPr>
            <a:xfrm>
              <a:off x="3408" y="1680"/>
              <a:ext cx="576" cy="240"/>
              <a:chOff x="3408" y="1680"/>
              <a:chExt cx="576" cy="240"/>
            </a:xfrm>
          </p:grpSpPr>
          <p:sp>
            <p:nvSpPr>
              <p:cNvPr id="14" name="Line 25"/>
              <p:cNvSpPr>
                <a:spLocks noChangeShapeType="1"/>
              </p:cNvSpPr>
              <p:nvPr/>
            </p:nvSpPr>
            <p:spPr bwMode="auto">
              <a:xfrm>
                <a:off x="3408"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Line 26"/>
              <p:cNvSpPr>
                <a:spLocks noChangeShapeType="1"/>
              </p:cNvSpPr>
              <p:nvPr/>
            </p:nvSpPr>
            <p:spPr bwMode="auto">
              <a:xfrm>
                <a:off x="3408"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 name="Line 27"/>
              <p:cNvSpPr>
                <a:spLocks noChangeShapeType="1"/>
              </p:cNvSpPr>
              <p:nvPr/>
            </p:nvSpPr>
            <p:spPr bwMode="auto">
              <a:xfrm>
                <a:off x="3984"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7" name="Rectangle 28"/>
            <p:cNvSpPr>
              <a:spLocks noChangeArrowheads="1"/>
            </p:cNvSpPr>
            <p:nvPr/>
          </p:nvSpPr>
          <p:spPr bwMode="auto">
            <a:xfrm>
              <a:off x="3216" y="1920"/>
              <a:ext cx="960" cy="24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R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grpSp>
        <p:nvGrpSpPr>
          <p:cNvPr id="64" name="组合 63"/>
          <p:cNvGrpSpPr/>
          <p:nvPr/>
        </p:nvGrpSpPr>
        <p:grpSpPr>
          <a:xfrm>
            <a:off x="6292533" y="3213100"/>
            <a:ext cx="1447800" cy="1846263"/>
            <a:chOff x="4211960" y="3212976"/>
            <a:chExt cx="1447800" cy="1846312"/>
          </a:xfrm>
        </p:grpSpPr>
        <p:grpSp>
          <p:nvGrpSpPr>
            <p:cNvPr id="69679" name="Group 30"/>
            <p:cNvGrpSpPr/>
            <p:nvPr/>
          </p:nvGrpSpPr>
          <p:grpSpPr>
            <a:xfrm>
              <a:off x="4427984" y="4133920"/>
              <a:ext cx="914400" cy="511636"/>
              <a:chOff x="3888" y="2592"/>
              <a:chExt cx="576" cy="240"/>
            </a:xfrm>
          </p:grpSpPr>
          <p:sp>
            <p:nvSpPr>
              <p:cNvPr id="20" name="Line 31"/>
              <p:cNvSpPr>
                <a:spLocks noChangeShapeType="1"/>
              </p:cNvSpPr>
              <p:nvPr/>
            </p:nvSpPr>
            <p:spPr bwMode="auto">
              <a:xfrm>
                <a:off x="3888" y="2592"/>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Line 32"/>
              <p:cNvSpPr>
                <a:spLocks noChangeShapeType="1"/>
              </p:cNvSpPr>
              <p:nvPr/>
            </p:nvSpPr>
            <p:spPr bwMode="auto">
              <a:xfrm>
                <a:off x="3888"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Line 33"/>
              <p:cNvSpPr>
                <a:spLocks noChangeShapeType="1"/>
              </p:cNvSpPr>
              <p:nvPr/>
            </p:nvSpPr>
            <p:spPr bwMode="auto">
              <a:xfrm>
                <a:off x="4464" y="2592"/>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8" name="Rectangle 34"/>
            <p:cNvSpPr>
              <a:spLocks noChangeArrowheads="1"/>
            </p:cNvSpPr>
            <p:nvPr/>
          </p:nvSpPr>
          <p:spPr bwMode="auto">
            <a:xfrm>
              <a:off x="4211960" y="4644939"/>
              <a:ext cx="1447800" cy="414349"/>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R </a:t>
              </a:r>
              <a:r>
                <a:rPr kumimoji="1" lang="en-US" altLang="zh-CN" sz="1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 </a:t>
              </a: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9" name="Line 35"/>
            <p:cNvSpPr>
              <a:spLocks noChangeShapeType="1"/>
            </p:cNvSpPr>
            <p:nvPr/>
          </p:nvSpPr>
          <p:spPr bwMode="auto">
            <a:xfrm>
              <a:off x="4880297" y="3212976"/>
              <a:ext cx="0" cy="920774"/>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3" name="Group 36"/>
          <p:cNvGrpSpPr/>
          <p:nvPr/>
        </p:nvGrpSpPr>
        <p:grpSpPr>
          <a:xfrm>
            <a:off x="6200458" y="3213100"/>
            <a:ext cx="523875" cy="992188"/>
            <a:chOff x="3531" y="2160"/>
            <a:chExt cx="330" cy="625"/>
          </a:xfrm>
        </p:grpSpPr>
        <p:sp>
          <p:nvSpPr>
            <p:cNvPr id="69677" name="Text Box 37"/>
            <p:cNvSpPr txBox="1"/>
            <p:nvPr/>
          </p:nvSpPr>
          <p:spPr>
            <a:xfrm rot="-5503572">
              <a:off x="3576" y="2500"/>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25" name="Line 38"/>
            <p:cNvSpPr>
              <a:spLocks noChangeShapeType="1"/>
            </p:cNvSpPr>
            <p:nvPr/>
          </p:nvSpPr>
          <p:spPr bwMode="auto">
            <a:xfrm>
              <a:off x="369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3" name="组合 62"/>
          <p:cNvGrpSpPr/>
          <p:nvPr/>
        </p:nvGrpSpPr>
        <p:grpSpPr>
          <a:xfrm>
            <a:off x="7229158" y="3213100"/>
            <a:ext cx="457200" cy="863600"/>
            <a:chOff x="5148064" y="3212977"/>
            <a:chExt cx="457200" cy="864095"/>
          </a:xfrm>
        </p:grpSpPr>
        <p:sp>
          <p:nvSpPr>
            <p:cNvPr id="27" name="Oval 40"/>
            <p:cNvSpPr>
              <a:spLocks noChangeArrowheads="1"/>
            </p:cNvSpPr>
            <p:nvPr/>
          </p:nvSpPr>
          <p:spPr bwMode="auto">
            <a:xfrm>
              <a:off x="5148064" y="3670439"/>
              <a:ext cx="457200" cy="406633"/>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28" name="Line 41"/>
            <p:cNvSpPr>
              <a:spLocks noChangeShapeType="1"/>
            </p:cNvSpPr>
            <p:nvPr/>
          </p:nvSpPr>
          <p:spPr bwMode="auto">
            <a:xfrm>
              <a:off x="5376664" y="3212977"/>
              <a:ext cx="0" cy="460639"/>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29" name="Group 42"/>
          <p:cNvGrpSpPr/>
          <p:nvPr/>
        </p:nvGrpSpPr>
        <p:grpSpPr>
          <a:xfrm>
            <a:off x="6724333" y="5030788"/>
            <a:ext cx="523875" cy="990600"/>
            <a:chOff x="4347" y="3072"/>
            <a:chExt cx="330" cy="624"/>
          </a:xfrm>
        </p:grpSpPr>
        <p:sp>
          <p:nvSpPr>
            <p:cNvPr id="69673" name="Text Box 43"/>
            <p:cNvSpPr txBox="1"/>
            <p:nvPr/>
          </p:nvSpPr>
          <p:spPr>
            <a:xfrm rot="-5503572">
              <a:off x="4392"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31" name="Line 44"/>
            <p:cNvSpPr>
              <a:spLocks noChangeShapeType="1"/>
            </p:cNvSpPr>
            <p:nvPr/>
          </p:nvSpPr>
          <p:spPr bwMode="auto">
            <a:xfrm>
              <a:off x="4512" y="3072"/>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2" name="Group 45"/>
          <p:cNvGrpSpPr/>
          <p:nvPr/>
        </p:nvGrpSpPr>
        <p:grpSpPr>
          <a:xfrm>
            <a:off x="6200458" y="5030788"/>
            <a:ext cx="523875" cy="990600"/>
            <a:chOff x="4059" y="3072"/>
            <a:chExt cx="330" cy="624"/>
          </a:xfrm>
        </p:grpSpPr>
        <p:sp>
          <p:nvSpPr>
            <p:cNvPr id="69671" name="Text Box 46"/>
            <p:cNvSpPr txBox="1"/>
            <p:nvPr/>
          </p:nvSpPr>
          <p:spPr>
            <a:xfrm rot="-5503572">
              <a:off x="4104" y="3411"/>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34" name="Line 47"/>
            <p:cNvSpPr>
              <a:spLocks noChangeShapeType="1"/>
            </p:cNvSpPr>
            <p:nvPr/>
          </p:nvSpPr>
          <p:spPr bwMode="auto">
            <a:xfrm>
              <a:off x="4224" y="3072"/>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5" name="Group 48"/>
          <p:cNvGrpSpPr/>
          <p:nvPr/>
        </p:nvGrpSpPr>
        <p:grpSpPr>
          <a:xfrm>
            <a:off x="7229158" y="5056188"/>
            <a:ext cx="457200" cy="1066800"/>
            <a:chOff x="3792" y="3072"/>
            <a:chExt cx="288" cy="672"/>
          </a:xfrm>
        </p:grpSpPr>
        <p:sp>
          <p:nvSpPr>
            <p:cNvPr id="36" name="Oval 49"/>
            <p:cNvSpPr>
              <a:spLocks noChangeArrowheads="1"/>
            </p:cNvSpPr>
            <p:nvPr/>
          </p:nvSpPr>
          <p:spPr bwMode="auto">
            <a:xfrm>
              <a:off x="3792" y="3504"/>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7" name="Line 50"/>
            <p:cNvSpPr>
              <a:spLocks noChangeShapeType="1"/>
            </p:cNvSpPr>
            <p:nvPr/>
          </p:nvSpPr>
          <p:spPr bwMode="auto">
            <a:xfrm>
              <a:off x="3936" y="3072"/>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38" name="Group 51"/>
          <p:cNvGrpSpPr/>
          <p:nvPr/>
        </p:nvGrpSpPr>
        <p:grpSpPr>
          <a:xfrm>
            <a:off x="8453120" y="3241675"/>
            <a:ext cx="523875" cy="990600"/>
            <a:chOff x="5259" y="2160"/>
            <a:chExt cx="330" cy="624"/>
          </a:xfrm>
        </p:grpSpPr>
        <p:sp>
          <p:nvSpPr>
            <p:cNvPr id="69667" name="Text Box 52"/>
            <p:cNvSpPr txBox="1"/>
            <p:nvPr/>
          </p:nvSpPr>
          <p:spPr>
            <a:xfrm rot="-5503572">
              <a:off x="5304"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40" name="Line 53"/>
            <p:cNvSpPr>
              <a:spLocks noChangeShapeType="1"/>
            </p:cNvSpPr>
            <p:nvPr/>
          </p:nvSpPr>
          <p:spPr bwMode="auto">
            <a:xfrm>
              <a:off x="5424" y="2160"/>
              <a:ext cx="0" cy="432"/>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1" name="Group 54"/>
          <p:cNvGrpSpPr/>
          <p:nvPr/>
        </p:nvGrpSpPr>
        <p:grpSpPr>
          <a:xfrm>
            <a:off x="8092758" y="3241675"/>
            <a:ext cx="523875" cy="990600"/>
            <a:chOff x="4971" y="2160"/>
            <a:chExt cx="330" cy="624"/>
          </a:xfrm>
        </p:grpSpPr>
        <p:sp>
          <p:nvSpPr>
            <p:cNvPr id="69665" name="Text Box 55"/>
            <p:cNvSpPr txBox="1"/>
            <p:nvPr/>
          </p:nvSpPr>
          <p:spPr>
            <a:xfrm rot="-5503572">
              <a:off x="5016" y="2499"/>
              <a:ext cx="240" cy="330"/>
            </a:xfrm>
            <a:prstGeom prst="rect">
              <a:avLst/>
            </a:prstGeom>
            <a:noFill/>
            <a:ln w="9525">
              <a:noFill/>
            </a:ln>
          </p:spPr>
          <p:txBody>
            <a:bodyPr>
              <a:spAutoFit/>
            </a:bodyPr>
            <a:lstStyle/>
            <a:p>
              <a:pPr>
                <a:spcBef>
                  <a:spcPct val="50000"/>
                </a:spcBef>
              </a:pPr>
              <a:r>
                <a:rPr lang="en-US" altLang="zh-CN" sz="2800" dirty="0">
                  <a:solidFill>
                    <a:srgbClr val="000000"/>
                  </a:solidFill>
                  <a:latin typeface="宋体" panose="02010600030101010101" pitchFamily="2" charset="-122"/>
                </a:rPr>
                <a:t>&gt;</a:t>
              </a:r>
              <a:endParaRPr lang="en-US" altLang="zh-CN" sz="2800" dirty="0">
                <a:solidFill>
                  <a:srgbClr val="000000"/>
                </a:solidFill>
                <a:latin typeface="宋体" panose="02010600030101010101" pitchFamily="2" charset="-122"/>
              </a:endParaRPr>
            </a:p>
          </p:txBody>
        </p:sp>
        <p:sp>
          <p:nvSpPr>
            <p:cNvPr id="43" name="Line 56"/>
            <p:cNvSpPr>
              <a:spLocks noChangeShapeType="1"/>
            </p:cNvSpPr>
            <p:nvPr/>
          </p:nvSpPr>
          <p:spPr bwMode="auto">
            <a:xfrm>
              <a:off x="5136" y="2160"/>
              <a:ext cx="0" cy="432"/>
            </a:xfrm>
            <a:prstGeom prst="line">
              <a:avLst/>
            </a:prstGeom>
            <a:noFill/>
            <a:ln w="1905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44" name="Group 57"/>
          <p:cNvGrpSpPr/>
          <p:nvPr/>
        </p:nvGrpSpPr>
        <p:grpSpPr>
          <a:xfrm>
            <a:off x="9075420" y="3213100"/>
            <a:ext cx="457200" cy="1066800"/>
            <a:chOff x="4704" y="2160"/>
            <a:chExt cx="288" cy="672"/>
          </a:xfrm>
        </p:grpSpPr>
        <p:sp>
          <p:nvSpPr>
            <p:cNvPr id="45" name="Oval 58"/>
            <p:cNvSpPr>
              <a:spLocks noChangeArrowheads="1"/>
            </p:cNvSpPr>
            <p:nvPr/>
          </p:nvSpPr>
          <p:spPr bwMode="auto">
            <a:xfrm>
              <a:off x="4704" y="2592"/>
              <a:ext cx="288" cy="240"/>
            </a:xfrm>
            <a:prstGeom prst="ellipse">
              <a:avLst/>
            </a:prstGeom>
            <a:solidFill>
              <a:srgbClr val="FF9933"/>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6" name="Line 59"/>
            <p:cNvSpPr>
              <a:spLocks noChangeShapeType="1"/>
            </p:cNvSpPr>
            <p:nvPr/>
          </p:nvSpPr>
          <p:spPr bwMode="auto">
            <a:xfrm>
              <a:off x="4848" y="2160"/>
              <a:ext cx="0" cy="432"/>
            </a:xfrm>
            <a:prstGeom prst="line">
              <a:avLst/>
            </a:prstGeom>
            <a:noFill/>
            <a:ln w="19050">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grpSp>
        <p:nvGrpSpPr>
          <p:cNvPr id="65" name="组合 64"/>
          <p:cNvGrpSpPr/>
          <p:nvPr/>
        </p:nvGrpSpPr>
        <p:grpSpPr>
          <a:xfrm>
            <a:off x="8157845" y="1870075"/>
            <a:ext cx="1447800" cy="1371600"/>
            <a:chOff x="5520680" y="1869976"/>
            <a:chExt cx="1447800" cy="1371600"/>
          </a:xfrm>
        </p:grpSpPr>
        <p:grpSp>
          <p:nvGrpSpPr>
            <p:cNvPr id="69657" name="Group 62"/>
            <p:cNvGrpSpPr/>
            <p:nvPr/>
          </p:nvGrpSpPr>
          <p:grpSpPr>
            <a:xfrm>
              <a:off x="5749280" y="2479576"/>
              <a:ext cx="914400" cy="381000"/>
              <a:chOff x="4800" y="1680"/>
              <a:chExt cx="576" cy="240"/>
            </a:xfrm>
          </p:grpSpPr>
          <p:sp>
            <p:nvSpPr>
              <p:cNvPr id="52" name="Line 63"/>
              <p:cNvSpPr>
                <a:spLocks noChangeShapeType="1"/>
              </p:cNvSpPr>
              <p:nvPr/>
            </p:nvSpPr>
            <p:spPr bwMode="auto">
              <a:xfrm>
                <a:off x="4800" y="1680"/>
                <a:ext cx="57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64"/>
              <p:cNvSpPr>
                <a:spLocks noChangeShapeType="1"/>
              </p:cNvSpPr>
              <p:nvPr/>
            </p:nvSpPr>
            <p:spPr bwMode="auto">
              <a:xfrm>
                <a:off x="4800"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65"/>
              <p:cNvSpPr>
                <a:spLocks noChangeShapeType="1"/>
              </p:cNvSpPr>
              <p:nvPr/>
            </p:nvSpPr>
            <p:spPr bwMode="auto">
              <a:xfrm>
                <a:off x="5376" y="1680"/>
                <a:ext cx="0" cy="24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50" name="Rectangle 66"/>
            <p:cNvSpPr>
              <a:spLocks noChangeArrowheads="1"/>
            </p:cNvSpPr>
            <p:nvPr/>
          </p:nvSpPr>
          <p:spPr bwMode="auto">
            <a:xfrm>
              <a:off x="5520680" y="2860576"/>
              <a:ext cx="1447800" cy="381000"/>
            </a:xfrm>
            <a:prstGeom prst="rect">
              <a:avLst/>
            </a:prstGeom>
            <a:solidFill>
              <a:srgbClr val="00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rPr>
                <a:t>L R  D</a:t>
              </a:r>
              <a:endParaRPr kumimoji="1" lang="en-US" altLang="zh-CN" sz="30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1" name="Line 67"/>
            <p:cNvSpPr>
              <a:spLocks noChangeShapeType="1"/>
            </p:cNvSpPr>
            <p:nvPr/>
          </p:nvSpPr>
          <p:spPr bwMode="auto">
            <a:xfrm>
              <a:off x="6123930" y="1869976"/>
              <a:ext cx="6350" cy="609600"/>
            </a:xfrm>
            <a:prstGeom prst="line">
              <a:avLst/>
            </a:prstGeom>
            <a:noFill/>
            <a:ln w="19050">
              <a:solidFill>
                <a:srgbClr val="CC0099"/>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65560" name="TextBox 61"/>
          <p:cNvSpPr txBox="1"/>
          <p:nvPr/>
        </p:nvSpPr>
        <p:spPr>
          <a:xfrm>
            <a:off x="5573395" y="6049010"/>
            <a:ext cx="5262563" cy="633413"/>
          </a:xfrm>
          <a:prstGeom prst="rect">
            <a:avLst/>
          </a:prstGeom>
          <a:noFill/>
          <a:ln w="9525">
            <a:noFill/>
          </a:ln>
        </p:spPr>
        <p:txBody>
          <a:bodyPr>
            <a:spAutoFit/>
          </a:bodyPr>
          <a:lstStyle/>
          <a:p>
            <a:pPr algn="ctr">
              <a:lnSpc>
                <a:spcPct val="130000"/>
              </a:lnSpc>
            </a:pPr>
            <a:r>
              <a:rPr lang="zh-CN" altLang="en-US" sz="3000" dirty="0">
                <a:solidFill>
                  <a:srgbClr val="FF0000"/>
                </a:solidFill>
                <a:latin typeface="Arial" panose="020B0604020202020204" pitchFamily="34" charset="0"/>
                <a:ea typeface="微软雅黑" panose="020B0503020204020204" pitchFamily="34" charset="-122"/>
              </a:rPr>
              <a:t>后序遍历二叉树结果：</a:t>
            </a:r>
            <a:r>
              <a:rPr lang="en-US" altLang="zh-CN" sz="3000" dirty="0">
                <a:solidFill>
                  <a:srgbClr val="FF0000"/>
                </a:solidFill>
                <a:latin typeface="Arial" panose="020B0604020202020204" pitchFamily="34" charset="0"/>
                <a:ea typeface="微软雅黑" panose="020B0503020204020204" pitchFamily="34" charset="-122"/>
              </a:rPr>
              <a:t>DBCA</a:t>
            </a:r>
            <a:endParaRPr lang="zh-CN" altLang="en-US" sz="3000" dirty="0">
              <a:solidFill>
                <a:srgbClr val="FF0000"/>
              </a:solidFill>
              <a:latin typeface="Arial" panose="020B0604020202020204" pitchFamily="34" charset="0"/>
              <a:ea typeface="微软雅黑" panose="020B0503020204020204" pitchFamily="34" charset="-122"/>
            </a:endParaRPr>
          </a:p>
        </p:txBody>
      </p:sp>
      <p:sp>
        <p:nvSpPr>
          <p:cNvPr id="24"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xEl>
                                              <p:charRg st="17" end="27"/>
                                            </p:txEl>
                                          </p:spTgt>
                                        </p:tgtEl>
                                        <p:attrNameLst>
                                          <p:attrName>style.visibility</p:attrName>
                                        </p:attrNameLst>
                                      </p:cBhvr>
                                      <p:to>
                                        <p:strVal val="visible"/>
                                      </p:to>
                                    </p:set>
                                    <p:animEffect transition="in" filter="wipe(left)">
                                      <p:cBhvr>
                                        <p:cTn id="11" dur="500"/>
                                        <p:tgtEl>
                                          <p:spTgt spid="4">
                                            <p:txEl>
                                              <p:charRg st="17" end="27"/>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xEl>
                                              <p:charRg st="27" end="39"/>
                                            </p:txEl>
                                          </p:spTgt>
                                        </p:tgtEl>
                                        <p:attrNameLst>
                                          <p:attrName>style.visibility</p:attrName>
                                        </p:attrNameLst>
                                      </p:cBhvr>
                                      <p:to>
                                        <p:strVal val="visible"/>
                                      </p:to>
                                    </p:set>
                                    <p:animEffect transition="in" filter="wipe(left)">
                                      <p:cBhvr>
                                        <p:cTn id="15" dur="500"/>
                                        <p:tgtEl>
                                          <p:spTgt spid="4">
                                            <p:txEl>
                                              <p:charRg st="27" end="39"/>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xEl>
                                              <p:charRg st="39" end="51"/>
                                            </p:txEl>
                                          </p:spTgt>
                                        </p:tgtEl>
                                        <p:attrNameLst>
                                          <p:attrName>style.visibility</p:attrName>
                                        </p:attrNameLst>
                                      </p:cBhvr>
                                      <p:to>
                                        <p:strVal val="visible"/>
                                      </p:to>
                                    </p:set>
                                    <p:animEffect transition="in" filter="wipe(left)">
                                      <p:cBhvr>
                                        <p:cTn id="19" dur="500"/>
                                        <p:tgtEl>
                                          <p:spTgt spid="4">
                                            <p:txEl>
                                              <p:charRg st="39" end="51"/>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ppt_h/2"/>
                                          </p:val>
                                        </p:tav>
                                        <p:tav tm="100000">
                                          <p:val>
                                            <p:strVal val="#ppt_y"/>
                                          </p:val>
                                        </p:tav>
                                      </p:tavLst>
                                    </p:anim>
                                    <p:anim calcmode="lin" valueType="num">
                                      <p:cBhvr>
                                        <p:cTn id="35" dur="500" fill="hold"/>
                                        <p:tgtEl>
                                          <p:spTgt spid="12"/>
                                        </p:tgtEl>
                                        <p:attrNameLst>
                                          <p:attrName>ppt_w</p:attrName>
                                        </p:attrNameLst>
                                      </p:cBhvr>
                                      <p:tavLst>
                                        <p:tav tm="0">
                                          <p:val>
                                            <p:strVal val="#ppt_w"/>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y-#ppt_h/2"/>
                                          </p:val>
                                        </p:tav>
                                        <p:tav tm="100000">
                                          <p:val>
                                            <p:strVal val="#ppt_y"/>
                                          </p:val>
                                        </p:tav>
                                      </p:tavLst>
                                    </p:anim>
                                    <p:anim calcmode="lin" valueType="num">
                                      <p:cBhvr>
                                        <p:cTn id="43" dur="500" fill="hold"/>
                                        <p:tgtEl>
                                          <p:spTgt spid="23"/>
                                        </p:tgtEl>
                                        <p:attrNameLst>
                                          <p:attrName>ppt_w</p:attrName>
                                        </p:attrNameLst>
                                      </p:cBhvr>
                                      <p:tavLst>
                                        <p:tav tm="0">
                                          <p:val>
                                            <p:strVal val="#ppt_w"/>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up)">
                                      <p:cBhvr>
                                        <p:cTn id="49" dur="500"/>
                                        <p:tgtEl>
                                          <p:spTgt spid="64"/>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p:cTn id="54" dur="500" fill="hold"/>
                                        <p:tgtEl>
                                          <p:spTgt spid="32"/>
                                        </p:tgtEl>
                                        <p:attrNameLst>
                                          <p:attrName>ppt_x</p:attrName>
                                        </p:attrNameLst>
                                      </p:cBhvr>
                                      <p:tavLst>
                                        <p:tav tm="0">
                                          <p:val>
                                            <p:strVal val="#ppt_x"/>
                                          </p:val>
                                        </p:tav>
                                        <p:tav tm="100000">
                                          <p:val>
                                            <p:strVal val="#ppt_x"/>
                                          </p:val>
                                        </p:tav>
                                      </p:tavLst>
                                    </p:anim>
                                    <p:anim calcmode="lin" valueType="num">
                                      <p:cBhvr>
                                        <p:cTn id="55" dur="500" fill="hold"/>
                                        <p:tgtEl>
                                          <p:spTgt spid="32"/>
                                        </p:tgtEl>
                                        <p:attrNameLst>
                                          <p:attrName>ppt_y</p:attrName>
                                        </p:attrNameLst>
                                      </p:cBhvr>
                                      <p:tavLst>
                                        <p:tav tm="0">
                                          <p:val>
                                            <p:strVal val="#ppt_y-#ppt_h/2"/>
                                          </p:val>
                                        </p:tav>
                                        <p:tav tm="100000">
                                          <p:val>
                                            <p:strVal val="#ppt_y"/>
                                          </p:val>
                                        </p:tav>
                                      </p:tavLst>
                                    </p:anim>
                                    <p:anim calcmode="lin" valueType="num">
                                      <p:cBhvr>
                                        <p:cTn id="56" dur="500" fill="hold"/>
                                        <p:tgtEl>
                                          <p:spTgt spid="32"/>
                                        </p:tgtEl>
                                        <p:attrNameLst>
                                          <p:attrName>ppt_w</p:attrName>
                                        </p:attrNameLst>
                                      </p:cBhvr>
                                      <p:tavLst>
                                        <p:tav tm="0">
                                          <p:val>
                                            <p:strVal val="#ppt_w"/>
                                          </p:val>
                                        </p:tav>
                                        <p:tav tm="100000">
                                          <p:val>
                                            <p:strVal val="#ppt_w"/>
                                          </p:val>
                                        </p:tav>
                                      </p:tavLst>
                                    </p:anim>
                                    <p:anim calcmode="lin" valueType="num">
                                      <p:cBhvr>
                                        <p:cTn id="5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ppt_x</p:attrName>
                                        </p:attrNameLst>
                                      </p:cBhvr>
                                      <p:tavLst>
                                        <p:tav tm="0">
                                          <p:val>
                                            <p:strVal val="#ppt_x"/>
                                          </p:val>
                                        </p:tav>
                                        <p:tav tm="100000">
                                          <p:val>
                                            <p:strVal val="#ppt_x"/>
                                          </p:val>
                                        </p:tav>
                                      </p:tavLst>
                                    </p:anim>
                                    <p:anim calcmode="lin" valueType="num">
                                      <p:cBhvr>
                                        <p:cTn id="63" dur="500" fill="hold"/>
                                        <p:tgtEl>
                                          <p:spTgt spid="29"/>
                                        </p:tgtEl>
                                        <p:attrNameLst>
                                          <p:attrName>ppt_y</p:attrName>
                                        </p:attrNameLst>
                                      </p:cBhvr>
                                      <p:tavLst>
                                        <p:tav tm="0">
                                          <p:val>
                                            <p:strVal val="#ppt_y-#ppt_h/2"/>
                                          </p:val>
                                        </p:tav>
                                        <p:tav tm="100000">
                                          <p:val>
                                            <p:strVal val="#ppt_y"/>
                                          </p:val>
                                        </p:tav>
                                      </p:tavLst>
                                    </p:anim>
                                    <p:anim calcmode="lin" valueType="num">
                                      <p:cBhvr>
                                        <p:cTn id="64" dur="500" fill="hold"/>
                                        <p:tgtEl>
                                          <p:spTgt spid="29"/>
                                        </p:tgtEl>
                                        <p:attrNameLst>
                                          <p:attrName>ppt_w</p:attrName>
                                        </p:attrNameLst>
                                      </p:cBhvr>
                                      <p:tavLst>
                                        <p:tav tm="0">
                                          <p:val>
                                            <p:strVal val="#ppt_w"/>
                                          </p:val>
                                        </p:tav>
                                        <p:tav tm="100000">
                                          <p:val>
                                            <p:strVal val="#ppt_w"/>
                                          </p:val>
                                        </p:tav>
                                      </p:tavLst>
                                    </p:anim>
                                    <p:anim calcmode="lin" valueType="num">
                                      <p:cBhvr>
                                        <p:cTn id="65" dur="5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ppt_x</p:attrName>
                                        </p:attrNameLst>
                                      </p:cBhvr>
                                      <p:tavLst>
                                        <p:tav tm="0">
                                          <p:val>
                                            <p:strVal val="#ppt_x"/>
                                          </p:val>
                                        </p:tav>
                                        <p:tav tm="100000">
                                          <p:val>
                                            <p:strVal val="#ppt_x"/>
                                          </p:val>
                                        </p:tav>
                                      </p:tavLst>
                                    </p:anim>
                                    <p:anim calcmode="lin" valueType="num">
                                      <p:cBhvr>
                                        <p:cTn id="71" dur="500" fill="hold"/>
                                        <p:tgtEl>
                                          <p:spTgt spid="35"/>
                                        </p:tgtEl>
                                        <p:attrNameLst>
                                          <p:attrName>ppt_y</p:attrName>
                                        </p:attrNameLst>
                                      </p:cBhvr>
                                      <p:tavLst>
                                        <p:tav tm="0">
                                          <p:val>
                                            <p:strVal val="#ppt_y-#ppt_h/2"/>
                                          </p:val>
                                        </p:tav>
                                        <p:tav tm="100000">
                                          <p:val>
                                            <p:strVal val="#ppt_y"/>
                                          </p:val>
                                        </p:tav>
                                      </p:tavLst>
                                    </p:anim>
                                    <p:anim calcmode="lin" valueType="num">
                                      <p:cBhvr>
                                        <p:cTn id="72" dur="500" fill="hold"/>
                                        <p:tgtEl>
                                          <p:spTgt spid="35"/>
                                        </p:tgtEl>
                                        <p:attrNameLst>
                                          <p:attrName>ppt_w</p:attrName>
                                        </p:attrNameLst>
                                      </p:cBhvr>
                                      <p:tavLst>
                                        <p:tav tm="0">
                                          <p:val>
                                            <p:strVal val="#ppt_w"/>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ipe(up)">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ipe(up)">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1" fill="hold" nodeType="clickEffect">
                                  <p:stCondLst>
                                    <p:cond delay="0"/>
                                  </p:stCondLst>
                                  <p:childTnLst>
                                    <p:set>
                                      <p:cBhvr>
                                        <p:cTn id="87" dur="1" fill="hold">
                                          <p:stCondLst>
                                            <p:cond delay="0"/>
                                          </p:stCondLst>
                                        </p:cTn>
                                        <p:tgtEl>
                                          <p:spTgt spid="41"/>
                                        </p:tgtEl>
                                        <p:attrNameLst>
                                          <p:attrName>style.visibility</p:attrName>
                                        </p:attrNameLst>
                                      </p:cBhvr>
                                      <p:to>
                                        <p:strVal val="visible"/>
                                      </p:to>
                                    </p:set>
                                    <p:anim calcmode="lin" valueType="num">
                                      <p:cBhvr>
                                        <p:cTn id="88" dur="500" fill="hold"/>
                                        <p:tgtEl>
                                          <p:spTgt spid="41"/>
                                        </p:tgtEl>
                                        <p:attrNameLst>
                                          <p:attrName>ppt_x</p:attrName>
                                        </p:attrNameLst>
                                      </p:cBhvr>
                                      <p:tavLst>
                                        <p:tav tm="0">
                                          <p:val>
                                            <p:strVal val="#ppt_x"/>
                                          </p:val>
                                        </p:tav>
                                        <p:tav tm="100000">
                                          <p:val>
                                            <p:strVal val="#ppt_x"/>
                                          </p:val>
                                        </p:tav>
                                      </p:tavLst>
                                    </p:anim>
                                    <p:anim calcmode="lin" valueType="num">
                                      <p:cBhvr>
                                        <p:cTn id="89" dur="500" fill="hold"/>
                                        <p:tgtEl>
                                          <p:spTgt spid="41"/>
                                        </p:tgtEl>
                                        <p:attrNameLst>
                                          <p:attrName>ppt_y</p:attrName>
                                        </p:attrNameLst>
                                      </p:cBhvr>
                                      <p:tavLst>
                                        <p:tav tm="0">
                                          <p:val>
                                            <p:strVal val="#ppt_y-#ppt_h/2"/>
                                          </p:val>
                                        </p:tav>
                                        <p:tav tm="100000">
                                          <p:val>
                                            <p:strVal val="#ppt_y"/>
                                          </p:val>
                                        </p:tav>
                                      </p:tavLst>
                                    </p:anim>
                                    <p:anim calcmode="lin" valueType="num">
                                      <p:cBhvr>
                                        <p:cTn id="90" dur="500" fill="hold"/>
                                        <p:tgtEl>
                                          <p:spTgt spid="41"/>
                                        </p:tgtEl>
                                        <p:attrNameLst>
                                          <p:attrName>ppt_w</p:attrName>
                                        </p:attrNameLst>
                                      </p:cBhvr>
                                      <p:tavLst>
                                        <p:tav tm="0">
                                          <p:val>
                                            <p:strVal val="#ppt_w"/>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 calcmode="lin" valueType="num">
                                      <p:cBhvr>
                                        <p:cTn id="96" dur="500" fill="hold"/>
                                        <p:tgtEl>
                                          <p:spTgt spid="38"/>
                                        </p:tgtEl>
                                        <p:attrNameLst>
                                          <p:attrName>ppt_x</p:attrName>
                                        </p:attrNameLst>
                                      </p:cBhvr>
                                      <p:tavLst>
                                        <p:tav tm="0">
                                          <p:val>
                                            <p:strVal val="#ppt_x"/>
                                          </p:val>
                                        </p:tav>
                                        <p:tav tm="100000">
                                          <p:val>
                                            <p:strVal val="#ppt_x"/>
                                          </p:val>
                                        </p:tav>
                                      </p:tavLst>
                                    </p:anim>
                                    <p:anim calcmode="lin" valueType="num">
                                      <p:cBhvr>
                                        <p:cTn id="97" dur="500" fill="hold"/>
                                        <p:tgtEl>
                                          <p:spTgt spid="38"/>
                                        </p:tgtEl>
                                        <p:attrNameLst>
                                          <p:attrName>ppt_y</p:attrName>
                                        </p:attrNameLst>
                                      </p:cBhvr>
                                      <p:tavLst>
                                        <p:tav tm="0">
                                          <p:val>
                                            <p:strVal val="#ppt_y-#ppt_h/2"/>
                                          </p:val>
                                        </p:tav>
                                        <p:tav tm="100000">
                                          <p:val>
                                            <p:strVal val="#ppt_y"/>
                                          </p:val>
                                        </p:tav>
                                      </p:tavLst>
                                    </p:anim>
                                    <p:anim calcmode="lin" valueType="num">
                                      <p:cBhvr>
                                        <p:cTn id="98" dur="500" fill="hold"/>
                                        <p:tgtEl>
                                          <p:spTgt spid="38"/>
                                        </p:tgtEl>
                                        <p:attrNameLst>
                                          <p:attrName>ppt_w</p:attrName>
                                        </p:attrNameLst>
                                      </p:cBhvr>
                                      <p:tavLst>
                                        <p:tav tm="0">
                                          <p:val>
                                            <p:strVal val="#ppt_w"/>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1" fill="hold" nodeType="click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500" fill="hold"/>
                                        <p:tgtEl>
                                          <p:spTgt spid="44"/>
                                        </p:tgtEl>
                                        <p:attrNameLst>
                                          <p:attrName>ppt_x</p:attrName>
                                        </p:attrNameLst>
                                      </p:cBhvr>
                                      <p:tavLst>
                                        <p:tav tm="0">
                                          <p:val>
                                            <p:strVal val="#ppt_x"/>
                                          </p:val>
                                        </p:tav>
                                        <p:tav tm="100000">
                                          <p:val>
                                            <p:strVal val="#ppt_x"/>
                                          </p:val>
                                        </p:tav>
                                      </p:tavLst>
                                    </p:anim>
                                    <p:anim calcmode="lin" valueType="num">
                                      <p:cBhvr>
                                        <p:cTn id="105" dur="500" fill="hold"/>
                                        <p:tgtEl>
                                          <p:spTgt spid="44"/>
                                        </p:tgtEl>
                                        <p:attrNameLst>
                                          <p:attrName>ppt_y</p:attrName>
                                        </p:attrNameLst>
                                      </p:cBhvr>
                                      <p:tavLst>
                                        <p:tav tm="0">
                                          <p:val>
                                            <p:strVal val="#ppt_y-#ppt_h/2"/>
                                          </p:val>
                                        </p:tav>
                                        <p:tav tm="100000">
                                          <p:val>
                                            <p:strVal val="#ppt_y"/>
                                          </p:val>
                                        </p:tav>
                                      </p:tavLst>
                                    </p:anim>
                                    <p:anim calcmode="lin" valueType="num">
                                      <p:cBhvr>
                                        <p:cTn id="106" dur="500" fill="hold"/>
                                        <p:tgtEl>
                                          <p:spTgt spid="44"/>
                                        </p:tgtEl>
                                        <p:attrNameLst>
                                          <p:attrName>ppt_w</p:attrName>
                                        </p:attrNameLst>
                                      </p:cBhvr>
                                      <p:tavLst>
                                        <p:tav tm="0">
                                          <p:val>
                                            <p:strVal val="#ppt_w"/>
                                          </p:val>
                                        </p:tav>
                                        <p:tav tm="100000">
                                          <p:val>
                                            <p:strVal val="#ppt_w"/>
                                          </p:val>
                                        </p:tav>
                                      </p:tavLst>
                                    </p:anim>
                                    <p:anim calcmode="lin" valueType="num">
                                      <p:cBhvr>
                                        <p:cTn id="107"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 fill="hold" nodeType="clickEffect">
                                  <p:stCondLst>
                                    <p:cond delay="0"/>
                                  </p:stCondLst>
                                  <p:childTnLst>
                                    <p:set>
                                      <p:cBhvr>
                                        <p:cTn id="111" dur="1" fill="hold">
                                          <p:stCondLst>
                                            <p:cond delay="0"/>
                                          </p:stCondLst>
                                        </p:cTn>
                                        <p:tgtEl>
                                          <p:spTgt spid="8"/>
                                        </p:tgtEl>
                                        <p:attrNameLst>
                                          <p:attrName>style.visibility</p:attrName>
                                        </p:attrNameLst>
                                      </p:cBhvr>
                                      <p:to>
                                        <p:strVal val="visible"/>
                                      </p:to>
                                    </p:set>
                                    <p:anim calcmode="lin" valueType="num">
                                      <p:cBhvr>
                                        <p:cTn id="112" dur="500" fill="hold"/>
                                        <p:tgtEl>
                                          <p:spTgt spid="8"/>
                                        </p:tgtEl>
                                        <p:attrNameLst>
                                          <p:attrName>ppt_x</p:attrName>
                                        </p:attrNameLst>
                                      </p:cBhvr>
                                      <p:tavLst>
                                        <p:tav tm="0">
                                          <p:val>
                                            <p:strVal val="#ppt_x"/>
                                          </p:val>
                                        </p:tav>
                                        <p:tav tm="100000">
                                          <p:val>
                                            <p:strVal val="#ppt_x"/>
                                          </p:val>
                                        </p:tav>
                                      </p:tavLst>
                                    </p:anim>
                                    <p:anim calcmode="lin" valueType="num">
                                      <p:cBhvr>
                                        <p:cTn id="113" dur="500" fill="hold"/>
                                        <p:tgtEl>
                                          <p:spTgt spid="8"/>
                                        </p:tgtEl>
                                        <p:attrNameLst>
                                          <p:attrName>ppt_y</p:attrName>
                                        </p:attrNameLst>
                                      </p:cBhvr>
                                      <p:tavLst>
                                        <p:tav tm="0">
                                          <p:val>
                                            <p:strVal val="#ppt_y-#ppt_h/2"/>
                                          </p:val>
                                        </p:tav>
                                        <p:tav tm="100000">
                                          <p:val>
                                            <p:strVal val="#ppt_y"/>
                                          </p:val>
                                        </p:tav>
                                      </p:tavLst>
                                    </p:anim>
                                    <p:anim calcmode="lin" valueType="num">
                                      <p:cBhvr>
                                        <p:cTn id="114" dur="500" fill="hold"/>
                                        <p:tgtEl>
                                          <p:spTgt spid="8"/>
                                        </p:tgtEl>
                                        <p:attrNameLst>
                                          <p:attrName>ppt_w</p:attrName>
                                        </p:attrNameLst>
                                      </p:cBhvr>
                                      <p:tavLst>
                                        <p:tav tm="0">
                                          <p:val>
                                            <p:strVal val="#ppt_w"/>
                                          </p:val>
                                        </p:tav>
                                        <p:tav tm="100000">
                                          <p:val>
                                            <p:strVal val="#ppt_w"/>
                                          </p:val>
                                        </p:tav>
                                      </p:tavLst>
                                    </p:anim>
                                    <p:anim calcmode="lin" valueType="num">
                                      <p:cBhvr>
                                        <p:cTn id="11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65560"/>
                                        </p:tgtEl>
                                        <p:attrNameLst>
                                          <p:attrName>style.visibility</p:attrName>
                                        </p:attrNameLst>
                                      </p:cBhvr>
                                      <p:to>
                                        <p:strVal val="visible"/>
                                      </p:to>
                                    </p:set>
                                    <p:animEffect transition="in" filter="wipe(left)">
                                      <p:cBhvr>
                                        <p:cTn id="120" dur="500"/>
                                        <p:tgtEl>
                                          <p:spTgt spid="65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55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2533650" y="1581785"/>
            <a:ext cx="7517130" cy="4320540"/>
          </a:xfrm>
          <a:prstGeom prst="rect">
            <a:avLst/>
          </a:prstGeom>
          <a:solidFill>
            <a:srgbClr val="CCCCFF"/>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342900" indent="-342900" algn="just"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5.1 </a:t>
            </a:r>
            <a:r>
              <a:rPr lang="zh-CN" altLang="en-US" sz="3200" b="1" dirty="0" smtClean="0">
                <a:latin typeface="华文楷体" panose="02010600040101010101" pitchFamily="2" charset="-122"/>
                <a:ea typeface="华文楷体" panose="02010600040101010101" pitchFamily="2" charset="-122"/>
                <a:sym typeface="+mn-ea"/>
              </a:rPr>
              <a:t>树和二叉树的定义</a:t>
            </a:r>
            <a:endParaRPr lang="zh-CN" altLang="en-US" sz="3200" b="1" dirty="0">
              <a:latin typeface="华文楷体" panose="02010600040101010101" pitchFamily="2" charset="-122"/>
              <a:ea typeface="华文楷体" panose="02010600040101010101" pitchFamily="2" charset="-122"/>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5.2 </a:t>
            </a:r>
            <a:r>
              <a:rPr lang="zh-CN" altLang="en-US" sz="3200" b="1" dirty="0" smtClean="0">
                <a:latin typeface="华文楷体" panose="02010600040101010101" pitchFamily="2" charset="-122"/>
                <a:ea typeface="华文楷体" panose="02010600040101010101" pitchFamily="2" charset="-122"/>
                <a:sym typeface="+mn-ea"/>
              </a:rPr>
              <a:t>树和二叉树的抽象数据类型定义</a:t>
            </a:r>
            <a:endParaRPr lang="zh-CN" altLang="en-US" sz="3200" b="1" dirty="0">
              <a:latin typeface="华文楷体" panose="02010600040101010101" pitchFamily="2" charset="-122"/>
              <a:ea typeface="华文楷体" panose="02010600040101010101" pitchFamily="2" charset="-122"/>
              <a:sym typeface="+mn-ea"/>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5.3 </a:t>
            </a:r>
            <a:r>
              <a:rPr lang="zh-CN" altLang="en-US" sz="3200" b="1" dirty="0" smtClean="0">
                <a:latin typeface="华文楷体" panose="02010600040101010101" pitchFamily="2" charset="-122"/>
                <a:ea typeface="华文楷体" panose="02010600040101010101" pitchFamily="2" charset="-122"/>
                <a:sym typeface="+mn-ea"/>
              </a:rPr>
              <a:t>二叉树的性质和存储结构</a:t>
            </a:r>
            <a:endParaRPr lang="zh-CN" altLang="en-US" sz="3200" b="1" dirty="0">
              <a:latin typeface="华文楷体" panose="02010600040101010101" pitchFamily="2" charset="-122"/>
              <a:ea typeface="华文楷体" panose="02010600040101010101" pitchFamily="2" charset="-122"/>
            </a:endParaRPr>
          </a:p>
          <a:p>
            <a:pPr marL="342900" indent="-342900" eaLnBrk="0" hangingPunct="0">
              <a:spcBef>
                <a:spcPct val="50000"/>
              </a:spcBef>
              <a:buNone/>
            </a:pPr>
            <a:r>
              <a:rPr lang="en-US" altLang="zh-CN" sz="3200" b="1" dirty="0" smtClean="0">
                <a:latin typeface="华文楷体" panose="02010600040101010101" pitchFamily="2" charset="-122"/>
                <a:ea typeface="华文楷体" panose="02010600040101010101" pitchFamily="2" charset="-122"/>
                <a:sym typeface="+mn-ea"/>
              </a:rPr>
              <a:t>5.4 </a:t>
            </a:r>
            <a:r>
              <a:rPr lang="zh-CN" altLang="en-US" sz="3200" b="1" dirty="0" smtClean="0">
                <a:latin typeface="华文楷体" panose="02010600040101010101" pitchFamily="2" charset="-122"/>
                <a:ea typeface="华文楷体" panose="02010600040101010101" pitchFamily="2" charset="-122"/>
                <a:sym typeface="+mn-ea"/>
              </a:rPr>
              <a:t>遍历二叉树和线索二叉树</a:t>
            </a:r>
            <a:endParaRPr lang="zh-CN" altLang="en-US" sz="3200" b="1" dirty="0" smtClean="0">
              <a:latin typeface="华文楷体" panose="02010600040101010101" pitchFamily="2" charset="-122"/>
              <a:ea typeface="华文楷体" panose="02010600040101010101" pitchFamily="2" charset="-122"/>
              <a:sym typeface="+mn-ea"/>
            </a:endParaRPr>
          </a:p>
          <a:p>
            <a:pPr marL="342900" indent="-342900" eaLnBrk="0" hangingPunct="0">
              <a:spcBef>
                <a:spcPct val="50000"/>
              </a:spcBef>
              <a:buNone/>
            </a:pPr>
            <a:r>
              <a:rPr lang="en-US" altLang="zh-CN" sz="3200" b="1" dirty="0">
                <a:latin typeface="华文楷体" panose="02010600040101010101" pitchFamily="2" charset="-122"/>
                <a:ea typeface="华文楷体" panose="02010600040101010101" pitchFamily="2" charset="-122"/>
              </a:rPr>
              <a:t>5.5 </a:t>
            </a:r>
            <a:r>
              <a:rPr lang="zh-CN" altLang="en-US" sz="3200" b="1" dirty="0">
                <a:latin typeface="华文楷体" panose="02010600040101010101" pitchFamily="2" charset="-122"/>
                <a:ea typeface="华文楷体" panose="02010600040101010101" pitchFamily="2" charset="-122"/>
              </a:rPr>
              <a:t>树和森林</a:t>
            </a:r>
            <a:endParaRPr lang="zh-CN" altLang="en-US" sz="3200" b="1" dirty="0">
              <a:latin typeface="华文楷体" panose="02010600040101010101" pitchFamily="2" charset="-122"/>
              <a:ea typeface="华文楷体" panose="02010600040101010101" pitchFamily="2" charset="-122"/>
            </a:endParaRPr>
          </a:p>
          <a:p>
            <a:pPr marL="342900" indent="-342900" eaLnBrk="0" hangingPunct="0">
              <a:spcBef>
                <a:spcPct val="50000"/>
              </a:spcBef>
              <a:buNone/>
            </a:pPr>
            <a:r>
              <a:rPr lang="en-US" altLang="zh-CN" sz="3200" b="1" dirty="0">
                <a:latin typeface="华文楷体" panose="02010600040101010101" pitchFamily="2" charset="-122"/>
                <a:ea typeface="华文楷体" panose="02010600040101010101" pitchFamily="2" charset="-122"/>
              </a:rPr>
              <a:t>5.6 </a:t>
            </a:r>
            <a:r>
              <a:rPr lang="zh-CN" altLang="en-US" sz="3200" b="1" dirty="0">
                <a:latin typeface="华文楷体" panose="02010600040101010101" pitchFamily="2" charset="-122"/>
                <a:ea typeface="华文楷体" panose="02010600040101010101" pitchFamily="2" charset="-122"/>
              </a:rPr>
              <a:t>哈夫曼树及其应用</a:t>
            </a:r>
            <a:endParaRPr lang="zh-CN" altLang="en-US" sz="3200" b="1" dirty="0">
              <a:latin typeface="华文楷体" panose="02010600040101010101" pitchFamily="2" charset="-122"/>
              <a:ea typeface="华文楷体" panose="02010600040101010101" pitchFamily="2" charset="-122"/>
            </a:endParaRPr>
          </a:p>
        </p:txBody>
      </p:sp>
      <p:sp>
        <p:nvSpPr>
          <p:cNvPr id="15363" name="Rectangle 3"/>
          <p:cNvSpPr/>
          <p:nvPr/>
        </p:nvSpPr>
        <p:spPr>
          <a:xfrm>
            <a:off x="2701925" y="402590"/>
            <a:ext cx="6400800" cy="685800"/>
          </a:xfrm>
          <a:prstGeom prst="rect">
            <a:avLst/>
          </a:prstGeom>
          <a:noFill/>
          <a:ln w="9525">
            <a:noFill/>
          </a:ln>
        </p:spPr>
        <p:txBody>
          <a:bodyPr anchor="ct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0C61AE"/>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AABBDF"/>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AACCE9"/>
              </a:buClr>
              <a:buSzPct val="68000"/>
              <a:buFont typeface="Wingdings 2" panose="05020102010507070707" pitchFamily="18" charset="2"/>
              <a:buChar char=""/>
              <a:defRPr sz="1600" kern="1200">
                <a:solidFill>
                  <a:schemeClr val="tx1"/>
                </a:solidFill>
                <a:latin typeface="+mn-lt"/>
                <a:ea typeface="+mn-ea"/>
                <a:cs typeface="+mn-cs"/>
              </a:defRPr>
            </a:lvl5pPr>
          </a:lstStyle>
          <a:p>
            <a:pPr marL="0" lvl="0" indent="0" algn="ctr">
              <a:spcBef>
                <a:spcPct val="0"/>
              </a:spcBef>
              <a:buClrTx/>
              <a:buSzPct val="100000"/>
              <a:buNone/>
            </a:pPr>
            <a:r>
              <a:rPr lang="zh-CN" altLang="zh-CN" sz="4800" b="1" dirty="0">
                <a:solidFill>
                  <a:schemeClr val="accent1"/>
                </a:solidFill>
                <a:latin typeface="华文楷体" panose="02010600040101010101" pitchFamily="2" charset="-122"/>
                <a:ea typeface="华文楷体" panose="02010600040101010101" pitchFamily="2" charset="-122"/>
              </a:rPr>
              <a:t>教学内容</a:t>
            </a:r>
            <a:endParaRPr lang="zh-CN" altLang="zh-CN" sz="4400" b="1" dirty="0">
              <a:solidFill>
                <a:schemeClr val="accent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57" name="Text Box 2"/>
          <p:cNvSpPr txBox="1"/>
          <p:nvPr/>
        </p:nvSpPr>
        <p:spPr>
          <a:xfrm>
            <a:off x="1803400" y="1656080"/>
            <a:ext cx="8648065" cy="4523105"/>
          </a:xfrm>
          <a:prstGeom prst="rect">
            <a:avLst/>
          </a:prstGeom>
          <a:solidFill>
            <a:schemeClr val="accent3">
              <a:lumMod val="20000"/>
              <a:lumOff val="80000"/>
            </a:schemeClr>
          </a:solidFill>
          <a:ln w="9525">
            <a:noFill/>
          </a:ln>
        </p:spPr>
        <p:txBody>
          <a:bodyPr wrap="square">
            <a:spAutoFit/>
          </a:bodyPr>
          <a:lstStyle/>
          <a:p>
            <a:pPr>
              <a:lnSpc>
                <a:spcPct val="150000"/>
              </a:lnSpc>
              <a:spcBef>
                <a:spcPct val="50000"/>
              </a:spcBef>
            </a:pPr>
            <a:r>
              <a:rPr lang="en-US" altLang="zh-CN" sz="2400" b="1" dirty="0">
                <a:solidFill>
                  <a:srgbClr val="000000"/>
                </a:solidFill>
                <a:latin typeface="Times New Roman" panose="02020603050405020304" pitchFamily="18" charset="0"/>
                <a:cs typeface="Times New Roman" panose="02020603050405020304" pitchFamily="18" charset="0"/>
              </a:rPr>
              <a:t>Void </a:t>
            </a:r>
            <a:r>
              <a:rPr lang="en-US" altLang="zh-CN" sz="2400" b="1" dirty="0">
                <a:solidFill>
                  <a:srgbClr val="000000"/>
                </a:solidFill>
                <a:latin typeface="Times New Roman" panose="02020603050405020304" pitchFamily="18" charset="0"/>
                <a:cs typeface="Times New Roman" panose="02020603050405020304" pitchFamily="18" charset="0"/>
                <a:sym typeface="+mn-ea"/>
              </a:rPr>
              <a:t>PostOrderTraverse</a:t>
            </a:r>
            <a:r>
              <a:rPr lang="en-US" altLang="zh-CN" sz="2400" b="1" dirty="0">
                <a:solidFill>
                  <a:srgbClr val="000000"/>
                </a:solidFill>
                <a:latin typeface="Times New Roman" panose="02020603050405020304" pitchFamily="18" charset="0"/>
                <a:cs typeface="Times New Roman" panose="02020603050405020304" pitchFamily="18" charset="0"/>
              </a:rPr>
              <a:t>( BiTree  T ){</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mn-ea"/>
              </a:rPr>
              <a:t>if ( T==NULL )  return  OK;  </a:t>
            </a:r>
            <a:r>
              <a:rPr lang="en-US" altLang="zh-CN" sz="2400" b="1">
                <a:solidFill>
                  <a:srgbClr val="00B050"/>
                </a:solidFill>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空二叉树</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else {     </a:t>
            </a:r>
            <a:endParaRPr lang="zh-CN" altLang="en-US" sz="2400" b="1">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cs typeface="Times New Roman" panose="02020603050405020304" pitchFamily="18" charset="0"/>
                <a:sym typeface="+mn-ea"/>
              </a:rPr>
              <a:t>PostOrderTraverse</a:t>
            </a:r>
            <a:r>
              <a:rPr lang="en-US" altLang="zh-CN" sz="2400" b="1">
                <a:solidFill>
                  <a:srgbClr val="FF0000"/>
                </a:solidFill>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 T-&gt;lchild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递归遍历左子树</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dirty="0">
                <a:solidFill>
                  <a:srgbClr val="FF0000"/>
                </a:solidFill>
                <a:latin typeface="Times New Roman" panose="02020603050405020304" pitchFamily="18" charset="0"/>
                <a:cs typeface="Times New Roman" panose="02020603050405020304" pitchFamily="18" charset="0"/>
                <a:sym typeface="+mn-ea"/>
              </a:rPr>
              <a:t>PostOrderTraverse</a:t>
            </a:r>
            <a:r>
              <a:rPr lang="en-US" altLang="zh-CN" sz="2400" b="1">
                <a:solidFill>
                  <a:srgbClr val="FF0000"/>
                </a:solidFill>
                <a:latin typeface="Times New Roman" panose="02020603050405020304" pitchFamily="18" charset="0"/>
                <a:cs typeface="Times New Roman" panose="02020603050405020304" pitchFamily="18" charset="0"/>
                <a:sym typeface="+mn-ea"/>
              </a:rPr>
              <a:t> </a:t>
            </a:r>
            <a:r>
              <a:rPr lang="en-US" altLang="zh-CN" sz="2400" b="1">
                <a:solidFill>
                  <a:srgbClr val="FF3300"/>
                </a:solidFill>
                <a:latin typeface="Times New Roman" panose="02020603050405020304" pitchFamily="18" charset="0"/>
                <a:cs typeface="Times New Roman" panose="02020603050405020304" pitchFamily="18" charset="0"/>
                <a:sym typeface="+mn-ea"/>
              </a:rPr>
              <a:t> ( T-&gt;rchild );</a:t>
            </a:r>
            <a:r>
              <a:rPr lang="en-US" altLang="zh-CN" sz="2400" b="1">
                <a:latin typeface="Times New Roman" panose="02020603050405020304" pitchFamily="18" charset="0"/>
                <a:cs typeface="Times New Roman" panose="02020603050405020304" pitchFamily="18" charset="0"/>
                <a:sym typeface="+mn-ea"/>
              </a:rPr>
              <a:t>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递归遍历右子树</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endParaRPr>
          </a:p>
          <a:p>
            <a:pPr marL="342900" indent="-342900" eaLnBrk="0" hangingPunct="0">
              <a:lnSpc>
                <a:spcPct val="150000"/>
              </a:lnSpc>
              <a:buNone/>
            </a:pPr>
            <a:r>
              <a:rPr lang="en-US" altLang="zh-CN" sz="2400" b="1">
                <a:solidFill>
                  <a:srgbClr val="0000FF"/>
                </a:solidFill>
                <a:latin typeface="Times New Roman" panose="02020603050405020304" pitchFamily="18" charset="0"/>
                <a:cs typeface="Times New Roman" panose="02020603050405020304" pitchFamily="18" charset="0"/>
                <a:sym typeface="+mn-ea"/>
              </a:rPr>
              <a:t>               cout&lt;&lt;T-&gt;data;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访问根结点 </a:t>
            </a:r>
            <a:endParaRPr lang="zh-CN" altLang="en-US" sz="2400" b="1">
              <a:solidFill>
                <a:srgbClr val="00B050"/>
              </a:solidFill>
              <a:latin typeface="Times New Roman" panose="02020603050405020304" pitchFamily="18" charset="0"/>
              <a:cs typeface="Times New Roman" panose="02020603050405020304" pitchFamily="18" charset="0"/>
            </a:endParaRPr>
          </a:p>
          <a:p>
            <a:pPr marL="342900" indent="-342900" eaLnBrk="0" hangingPunct="0">
              <a:lnSpc>
                <a:spcPct val="150000"/>
              </a:lnSpc>
              <a:buNone/>
            </a:pPr>
            <a:r>
              <a:rPr lang="zh-CN" altLang="en-US" sz="2400" b="1">
                <a:latin typeface="Times New Roman" panose="02020603050405020304" pitchFamily="18" charset="0"/>
                <a:cs typeface="Times New Roman" panose="02020603050405020304" pitchFamily="18" charset="0"/>
                <a:sym typeface="+mn-ea"/>
              </a:rPr>
              <a:t>       </a:t>
            </a:r>
            <a:r>
              <a:rPr lang="en-US" altLang="zh-CN" sz="2400" b="1">
                <a:latin typeface="Times New Roman" panose="02020603050405020304" pitchFamily="18" charset="0"/>
                <a:cs typeface="Times New Roman" panose="02020603050405020304" pitchFamily="18" charset="0"/>
                <a:sym typeface="+mn-ea"/>
              </a:rPr>
              <a:t>}</a:t>
            </a:r>
            <a:endParaRPr lang="en-US" altLang="zh-CN" sz="2400" b="1">
              <a:latin typeface="Times New Roman" panose="02020603050405020304" pitchFamily="18" charset="0"/>
              <a:cs typeface="Times New Roman" panose="02020603050405020304" pitchFamily="18" charset="0"/>
              <a:sym typeface="+mn-ea"/>
            </a:endParaRPr>
          </a:p>
          <a:p>
            <a:pPr marL="342900" indent="-342900" eaLnBrk="0" hangingPunct="0">
              <a:lnSpc>
                <a:spcPct val="150000"/>
              </a:lnSpc>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B050"/>
                </a:solidFill>
                <a:latin typeface="Times New Roman" panose="02020603050405020304" pitchFamily="18" charset="0"/>
                <a:cs typeface="Times New Roman" panose="02020603050405020304" pitchFamily="18" charset="0"/>
              </a:rPr>
              <a:t> // </a:t>
            </a:r>
            <a:r>
              <a:rPr lang="zh-CN" altLang="en-US" sz="2400" b="1" dirty="0">
                <a:solidFill>
                  <a:srgbClr val="00B050"/>
                </a:solidFill>
                <a:latin typeface="Times New Roman" panose="02020603050405020304" pitchFamily="18" charset="0"/>
                <a:cs typeface="Times New Roman" panose="02020603050405020304" pitchFamily="18" charset="0"/>
              </a:rPr>
              <a:t>后序遍历</a:t>
            </a:r>
            <a:endParaRPr lang="zh-CN" altLang="en-US" sz="2400" b="1" dirty="0">
              <a:solidFill>
                <a:srgbClr val="00B050"/>
              </a:solidFill>
              <a:latin typeface="Times New Roman" panose="02020603050405020304" pitchFamily="18" charset="0"/>
              <a:cs typeface="Times New Roman" panose="02020603050405020304" pitchFamily="18" charset="0"/>
            </a:endParaRPr>
          </a:p>
        </p:txBody>
      </p:sp>
      <p:sp>
        <p:nvSpPr>
          <p:cNvPr id="2"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后序遍历（</a:t>
            </a:r>
            <a:r>
              <a:rPr lang="en-US" altLang="zh-CN" sz="3200" dirty="0">
                <a:solidFill>
                  <a:srgbClr val="0000FF"/>
                </a:solidFill>
                <a:latin typeface="楷体_GB2312" pitchFamily="49" charset="-122"/>
              </a:rPr>
              <a:t>L R D</a:t>
            </a:r>
            <a:r>
              <a:rPr lang="zh-CN" altLang="en-US" sz="3200" dirty="0">
                <a:solidFill>
                  <a:srgbClr val="0000FF"/>
                </a:solidFill>
                <a:latin typeface="楷体_GB2312" pitchFamily="49" charset="-122"/>
              </a:rPr>
              <a:t>）</a:t>
            </a:r>
            <a:endParaRPr lang="zh-CN" altLang="en-US"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barn(inVertical)">
                                      <p:cBhvr>
                                        <p:cTn id="7"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3"/>
          <p:cNvSpPr>
            <a:spLocks noChangeArrowheads="1"/>
          </p:cNvSpPr>
          <p:nvPr/>
        </p:nvSpPr>
        <p:spPr bwMode="auto">
          <a:xfrm>
            <a:off x="1873885" y="1496060"/>
            <a:ext cx="867283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楷体_GB2312" pitchFamily="49" charset="-122"/>
                <a:cs typeface="+mn-cs"/>
                <a:sym typeface="+mn-ea"/>
              </a:rPr>
              <a:t>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从前面的三种遍历算法可以知道：如果将 </a:t>
            </a:r>
            <a:r>
              <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cout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语句抹去，从递归的角度看，这三种算法是完全相同的，或者说这三种遍历算法的</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楷体_GB2312" pitchFamily="49" charset="-122"/>
                <a:cs typeface="+mn-cs"/>
                <a:sym typeface="+mn-ea"/>
              </a:rPr>
              <a:t>访问路径是相同的，只是访问结点的时机不同</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endParaRPr>
          </a:p>
        </p:txBody>
      </p:sp>
      <p:sp>
        <p:nvSpPr>
          <p:cNvPr id="86" name="Rectangle 4"/>
          <p:cNvSpPr>
            <a:spLocks noChangeArrowheads="1"/>
          </p:cNvSpPr>
          <p:nvPr/>
        </p:nvSpPr>
        <p:spPr bwMode="auto">
          <a:xfrm>
            <a:off x="5536565" y="2886075"/>
            <a:ext cx="564007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    </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从虚线的出发点到终点的路径上，每个结点经过</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楷体_GB2312" pitchFamily="49" charset="-122"/>
                <a:cs typeface="+mn-cs"/>
                <a:sym typeface="+mn-ea"/>
              </a:rPr>
              <a:t>3</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楷体_GB2312" pitchFamily="49" charset="-122"/>
                <a:cs typeface="+mn-cs"/>
                <a:sym typeface="+mn-ea"/>
              </a:rPr>
              <a:t>次</a:t>
            </a:r>
            <a:r>
              <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rPr>
              <a:t>。</a:t>
            </a:r>
            <a:endParaRPr kumimoji="0" lang="zh-CN" altLang="en-US" sz="2400" b="1" i="0" u="none" strike="noStrike" kern="0" cap="none" spc="0" normalizeH="0" baseline="0" noProof="0" dirty="0">
              <a:ln>
                <a:noFill/>
              </a:ln>
              <a:solidFill>
                <a:sysClr val="windowText" lastClr="000000"/>
              </a:solidFill>
              <a:effectLst/>
              <a:uLnTx/>
              <a:uFillTx/>
              <a:latin typeface="宋体" panose="02010600030101010101" pitchFamily="2" charset="-122"/>
              <a:ea typeface="楷体_GB2312" pitchFamily="49" charset="-122"/>
              <a:cs typeface="+mn-cs"/>
              <a:sym typeface="+mn-ea"/>
            </a:endParaRPr>
          </a:p>
        </p:txBody>
      </p:sp>
      <p:grpSp>
        <p:nvGrpSpPr>
          <p:cNvPr id="87" name="Group 5"/>
          <p:cNvGrpSpPr/>
          <p:nvPr/>
        </p:nvGrpSpPr>
        <p:grpSpPr>
          <a:xfrm>
            <a:off x="1152525" y="2858453"/>
            <a:ext cx="3581400" cy="3810000"/>
            <a:chOff x="96" y="1488"/>
            <a:chExt cx="2256" cy="2400"/>
          </a:xfrm>
        </p:grpSpPr>
        <p:sp>
          <p:nvSpPr>
            <p:cNvPr id="88" name="Oval 6"/>
            <p:cNvSpPr>
              <a:spLocks noChangeArrowheads="1"/>
            </p:cNvSpPr>
            <p:nvPr/>
          </p:nvSpPr>
          <p:spPr bwMode="auto">
            <a:xfrm>
              <a:off x="1207" y="1510"/>
              <a:ext cx="231" cy="234"/>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89" name="Oval 7"/>
            <p:cNvSpPr>
              <a:spLocks noChangeArrowheads="1"/>
            </p:cNvSpPr>
            <p:nvPr/>
          </p:nvSpPr>
          <p:spPr bwMode="auto">
            <a:xfrm>
              <a:off x="836" y="3155"/>
              <a:ext cx="232" cy="233"/>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F</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0" name="Oval 8"/>
            <p:cNvSpPr>
              <a:spLocks noChangeArrowheads="1"/>
            </p:cNvSpPr>
            <p:nvPr/>
          </p:nvSpPr>
          <p:spPr bwMode="auto">
            <a:xfrm>
              <a:off x="1207" y="2599"/>
              <a:ext cx="231" cy="233"/>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E</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1" name="Oval 9"/>
            <p:cNvSpPr>
              <a:spLocks noChangeArrowheads="1"/>
            </p:cNvSpPr>
            <p:nvPr/>
          </p:nvSpPr>
          <p:spPr bwMode="auto">
            <a:xfrm>
              <a:off x="489" y="2621"/>
              <a:ext cx="232" cy="234"/>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2" name="Oval 10"/>
            <p:cNvSpPr>
              <a:spLocks noChangeArrowheads="1"/>
            </p:cNvSpPr>
            <p:nvPr/>
          </p:nvSpPr>
          <p:spPr bwMode="auto">
            <a:xfrm>
              <a:off x="1727" y="2010"/>
              <a:ext cx="232" cy="234"/>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C</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3" name="Oval 11"/>
            <p:cNvSpPr>
              <a:spLocks noChangeArrowheads="1"/>
            </p:cNvSpPr>
            <p:nvPr/>
          </p:nvSpPr>
          <p:spPr bwMode="auto">
            <a:xfrm>
              <a:off x="825" y="2044"/>
              <a:ext cx="231" cy="233"/>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B</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4" name="Oval 12"/>
            <p:cNvSpPr>
              <a:spLocks noChangeArrowheads="1"/>
            </p:cNvSpPr>
            <p:nvPr/>
          </p:nvSpPr>
          <p:spPr bwMode="auto">
            <a:xfrm>
              <a:off x="1542" y="3177"/>
              <a:ext cx="232" cy="233"/>
            </a:xfrm>
            <a:prstGeom prst="ellipse">
              <a:avLst/>
            </a:prstGeom>
            <a:solidFill>
              <a:srgbClr val="3399FF"/>
            </a:solidFill>
            <a:ln w="38100">
              <a:solidFill>
                <a:srgbClr val="00008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G</a:t>
              </a:r>
              <a:endParaRPr kumimoji="0" lang="en-US"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95" name="Line 13"/>
            <p:cNvSpPr>
              <a:spLocks noChangeShapeType="1"/>
            </p:cNvSpPr>
            <p:nvPr/>
          </p:nvSpPr>
          <p:spPr bwMode="auto">
            <a:xfrm flipH="1">
              <a:off x="1022" y="1732"/>
              <a:ext cx="242" cy="33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6" name="Line 14"/>
            <p:cNvSpPr>
              <a:spLocks noChangeShapeType="1"/>
            </p:cNvSpPr>
            <p:nvPr/>
          </p:nvSpPr>
          <p:spPr bwMode="auto">
            <a:xfrm flipH="1">
              <a:off x="640" y="2288"/>
              <a:ext cx="243" cy="333"/>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7" name="Line 15"/>
            <p:cNvSpPr>
              <a:spLocks noChangeShapeType="1"/>
            </p:cNvSpPr>
            <p:nvPr/>
          </p:nvSpPr>
          <p:spPr bwMode="auto">
            <a:xfrm flipH="1">
              <a:off x="1010" y="2832"/>
              <a:ext cx="243" cy="33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8" name="Line 16"/>
            <p:cNvSpPr>
              <a:spLocks noChangeShapeType="1"/>
            </p:cNvSpPr>
            <p:nvPr/>
          </p:nvSpPr>
          <p:spPr bwMode="auto">
            <a:xfrm flipH="1">
              <a:off x="1646" y="2221"/>
              <a:ext cx="104" cy="167"/>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9" name="Line 17"/>
            <p:cNvSpPr>
              <a:spLocks noChangeShapeType="1"/>
            </p:cNvSpPr>
            <p:nvPr/>
          </p:nvSpPr>
          <p:spPr bwMode="auto">
            <a:xfrm>
              <a:off x="1403" y="1710"/>
              <a:ext cx="347" cy="334"/>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0" name="Line 18"/>
            <p:cNvSpPr>
              <a:spLocks noChangeShapeType="1"/>
            </p:cNvSpPr>
            <p:nvPr/>
          </p:nvSpPr>
          <p:spPr bwMode="auto">
            <a:xfrm>
              <a:off x="1010" y="2232"/>
              <a:ext cx="231" cy="378"/>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1" name="Line 19"/>
            <p:cNvSpPr>
              <a:spLocks noChangeShapeType="1"/>
            </p:cNvSpPr>
            <p:nvPr/>
          </p:nvSpPr>
          <p:spPr bwMode="auto">
            <a:xfrm>
              <a:off x="1392" y="2799"/>
              <a:ext cx="231" cy="378"/>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2" name="Oval 20"/>
            <p:cNvSpPr>
              <a:spLocks noChangeArrowheads="1"/>
            </p:cNvSpPr>
            <p:nvPr/>
          </p:nvSpPr>
          <p:spPr bwMode="auto">
            <a:xfrm>
              <a:off x="316" y="2999"/>
              <a:ext cx="92"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Oval 21"/>
            <p:cNvSpPr>
              <a:spLocks noChangeArrowheads="1"/>
            </p:cNvSpPr>
            <p:nvPr/>
          </p:nvSpPr>
          <p:spPr bwMode="auto">
            <a:xfrm>
              <a:off x="709" y="3021"/>
              <a:ext cx="93"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4" name="Oval 22"/>
            <p:cNvSpPr>
              <a:spLocks noChangeArrowheads="1"/>
            </p:cNvSpPr>
            <p:nvPr/>
          </p:nvSpPr>
          <p:spPr bwMode="auto">
            <a:xfrm>
              <a:off x="674" y="3521"/>
              <a:ext cx="93"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5" name="Oval 23"/>
            <p:cNvSpPr>
              <a:spLocks noChangeArrowheads="1"/>
            </p:cNvSpPr>
            <p:nvPr/>
          </p:nvSpPr>
          <p:spPr bwMode="auto">
            <a:xfrm>
              <a:off x="1033" y="3532"/>
              <a:ext cx="93"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6" name="Oval 24"/>
            <p:cNvSpPr>
              <a:spLocks noChangeArrowheads="1"/>
            </p:cNvSpPr>
            <p:nvPr/>
          </p:nvSpPr>
          <p:spPr bwMode="auto">
            <a:xfrm>
              <a:off x="1450" y="3599"/>
              <a:ext cx="92"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7" name="Oval 25"/>
            <p:cNvSpPr>
              <a:spLocks noChangeArrowheads="1"/>
            </p:cNvSpPr>
            <p:nvPr/>
          </p:nvSpPr>
          <p:spPr bwMode="auto">
            <a:xfrm>
              <a:off x="1820" y="3555"/>
              <a:ext cx="92"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8" name="Oval 26"/>
            <p:cNvSpPr>
              <a:spLocks noChangeArrowheads="1"/>
            </p:cNvSpPr>
            <p:nvPr/>
          </p:nvSpPr>
          <p:spPr bwMode="auto">
            <a:xfrm>
              <a:off x="2040" y="2366"/>
              <a:ext cx="92"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 name="Line 27"/>
            <p:cNvSpPr>
              <a:spLocks noChangeShapeType="1"/>
            </p:cNvSpPr>
            <p:nvPr/>
          </p:nvSpPr>
          <p:spPr bwMode="auto">
            <a:xfrm flipH="1">
              <a:off x="385" y="2844"/>
              <a:ext cx="127" cy="16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0" name="Line 28"/>
            <p:cNvSpPr>
              <a:spLocks noChangeShapeType="1"/>
            </p:cNvSpPr>
            <p:nvPr/>
          </p:nvSpPr>
          <p:spPr bwMode="auto">
            <a:xfrm>
              <a:off x="651" y="2855"/>
              <a:ext cx="81" cy="18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1" name="Line 29"/>
            <p:cNvSpPr>
              <a:spLocks noChangeShapeType="1"/>
            </p:cNvSpPr>
            <p:nvPr/>
          </p:nvSpPr>
          <p:spPr bwMode="auto">
            <a:xfrm flipV="1">
              <a:off x="721" y="3744"/>
              <a:ext cx="58" cy="33"/>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2" name="Line 30"/>
            <p:cNvSpPr>
              <a:spLocks noChangeShapeType="1"/>
            </p:cNvSpPr>
            <p:nvPr/>
          </p:nvSpPr>
          <p:spPr bwMode="auto">
            <a:xfrm>
              <a:off x="1022" y="3766"/>
              <a:ext cx="104" cy="22"/>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3" name="Line 31"/>
            <p:cNvSpPr>
              <a:spLocks noChangeShapeType="1"/>
            </p:cNvSpPr>
            <p:nvPr/>
          </p:nvSpPr>
          <p:spPr bwMode="auto">
            <a:xfrm flipV="1">
              <a:off x="1531" y="3844"/>
              <a:ext cx="57" cy="33"/>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4" name="Line 32"/>
            <p:cNvSpPr>
              <a:spLocks noChangeShapeType="1"/>
            </p:cNvSpPr>
            <p:nvPr/>
          </p:nvSpPr>
          <p:spPr bwMode="auto">
            <a:xfrm>
              <a:off x="96" y="3099"/>
              <a:ext cx="35" cy="100"/>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5" name="Line 33"/>
            <p:cNvSpPr>
              <a:spLocks noChangeShapeType="1"/>
            </p:cNvSpPr>
            <p:nvPr/>
          </p:nvSpPr>
          <p:spPr bwMode="auto">
            <a:xfrm>
              <a:off x="212" y="3288"/>
              <a:ext cx="104" cy="0"/>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6" name="Line 34"/>
            <p:cNvSpPr>
              <a:spLocks noChangeShapeType="1"/>
            </p:cNvSpPr>
            <p:nvPr/>
          </p:nvSpPr>
          <p:spPr bwMode="auto">
            <a:xfrm flipV="1">
              <a:off x="2329" y="2444"/>
              <a:ext cx="11" cy="100"/>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7" name="Line 35"/>
            <p:cNvSpPr>
              <a:spLocks noChangeShapeType="1"/>
            </p:cNvSpPr>
            <p:nvPr/>
          </p:nvSpPr>
          <p:spPr bwMode="auto">
            <a:xfrm flipH="1">
              <a:off x="779" y="1555"/>
              <a:ext cx="381" cy="489"/>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8" name="Line 36"/>
            <p:cNvSpPr>
              <a:spLocks noChangeShapeType="1"/>
            </p:cNvSpPr>
            <p:nvPr/>
          </p:nvSpPr>
          <p:spPr bwMode="auto">
            <a:xfrm flipH="1">
              <a:off x="131" y="2044"/>
              <a:ext cx="671" cy="922"/>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9" name="Line 37"/>
            <p:cNvSpPr>
              <a:spLocks noChangeShapeType="1"/>
            </p:cNvSpPr>
            <p:nvPr/>
          </p:nvSpPr>
          <p:spPr bwMode="auto">
            <a:xfrm flipH="1">
              <a:off x="108" y="2955"/>
              <a:ext cx="23" cy="122"/>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0" name="Line 38"/>
            <p:cNvSpPr>
              <a:spLocks noChangeShapeType="1"/>
            </p:cNvSpPr>
            <p:nvPr/>
          </p:nvSpPr>
          <p:spPr bwMode="auto">
            <a:xfrm>
              <a:off x="131" y="3210"/>
              <a:ext cx="81" cy="67"/>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1" name="Line 39"/>
            <p:cNvSpPr>
              <a:spLocks noChangeShapeType="1"/>
            </p:cNvSpPr>
            <p:nvPr/>
          </p:nvSpPr>
          <p:spPr bwMode="auto">
            <a:xfrm flipV="1">
              <a:off x="339" y="3232"/>
              <a:ext cx="93" cy="56"/>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2" name="Line 40"/>
            <p:cNvSpPr>
              <a:spLocks noChangeShapeType="1"/>
            </p:cNvSpPr>
            <p:nvPr/>
          </p:nvSpPr>
          <p:spPr bwMode="auto">
            <a:xfrm flipV="1">
              <a:off x="432" y="3044"/>
              <a:ext cx="115" cy="200"/>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3" name="Line 41"/>
            <p:cNvSpPr>
              <a:spLocks noChangeShapeType="1"/>
            </p:cNvSpPr>
            <p:nvPr/>
          </p:nvSpPr>
          <p:spPr bwMode="auto">
            <a:xfrm>
              <a:off x="536" y="3055"/>
              <a:ext cx="115" cy="189"/>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4" name="Line 42"/>
            <p:cNvSpPr>
              <a:spLocks noChangeShapeType="1"/>
            </p:cNvSpPr>
            <p:nvPr/>
          </p:nvSpPr>
          <p:spPr bwMode="auto">
            <a:xfrm flipV="1">
              <a:off x="663" y="3210"/>
              <a:ext cx="92" cy="34"/>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5" name="Line 43"/>
            <p:cNvSpPr>
              <a:spLocks noChangeShapeType="1"/>
            </p:cNvSpPr>
            <p:nvPr/>
          </p:nvSpPr>
          <p:spPr bwMode="auto">
            <a:xfrm flipV="1">
              <a:off x="779" y="3088"/>
              <a:ext cx="81" cy="111"/>
            </a:xfrm>
            <a:prstGeom prst="line">
              <a:avLst/>
            </a:prstGeom>
            <a:noFill/>
            <a:ln w="38100">
              <a:solidFill>
                <a:srgbClr val="FF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6" name="Line 44"/>
            <p:cNvSpPr>
              <a:spLocks noChangeShapeType="1"/>
            </p:cNvSpPr>
            <p:nvPr/>
          </p:nvSpPr>
          <p:spPr bwMode="auto">
            <a:xfrm>
              <a:off x="790" y="2721"/>
              <a:ext cx="81" cy="356"/>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Line 45"/>
            <p:cNvSpPr>
              <a:spLocks noChangeShapeType="1"/>
            </p:cNvSpPr>
            <p:nvPr/>
          </p:nvSpPr>
          <p:spPr bwMode="auto">
            <a:xfrm flipV="1">
              <a:off x="790" y="2444"/>
              <a:ext cx="174" cy="277"/>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8" name="Line 46"/>
            <p:cNvSpPr>
              <a:spLocks noChangeShapeType="1"/>
            </p:cNvSpPr>
            <p:nvPr/>
          </p:nvSpPr>
          <p:spPr bwMode="auto">
            <a:xfrm>
              <a:off x="975" y="2432"/>
              <a:ext cx="162" cy="267"/>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9" name="Line 47"/>
            <p:cNvSpPr>
              <a:spLocks noChangeShapeType="1"/>
            </p:cNvSpPr>
            <p:nvPr/>
          </p:nvSpPr>
          <p:spPr bwMode="auto">
            <a:xfrm flipH="1">
              <a:off x="570" y="2710"/>
              <a:ext cx="567" cy="867"/>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Line 48"/>
            <p:cNvSpPr>
              <a:spLocks noChangeShapeType="1"/>
            </p:cNvSpPr>
            <p:nvPr/>
          </p:nvSpPr>
          <p:spPr bwMode="auto">
            <a:xfrm>
              <a:off x="559" y="3599"/>
              <a:ext cx="23" cy="111"/>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1" name="Line 49"/>
            <p:cNvSpPr>
              <a:spLocks noChangeShapeType="1"/>
            </p:cNvSpPr>
            <p:nvPr/>
          </p:nvSpPr>
          <p:spPr bwMode="auto">
            <a:xfrm>
              <a:off x="582" y="3732"/>
              <a:ext cx="127" cy="45"/>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2" name="Line 50"/>
            <p:cNvSpPr>
              <a:spLocks noChangeShapeType="1"/>
            </p:cNvSpPr>
            <p:nvPr/>
          </p:nvSpPr>
          <p:spPr bwMode="auto">
            <a:xfrm flipV="1">
              <a:off x="779" y="3488"/>
              <a:ext cx="150" cy="244"/>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51"/>
            <p:cNvSpPr>
              <a:spLocks noChangeShapeType="1"/>
            </p:cNvSpPr>
            <p:nvPr/>
          </p:nvSpPr>
          <p:spPr bwMode="auto">
            <a:xfrm>
              <a:off x="929" y="3510"/>
              <a:ext cx="104" cy="267"/>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4" name="Line 52"/>
            <p:cNvSpPr>
              <a:spLocks noChangeShapeType="1"/>
            </p:cNvSpPr>
            <p:nvPr/>
          </p:nvSpPr>
          <p:spPr bwMode="auto">
            <a:xfrm flipV="1">
              <a:off x="1126" y="3744"/>
              <a:ext cx="104" cy="55"/>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5" name="Line 53"/>
            <p:cNvSpPr>
              <a:spLocks noChangeShapeType="1"/>
            </p:cNvSpPr>
            <p:nvPr/>
          </p:nvSpPr>
          <p:spPr bwMode="auto">
            <a:xfrm flipV="1">
              <a:off x="1241" y="3610"/>
              <a:ext cx="47" cy="145"/>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6" name="Line 54"/>
            <p:cNvSpPr>
              <a:spLocks noChangeShapeType="1"/>
            </p:cNvSpPr>
            <p:nvPr/>
          </p:nvSpPr>
          <p:spPr bwMode="auto">
            <a:xfrm flipH="1" flipV="1">
              <a:off x="1137" y="3232"/>
              <a:ext cx="151" cy="400"/>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7" name="Line 55"/>
            <p:cNvSpPr>
              <a:spLocks noChangeShapeType="1"/>
            </p:cNvSpPr>
            <p:nvPr/>
          </p:nvSpPr>
          <p:spPr bwMode="auto">
            <a:xfrm flipV="1">
              <a:off x="1137" y="2944"/>
              <a:ext cx="208" cy="311"/>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8" name="Line 56"/>
            <p:cNvSpPr>
              <a:spLocks noChangeShapeType="1"/>
            </p:cNvSpPr>
            <p:nvPr/>
          </p:nvSpPr>
          <p:spPr bwMode="auto">
            <a:xfrm>
              <a:off x="1334" y="2966"/>
              <a:ext cx="150" cy="311"/>
            </a:xfrm>
            <a:prstGeom prst="line">
              <a:avLst/>
            </a:prstGeom>
            <a:noFill/>
            <a:ln w="38100" cap="rnd">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9" name="Line 57"/>
            <p:cNvSpPr>
              <a:spLocks noChangeShapeType="1"/>
            </p:cNvSpPr>
            <p:nvPr/>
          </p:nvSpPr>
          <p:spPr bwMode="auto">
            <a:xfrm flipH="1">
              <a:off x="1345" y="3244"/>
              <a:ext cx="139" cy="500"/>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0" name="Line 58"/>
            <p:cNvSpPr>
              <a:spLocks noChangeShapeType="1"/>
            </p:cNvSpPr>
            <p:nvPr/>
          </p:nvSpPr>
          <p:spPr bwMode="auto">
            <a:xfrm>
              <a:off x="1345" y="3766"/>
              <a:ext cx="81" cy="89"/>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1" name="Line 59"/>
            <p:cNvSpPr>
              <a:spLocks noChangeShapeType="1"/>
            </p:cNvSpPr>
            <p:nvPr/>
          </p:nvSpPr>
          <p:spPr bwMode="auto">
            <a:xfrm>
              <a:off x="1426" y="3866"/>
              <a:ext cx="105" cy="22"/>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2" name="Line 60"/>
            <p:cNvSpPr>
              <a:spLocks noChangeShapeType="1"/>
            </p:cNvSpPr>
            <p:nvPr/>
          </p:nvSpPr>
          <p:spPr bwMode="auto">
            <a:xfrm flipV="1">
              <a:off x="1577" y="3466"/>
              <a:ext cx="104" cy="378"/>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3" name="Line 61"/>
            <p:cNvSpPr>
              <a:spLocks noChangeShapeType="1"/>
            </p:cNvSpPr>
            <p:nvPr/>
          </p:nvSpPr>
          <p:spPr bwMode="auto">
            <a:xfrm>
              <a:off x="1693" y="3477"/>
              <a:ext cx="185" cy="389"/>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4" name="Line 62"/>
            <p:cNvSpPr>
              <a:spLocks noChangeShapeType="1"/>
            </p:cNvSpPr>
            <p:nvPr/>
          </p:nvSpPr>
          <p:spPr bwMode="auto">
            <a:xfrm flipV="1">
              <a:off x="1866" y="3799"/>
              <a:ext cx="174" cy="56"/>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5" name="Line 63"/>
            <p:cNvSpPr>
              <a:spLocks noChangeShapeType="1"/>
            </p:cNvSpPr>
            <p:nvPr/>
          </p:nvSpPr>
          <p:spPr bwMode="auto">
            <a:xfrm flipV="1">
              <a:off x="2040" y="3677"/>
              <a:ext cx="69" cy="111"/>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6" name="Line 64"/>
            <p:cNvSpPr>
              <a:spLocks noChangeShapeType="1"/>
            </p:cNvSpPr>
            <p:nvPr/>
          </p:nvSpPr>
          <p:spPr bwMode="auto">
            <a:xfrm flipH="1" flipV="1">
              <a:off x="1149" y="2099"/>
              <a:ext cx="960" cy="1567"/>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7" name="Line 65"/>
            <p:cNvSpPr>
              <a:spLocks noChangeShapeType="1"/>
            </p:cNvSpPr>
            <p:nvPr/>
          </p:nvSpPr>
          <p:spPr bwMode="auto">
            <a:xfrm flipV="1">
              <a:off x="1669" y="2332"/>
              <a:ext cx="174" cy="278"/>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8" name="Line 66"/>
            <p:cNvSpPr>
              <a:spLocks noChangeShapeType="1"/>
            </p:cNvSpPr>
            <p:nvPr/>
          </p:nvSpPr>
          <p:spPr bwMode="auto">
            <a:xfrm>
              <a:off x="1866" y="2399"/>
              <a:ext cx="139" cy="200"/>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49" name="Line 67"/>
            <p:cNvSpPr>
              <a:spLocks noChangeShapeType="1"/>
            </p:cNvSpPr>
            <p:nvPr/>
          </p:nvSpPr>
          <p:spPr bwMode="auto">
            <a:xfrm>
              <a:off x="1970" y="2577"/>
              <a:ext cx="162" cy="78"/>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0" name="Line 68"/>
            <p:cNvSpPr>
              <a:spLocks noChangeShapeType="1"/>
            </p:cNvSpPr>
            <p:nvPr/>
          </p:nvSpPr>
          <p:spPr bwMode="auto">
            <a:xfrm flipV="1">
              <a:off x="2190" y="2577"/>
              <a:ext cx="81" cy="67"/>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1" name="Line 69"/>
            <p:cNvSpPr>
              <a:spLocks noChangeShapeType="1"/>
            </p:cNvSpPr>
            <p:nvPr/>
          </p:nvSpPr>
          <p:spPr bwMode="auto">
            <a:xfrm flipH="1" flipV="1">
              <a:off x="1519" y="1488"/>
              <a:ext cx="833" cy="933"/>
            </a:xfrm>
            <a:prstGeom prst="line">
              <a:avLst/>
            </a:prstGeom>
            <a:noFill/>
            <a:ln w="38100">
              <a:solidFill>
                <a:srgbClr val="FF00FF"/>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2" name="Line 70"/>
            <p:cNvSpPr>
              <a:spLocks noChangeShapeType="1"/>
            </p:cNvSpPr>
            <p:nvPr/>
          </p:nvSpPr>
          <p:spPr bwMode="auto">
            <a:xfrm flipH="1">
              <a:off x="755" y="3366"/>
              <a:ext cx="128" cy="166"/>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3" name="Line 71"/>
            <p:cNvSpPr>
              <a:spLocks noChangeShapeType="1"/>
            </p:cNvSpPr>
            <p:nvPr/>
          </p:nvSpPr>
          <p:spPr bwMode="auto">
            <a:xfrm flipH="1">
              <a:off x="1531" y="3399"/>
              <a:ext cx="104" cy="18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4" name="Line 72"/>
            <p:cNvSpPr>
              <a:spLocks noChangeShapeType="1"/>
            </p:cNvSpPr>
            <p:nvPr/>
          </p:nvSpPr>
          <p:spPr bwMode="auto">
            <a:xfrm>
              <a:off x="998" y="3366"/>
              <a:ext cx="81" cy="18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5" name="Line 73"/>
            <p:cNvSpPr>
              <a:spLocks noChangeShapeType="1"/>
            </p:cNvSpPr>
            <p:nvPr/>
          </p:nvSpPr>
          <p:spPr bwMode="auto">
            <a:xfrm>
              <a:off x="1762" y="3377"/>
              <a:ext cx="81" cy="189"/>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6" name="Line 74"/>
            <p:cNvSpPr>
              <a:spLocks noChangeShapeType="1"/>
            </p:cNvSpPr>
            <p:nvPr/>
          </p:nvSpPr>
          <p:spPr bwMode="auto">
            <a:xfrm>
              <a:off x="1912" y="2210"/>
              <a:ext cx="139" cy="167"/>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7" name="Oval 75"/>
            <p:cNvSpPr>
              <a:spLocks noChangeArrowheads="1"/>
            </p:cNvSpPr>
            <p:nvPr/>
          </p:nvSpPr>
          <p:spPr bwMode="auto">
            <a:xfrm>
              <a:off x="1577" y="2388"/>
              <a:ext cx="92" cy="100"/>
            </a:xfrm>
            <a:prstGeom prst="ellipse">
              <a:avLst/>
            </a:prstGeom>
            <a:noFill/>
            <a:ln w="38100">
              <a:solidFill>
                <a:srgbClr val="000000"/>
              </a:solidFill>
              <a:rou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8" name="Line 76"/>
            <p:cNvSpPr>
              <a:spLocks noChangeShapeType="1"/>
            </p:cNvSpPr>
            <p:nvPr/>
          </p:nvSpPr>
          <p:spPr bwMode="auto">
            <a:xfrm flipV="1">
              <a:off x="1160" y="1855"/>
              <a:ext cx="174" cy="277"/>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9" name="Line 77"/>
            <p:cNvSpPr>
              <a:spLocks noChangeShapeType="1"/>
            </p:cNvSpPr>
            <p:nvPr/>
          </p:nvSpPr>
          <p:spPr bwMode="auto">
            <a:xfrm>
              <a:off x="1369" y="1910"/>
              <a:ext cx="243" cy="256"/>
            </a:xfrm>
            <a:prstGeom prst="line">
              <a:avLst/>
            </a:prstGeom>
            <a:noFill/>
            <a:ln w="38100" cap="rnd">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0" name="Line 78"/>
            <p:cNvSpPr>
              <a:spLocks noChangeShapeType="1"/>
            </p:cNvSpPr>
            <p:nvPr/>
          </p:nvSpPr>
          <p:spPr bwMode="auto">
            <a:xfrm flipV="1">
              <a:off x="1473" y="2110"/>
              <a:ext cx="173" cy="278"/>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1" name="Line 79"/>
            <p:cNvSpPr>
              <a:spLocks noChangeShapeType="1"/>
            </p:cNvSpPr>
            <p:nvPr/>
          </p:nvSpPr>
          <p:spPr bwMode="auto">
            <a:xfrm>
              <a:off x="1496" y="2432"/>
              <a:ext cx="23" cy="112"/>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62" name="Line 80"/>
            <p:cNvSpPr>
              <a:spLocks noChangeShapeType="1"/>
            </p:cNvSpPr>
            <p:nvPr/>
          </p:nvSpPr>
          <p:spPr bwMode="auto">
            <a:xfrm>
              <a:off x="1519" y="2566"/>
              <a:ext cx="127" cy="44"/>
            </a:xfrm>
            <a:prstGeom prst="line">
              <a:avLst/>
            </a:prstGeom>
            <a:noFill/>
            <a:ln w="38100">
              <a:solidFill>
                <a:srgbClr val="FF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163" name="Rectangle 81"/>
          <p:cNvSpPr>
            <a:spLocks noChangeArrowheads="1"/>
          </p:cNvSpPr>
          <p:nvPr/>
        </p:nvSpPr>
        <p:spPr bwMode="auto">
          <a:xfrm>
            <a:off x="6059805" y="3956050"/>
            <a:ext cx="42672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第</a:t>
            </a:r>
            <a:r>
              <a:rPr kumimoji="0" lang="en-US" altLang="zh-CN"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1</a:t>
            </a: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次经过时访问＝先序遍历</a:t>
            </a:r>
            <a:endPar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第</a:t>
            </a:r>
            <a:r>
              <a:rPr kumimoji="0" lang="en-US" altLang="zh-CN"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2</a:t>
            </a: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次经过时访问＝中序遍历</a:t>
            </a:r>
            <a:endPar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第</a:t>
            </a:r>
            <a:r>
              <a:rPr kumimoji="0" lang="en-US" altLang="zh-CN"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3</a:t>
            </a:r>
            <a:r>
              <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rPr>
              <a:t>次经过时访问＝后序遍历</a:t>
            </a:r>
            <a:endParaRPr kumimoji="0" lang="zh-CN" altLang="en-US" sz="2400" b="1" i="0" u="none" strike="noStrike" kern="0" cap="none" spc="0" normalizeH="0" baseline="0" noProof="0" dirty="0">
              <a:ln>
                <a:noFill/>
              </a:ln>
              <a:solidFill>
                <a:srgbClr val="3333FF"/>
              </a:solidFill>
              <a:effectLst/>
              <a:uLnTx/>
              <a:uFillTx/>
              <a:latin typeface="宋体" panose="02010600030101010101" pitchFamily="2" charset="-122"/>
              <a:ea typeface="楷体_GB2312" pitchFamily="49" charset="-122"/>
              <a:cs typeface="+mn-cs"/>
              <a:sym typeface="+mn-ea"/>
            </a:endParaRPr>
          </a:p>
        </p:txBody>
      </p:sp>
      <p:sp>
        <p:nvSpPr>
          <p:cNvPr id="165" name="Rectangle 83"/>
          <p:cNvSpPr>
            <a:spLocks noChangeArrowheads="1"/>
          </p:cNvSpPr>
          <p:nvPr/>
        </p:nvSpPr>
        <p:spPr bwMode="auto">
          <a:xfrm>
            <a:off x="5099685" y="5344795"/>
            <a:ext cx="5715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1800" b="0"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    </a:t>
            </a:r>
            <a:r>
              <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二叉树遍历的时间效率和空间效率</a:t>
            </a:r>
            <a:endPar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时间效率</a:t>
            </a:r>
            <a:r>
              <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sym typeface="+mn-ea"/>
              </a:rPr>
              <a:t>O(n)</a:t>
            </a:r>
            <a:r>
              <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 </a:t>
            </a:r>
            <a:r>
              <a:rPr kumimoji="0" lang="en-US" altLang="zh-CN"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a:t>
            </a:r>
            <a:r>
              <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每个结点只访问一次</a:t>
            </a:r>
            <a:endPar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endParaRPr>
          </a:p>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空间效率</a:t>
            </a:r>
            <a:r>
              <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楷体_GB2312" pitchFamily="49" charset="-122"/>
                <a:ea typeface="楷体_GB2312" pitchFamily="49" charset="-122"/>
                <a:cs typeface="+mn-cs"/>
                <a:sym typeface="+mn-ea"/>
              </a:rPr>
              <a:t>O(n)</a:t>
            </a:r>
            <a:r>
              <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mn-ea"/>
              </a:rPr>
              <a:t> </a:t>
            </a:r>
            <a:r>
              <a:rPr kumimoji="0" lang="en-US" altLang="zh-CN"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a:t>
            </a:r>
            <a:r>
              <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rPr>
              <a:t>栈占用的最大辅助空间</a:t>
            </a:r>
            <a:endParaRPr kumimoji="0" lang="zh-CN" altLang="en-US" sz="2400" b="1" i="0" u="none" strike="noStrike" kern="0" cap="none" spc="0" normalizeH="0" baseline="0" noProof="0" dirty="0">
              <a:ln>
                <a:noFill/>
              </a:ln>
              <a:solidFill>
                <a:sysClr val="windowText" lastClr="000000"/>
              </a:solidFill>
              <a:effectLst/>
              <a:uLnTx/>
              <a:uFillTx/>
              <a:latin typeface="楷体_GB2312" pitchFamily="49" charset="-122"/>
              <a:ea typeface="楷体_GB2312" pitchFamily="49" charset="-122"/>
              <a:cs typeface="+mn-cs"/>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sz="3200" dirty="0">
                <a:solidFill>
                  <a:srgbClr val="0000FF"/>
                </a:solidFill>
                <a:latin typeface="楷体_GB2312" pitchFamily="49" charset="-122"/>
              </a:rPr>
              <a:t>遍历算法分析</a:t>
            </a:r>
            <a:endParaRPr lang="zh-CN"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499"/>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
                                  </p:iterate>
                                  <p:childTnLst>
                                    <p:set>
                                      <p:cBhvr>
                                        <p:cTn id="10"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30"/>
                                  </p:iterate>
                                  <p:childTnLst>
                                    <p:set>
                                      <p:cBhvr>
                                        <p:cTn id="14"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30"/>
                                  </p:iterate>
                                  <p:childTnLst>
                                    <p:set>
                                      <p:cBhvr>
                                        <p:cTn id="18"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30"/>
                                  </p:iterate>
                                  <p:childTnLst>
                                    <p:set>
                                      <p:cBhvr>
                                        <p:cTn id="22" dur="1" fill="hold">
                                          <p:stCondLst>
                                            <p:cond delay="499"/>
                                          </p:stCondLst>
                                        </p:cTn>
                                        <p:tgtEl>
                                          <p:spTgt spid="165">
                                            <p:txEl>
                                              <p:pRg st="0" end="0"/>
                                            </p:txEl>
                                          </p:spTgt>
                                        </p:tgtEl>
                                        <p:attrNameLst>
                                          <p:attrName>style.visibility</p:attrName>
                                        </p:attrNameLst>
                                      </p:cBhvr>
                                      <p:to>
                                        <p:strVal val="visible"/>
                                      </p:to>
                                    </p:set>
                                  </p:childTnLst>
                                </p:cTn>
                              </p:par>
                            </p:childTnLst>
                          </p:cTn>
                        </p:par>
                        <p:par>
                          <p:cTn id="23" fill="hold">
                            <p:stCondLst>
                              <p:cond delay="1039"/>
                            </p:stCondLst>
                            <p:childTnLst>
                              <p:par>
                                <p:cTn id="24" presetID="1" presetClass="entr" presetSubtype="0" fill="hold" grpId="0" nodeType="afterEffect">
                                  <p:stCondLst>
                                    <p:cond delay="0"/>
                                  </p:stCondLst>
                                  <p:iterate type="lt">
                                    <p:tmAbs val="30"/>
                                  </p:iterate>
                                  <p:childTnLst>
                                    <p:set>
                                      <p:cBhvr>
                                        <p:cTn id="25" dur="1" fill="hold">
                                          <p:stCondLst>
                                            <p:cond delay="499"/>
                                          </p:stCondLst>
                                        </p:cTn>
                                        <p:tgtEl>
                                          <p:spTgt spid="165">
                                            <p:txEl>
                                              <p:pRg st="1" end="1"/>
                                            </p:txEl>
                                          </p:spTgt>
                                        </p:tgtEl>
                                        <p:attrNameLst>
                                          <p:attrName>style.visibility</p:attrName>
                                        </p:attrNameLst>
                                      </p:cBhvr>
                                      <p:to>
                                        <p:strVal val="visible"/>
                                      </p:to>
                                    </p:set>
                                  </p:childTnLst>
                                </p:cTn>
                              </p:par>
                            </p:childTnLst>
                          </p:cTn>
                        </p:par>
                        <p:par>
                          <p:cTn id="26" fill="hold">
                            <p:stCondLst>
                              <p:cond delay="2139"/>
                            </p:stCondLst>
                            <p:childTnLst>
                              <p:par>
                                <p:cTn id="27" presetID="1" presetClass="entr" presetSubtype="0" fill="hold" grpId="0" nodeType="afterEffect">
                                  <p:stCondLst>
                                    <p:cond delay="0"/>
                                  </p:stCondLst>
                                  <p:iterate type="lt">
                                    <p:tmAbs val="30"/>
                                  </p:iterate>
                                  <p:childTnLst>
                                    <p:set>
                                      <p:cBhvr>
                                        <p:cTn id="28" dur="1" fill="hold">
                                          <p:stCondLst>
                                            <p:cond delay="499"/>
                                          </p:stCondLst>
                                        </p:cTn>
                                        <p:tgtEl>
                                          <p:spTgt spid="1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163" grpId="0" advAuto="1000" uiExpand="1" build="p"/>
      <p:bldP spid="165"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sz="3200" dirty="0">
                <a:solidFill>
                  <a:srgbClr val="0000FF"/>
                </a:solidFill>
                <a:latin typeface="楷体_GB2312" pitchFamily="49" charset="-122"/>
              </a:rPr>
              <a:t>先序遍历非递归算法</a:t>
            </a:r>
            <a:endParaRPr lang="zh-CN" sz="3200" dirty="0">
              <a:solidFill>
                <a:srgbClr val="0000FF"/>
              </a:solidFill>
              <a:latin typeface="楷体_GB2312" pitchFamily="49" charset="-122"/>
            </a:endParaRPr>
          </a:p>
        </p:txBody>
      </p:sp>
      <p:sp>
        <p:nvSpPr>
          <p:cNvPr id="76804" name="Text Box 5"/>
          <p:cNvSpPr txBox="1"/>
          <p:nvPr/>
        </p:nvSpPr>
        <p:spPr>
          <a:xfrm>
            <a:off x="1482725" y="5516880"/>
            <a:ext cx="2438400" cy="521970"/>
          </a:xfrm>
          <a:prstGeom prst="rect">
            <a:avLst/>
          </a:prstGeom>
          <a:noFill/>
          <a:ln w="9525">
            <a:noFill/>
          </a:ln>
        </p:spPr>
        <p:txBody>
          <a:bodyPr lIns="0" rIns="0">
            <a:spAutoFit/>
          </a:bodyPr>
          <a:lstStyle/>
          <a:p>
            <a:pPr eaLnBrk="0" hangingPunct="0">
              <a:spcBef>
                <a:spcPct val="50000"/>
              </a:spcBef>
            </a:pPr>
            <a:r>
              <a:rPr lang="zh-CN" altLang="en-US" sz="2800" b="1" dirty="0">
                <a:solidFill>
                  <a:srgbClr val="7030A0"/>
                </a:solidFill>
                <a:latin typeface="Times New Roman" panose="02020603050405020304" pitchFamily="18" charset="0"/>
                <a:ea typeface="华文楷体" panose="02010600040101010101" pitchFamily="2" charset="-122"/>
                <a:cs typeface="Times New Roman" panose="02020603050405020304" pitchFamily="18" charset="0"/>
              </a:rPr>
              <a:t>访问结点序列</a:t>
            </a:r>
            <a:r>
              <a:rPr lang="en-US" altLang="zh-CN" sz="2800" b="1" dirty="0">
                <a:solidFill>
                  <a:srgbClr val="7030A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1" dirty="0">
              <a:solidFill>
                <a:srgbClr val="7030A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2" name="Text Box 6"/>
          <p:cNvSpPr txBox="1"/>
          <p:nvPr/>
        </p:nvSpPr>
        <p:spPr>
          <a:xfrm>
            <a:off x="4102100"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6806" name="Text Box 7"/>
          <p:cNvSpPr txBox="1"/>
          <p:nvPr/>
        </p:nvSpPr>
        <p:spPr>
          <a:xfrm>
            <a:off x="7680325" y="1730375"/>
            <a:ext cx="1676400" cy="521970"/>
          </a:xfrm>
          <a:prstGeom prst="rect">
            <a:avLst/>
          </a:prstGeom>
          <a:noFill/>
          <a:ln w="9525">
            <a:noFill/>
          </a:ln>
        </p:spPr>
        <p:txBody>
          <a:bodyPr>
            <a:spAutoFit/>
          </a:bodyPr>
          <a:lstStyle/>
          <a:p>
            <a:pPr eaLnBrk="0" hangingPunct="0">
              <a:spcBef>
                <a:spcPct val="50000"/>
              </a:spcBef>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栈</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S</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内容</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4" name="Rectangle 8"/>
          <p:cNvSpPr>
            <a:spLocks noChangeArrowheads="1"/>
          </p:cNvSpPr>
          <p:nvPr/>
        </p:nvSpPr>
        <p:spPr bwMode="auto">
          <a:xfrm>
            <a:off x="7832725" y="2644775"/>
            <a:ext cx="1447800" cy="2514600"/>
          </a:xfrm>
          <a:prstGeom prst="rect">
            <a:avLst/>
          </a:prstGeom>
          <a:solidFill>
            <a:srgbClr val="DDDDDD"/>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6808" name="Rectangle 9"/>
          <p:cNvSpPr/>
          <p:nvPr/>
        </p:nvSpPr>
        <p:spPr>
          <a:xfrm>
            <a:off x="7804150" y="2644775"/>
            <a:ext cx="1524000" cy="76200"/>
          </a:xfrm>
          <a:prstGeom prst="rect">
            <a:avLst/>
          </a:prstGeom>
          <a:solidFill>
            <a:srgbClr val="DDDDDD"/>
          </a:solidFill>
          <a:ln w="9525">
            <a:noFill/>
          </a:ln>
        </p:spPr>
        <p:txBody>
          <a:bodyPr wrap="none" anchor="ctr"/>
          <a:lstStyle/>
          <a:p>
            <a:pPr algn="ctr"/>
            <a:endParaRPr lang="zh-CN" altLang="en-US" dirty="0">
              <a:latin typeface="宋体" panose="02010600030101010101" pitchFamily="2" charset="-122"/>
            </a:endParaRPr>
          </a:p>
        </p:txBody>
      </p:sp>
      <p:sp>
        <p:nvSpPr>
          <p:cNvPr id="36" name="Text Box 10"/>
          <p:cNvSpPr txBox="1"/>
          <p:nvPr/>
        </p:nvSpPr>
        <p:spPr>
          <a:xfrm>
            <a:off x="4543425"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7" name="Text Box 11"/>
          <p:cNvSpPr txBox="1"/>
          <p:nvPr/>
        </p:nvSpPr>
        <p:spPr>
          <a:xfrm>
            <a:off x="4984750" y="5454650"/>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D</a:t>
            </a:r>
            <a:endParaRPr lang="en-US" altLang="zh-CN" sz="3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 name="Text Box 12"/>
          <p:cNvSpPr txBox="1"/>
          <p:nvPr/>
        </p:nvSpPr>
        <p:spPr>
          <a:xfrm>
            <a:off x="7834313" y="4624388"/>
            <a:ext cx="1447800" cy="583565"/>
          </a:xfrm>
          <a:prstGeom prst="rect">
            <a:avLst/>
          </a:prstGeom>
          <a:solidFill>
            <a:srgbClr val="D17FB6"/>
          </a:solidFill>
          <a:ln w="9525" cap="flat" cmpd="sng">
            <a:solidFill>
              <a:srgbClr val="000000"/>
            </a:solidFill>
            <a:prstDash val="solid"/>
            <a:miter/>
            <a:headEnd type="none" w="med" len="med"/>
            <a:tailEnd type="none" w="med" len="med"/>
          </a:ln>
        </p:spPr>
        <p:txBody>
          <a:bodyPr>
            <a:spAutoFit/>
          </a:bodyPr>
          <a:lstStyle/>
          <a:p>
            <a:pPr eaLnBrk="0" hangingPunct="0">
              <a:spcBef>
                <a:spcPct val="50000"/>
              </a:spcBef>
            </a:pPr>
            <a:r>
              <a:rPr lang="en-US" altLang="zh-CN" sz="3200" b="1" dirty="0">
                <a:solidFill>
                  <a:srgbClr val="000000"/>
                </a:solidFill>
                <a:latin typeface="Times New Roman" panose="02020603050405020304" pitchFamily="18" charset="0"/>
                <a:cs typeface="Times New Roman" panose="02020603050405020304" pitchFamily="18" charset="0"/>
              </a:rPr>
              <a:t>     A</a:t>
            </a:r>
            <a:endParaRPr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39" name="Text Box 13"/>
          <p:cNvSpPr txBox="1"/>
          <p:nvPr/>
        </p:nvSpPr>
        <p:spPr>
          <a:xfrm>
            <a:off x="7831138" y="4094163"/>
            <a:ext cx="1447800" cy="583565"/>
          </a:xfrm>
          <a:prstGeom prst="rect">
            <a:avLst/>
          </a:prstGeom>
          <a:solidFill>
            <a:srgbClr val="D17FB6"/>
          </a:solidFill>
          <a:ln w="9525" cap="flat" cmpd="sng">
            <a:solidFill>
              <a:srgbClr val="000000"/>
            </a:solidFill>
            <a:prstDash val="solid"/>
            <a:miter/>
            <a:headEnd type="none" w="med" len="med"/>
            <a:tailEnd type="none" w="med" len="med"/>
          </a:ln>
        </p:spPr>
        <p:txBody>
          <a:bodyPr>
            <a:spAutoFit/>
          </a:bodyPr>
          <a:lstStyle/>
          <a:p>
            <a:pPr eaLnBrk="0" hangingPunct="0">
              <a:spcBef>
                <a:spcPct val="50000"/>
              </a:spcBef>
            </a:pPr>
            <a:r>
              <a:rPr lang="en-US" altLang="zh-CN" sz="3200" b="1" dirty="0">
                <a:solidFill>
                  <a:srgbClr val="000000"/>
                </a:solidFill>
                <a:latin typeface="Times New Roman" panose="02020603050405020304" pitchFamily="18" charset="0"/>
              </a:rPr>
              <a:t>     B</a:t>
            </a:r>
            <a:endParaRPr lang="en-US" altLang="zh-CN" sz="3200" b="1" dirty="0">
              <a:solidFill>
                <a:srgbClr val="000000"/>
              </a:solidFill>
              <a:latin typeface="Times New Roman" panose="02020603050405020304" pitchFamily="18" charset="0"/>
            </a:endParaRPr>
          </a:p>
        </p:txBody>
      </p:sp>
      <p:sp>
        <p:nvSpPr>
          <p:cNvPr id="76813" name="Text Box 14"/>
          <p:cNvSpPr txBox="1"/>
          <p:nvPr/>
        </p:nvSpPr>
        <p:spPr>
          <a:xfrm>
            <a:off x="3533775" y="2446338"/>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76814" name="Oval 15"/>
          <p:cNvSpPr/>
          <p:nvPr/>
        </p:nvSpPr>
        <p:spPr>
          <a:xfrm>
            <a:off x="3489325" y="2452688"/>
            <a:ext cx="401638" cy="393700"/>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宋体" panose="02010600030101010101" pitchFamily="2" charset="-122"/>
            </a:endParaRPr>
          </a:p>
        </p:txBody>
      </p:sp>
      <p:sp>
        <p:nvSpPr>
          <p:cNvPr id="76815" name="Text Box 16"/>
          <p:cNvSpPr txBox="1"/>
          <p:nvPr/>
        </p:nvSpPr>
        <p:spPr>
          <a:xfrm>
            <a:off x="3155950" y="4225925"/>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76816" name="Oval 17"/>
          <p:cNvSpPr/>
          <p:nvPr/>
        </p:nvSpPr>
        <p:spPr>
          <a:xfrm>
            <a:off x="3111500" y="4249738"/>
            <a:ext cx="403225" cy="393700"/>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宋体" panose="02010600030101010101" pitchFamily="2" charset="-122"/>
            </a:endParaRPr>
          </a:p>
        </p:txBody>
      </p:sp>
      <p:sp>
        <p:nvSpPr>
          <p:cNvPr id="76817" name="Text Box 18"/>
          <p:cNvSpPr txBox="1"/>
          <p:nvPr/>
        </p:nvSpPr>
        <p:spPr>
          <a:xfrm>
            <a:off x="2366963" y="3303588"/>
            <a:ext cx="341312"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76818" name="Oval 19"/>
          <p:cNvSpPr/>
          <p:nvPr/>
        </p:nvSpPr>
        <p:spPr>
          <a:xfrm>
            <a:off x="2324100" y="3327400"/>
            <a:ext cx="400050" cy="395288"/>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宋体" panose="02010600030101010101" pitchFamily="2" charset="-122"/>
            </a:endParaRPr>
          </a:p>
        </p:txBody>
      </p:sp>
      <p:sp>
        <p:nvSpPr>
          <p:cNvPr id="76819" name="Text Box 20"/>
          <p:cNvSpPr txBox="1"/>
          <p:nvPr/>
        </p:nvSpPr>
        <p:spPr>
          <a:xfrm>
            <a:off x="4679950" y="3386138"/>
            <a:ext cx="341313"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76820" name="Oval 21"/>
          <p:cNvSpPr/>
          <p:nvPr/>
        </p:nvSpPr>
        <p:spPr>
          <a:xfrm>
            <a:off x="4654550" y="3390900"/>
            <a:ext cx="401638" cy="395288"/>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宋体" panose="02010600030101010101" pitchFamily="2" charset="-122"/>
            </a:endParaRPr>
          </a:p>
        </p:txBody>
      </p:sp>
      <p:sp>
        <p:nvSpPr>
          <p:cNvPr id="48" name="Freeform 22"/>
          <p:cNvSpPr/>
          <p:nvPr/>
        </p:nvSpPr>
        <p:spPr bwMode="auto">
          <a:xfrm>
            <a:off x="2667000" y="2747963"/>
            <a:ext cx="860425" cy="614363"/>
          </a:xfrm>
          <a:custGeom>
            <a:avLst/>
            <a:gdLst>
              <a:gd name="T0" fmla="*/ 600 w 600"/>
              <a:gd name="T1" fmla="*/ 0 h 436"/>
              <a:gd name="T2" fmla="*/ 0 w 600"/>
              <a:gd name="T3" fmla="*/ 436 h 436"/>
            </a:gdLst>
            <a:ahLst/>
            <a:cxnLst>
              <a:cxn ang="0">
                <a:pos x="T0" y="T1"/>
              </a:cxn>
              <a:cxn ang="0">
                <a:pos x="T2" y="T3"/>
              </a:cxn>
            </a:cxnLst>
            <a:rect l="0" t="0" r="r" b="b"/>
            <a:pathLst>
              <a:path w="600" h="436">
                <a:moveTo>
                  <a:pt x="600" y="0"/>
                </a:moveTo>
                <a:lnTo>
                  <a:pt x="0" y="436"/>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9" name="Freeform 23"/>
          <p:cNvSpPr/>
          <p:nvPr/>
        </p:nvSpPr>
        <p:spPr bwMode="auto">
          <a:xfrm>
            <a:off x="3871913" y="2744788"/>
            <a:ext cx="858838" cy="679450"/>
          </a:xfrm>
          <a:custGeom>
            <a:avLst/>
            <a:gdLst>
              <a:gd name="T0" fmla="*/ 0 w 600"/>
              <a:gd name="T1" fmla="*/ 0 h 482"/>
              <a:gd name="T2" fmla="*/ 600 w 600"/>
              <a:gd name="T3" fmla="*/ 482 h 482"/>
            </a:gdLst>
            <a:ahLst/>
            <a:cxnLst>
              <a:cxn ang="0">
                <a:pos x="T0" y="T1"/>
              </a:cxn>
              <a:cxn ang="0">
                <a:pos x="T2" y="T3"/>
              </a:cxn>
            </a:cxnLst>
            <a:rect l="0" t="0" r="r" b="b"/>
            <a:pathLst>
              <a:path w="600" h="482">
                <a:moveTo>
                  <a:pt x="0" y="0"/>
                </a:moveTo>
                <a:lnTo>
                  <a:pt x="600" y="482"/>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0" name="Line 24"/>
          <p:cNvSpPr>
            <a:spLocks noChangeShapeType="1"/>
          </p:cNvSpPr>
          <p:nvPr/>
        </p:nvSpPr>
        <p:spPr bwMode="auto">
          <a:xfrm>
            <a:off x="2676525" y="3727450"/>
            <a:ext cx="550863" cy="5588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5"/>
          <p:cNvSpPr>
            <a:spLocks noChangeShapeType="1"/>
          </p:cNvSpPr>
          <p:nvPr/>
        </p:nvSpPr>
        <p:spPr bwMode="auto">
          <a:xfrm flipH="1">
            <a:off x="3538538" y="1922463"/>
            <a:ext cx="1588" cy="455613"/>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26"/>
          <p:cNvSpPr>
            <a:spLocks noChangeShapeType="1"/>
          </p:cNvSpPr>
          <p:nvPr/>
        </p:nvSpPr>
        <p:spPr bwMode="auto">
          <a:xfrm flipH="1">
            <a:off x="2646363" y="2647950"/>
            <a:ext cx="763588" cy="541338"/>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27"/>
          <p:cNvSpPr>
            <a:spLocks noChangeShapeType="1"/>
          </p:cNvSpPr>
          <p:nvPr/>
        </p:nvSpPr>
        <p:spPr bwMode="auto">
          <a:xfrm flipH="1">
            <a:off x="1746250" y="3565525"/>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28"/>
          <p:cNvSpPr>
            <a:spLocks noChangeShapeType="1"/>
          </p:cNvSpPr>
          <p:nvPr/>
        </p:nvSpPr>
        <p:spPr bwMode="auto">
          <a:xfrm flipV="1">
            <a:off x="1924050" y="3759200"/>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9"/>
          <p:cNvSpPr>
            <a:spLocks noChangeShapeType="1"/>
          </p:cNvSpPr>
          <p:nvPr/>
        </p:nvSpPr>
        <p:spPr bwMode="auto">
          <a:xfrm>
            <a:off x="2582863" y="3886200"/>
            <a:ext cx="400050" cy="4508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childTnLst>
                                </p:cTn>
                              </p:par>
                            </p:childTnLst>
                          </p:cTn>
                        </p:par>
                        <p:par>
                          <p:cTn id="12" fill="hold">
                            <p:stCondLst>
                              <p:cond delay="0"/>
                            </p:stCondLst>
                            <p:childTnLst>
                              <p:par>
                                <p:cTn id="13" presetID="2" presetClass="entr" presetSubtype="1"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par>
                          <p:cTn id="26" fill="hold">
                            <p:stCondLst>
                              <p:cond delay="0"/>
                            </p:stCondLst>
                            <p:childTnLst>
                              <p:par>
                                <p:cTn id="27" presetID="2" presetClass="entr" presetSubtype="1"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additive="base">
                                        <p:cTn id="29" dur="500" fill="hold"/>
                                        <p:tgtEl>
                                          <p:spTgt spid="39"/>
                                        </p:tgtEl>
                                        <p:attrNameLst>
                                          <p:attrName>ppt_x</p:attrName>
                                        </p:attrNameLst>
                                      </p:cBhvr>
                                      <p:tavLst>
                                        <p:tav tm="0">
                                          <p:val>
                                            <p:strVal val="#ppt_x"/>
                                          </p:val>
                                        </p:tav>
                                        <p:tav tm="100000">
                                          <p:val>
                                            <p:strVal val="#ppt_x"/>
                                          </p:val>
                                        </p:tav>
                                      </p:tavLst>
                                    </p:anim>
                                    <p:anim calcmode="lin" valueType="num">
                                      <p:cBhvr additive="base">
                                        <p:cTn id="30"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up)">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500" fill="hold"/>
                                        <p:tgtEl>
                                          <p:spTgt spid="54"/>
                                        </p:tgtEl>
                                        <p:attrNameLst>
                                          <p:attrName>ppt_x</p:attrName>
                                        </p:attrNameLst>
                                      </p:cBhvr>
                                      <p:tavLst>
                                        <p:tav tm="0">
                                          <p:val>
                                            <p:strVal val="#ppt_x"/>
                                          </p:val>
                                        </p:tav>
                                        <p:tav tm="100000">
                                          <p:val>
                                            <p:strVal val="#ppt_x"/>
                                          </p:val>
                                        </p:tav>
                                      </p:tavLst>
                                    </p:anim>
                                    <p:anim calcmode="lin" valueType="num">
                                      <p:cBhvr>
                                        <p:cTn id="41" dur="500" fill="hold"/>
                                        <p:tgtEl>
                                          <p:spTgt spid="54"/>
                                        </p:tgtEl>
                                        <p:attrNameLst>
                                          <p:attrName>ppt_y</p:attrName>
                                        </p:attrNameLst>
                                      </p:cBhvr>
                                      <p:tavLst>
                                        <p:tav tm="0">
                                          <p:val>
                                            <p:strVal val="#ppt_y+#ppt_h/2"/>
                                          </p:val>
                                        </p:tav>
                                        <p:tav tm="100000">
                                          <p:val>
                                            <p:strVal val="#ppt_y"/>
                                          </p:val>
                                        </p:tav>
                                      </p:tavLst>
                                    </p:anim>
                                    <p:anim calcmode="lin" valueType="num">
                                      <p:cBhvr>
                                        <p:cTn id="42" dur="500" fill="hold"/>
                                        <p:tgtEl>
                                          <p:spTgt spid="54"/>
                                        </p:tgtEl>
                                        <p:attrNameLst>
                                          <p:attrName>ppt_w</p:attrName>
                                        </p:attrNameLst>
                                      </p:cBhvr>
                                      <p:tavLst>
                                        <p:tav tm="0">
                                          <p:val>
                                            <p:strVal val="#ppt_w"/>
                                          </p:val>
                                        </p:tav>
                                        <p:tav tm="100000">
                                          <p:val>
                                            <p:strVal val="#ppt_w"/>
                                          </p:val>
                                        </p:tav>
                                      </p:tavLst>
                                    </p:anim>
                                    <p:anim calcmode="lin" valueType="num">
                                      <p:cBhvr>
                                        <p:cTn id="43" dur="500" fill="hold"/>
                                        <p:tgtEl>
                                          <p:spTgt spid="54"/>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2" presetClass="exit" presetSubtype="1" fill="hold" grpId="1" nodeType="afterEffect">
                                  <p:stCondLst>
                                    <p:cond delay="0"/>
                                  </p:stCondLst>
                                  <p:childTnLst>
                                    <p:anim calcmode="lin" valueType="num">
                                      <p:cBhvr additive="base">
                                        <p:cTn id="46" dur="500"/>
                                        <p:tgtEl>
                                          <p:spTgt spid="39"/>
                                        </p:tgtEl>
                                        <p:attrNameLst>
                                          <p:attrName>ppt_x</p:attrName>
                                        </p:attrNameLst>
                                      </p:cBhvr>
                                      <p:tavLst>
                                        <p:tav tm="0">
                                          <p:val>
                                            <p:strVal val="ppt_x"/>
                                          </p:val>
                                        </p:tav>
                                        <p:tav tm="100000">
                                          <p:val>
                                            <p:strVal val="ppt_x"/>
                                          </p:val>
                                        </p:tav>
                                      </p:tavLst>
                                    </p:anim>
                                    <p:anim calcmode="lin" valueType="num">
                                      <p:cBhvr additive="base">
                                        <p:cTn id="47" dur="500"/>
                                        <p:tgtEl>
                                          <p:spTgt spid="39"/>
                                        </p:tgtEl>
                                        <p:attrNameLst>
                                          <p:attrName>ppt_y</p:attrName>
                                        </p:attrNameLst>
                                      </p:cBhvr>
                                      <p:tavLst>
                                        <p:tav tm="0">
                                          <p:val>
                                            <p:strVal val="ppt_y"/>
                                          </p:val>
                                        </p:tav>
                                        <p:tav tm="100000">
                                          <p:val>
                                            <p:strVal val="0-ppt_h/2"/>
                                          </p:val>
                                        </p:tav>
                                      </p:tavLst>
                                    </p:anim>
                                    <p:set>
                                      <p:cBhvr>
                                        <p:cTn id="48" dur="1" fill="hold">
                                          <p:stCondLst>
                                            <p:cond delay="499"/>
                                          </p:stCondLst>
                                        </p:cTn>
                                        <p:tgtEl>
                                          <p:spTgt spid="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strips(downLeft)">
                                      <p:cBhvr>
                                        <p:cTn id="53" dur="500"/>
                                        <p:tgtEl>
                                          <p:spTgt spid="5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bldLvl="0" animBg="1"/>
      <p:bldP spid="39" grpId="0" bldLvl="0" animBg="1"/>
      <p:bldP spid="39" grpId="1" bldLvl="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sz="3200" dirty="0">
                <a:solidFill>
                  <a:srgbClr val="0000FF"/>
                </a:solidFill>
                <a:latin typeface="楷体_GB2312" pitchFamily="49" charset="-122"/>
              </a:rPr>
              <a:t>先序遍历非递归算法</a:t>
            </a:r>
            <a:endParaRPr lang="zh-CN" sz="3200" dirty="0">
              <a:solidFill>
                <a:srgbClr val="0000FF"/>
              </a:solidFill>
              <a:latin typeface="楷体_GB2312" pitchFamily="49" charset="-122"/>
            </a:endParaRPr>
          </a:p>
        </p:txBody>
      </p:sp>
      <p:sp>
        <p:nvSpPr>
          <p:cNvPr id="77828" name="Text Box 2"/>
          <p:cNvSpPr txBox="1"/>
          <p:nvPr/>
        </p:nvSpPr>
        <p:spPr>
          <a:xfrm>
            <a:off x="1482725" y="5516880"/>
            <a:ext cx="2438400" cy="521970"/>
          </a:xfrm>
          <a:prstGeom prst="rect">
            <a:avLst/>
          </a:prstGeom>
          <a:noFill/>
          <a:ln w="9525">
            <a:noFill/>
          </a:ln>
        </p:spPr>
        <p:txBody>
          <a:bodyPr lIns="0" rIns="0">
            <a:spAutoFit/>
          </a:bodyPr>
          <a:lstStyle/>
          <a:p>
            <a:pPr eaLnBrk="0" hangingPunct="0">
              <a:spcBef>
                <a:spcPct val="50000"/>
              </a:spcBef>
            </a:pP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访问结点序列</a:t>
            </a:r>
            <a:r>
              <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7829" name="Text Box 3"/>
          <p:cNvSpPr txBox="1"/>
          <p:nvPr/>
        </p:nvSpPr>
        <p:spPr>
          <a:xfrm>
            <a:off x="4102100"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A</a:t>
            </a:r>
            <a:endParaRPr lang="en-US" altLang="zh-CN" sz="3200" b="1" dirty="0">
              <a:solidFill>
                <a:srgbClr val="FF0000"/>
              </a:solidFill>
              <a:latin typeface="Times New Roman" panose="02020603050405020304" pitchFamily="18" charset="0"/>
            </a:endParaRPr>
          </a:p>
        </p:txBody>
      </p:sp>
      <p:sp>
        <p:nvSpPr>
          <p:cNvPr id="77830" name="Text Box 4"/>
          <p:cNvSpPr txBox="1"/>
          <p:nvPr/>
        </p:nvSpPr>
        <p:spPr>
          <a:xfrm>
            <a:off x="7680325" y="1730375"/>
            <a:ext cx="1676400" cy="521970"/>
          </a:xfrm>
          <a:prstGeom prst="rect">
            <a:avLst/>
          </a:prstGeom>
          <a:noFill/>
          <a:ln w="9525">
            <a:noFill/>
          </a:ln>
        </p:spPr>
        <p:txBody>
          <a:bodyPr>
            <a:spAutoFit/>
          </a:bodyPr>
          <a:lstStyle/>
          <a:p>
            <a:pPr eaLnBrk="0" hangingPunct="0">
              <a:spcBef>
                <a:spcPct val="50000"/>
              </a:spcBef>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栈</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S</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内容</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0" name="Rectangle 5"/>
          <p:cNvSpPr>
            <a:spLocks noChangeArrowheads="1"/>
          </p:cNvSpPr>
          <p:nvPr/>
        </p:nvSpPr>
        <p:spPr bwMode="auto">
          <a:xfrm>
            <a:off x="7832725" y="2644775"/>
            <a:ext cx="1447800" cy="2514600"/>
          </a:xfrm>
          <a:prstGeom prst="rect">
            <a:avLst/>
          </a:prstGeom>
          <a:solidFill>
            <a:srgbClr val="DDDDDD"/>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1" name="Rectangle 6"/>
          <p:cNvSpPr>
            <a:spLocks noChangeArrowheads="1"/>
          </p:cNvSpPr>
          <p:nvPr/>
        </p:nvSpPr>
        <p:spPr bwMode="auto">
          <a:xfrm>
            <a:off x="7804150" y="2644775"/>
            <a:ext cx="1524000" cy="76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7833" name="Text Box 7"/>
          <p:cNvSpPr txBox="1"/>
          <p:nvPr/>
        </p:nvSpPr>
        <p:spPr>
          <a:xfrm>
            <a:off x="4543425"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B</a:t>
            </a:r>
            <a:endParaRPr lang="en-US" altLang="zh-CN" sz="3200" b="1" dirty="0">
              <a:solidFill>
                <a:srgbClr val="FF0000"/>
              </a:solidFill>
              <a:latin typeface="Times New Roman" panose="02020603050405020304" pitchFamily="18" charset="0"/>
            </a:endParaRPr>
          </a:p>
        </p:txBody>
      </p:sp>
      <p:sp>
        <p:nvSpPr>
          <p:cNvPr id="77834" name="Text Box 8"/>
          <p:cNvSpPr txBox="1"/>
          <p:nvPr/>
        </p:nvSpPr>
        <p:spPr>
          <a:xfrm>
            <a:off x="4984750" y="5454650"/>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D</a:t>
            </a:r>
            <a:endParaRPr lang="en-US" altLang="zh-CN" sz="3200" b="1" dirty="0">
              <a:solidFill>
                <a:srgbClr val="FF0000"/>
              </a:solidFill>
              <a:latin typeface="Times New Roman" panose="02020603050405020304" pitchFamily="18" charset="0"/>
            </a:endParaRPr>
          </a:p>
        </p:txBody>
      </p:sp>
      <p:sp>
        <p:nvSpPr>
          <p:cNvPr id="44" name="Text Box 9"/>
          <p:cNvSpPr txBox="1"/>
          <p:nvPr/>
        </p:nvSpPr>
        <p:spPr>
          <a:xfrm>
            <a:off x="7834313" y="4624388"/>
            <a:ext cx="1447800" cy="583565"/>
          </a:xfrm>
          <a:prstGeom prst="rect">
            <a:avLst/>
          </a:prstGeom>
          <a:solidFill>
            <a:srgbClr val="D17FB6"/>
          </a:solidFill>
          <a:ln w="9525" cap="flat" cmpd="sng">
            <a:solidFill>
              <a:srgbClr val="000000"/>
            </a:solidFill>
            <a:prstDash val="solid"/>
            <a:miter/>
            <a:headEnd type="none" w="med" len="med"/>
            <a:tailEnd type="none" w="med" len="med"/>
          </a:ln>
        </p:spPr>
        <p:txBody>
          <a:bodyPr>
            <a:spAutoFit/>
          </a:bodyPr>
          <a:lstStyle/>
          <a:p>
            <a:pPr eaLnBrk="0" hangingPunct="0">
              <a:spcBef>
                <a:spcPct val="50000"/>
              </a:spcBef>
            </a:pPr>
            <a:r>
              <a:rPr lang="en-US" altLang="zh-CN" sz="3200" b="1" dirty="0">
                <a:solidFill>
                  <a:srgbClr val="000000"/>
                </a:solidFill>
                <a:latin typeface="Times New Roman" panose="02020603050405020304" pitchFamily="18" charset="0"/>
              </a:rPr>
              <a:t>     A</a:t>
            </a:r>
            <a:endParaRPr lang="en-US" altLang="zh-CN" sz="3200" b="1" dirty="0">
              <a:solidFill>
                <a:srgbClr val="000000"/>
              </a:solidFill>
              <a:latin typeface="Times New Roman" panose="02020603050405020304" pitchFamily="18" charset="0"/>
            </a:endParaRPr>
          </a:p>
        </p:txBody>
      </p:sp>
      <p:sp>
        <p:nvSpPr>
          <p:cNvPr id="77836" name="Text Box 10"/>
          <p:cNvSpPr txBox="1"/>
          <p:nvPr/>
        </p:nvSpPr>
        <p:spPr>
          <a:xfrm>
            <a:off x="3533775" y="2446338"/>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46" name="Oval 11"/>
          <p:cNvSpPr>
            <a:spLocks noChangeArrowheads="1"/>
          </p:cNvSpPr>
          <p:nvPr/>
        </p:nvSpPr>
        <p:spPr bwMode="auto">
          <a:xfrm>
            <a:off x="3489325" y="2452688"/>
            <a:ext cx="401638" cy="393700"/>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7838" name="Text Box 12"/>
          <p:cNvSpPr txBox="1"/>
          <p:nvPr/>
        </p:nvSpPr>
        <p:spPr>
          <a:xfrm>
            <a:off x="3155950" y="4225925"/>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48" name="Oval 13"/>
          <p:cNvSpPr>
            <a:spLocks noChangeArrowheads="1"/>
          </p:cNvSpPr>
          <p:nvPr/>
        </p:nvSpPr>
        <p:spPr bwMode="auto">
          <a:xfrm>
            <a:off x="3111500" y="4249738"/>
            <a:ext cx="403225" cy="393700"/>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7840" name="Text Box 14"/>
          <p:cNvSpPr txBox="1"/>
          <p:nvPr/>
        </p:nvSpPr>
        <p:spPr>
          <a:xfrm>
            <a:off x="2366963" y="3303588"/>
            <a:ext cx="341312"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50" name="Oval 15"/>
          <p:cNvSpPr>
            <a:spLocks noChangeArrowheads="1"/>
          </p:cNvSpPr>
          <p:nvPr/>
        </p:nvSpPr>
        <p:spPr bwMode="auto">
          <a:xfrm>
            <a:off x="2324100" y="3327400"/>
            <a:ext cx="400050" cy="395288"/>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7842" name="Text Box 16"/>
          <p:cNvSpPr txBox="1"/>
          <p:nvPr/>
        </p:nvSpPr>
        <p:spPr>
          <a:xfrm>
            <a:off x="4679950" y="3386138"/>
            <a:ext cx="341313"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52" name="Oval 17"/>
          <p:cNvSpPr>
            <a:spLocks noChangeArrowheads="1"/>
          </p:cNvSpPr>
          <p:nvPr/>
        </p:nvSpPr>
        <p:spPr bwMode="auto">
          <a:xfrm>
            <a:off x="4654550" y="3390900"/>
            <a:ext cx="401638" cy="395288"/>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Freeform 18"/>
          <p:cNvSpPr/>
          <p:nvPr/>
        </p:nvSpPr>
        <p:spPr bwMode="auto">
          <a:xfrm>
            <a:off x="2667000" y="2747963"/>
            <a:ext cx="860425" cy="614363"/>
          </a:xfrm>
          <a:custGeom>
            <a:avLst/>
            <a:gdLst>
              <a:gd name="T0" fmla="*/ 600 w 600"/>
              <a:gd name="T1" fmla="*/ 0 h 436"/>
              <a:gd name="T2" fmla="*/ 0 w 600"/>
              <a:gd name="T3" fmla="*/ 436 h 436"/>
            </a:gdLst>
            <a:ahLst/>
            <a:cxnLst>
              <a:cxn ang="0">
                <a:pos x="T0" y="T1"/>
              </a:cxn>
              <a:cxn ang="0">
                <a:pos x="T2" y="T3"/>
              </a:cxn>
            </a:cxnLst>
            <a:rect l="0" t="0" r="r" b="b"/>
            <a:pathLst>
              <a:path w="600" h="436">
                <a:moveTo>
                  <a:pt x="600" y="0"/>
                </a:moveTo>
                <a:lnTo>
                  <a:pt x="0" y="436"/>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Freeform 19"/>
          <p:cNvSpPr/>
          <p:nvPr/>
        </p:nvSpPr>
        <p:spPr bwMode="auto">
          <a:xfrm>
            <a:off x="3871913" y="2744788"/>
            <a:ext cx="858838" cy="679450"/>
          </a:xfrm>
          <a:custGeom>
            <a:avLst/>
            <a:gdLst>
              <a:gd name="T0" fmla="*/ 0 w 600"/>
              <a:gd name="T1" fmla="*/ 0 h 482"/>
              <a:gd name="T2" fmla="*/ 600 w 600"/>
              <a:gd name="T3" fmla="*/ 482 h 482"/>
            </a:gdLst>
            <a:ahLst/>
            <a:cxnLst>
              <a:cxn ang="0">
                <a:pos x="T0" y="T1"/>
              </a:cxn>
              <a:cxn ang="0">
                <a:pos x="T2" y="T3"/>
              </a:cxn>
            </a:cxnLst>
            <a:rect l="0" t="0" r="r" b="b"/>
            <a:pathLst>
              <a:path w="600" h="482">
                <a:moveTo>
                  <a:pt x="0" y="0"/>
                </a:moveTo>
                <a:lnTo>
                  <a:pt x="600" y="482"/>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0"/>
          <p:cNvSpPr>
            <a:spLocks noChangeShapeType="1"/>
          </p:cNvSpPr>
          <p:nvPr/>
        </p:nvSpPr>
        <p:spPr bwMode="auto">
          <a:xfrm>
            <a:off x="2676525" y="3727450"/>
            <a:ext cx="550863" cy="5588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21"/>
          <p:cNvSpPr>
            <a:spLocks noChangeShapeType="1"/>
          </p:cNvSpPr>
          <p:nvPr/>
        </p:nvSpPr>
        <p:spPr bwMode="auto">
          <a:xfrm flipH="1">
            <a:off x="3538538" y="1922463"/>
            <a:ext cx="1588" cy="455613"/>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Line 22"/>
          <p:cNvSpPr>
            <a:spLocks noChangeShapeType="1"/>
          </p:cNvSpPr>
          <p:nvPr/>
        </p:nvSpPr>
        <p:spPr bwMode="auto">
          <a:xfrm flipH="1">
            <a:off x="2646363" y="2647950"/>
            <a:ext cx="763588" cy="541338"/>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8" name="Text Box 23"/>
          <p:cNvSpPr txBox="1"/>
          <p:nvPr/>
        </p:nvSpPr>
        <p:spPr>
          <a:xfrm>
            <a:off x="7831138" y="4092575"/>
            <a:ext cx="1447800" cy="583565"/>
          </a:xfrm>
          <a:prstGeom prst="rect">
            <a:avLst/>
          </a:prstGeom>
          <a:solidFill>
            <a:srgbClr val="D17FB6"/>
          </a:solidFill>
          <a:ln w="9525" cap="flat" cmpd="sng">
            <a:solidFill>
              <a:srgbClr val="000000"/>
            </a:solidFill>
            <a:prstDash val="solid"/>
            <a:miter/>
            <a:headEnd type="none" w="med" len="med"/>
            <a:tailEnd type="none" w="med" len="med"/>
          </a:ln>
        </p:spPr>
        <p:txBody>
          <a:bodyPr>
            <a:spAutoFit/>
          </a:bodyPr>
          <a:lstStyle/>
          <a:p>
            <a:pPr eaLnBrk="0" hangingPunct="0">
              <a:spcBef>
                <a:spcPct val="50000"/>
              </a:spcBef>
            </a:pPr>
            <a:r>
              <a:rPr lang="en-US" altLang="zh-CN" sz="3200" b="1" dirty="0">
                <a:solidFill>
                  <a:srgbClr val="000000"/>
                </a:solidFill>
                <a:latin typeface="Times New Roman" panose="02020603050405020304" pitchFamily="18" charset="0"/>
              </a:rPr>
              <a:t>     D</a:t>
            </a:r>
            <a:endParaRPr lang="en-US" altLang="zh-CN" sz="3200" b="1" dirty="0">
              <a:solidFill>
                <a:srgbClr val="000000"/>
              </a:solidFill>
              <a:latin typeface="Times New Roman" panose="02020603050405020304" pitchFamily="18" charset="0"/>
            </a:endParaRPr>
          </a:p>
        </p:txBody>
      </p:sp>
      <p:sp>
        <p:nvSpPr>
          <p:cNvPr id="59" name="Line 24"/>
          <p:cNvSpPr>
            <a:spLocks noChangeShapeType="1"/>
          </p:cNvSpPr>
          <p:nvPr/>
        </p:nvSpPr>
        <p:spPr bwMode="auto">
          <a:xfrm flipH="1">
            <a:off x="1746250" y="3565525"/>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0" name="Line 25"/>
          <p:cNvSpPr>
            <a:spLocks noChangeShapeType="1"/>
          </p:cNvSpPr>
          <p:nvPr/>
        </p:nvSpPr>
        <p:spPr bwMode="auto">
          <a:xfrm flipV="1">
            <a:off x="3016250" y="3006725"/>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1" name="Line 26"/>
          <p:cNvSpPr>
            <a:spLocks noChangeShapeType="1"/>
          </p:cNvSpPr>
          <p:nvPr/>
        </p:nvSpPr>
        <p:spPr bwMode="auto">
          <a:xfrm>
            <a:off x="2582863" y="3886200"/>
            <a:ext cx="400050" cy="4508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2" name="Line 27"/>
          <p:cNvSpPr>
            <a:spLocks noChangeShapeType="1"/>
          </p:cNvSpPr>
          <p:nvPr/>
        </p:nvSpPr>
        <p:spPr bwMode="auto">
          <a:xfrm>
            <a:off x="3424238" y="4725988"/>
            <a:ext cx="400050" cy="4508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3" name="Line 28"/>
          <p:cNvSpPr>
            <a:spLocks noChangeShapeType="1"/>
          </p:cNvSpPr>
          <p:nvPr/>
        </p:nvSpPr>
        <p:spPr bwMode="auto">
          <a:xfrm flipH="1" flipV="1">
            <a:off x="3603625" y="4486275"/>
            <a:ext cx="431800" cy="452438"/>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4" name="Line 29"/>
          <p:cNvSpPr>
            <a:spLocks noChangeShapeType="1"/>
          </p:cNvSpPr>
          <p:nvPr/>
        </p:nvSpPr>
        <p:spPr bwMode="auto">
          <a:xfrm flipH="1" flipV="1">
            <a:off x="2851150" y="3616325"/>
            <a:ext cx="431800" cy="452438"/>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5" name="Line 30"/>
          <p:cNvSpPr>
            <a:spLocks noChangeShapeType="1"/>
          </p:cNvSpPr>
          <p:nvPr/>
        </p:nvSpPr>
        <p:spPr bwMode="auto">
          <a:xfrm flipV="1">
            <a:off x="1865313" y="3714750"/>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6" name="Line 31"/>
          <p:cNvSpPr>
            <a:spLocks noChangeShapeType="1"/>
          </p:cNvSpPr>
          <p:nvPr/>
        </p:nvSpPr>
        <p:spPr bwMode="auto">
          <a:xfrm>
            <a:off x="3879850" y="2941638"/>
            <a:ext cx="606425" cy="49530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Line 32"/>
          <p:cNvSpPr>
            <a:spLocks noChangeShapeType="1"/>
          </p:cNvSpPr>
          <p:nvPr/>
        </p:nvSpPr>
        <p:spPr bwMode="auto">
          <a:xfrm flipH="1">
            <a:off x="2541588" y="4538663"/>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8" name="Line 33"/>
          <p:cNvSpPr>
            <a:spLocks noChangeShapeType="1"/>
          </p:cNvSpPr>
          <p:nvPr/>
        </p:nvSpPr>
        <p:spPr bwMode="auto">
          <a:xfrm flipV="1">
            <a:off x="2660650" y="4687888"/>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ppt_x"/>
                                          </p:val>
                                        </p:tav>
                                        <p:tav tm="100000">
                                          <p:val>
                                            <p:strVal val="#ppt_x"/>
                                          </p:val>
                                        </p:tav>
                                      </p:tavLst>
                                    </p:anim>
                                    <p:anim calcmode="lin" valueType="num">
                                      <p:cBhvr additive="base">
                                        <p:cTn id="8" dur="500" fill="hold"/>
                                        <p:tgtEl>
                                          <p:spTgt spid="5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wipe(up)">
                                      <p:cBhvr>
                                        <p:cTn id="13" dur="500"/>
                                        <p:tgtEl>
                                          <p:spTgt spid="6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childTnLst>
                          </p:cTn>
                        </p:par>
                        <p:par>
                          <p:cTn id="19" fill="hold">
                            <p:stCondLst>
                              <p:cond delay="500"/>
                            </p:stCondLst>
                            <p:childTnLst>
                              <p:par>
                                <p:cTn id="20" presetID="2" presetClass="exit" presetSubtype="1" fill="hold" grpId="1" nodeType="afterEffect">
                                  <p:stCondLst>
                                    <p:cond delay="0"/>
                                  </p:stCondLst>
                                  <p:childTnLst>
                                    <p:anim calcmode="lin" valueType="num">
                                      <p:cBhvr additive="base">
                                        <p:cTn id="21" dur="500"/>
                                        <p:tgtEl>
                                          <p:spTgt spid="58"/>
                                        </p:tgtEl>
                                        <p:attrNameLst>
                                          <p:attrName>ppt_x</p:attrName>
                                        </p:attrNameLst>
                                      </p:cBhvr>
                                      <p:tavLst>
                                        <p:tav tm="0">
                                          <p:val>
                                            <p:strVal val="ppt_x"/>
                                          </p:val>
                                        </p:tav>
                                        <p:tav tm="100000">
                                          <p:val>
                                            <p:strVal val="ppt_x"/>
                                          </p:val>
                                        </p:tav>
                                      </p:tavLst>
                                    </p:anim>
                                    <p:anim calcmode="lin" valueType="num">
                                      <p:cBhvr additive="base">
                                        <p:cTn id="22" dur="500"/>
                                        <p:tgtEl>
                                          <p:spTgt spid="58"/>
                                        </p:tgtEl>
                                        <p:attrNameLst>
                                          <p:attrName>ppt_y</p:attrName>
                                        </p:attrNameLst>
                                      </p:cBhvr>
                                      <p:tavLst>
                                        <p:tav tm="0">
                                          <p:val>
                                            <p:strVal val="ppt_y"/>
                                          </p:val>
                                        </p:tav>
                                        <p:tav tm="100000">
                                          <p:val>
                                            <p:strVal val="0-ppt_h/2"/>
                                          </p:val>
                                        </p:tav>
                                      </p:tavLst>
                                    </p:anim>
                                    <p:set>
                                      <p:cBhvr>
                                        <p:cTn id="23" dur="1" fill="hold">
                                          <p:stCondLst>
                                            <p:cond delay="499"/>
                                          </p:stCondLst>
                                        </p:cTn>
                                        <p:tgtEl>
                                          <p:spTgt spid="5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up)">
                                      <p:cBhvr>
                                        <p:cTn id="28" dur="500"/>
                                        <p:tgtEl>
                                          <p:spTgt spid="62"/>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strips(down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strips(downLeft)">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500"/>
                                        <p:tgtEl>
                                          <p:spTgt spid="60"/>
                                        </p:tgtEl>
                                      </p:cBhvr>
                                    </p:animEffect>
                                  </p:childTnLst>
                                </p:cTn>
                              </p:par>
                            </p:childTnLst>
                          </p:cTn>
                        </p:par>
                        <p:par>
                          <p:cTn id="44" fill="hold">
                            <p:stCondLst>
                              <p:cond delay="500"/>
                            </p:stCondLst>
                            <p:childTnLst>
                              <p:par>
                                <p:cTn id="45" presetID="2" presetClass="exit" presetSubtype="1" fill="hold" grpId="0" nodeType="after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0-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up)">
                                      <p:cBhvr>
                                        <p:cTn id="5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58" grpId="0" bldLvl="0" animBg="1"/>
      <p:bldP spid="58" grpId="1" bldLvl="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sz="3200" dirty="0">
                <a:solidFill>
                  <a:srgbClr val="0000FF"/>
                </a:solidFill>
                <a:latin typeface="楷体_GB2312" pitchFamily="49" charset="-122"/>
              </a:rPr>
              <a:t>先序遍历非递归算法</a:t>
            </a:r>
            <a:endParaRPr lang="zh-CN" sz="3200" dirty="0">
              <a:solidFill>
                <a:srgbClr val="0000FF"/>
              </a:solidFill>
              <a:latin typeface="楷体_GB2312" pitchFamily="49" charset="-122"/>
            </a:endParaRPr>
          </a:p>
        </p:txBody>
      </p:sp>
      <p:sp>
        <p:nvSpPr>
          <p:cNvPr id="5" name="Text Box 2"/>
          <p:cNvSpPr txBox="1"/>
          <p:nvPr/>
        </p:nvSpPr>
        <p:spPr>
          <a:xfrm>
            <a:off x="1485900" y="5516880"/>
            <a:ext cx="2438400" cy="521970"/>
          </a:xfrm>
          <a:prstGeom prst="rect">
            <a:avLst/>
          </a:prstGeom>
          <a:noFill/>
          <a:ln w="9525">
            <a:noFill/>
          </a:ln>
        </p:spPr>
        <p:txBody>
          <a:bodyPr lIns="0" rIns="0">
            <a:spAutoFit/>
          </a:bodyPr>
          <a:lstStyle/>
          <a:p>
            <a:pPr eaLnBrk="0" hangingPunct="0">
              <a:spcBef>
                <a:spcPct val="50000"/>
              </a:spcBef>
            </a:pPr>
            <a:r>
              <a:rPr lang="zh-CN" altLang="en-US"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访问结点序列</a:t>
            </a:r>
            <a:r>
              <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7030A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Text Box 3"/>
          <p:cNvSpPr txBox="1"/>
          <p:nvPr/>
        </p:nvSpPr>
        <p:spPr>
          <a:xfrm>
            <a:off x="4105275"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A</a:t>
            </a:r>
            <a:endParaRPr lang="en-US" altLang="zh-CN" sz="3200" b="1" dirty="0">
              <a:solidFill>
                <a:srgbClr val="FF0000"/>
              </a:solidFill>
              <a:latin typeface="Times New Roman" panose="02020603050405020304" pitchFamily="18" charset="0"/>
            </a:endParaRPr>
          </a:p>
        </p:txBody>
      </p:sp>
      <p:sp>
        <p:nvSpPr>
          <p:cNvPr id="7" name="Text Box 4"/>
          <p:cNvSpPr txBox="1"/>
          <p:nvPr/>
        </p:nvSpPr>
        <p:spPr>
          <a:xfrm>
            <a:off x="7680325" y="1730375"/>
            <a:ext cx="1676400" cy="521970"/>
          </a:xfrm>
          <a:prstGeom prst="rect">
            <a:avLst/>
          </a:prstGeom>
          <a:noFill/>
          <a:ln w="9525">
            <a:noFill/>
          </a:ln>
        </p:spPr>
        <p:txBody>
          <a:bodyPr>
            <a:spAutoFit/>
          </a:bodyPr>
          <a:lstStyle/>
          <a:p>
            <a:pPr eaLnBrk="0" hangingPunct="0">
              <a:spcBef>
                <a:spcPct val="50000"/>
              </a:spcBef>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栈</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S</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内容</a:t>
            </a:r>
            <a:r>
              <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 name="Rectangle 5"/>
          <p:cNvSpPr>
            <a:spLocks noChangeArrowheads="1"/>
          </p:cNvSpPr>
          <p:nvPr/>
        </p:nvSpPr>
        <p:spPr bwMode="auto">
          <a:xfrm>
            <a:off x="7832725" y="2644775"/>
            <a:ext cx="1447800" cy="2514600"/>
          </a:xfrm>
          <a:prstGeom prst="rect">
            <a:avLst/>
          </a:prstGeom>
          <a:solidFill>
            <a:srgbClr val="DDDDDD"/>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 name="Rectangle 6"/>
          <p:cNvSpPr>
            <a:spLocks noChangeArrowheads="1"/>
          </p:cNvSpPr>
          <p:nvPr/>
        </p:nvSpPr>
        <p:spPr bwMode="auto">
          <a:xfrm>
            <a:off x="7804150" y="2644775"/>
            <a:ext cx="1524000" cy="762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 name="Text Box 7"/>
          <p:cNvSpPr txBox="1"/>
          <p:nvPr/>
        </p:nvSpPr>
        <p:spPr>
          <a:xfrm>
            <a:off x="4546600" y="5445125"/>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B</a:t>
            </a:r>
            <a:endParaRPr lang="en-US" altLang="zh-CN" sz="3200" b="1" dirty="0">
              <a:solidFill>
                <a:srgbClr val="FF0000"/>
              </a:solidFill>
              <a:latin typeface="Times New Roman" panose="02020603050405020304" pitchFamily="18" charset="0"/>
            </a:endParaRPr>
          </a:p>
        </p:txBody>
      </p:sp>
      <p:sp>
        <p:nvSpPr>
          <p:cNvPr id="11" name="Text Box 8"/>
          <p:cNvSpPr txBox="1"/>
          <p:nvPr/>
        </p:nvSpPr>
        <p:spPr>
          <a:xfrm>
            <a:off x="4987925" y="5454650"/>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D</a:t>
            </a:r>
            <a:endParaRPr lang="en-US" altLang="zh-CN" sz="3200" b="1" dirty="0">
              <a:solidFill>
                <a:srgbClr val="FF0000"/>
              </a:solidFill>
              <a:latin typeface="Times New Roman" panose="02020603050405020304" pitchFamily="18" charset="0"/>
            </a:endParaRPr>
          </a:p>
        </p:txBody>
      </p:sp>
      <p:sp>
        <p:nvSpPr>
          <p:cNvPr id="12" name="Text Box 9"/>
          <p:cNvSpPr txBox="1"/>
          <p:nvPr/>
        </p:nvSpPr>
        <p:spPr>
          <a:xfrm>
            <a:off x="7834313" y="4624388"/>
            <a:ext cx="1447800" cy="583565"/>
          </a:xfrm>
          <a:prstGeom prst="rect">
            <a:avLst/>
          </a:prstGeom>
          <a:solidFill>
            <a:srgbClr val="D17FB6"/>
          </a:solidFill>
          <a:ln w="9525" cap="flat" cmpd="sng">
            <a:solidFill>
              <a:srgbClr val="000000"/>
            </a:solidFill>
            <a:prstDash val="solid"/>
            <a:miter/>
            <a:headEnd type="none" w="med" len="med"/>
            <a:tailEnd type="none" w="med" len="med"/>
          </a:ln>
        </p:spPr>
        <p:txBody>
          <a:bodyPr>
            <a:spAutoFit/>
          </a:bodyPr>
          <a:lstStyle/>
          <a:p>
            <a:pPr eaLnBrk="0" hangingPunct="0">
              <a:spcBef>
                <a:spcPct val="50000"/>
              </a:spcBef>
            </a:pPr>
            <a:r>
              <a:rPr lang="en-US" altLang="zh-CN" sz="3200" b="1" dirty="0">
                <a:solidFill>
                  <a:srgbClr val="000000"/>
                </a:solidFill>
                <a:latin typeface="Times New Roman" panose="02020603050405020304" pitchFamily="18" charset="0"/>
              </a:rPr>
              <a:t>     C</a:t>
            </a:r>
            <a:endParaRPr lang="en-US" altLang="zh-CN" sz="3200" b="1" dirty="0">
              <a:solidFill>
                <a:srgbClr val="000000"/>
              </a:solidFill>
              <a:latin typeface="Times New Roman" panose="02020603050405020304" pitchFamily="18" charset="0"/>
            </a:endParaRPr>
          </a:p>
        </p:txBody>
      </p:sp>
      <p:sp>
        <p:nvSpPr>
          <p:cNvPr id="13" name="Text Box 11"/>
          <p:cNvSpPr txBox="1"/>
          <p:nvPr/>
        </p:nvSpPr>
        <p:spPr>
          <a:xfrm>
            <a:off x="3533775" y="2446338"/>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A</a:t>
            </a:r>
            <a:endParaRPr lang="en-US" altLang="zh-CN" sz="2400" dirty="0">
              <a:latin typeface="Times New Roman" panose="02020603050405020304" pitchFamily="18" charset="0"/>
            </a:endParaRPr>
          </a:p>
        </p:txBody>
      </p:sp>
      <p:sp>
        <p:nvSpPr>
          <p:cNvPr id="14" name="Oval 12"/>
          <p:cNvSpPr>
            <a:spLocks noChangeArrowheads="1"/>
          </p:cNvSpPr>
          <p:nvPr/>
        </p:nvSpPr>
        <p:spPr bwMode="auto">
          <a:xfrm>
            <a:off x="3489325" y="2452688"/>
            <a:ext cx="401638" cy="393700"/>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5" name="Text Box 13"/>
          <p:cNvSpPr txBox="1"/>
          <p:nvPr/>
        </p:nvSpPr>
        <p:spPr>
          <a:xfrm>
            <a:off x="3155950" y="4225925"/>
            <a:ext cx="339725"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D</a:t>
            </a:r>
            <a:endParaRPr lang="en-US" altLang="zh-CN" sz="2400" dirty="0">
              <a:latin typeface="Times New Roman" panose="02020603050405020304" pitchFamily="18" charset="0"/>
            </a:endParaRPr>
          </a:p>
        </p:txBody>
      </p:sp>
      <p:sp>
        <p:nvSpPr>
          <p:cNvPr id="16" name="Oval 14"/>
          <p:cNvSpPr>
            <a:spLocks noChangeArrowheads="1"/>
          </p:cNvSpPr>
          <p:nvPr/>
        </p:nvSpPr>
        <p:spPr bwMode="auto">
          <a:xfrm>
            <a:off x="3111500" y="4249738"/>
            <a:ext cx="403225" cy="393700"/>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7" name="Text Box 15"/>
          <p:cNvSpPr txBox="1"/>
          <p:nvPr/>
        </p:nvSpPr>
        <p:spPr>
          <a:xfrm>
            <a:off x="2366963" y="3303588"/>
            <a:ext cx="341312"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B</a:t>
            </a:r>
            <a:endParaRPr lang="en-US" altLang="zh-CN" sz="2400" dirty="0">
              <a:latin typeface="Times New Roman" panose="02020603050405020304" pitchFamily="18" charset="0"/>
            </a:endParaRPr>
          </a:p>
        </p:txBody>
      </p:sp>
      <p:sp>
        <p:nvSpPr>
          <p:cNvPr id="18" name="Oval 16"/>
          <p:cNvSpPr>
            <a:spLocks noChangeArrowheads="1"/>
          </p:cNvSpPr>
          <p:nvPr/>
        </p:nvSpPr>
        <p:spPr bwMode="auto">
          <a:xfrm>
            <a:off x="2324100" y="3327400"/>
            <a:ext cx="400050" cy="395288"/>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9" name="Text Box 17"/>
          <p:cNvSpPr txBox="1"/>
          <p:nvPr/>
        </p:nvSpPr>
        <p:spPr>
          <a:xfrm>
            <a:off x="4679950" y="3386138"/>
            <a:ext cx="341313" cy="473075"/>
          </a:xfrm>
          <a:prstGeom prst="rect">
            <a:avLst/>
          </a:prstGeom>
          <a:noFill/>
          <a:ln w="28575">
            <a:noFill/>
          </a:ln>
        </p:spPr>
        <p:txBody>
          <a:bodyPr lIns="0" tIns="0" rIns="0" bIns="0"/>
          <a:lstStyle/>
          <a:p>
            <a:pPr algn="ctr" eaLnBrk="0" hangingPunct="0"/>
            <a:r>
              <a:rPr lang="en-US" altLang="zh-CN" sz="2400" dirty="0">
                <a:latin typeface="Times New Roman" panose="02020603050405020304" pitchFamily="18" charset="0"/>
              </a:rPr>
              <a:t>C</a:t>
            </a:r>
            <a:endParaRPr lang="en-US" altLang="zh-CN" sz="2400" dirty="0">
              <a:latin typeface="Times New Roman" panose="02020603050405020304" pitchFamily="18" charset="0"/>
            </a:endParaRPr>
          </a:p>
        </p:txBody>
      </p:sp>
      <p:sp>
        <p:nvSpPr>
          <p:cNvPr id="20" name="Oval 18"/>
          <p:cNvSpPr>
            <a:spLocks noChangeArrowheads="1"/>
          </p:cNvSpPr>
          <p:nvPr/>
        </p:nvSpPr>
        <p:spPr bwMode="auto">
          <a:xfrm>
            <a:off x="4654550" y="3390900"/>
            <a:ext cx="401638" cy="395288"/>
          </a:xfrm>
          <a:prstGeom prst="ellipse">
            <a:avLst/>
          </a:prstGeom>
          <a:noFill/>
          <a:ln w="28575">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1" name="Freeform 19"/>
          <p:cNvSpPr/>
          <p:nvPr/>
        </p:nvSpPr>
        <p:spPr bwMode="auto">
          <a:xfrm>
            <a:off x="2667000" y="2747963"/>
            <a:ext cx="860425" cy="614363"/>
          </a:xfrm>
          <a:custGeom>
            <a:avLst/>
            <a:gdLst>
              <a:gd name="T0" fmla="*/ 600 w 600"/>
              <a:gd name="T1" fmla="*/ 0 h 436"/>
              <a:gd name="T2" fmla="*/ 0 w 600"/>
              <a:gd name="T3" fmla="*/ 436 h 436"/>
            </a:gdLst>
            <a:ahLst/>
            <a:cxnLst>
              <a:cxn ang="0">
                <a:pos x="T0" y="T1"/>
              </a:cxn>
              <a:cxn ang="0">
                <a:pos x="T2" y="T3"/>
              </a:cxn>
            </a:cxnLst>
            <a:rect l="0" t="0" r="r" b="b"/>
            <a:pathLst>
              <a:path w="600" h="436">
                <a:moveTo>
                  <a:pt x="600" y="0"/>
                </a:moveTo>
                <a:lnTo>
                  <a:pt x="0" y="436"/>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2" name="Freeform 20"/>
          <p:cNvSpPr/>
          <p:nvPr/>
        </p:nvSpPr>
        <p:spPr bwMode="auto">
          <a:xfrm>
            <a:off x="3871913" y="2744788"/>
            <a:ext cx="858838" cy="679450"/>
          </a:xfrm>
          <a:custGeom>
            <a:avLst/>
            <a:gdLst>
              <a:gd name="T0" fmla="*/ 0 w 600"/>
              <a:gd name="T1" fmla="*/ 0 h 482"/>
              <a:gd name="T2" fmla="*/ 600 w 600"/>
              <a:gd name="T3" fmla="*/ 482 h 482"/>
            </a:gdLst>
            <a:ahLst/>
            <a:cxnLst>
              <a:cxn ang="0">
                <a:pos x="T0" y="T1"/>
              </a:cxn>
              <a:cxn ang="0">
                <a:pos x="T2" y="T3"/>
              </a:cxn>
            </a:cxnLst>
            <a:rect l="0" t="0" r="r" b="b"/>
            <a:pathLst>
              <a:path w="600" h="482">
                <a:moveTo>
                  <a:pt x="0" y="0"/>
                </a:moveTo>
                <a:lnTo>
                  <a:pt x="600" y="482"/>
                </a:ln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3" name="Line 21"/>
          <p:cNvSpPr>
            <a:spLocks noChangeShapeType="1"/>
          </p:cNvSpPr>
          <p:nvPr/>
        </p:nvSpPr>
        <p:spPr bwMode="auto">
          <a:xfrm>
            <a:off x="2676525" y="3727450"/>
            <a:ext cx="550863" cy="55880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4" name="Line 22"/>
          <p:cNvSpPr>
            <a:spLocks noChangeShapeType="1"/>
          </p:cNvSpPr>
          <p:nvPr/>
        </p:nvSpPr>
        <p:spPr bwMode="auto">
          <a:xfrm flipH="1">
            <a:off x="3538538" y="1922463"/>
            <a:ext cx="1588" cy="455613"/>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5" name="Line 23"/>
          <p:cNvSpPr>
            <a:spLocks noChangeShapeType="1"/>
          </p:cNvSpPr>
          <p:nvPr/>
        </p:nvSpPr>
        <p:spPr bwMode="auto">
          <a:xfrm flipH="1">
            <a:off x="2646363" y="2647950"/>
            <a:ext cx="763588" cy="541338"/>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6" name="Line 24"/>
          <p:cNvSpPr>
            <a:spLocks noChangeShapeType="1"/>
          </p:cNvSpPr>
          <p:nvPr/>
        </p:nvSpPr>
        <p:spPr bwMode="auto">
          <a:xfrm flipH="1">
            <a:off x="1746250" y="3565525"/>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7" name="Line 25"/>
          <p:cNvSpPr>
            <a:spLocks noChangeShapeType="1"/>
          </p:cNvSpPr>
          <p:nvPr/>
        </p:nvSpPr>
        <p:spPr bwMode="auto">
          <a:xfrm flipV="1">
            <a:off x="3016250" y="3006725"/>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8" name="Line 26"/>
          <p:cNvSpPr>
            <a:spLocks noChangeShapeType="1"/>
          </p:cNvSpPr>
          <p:nvPr/>
        </p:nvSpPr>
        <p:spPr bwMode="auto">
          <a:xfrm>
            <a:off x="2582863" y="3886200"/>
            <a:ext cx="400050" cy="4508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29" name="Line 27"/>
          <p:cNvSpPr>
            <a:spLocks noChangeShapeType="1"/>
          </p:cNvSpPr>
          <p:nvPr/>
        </p:nvSpPr>
        <p:spPr bwMode="auto">
          <a:xfrm>
            <a:off x="3424238" y="4725988"/>
            <a:ext cx="400050" cy="4508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1" name="Line 28"/>
          <p:cNvSpPr>
            <a:spLocks noChangeShapeType="1"/>
          </p:cNvSpPr>
          <p:nvPr/>
        </p:nvSpPr>
        <p:spPr bwMode="auto">
          <a:xfrm flipH="1" flipV="1">
            <a:off x="3603625" y="4486275"/>
            <a:ext cx="431800" cy="452438"/>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2" name="Line 29"/>
          <p:cNvSpPr>
            <a:spLocks noChangeShapeType="1"/>
          </p:cNvSpPr>
          <p:nvPr/>
        </p:nvSpPr>
        <p:spPr bwMode="auto">
          <a:xfrm flipH="1" flipV="1">
            <a:off x="2851150" y="3616325"/>
            <a:ext cx="431800" cy="452438"/>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3" name="Line 30"/>
          <p:cNvSpPr>
            <a:spLocks noChangeShapeType="1"/>
          </p:cNvSpPr>
          <p:nvPr/>
        </p:nvSpPr>
        <p:spPr bwMode="auto">
          <a:xfrm flipV="1">
            <a:off x="1865313" y="3714750"/>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4" name="Line 31"/>
          <p:cNvSpPr>
            <a:spLocks noChangeShapeType="1"/>
          </p:cNvSpPr>
          <p:nvPr/>
        </p:nvSpPr>
        <p:spPr bwMode="auto">
          <a:xfrm>
            <a:off x="3879850" y="2941638"/>
            <a:ext cx="606425" cy="49530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5" name="Line 32"/>
          <p:cNvSpPr>
            <a:spLocks noChangeShapeType="1"/>
          </p:cNvSpPr>
          <p:nvPr/>
        </p:nvSpPr>
        <p:spPr bwMode="auto">
          <a:xfrm flipH="1">
            <a:off x="4090988" y="3697288"/>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6" name="Line 33"/>
          <p:cNvSpPr>
            <a:spLocks noChangeShapeType="1"/>
          </p:cNvSpPr>
          <p:nvPr/>
        </p:nvSpPr>
        <p:spPr bwMode="auto">
          <a:xfrm flipV="1">
            <a:off x="4210050" y="3846513"/>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7" name="Line 34"/>
          <p:cNvSpPr>
            <a:spLocks noChangeShapeType="1"/>
          </p:cNvSpPr>
          <p:nvPr/>
        </p:nvSpPr>
        <p:spPr bwMode="auto">
          <a:xfrm flipH="1">
            <a:off x="2541588" y="4538663"/>
            <a:ext cx="484188" cy="336550"/>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8" name="Line 35"/>
          <p:cNvSpPr>
            <a:spLocks noChangeShapeType="1"/>
          </p:cNvSpPr>
          <p:nvPr/>
        </p:nvSpPr>
        <p:spPr bwMode="auto">
          <a:xfrm flipV="1">
            <a:off x="2660650" y="4687888"/>
            <a:ext cx="506413" cy="365125"/>
          </a:xfrm>
          <a:prstGeom prst="line">
            <a:avLst/>
          </a:prstGeom>
          <a:noFill/>
          <a:ln w="38100">
            <a:solidFill>
              <a:srgbClr val="6600CC"/>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9" name="Text Box 36"/>
          <p:cNvSpPr txBox="1"/>
          <p:nvPr/>
        </p:nvSpPr>
        <p:spPr>
          <a:xfrm>
            <a:off x="5416550" y="5454650"/>
            <a:ext cx="304800" cy="583565"/>
          </a:xfrm>
          <a:prstGeom prst="rect">
            <a:avLst/>
          </a:prstGeom>
          <a:noFill/>
          <a:ln w="9525">
            <a:noFill/>
          </a:ln>
        </p:spPr>
        <p:txBody>
          <a:bodyPr lIns="0" rIns="0">
            <a:spAutoFit/>
          </a:bodyPr>
          <a:lstStyle/>
          <a:p>
            <a:pPr eaLnBrk="0" hangingPunct="0">
              <a:spcBef>
                <a:spcPct val="50000"/>
              </a:spcBef>
            </a:pPr>
            <a:r>
              <a:rPr lang="en-US" altLang="zh-CN" sz="3200" b="1" dirty="0">
                <a:solidFill>
                  <a:srgbClr val="FF0000"/>
                </a:solidFill>
                <a:latin typeface="Times New Roman" panose="02020603050405020304" pitchFamily="18" charset="0"/>
              </a:rPr>
              <a:t>C</a:t>
            </a:r>
            <a:endParaRPr lang="en-US" altLang="zh-CN" sz="3200" b="1" dirty="0">
              <a:solidFill>
                <a:srgbClr val="FF0000"/>
              </a:solidFill>
              <a:latin typeface="Times New Roman" panose="02020603050405020304" pitchFamily="18" charset="0"/>
            </a:endParaRPr>
          </a:p>
        </p:txBody>
      </p:sp>
      <p:sp>
        <p:nvSpPr>
          <p:cNvPr id="40" name="Line 37"/>
          <p:cNvSpPr>
            <a:spLocks noChangeShapeType="1"/>
          </p:cNvSpPr>
          <p:nvPr/>
        </p:nvSpPr>
        <p:spPr bwMode="auto">
          <a:xfrm>
            <a:off x="4929188" y="3884613"/>
            <a:ext cx="458788" cy="434975"/>
          </a:xfrm>
          <a:prstGeom prst="line">
            <a:avLst/>
          </a:prstGeom>
          <a:noFill/>
          <a:ln w="38100">
            <a:solidFill>
              <a:srgbClr val="0000FF"/>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1" name="Line 38"/>
          <p:cNvSpPr>
            <a:spLocks noChangeShapeType="1"/>
          </p:cNvSpPr>
          <p:nvPr/>
        </p:nvSpPr>
        <p:spPr bwMode="auto">
          <a:xfrm flipH="1" flipV="1">
            <a:off x="4106863" y="2700338"/>
            <a:ext cx="549275" cy="422275"/>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2" name="Line 39"/>
          <p:cNvSpPr>
            <a:spLocks noChangeShapeType="1"/>
          </p:cNvSpPr>
          <p:nvPr/>
        </p:nvSpPr>
        <p:spPr bwMode="auto">
          <a:xfrm flipH="1" flipV="1">
            <a:off x="3810000" y="1858963"/>
            <a:ext cx="4763" cy="496888"/>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43" name="Line 40"/>
          <p:cNvSpPr>
            <a:spLocks noChangeShapeType="1"/>
          </p:cNvSpPr>
          <p:nvPr/>
        </p:nvSpPr>
        <p:spPr bwMode="auto">
          <a:xfrm flipH="1" flipV="1">
            <a:off x="5110163" y="3660775"/>
            <a:ext cx="520700" cy="449263"/>
          </a:xfrm>
          <a:prstGeom prst="line">
            <a:avLst/>
          </a:prstGeom>
          <a:noFill/>
          <a:ln w="38100">
            <a:solidFill>
              <a:srgbClr val="CC33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2" presetClass="entr" presetSubtype="1"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up)">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xit" presetSubtype="1" fill="hold" grpId="1" nodeType="clickEffect">
                                  <p:stCondLst>
                                    <p:cond delay="0"/>
                                  </p:stCondLst>
                                  <p:childTnLst>
                                    <p:anim calcmode="lin" valueType="num">
                                      <p:cBhvr additive="base">
                                        <p:cTn id="25" dur="500"/>
                                        <p:tgtEl>
                                          <p:spTgt spid="12"/>
                                        </p:tgtEl>
                                        <p:attrNameLst>
                                          <p:attrName>ppt_x</p:attrName>
                                        </p:attrNameLst>
                                      </p:cBhvr>
                                      <p:tavLst>
                                        <p:tav tm="0">
                                          <p:val>
                                            <p:strVal val="ppt_x"/>
                                          </p:val>
                                        </p:tav>
                                        <p:tav tm="100000">
                                          <p:val>
                                            <p:strVal val="ppt_x"/>
                                          </p:val>
                                        </p:tav>
                                      </p:tavLst>
                                    </p:anim>
                                    <p:anim calcmode="lin" valueType="num">
                                      <p:cBhvr additive="base">
                                        <p:cTn id="26" dur="500"/>
                                        <p:tgtEl>
                                          <p:spTgt spid="12"/>
                                        </p:tgtEl>
                                        <p:attrNameLst>
                                          <p:attrName>ppt_y</p:attrName>
                                        </p:attrNameLst>
                                      </p:cBhvr>
                                      <p:tavLst>
                                        <p:tav tm="0">
                                          <p:val>
                                            <p:strVal val="ppt_y"/>
                                          </p:val>
                                        </p:tav>
                                        <p:tav tm="100000">
                                          <p:val>
                                            <p:strVal val="0-ppt_h/2"/>
                                          </p:val>
                                        </p:tav>
                                      </p:tavLst>
                                    </p:anim>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down)">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down)">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bldLvl="0" animBg="1"/>
      <p:bldP spid="39"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14845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3</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、遍历算法及其实现</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942455" y="722630"/>
            <a:ext cx="409130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sz="3200" dirty="0">
                <a:solidFill>
                  <a:srgbClr val="0000FF"/>
                </a:solidFill>
                <a:latin typeface="楷体_GB2312" pitchFamily="49" charset="-122"/>
              </a:rPr>
              <a:t>先序遍历非递归算法</a:t>
            </a:r>
            <a:endParaRPr lang="zh-CN" sz="3200" dirty="0">
              <a:solidFill>
                <a:srgbClr val="0000FF"/>
              </a:solidFill>
              <a:latin typeface="楷体_GB2312" pitchFamily="49" charset="-122"/>
            </a:endParaRPr>
          </a:p>
        </p:txBody>
      </p:sp>
      <p:grpSp>
        <p:nvGrpSpPr>
          <p:cNvPr id="5" name="组合 4"/>
          <p:cNvGrpSpPr/>
          <p:nvPr/>
        </p:nvGrpSpPr>
        <p:grpSpPr>
          <a:xfrm>
            <a:off x="1882140" y="1696720"/>
            <a:ext cx="7151370" cy="4707148"/>
            <a:chOff x="1947" y="2898"/>
            <a:chExt cx="11262" cy="7152"/>
          </a:xfrm>
        </p:grpSpPr>
        <p:sp>
          <p:nvSpPr>
            <p:cNvPr id="79878" name="AutoShape 2"/>
            <p:cNvSpPr/>
            <p:nvPr/>
          </p:nvSpPr>
          <p:spPr>
            <a:xfrm>
              <a:off x="1947" y="2898"/>
              <a:ext cx="11262" cy="7152"/>
            </a:xfrm>
            <a:prstGeom prst="roundRect">
              <a:avLst>
                <a:gd name="adj" fmla="val 8856"/>
              </a:avLst>
            </a:prstGeom>
            <a:gradFill rotWithShape="1">
              <a:gsLst>
                <a:gs pos="0">
                  <a:schemeClr val="bg1"/>
                </a:gs>
                <a:gs pos="100000">
                  <a:srgbClr val="FFFFFF"/>
                </a:gs>
              </a:gsLst>
              <a:lin ang="2700000" scaled="1"/>
              <a:tileRect/>
            </a:gradFill>
            <a:ln w="38100" cap="flat" cmpd="sng">
              <a:solidFill>
                <a:schemeClr val="accent1"/>
              </a:solidFill>
              <a:prstDash val="solid"/>
              <a:headEnd type="none" w="med" len="med"/>
              <a:tailEnd type="none" w="med" len="med"/>
            </a:ln>
          </p:spPr>
          <p:txBody>
            <a:bodyPr wrap="none" anchor="ctr"/>
            <a:lstStyle/>
            <a:p>
              <a:pPr algn="ctr"/>
              <a:endParaRPr lang="zh-CN" altLang="en-US" sz="1800" b="0" dirty="0">
                <a:latin typeface="宋体" panose="02010600030101010101" pitchFamily="2" charset="-122"/>
              </a:endParaRPr>
            </a:p>
          </p:txBody>
        </p:sp>
        <p:sp>
          <p:nvSpPr>
            <p:cNvPr id="11" name="Text Box 2"/>
            <p:cNvSpPr txBox="1"/>
            <p:nvPr/>
          </p:nvSpPr>
          <p:spPr>
            <a:xfrm>
              <a:off x="2495" y="3133"/>
              <a:ext cx="10142" cy="6811"/>
            </a:xfrm>
            <a:prstGeom prst="rect">
              <a:avLst/>
            </a:prstGeom>
            <a:noFill/>
            <a:ln w="9525">
              <a:noFill/>
            </a:ln>
          </p:spPr>
          <p:txBody>
            <a:bodyPr wrap="square">
              <a:spAutoFit/>
            </a:bodyPr>
            <a:lstStyle/>
            <a:p>
              <a:pPr>
                <a:spcBef>
                  <a:spcPct val="15000"/>
                </a:spcBef>
              </a:pP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栈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 </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初始化</a:t>
              </a: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循环直到</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为空且栈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为空 </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不空时循环</a:t>
              </a:r>
              <a:endPar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2.1.1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输出</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root-&gt;data;</a:t>
              </a:r>
              <a:endPar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2.1.2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将指针</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的值保存到栈中；</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2.1.3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继续遍历</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的左子树；</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  </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如果栈 </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 </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不空</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2.2.1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将栈顶元素弹出至</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15000"/>
                </a:spcBef>
              </a:pP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2.2.2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准备遍历</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的右子树；</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6" name="Group 2"/>
          <p:cNvGrpSpPr/>
          <p:nvPr/>
        </p:nvGrpSpPr>
        <p:grpSpPr>
          <a:xfrm>
            <a:off x="1864043" y="2400300"/>
            <a:ext cx="3854450" cy="4197350"/>
            <a:chOff x="247" y="634"/>
            <a:chExt cx="2428" cy="2644"/>
          </a:xfrm>
        </p:grpSpPr>
        <p:sp>
          <p:nvSpPr>
            <p:cNvPr id="74763" name="Line 9"/>
            <p:cNvSpPr/>
            <p:nvPr/>
          </p:nvSpPr>
          <p:spPr>
            <a:xfrm flipH="1">
              <a:off x="1753" y="988"/>
              <a:ext cx="213" cy="236"/>
            </a:xfrm>
            <a:prstGeom prst="line">
              <a:avLst/>
            </a:prstGeom>
            <a:ln w="28575" cap="flat" cmpd="sng">
              <a:solidFill>
                <a:srgbClr val="000000"/>
              </a:solidFill>
              <a:prstDash val="solid"/>
              <a:headEnd type="none" w="sm" len="sm"/>
              <a:tailEnd type="none" w="sm" len="sm"/>
            </a:ln>
          </p:spPr>
        </p:sp>
        <p:grpSp>
          <p:nvGrpSpPr>
            <p:cNvPr id="74764" name="Group 3"/>
            <p:cNvGrpSpPr/>
            <p:nvPr/>
          </p:nvGrpSpPr>
          <p:grpSpPr>
            <a:xfrm>
              <a:off x="1897" y="634"/>
              <a:ext cx="360" cy="372"/>
              <a:chOff x="2664" y="1077"/>
              <a:chExt cx="360" cy="372"/>
            </a:xfrm>
          </p:grpSpPr>
          <p:sp>
            <p:nvSpPr>
              <p:cNvPr id="74796" name="Oval 4"/>
              <p:cNvSpPr/>
              <p:nvPr/>
            </p:nvSpPr>
            <p:spPr>
              <a:xfrm>
                <a:off x="2664" y="1090"/>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97" name="Rectangle 5"/>
              <p:cNvSpPr/>
              <p:nvPr/>
            </p:nvSpPr>
            <p:spPr>
              <a:xfrm>
                <a:off x="2694" y="1077"/>
                <a:ext cx="245" cy="368"/>
              </a:xfrm>
              <a:prstGeom prst="rect">
                <a:avLst/>
              </a:prstGeom>
              <a:noFill/>
              <a:ln w="9525">
                <a:noFill/>
              </a:ln>
            </p:spPr>
            <p:txBody>
              <a:bodyPr wrap="none" lIns="92075" tIns="46038" rIns="92075" bIns="46038">
                <a:spAutoFit/>
              </a:bodyPr>
              <a:lstStyle/>
              <a:p>
                <a:pPr eaLnBrk="0" hangingPunct="0"/>
                <a:r>
                  <a:rPr lang="zh-TW" altLang="en-US" sz="3200" b="1" dirty="0">
                    <a:solidFill>
                      <a:srgbClr val="3333FF"/>
                    </a:solidFill>
                    <a:latin typeface="宋体" panose="02010600030101010101" pitchFamily="2" charset="-122"/>
                    <a:ea typeface="PMingLiU" panose="02020500000000000000" pitchFamily="18" charset="-120"/>
                  </a:rPr>
                  <a:t>+</a:t>
                </a:r>
                <a:endParaRPr lang="zh-TW" altLang="en-US" sz="3200" b="1" dirty="0">
                  <a:solidFill>
                    <a:srgbClr val="3333FF"/>
                  </a:solidFill>
                  <a:latin typeface="宋体" panose="02010600030101010101" pitchFamily="2" charset="-122"/>
                  <a:ea typeface="PMingLiU" panose="02020500000000000000" pitchFamily="18" charset="-120"/>
                </a:endParaRPr>
              </a:p>
            </p:txBody>
          </p:sp>
        </p:grpSp>
        <p:grpSp>
          <p:nvGrpSpPr>
            <p:cNvPr id="74765" name="Group 6"/>
            <p:cNvGrpSpPr/>
            <p:nvPr/>
          </p:nvGrpSpPr>
          <p:grpSpPr>
            <a:xfrm>
              <a:off x="1512" y="1216"/>
              <a:ext cx="360" cy="393"/>
              <a:chOff x="2279" y="1659"/>
              <a:chExt cx="360" cy="393"/>
            </a:xfrm>
          </p:grpSpPr>
          <p:sp>
            <p:nvSpPr>
              <p:cNvPr id="74794" name="Oval 7"/>
              <p:cNvSpPr/>
              <p:nvPr/>
            </p:nvSpPr>
            <p:spPr>
              <a:xfrm>
                <a:off x="2279" y="1659"/>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95" name="Rectangle 8"/>
              <p:cNvSpPr/>
              <p:nvPr/>
            </p:nvSpPr>
            <p:spPr>
              <a:xfrm>
                <a:off x="2332" y="1667"/>
                <a:ext cx="245" cy="385"/>
              </a:xfrm>
              <a:prstGeom prst="rect">
                <a:avLst/>
              </a:prstGeom>
              <a:noFill/>
              <a:ln w="28575">
                <a:noFill/>
              </a:ln>
            </p:spPr>
            <p:txBody>
              <a:bodyPr wrap="none" lIns="92075" tIns="46038" rIns="92075" bIns="46038">
                <a:spAutoFit/>
              </a:bodyPr>
              <a:lstStyle/>
              <a:p>
                <a:pPr eaLnBrk="0" hangingPunct="0"/>
                <a:r>
                  <a:rPr lang="zh-TW" altLang="en-US" sz="3200" b="1" dirty="0">
                    <a:solidFill>
                      <a:srgbClr val="3333FF"/>
                    </a:solidFill>
                    <a:latin typeface="宋体" panose="02010600030101010101" pitchFamily="2" charset="-122"/>
                    <a:ea typeface="PMingLiU" panose="02020500000000000000" pitchFamily="18" charset="-120"/>
                  </a:rPr>
                  <a:t>*</a:t>
                </a:r>
                <a:endParaRPr lang="zh-TW" altLang="en-US" sz="3200" b="1" dirty="0">
                  <a:solidFill>
                    <a:srgbClr val="3333FF"/>
                  </a:solidFill>
                  <a:latin typeface="宋体" panose="02010600030101010101" pitchFamily="2" charset="-122"/>
                  <a:ea typeface="PMingLiU" panose="02020500000000000000" pitchFamily="18" charset="-120"/>
                </a:endParaRPr>
              </a:p>
            </p:txBody>
          </p:sp>
        </p:grpSp>
        <p:grpSp>
          <p:nvGrpSpPr>
            <p:cNvPr id="74766" name="Group 10"/>
            <p:cNvGrpSpPr/>
            <p:nvPr/>
          </p:nvGrpSpPr>
          <p:grpSpPr>
            <a:xfrm>
              <a:off x="247" y="2863"/>
              <a:ext cx="360" cy="414"/>
              <a:chOff x="1014" y="3306"/>
              <a:chExt cx="360" cy="414"/>
            </a:xfrm>
          </p:grpSpPr>
          <p:sp>
            <p:nvSpPr>
              <p:cNvPr id="74792" name="Oval 11"/>
              <p:cNvSpPr/>
              <p:nvPr/>
            </p:nvSpPr>
            <p:spPr>
              <a:xfrm>
                <a:off x="1014" y="3361"/>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93" name="Rectangle 12"/>
              <p:cNvSpPr/>
              <p:nvPr/>
            </p:nvSpPr>
            <p:spPr>
              <a:xfrm>
                <a:off x="1062" y="3306"/>
                <a:ext cx="245" cy="368"/>
              </a:xfrm>
              <a:prstGeom prst="rect">
                <a:avLst/>
              </a:prstGeom>
              <a:noFill/>
              <a:ln w="9525">
                <a:noFill/>
              </a:ln>
            </p:spPr>
            <p:txBody>
              <a:bodyPr wrap="none" lIns="92075" tIns="46038" rIns="92075" bIns="46038">
                <a:spAutoFit/>
              </a:bodyPr>
              <a:lstStyle/>
              <a:p>
                <a:pPr eaLnBrk="0" hangingPunct="0"/>
                <a:r>
                  <a:rPr lang="en-US" altLang="zh-TW" sz="3200" b="1" dirty="0">
                    <a:solidFill>
                      <a:srgbClr val="3333FF"/>
                    </a:solidFill>
                    <a:latin typeface="宋体" panose="02010600030101010101" pitchFamily="2" charset="-122"/>
                    <a:ea typeface="PMingLiU" panose="02020500000000000000" pitchFamily="18" charset="-120"/>
                  </a:rPr>
                  <a:t>A</a:t>
                </a:r>
                <a:endParaRPr lang="en-US" altLang="zh-TW" sz="3200" b="1" dirty="0">
                  <a:solidFill>
                    <a:srgbClr val="3333FF"/>
                  </a:solidFill>
                  <a:latin typeface="宋体" panose="02010600030101010101" pitchFamily="2" charset="-122"/>
                  <a:ea typeface="PMingLiU" panose="02020500000000000000" pitchFamily="18" charset="-120"/>
                </a:endParaRPr>
              </a:p>
            </p:txBody>
          </p:sp>
        </p:grpSp>
        <p:sp>
          <p:nvSpPr>
            <p:cNvPr id="74767" name="Line 13"/>
            <p:cNvSpPr/>
            <p:nvPr/>
          </p:nvSpPr>
          <p:spPr>
            <a:xfrm flipH="1">
              <a:off x="446" y="2700"/>
              <a:ext cx="277" cy="216"/>
            </a:xfrm>
            <a:prstGeom prst="line">
              <a:avLst/>
            </a:prstGeom>
            <a:ln w="28575" cap="flat" cmpd="sng">
              <a:solidFill>
                <a:srgbClr val="000000"/>
              </a:solidFill>
              <a:prstDash val="solid"/>
              <a:headEnd type="none" w="sm" len="sm"/>
              <a:tailEnd type="none" w="sm" len="sm"/>
            </a:ln>
          </p:spPr>
        </p:sp>
        <p:grpSp>
          <p:nvGrpSpPr>
            <p:cNvPr id="74768" name="Group 14"/>
            <p:cNvGrpSpPr/>
            <p:nvPr/>
          </p:nvGrpSpPr>
          <p:grpSpPr>
            <a:xfrm>
              <a:off x="1081" y="1775"/>
              <a:ext cx="360" cy="376"/>
              <a:chOff x="1848" y="2218"/>
              <a:chExt cx="360" cy="376"/>
            </a:xfrm>
          </p:grpSpPr>
          <p:sp>
            <p:nvSpPr>
              <p:cNvPr id="74790" name="Oval 15"/>
              <p:cNvSpPr/>
              <p:nvPr/>
            </p:nvSpPr>
            <p:spPr>
              <a:xfrm>
                <a:off x="1848" y="2235"/>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91" name="Rectangle 16"/>
              <p:cNvSpPr/>
              <p:nvPr/>
            </p:nvSpPr>
            <p:spPr>
              <a:xfrm>
                <a:off x="1903" y="2218"/>
                <a:ext cx="245" cy="368"/>
              </a:xfrm>
              <a:prstGeom prst="rect">
                <a:avLst/>
              </a:prstGeom>
              <a:noFill/>
              <a:ln w="9525">
                <a:noFill/>
              </a:ln>
            </p:spPr>
            <p:txBody>
              <a:bodyPr wrap="none" lIns="92075" tIns="46038" rIns="92075" bIns="46038">
                <a:spAutoFit/>
              </a:bodyPr>
              <a:lstStyle/>
              <a:p>
                <a:pPr eaLnBrk="0" hangingPunct="0"/>
                <a:r>
                  <a:rPr lang="zh-TW" altLang="en-US" sz="3200" b="1" dirty="0">
                    <a:solidFill>
                      <a:srgbClr val="3333FF"/>
                    </a:solidFill>
                    <a:latin typeface="宋体" panose="02010600030101010101" pitchFamily="2" charset="-122"/>
                    <a:ea typeface="PMingLiU" panose="02020500000000000000" pitchFamily="18" charset="-120"/>
                  </a:rPr>
                  <a:t>*</a:t>
                </a:r>
                <a:endParaRPr lang="zh-TW" altLang="en-US" sz="3200" b="1" dirty="0">
                  <a:solidFill>
                    <a:srgbClr val="3333FF"/>
                  </a:solidFill>
                  <a:latin typeface="宋体" panose="02010600030101010101" pitchFamily="2" charset="-122"/>
                  <a:ea typeface="PMingLiU" panose="02020500000000000000" pitchFamily="18" charset="-120"/>
                </a:endParaRPr>
              </a:p>
            </p:txBody>
          </p:sp>
        </p:grpSp>
        <p:grpSp>
          <p:nvGrpSpPr>
            <p:cNvPr id="74769" name="Group 17"/>
            <p:cNvGrpSpPr/>
            <p:nvPr/>
          </p:nvGrpSpPr>
          <p:grpSpPr>
            <a:xfrm>
              <a:off x="653" y="2364"/>
              <a:ext cx="360" cy="372"/>
              <a:chOff x="1420" y="2807"/>
              <a:chExt cx="360" cy="372"/>
            </a:xfrm>
          </p:grpSpPr>
          <p:sp>
            <p:nvSpPr>
              <p:cNvPr id="74788" name="Oval 18"/>
              <p:cNvSpPr/>
              <p:nvPr/>
            </p:nvSpPr>
            <p:spPr>
              <a:xfrm>
                <a:off x="1420" y="2812"/>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89" name="Rectangle 19"/>
              <p:cNvSpPr/>
              <p:nvPr/>
            </p:nvSpPr>
            <p:spPr>
              <a:xfrm>
                <a:off x="1489" y="2807"/>
                <a:ext cx="245" cy="372"/>
              </a:xfrm>
              <a:prstGeom prst="rect">
                <a:avLst/>
              </a:prstGeom>
              <a:noFill/>
              <a:ln w="9525">
                <a:noFill/>
              </a:ln>
            </p:spPr>
            <p:txBody>
              <a:bodyPr wrap="none" lIns="92075" tIns="46038" rIns="92075" bIns="46038">
                <a:spAutoFit/>
              </a:bodyPr>
              <a:lstStyle/>
              <a:p>
                <a:pPr eaLnBrk="0" hangingPunct="0"/>
                <a:r>
                  <a:rPr lang="zh-TW" altLang="en-US" sz="3200" b="1" dirty="0">
                    <a:solidFill>
                      <a:srgbClr val="3333FF"/>
                    </a:solidFill>
                    <a:latin typeface="宋体" panose="02010600030101010101" pitchFamily="2" charset="-122"/>
                    <a:ea typeface="PMingLiU" panose="02020500000000000000" pitchFamily="18" charset="-120"/>
                  </a:rPr>
                  <a:t>/</a:t>
                </a:r>
                <a:endParaRPr lang="zh-TW" altLang="en-US" sz="3200" b="1" dirty="0">
                  <a:solidFill>
                    <a:srgbClr val="3333FF"/>
                  </a:solidFill>
                  <a:latin typeface="宋体" panose="02010600030101010101" pitchFamily="2" charset="-122"/>
                  <a:ea typeface="PMingLiU" panose="02020500000000000000" pitchFamily="18" charset="-120"/>
                </a:endParaRPr>
              </a:p>
            </p:txBody>
          </p:sp>
        </p:grpSp>
        <p:sp>
          <p:nvSpPr>
            <p:cNvPr id="74770" name="Line 20"/>
            <p:cNvSpPr/>
            <p:nvPr/>
          </p:nvSpPr>
          <p:spPr>
            <a:xfrm flipH="1">
              <a:off x="1260" y="1556"/>
              <a:ext cx="310" cy="225"/>
            </a:xfrm>
            <a:prstGeom prst="line">
              <a:avLst/>
            </a:prstGeom>
            <a:ln w="28575" cap="flat" cmpd="sng">
              <a:solidFill>
                <a:srgbClr val="000000"/>
              </a:solidFill>
              <a:prstDash val="solid"/>
              <a:headEnd type="none" w="sm" len="sm"/>
              <a:tailEnd type="none" w="sm" len="sm"/>
            </a:ln>
          </p:spPr>
        </p:sp>
        <p:sp>
          <p:nvSpPr>
            <p:cNvPr id="74771" name="Line 21"/>
            <p:cNvSpPr/>
            <p:nvPr/>
          </p:nvSpPr>
          <p:spPr>
            <a:xfrm flipH="1">
              <a:off x="832" y="2132"/>
              <a:ext cx="309" cy="238"/>
            </a:xfrm>
            <a:prstGeom prst="line">
              <a:avLst/>
            </a:prstGeom>
            <a:ln w="28575" cap="flat" cmpd="sng">
              <a:solidFill>
                <a:srgbClr val="000000"/>
              </a:solidFill>
              <a:prstDash val="solid"/>
              <a:headEnd type="none" w="sm" len="sm"/>
              <a:tailEnd type="none" w="sm" len="sm"/>
            </a:ln>
          </p:spPr>
        </p:sp>
        <p:grpSp>
          <p:nvGrpSpPr>
            <p:cNvPr id="74772" name="Group 22"/>
            <p:cNvGrpSpPr/>
            <p:nvPr/>
          </p:nvGrpSpPr>
          <p:grpSpPr>
            <a:xfrm>
              <a:off x="2315" y="1224"/>
              <a:ext cx="360" cy="376"/>
              <a:chOff x="3082" y="1667"/>
              <a:chExt cx="360" cy="376"/>
            </a:xfrm>
          </p:grpSpPr>
          <p:sp>
            <p:nvSpPr>
              <p:cNvPr id="74786" name="Oval 23"/>
              <p:cNvSpPr/>
              <p:nvPr/>
            </p:nvSpPr>
            <p:spPr>
              <a:xfrm>
                <a:off x="3082" y="1668"/>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87" name="Rectangle 24"/>
              <p:cNvSpPr/>
              <p:nvPr/>
            </p:nvSpPr>
            <p:spPr>
              <a:xfrm>
                <a:off x="3151" y="1667"/>
                <a:ext cx="245" cy="376"/>
              </a:xfrm>
              <a:prstGeom prst="rect">
                <a:avLst/>
              </a:prstGeom>
              <a:noFill/>
              <a:ln w="9525">
                <a:noFill/>
              </a:ln>
            </p:spPr>
            <p:txBody>
              <a:bodyPr wrap="none" lIns="92075" tIns="46038" rIns="92075" bIns="46038">
                <a:spAutoFit/>
              </a:bodyPr>
              <a:lstStyle/>
              <a:p>
                <a:pPr eaLnBrk="0" hangingPunct="0"/>
                <a:r>
                  <a:rPr lang="en-US" altLang="zh-TW" sz="3200" b="1" dirty="0">
                    <a:solidFill>
                      <a:srgbClr val="3333FF"/>
                    </a:solidFill>
                    <a:latin typeface="宋体" panose="02010600030101010101" pitchFamily="2" charset="-122"/>
                    <a:ea typeface="PMingLiU" panose="02020500000000000000" pitchFamily="18" charset="-120"/>
                  </a:rPr>
                  <a:t>E</a:t>
                </a:r>
                <a:endParaRPr lang="en-US" altLang="zh-TW" sz="3200" b="1" dirty="0">
                  <a:solidFill>
                    <a:srgbClr val="3333FF"/>
                  </a:solidFill>
                  <a:latin typeface="宋体" panose="02010600030101010101" pitchFamily="2" charset="-122"/>
                  <a:ea typeface="PMingLiU" panose="02020500000000000000" pitchFamily="18" charset="-120"/>
                </a:endParaRPr>
              </a:p>
            </p:txBody>
          </p:sp>
        </p:grpSp>
        <p:grpSp>
          <p:nvGrpSpPr>
            <p:cNvPr id="74773" name="Group 25"/>
            <p:cNvGrpSpPr/>
            <p:nvPr/>
          </p:nvGrpSpPr>
          <p:grpSpPr>
            <a:xfrm>
              <a:off x="1897" y="1775"/>
              <a:ext cx="360" cy="377"/>
              <a:chOff x="2664" y="2218"/>
              <a:chExt cx="360" cy="377"/>
            </a:xfrm>
          </p:grpSpPr>
          <p:sp>
            <p:nvSpPr>
              <p:cNvPr id="74784" name="Oval 26"/>
              <p:cNvSpPr/>
              <p:nvPr/>
            </p:nvSpPr>
            <p:spPr>
              <a:xfrm>
                <a:off x="2664" y="2236"/>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85" name="Rectangle 27"/>
              <p:cNvSpPr/>
              <p:nvPr/>
            </p:nvSpPr>
            <p:spPr>
              <a:xfrm>
                <a:off x="2733" y="2218"/>
                <a:ext cx="245" cy="368"/>
              </a:xfrm>
              <a:prstGeom prst="rect">
                <a:avLst/>
              </a:prstGeom>
              <a:noFill/>
              <a:ln w="9525">
                <a:noFill/>
              </a:ln>
            </p:spPr>
            <p:txBody>
              <a:bodyPr wrap="none" lIns="92075" tIns="46038" rIns="92075" bIns="46038">
                <a:spAutoFit/>
              </a:bodyPr>
              <a:lstStyle/>
              <a:p>
                <a:pPr eaLnBrk="0" hangingPunct="0"/>
                <a:r>
                  <a:rPr lang="en-US" altLang="zh-TW" sz="3200" b="1" dirty="0">
                    <a:solidFill>
                      <a:srgbClr val="3333FF"/>
                    </a:solidFill>
                    <a:latin typeface="宋体" panose="02010600030101010101" pitchFamily="2" charset="-122"/>
                    <a:ea typeface="PMingLiU" panose="02020500000000000000" pitchFamily="18" charset="-120"/>
                  </a:rPr>
                  <a:t>D</a:t>
                </a:r>
                <a:endParaRPr lang="en-US" altLang="zh-TW" sz="3200" b="1" dirty="0">
                  <a:solidFill>
                    <a:srgbClr val="3333FF"/>
                  </a:solidFill>
                  <a:latin typeface="宋体" panose="02010600030101010101" pitchFamily="2" charset="-122"/>
                  <a:ea typeface="PMingLiU" panose="02020500000000000000" pitchFamily="18" charset="-120"/>
                </a:endParaRPr>
              </a:p>
            </p:txBody>
          </p:sp>
        </p:grpSp>
        <p:grpSp>
          <p:nvGrpSpPr>
            <p:cNvPr id="74774" name="Group 28"/>
            <p:cNvGrpSpPr/>
            <p:nvPr/>
          </p:nvGrpSpPr>
          <p:grpSpPr>
            <a:xfrm>
              <a:off x="1501" y="2350"/>
              <a:ext cx="360" cy="405"/>
              <a:chOff x="2268" y="2793"/>
              <a:chExt cx="360" cy="405"/>
            </a:xfrm>
          </p:grpSpPr>
          <p:sp>
            <p:nvSpPr>
              <p:cNvPr id="74782" name="Oval 29"/>
              <p:cNvSpPr/>
              <p:nvPr/>
            </p:nvSpPr>
            <p:spPr>
              <a:xfrm>
                <a:off x="2268" y="2793"/>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83" name="Rectangle 30"/>
              <p:cNvSpPr/>
              <p:nvPr/>
            </p:nvSpPr>
            <p:spPr>
              <a:xfrm>
                <a:off x="2311" y="2807"/>
                <a:ext cx="245" cy="391"/>
              </a:xfrm>
              <a:prstGeom prst="rect">
                <a:avLst/>
              </a:prstGeom>
              <a:noFill/>
              <a:ln w="9525">
                <a:noFill/>
              </a:ln>
            </p:spPr>
            <p:txBody>
              <a:bodyPr wrap="none" lIns="92075" tIns="46038" rIns="92075" bIns="46038">
                <a:spAutoFit/>
              </a:bodyPr>
              <a:lstStyle/>
              <a:p>
                <a:pPr eaLnBrk="0" hangingPunct="0"/>
                <a:r>
                  <a:rPr lang="en-US" altLang="zh-TW" sz="3200" b="1" dirty="0">
                    <a:solidFill>
                      <a:srgbClr val="3333FF"/>
                    </a:solidFill>
                    <a:latin typeface="宋体" panose="02010600030101010101" pitchFamily="2" charset="-122"/>
                    <a:ea typeface="PMingLiU" panose="02020500000000000000" pitchFamily="18" charset="-120"/>
                  </a:rPr>
                  <a:t>C</a:t>
                </a:r>
                <a:endParaRPr lang="en-US" altLang="zh-TW" sz="3200" b="1" dirty="0">
                  <a:solidFill>
                    <a:srgbClr val="3333FF"/>
                  </a:solidFill>
                  <a:latin typeface="宋体" panose="02010600030101010101" pitchFamily="2" charset="-122"/>
                  <a:ea typeface="PMingLiU" panose="02020500000000000000" pitchFamily="18" charset="-120"/>
                </a:endParaRPr>
              </a:p>
            </p:txBody>
          </p:sp>
        </p:grpSp>
        <p:sp>
          <p:nvSpPr>
            <p:cNvPr id="74775" name="Line 31"/>
            <p:cNvSpPr/>
            <p:nvPr/>
          </p:nvSpPr>
          <p:spPr>
            <a:xfrm>
              <a:off x="2193" y="988"/>
              <a:ext cx="278" cy="225"/>
            </a:xfrm>
            <a:prstGeom prst="line">
              <a:avLst/>
            </a:prstGeom>
            <a:ln w="28575" cap="flat" cmpd="sng">
              <a:solidFill>
                <a:srgbClr val="000000"/>
              </a:solidFill>
              <a:prstDash val="solid"/>
              <a:headEnd type="none" w="sm" len="sm"/>
              <a:tailEnd type="none" w="sm" len="sm"/>
            </a:ln>
          </p:spPr>
        </p:sp>
        <p:sp>
          <p:nvSpPr>
            <p:cNvPr id="74776" name="Line 32"/>
            <p:cNvSpPr/>
            <p:nvPr/>
          </p:nvSpPr>
          <p:spPr>
            <a:xfrm>
              <a:off x="1775" y="1567"/>
              <a:ext cx="289" cy="225"/>
            </a:xfrm>
            <a:prstGeom prst="line">
              <a:avLst/>
            </a:prstGeom>
            <a:ln w="28575" cap="flat" cmpd="sng">
              <a:solidFill>
                <a:srgbClr val="000000"/>
              </a:solidFill>
              <a:prstDash val="solid"/>
              <a:headEnd type="none" w="sm" len="sm"/>
              <a:tailEnd type="none" w="sm" len="sm"/>
            </a:ln>
          </p:spPr>
        </p:sp>
        <p:sp>
          <p:nvSpPr>
            <p:cNvPr id="74777" name="Line 33"/>
            <p:cNvSpPr/>
            <p:nvPr/>
          </p:nvSpPr>
          <p:spPr>
            <a:xfrm>
              <a:off x="1400" y="2102"/>
              <a:ext cx="246" cy="236"/>
            </a:xfrm>
            <a:prstGeom prst="line">
              <a:avLst/>
            </a:prstGeom>
            <a:ln w="28575" cap="flat" cmpd="sng">
              <a:solidFill>
                <a:srgbClr val="000000"/>
              </a:solidFill>
              <a:prstDash val="solid"/>
              <a:headEnd type="none" w="sm" len="sm"/>
              <a:tailEnd type="none" w="sm" len="sm"/>
            </a:ln>
          </p:spPr>
        </p:sp>
        <p:grpSp>
          <p:nvGrpSpPr>
            <p:cNvPr id="74778" name="Group 34"/>
            <p:cNvGrpSpPr/>
            <p:nvPr/>
          </p:nvGrpSpPr>
          <p:grpSpPr>
            <a:xfrm>
              <a:off x="1051" y="2909"/>
              <a:ext cx="360" cy="369"/>
              <a:chOff x="1818" y="3352"/>
              <a:chExt cx="360" cy="369"/>
            </a:xfrm>
          </p:grpSpPr>
          <p:sp>
            <p:nvSpPr>
              <p:cNvPr id="74780" name="Oval 35"/>
              <p:cNvSpPr/>
              <p:nvPr/>
            </p:nvSpPr>
            <p:spPr>
              <a:xfrm>
                <a:off x="1818" y="3360"/>
                <a:ext cx="360" cy="359"/>
              </a:xfrm>
              <a:prstGeom prst="ellipse">
                <a:avLst/>
              </a:prstGeom>
              <a:noFill/>
              <a:ln w="28575" cap="flat" cmpd="sng">
                <a:solidFill>
                  <a:srgbClr val="000000"/>
                </a:solidFill>
                <a:prstDash val="solid"/>
                <a:headEnd type="none" w="med" len="med"/>
                <a:tailEnd type="none" w="med" len="med"/>
              </a:ln>
            </p:spPr>
            <p:txBody>
              <a:bodyPr wrap="none" anchor="ctr"/>
              <a:lstStyle/>
              <a:p>
                <a:pPr algn="ctr"/>
                <a:endParaRPr lang="zh-CN" altLang="en-US" sz="3200" b="1" dirty="0">
                  <a:latin typeface="宋体" panose="02010600030101010101" pitchFamily="2" charset="-122"/>
                </a:endParaRPr>
              </a:p>
            </p:txBody>
          </p:sp>
          <p:sp>
            <p:nvSpPr>
              <p:cNvPr id="74781" name="Rectangle 36"/>
              <p:cNvSpPr/>
              <p:nvPr/>
            </p:nvSpPr>
            <p:spPr>
              <a:xfrm>
                <a:off x="1859" y="3352"/>
                <a:ext cx="245" cy="369"/>
              </a:xfrm>
              <a:prstGeom prst="rect">
                <a:avLst/>
              </a:prstGeom>
              <a:noFill/>
              <a:ln w="9525">
                <a:noFill/>
              </a:ln>
            </p:spPr>
            <p:txBody>
              <a:bodyPr wrap="none" lIns="92075" tIns="46038" rIns="92075" bIns="46038">
                <a:spAutoFit/>
              </a:bodyPr>
              <a:lstStyle/>
              <a:p>
                <a:pPr eaLnBrk="0" hangingPunct="0"/>
                <a:r>
                  <a:rPr lang="en-US" altLang="zh-TW" sz="3200" b="1" dirty="0">
                    <a:solidFill>
                      <a:srgbClr val="3333FF"/>
                    </a:solidFill>
                    <a:latin typeface="宋体" panose="02010600030101010101" pitchFamily="2" charset="-122"/>
                    <a:ea typeface="PMingLiU" panose="02020500000000000000" pitchFamily="18" charset="-120"/>
                  </a:rPr>
                  <a:t>B</a:t>
                </a:r>
                <a:endParaRPr lang="en-US" altLang="zh-TW" sz="3200" b="1" dirty="0">
                  <a:solidFill>
                    <a:srgbClr val="3333FF"/>
                  </a:solidFill>
                  <a:latin typeface="宋体" panose="02010600030101010101" pitchFamily="2" charset="-122"/>
                  <a:ea typeface="PMingLiU" panose="02020500000000000000" pitchFamily="18" charset="-120"/>
                </a:endParaRPr>
              </a:p>
            </p:txBody>
          </p:sp>
        </p:grpSp>
        <p:sp>
          <p:nvSpPr>
            <p:cNvPr id="74779" name="Line 37"/>
            <p:cNvSpPr/>
            <p:nvPr/>
          </p:nvSpPr>
          <p:spPr>
            <a:xfrm>
              <a:off x="928" y="2702"/>
              <a:ext cx="268" cy="203"/>
            </a:xfrm>
            <a:prstGeom prst="line">
              <a:avLst/>
            </a:prstGeom>
            <a:ln w="28575" cap="flat" cmpd="sng">
              <a:solidFill>
                <a:srgbClr val="000000"/>
              </a:solidFill>
              <a:prstDash val="solid"/>
              <a:headEnd type="none" w="sm" len="sm"/>
              <a:tailEnd type="none" w="sm" len="sm"/>
            </a:ln>
          </p:spPr>
        </p:sp>
      </p:grpSp>
      <p:sp>
        <p:nvSpPr>
          <p:cNvPr id="41" name="Rectangle 38"/>
          <p:cNvSpPr/>
          <p:nvPr/>
        </p:nvSpPr>
        <p:spPr>
          <a:xfrm>
            <a:off x="7505383" y="1697355"/>
            <a:ext cx="3239135" cy="4584700"/>
          </a:xfrm>
          <a:prstGeom prst="rect">
            <a:avLst/>
          </a:prstGeom>
          <a:noFill/>
          <a:ln w="9525">
            <a:noFill/>
          </a:ln>
        </p:spPr>
        <p:txBody>
          <a:bodyPr wrap="none" lIns="92075" tIns="46038" rIns="92075" bIns="46038">
            <a:spAutoFit/>
          </a:bodyPr>
          <a:lstStyle/>
          <a:p>
            <a:pPr eaLnBrk="0" hangingPunct="0"/>
            <a:r>
              <a:rPr lang="zh-CN" altLang="en-US" sz="2800" b="1" dirty="0">
                <a:solidFill>
                  <a:srgbClr val="FF0000"/>
                </a:solidFill>
                <a:latin typeface="宋体" panose="02010600030101010101" pitchFamily="2" charset="-122"/>
                <a:ea typeface="楷体_GB2312" pitchFamily="49" charset="-122"/>
              </a:rPr>
              <a:t>先序遍历</a:t>
            </a:r>
            <a:endParaRPr lang="zh-TW" altLang="en-US" sz="2800" b="1" dirty="0">
              <a:solidFill>
                <a:srgbClr val="FF0000"/>
              </a:solidFill>
              <a:latin typeface="宋体" panose="02010600030101010101" pitchFamily="2" charset="-122"/>
              <a:ea typeface="楷体_GB2312" pitchFamily="49" charset="-122"/>
            </a:endParaRPr>
          </a:p>
          <a:p>
            <a:pPr eaLnBrk="0" hangingPunct="0"/>
            <a:r>
              <a:rPr lang="zh-TW" altLang="en-US" sz="2800" b="1" dirty="0">
                <a:solidFill>
                  <a:srgbClr val="000000"/>
                </a:solidFill>
                <a:latin typeface="宋体" panose="02010600030101010101" pitchFamily="2" charset="-122"/>
                <a:ea typeface="楷体_GB2312" pitchFamily="49" charset="-122"/>
              </a:rPr>
              <a:t>+ * * / </a:t>
            </a:r>
            <a:r>
              <a:rPr lang="en-US" altLang="zh-TW" sz="2800" b="1" dirty="0">
                <a:solidFill>
                  <a:srgbClr val="000000"/>
                </a:solidFill>
                <a:latin typeface="宋体" panose="02010600030101010101" pitchFamily="2" charset="-122"/>
                <a:ea typeface="楷体_GB2312" pitchFamily="49" charset="-122"/>
              </a:rPr>
              <a:t>A B C D E</a:t>
            </a:r>
            <a:endParaRPr lang="en-US" altLang="zh-TW" sz="2800" b="1" dirty="0">
              <a:solidFill>
                <a:srgbClr val="000000"/>
              </a:solidFill>
              <a:latin typeface="宋体" panose="02010600030101010101" pitchFamily="2" charset="-122"/>
              <a:ea typeface="楷体_GB2312" pitchFamily="49" charset="-122"/>
            </a:endParaRPr>
          </a:p>
          <a:p>
            <a:pPr eaLnBrk="0" hangingPunct="0"/>
            <a:r>
              <a:rPr lang="zh-CN" altLang="en-US" sz="2800" b="1" dirty="0">
                <a:solidFill>
                  <a:srgbClr val="7030A0"/>
                </a:solidFill>
                <a:latin typeface="宋体" panose="02010600030101010101" pitchFamily="2" charset="-122"/>
                <a:ea typeface="楷体_GB2312" pitchFamily="49" charset="-122"/>
              </a:rPr>
              <a:t>前缀表示</a:t>
            </a:r>
            <a:endParaRPr lang="en-US" altLang="zh-CN" sz="1000" b="1" dirty="0">
              <a:solidFill>
                <a:schemeClr val="hlink"/>
              </a:solidFill>
              <a:latin typeface="宋体" panose="02010600030101010101" pitchFamily="2" charset="-122"/>
              <a:ea typeface="楷体_GB2312" pitchFamily="49" charset="-122"/>
            </a:endParaRPr>
          </a:p>
          <a:p>
            <a:pPr eaLnBrk="0" hangingPunct="0"/>
            <a:endParaRPr lang="en-US" altLang="zh-CN" sz="2000" b="1" dirty="0">
              <a:solidFill>
                <a:schemeClr val="hlink"/>
              </a:solidFill>
              <a:latin typeface="宋体" panose="02010600030101010101" pitchFamily="2" charset="-122"/>
              <a:ea typeface="楷体_GB2312" pitchFamily="49" charset="-122"/>
            </a:endParaRPr>
          </a:p>
          <a:p>
            <a:pPr eaLnBrk="0" hangingPunct="0"/>
            <a:r>
              <a:rPr lang="zh-CN" altLang="en-US" sz="2800" b="1" dirty="0">
                <a:solidFill>
                  <a:srgbClr val="FF0000"/>
                </a:solidFill>
                <a:latin typeface="宋体" panose="02010600030101010101" pitchFamily="2" charset="-122"/>
                <a:ea typeface="楷体_GB2312" pitchFamily="49" charset="-122"/>
              </a:rPr>
              <a:t>中序遍历</a:t>
            </a:r>
            <a:endParaRPr lang="zh-TW" altLang="en-US" sz="2800" b="1" dirty="0">
              <a:solidFill>
                <a:srgbClr val="FF0000"/>
              </a:solidFill>
              <a:latin typeface="宋体" panose="02010600030101010101" pitchFamily="2" charset="-122"/>
              <a:ea typeface="楷体_GB2312" pitchFamily="49" charset="-122"/>
            </a:endParaRPr>
          </a:p>
          <a:p>
            <a:pPr eaLnBrk="0" hangingPunct="0"/>
            <a:r>
              <a:rPr lang="en-US" altLang="zh-TW" sz="2800" b="1" dirty="0">
                <a:solidFill>
                  <a:srgbClr val="000000"/>
                </a:solidFill>
                <a:latin typeface="宋体" panose="02010600030101010101" pitchFamily="2" charset="-122"/>
                <a:ea typeface="楷体_GB2312" pitchFamily="49" charset="-122"/>
              </a:rPr>
              <a:t>A / B * C * D + E</a:t>
            </a:r>
            <a:endParaRPr lang="en-US" altLang="zh-TW" sz="2800" b="1" dirty="0">
              <a:solidFill>
                <a:srgbClr val="000000"/>
              </a:solidFill>
              <a:latin typeface="宋体" panose="02010600030101010101" pitchFamily="2" charset="-122"/>
              <a:ea typeface="楷体_GB2312" pitchFamily="49" charset="-122"/>
            </a:endParaRPr>
          </a:p>
          <a:p>
            <a:pPr eaLnBrk="0" hangingPunct="0"/>
            <a:r>
              <a:rPr lang="zh-CN" altLang="en-US" sz="2800" b="1" dirty="0">
                <a:solidFill>
                  <a:srgbClr val="7030A0"/>
                </a:solidFill>
                <a:latin typeface="宋体" panose="02010600030101010101" pitchFamily="2" charset="-122"/>
                <a:ea typeface="楷体_GB2312" pitchFamily="49" charset="-122"/>
              </a:rPr>
              <a:t>中缀表示</a:t>
            </a:r>
            <a:endParaRPr lang="zh-CN" altLang="en-US" sz="2800" b="1" dirty="0">
              <a:solidFill>
                <a:srgbClr val="7030A0"/>
              </a:solidFill>
              <a:latin typeface="宋体" panose="02010600030101010101" pitchFamily="2" charset="-122"/>
              <a:ea typeface="楷体_GB2312" pitchFamily="49" charset="-122"/>
            </a:endParaRPr>
          </a:p>
          <a:p>
            <a:pPr eaLnBrk="0" hangingPunct="0"/>
            <a:endParaRPr lang="zh-TW" altLang="en-US" sz="2000" b="1" dirty="0">
              <a:solidFill>
                <a:schemeClr val="accent2"/>
              </a:solidFill>
              <a:latin typeface="宋体" panose="02010600030101010101" pitchFamily="2" charset="-122"/>
              <a:ea typeface="楷体_GB2312" pitchFamily="49" charset="-122"/>
            </a:endParaRPr>
          </a:p>
          <a:p>
            <a:pPr eaLnBrk="0" hangingPunct="0"/>
            <a:r>
              <a:rPr lang="zh-CN" altLang="en-US" sz="2800" b="1" dirty="0">
                <a:solidFill>
                  <a:srgbClr val="FF0000"/>
                </a:solidFill>
                <a:latin typeface="宋体" panose="02010600030101010101" pitchFamily="2" charset="-122"/>
                <a:ea typeface="楷体_GB2312" pitchFamily="49" charset="-122"/>
              </a:rPr>
              <a:t>后序遍历</a:t>
            </a:r>
            <a:endParaRPr lang="zh-TW" altLang="en-US" sz="2800" b="1" dirty="0">
              <a:solidFill>
                <a:srgbClr val="FF0000"/>
              </a:solidFill>
              <a:latin typeface="宋体" panose="02010600030101010101" pitchFamily="2" charset="-122"/>
              <a:ea typeface="楷体_GB2312" pitchFamily="49" charset="-122"/>
            </a:endParaRPr>
          </a:p>
          <a:p>
            <a:pPr eaLnBrk="0" hangingPunct="0"/>
            <a:r>
              <a:rPr lang="en-US" altLang="zh-TW" sz="2800" b="1" dirty="0">
                <a:solidFill>
                  <a:srgbClr val="000000"/>
                </a:solidFill>
                <a:latin typeface="宋体" panose="02010600030101010101" pitchFamily="2" charset="-122"/>
                <a:ea typeface="楷体_GB2312" pitchFamily="49" charset="-122"/>
              </a:rPr>
              <a:t>A B / C * D * E +</a:t>
            </a:r>
            <a:endParaRPr lang="en-US" altLang="zh-TW" sz="2800" b="1" dirty="0">
              <a:solidFill>
                <a:srgbClr val="000000"/>
              </a:solidFill>
              <a:latin typeface="宋体" panose="02010600030101010101" pitchFamily="2" charset="-122"/>
              <a:ea typeface="楷体_GB2312" pitchFamily="49" charset="-122"/>
            </a:endParaRPr>
          </a:p>
          <a:p>
            <a:pPr eaLnBrk="0" hangingPunct="0"/>
            <a:r>
              <a:rPr lang="zh-CN" altLang="en-US" sz="2800" b="1" dirty="0">
                <a:solidFill>
                  <a:srgbClr val="7030A0"/>
                </a:solidFill>
                <a:latin typeface="宋体" panose="02010600030101010101" pitchFamily="2" charset="-122"/>
                <a:ea typeface="楷体_GB2312" pitchFamily="49" charset="-122"/>
              </a:rPr>
              <a:t>后缀表示</a:t>
            </a:r>
            <a:endParaRPr lang="en-US" altLang="zh-TW" sz="2800" b="1" dirty="0">
              <a:solidFill>
                <a:srgbClr val="000000"/>
              </a:solidFill>
              <a:latin typeface="宋体" panose="02010600030101010101" pitchFamily="2" charset="-122"/>
              <a:ea typeface="楷体_GB2312" pitchFamily="49" charset="-122"/>
            </a:endParaRPr>
          </a:p>
        </p:txBody>
      </p:sp>
      <p:sp>
        <p:nvSpPr>
          <p:cNvPr id="50" name="左大括号 49"/>
          <p:cNvSpPr/>
          <p:nvPr/>
        </p:nvSpPr>
        <p:spPr>
          <a:xfrm>
            <a:off x="6797358" y="1914843"/>
            <a:ext cx="503238" cy="1054100"/>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51" name="左大括号 50"/>
          <p:cNvSpPr/>
          <p:nvPr/>
        </p:nvSpPr>
        <p:spPr>
          <a:xfrm>
            <a:off x="6797358" y="3451543"/>
            <a:ext cx="503238" cy="1054100"/>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52" name="左大括号 51"/>
          <p:cNvSpPr/>
          <p:nvPr/>
        </p:nvSpPr>
        <p:spPr>
          <a:xfrm>
            <a:off x="6797358" y="5034280"/>
            <a:ext cx="503238" cy="1055688"/>
          </a:xfrm>
          <a:prstGeom prst="leftBrace">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74762" name="TextBox 1"/>
          <p:cNvSpPr txBox="1"/>
          <p:nvPr/>
        </p:nvSpPr>
        <p:spPr>
          <a:xfrm>
            <a:off x="330518" y="1819593"/>
            <a:ext cx="3832225" cy="1529715"/>
          </a:xfrm>
          <a:prstGeom prst="rect">
            <a:avLst/>
          </a:prstGeom>
          <a:noFill/>
          <a:ln w="9525">
            <a:noFill/>
          </a:ln>
        </p:spPr>
        <p:txBody>
          <a:bodyPr>
            <a:spAutoFit/>
          </a:bodyPr>
          <a:lstStyle/>
          <a:p>
            <a:pPr>
              <a:lnSpc>
                <a:spcPct val="130000"/>
              </a:lnSpc>
            </a:pPr>
            <a:r>
              <a:rPr lang="zh-CN" altLang="en-US" sz="2400" b="1" dirty="0">
                <a:solidFill>
                  <a:srgbClr val="3333FF"/>
                </a:solidFill>
                <a:latin typeface="Arial" panose="020B0604020202020204" pitchFamily="34" charset="0"/>
                <a:ea typeface="微软雅黑" panose="020B0503020204020204" pitchFamily="34" charset="-122"/>
              </a:rPr>
              <a:t>请分别写出下面二叉树的先序、中序、后序遍历的序列。</a:t>
            </a:r>
            <a:endParaRPr lang="zh-CN" altLang="en-US" sz="2400" b="1" dirty="0">
              <a:solidFill>
                <a:srgbClr val="3333FF"/>
              </a:solidFill>
              <a:latin typeface="Arial" panose="020B0604020202020204" pitchFamily="34" charset="0"/>
              <a:ea typeface="微软雅黑" panose="020B0503020204020204" pitchFamily="34" charset="-122"/>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4</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、用二叉树表示算术表达式</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animEffect transition="in" filter="wipe(left)">
                                      <p:cBhvr>
                                        <p:cTn id="11" dur="500"/>
                                        <p:tgtEl>
                                          <p:spTgt spid="4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30"/>
                                  </p:iterate>
                                  <p:childTnLst>
                                    <p:set>
                                      <p:cBhvr>
                                        <p:cTn id="15" dur="1" fill="hold">
                                          <p:stCondLst>
                                            <p:cond delay="299"/>
                                          </p:stCondLst>
                                        </p:cTn>
                                        <p:tgtEl>
                                          <p:spTgt spid="4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
                                            <p:txEl>
                                              <p:pRg st="2" end="2"/>
                                            </p:txEl>
                                          </p:spTgt>
                                        </p:tgtEl>
                                        <p:attrNameLst>
                                          <p:attrName>style.visibility</p:attrName>
                                        </p:attrNameLst>
                                      </p:cBhvr>
                                      <p:to>
                                        <p:strVal val="visible"/>
                                      </p:to>
                                    </p:set>
                                    <p:animEffect transition="in" filter="wipe(left)">
                                      <p:cBhvr>
                                        <p:cTn id="20" dur="500"/>
                                        <p:tgtEl>
                                          <p:spTgt spid="4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up)">
                                      <p:cBhvr>
                                        <p:cTn id="25" dur="500"/>
                                        <p:tgtEl>
                                          <p:spTgt spid="5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1">
                                            <p:txEl>
                                              <p:pRg st="4" end="4"/>
                                            </p:txEl>
                                          </p:spTgt>
                                        </p:tgtEl>
                                        <p:attrNameLst>
                                          <p:attrName>style.visibility</p:attrName>
                                        </p:attrNameLst>
                                      </p:cBhvr>
                                      <p:to>
                                        <p:strVal val="visible"/>
                                      </p:to>
                                    </p:set>
                                    <p:animEffect transition="in" filter="wipe(left)">
                                      <p:cBhvr>
                                        <p:cTn id="29" dur="500"/>
                                        <p:tgtEl>
                                          <p:spTgt spid="41">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30"/>
                                  </p:iterate>
                                  <p:childTnLst>
                                    <p:set>
                                      <p:cBhvr>
                                        <p:cTn id="33" dur="1" fill="hold">
                                          <p:stCondLst>
                                            <p:cond delay="299"/>
                                          </p:stCondLst>
                                        </p:cTn>
                                        <p:tgtEl>
                                          <p:spTgt spid="41">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
                                            <p:txEl>
                                              <p:pRg st="6" end="6"/>
                                            </p:txEl>
                                          </p:spTgt>
                                        </p:tgtEl>
                                        <p:attrNameLst>
                                          <p:attrName>style.visibility</p:attrName>
                                        </p:attrNameLst>
                                      </p:cBhvr>
                                      <p:to>
                                        <p:strVal val="visible"/>
                                      </p:to>
                                    </p:set>
                                    <p:animEffect transition="in" filter="wipe(left)">
                                      <p:cBhvr>
                                        <p:cTn id="38" dur="500"/>
                                        <p:tgtEl>
                                          <p:spTgt spid="41">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up)">
                                      <p:cBhvr>
                                        <p:cTn id="43" dur="500"/>
                                        <p:tgtEl>
                                          <p:spTgt spid="52"/>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41">
                                            <p:txEl>
                                              <p:pRg st="8" end="8"/>
                                            </p:txEl>
                                          </p:spTgt>
                                        </p:tgtEl>
                                        <p:attrNameLst>
                                          <p:attrName>style.visibility</p:attrName>
                                        </p:attrNameLst>
                                      </p:cBhvr>
                                      <p:to>
                                        <p:strVal val="visible"/>
                                      </p:to>
                                    </p:set>
                                    <p:animEffect transition="in" filter="wipe(left)">
                                      <p:cBhvr>
                                        <p:cTn id="47" dur="500"/>
                                        <p:tgtEl>
                                          <p:spTgt spid="4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30"/>
                                  </p:iterate>
                                  <p:childTnLst>
                                    <p:set>
                                      <p:cBhvr>
                                        <p:cTn id="51" dur="1" fill="hold">
                                          <p:stCondLst>
                                            <p:cond delay="299"/>
                                          </p:stCondLst>
                                        </p:cTn>
                                        <p:tgtEl>
                                          <p:spTgt spid="41">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1">
                                            <p:txEl>
                                              <p:pRg st="10" end="10"/>
                                            </p:txEl>
                                          </p:spTgt>
                                        </p:tgtEl>
                                        <p:attrNameLst>
                                          <p:attrName>style.visibility</p:attrName>
                                        </p:attrNameLst>
                                      </p:cBhvr>
                                      <p:to>
                                        <p:strVal val="visible"/>
                                      </p:to>
                                    </p:set>
                                    <p:animEffect transition="in" filter="wipe(left)">
                                      <p:cBhvr>
                                        <p:cTn id="56" dur="500"/>
                                        <p:tgtEl>
                                          <p:spTgt spid="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P spid="50" grpId="0" bldLvl="0" animBg="1"/>
      <p:bldP spid="51" grpId="0" bldLvl="0" animBg="1"/>
      <p:bldP spid="5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75778" name="内容占位符 2"/>
          <p:cNvSpPr>
            <a:spLocks noGrp="1"/>
          </p:cNvSpPr>
          <p:nvPr>
            <p:ph idx="1"/>
          </p:nvPr>
        </p:nvSpPr>
        <p:spPr>
          <a:xfrm>
            <a:off x="609600" y="1182370"/>
            <a:ext cx="9956800" cy="1167765"/>
          </a:xfrm>
        </p:spPr>
        <p:txBody>
          <a:bodyPr vert="horz" wrap="square" lIns="91440" tIns="45720" rIns="91440" bIns="45720" anchor="t"/>
          <a:lstStyle/>
          <a:p>
            <a:pPr marL="0" indent="0">
              <a:buNone/>
            </a:pPr>
            <a:r>
              <a:rPr lang="en-US" altLang="zh-CN" sz="3200" dirty="0">
                <a:solidFill>
                  <a:srgbClr val="000000"/>
                </a:solidFill>
              </a:rPr>
              <a:t>        </a:t>
            </a:r>
            <a:r>
              <a:rPr lang="zh-CN" altLang="en-US" sz="3200" dirty="0">
                <a:solidFill>
                  <a:srgbClr val="000000"/>
                </a:solidFill>
              </a:rPr>
              <a:t>请写出下面二叉树的先序遍历序列、中序遍历序列和后序遍历序列</a:t>
            </a:r>
            <a:endParaRPr lang="zh-CN" altLang="en-US" sz="3200" dirty="0">
              <a:solidFill>
                <a:srgbClr val="000000"/>
              </a:solidFill>
            </a:endParaRPr>
          </a:p>
        </p:txBody>
      </p:sp>
      <p:sp>
        <p:nvSpPr>
          <p:cNvPr id="19" name="Rectangle 2"/>
          <p:cNvSpPr txBox="1">
            <a:spLocks noChangeArrowheads="1"/>
          </p:cNvSpPr>
          <p:nvPr/>
        </p:nvSpPr>
        <p:spPr bwMode="auto">
          <a:xfrm>
            <a:off x="5383213" y="2419033"/>
            <a:ext cx="4943475" cy="320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先序遍历：</a:t>
            </a:r>
            <a:r>
              <a:rPr kumimoji="1" lang="en-US" altLang="zh-CN" sz="2800" b="1" i="0" u="none" strike="noStrike" kern="0" cap="none" spc="0" normalizeH="0" baseline="0" noProof="0" dirty="0" smtClean="0">
                <a:ln>
                  <a:noFill/>
                </a:ln>
                <a:solidFill>
                  <a:srgbClr val="FF0000"/>
                </a:solidFill>
                <a:effectLst/>
                <a:uLnTx/>
                <a:uFillTx/>
                <a:latin typeface="Times New Roman" panose="02020603050405020304"/>
                <a:ea typeface="宋体" panose="02010600030101010101" pitchFamily="2" charset="-122"/>
                <a:cs typeface="+mj-cs"/>
                <a:sym typeface="+mn-ea"/>
              </a:rPr>
              <a:t>A</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 B C D E F G H</a:t>
            </a: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中序遍历：</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B D C E </a:t>
            </a:r>
            <a:r>
              <a:rPr kumimoji="1" lang="en-US" altLang="zh-CN" sz="2800" b="1" i="0" u="none" strike="noStrike" kern="0" cap="none" spc="0" normalizeH="0" baseline="0" noProof="0" dirty="0" smtClean="0">
                <a:ln>
                  <a:noFill/>
                </a:ln>
                <a:solidFill>
                  <a:srgbClr val="FF0000"/>
                </a:solidFill>
                <a:effectLst/>
                <a:uLnTx/>
                <a:uFillTx/>
                <a:latin typeface="Times New Roman" panose="02020603050405020304"/>
                <a:ea typeface="宋体" panose="02010600030101010101" pitchFamily="2" charset="-122"/>
                <a:cs typeface="+mj-cs"/>
                <a:sym typeface="+mn-ea"/>
              </a:rPr>
              <a:t>A</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 F H G</a:t>
            </a:r>
            <a:b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rPr>
            </a:br>
            <a:endParaRPr kumimoji="1" lang="en-US" altLang="zh-CN" sz="2800" b="1" i="0" u="none" strike="noStrike" kern="0" cap="none" spc="0" normalizeH="0" baseline="0" noProof="0" dirty="0">
              <a:ln>
                <a:noFill/>
              </a:ln>
              <a:solidFill>
                <a:srgbClr val="000000"/>
              </a:solidFill>
              <a:effectLst/>
              <a:uLnTx/>
              <a:uFillTx/>
              <a:latin typeface="Times New Roman" panose="02020603050405020304"/>
              <a:ea typeface="宋体" panose="02010600030101010101" pitchFamily="2" charset="-122"/>
              <a:cs typeface="+mj-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后序遍历：</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D E C B H G F </a:t>
            </a:r>
            <a:r>
              <a:rPr kumimoji="1" lang="en-US" altLang="zh-CN" sz="2800" b="1" i="0" u="none" strike="noStrike" kern="0" cap="none" spc="0" normalizeH="0" baseline="0" noProof="0" dirty="0" smtClean="0">
                <a:ln>
                  <a:noFill/>
                </a:ln>
                <a:solidFill>
                  <a:srgbClr val="FF0000"/>
                </a:solidFill>
                <a:effectLst/>
                <a:uLnTx/>
                <a:uFillTx/>
                <a:latin typeface="Times New Roman" panose="02020603050405020304"/>
                <a:ea typeface="宋体" panose="02010600030101010101" pitchFamily="2" charset="-122"/>
                <a:cs typeface="+mj-cs"/>
                <a:sym typeface="+mn-ea"/>
              </a:rPr>
              <a:t>A</a:t>
            </a:r>
            <a:endParaRPr kumimoji="1" lang="en-US" altLang="zh-CN" sz="2800" b="1" i="0" u="none" strike="noStrike" kern="0" cap="none" spc="0" normalizeH="0" baseline="0" noProof="0" dirty="0" smtClean="0">
              <a:ln>
                <a:noFill/>
              </a:ln>
              <a:solidFill>
                <a:srgbClr val="FF0000"/>
              </a:solidFill>
              <a:effectLst/>
              <a:uLnTx/>
              <a:uFillTx/>
              <a:latin typeface="Times New Roman" panose="02020603050405020304"/>
              <a:ea typeface="宋体" panose="02010600030101010101" pitchFamily="2" charset="-122"/>
              <a:cs typeface="+mj-cs"/>
              <a:sym typeface="+mn-ea"/>
            </a:endParaRPr>
          </a:p>
        </p:txBody>
      </p:sp>
      <p:grpSp>
        <p:nvGrpSpPr>
          <p:cNvPr id="11" name="组合 10"/>
          <p:cNvGrpSpPr/>
          <p:nvPr/>
        </p:nvGrpSpPr>
        <p:grpSpPr>
          <a:xfrm>
            <a:off x="949960" y="2576830"/>
            <a:ext cx="3671570" cy="3410585"/>
            <a:chOff x="1299" y="4027"/>
            <a:chExt cx="4274" cy="3864"/>
          </a:xfrm>
        </p:grpSpPr>
        <p:sp>
          <p:nvSpPr>
            <p:cNvPr id="75786" name="Line 19"/>
            <p:cNvSpPr/>
            <p:nvPr/>
          </p:nvSpPr>
          <p:spPr>
            <a:xfrm flipH="1">
              <a:off x="2245" y="4583"/>
              <a:ext cx="720" cy="600"/>
            </a:xfrm>
            <a:prstGeom prst="line">
              <a:avLst/>
            </a:prstGeom>
            <a:ln w="25400" cap="flat" cmpd="sng">
              <a:solidFill>
                <a:schemeClr val="tx2"/>
              </a:solidFill>
              <a:prstDash val="solid"/>
              <a:headEnd type="none" w="med" len="med"/>
              <a:tailEnd type="none" w="med" len="med"/>
            </a:ln>
          </p:spPr>
        </p:sp>
        <p:sp>
          <p:nvSpPr>
            <p:cNvPr id="75787" name="Line 20"/>
            <p:cNvSpPr/>
            <p:nvPr/>
          </p:nvSpPr>
          <p:spPr>
            <a:xfrm flipH="1">
              <a:off x="1765" y="6743"/>
              <a:ext cx="600" cy="480"/>
            </a:xfrm>
            <a:prstGeom prst="line">
              <a:avLst/>
            </a:prstGeom>
            <a:ln w="25400" cap="flat" cmpd="sng">
              <a:solidFill>
                <a:schemeClr val="tx2"/>
              </a:solidFill>
              <a:prstDash val="solid"/>
              <a:headEnd type="none" w="med" len="med"/>
              <a:tailEnd type="none" w="med" len="med"/>
            </a:ln>
          </p:spPr>
        </p:sp>
        <p:sp>
          <p:nvSpPr>
            <p:cNvPr id="75788" name="Line 21"/>
            <p:cNvSpPr/>
            <p:nvPr/>
          </p:nvSpPr>
          <p:spPr>
            <a:xfrm flipH="1">
              <a:off x="4645" y="6743"/>
              <a:ext cx="480" cy="600"/>
            </a:xfrm>
            <a:prstGeom prst="line">
              <a:avLst/>
            </a:prstGeom>
            <a:ln w="25400" cap="flat" cmpd="sng">
              <a:solidFill>
                <a:schemeClr val="tx2"/>
              </a:solidFill>
              <a:prstDash val="solid"/>
              <a:headEnd type="none" w="med" len="med"/>
              <a:tailEnd type="none" w="med" len="med"/>
            </a:ln>
          </p:spPr>
        </p:sp>
        <p:sp>
          <p:nvSpPr>
            <p:cNvPr id="75789" name="Line 22"/>
            <p:cNvSpPr/>
            <p:nvPr/>
          </p:nvSpPr>
          <p:spPr>
            <a:xfrm>
              <a:off x="3445" y="4583"/>
              <a:ext cx="720" cy="600"/>
            </a:xfrm>
            <a:prstGeom prst="line">
              <a:avLst/>
            </a:prstGeom>
            <a:ln w="25400" cap="flat" cmpd="sng">
              <a:solidFill>
                <a:schemeClr val="tx2"/>
              </a:solidFill>
              <a:prstDash val="solid"/>
              <a:headEnd type="none" w="med" len="med"/>
              <a:tailEnd type="none" w="med" len="med"/>
            </a:ln>
          </p:spPr>
        </p:sp>
        <p:sp>
          <p:nvSpPr>
            <p:cNvPr id="75790" name="Line 23"/>
            <p:cNvSpPr/>
            <p:nvPr/>
          </p:nvSpPr>
          <p:spPr>
            <a:xfrm>
              <a:off x="4525" y="5543"/>
              <a:ext cx="720" cy="600"/>
            </a:xfrm>
            <a:prstGeom prst="line">
              <a:avLst/>
            </a:prstGeom>
            <a:ln w="25400" cap="flat" cmpd="sng">
              <a:solidFill>
                <a:schemeClr val="tx2"/>
              </a:solidFill>
              <a:prstDash val="solid"/>
              <a:headEnd type="none" w="med" len="med"/>
              <a:tailEnd type="none" w="med" len="med"/>
            </a:ln>
          </p:spPr>
        </p:sp>
        <p:sp>
          <p:nvSpPr>
            <p:cNvPr id="75791" name="Line 24"/>
            <p:cNvSpPr/>
            <p:nvPr/>
          </p:nvSpPr>
          <p:spPr>
            <a:xfrm>
              <a:off x="2125" y="5663"/>
              <a:ext cx="240" cy="600"/>
            </a:xfrm>
            <a:prstGeom prst="line">
              <a:avLst/>
            </a:prstGeom>
            <a:ln w="25400" cap="flat" cmpd="sng">
              <a:solidFill>
                <a:schemeClr val="tx2"/>
              </a:solidFill>
              <a:prstDash val="solid"/>
              <a:headEnd type="none" w="med" len="med"/>
              <a:tailEnd type="none" w="med" len="med"/>
            </a:ln>
          </p:spPr>
        </p:sp>
        <p:sp>
          <p:nvSpPr>
            <p:cNvPr id="75792" name="Line 25"/>
            <p:cNvSpPr/>
            <p:nvPr/>
          </p:nvSpPr>
          <p:spPr>
            <a:xfrm>
              <a:off x="2725" y="6743"/>
              <a:ext cx="360" cy="480"/>
            </a:xfrm>
            <a:prstGeom prst="line">
              <a:avLst/>
            </a:prstGeom>
            <a:ln w="25400" cap="flat" cmpd="sng">
              <a:solidFill>
                <a:schemeClr val="tx2"/>
              </a:solidFill>
              <a:prstDash val="solid"/>
              <a:headEnd type="none" w="med" len="med"/>
              <a:tailEnd type="none" w="med" len="med"/>
            </a:ln>
          </p:spPr>
        </p:sp>
        <p:sp>
          <p:nvSpPr>
            <p:cNvPr id="184" name=" 184"/>
            <p:cNvSpPr/>
            <p:nvPr/>
          </p:nvSpPr>
          <p:spPr>
            <a:xfrm>
              <a:off x="2878" y="4027"/>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A</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 184"/>
            <p:cNvSpPr/>
            <p:nvPr/>
          </p:nvSpPr>
          <p:spPr>
            <a:xfrm>
              <a:off x="1765" y="5060"/>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B</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 184"/>
            <p:cNvSpPr/>
            <p:nvPr/>
          </p:nvSpPr>
          <p:spPr>
            <a:xfrm>
              <a:off x="2125" y="6143"/>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C</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 184"/>
            <p:cNvSpPr/>
            <p:nvPr/>
          </p:nvSpPr>
          <p:spPr>
            <a:xfrm>
              <a:off x="1299" y="7211"/>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D</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 184"/>
            <p:cNvSpPr/>
            <p:nvPr/>
          </p:nvSpPr>
          <p:spPr>
            <a:xfrm>
              <a:off x="2805" y="7211"/>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E</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 184"/>
            <p:cNvSpPr/>
            <p:nvPr/>
          </p:nvSpPr>
          <p:spPr>
            <a:xfrm>
              <a:off x="3965" y="5060"/>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F</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 184"/>
            <p:cNvSpPr/>
            <p:nvPr/>
          </p:nvSpPr>
          <p:spPr>
            <a:xfrm>
              <a:off x="4893" y="6143"/>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G</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 184"/>
            <p:cNvSpPr/>
            <p:nvPr/>
          </p:nvSpPr>
          <p:spPr>
            <a:xfrm>
              <a:off x="4213" y="7211"/>
              <a:ext cx="680" cy="68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rPr>
                <a:t>H</a:t>
              </a:r>
              <a:endParaRPr lang="en-US" altLang="zh-CN" sz="3200" b="1">
                <a:solidFill>
                  <a:schemeClr val="tx1">
                    <a:lumMod val="95000"/>
                    <a:lumOff val="5000"/>
                  </a:schemeClr>
                </a:solidFill>
                <a:latin typeface="Times New Roman" panose="02020603050405020304" pitchFamily="18" charset="0"/>
                <a:cs typeface="Times New Roman" panose="02020603050405020304" pitchFamily="18" charset="0"/>
              </a:endParaRPr>
            </a:p>
          </p:txBody>
        </p:sp>
      </p:grpSp>
      <p:sp>
        <p:nvSpPr>
          <p:cNvPr id="13" name="Rectangle 11"/>
          <p:cNvSpPr>
            <a:spLocks noChangeArrowheads="1"/>
          </p:cNvSpPr>
          <p:nvPr/>
        </p:nvSpPr>
        <p:spPr bwMode="auto">
          <a:xfrm>
            <a:off x="7837805" y="372745"/>
            <a:ext cx="326390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课堂练习</a:t>
            </a:r>
            <a:endParaRPr lang="zh-CN" altLang="en-US"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2" end="2"/>
                                            </p:txEl>
                                          </p:spTgt>
                                        </p:tgtEl>
                                        <p:attrNameLst>
                                          <p:attrName>style.visibility</p:attrName>
                                        </p:attrNameLst>
                                      </p:cBhvr>
                                      <p:to>
                                        <p:strVal val="visible"/>
                                      </p:to>
                                    </p:set>
                                    <p:animEffect transition="in" filter="wipe(left)">
                                      <p:cBhvr>
                                        <p:cTn id="12" dur="500"/>
                                        <p:tgtEl>
                                          <p:spTgt spid="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animEffect transition="in" filter="wipe(left)">
                                      <p:cBhvr>
                                        <p:cTn id="17"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34" name="Text Box 2"/>
          <p:cNvSpPr txBox="1"/>
          <p:nvPr/>
        </p:nvSpPr>
        <p:spPr>
          <a:xfrm>
            <a:off x="1181735" y="1483360"/>
            <a:ext cx="9519285" cy="1383665"/>
          </a:xfrm>
          <a:prstGeom prst="rect">
            <a:avLst/>
          </a:prstGeom>
          <a:noFill/>
          <a:ln w="12700">
            <a:noFill/>
          </a:ln>
        </p:spPr>
        <p:txBody>
          <a:bodyPr wrap="square">
            <a:spAutoFit/>
          </a:bodyPr>
          <a:lstStyle/>
          <a:p>
            <a:pPr>
              <a:lnSpc>
                <a:spcPct val="150000"/>
              </a:lnSpc>
            </a:pPr>
            <a:r>
              <a:rPr lang="zh-CN" altLang="en-US" dirty="0">
                <a:latin typeface="Times New Roman" panose="02020603050405020304" pitchFamily="18" charset="0"/>
              </a:rPr>
              <a:t>   </a:t>
            </a:r>
            <a:r>
              <a:rPr lang="zh-CN" altLang="en-US" dirty="0">
                <a:solidFill>
                  <a:srgbClr val="800000"/>
                </a:solidFill>
                <a:latin typeface="Times New Roman" panose="02020603050405020304" pitchFamily="18" charset="0"/>
              </a:rPr>
              <a:t>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仅知二叉树的先序序列“</a:t>
            </a:r>
            <a:r>
              <a:rPr lang="en-US" altLang="zh-CN" sz="28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abcdefg</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能不能唯一确定一棵二叉树？</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Text Box 4"/>
          <p:cNvSpPr txBox="1"/>
          <p:nvPr/>
        </p:nvSpPr>
        <p:spPr>
          <a:xfrm>
            <a:off x="1182370" y="3067685"/>
            <a:ext cx="9359900" cy="1383665"/>
          </a:xfrm>
          <a:prstGeom prst="rect">
            <a:avLst/>
          </a:prstGeom>
          <a:noFill/>
          <a:ln w="12700">
            <a:noFill/>
          </a:ln>
        </p:spPr>
        <p:txBody>
          <a:bodyPr wrap="square">
            <a:spAutoFit/>
          </a:bodyPr>
          <a:lstStyle/>
          <a:p>
            <a:pPr>
              <a:lnSpc>
                <a:spcPct val="150000"/>
              </a:lnSpc>
            </a:pPr>
            <a:r>
              <a:rPr lang="zh-CN" altLang="en-US" dirty="0">
                <a:solidFill>
                  <a:srgbClr val="CC0000"/>
                </a:solidFill>
                <a:latin typeface="Times New Roman" panose="02020603050405020304" pitchFamily="18" charset="0"/>
              </a:rPr>
              <a:t>   </a:t>
            </a:r>
            <a:r>
              <a:rPr lang="zh-CN" altLang="en-US"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若同时已知二叉树的中序序“</a:t>
            </a:r>
            <a:r>
              <a:rPr lang="en-US" altLang="zh-CN" sz="2800"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cbdaegf</a:t>
            </a:r>
            <a:r>
              <a:rPr lang="en-US" altLang="zh-CN"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能唯一确定一棵二叉树吗？  </a:t>
            </a:r>
            <a:endParaRPr lang="zh-CN" altLang="en-US" sz="28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Text Box 5"/>
          <p:cNvSpPr txBox="1"/>
          <p:nvPr/>
        </p:nvSpPr>
        <p:spPr>
          <a:xfrm>
            <a:off x="1473200" y="4796155"/>
            <a:ext cx="4267200" cy="632460"/>
          </a:xfrm>
          <a:prstGeom prst="rect">
            <a:avLst/>
          </a:prstGeom>
          <a:noFill/>
          <a:ln w="12700">
            <a:noFill/>
          </a:ln>
        </p:spPr>
        <p:txBody>
          <a:bodyPr>
            <a:spAutoFit/>
          </a:bodyPr>
          <a:lstStyle/>
          <a:p>
            <a:pPr>
              <a:lnSpc>
                <a:spcPct val="110000"/>
              </a:lnSpc>
            </a:pPr>
            <a:r>
              <a:rPr lang="zh-CN" altLang="en-US" sz="3200" b="1" dirty="0">
                <a:solidFill>
                  <a:srgbClr val="3333FF"/>
                </a:solidFill>
                <a:latin typeface="华文楷体" panose="02010600040101010101" pitchFamily="2" charset="-122"/>
                <a:ea typeface="华文楷体" panose="02010600040101010101" pitchFamily="2" charset="-122"/>
              </a:rPr>
              <a:t>二叉树的先序序列</a:t>
            </a:r>
            <a:endParaRPr lang="zh-CN" altLang="en-US" sz="3200" b="1" dirty="0">
              <a:solidFill>
                <a:srgbClr val="3333FF"/>
              </a:solidFill>
              <a:latin typeface="华文楷体" panose="02010600040101010101" pitchFamily="2" charset="-122"/>
              <a:ea typeface="华文楷体" panose="02010600040101010101" pitchFamily="2" charset="-122"/>
            </a:endParaRPr>
          </a:p>
        </p:txBody>
      </p:sp>
      <p:sp>
        <p:nvSpPr>
          <p:cNvPr id="37" name="Text Box 6"/>
          <p:cNvSpPr txBox="1"/>
          <p:nvPr/>
        </p:nvSpPr>
        <p:spPr>
          <a:xfrm>
            <a:off x="1473200" y="5875655"/>
            <a:ext cx="4267200" cy="632460"/>
          </a:xfrm>
          <a:prstGeom prst="rect">
            <a:avLst/>
          </a:prstGeom>
          <a:noFill/>
          <a:ln w="12700">
            <a:noFill/>
          </a:ln>
        </p:spPr>
        <p:txBody>
          <a:bodyPr>
            <a:spAutoFit/>
          </a:bodyPr>
          <a:lstStyle/>
          <a:p>
            <a:pPr>
              <a:lnSpc>
                <a:spcPct val="110000"/>
              </a:lnSpc>
            </a:pPr>
            <a:r>
              <a:rPr lang="zh-CN" altLang="en-US" sz="3200" b="1" dirty="0">
                <a:solidFill>
                  <a:srgbClr val="7030A0"/>
                </a:solidFill>
                <a:latin typeface="华文楷体" panose="02010600040101010101" pitchFamily="2" charset="-122"/>
                <a:ea typeface="华文楷体" panose="02010600040101010101" pitchFamily="2" charset="-122"/>
              </a:rPr>
              <a:t>二叉树的中序序列</a:t>
            </a:r>
            <a:endParaRPr lang="zh-CN" altLang="en-US" sz="3200" b="1" dirty="0">
              <a:solidFill>
                <a:srgbClr val="7030A0"/>
              </a:solidFill>
              <a:latin typeface="华文楷体" panose="02010600040101010101" pitchFamily="2" charset="-122"/>
              <a:ea typeface="华文楷体" panose="02010600040101010101" pitchFamily="2" charset="-122"/>
            </a:endParaRPr>
          </a:p>
        </p:txBody>
      </p:sp>
      <p:sp>
        <p:nvSpPr>
          <p:cNvPr id="38" name="Text Box 7"/>
          <p:cNvSpPr txBox="1"/>
          <p:nvPr/>
        </p:nvSpPr>
        <p:spPr>
          <a:xfrm>
            <a:off x="5989320" y="5993130"/>
            <a:ext cx="1654175" cy="521970"/>
          </a:xfrm>
          <a:prstGeom prst="rect">
            <a:avLst/>
          </a:prstGeom>
          <a:solidFill>
            <a:srgbClr val="CCFFCC"/>
          </a:solidFill>
          <a:ln w="31750" cap="sq" cmpd="sng">
            <a:solidFill>
              <a:srgbClr val="008000"/>
            </a:solidFill>
            <a:prstDash val="solid"/>
            <a:miter/>
            <a:headEnd type="none" w="sm" len="sm"/>
            <a:tailEnd type="none" w="sm" len="sm"/>
          </a:ln>
        </p:spPr>
        <p:txBody>
          <a:bodyPr>
            <a:spAutoFit/>
          </a:bodyPr>
          <a:lstStyle/>
          <a:p>
            <a:pPr algn="ctr">
              <a:spcBef>
                <a:spcPct val="50000"/>
              </a:spcBef>
            </a:pPr>
            <a:r>
              <a:rPr lang="zh-CN" altLang="en-US" sz="2800" b="1" dirty="0">
                <a:solidFill>
                  <a:srgbClr val="00B050"/>
                </a:solidFill>
                <a:latin typeface="华文楷体" panose="02010600040101010101" pitchFamily="2" charset="-122"/>
                <a:ea typeface="华文楷体" panose="02010600040101010101" pitchFamily="2" charset="-122"/>
              </a:rPr>
              <a:t>左子树</a:t>
            </a:r>
            <a:endParaRPr lang="zh-CN" altLang="en-US" sz="2800" b="1" dirty="0">
              <a:solidFill>
                <a:srgbClr val="00B050"/>
              </a:solidFill>
              <a:latin typeface="华文楷体" panose="02010600040101010101" pitchFamily="2" charset="-122"/>
              <a:ea typeface="华文楷体" panose="02010600040101010101" pitchFamily="2" charset="-122"/>
            </a:endParaRPr>
          </a:p>
        </p:txBody>
      </p:sp>
      <p:sp>
        <p:nvSpPr>
          <p:cNvPr id="39" name="Text Box 8"/>
          <p:cNvSpPr txBox="1"/>
          <p:nvPr/>
        </p:nvSpPr>
        <p:spPr>
          <a:xfrm>
            <a:off x="6773545" y="4850130"/>
            <a:ext cx="1654175" cy="521970"/>
          </a:xfrm>
          <a:prstGeom prst="rect">
            <a:avLst/>
          </a:prstGeom>
          <a:solidFill>
            <a:srgbClr val="CCFFCC"/>
          </a:solidFill>
          <a:ln w="31750" cap="sq" cmpd="sng">
            <a:solidFill>
              <a:srgbClr val="008000"/>
            </a:solidFill>
            <a:prstDash val="solid"/>
            <a:miter/>
            <a:headEnd type="none" w="sm" len="sm"/>
            <a:tailEnd type="none" w="sm" len="sm"/>
          </a:ln>
        </p:spPr>
        <p:txBody>
          <a:bodyPr>
            <a:spAutoFit/>
          </a:bodyPr>
          <a:lstStyle/>
          <a:p>
            <a:pPr>
              <a:spcBef>
                <a:spcPct val="50000"/>
              </a:spcBef>
            </a:pPr>
            <a:r>
              <a:rPr lang="zh-CN" altLang="en-US" sz="2800" b="1" dirty="0">
                <a:solidFill>
                  <a:srgbClr val="00B050"/>
                </a:solidFill>
                <a:latin typeface="华文楷体" panose="02010600040101010101" pitchFamily="2" charset="-122"/>
                <a:ea typeface="华文楷体" panose="02010600040101010101" pitchFamily="2" charset="-122"/>
              </a:rPr>
              <a:t>左子树</a:t>
            </a:r>
            <a:endParaRPr lang="zh-CN" altLang="en-US" sz="2800" b="1" dirty="0">
              <a:solidFill>
                <a:srgbClr val="00B050"/>
              </a:solidFill>
              <a:latin typeface="华文楷体" panose="02010600040101010101" pitchFamily="2" charset="-122"/>
              <a:ea typeface="华文楷体" panose="02010600040101010101" pitchFamily="2" charset="-122"/>
            </a:endParaRPr>
          </a:p>
        </p:txBody>
      </p:sp>
      <p:sp>
        <p:nvSpPr>
          <p:cNvPr id="40" name="Text Box 9"/>
          <p:cNvSpPr txBox="1"/>
          <p:nvPr/>
        </p:nvSpPr>
        <p:spPr>
          <a:xfrm>
            <a:off x="8449945" y="4850130"/>
            <a:ext cx="1654175" cy="521970"/>
          </a:xfrm>
          <a:prstGeom prst="rect">
            <a:avLst/>
          </a:prstGeom>
          <a:solidFill>
            <a:srgbClr val="CCECFF"/>
          </a:solidFill>
          <a:ln w="31750" cap="sq" cmpd="sng">
            <a:solidFill>
              <a:srgbClr val="0000FF"/>
            </a:solidFill>
            <a:prstDash val="solid"/>
            <a:miter/>
            <a:headEnd type="none" w="sm" len="sm"/>
            <a:tailEnd type="none" w="sm" len="sm"/>
          </a:ln>
        </p:spPr>
        <p:txBody>
          <a:bodyPr>
            <a:spAutoFit/>
          </a:bodyPr>
          <a:lstStyle/>
          <a:p>
            <a:pPr algn="ctr">
              <a:spcBef>
                <a:spcPct val="50000"/>
              </a:spcBef>
            </a:pPr>
            <a:r>
              <a:rPr lang="zh-CN" altLang="en-US" sz="2800" b="1" dirty="0">
                <a:solidFill>
                  <a:srgbClr val="7030A0"/>
                </a:solidFill>
                <a:latin typeface="华文楷体" panose="02010600040101010101" pitchFamily="2" charset="-122"/>
                <a:ea typeface="华文楷体" panose="02010600040101010101" pitchFamily="2" charset="-122"/>
              </a:rPr>
              <a:t>右子树</a:t>
            </a:r>
            <a:endParaRPr lang="zh-CN" altLang="en-US" sz="2800" b="1" dirty="0">
              <a:solidFill>
                <a:srgbClr val="7030A0"/>
              </a:solidFill>
              <a:latin typeface="华文楷体" panose="02010600040101010101" pitchFamily="2" charset="-122"/>
              <a:ea typeface="华文楷体" panose="02010600040101010101" pitchFamily="2" charset="-122"/>
            </a:endParaRPr>
          </a:p>
        </p:txBody>
      </p:sp>
      <p:sp>
        <p:nvSpPr>
          <p:cNvPr id="41" name="Text Box 10"/>
          <p:cNvSpPr txBox="1"/>
          <p:nvPr/>
        </p:nvSpPr>
        <p:spPr>
          <a:xfrm>
            <a:off x="8449945" y="6005830"/>
            <a:ext cx="1654175" cy="521970"/>
          </a:xfrm>
          <a:prstGeom prst="rect">
            <a:avLst/>
          </a:prstGeom>
          <a:solidFill>
            <a:srgbClr val="CCECFF"/>
          </a:solidFill>
          <a:ln w="31750" cap="sq" cmpd="sng">
            <a:solidFill>
              <a:srgbClr val="0000FF"/>
            </a:solidFill>
            <a:prstDash val="solid"/>
            <a:miter/>
            <a:headEnd type="none" w="sm" len="sm"/>
            <a:tailEnd type="none" w="sm" len="sm"/>
          </a:ln>
        </p:spPr>
        <p:txBody>
          <a:bodyPr>
            <a:spAutoFit/>
          </a:bodyPr>
          <a:lstStyle/>
          <a:p>
            <a:pPr algn="ctr">
              <a:spcBef>
                <a:spcPct val="50000"/>
              </a:spcBef>
            </a:pPr>
            <a:r>
              <a:rPr lang="zh-CN" altLang="en-US" sz="2800" b="1" dirty="0">
                <a:solidFill>
                  <a:srgbClr val="7030A0"/>
                </a:solidFill>
                <a:latin typeface="华文楷体" panose="02010600040101010101" pitchFamily="2" charset="-122"/>
                <a:ea typeface="华文楷体" panose="02010600040101010101" pitchFamily="2" charset="-122"/>
              </a:rPr>
              <a:t>右子树</a:t>
            </a:r>
            <a:endParaRPr lang="zh-CN" altLang="en-US" sz="2800" b="1" dirty="0">
              <a:solidFill>
                <a:srgbClr val="FF3300"/>
              </a:solidFill>
              <a:latin typeface="华文楷体" panose="02010600040101010101" pitchFamily="2" charset="-122"/>
              <a:ea typeface="华文楷体" panose="02010600040101010101" pitchFamily="2" charset="-122"/>
            </a:endParaRPr>
          </a:p>
        </p:txBody>
      </p:sp>
      <p:sp>
        <p:nvSpPr>
          <p:cNvPr id="42" name="Oval 11"/>
          <p:cNvSpPr/>
          <p:nvPr/>
        </p:nvSpPr>
        <p:spPr>
          <a:xfrm>
            <a:off x="6065520" y="4850130"/>
            <a:ext cx="609600" cy="609600"/>
          </a:xfrm>
          <a:prstGeom prst="ellipse">
            <a:avLst/>
          </a:prstGeom>
          <a:solidFill>
            <a:srgbClr val="FFCC99"/>
          </a:solidFill>
          <a:ln w="31750" cap="sq" cmpd="sng">
            <a:solidFill>
              <a:srgbClr val="FF6600"/>
            </a:solidFill>
            <a:prstDash val="solid"/>
            <a:headEnd type="none" w="sm" len="sm"/>
            <a:tailEnd type="none" w="sm" len="sm"/>
          </a:ln>
        </p:spPr>
        <p:txBody>
          <a:bodyPr wrap="none" anchor="ctr"/>
          <a:lstStyle/>
          <a:p>
            <a:pPr algn="ctr"/>
            <a:r>
              <a:rPr lang="zh-CN" altLang="en-US" sz="2800" b="1" dirty="0">
                <a:solidFill>
                  <a:srgbClr val="FF3300"/>
                </a:solidFill>
                <a:latin typeface="华文楷体" panose="02010600040101010101" pitchFamily="2" charset="-122"/>
                <a:ea typeface="华文楷体" panose="02010600040101010101" pitchFamily="2" charset="-122"/>
              </a:rPr>
              <a:t>根</a:t>
            </a:r>
            <a:endParaRPr lang="zh-CN" altLang="en-US" sz="2800" b="1" dirty="0">
              <a:solidFill>
                <a:srgbClr val="FF3300"/>
              </a:solidFill>
              <a:latin typeface="华文楷体" panose="02010600040101010101" pitchFamily="2" charset="-122"/>
              <a:ea typeface="华文楷体" panose="02010600040101010101" pitchFamily="2" charset="-122"/>
            </a:endParaRPr>
          </a:p>
        </p:txBody>
      </p:sp>
      <p:sp>
        <p:nvSpPr>
          <p:cNvPr id="43" name="Oval 12"/>
          <p:cNvSpPr/>
          <p:nvPr/>
        </p:nvSpPr>
        <p:spPr>
          <a:xfrm>
            <a:off x="7741920" y="5993130"/>
            <a:ext cx="609600" cy="609600"/>
          </a:xfrm>
          <a:prstGeom prst="ellipse">
            <a:avLst/>
          </a:prstGeom>
          <a:solidFill>
            <a:srgbClr val="FFCC99"/>
          </a:solidFill>
          <a:ln w="31750" cap="sq" cmpd="sng">
            <a:solidFill>
              <a:srgbClr val="FF6600"/>
            </a:solidFill>
            <a:prstDash val="solid"/>
            <a:headEnd type="none" w="sm" len="sm"/>
            <a:tailEnd type="none" w="sm" len="sm"/>
          </a:ln>
        </p:spPr>
        <p:txBody>
          <a:bodyPr wrap="none" anchor="ctr"/>
          <a:lstStyle/>
          <a:p>
            <a:pPr algn="ctr"/>
            <a:r>
              <a:rPr lang="zh-CN" altLang="en-US" sz="2800" b="1" dirty="0">
                <a:solidFill>
                  <a:srgbClr val="FF3300"/>
                </a:solidFill>
                <a:latin typeface="华文楷体" panose="02010600040101010101" pitchFamily="2" charset="-122"/>
                <a:ea typeface="华文楷体" panose="02010600040101010101" pitchFamily="2" charset="-122"/>
              </a:rPr>
              <a:t>根</a:t>
            </a:r>
            <a:endParaRPr lang="zh-CN" altLang="en-US" sz="2800" b="1" dirty="0">
              <a:solidFill>
                <a:srgbClr val="FF3300"/>
              </a:solidFill>
              <a:latin typeface="华文楷体" panose="02010600040101010101" pitchFamily="2" charset="-122"/>
              <a:ea typeface="华文楷体" panose="02010600040101010101" pitchFamily="2" charset="-122"/>
            </a:endParaRPr>
          </a:p>
        </p:txBody>
      </p:sp>
      <p:sp>
        <p:nvSpPr>
          <p:cNvPr id="44" name="矩形 43"/>
          <p:cNvSpPr/>
          <p:nvPr/>
        </p:nvSpPr>
        <p:spPr>
          <a:xfrm>
            <a:off x="6227143" y="2203346"/>
            <a:ext cx="1211580" cy="706755"/>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5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mn-cs"/>
                <a:sym typeface="+mn-ea"/>
              </a:rPr>
              <a:t>不能</a:t>
            </a:r>
            <a:endParaRPr kumimoji="1" lang="zh-CN" altLang="en-US" sz="4000" b="1" i="0" u="none" strike="noStrike" kern="1200" cap="none" spc="5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4" name="矩形 13"/>
          <p:cNvSpPr/>
          <p:nvPr/>
        </p:nvSpPr>
        <p:spPr>
          <a:xfrm>
            <a:off x="6374451" y="3787522"/>
            <a:ext cx="1211580" cy="706755"/>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5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mn-cs"/>
                <a:sym typeface="+mn-ea"/>
              </a:rPr>
              <a:t>能！</a:t>
            </a:r>
            <a:endParaRPr kumimoji="1" lang="zh-CN" altLang="en-US" sz="4000" b="1" i="0" u="none" strike="noStrike" kern="1200" cap="none" spc="50" normalizeH="0" baseline="0" noProof="0" dirty="0">
              <a:ln w="11430"/>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500"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inVertic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strips(downRight)">
                                      <p:cBhvr>
                                        <p:cTn id="21" dur="500"/>
                                        <p:tgtEl>
                                          <p:spTgt spid="36"/>
                                        </p:tgtEl>
                                      </p:cBhvr>
                                    </p:animEffect>
                                  </p:childTnLst>
                                </p:cTn>
                              </p:par>
                            </p:childTnLst>
                          </p:cTn>
                        </p:par>
                        <p:par>
                          <p:cTn id="22" fill="hold">
                            <p:stCondLst>
                              <p:cond delay="500"/>
                            </p:stCondLst>
                            <p:childTnLst>
                              <p:par>
                                <p:cTn id="23" presetID="17"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ppt_x</p:attrName>
                                        </p:attrNameLst>
                                      </p:cBhvr>
                                      <p:tavLst>
                                        <p:tav tm="0">
                                          <p:val>
                                            <p:strVal val="#ppt_x-#ppt_w/2"/>
                                          </p:val>
                                        </p:tav>
                                        <p:tav tm="100000">
                                          <p:val>
                                            <p:strVal val="#ppt_x"/>
                                          </p:val>
                                        </p:tav>
                                      </p:tavLst>
                                    </p:anim>
                                    <p:anim calcmode="lin" valueType="num">
                                      <p:cBhvr>
                                        <p:cTn id="26" dur="500" fill="hold"/>
                                        <p:tgtEl>
                                          <p:spTgt spid="42"/>
                                        </p:tgtEl>
                                        <p:attrNameLst>
                                          <p:attrName>ppt_y</p:attrName>
                                        </p:attrNameLst>
                                      </p:cBhvr>
                                      <p:tavLst>
                                        <p:tav tm="0">
                                          <p:val>
                                            <p:strVal val="#ppt_y"/>
                                          </p:val>
                                        </p:tav>
                                        <p:tav tm="100000">
                                          <p:val>
                                            <p:strVal val="#ppt_y"/>
                                          </p:val>
                                        </p:tav>
                                      </p:tavLst>
                                    </p:anim>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strVal val="#ppt_h"/>
                                          </p:val>
                                        </p:tav>
                                        <p:tav tm="100000">
                                          <p:val>
                                            <p:strVal val="#ppt_h"/>
                                          </p:val>
                                        </p:tav>
                                      </p:tavLst>
                                    </p:anim>
                                  </p:childTnLst>
                                </p:cTn>
                              </p:par>
                            </p:childTnLst>
                          </p:cTn>
                        </p:par>
                        <p:par>
                          <p:cTn id="29" fill="hold">
                            <p:stCondLst>
                              <p:cond delay="1000"/>
                            </p:stCondLst>
                            <p:childTnLst>
                              <p:par>
                                <p:cTn id="30" presetID="17" presetClass="entr" presetSubtype="8"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ppt_x</p:attrName>
                                        </p:attrNameLst>
                                      </p:cBhvr>
                                      <p:tavLst>
                                        <p:tav tm="0">
                                          <p:val>
                                            <p:strVal val="#ppt_x-#ppt_w/2"/>
                                          </p:val>
                                        </p:tav>
                                        <p:tav tm="100000">
                                          <p:val>
                                            <p:strVal val="#ppt_x"/>
                                          </p:val>
                                        </p:tav>
                                      </p:tavLst>
                                    </p:anim>
                                    <p:anim calcmode="lin" valueType="num">
                                      <p:cBhvr>
                                        <p:cTn id="33" dur="500" fill="hold"/>
                                        <p:tgtEl>
                                          <p:spTgt spid="39"/>
                                        </p:tgtEl>
                                        <p:attrNameLst>
                                          <p:attrName>ppt_y</p:attrName>
                                        </p:attrNameLst>
                                      </p:cBhvr>
                                      <p:tavLst>
                                        <p:tav tm="0">
                                          <p:val>
                                            <p:strVal val="#ppt_y"/>
                                          </p:val>
                                        </p:tav>
                                        <p:tav tm="100000">
                                          <p:val>
                                            <p:strVal val="#ppt_y"/>
                                          </p:val>
                                        </p:tav>
                                      </p:tavLst>
                                    </p:anim>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strVal val="#ppt_h"/>
                                          </p:val>
                                        </p:tav>
                                        <p:tav tm="100000">
                                          <p:val>
                                            <p:strVal val="#ppt_h"/>
                                          </p:val>
                                        </p:tav>
                                      </p:tavLst>
                                    </p:anim>
                                  </p:childTnLst>
                                </p:cTn>
                              </p:par>
                            </p:childTnLst>
                          </p:cTn>
                        </p:par>
                        <p:par>
                          <p:cTn id="36" fill="hold">
                            <p:stCondLst>
                              <p:cond delay="1500"/>
                            </p:stCondLst>
                            <p:childTnLst>
                              <p:par>
                                <p:cTn id="37" presetID="17" presetClass="entr" presetSubtype="8"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ppt_x</p:attrName>
                                        </p:attrNameLst>
                                      </p:cBhvr>
                                      <p:tavLst>
                                        <p:tav tm="0">
                                          <p:val>
                                            <p:strVal val="#ppt_x-#ppt_w/2"/>
                                          </p:val>
                                        </p:tav>
                                        <p:tav tm="100000">
                                          <p:val>
                                            <p:strVal val="#ppt_x"/>
                                          </p:val>
                                        </p:tav>
                                      </p:tavLst>
                                    </p:anim>
                                    <p:anim calcmode="lin" valueType="num">
                                      <p:cBhvr>
                                        <p:cTn id="40" dur="500" fill="hold"/>
                                        <p:tgtEl>
                                          <p:spTgt spid="40"/>
                                        </p:tgtEl>
                                        <p:attrNameLst>
                                          <p:attrName>ppt_y</p:attrName>
                                        </p:attrNameLst>
                                      </p:cBhvr>
                                      <p:tavLst>
                                        <p:tav tm="0">
                                          <p:val>
                                            <p:strVal val="#ppt_y"/>
                                          </p:val>
                                        </p:tav>
                                        <p:tav tm="100000">
                                          <p:val>
                                            <p:strVal val="#ppt_y"/>
                                          </p:val>
                                        </p:tav>
                                      </p:tavLst>
                                    </p:anim>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strips(downRight)">
                                      <p:cBhvr>
                                        <p:cTn id="47" dur="500"/>
                                        <p:tgtEl>
                                          <p:spTgt spid="37"/>
                                        </p:tgtEl>
                                      </p:cBhvr>
                                    </p:animEffect>
                                  </p:childTnLst>
                                </p:cTn>
                              </p:par>
                            </p:childTnLst>
                          </p:cTn>
                        </p:par>
                        <p:par>
                          <p:cTn id="48" fill="hold">
                            <p:stCondLst>
                              <p:cond delay="500"/>
                            </p:stCondLst>
                            <p:childTnLst>
                              <p:par>
                                <p:cTn id="49" presetID="17" presetClass="entr" presetSubtype="8"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ppt_x</p:attrName>
                                        </p:attrNameLst>
                                      </p:cBhvr>
                                      <p:tavLst>
                                        <p:tav tm="0">
                                          <p:val>
                                            <p:strVal val="#ppt_x-#ppt_w/2"/>
                                          </p:val>
                                        </p:tav>
                                        <p:tav tm="100000">
                                          <p:val>
                                            <p:strVal val="#ppt_x"/>
                                          </p:val>
                                        </p:tav>
                                      </p:tavLst>
                                    </p:anim>
                                    <p:anim calcmode="lin" valueType="num">
                                      <p:cBhvr>
                                        <p:cTn id="52" dur="500" fill="hold"/>
                                        <p:tgtEl>
                                          <p:spTgt spid="38"/>
                                        </p:tgtEl>
                                        <p:attrNameLst>
                                          <p:attrName>ppt_y</p:attrName>
                                        </p:attrNameLst>
                                      </p:cBhvr>
                                      <p:tavLst>
                                        <p:tav tm="0">
                                          <p:val>
                                            <p:strVal val="#ppt_y"/>
                                          </p:val>
                                        </p:tav>
                                        <p:tav tm="100000">
                                          <p:val>
                                            <p:strVal val="#ppt_y"/>
                                          </p:val>
                                        </p:tav>
                                      </p:tavLst>
                                    </p:anim>
                                    <p:anim calcmode="lin" valueType="num">
                                      <p:cBhvr>
                                        <p:cTn id="53" dur="500" fill="hold"/>
                                        <p:tgtEl>
                                          <p:spTgt spid="38"/>
                                        </p:tgtEl>
                                        <p:attrNameLst>
                                          <p:attrName>ppt_w</p:attrName>
                                        </p:attrNameLst>
                                      </p:cBhvr>
                                      <p:tavLst>
                                        <p:tav tm="0">
                                          <p:val>
                                            <p:fltVal val="0"/>
                                          </p:val>
                                        </p:tav>
                                        <p:tav tm="100000">
                                          <p:val>
                                            <p:strVal val="#ppt_w"/>
                                          </p:val>
                                        </p:tav>
                                      </p:tavLst>
                                    </p:anim>
                                    <p:anim calcmode="lin" valueType="num">
                                      <p:cBhvr>
                                        <p:cTn id="54" dur="500" fill="hold"/>
                                        <p:tgtEl>
                                          <p:spTgt spid="38"/>
                                        </p:tgtEl>
                                        <p:attrNameLst>
                                          <p:attrName>ppt_h</p:attrName>
                                        </p:attrNameLst>
                                      </p:cBhvr>
                                      <p:tavLst>
                                        <p:tav tm="0">
                                          <p:val>
                                            <p:strVal val="#ppt_h"/>
                                          </p:val>
                                        </p:tav>
                                        <p:tav tm="100000">
                                          <p:val>
                                            <p:strVal val="#ppt_h"/>
                                          </p:val>
                                        </p:tav>
                                      </p:tavLst>
                                    </p:anim>
                                  </p:childTnLst>
                                </p:cTn>
                              </p:par>
                            </p:childTnLst>
                          </p:cTn>
                        </p:par>
                        <p:par>
                          <p:cTn id="55" fill="hold">
                            <p:stCondLst>
                              <p:cond delay="1000"/>
                            </p:stCondLst>
                            <p:childTnLst>
                              <p:par>
                                <p:cTn id="56" presetID="17" presetClass="entr" presetSubtype="8"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ppt_x</p:attrName>
                                        </p:attrNameLst>
                                      </p:cBhvr>
                                      <p:tavLst>
                                        <p:tav tm="0">
                                          <p:val>
                                            <p:strVal val="#ppt_x-#ppt_w/2"/>
                                          </p:val>
                                        </p:tav>
                                        <p:tav tm="100000">
                                          <p:val>
                                            <p:strVal val="#ppt_x"/>
                                          </p:val>
                                        </p:tav>
                                      </p:tavLst>
                                    </p:anim>
                                    <p:anim calcmode="lin" valueType="num">
                                      <p:cBhvr>
                                        <p:cTn id="59" dur="500" fill="hold"/>
                                        <p:tgtEl>
                                          <p:spTgt spid="43"/>
                                        </p:tgtEl>
                                        <p:attrNameLst>
                                          <p:attrName>ppt_y</p:attrName>
                                        </p:attrNameLst>
                                      </p:cBhvr>
                                      <p:tavLst>
                                        <p:tav tm="0">
                                          <p:val>
                                            <p:strVal val="#ppt_y"/>
                                          </p:val>
                                        </p:tav>
                                        <p:tav tm="100000">
                                          <p:val>
                                            <p:strVal val="#ppt_y"/>
                                          </p:val>
                                        </p:tav>
                                      </p:tavLst>
                                    </p:anim>
                                    <p:anim calcmode="lin" valueType="num">
                                      <p:cBhvr>
                                        <p:cTn id="60" dur="500" fill="hold"/>
                                        <p:tgtEl>
                                          <p:spTgt spid="43"/>
                                        </p:tgtEl>
                                        <p:attrNameLst>
                                          <p:attrName>ppt_w</p:attrName>
                                        </p:attrNameLst>
                                      </p:cBhvr>
                                      <p:tavLst>
                                        <p:tav tm="0">
                                          <p:val>
                                            <p:fltVal val="0"/>
                                          </p:val>
                                        </p:tav>
                                        <p:tav tm="100000">
                                          <p:val>
                                            <p:strVal val="#ppt_w"/>
                                          </p:val>
                                        </p:tav>
                                      </p:tavLst>
                                    </p:anim>
                                    <p:anim calcmode="lin" valueType="num">
                                      <p:cBhvr>
                                        <p:cTn id="61" dur="500" fill="hold"/>
                                        <p:tgtEl>
                                          <p:spTgt spid="43"/>
                                        </p:tgtEl>
                                        <p:attrNameLst>
                                          <p:attrName>ppt_h</p:attrName>
                                        </p:attrNameLst>
                                      </p:cBhvr>
                                      <p:tavLst>
                                        <p:tav tm="0">
                                          <p:val>
                                            <p:strVal val="#ppt_h"/>
                                          </p:val>
                                        </p:tav>
                                        <p:tav tm="100000">
                                          <p:val>
                                            <p:strVal val="#ppt_h"/>
                                          </p:val>
                                        </p:tav>
                                      </p:tavLst>
                                    </p:anim>
                                  </p:childTnLst>
                                </p:cTn>
                              </p:par>
                            </p:childTnLst>
                          </p:cTn>
                        </p:par>
                        <p:par>
                          <p:cTn id="62" fill="hold">
                            <p:stCondLst>
                              <p:cond delay="1500"/>
                            </p:stCondLst>
                            <p:childTnLst>
                              <p:par>
                                <p:cTn id="63" presetID="17" presetClass="entr" presetSubtype="8" fill="hold" grpId="0" nodeType="after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p:cTn id="65" dur="500" fill="hold"/>
                                        <p:tgtEl>
                                          <p:spTgt spid="41"/>
                                        </p:tgtEl>
                                        <p:attrNameLst>
                                          <p:attrName>ppt_x</p:attrName>
                                        </p:attrNameLst>
                                      </p:cBhvr>
                                      <p:tavLst>
                                        <p:tav tm="0">
                                          <p:val>
                                            <p:strVal val="#ppt_x-#ppt_w/2"/>
                                          </p:val>
                                        </p:tav>
                                        <p:tav tm="100000">
                                          <p:val>
                                            <p:strVal val="#ppt_x"/>
                                          </p:val>
                                        </p:tav>
                                      </p:tavLst>
                                    </p:anim>
                                    <p:anim calcmode="lin" valueType="num">
                                      <p:cBhvr>
                                        <p:cTn id="66" dur="500" fill="hold"/>
                                        <p:tgtEl>
                                          <p:spTgt spid="41"/>
                                        </p:tgtEl>
                                        <p:attrNameLst>
                                          <p:attrName>ppt_y</p:attrName>
                                        </p:attrNameLst>
                                      </p:cBhvr>
                                      <p:tavLst>
                                        <p:tav tm="0">
                                          <p:val>
                                            <p:strVal val="#ppt_y"/>
                                          </p:val>
                                        </p:tav>
                                        <p:tav tm="100000">
                                          <p:val>
                                            <p:strVal val="#ppt_y"/>
                                          </p:val>
                                        </p:tav>
                                      </p:tavLst>
                                    </p:anim>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bldLvl="0" animBg="1"/>
      <p:bldP spid="39" grpId="0" bldLvl="0" animBg="1"/>
      <p:bldP spid="40" grpId="0" bldLvl="0" animBg="1"/>
      <p:bldP spid="41" grpId="0" bldLvl="0" animBg="1"/>
      <p:bldP spid="42" grpId="0" bldLvl="0" animBg="1"/>
      <p:bldP spid="4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1923" name="Text Box 2"/>
          <p:cNvSpPr txBox="1"/>
          <p:nvPr/>
        </p:nvSpPr>
        <p:spPr>
          <a:xfrm>
            <a:off x="2473325" y="1653540"/>
            <a:ext cx="5050155" cy="829945"/>
          </a:xfrm>
          <a:prstGeom prst="rect">
            <a:avLst/>
          </a:prstGeom>
          <a:noFill/>
          <a:ln w="12700">
            <a:noFill/>
          </a:ln>
        </p:spPr>
        <p:txBody>
          <a:bodyPr wrap="square">
            <a:spAutoFit/>
          </a:bodyPr>
          <a:lstStyle/>
          <a:p>
            <a:r>
              <a:rPr lang="en-US" altLang="zh-CN" sz="4400" b="1" dirty="0">
                <a:solidFill>
                  <a:srgbClr val="FFCC99"/>
                </a:solidFill>
                <a:latin typeface="Times New Roman" panose="02020603050405020304" pitchFamily="18" charset="0"/>
                <a:ea typeface="楷体_GB2312" pitchFamily="49" charset="-122"/>
              </a:rPr>
              <a:t>a   b   c   d   e   </a:t>
            </a:r>
            <a:r>
              <a:rPr lang="en-US" altLang="zh-CN" sz="4800" b="1" dirty="0">
                <a:solidFill>
                  <a:srgbClr val="FFCC99"/>
                </a:solidFill>
                <a:latin typeface="Times New Roman" panose="02020603050405020304" pitchFamily="18" charset="0"/>
                <a:ea typeface="楷体_GB2312" pitchFamily="49" charset="-122"/>
              </a:rPr>
              <a:t>f  </a:t>
            </a:r>
            <a:r>
              <a:rPr lang="en-US" altLang="zh-CN" sz="4400" b="1" dirty="0">
                <a:solidFill>
                  <a:srgbClr val="FFCC99"/>
                </a:solidFill>
                <a:latin typeface="Times New Roman" panose="02020603050405020304" pitchFamily="18" charset="0"/>
                <a:ea typeface="楷体_GB2312" pitchFamily="49" charset="-122"/>
              </a:rPr>
              <a:t> g</a:t>
            </a:r>
            <a:endParaRPr lang="en-US" altLang="zh-CN" sz="4400" b="1" dirty="0">
              <a:solidFill>
                <a:srgbClr val="FF3300"/>
              </a:solidFill>
              <a:latin typeface="Times New Roman" panose="02020603050405020304" pitchFamily="18" charset="0"/>
              <a:ea typeface="楷体_GB2312" pitchFamily="49" charset="-122"/>
            </a:endParaRPr>
          </a:p>
        </p:txBody>
      </p:sp>
      <p:sp>
        <p:nvSpPr>
          <p:cNvPr id="81924" name="Text Box 3"/>
          <p:cNvSpPr txBox="1"/>
          <p:nvPr/>
        </p:nvSpPr>
        <p:spPr>
          <a:xfrm>
            <a:off x="2473325" y="2312035"/>
            <a:ext cx="4726305" cy="768350"/>
          </a:xfrm>
          <a:prstGeom prst="rect">
            <a:avLst/>
          </a:prstGeom>
          <a:noFill/>
          <a:ln w="12700">
            <a:noFill/>
          </a:ln>
        </p:spPr>
        <p:txBody>
          <a:bodyPr wrap="square">
            <a:spAutoFit/>
          </a:bodyPr>
          <a:lstStyle/>
          <a:p>
            <a:r>
              <a:rPr lang="en-US" altLang="zh-CN" sz="4400" b="1" dirty="0">
                <a:solidFill>
                  <a:srgbClr val="FF9999"/>
                </a:solidFill>
                <a:latin typeface="Times New Roman" panose="02020603050405020304" pitchFamily="18" charset="0"/>
                <a:ea typeface="楷体_GB2312" pitchFamily="49" charset="-122"/>
              </a:rPr>
              <a:t>c   b   d   a   e   g   f</a:t>
            </a:r>
            <a:endParaRPr lang="en-US" altLang="zh-CN" sz="4400" b="1" dirty="0">
              <a:solidFill>
                <a:srgbClr val="FF9999"/>
              </a:solidFill>
              <a:latin typeface="Times New Roman" panose="02020603050405020304" pitchFamily="18" charset="0"/>
              <a:ea typeface="楷体_GB2312" pitchFamily="49" charset="-122"/>
            </a:endParaRPr>
          </a:p>
        </p:txBody>
      </p:sp>
      <p:sp>
        <p:nvSpPr>
          <p:cNvPr id="72" name="Rectangle 4"/>
          <p:cNvSpPr/>
          <p:nvPr/>
        </p:nvSpPr>
        <p:spPr>
          <a:xfrm>
            <a:off x="2477135" y="1702435"/>
            <a:ext cx="462280"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a</a:t>
            </a:r>
            <a:endParaRPr lang="en-US" altLang="zh-CN" sz="4400" b="1" dirty="0">
              <a:solidFill>
                <a:srgbClr val="FF3300"/>
              </a:solidFill>
              <a:latin typeface="Times New Roman" panose="02020603050405020304" pitchFamily="18" charset="0"/>
              <a:ea typeface="楷体_GB2312" pitchFamily="49" charset="-122"/>
            </a:endParaRPr>
          </a:p>
        </p:txBody>
      </p:sp>
      <p:sp>
        <p:nvSpPr>
          <p:cNvPr id="73" name="Rectangle 5"/>
          <p:cNvSpPr/>
          <p:nvPr/>
        </p:nvSpPr>
        <p:spPr>
          <a:xfrm>
            <a:off x="4602480" y="2283460"/>
            <a:ext cx="487680" cy="829945"/>
          </a:xfrm>
          <a:prstGeom prst="rect">
            <a:avLst/>
          </a:prstGeom>
          <a:noFill/>
          <a:ln w="12700">
            <a:noFill/>
          </a:ln>
        </p:spPr>
        <p:txBody>
          <a:bodyPr wrap="none">
            <a:spAutoFit/>
          </a:bodyPr>
          <a:lstStyle/>
          <a:p>
            <a:r>
              <a:rPr lang="en-US" altLang="zh-CN" sz="4800" b="1" dirty="0">
                <a:solidFill>
                  <a:srgbClr val="800000"/>
                </a:solidFill>
                <a:latin typeface="Times New Roman" panose="02020603050405020304" pitchFamily="18" charset="0"/>
                <a:ea typeface="楷体_GB2312" pitchFamily="49" charset="-122"/>
              </a:rPr>
              <a:t>a</a:t>
            </a:r>
            <a:endParaRPr lang="en-US" altLang="zh-CN" sz="4800" b="1" dirty="0">
              <a:solidFill>
                <a:srgbClr val="800000"/>
              </a:solidFill>
              <a:latin typeface="Times New Roman" panose="02020603050405020304" pitchFamily="18" charset="0"/>
              <a:ea typeface="楷体_GB2312" pitchFamily="49" charset="-122"/>
            </a:endParaRPr>
          </a:p>
        </p:txBody>
      </p:sp>
      <p:sp>
        <p:nvSpPr>
          <p:cNvPr id="74" name="AutoShape 6"/>
          <p:cNvSpPr>
            <a:spLocks noChangeArrowheads="1"/>
          </p:cNvSpPr>
          <p:nvPr/>
        </p:nvSpPr>
        <p:spPr bwMode="auto">
          <a:xfrm>
            <a:off x="2472690" y="1778635"/>
            <a:ext cx="2781300" cy="1219200"/>
          </a:xfrm>
          <a:prstGeom prst="parallelogram">
            <a:avLst>
              <a:gd name="adj" fmla="val 56821"/>
            </a:avLst>
          </a:prstGeom>
          <a:noFill/>
          <a:ln w="31750" cap="sq">
            <a:solidFill>
              <a:srgbClr val="008080"/>
            </a:solidFill>
            <a:miter lim="800000"/>
            <a:headEnd type="none" w="sm" len="sm"/>
            <a:tailEnd type="none" w="sm" len="sm"/>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5" name="Rectangle 7"/>
          <p:cNvSpPr>
            <a:spLocks noChangeArrowheads="1"/>
          </p:cNvSpPr>
          <p:nvPr/>
        </p:nvSpPr>
        <p:spPr bwMode="auto">
          <a:xfrm>
            <a:off x="5271770" y="1778635"/>
            <a:ext cx="1927225" cy="1334770"/>
          </a:xfrm>
          <a:prstGeom prst="rect">
            <a:avLst/>
          </a:prstGeom>
          <a:noFill/>
          <a:ln w="31750" cap="sq">
            <a:solidFill>
              <a:srgbClr val="00008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6" name="Rectangle 8"/>
          <p:cNvSpPr/>
          <p:nvPr/>
        </p:nvSpPr>
        <p:spPr>
          <a:xfrm>
            <a:off x="3160395" y="1702435"/>
            <a:ext cx="633095"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b </a:t>
            </a:r>
            <a:endParaRPr lang="en-US" altLang="zh-CN" sz="4400" b="1" dirty="0">
              <a:solidFill>
                <a:srgbClr val="FF3300"/>
              </a:solidFill>
              <a:latin typeface="Times New Roman" panose="02020603050405020304" pitchFamily="18" charset="0"/>
              <a:ea typeface="楷体_GB2312" pitchFamily="49" charset="-122"/>
            </a:endParaRPr>
          </a:p>
        </p:txBody>
      </p:sp>
      <p:sp>
        <p:nvSpPr>
          <p:cNvPr id="77" name="Rectangle 9"/>
          <p:cNvSpPr/>
          <p:nvPr/>
        </p:nvSpPr>
        <p:spPr>
          <a:xfrm>
            <a:off x="3160395" y="2312035"/>
            <a:ext cx="493395" cy="768350"/>
          </a:xfrm>
          <a:prstGeom prst="rect">
            <a:avLst/>
          </a:prstGeom>
          <a:noFill/>
          <a:ln w="12700">
            <a:noFill/>
          </a:ln>
        </p:spPr>
        <p:txBody>
          <a:bodyPr wrap="none">
            <a:spAutoFit/>
          </a:bodyPr>
          <a:lstStyle/>
          <a:p>
            <a:r>
              <a:rPr lang="en-US" altLang="zh-CN" sz="4400" b="1" dirty="0">
                <a:solidFill>
                  <a:srgbClr val="800000"/>
                </a:solidFill>
                <a:latin typeface="Times New Roman" panose="02020603050405020304" pitchFamily="18" charset="0"/>
                <a:ea typeface="楷体_GB2312" pitchFamily="49" charset="-122"/>
              </a:rPr>
              <a:t>b</a:t>
            </a:r>
            <a:endParaRPr lang="en-US" altLang="zh-CN" sz="4400" b="1" dirty="0">
              <a:solidFill>
                <a:srgbClr val="800000"/>
              </a:solidFill>
              <a:latin typeface="Times New Roman" panose="02020603050405020304" pitchFamily="18" charset="0"/>
              <a:ea typeface="楷体_GB2312" pitchFamily="49" charset="-122"/>
            </a:endParaRPr>
          </a:p>
        </p:txBody>
      </p:sp>
      <p:sp>
        <p:nvSpPr>
          <p:cNvPr id="78" name="Rectangle 10"/>
          <p:cNvSpPr/>
          <p:nvPr/>
        </p:nvSpPr>
        <p:spPr>
          <a:xfrm>
            <a:off x="3913505" y="1702435"/>
            <a:ext cx="431165"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c</a:t>
            </a:r>
            <a:endParaRPr lang="en-US" altLang="zh-CN" sz="4400" b="1" dirty="0">
              <a:solidFill>
                <a:srgbClr val="FF3300"/>
              </a:solidFill>
              <a:latin typeface="Times New Roman" panose="02020603050405020304" pitchFamily="18" charset="0"/>
              <a:ea typeface="楷体_GB2312" pitchFamily="49" charset="-122"/>
            </a:endParaRPr>
          </a:p>
        </p:txBody>
      </p:sp>
      <p:sp>
        <p:nvSpPr>
          <p:cNvPr id="79" name="Rectangle 11"/>
          <p:cNvSpPr/>
          <p:nvPr/>
        </p:nvSpPr>
        <p:spPr>
          <a:xfrm>
            <a:off x="2483485" y="2312035"/>
            <a:ext cx="431165" cy="768350"/>
          </a:xfrm>
          <a:prstGeom prst="rect">
            <a:avLst/>
          </a:prstGeom>
          <a:noFill/>
          <a:ln w="12700">
            <a:noFill/>
          </a:ln>
        </p:spPr>
        <p:txBody>
          <a:bodyPr wrap="none">
            <a:spAutoFit/>
          </a:bodyPr>
          <a:lstStyle/>
          <a:p>
            <a:r>
              <a:rPr lang="en-US" altLang="zh-CN" sz="4400" b="1" dirty="0">
                <a:solidFill>
                  <a:srgbClr val="800000"/>
                </a:solidFill>
                <a:latin typeface="Times New Roman" panose="02020603050405020304" pitchFamily="18" charset="0"/>
                <a:ea typeface="楷体_GB2312" pitchFamily="49" charset="-122"/>
              </a:rPr>
              <a:t>c</a:t>
            </a:r>
            <a:endParaRPr lang="en-US" altLang="zh-CN" sz="4400" b="1" dirty="0">
              <a:solidFill>
                <a:srgbClr val="800000"/>
              </a:solidFill>
              <a:latin typeface="Times New Roman" panose="02020603050405020304" pitchFamily="18" charset="0"/>
              <a:ea typeface="楷体_GB2312" pitchFamily="49" charset="-122"/>
            </a:endParaRPr>
          </a:p>
        </p:txBody>
      </p:sp>
      <p:sp>
        <p:nvSpPr>
          <p:cNvPr id="80" name="Rectangle 12"/>
          <p:cNvSpPr/>
          <p:nvPr/>
        </p:nvSpPr>
        <p:spPr>
          <a:xfrm>
            <a:off x="4579620" y="1702435"/>
            <a:ext cx="493395"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d</a:t>
            </a:r>
            <a:endParaRPr lang="en-US" altLang="zh-CN" sz="4400" b="1" dirty="0">
              <a:solidFill>
                <a:srgbClr val="FF3300"/>
              </a:solidFill>
              <a:latin typeface="Times New Roman" panose="02020603050405020304" pitchFamily="18" charset="0"/>
              <a:ea typeface="楷体_GB2312" pitchFamily="49" charset="-122"/>
            </a:endParaRPr>
          </a:p>
        </p:txBody>
      </p:sp>
      <p:sp>
        <p:nvSpPr>
          <p:cNvPr id="81" name="Rectangle 13"/>
          <p:cNvSpPr/>
          <p:nvPr/>
        </p:nvSpPr>
        <p:spPr>
          <a:xfrm>
            <a:off x="3881120" y="2312035"/>
            <a:ext cx="493395" cy="768350"/>
          </a:xfrm>
          <a:prstGeom prst="rect">
            <a:avLst/>
          </a:prstGeom>
          <a:noFill/>
          <a:ln w="12700">
            <a:noFill/>
          </a:ln>
        </p:spPr>
        <p:txBody>
          <a:bodyPr wrap="none">
            <a:spAutoFit/>
          </a:bodyPr>
          <a:lstStyle/>
          <a:p>
            <a:r>
              <a:rPr lang="en-US" altLang="zh-CN" sz="4400" b="1" dirty="0">
                <a:solidFill>
                  <a:srgbClr val="800000"/>
                </a:solidFill>
                <a:latin typeface="Times New Roman" panose="02020603050405020304" pitchFamily="18" charset="0"/>
                <a:ea typeface="楷体_GB2312" pitchFamily="49" charset="-122"/>
              </a:rPr>
              <a:t>d</a:t>
            </a:r>
            <a:endParaRPr lang="en-US" altLang="zh-CN" sz="4400" b="1" dirty="0">
              <a:solidFill>
                <a:srgbClr val="800000"/>
              </a:solidFill>
              <a:latin typeface="Times New Roman" panose="02020603050405020304" pitchFamily="18" charset="0"/>
              <a:ea typeface="楷体_GB2312" pitchFamily="49" charset="-122"/>
            </a:endParaRPr>
          </a:p>
        </p:txBody>
      </p:sp>
      <p:sp>
        <p:nvSpPr>
          <p:cNvPr id="82" name="Rectangle 14"/>
          <p:cNvSpPr/>
          <p:nvPr/>
        </p:nvSpPr>
        <p:spPr>
          <a:xfrm>
            <a:off x="5314315" y="1702435"/>
            <a:ext cx="431165"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e</a:t>
            </a:r>
            <a:endParaRPr lang="en-US" altLang="zh-CN" sz="4400" b="1" dirty="0">
              <a:solidFill>
                <a:srgbClr val="FF3300"/>
              </a:solidFill>
              <a:latin typeface="Times New Roman" panose="02020603050405020304" pitchFamily="18" charset="0"/>
              <a:ea typeface="楷体_GB2312" pitchFamily="49" charset="-122"/>
            </a:endParaRPr>
          </a:p>
        </p:txBody>
      </p:sp>
      <p:sp>
        <p:nvSpPr>
          <p:cNvPr id="83" name="Rectangle 15"/>
          <p:cNvSpPr/>
          <p:nvPr/>
        </p:nvSpPr>
        <p:spPr>
          <a:xfrm>
            <a:off x="5293360" y="2312035"/>
            <a:ext cx="431165" cy="768350"/>
          </a:xfrm>
          <a:prstGeom prst="rect">
            <a:avLst/>
          </a:prstGeom>
          <a:noFill/>
          <a:ln w="12700">
            <a:noFill/>
          </a:ln>
        </p:spPr>
        <p:txBody>
          <a:bodyPr wrap="none">
            <a:spAutoFit/>
          </a:bodyPr>
          <a:lstStyle/>
          <a:p>
            <a:r>
              <a:rPr lang="en-US" altLang="zh-CN" sz="4400" b="1" dirty="0">
                <a:solidFill>
                  <a:srgbClr val="800000"/>
                </a:solidFill>
                <a:latin typeface="Times New Roman" panose="02020603050405020304" pitchFamily="18" charset="0"/>
                <a:ea typeface="楷体_GB2312" pitchFamily="49" charset="-122"/>
              </a:rPr>
              <a:t>e</a:t>
            </a:r>
            <a:endParaRPr lang="en-US" altLang="zh-CN" sz="4400" b="1" dirty="0">
              <a:solidFill>
                <a:srgbClr val="800000"/>
              </a:solidFill>
              <a:latin typeface="Times New Roman" panose="02020603050405020304" pitchFamily="18" charset="0"/>
              <a:ea typeface="楷体_GB2312" pitchFamily="49" charset="-122"/>
            </a:endParaRPr>
          </a:p>
        </p:txBody>
      </p:sp>
      <p:sp>
        <p:nvSpPr>
          <p:cNvPr id="84" name="Rectangle 16"/>
          <p:cNvSpPr/>
          <p:nvPr/>
        </p:nvSpPr>
        <p:spPr>
          <a:xfrm>
            <a:off x="5977255" y="1691640"/>
            <a:ext cx="457200" cy="768350"/>
          </a:xfrm>
          <a:prstGeom prst="rect">
            <a:avLst/>
          </a:prstGeom>
          <a:noFill/>
          <a:ln w="12700">
            <a:noFill/>
          </a:ln>
        </p:spPr>
        <p:txBody>
          <a:bodyPr>
            <a:spAutoFit/>
          </a:bodyPr>
          <a:lstStyle/>
          <a:p>
            <a:r>
              <a:rPr lang="en-US" altLang="zh-CN" sz="4400" b="1" dirty="0">
                <a:solidFill>
                  <a:srgbClr val="FF3300"/>
                </a:solidFill>
                <a:latin typeface="Times New Roman" panose="02020603050405020304" pitchFamily="18" charset="0"/>
                <a:ea typeface="楷体_GB2312" pitchFamily="49" charset="-122"/>
              </a:rPr>
              <a:t>f</a:t>
            </a:r>
            <a:endParaRPr lang="en-US" altLang="zh-CN" sz="4400" b="1" dirty="0">
              <a:solidFill>
                <a:srgbClr val="FF3300"/>
              </a:solidFill>
              <a:latin typeface="Times New Roman" panose="02020603050405020304" pitchFamily="18" charset="0"/>
              <a:ea typeface="楷体_GB2312" pitchFamily="49" charset="-122"/>
            </a:endParaRPr>
          </a:p>
        </p:txBody>
      </p:sp>
      <p:sp>
        <p:nvSpPr>
          <p:cNvPr id="85" name="Rectangle 17"/>
          <p:cNvSpPr/>
          <p:nvPr/>
        </p:nvSpPr>
        <p:spPr>
          <a:xfrm>
            <a:off x="6668770" y="2312035"/>
            <a:ext cx="533400" cy="768350"/>
          </a:xfrm>
          <a:prstGeom prst="rect">
            <a:avLst/>
          </a:prstGeom>
          <a:noFill/>
          <a:ln w="12700">
            <a:noFill/>
          </a:ln>
        </p:spPr>
        <p:txBody>
          <a:bodyPr>
            <a:spAutoFit/>
          </a:bodyPr>
          <a:lstStyle/>
          <a:p>
            <a:r>
              <a:rPr lang="en-US" altLang="zh-CN" sz="4400" b="1" dirty="0">
                <a:solidFill>
                  <a:srgbClr val="800000"/>
                </a:solidFill>
                <a:latin typeface="Times New Roman" panose="02020603050405020304" pitchFamily="18" charset="0"/>
                <a:ea typeface="楷体_GB2312" pitchFamily="49" charset="-122"/>
              </a:rPr>
              <a:t>f</a:t>
            </a:r>
            <a:endParaRPr lang="en-US" altLang="zh-CN" sz="4400" b="1" dirty="0">
              <a:solidFill>
                <a:srgbClr val="800000"/>
              </a:solidFill>
              <a:latin typeface="Times New Roman" panose="02020603050405020304" pitchFamily="18" charset="0"/>
              <a:ea typeface="楷体_GB2312" pitchFamily="49" charset="-122"/>
            </a:endParaRPr>
          </a:p>
        </p:txBody>
      </p:sp>
      <p:sp>
        <p:nvSpPr>
          <p:cNvPr id="86" name="Rectangle 18"/>
          <p:cNvSpPr/>
          <p:nvPr/>
        </p:nvSpPr>
        <p:spPr>
          <a:xfrm>
            <a:off x="6592570" y="1702435"/>
            <a:ext cx="462280" cy="768350"/>
          </a:xfrm>
          <a:prstGeom prst="rect">
            <a:avLst/>
          </a:prstGeom>
          <a:noFill/>
          <a:ln w="12700">
            <a:noFill/>
          </a:ln>
        </p:spPr>
        <p:txBody>
          <a:bodyPr wrap="none">
            <a:spAutoFit/>
          </a:bodyPr>
          <a:lstStyle/>
          <a:p>
            <a:r>
              <a:rPr lang="en-US" altLang="zh-CN" sz="4400" b="1" dirty="0">
                <a:solidFill>
                  <a:srgbClr val="FF3300"/>
                </a:solidFill>
                <a:latin typeface="Times New Roman" panose="02020603050405020304" pitchFamily="18" charset="0"/>
                <a:ea typeface="楷体_GB2312" pitchFamily="49" charset="-122"/>
              </a:rPr>
              <a:t>g</a:t>
            </a:r>
            <a:endParaRPr lang="en-US" altLang="zh-CN" sz="4400" b="1" dirty="0">
              <a:solidFill>
                <a:srgbClr val="FF3300"/>
              </a:solidFill>
              <a:latin typeface="Times New Roman" panose="02020603050405020304" pitchFamily="18" charset="0"/>
              <a:ea typeface="楷体_GB2312" pitchFamily="49" charset="-122"/>
            </a:endParaRPr>
          </a:p>
        </p:txBody>
      </p:sp>
      <p:sp>
        <p:nvSpPr>
          <p:cNvPr id="87" name="Rectangle 19"/>
          <p:cNvSpPr/>
          <p:nvPr/>
        </p:nvSpPr>
        <p:spPr>
          <a:xfrm>
            <a:off x="5963920" y="2312035"/>
            <a:ext cx="462280" cy="768350"/>
          </a:xfrm>
          <a:prstGeom prst="rect">
            <a:avLst/>
          </a:prstGeom>
          <a:noFill/>
          <a:ln w="12700">
            <a:noFill/>
          </a:ln>
        </p:spPr>
        <p:txBody>
          <a:bodyPr wrap="none">
            <a:spAutoFit/>
          </a:bodyPr>
          <a:lstStyle/>
          <a:p>
            <a:r>
              <a:rPr lang="en-US" altLang="zh-CN" sz="4400" b="1" dirty="0">
                <a:solidFill>
                  <a:srgbClr val="800000"/>
                </a:solidFill>
                <a:latin typeface="Times New Roman" panose="02020603050405020304" pitchFamily="18" charset="0"/>
                <a:ea typeface="楷体_GB2312" pitchFamily="49" charset="-122"/>
              </a:rPr>
              <a:t>g</a:t>
            </a:r>
            <a:endParaRPr lang="en-US" altLang="zh-CN" sz="4400" b="1" dirty="0">
              <a:solidFill>
                <a:srgbClr val="800000"/>
              </a:solidFill>
              <a:latin typeface="Times New Roman" panose="02020603050405020304" pitchFamily="18" charset="0"/>
              <a:ea typeface="楷体_GB2312" pitchFamily="49" charset="-122"/>
            </a:endParaRPr>
          </a:p>
        </p:txBody>
      </p:sp>
      <p:sp>
        <p:nvSpPr>
          <p:cNvPr id="88" name="Text Box 20"/>
          <p:cNvSpPr txBox="1"/>
          <p:nvPr/>
        </p:nvSpPr>
        <p:spPr>
          <a:xfrm>
            <a:off x="5397500" y="3768725"/>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a</a:t>
            </a:r>
            <a:endParaRPr lang="en-US" altLang="zh-CN" sz="2400" b="1" dirty="0">
              <a:solidFill>
                <a:srgbClr val="006666"/>
              </a:solidFill>
              <a:latin typeface="Times New Roman" panose="02020603050405020304" pitchFamily="18" charset="0"/>
            </a:endParaRPr>
          </a:p>
        </p:txBody>
      </p:sp>
      <p:sp>
        <p:nvSpPr>
          <p:cNvPr id="89" name="Line 21"/>
          <p:cNvSpPr>
            <a:spLocks noChangeShapeType="1"/>
          </p:cNvSpPr>
          <p:nvPr/>
        </p:nvSpPr>
        <p:spPr bwMode="auto">
          <a:xfrm>
            <a:off x="5778500" y="3768725"/>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0" name="Line 22"/>
          <p:cNvSpPr>
            <a:spLocks noChangeShapeType="1"/>
          </p:cNvSpPr>
          <p:nvPr/>
        </p:nvSpPr>
        <p:spPr bwMode="auto">
          <a:xfrm>
            <a:off x="6388100" y="3768725"/>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1" name="Line 23"/>
          <p:cNvSpPr>
            <a:spLocks noChangeShapeType="1"/>
          </p:cNvSpPr>
          <p:nvPr/>
        </p:nvSpPr>
        <p:spPr bwMode="auto">
          <a:xfrm>
            <a:off x="5751830" y="3442335"/>
            <a:ext cx="331470" cy="326390"/>
          </a:xfrm>
          <a:prstGeom prst="line">
            <a:avLst/>
          </a:prstGeom>
          <a:noFill/>
          <a:ln w="31750" cap="sq">
            <a:solidFill>
              <a:srgbClr val="0033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2" name="Text Box 24"/>
          <p:cNvSpPr txBox="1"/>
          <p:nvPr/>
        </p:nvSpPr>
        <p:spPr>
          <a:xfrm>
            <a:off x="3644900" y="4472940"/>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b</a:t>
            </a:r>
            <a:endParaRPr lang="en-US" altLang="zh-CN" sz="2400" b="1" dirty="0">
              <a:solidFill>
                <a:srgbClr val="006666"/>
              </a:solidFill>
              <a:latin typeface="Times New Roman" panose="02020603050405020304" pitchFamily="18" charset="0"/>
            </a:endParaRPr>
          </a:p>
        </p:txBody>
      </p:sp>
      <p:sp>
        <p:nvSpPr>
          <p:cNvPr id="93" name="Line 25"/>
          <p:cNvSpPr>
            <a:spLocks noChangeShapeType="1"/>
          </p:cNvSpPr>
          <p:nvPr/>
        </p:nvSpPr>
        <p:spPr bwMode="auto">
          <a:xfrm>
            <a:off x="4025900" y="4472940"/>
            <a:ext cx="635" cy="447675"/>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4" name="Line 26"/>
          <p:cNvSpPr>
            <a:spLocks noChangeShapeType="1"/>
          </p:cNvSpPr>
          <p:nvPr/>
        </p:nvSpPr>
        <p:spPr bwMode="auto">
          <a:xfrm>
            <a:off x="4634865" y="4472940"/>
            <a:ext cx="1270" cy="44831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5" name="Line 27"/>
          <p:cNvSpPr>
            <a:spLocks noChangeShapeType="1"/>
          </p:cNvSpPr>
          <p:nvPr/>
        </p:nvSpPr>
        <p:spPr bwMode="auto">
          <a:xfrm flipH="1">
            <a:off x="4375785" y="4006850"/>
            <a:ext cx="1250315" cy="454025"/>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6" name="Text Box 28"/>
          <p:cNvSpPr txBox="1"/>
          <p:nvPr/>
        </p:nvSpPr>
        <p:spPr>
          <a:xfrm>
            <a:off x="2654300" y="5228908"/>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c</a:t>
            </a:r>
            <a:endParaRPr lang="en-US" altLang="zh-CN" sz="2400" b="1" dirty="0">
              <a:solidFill>
                <a:srgbClr val="006666"/>
              </a:solidFill>
              <a:latin typeface="Times New Roman" panose="02020603050405020304" pitchFamily="18" charset="0"/>
            </a:endParaRPr>
          </a:p>
        </p:txBody>
      </p:sp>
      <p:sp>
        <p:nvSpPr>
          <p:cNvPr id="97" name="Line 29"/>
          <p:cNvSpPr>
            <a:spLocks noChangeShapeType="1"/>
          </p:cNvSpPr>
          <p:nvPr/>
        </p:nvSpPr>
        <p:spPr bwMode="auto">
          <a:xfrm>
            <a:off x="3035300" y="5229225"/>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8" name="Line 30"/>
          <p:cNvSpPr>
            <a:spLocks noChangeShapeType="1"/>
          </p:cNvSpPr>
          <p:nvPr/>
        </p:nvSpPr>
        <p:spPr bwMode="auto">
          <a:xfrm>
            <a:off x="3644900" y="5229225"/>
            <a:ext cx="635" cy="448945"/>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99" name="Line 31"/>
          <p:cNvSpPr>
            <a:spLocks noChangeShapeType="1"/>
          </p:cNvSpPr>
          <p:nvPr/>
        </p:nvSpPr>
        <p:spPr bwMode="auto">
          <a:xfrm flipH="1">
            <a:off x="3340100" y="4754245"/>
            <a:ext cx="568325" cy="47498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0" name="Text Box 32"/>
          <p:cNvSpPr txBox="1"/>
          <p:nvPr/>
        </p:nvSpPr>
        <p:spPr>
          <a:xfrm>
            <a:off x="4635500" y="5228908"/>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d</a:t>
            </a:r>
            <a:endParaRPr lang="en-US" altLang="zh-CN" sz="2400" b="1" dirty="0">
              <a:solidFill>
                <a:srgbClr val="006666"/>
              </a:solidFill>
              <a:latin typeface="Times New Roman" panose="02020603050405020304" pitchFamily="18" charset="0"/>
            </a:endParaRPr>
          </a:p>
        </p:txBody>
      </p:sp>
      <p:sp>
        <p:nvSpPr>
          <p:cNvPr id="101" name="Line 33"/>
          <p:cNvSpPr>
            <a:spLocks noChangeShapeType="1"/>
          </p:cNvSpPr>
          <p:nvPr/>
        </p:nvSpPr>
        <p:spPr bwMode="auto">
          <a:xfrm>
            <a:off x="5015865" y="5229225"/>
            <a:ext cx="1270"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2" name="Line 34"/>
          <p:cNvSpPr>
            <a:spLocks noChangeShapeType="1"/>
          </p:cNvSpPr>
          <p:nvPr/>
        </p:nvSpPr>
        <p:spPr bwMode="auto">
          <a:xfrm>
            <a:off x="5626100" y="5229225"/>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3" name="Line 35"/>
          <p:cNvSpPr>
            <a:spLocks noChangeShapeType="1"/>
          </p:cNvSpPr>
          <p:nvPr/>
        </p:nvSpPr>
        <p:spPr bwMode="auto">
          <a:xfrm>
            <a:off x="4787900" y="4687570"/>
            <a:ext cx="466090" cy="54229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4" name="Text Box 36"/>
          <p:cNvSpPr txBox="1"/>
          <p:nvPr/>
        </p:nvSpPr>
        <p:spPr>
          <a:xfrm>
            <a:off x="7302500" y="4472940"/>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e</a:t>
            </a:r>
            <a:endParaRPr lang="en-US" altLang="zh-CN" sz="2400" b="1" dirty="0">
              <a:latin typeface="Times New Roman" panose="02020603050405020304" pitchFamily="18" charset="0"/>
            </a:endParaRPr>
          </a:p>
        </p:txBody>
      </p:sp>
      <p:sp>
        <p:nvSpPr>
          <p:cNvPr id="105" name="Line 37"/>
          <p:cNvSpPr>
            <a:spLocks noChangeShapeType="1"/>
          </p:cNvSpPr>
          <p:nvPr/>
        </p:nvSpPr>
        <p:spPr bwMode="auto">
          <a:xfrm>
            <a:off x="7683500" y="4472940"/>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6" name="Line 38"/>
          <p:cNvSpPr>
            <a:spLocks noChangeShapeType="1"/>
          </p:cNvSpPr>
          <p:nvPr/>
        </p:nvSpPr>
        <p:spPr bwMode="auto">
          <a:xfrm flipH="1">
            <a:off x="8292465" y="4472940"/>
            <a:ext cx="635"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7" name="Line 39"/>
          <p:cNvSpPr>
            <a:spLocks noChangeShapeType="1"/>
          </p:cNvSpPr>
          <p:nvPr/>
        </p:nvSpPr>
        <p:spPr bwMode="auto">
          <a:xfrm>
            <a:off x="6616700" y="4007485"/>
            <a:ext cx="1371600" cy="45466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8" name="Text Box 40"/>
          <p:cNvSpPr txBox="1"/>
          <p:nvPr/>
        </p:nvSpPr>
        <p:spPr>
          <a:xfrm>
            <a:off x="8293100" y="5228908"/>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p>
            <a:pPr algn="ctr"/>
            <a:r>
              <a:rPr lang="en-US" altLang="zh-CN" sz="2400" b="1" dirty="0">
                <a:solidFill>
                  <a:srgbClr val="006666"/>
                </a:solidFill>
                <a:latin typeface="Times New Roman" panose="02020603050405020304" pitchFamily="18" charset="0"/>
              </a:rPr>
              <a:t>f</a:t>
            </a:r>
            <a:endParaRPr lang="en-US" altLang="zh-CN" sz="2400" b="1" dirty="0">
              <a:latin typeface="Times New Roman" panose="02020603050405020304" pitchFamily="18" charset="0"/>
            </a:endParaRPr>
          </a:p>
        </p:txBody>
      </p:sp>
      <p:sp>
        <p:nvSpPr>
          <p:cNvPr id="109" name="Line 41"/>
          <p:cNvSpPr>
            <a:spLocks noChangeShapeType="1"/>
          </p:cNvSpPr>
          <p:nvPr/>
        </p:nvSpPr>
        <p:spPr bwMode="auto">
          <a:xfrm>
            <a:off x="8674100" y="5229225"/>
            <a:ext cx="635" cy="44831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0" name="Line 42"/>
          <p:cNvSpPr>
            <a:spLocks noChangeShapeType="1"/>
          </p:cNvSpPr>
          <p:nvPr/>
        </p:nvSpPr>
        <p:spPr bwMode="auto">
          <a:xfrm flipH="1">
            <a:off x="9284335" y="5229225"/>
            <a:ext cx="10795" cy="44831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1" name="Line 43"/>
          <p:cNvSpPr>
            <a:spLocks noChangeShapeType="1"/>
          </p:cNvSpPr>
          <p:nvPr/>
        </p:nvSpPr>
        <p:spPr bwMode="auto">
          <a:xfrm>
            <a:off x="8408035" y="4687570"/>
            <a:ext cx="556260" cy="550545"/>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2" name="Text Box 44"/>
          <p:cNvSpPr txBox="1"/>
          <p:nvPr/>
        </p:nvSpPr>
        <p:spPr>
          <a:xfrm>
            <a:off x="7302500" y="6021388"/>
            <a:ext cx="1371600" cy="460375"/>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wrap="square">
            <a:spAutoFit/>
          </a:bodyPr>
          <a:lstStyle/>
          <a:p>
            <a:pPr algn="ctr"/>
            <a:r>
              <a:rPr lang="en-US" altLang="zh-CN" sz="2400" b="1" dirty="0">
                <a:solidFill>
                  <a:srgbClr val="006666"/>
                </a:solidFill>
                <a:latin typeface="Times New Roman" panose="02020603050405020304" pitchFamily="18" charset="0"/>
              </a:rPr>
              <a:t>g</a:t>
            </a:r>
            <a:endParaRPr lang="en-US" altLang="zh-CN" sz="2400" b="1" dirty="0">
              <a:latin typeface="Times New Roman" panose="02020603050405020304" pitchFamily="18" charset="0"/>
            </a:endParaRPr>
          </a:p>
        </p:txBody>
      </p:sp>
      <p:sp>
        <p:nvSpPr>
          <p:cNvPr id="113" name="Line 45"/>
          <p:cNvSpPr>
            <a:spLocks noChangeShapeType="1"/>
          </p:cNvSpPr>
          <p:nvPr/>
        </p:nvSpPr>
        <p:spPr bwMode="auto">
          <a:xfrm>
            <a:off x="7682865" y="6021705"/>
            <a:ext cx="1270" cy="45974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4" name="Line 46"/>
          <p:cNvSpPr>
            <a:spLocks noChangeShapeType="1"/>
          </p:cNvSpPr>
          <p:nvPr/>
        </p:nvSpPr>
        <p:spPr bwMode="auto">
          <a:xfrm>
            <a:off x="8292465" y="6021705"/>
            <a:ext cx="1270" cy="448310"/>
          </a:xfrm>
          <a:prstGeom prst="line">
            <a:avLst/>
          </a:prstGeom>
          <a:noFill/>
          <a:ln w="127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5" name="Line 47"/>
          <p:cNvSpPr>
            <a:spLocks noChangeShapeType="1"/>
          </p:cNvSpPr>
          <p:nvPr/>
        </p:nvSpPr>
        <p:spPr bwMode="auto">
          <a:xfrm flipH="1">
            <a:off x="7988300" y="5534025"/>
            <a:ext cx="533400" cy="476250"/>
          </a:xfrm>
          <a:prstGeom prst="line">
            <a:avLst/>
          </a:prstGeom>
          <a:noFill/>
          <a:ln w="31750" cap="sq">
            <a:solidFill>
              <a:srgbClr val="003300"/>
            </a:solidFill>
            <a:round/>
            <a:headEnd type="none" w="sm" len="sm"/>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16" name="Text Box 48"/>
          <p:cNvSpPr txBox="1"/>
          <p:nvPr/>
        </p:nvSpPr>
        <p:spPr>
          <a:xfrm>
            <a:off x="2654300" y="5228908"/>
            <a:ext cx="479425" cy="706755"/>
          </a:xfrm>
          <a:prstGeom prst="rect">
            <a:avLst/>
          </a:prstGeom>
          <a:noFill/>
          <a:ln w="12700">
            <a:noFill/>
          </a:ln>
        </p:spPr>
        <p:txBody>
          <a:bodyPr wrap="squar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17" name="Text Box 49"/>
          <p:cNvSpPr txBox="1"/>
          <p:nvPr/>
        </p:nvSpPr>
        <p:spPr>
          <a:xfrm>
            <a:off x="3645535" y="5233353"/>
            <a:ext cx="479425" cy="706755"/>
          </a:xfrm>
          <a:prstGeom prst="rect">
            <a:avLst/>
          </a:prstGeom>
          <a:noFill/>
          <a:ln w="12700">
            <a:noFill/>
          </a:ln>
        </p:spPr>
        <p:txBody>
          <a:bodyPr wrap="squar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18" name="Text Box 50"/>
          <p:cNvSpPr txBox="1"/>
          <p:nvPr/>
        </p:nvSpPr>
        <p:spPr>
          <a:xfrm>
            <a:off x="4613275" y="5193983"/>
            <a:ext cx="479425" cy="701675"/>
          </a:xfrm>
          <a:prstGeom prst="rect">
            <a:avLst/>
          </a:prstGeom>
          <a:noFill/>
          <a:ln w="12700">
            <a:noFill/>
          </a:ln>
        </p:spPr>
        <p:txBody>
          <a:bodyPr wrap="non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19" name="Text Box 51"/>
          <p:cNvSpPr txBox="1"/>
          <p:nvPr/>
        </p:nvSpPr>
        <p:spPr>
          <a:xfrm>
            <a:off x="5606415" y="5238433"/>
            <a:ext cx="479425" cy="701675"/>
          </a:xfrm>
          <a:prstGeom prst="rect">
            <a:avLst/>
          </a:prstGeom>
          <a:noFill/>
          <a:ln w="12700">
            <a:noFill/>
          </a:ln>
        </p:spPr>
        <p:txBody>
          <a:bodyPr wrap="non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20" name="Text Box 52"/>
          <p:cNvSpPr txBox="1"/>
          <p:nvPr/>
        </p:nvSpPr>
        <p:spPr>
          <a:xfrm>
            <a:off x="7280275" y="4461510"/>
            <a:ext cx="479425" cy="706755"/>
          </a:xfrm>
          <a:prstGeom prst="rect">
            <a:avLst/>
          </a:prstGeom>
          <a:noFill/>
          <a:ln w="12700">
            <a:noFill/>
          </a:ln>
        </p:spPr>
        <p:txBody>
          <a:bodyPr wrap="squar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21" name="Text Box 53"/>
          <p:cNvSpPr txBox="1"/>
          <p:nvPr/>
        </p:nvSpPr>
        <p:spPr>
          <a:xfrm>
            <a:off x="7276465" y="6021388"/>
            <a:ext cx="479425" cy="701675"/>
          </a:xfrm>
          <a:prstGeom prst="rect">
            <a:avLst/>
          </a:prstGeom>
          <a:noFill/>
          <a:ln w="12700">
            <a:noFill/>
          </a:ln>
        </p:spPr>
        <p:txBody>
          <a:bodyPr wrap="non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22" name="Text Box 54"/>
          <p:cNvSpPr txBox="1"/>
          <p:nvPr/>
        </p:nvSpPr>
        <p:spPr>
          <a:xfrm>
            <a:off x="8292465" y="6021388"/>
            <a:ext cx="479425" cy="701675"/>
          </a:xfrm>
          <a:prstGeom prst="rect">
            <a:avLst/>
          </a:prstGeom>
          <a:noFill/>
          <a:ln w="12700">
            <a:noFill/>
          </a:ln>
        </p:spPr>
        <p:txBody>
          <a:bodyPr wrap="non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23" name="Text Box 55"/>
          <p:cNvSpPr txBox="1"/>
          <p:nvPr/>
        </p:nvSpPr>
        <p:spPr>
          <a:xfrm>
            <a:off x="9262745" y="5238433"/>
            <a:ext cx="479425" cy="701675"/>
          </a:xfrm>
          <a:prstGeom prst="rect">
            <a:avLst/>
          </a:prstGeom>
          <a:noFill/>
          <a:ln w="12700">
            <a:noFill/>
          </a:ln>
        </p:spPr>
        <p:txBody>
          <a:bodyPr wrap="none">
            <a:spAutoFit/>
          </a:bodyPr>
          <a:lstStyle/>
          <a:p>
            <a:r>
              <a:rPr lang="en-US" altLang="zh-CN" sz="4000" dirty="0">
                <a:solidFill>
                  <a:srgbClr val="006666"/>
                </a:solidFill>
                <a:latin typeface="Times New Roman" panose="02020603050405020304" pitchFamily="18" charset="0"/>
              </a:rPr>
              <a:t>^</a:t>
            </a:r>
            <a:endParaRPr lang="en-US" altLang="zh-CN" sz="2400" b="0" dirty="0">
              <a:latin typeface="Times New Roman" panose="02020603050405020304" pitchFamily="18" charset="0"/>
            </a:endParaRPr>
          </a:p>
        </p:txBody>
      </p:sp>
      <p:sp>
        <p:nvSpPr>
          <p:cNvPr id="124" name="Line 56"/>
          <p:cNvSpPr>
            <a:spLocks noChangeShapeType="1"/>
          </p:cNvSpPr>
          <p:nvPr/>
        </p:nvSpPr>
        <p:spPr bwMode="auto">
          <a:xfrm>
            <a:off x="3913505" y="2312035"/>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5" name="Line 57"/>
          <p:cNvSpPr>
            <a:spLocks noChangeShapeType="1"/>
          </p:cNvSpPr>
          <p:nvPr/>
        </p:nvSpPr>
        <p:spPr bwMode="auto">
          <a:xfrm>
            <a:off x="4662170" y="2312035"/>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6" name="Line 58"/>
          <p:cNvSpPr>
            <a:spLocks noChangeShapeType="1"/>
          </p:cNvSpPr>
          <p:nvPr/>
        </p:nvSpPr>
        <p:spPr bwMode="auto">
          <a:xfrm>
            <a:off x="6011545" y="2455545"/>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27" name="Line 59"/>
          <p:cNvSpPr>
            <a:spLocks noChangeShapeType="1"/>
          </p:cNvSpPr>
          <p:nvPr/>
        </p:nvSpPr>
        <p:spPr bwMode="auto">
          <a:xfrm>
            <a:off x="5066030" y="3441700"/>
            <a:ext cx="685800" cy="0"/>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81981" name="Text Box 60"/>
          <p:cNvSpPr txBox="1"/>
          <p:nvPr/>
        </p:nvSpPr>
        <p:spPr>
          <a:xfrm>
            <a:off x="8131810" y="1778635"/>
            <a:ext cx="2035175" cy="1309370"/>
          </a:xfrm>
          <a:prstGeom prst="rect">
            <a:avLst/>
          </a:prstGeom>
          <a:noFill/>
          <a:ln w="12700">
            <a:noFill/>
          </a:ln>
        </p:spPr>
        <p:txBody>
          <a:bodyPr>
            <a:spAutoFit/>
          </a:bodyPr>
          <a:lstStyle/>
          <a:p>
            <a:pPr>
              <a:lnSpc>
                <a:spcPct val="110000"/>
              </a:lnSpc>
              <a:spcBef>
                <a:spcPct val="50000"/>
              </a:spcBef>
            </a:pPr>
            <a:r>
              <a:rPr lang="zh-CN" altLang="en-US" sz="3600" b="1" dirty="0">
                <a:solidFill>
                  <a:srgbClr val="FF3300"/>
                </a:solidFill>
                <a:latin typeface="Times New Roman" panose="02020603050405020304" pitchFamily="18" charset="0"/>
              </a:rPr>
              <a:t>先序序列</a:t>
            </a:r>
            <a:r>
              <a:rPr lang="zh-CN" altLang="en-US" sz="3600" b="1" dirty="0">
                <a:solidFill>
                  <a:srgbClr val="800000"/>
                </a:solidFill>
                <a:latin typeface="Times New Roman" panose="02020603050405020304" pitchFamily="18" charset="0"/>
              </a:rPr>
              <a:t>中序序列</a:t>
            </a:r>
            <a:endParaRPr lang="zh-CN" altLang="en-US" sz="2400" b="1" dirty="0">
              <a:latin typeface="Times New Roman" panose="02020603050405020304" pitchFamily="18" charset="0"/>
            </a:endParaRPr>
          </a:p>
        </p:txBody>
      </p:sp>
      <p:sp>
        <p:nvSpPr>
          <p:cNvPr id="129" name="Line 61"/>
          <p:cNvSpPr>
            <a:spLocks noChangeShapeType="1"/>
          </p:cNvSpPr>
          <p:nvPr/>
        </p:nvSpPr>
        <p:spPr bwMode="auto">
          <a:xfrm>
            <a:off x="2483485" y="2921635"/>
            <a:ext cx="381000" cy="0"/>
          </a:xfrm>
          <a:prstGeom prst="line">
            <a:avLst/>
          </a:prstGeom>
          <a:noFill/>
          <a:ln w="38100" cap="sq">
            <a:solidFill>
              <a:srgbClr val="00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0" name="Line 62"/>
          <p:cNvSpPr>
            <a:spLocks noChangeShapeType="1"/>
          </p:cNvSpPr>
          <p:nvPr/>
        </p:nvSpPr>
        <p:spPr bwMode="auto">
          <a:xfrm>
            <a:off x="3917950" y="2921635"/>
            <a:ext cx="3810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1" name="Line 63"/>
          <p:cNvSpPr>
            <a:spLocks noChangeShapeType="1"/>
          </p:cNvSpPr>
          <p:nvPr/>
        </p:nvSpPr>
        <p:spPr bwMode="auto">
          <a:xfrm>
            <a:off x="6011545" y="2997835"/>
            <a:ext cx="990600" cy="0"/>
          </a:xfrm>
          <a:prstGeom prst="line">
            <a:avLst/>
          </a:prstGeom>
          <a:noFill/>
          <a:ln w="38100" cap="sq">
            <a:solidFill>
              <a:srgbClr val="00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2" name="Line 64"/>
          <p:cNvSpPr>
            <a:spLocks noChangeShapeType="1"/>
          </p:cNvSpPr>
          <p:nvPr/>
        </p:nvSpPr>
        <p:spPr bwMode="auto">
          <a:xfrm>
            <a:off x="6697345" y="1935480"/>
            <a:ext cx="304800" cy="0"/>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33" name="Line 65"/>
          <p:cNvSpPr>
            <a:spLocks noChangeShapeType="1"/>
          </p:cNvSpPr>
          <p:nvPr/>
        </p:nvSpPr>
        <p:spPr bwMode="auto">
          <a:xfrm>
            <a:off x="6024880" y="2540635"/>
            <a:ext cx="304800" cy="0"/>
          </a:xfrm>
          <a:prstGeom prst="line">
            <a:avLst/>
          </a:prstGeom>
          <a:noFill/>
          <a:ln w="38100" cap="sq">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wipe(left)">
                                      <p:cBhvr>
                                        <p:cTn id="12" dur="500"/>
                                        <p:tgtEl>
                                          <p:spTgt spid="1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up)">
                                      <p:cBhvr>
                                        <p:cTn id="16" dur="500"/>
                                        <p:tgtEl>
                                          <p:spTgt spid="9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wipe(left)">
                                      <p:cBhvr>
                                        <p:cTn id="20" dur="500"/>
                                        <p:tgtEl>
                                          <p:spTgt spid="88"/>
                                        </p:tgtEl>
                                      </p:cBhvr>
                                    </p:animEffect>
                                  </p:childTnLst>
                                </p:cTn>
                              </p:par>
                              <p:par>
                                <p:cTn id="21" presetID="22" presetClass="entr" presetSubtype="1"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wipe(up)">
                                      <p:cBhvr>
                                        <p:cTn id="23" dur="500"/>
                                        <p:tgtEl>
                                          <p:spTgt spid="89"/>
                                        </p:tgtEl>
                                      </p:cBhvr>
                                    </p:animEffect>
                                  </p:childTnLst>
                                </p:cTn>
                              </p:par>
                              <p:par>
                                <p:cTn id="24" presetID="22" presetClass="entr" presetSubtype="1" fill="hold"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wipe(up)">
                                      <p:cBhvr>
                                        <p:cTn id="26" dur="500"/>
                                        <p:tgtEl>
                                          <p:spTgt spid="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wipe(left)">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500" fill="hold">
                                          <p:stCondLst>
                                            <p:cond delay="0"/>
                                          </p:stCondLst>
                                        </p:cTn>
                                        <p:tgtEl>
                                          <p:spTgt spid="74"/>
                                        </p:tgtEl>
                                        <p:attrNameLst>
                                          <p:attrName>style.visibility</p:attrName>
                                        </p:attrNameLst>
                                      </p:cBhvr>
                                      <p:to>
                                        <p:strVal val="visible"/>
                                      </p:to>
                                    </p:set>
                                    <p:animEffect transition="in" filter="wipe(left)">
                                      <p:cBhvr>
                                        <p:cTn id="36" dur="500"/>
                                        <p:tgtEl>
                                          <p:spTgt spid="7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75"/>
                                        </p:tgtEl>
                                        <p:attrNameLst>
                                          <p:attrName>style.visibility</p:attrName>
                                        </p:attrNameLst>
                                      </p:cBhvr>
                                      <p:to>
                                        <p:strVal val="visible"/>
                                      </p:to>
                                    </p:set>
                                    <p:animEffect transition="in" filter="wipe(left)">
                                      <p:cBhvr>
                                        <p:cTn id="40" dur="500"/>
                                        <p:tgtEl>
                                          <p:spTgt spid="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left)">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95"/>
                                        </p:tgtEl>
                                        <p:attrNameLst>
                                          <p:attrName>style.visibility</p:attrName>
                                        </p:attrNameLst>
                                      </p:cBhvr>
                                      <p:to>
                                        <p:strVal val="visible"/>
                                      </p:to>
                                    </p:set>
                                    <p:animEffect transition="in" filter="wipe(up)">
                                      <p:cBhvr>
                                        <p:cTn id="50" dur="500"/>
                                        <p:tgtEl>
                                          <p:spTgt spid="95"/>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wipe(left)">
                                      <p:cBhvr>
                                        <p:cTn id="54" dur="500"/>
                                        <p:tgtEl>
                                          <p:spTgt spid="9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Par">
                                  <p:stCondLst>
                                    <p:cond delay="0"/>
                                  </p:stCondLst>
                                  <p:childTnLst>
                                    <p:set>
                                      <p:cBhvr>
                                        <p:cTn id="58" dur="500" fill="hold">
                                          <p:stCondLst>
                                            <p:cond delay="0"/>
                                          </p:stCondLst>
                                        </p:cTn>
                                        <p:tgtEl>
                                          <p:spTgt spid="93"/>
                                        </p:tgtEl>
                                        <p:attrNameLst>
                                          <p:attrName>style.visibility</p:attrName>
                                        </p:attrNameLst>
                                      </p:cBhvr>
                                      <p:to>
                                        <p:strVal val="visible"/>
                                      </p:to>
                                    </p:set>
                                    <p:animEffect transition="in" filter="wipe(up)">
                                      <p:cBhvr>
                                        <p:cTn id="59" dur="500"/>
                                        <p:tgtEl>
                                          <p:spTgt spid="9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Par">
                                  <p:stCondLst>
                                    <p:cond delay="0"/>
                                  </p:stCondLst>
                                  <p:childTnLst>
                                    <p:set>
                                      <p:cBhvr>
                                        <p:cTn id="63" dur="500" fill="hold">
                                          <p:stCondLst>
                                            <p:cond delay="0"/>
                                          </p:stCondLst>
                                        </p:cTn>
                                        <p:tgtEl>
                                          <p:spTgt spid="94"/>
                                        </p:tgtEl>
                                        <p:attrNameLst>
                                          <p:attrName>style.visibility</p:attrName>
                                        </p:attrNameLst>
                                      </p:cBhvr>
                                      <p:to>
                                        <p:strVal val="visible"/>
                                      </p:to>
                                    </p:set>
                                    <p:animEffect transition="in" filter="wipe(up)">
                                      <p:cBhvr>
                                        <p:cTn id="64" dur="500"/>
                                        <p:tgtEl>
                                          <p:spTgt spid="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wipe(left)">
                                      <p:cBhvr>
                                        <p:cTn id="69" dur="500"/>
                                        <p:tgtEl>
                                          <p:spTgt spid="77"/>
                                        </p:tgtEl>
                                      </p:cBhvr>
                                    </p:animEffect>
                                  </p:childTnLst>
                                </p:cTn>
                              </p:par>
                            </p:childTnLst>
                          </p:cTn>
                        </p:par>
                      </p:childTnLst>
                    </p:cTn>
                  </p:par>
                  <p:par>
                    <p:cTn id="70" fill="hold">
                      <p:stCondLst>
                        <p:cond delay="indefinite"/>
                      </p:stCondLst>
                      <p:childTnLst>
                        <p:par>
                          <p:cTn id="71" fill="hold">
                            <p:stCondLst>
                              <p:cond delay="0"/>
                            </p:stCondLst>
                            <p:childTnLst>
                              <p:par>
                                <p:cTn id="72" presetID="17" presetClass="entr" presetSubtype="8" fill="hold" nodeType="clickEffect">
                                  <p:stCondLst>
                                    <p:cond delay="0"/>
                                  </p:stCondLst>
                                  <p:childTnLst>
                                    <p:set>
                                      <p:cBhvr>
                                        <p:cTn id="73" dur="1" fill="hold">
                                          <p:stCondLst>
                                            <p:cond delay="0"/>
                                          </p:stCondLst>
                                        </p:cTn>
                                        <p:tgtEl>
                                          <p:spTgt spid="124"/>
                                        </p:tgtEl>
                                        <p:attrNameLst>
                                          <p:attrName>style.visibility</p:attrName>
                                        </p:attrNameLst>
                                      </p:cBhvr>
                                      <p:to>
                                        <p:strVal val="visible"/>
                                      </p:to>
                                    </p:set>
                                    <p:anim calcmode="lin" valueType="num">
                                      <p:cBhvr>
                                        <p:cTn id="74" dur="500" fill="hold"/>
                                        <p:tgtEl>
                                          <p:spTgt spid="124"/>
                                        </p:tgtEl>
                                        <p:attrNameLst>
                                          <p:attrName>ppt_x</p:attrName>
                                        </p:attrNameLst>
                                      </p:cBhvr>
                                      <p:tavLst>
                                        <p:tav tm="0">
                                          <p:val>
                                            <p:strVal val="#ppt_x-#ppt_w/2"/>
                                          </p:val>
                                        </p:tav>
                                        <p:tav tm="100000">
                                          <p:val>
                                            <p:strVal val="#ppt_x"/>
                                          </p:val>
                                        </p:tav>
                                      </p:tavLst>
                                    </p:anim>
                                    <p:anim calcmode="lin" valueType="num">
                                      <p:cBhvr>
                                        <p:cTn id="75" dur="500" fill="hold"/>
                                        <p:tgtEl>
                                          <p:spTgt spid="124"/>
                                        </p:tgtEl>
                                        <p:attrNameLst>
                                          <p:attrName>ppt_y</p:attrName>
                                        </p:attrNameLst>
                                      </p:cBhvr>
                                      <p:tavLst>
                                        <p:tav tm="0">
                                          <p:val>
                                            <p:strVal val="#ppt_y"/>
                                          </p:val>
                                        </p:tav>
                                        <p:tav tm="100000">
                                          <p:val>
                                            <p:strVal val="#ppt_y"/>
                                          </p:val>
                                        </p:tav>
                                      </p:tavLst>
                                    </p:anim>
                                    <p:anim calcmode="lin" valueType="num">
                                      <p:cBhvr>
                                        <p:cTn id="76" dur="500" fill="hold"/>
                                        <p:tgtEl>
                                          <p:spTgt spid="124"/>
                                        </p:tgtEl>
                                        <p:attrNameLst>
                                          <p:attrName>ppt_w</p:attrName>
                                        </p:attrNameLst>
                                      </p:cBhvr>
                                      <p:tavLst>
                                        <p:tav tm="0">
                                          <p:val>
                                            <p:fltVal val="0"/>
                                          </p:val>
                                        </p:tav>
                                        <p:tav tm="100000">
                                          <p:val>
                                            <p:strVal val="#ppt_w"/>
                                          </p:val>
                                        </p:tav>
                                      </p:tavLst>
                                    </p:anim>
                                    <p:anim calcmode="lin" valueType="num">
                                      <p:cBhvr>
                                        <p:cTn id="77" dur="500" fill="hold"/>
                                        <p:tgtEl>
                                          <p:spTgt spid="124"/>
                                        </p:tgtEl>
                                        <p:attrNameLst>
                                          <p:attrName>ppt_h</p:attrName>
                                        </p:attrNameLst>
                                      </p:cBhvr>
                                      <p:tavLst>
                                        <p:tav tm="0">
                                          <p:val>
                                            <p:strVal val="#ppt_h"/>
                                          </p:val>
                                        </p:tav>
                                        <p:tav tm="100000">
                                          <p:val>
                                            <p:strVal val="#ppt_h"/>
                                          </p:val>
                                        </p:tav>
                                      </p:tavLst>
                                    </p:anim>
                                  </p:childTnLst>
                                </p:cTn>
                              </p:par>
                              <p:par>
                                <p:cTn id="78" presetID="17" presetClass="entr" presetSubtype="8" fill="hold" nodeType="withEffect">
                                  <p:stCondLst>
                                    <p:cond delay="0"/>
                                  </p:stCondLst>
                                  <p:childTnLst>
                                    <p:set>
                                      <p:cBhvr>
                                        <p:cTn id="79" dur="1" fill="hold">
                                          <p:stCondLst>
                                            <p:cond delay="0"/>
                                          </p:stCondLst>
                                        </p:cTn>
                                        <p:tgtEl>
                                          <p:spTgt spid="129"/>
                                        </p:tgtEl>
                                        <p:attrNameLst>
                                          <p:attrName>style.visibility</p:attrName>
                                        </p:attrNameLst>
                                      </p:cBhvr>
                                      <p:to>
                                        <p:strVal val="visible"/>
                                      </p:to>
                                    </p:set>
                                    <p:anim calcmode="lin" valueType="num">
                                      <p:cBhvr>
                                        <p:cTn id="80" dur="500" fill="hold"/>
                                        <p:tgtEl>
                                          <p:spTgt spid="129"/>
                                        </p:tgtEl>
                                        <p:attrNameLst>
                                          <p:attrName>ppt_x</p:attrName>
                                        </p:attrNameLst>
                                      </p:cBhvr>
                                      <p:tavLst>
                                        <p:tav tm="0">
                                          <p:val>
                                            <p:strVal val="#ppt_x-#ppt_w/2"/>
                                          </p:val>
                                        </p:tav>
                                        <p:tav tm="100000">
                                          <p:val>
                                            <p:strVal val="#ppt_x"/>
                                          </p:val>
                                        </p:tav>
                                      </p:tavLst>
                                    </p:anim>
                                    <p:anim calcmode="lin" valueType="num">
                                      <p:cBhvr>
                                        <p:cTn id="81" dur="500" fill="hold"/>
                                        <p:tgtEl>
                                          <p:spTgt spid="129"/>
                                        </p:tgtEl>
                                        <p:attrNameLst>
                                          <p:attrName>ppt_y</p:attrName>
                                        </p:attrNameLst>
                                      </p:cBhvr>
                                      <p:tavLst>
                                        <p:tav tm="0">
                                          <p:val>
                                            <p:strVal val="#ppt_y"/>
                                          </p:val>
                                        </p:tav>
                                        <p:tav tm="100000">
                                          <p:val>
                                            <p:strVal val="#ppt_y"/>
                                          </p:val>
                                        </p:tav>
                                      </p:tavLst>
                                    </p:anim>
                                    <p:anim calcmode="lin" valueType="num">
                                      <p:cBhvr>
                                        <p:cTn id="82" dur="500" fill="hold"/>
                                        <p:tgtEl>
                                          <p:spTgt spid="129"/>
                                        </p:tgtEl>
                                        <p:attrNameLst>
                                          <p:attrName>ppt_w</p:attrName>
                                        </p:attrNameLst>
                                      </p:cBhvr>
                                      <p:tavLst>
                                        <p:tav tm="0">
                                          <p:val>
                                            <p:fltVal val="0"/>
                                          </p:val>
                                        </p:tav>
                                        <p:tav tm="100000">
                                          <p:val>
                                            <p:strVal val="#ppt_w"/>
                                          </p:val>
                                        </p:tav>
                                      </p:tavLst>
                                    </p:anim>
                                    <p:anim calcmode="lin" valueType="num">
                                      <p:cBhvr>
                                        <p:cTn id="83" dur="500" fill="hold"/>
                                        <p:tgtEl>
                                          <p:spTgt spid="129"/>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5" presetClass="entr" presetSubtype="5" fill="hold" grpId="0" nodeType="click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checkerboard(down)">
                                      <p:cBhvr>
                                        <p:cTn id="88" dur="500"/>
                                        <p:tgtEl>
                                          <p:spTgt spid="78"/>
                                        </p:tgtEl>
                                      </p:cBhvr>
                                    </p:animEffect>
                                  </p:childTnLst>
                                </p:cTn>
                              </p:par>
                            </p:childTnLst>
                          </p:cTn>
                        </p:par>
                        <p:par>
                          <p:cTn id="89" fill="hold">
                            <p:stCondLst>
                              <p:cond delay="500"/>
                            </p:stCondLst>
                            <p:childTnLst>
                              <p:par>
                                <p:cTn id="90" presetID="17" presetClass="entr" presetSubtype="1" fill="hold" nodeType="afterEffect">
                                  <p:stCondLst>
                                    <p:cond delay="0"/>
                                  </p:stCondLst>
                                  <p:childTnLst>
                                    <p:set>
                                      <p:cBhvr>
                                        <p:cTn id="91" dur="1" fill="hold">
                                          <p:stCondLst>
                                            <p:cond delay="0"/>
                                          </p:stCondLst>
                                        </p:cTn>
                                        <p:tgtEl>
                                          <p:spTgt spid="99"/>
                                        </p:tgtEl>
                                        <p:attrNameLst>
                                          <p:attrName>style.visibility</p:attrName>
                                        </p:attrNameLst>
                                      </p:cBhvr>
                                      <p:to>
                                        <p:strVal val="visible"/>
                                      </p:to>
                                    </p:set>
                                    <p:anim calcmode="lin" valueType="num">
                                      <p:cBhvr>
                                        <p:cTn id="92" dur="500" fill="hold"/>
                                        <p:tgtEl>
                                          <p:spTgt spid="99"/>
                                        </p:tgtEl>
                                        <p:attrNameLst>
                                          <p:attrName>ppt_x</p:attrName>
                                        </p:attrNameLst>
                                      </p:cBhvr>
                                      <p:tavLst>
                                        <p:tav tm="0">
                                          <p:val>
                                            <p:strVal val="#ppt_x"/>
                                          </p:val>
                                        </p:tav>
                                        <p:tav tm="100000">
                                          <p:val>
                                            <p:strVal val="#ppt_x"/>
                                          </p:val>
                                        </p:tav>
                                      </p:tavLst>
                                    </p:anim>
                                    <p:anim calcmode="lin" valueType="num">
                                      <p:cBhvr>
                                        <p:cTn id="93" dur="500" fill="hold"/>
                                        <p:tgtEl>
                                          <p:spTgt spid="99"/>
                                        </p:tgtEl>
                                        <p:attrNameLst>
                                          <p:attrName>ppt_y</p:attrName>
                                        </p:attrNameLst>
                                      </p:cBhvr>
                                      <p:tavLst>
                                        <p:tav tm="0">
                                          <p:val>
                                            <p:strVal val="#ppt_y-#ppt_h/2"/>
                                          </p:val>
                                        </p:tav>
                                        <p:tav tm="100000">
                                          <p:val>
                                            <p:strVal val="#ppt_y"/>
                                          </p:val>
                                        </p:tav>
                                      </p:tavLst>
                                    </p:anim>
                                    <p:anim calcmode="lin" valueType="num">
                                      <p:cBhvr>
                                        <p:cTn id="94" dur="500" fill="hold"/>
                                        <p:tgtEl>
                                          <p:spTgt spid="99"/>
                                        </p:tgtEl>
                                        <p:attrNameLst>
                                          <p:attrName>ppt_w</p:attrName>
                                        </p:attrNameLst>
                                      </p:cBhvr>
                                      <p:tavLst>
                                        <p:tav tm="0">
                                          <p:val>
                                            <p:strVal val="#ppt_w"/>
                                          </p:val>
                                        </p:tav>
                                        <p:tav tm="100000">
                                          <p:val>
                                            <p:strVal val="#ppt_w"/>
                                          </p:val>
                                        </p:tav>
                                      </p:tavLst>
                                    </p:anim>
                                    <p:anim calcmode="lin" valueType="num">
                                      <p:cBhvr>
                                        <p:cTn id="95" dur="500" fill="hold"/>
                                        <p:tgtEl>
                                          <p:spTgt spid="99"/>
                                        </p:tgtEl>
                                        <p:attrNameLst>
                                          <p:attrName>ppt_h</p:attrName>
                                        </p:attrNameLst>
                                      </p:cBhvr>
                                      <p:tavLst>
                                        <p:tav tm="0">
                                          <p:val>
                                            <p:fltVal val="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grpId="0" nodeType="clickPar">
                                  <p:stCondLst>
                                    <p:cond delay="0"/>
                                  </p:stCondLst>
                                  <p:childTnLst>
                                    <p:set>
                                      <p:cBhvr>
                                        <p:cTn id="99" dur="500" fill="hold">
                                          <p:stCondLst>
                                            <p:cond delay="0"/>
                                          </p:stCondLst>
                                        </p:cTn>
                                        <p:tgtEl>
                                          <p:spTgt spid="96"/>
                                        </p:tgtEl>
                                        <p:attrNameLst>
                                          <p:attrName>style.visibility</p:attrName>
                                        </p:attrNameLst>
                                      </p:cBhvr>
                                      <p:to>
                                        <p:strVal val="visible"/>
                                      </p:to>
                                    </p:set>
                                    <p:anim calcmode="lin" valueType="num">
                                      <p:cBhvr>
                                        <p:cTn id="100" dur="500" fill="hold"/>
                                        <p:tgtEl>
                                          <p:spTgt spid="96"/>
                                        </p:tgtEl>
                                        <p:attrNameLst>
                                          <p:attrName>ppt_x</p:attrName>
                                        </p:attrNameLst>
                                      </p:cBhvr>
                                      <p:tavLst>
                                        <p:tav tm="0">
                                          <p:val>
                                            <p:strVal val="#ppt_x"/>
                                          </p:val>
                                        </p:tav>
                                        <p:tav tm="100000">
                                          <p:val>
                                            <p:strVal val="#ppt_x"/>
                                          </p:val>
                                        </p:tav>
                                      </p:tavLst>
                                    </p:anim>
                                    <p:anim calcmode="lin" valueType="num">
                                      <p:cBhvr>
                                        <p:cTn id="101" dur="500" fill="hold"/>
                                        <p:tgtEl>
                                          <p:spTgt spid="96"/>
                                        </p:tgtEl>
                                        <p:attrNameLst>
                                          <p:attrName>ppt_y</p:attrName>
                                        </p:attrNameLst>
                                      </p:cBhvr>
                                      <p:tavLst>
                                        <p:tav tm="0">
                                          <p:val>
                                            <p:strVal val="#ppt_y-#ppt_h/2"/>
                                          </p:val>
                                        </p:tav>
                                        <p:tav tm="100000">
                                          <p:val>
                                            <p:strVal val="#ppt_y"/>
                                          </p:val>
                                        </p:tav>
                                      </p:tavLst>
                                    </p:anim>
                                    <p:anim calcmode="lin" valueType="num">
                                      <p:cBhvr>
                                        <p:cTn id="102" dur="500" fill="hold"/>
                                        <p:tgtEl>
                                          <p:spTgt spid="96"/>
                                        </p:tgtEl>
                                        <p:attrNameLst>
                                          <p:attrName>ppt_w</p:attrName>
                                        </p:attrNameLst>
                                      </p:cBhvr>
                                      <p:tavLst>
                                        <p:tav tm="0">
                                          <p:val>
                                            <p:strVal val="#ppt_w"/>
                                          </p:val>
                                        </p:tav>
                                        <p:tav tm="100000">
                                          <p:val>
                                            <p:strVal val="#ppt_w"/>
                                          </p:val>
                                        </p:tav>
                                      </p:tavLst>
                                    </p:anim>
                                    <p:anim calcmode="lin" valueType="num">
                                      <p:cBhvr>
                                        <p:cTn id="103" dur="500" fill="hold"/>
                                        <p:tgtEl>
                                          <p:spTgt spid="96"/>
                                        </p:tgtEl>
                                        <p:attrNameLst>
                                          <p:attrName>ppt_h</p:attrName>
                                        </p:attrNameLst>
                                      </p:cBhvr>
                                      <p:tavLst>
                                        <p:tav tm="0">
                                          <p:val>
                                            <p:fltVal val="0"/>
                                          </p:val>
                                        </p:tav>
                                        <p:tav tm="100000">
                                          <p:val>
                                            <p:strVal val="#ppt_h"/>
                                          </p:val>
                                        </p:tav>
                                      </p:tavLst>
                                    </p:anim>
                                  </p:childTnLst>
                                </p:cTn>
                              </p:par>
                              <p:par>
                                <p:cTn id="104" presetID="17" presetClass="entr" presetSubtype="1" fill="hold" nodeType="withEffect">
                                  <p:stCondLst>
                                    <p:cond delay="0"/>
                                  </p:stCondLst>
                                  <p:childTnLst>
                                    <p:set>
                                      <p:cBhvr>
                                        <p:cTn id="105" dur="1" fill="hold">
                                          <p:stCondLst>
                                            <p:cond delay="0"/>
                                          </p:stCondLst>
                                        </p:cTn>
                                        <p:tgtEl>
                                          <p:spTgt spid="97"/>
                                        </p:tgtEl>
                                        <p:attrNameLst>
                                          <p:attrName>style.visibility</p:attrName>
                                        </p:attrNameLst>
                                      </p:cBhvr>
                                      <p:to>
                                        <p:strVal val="visible"/>
                                      </p:to>
                                    </p:set>
                                    <p:anim calcmode="lin" valueType="num">
                                      <p:cBhvr>
                                        <p:cTn id="106" dur="500" fill="hold"/>
                                        <p:tgtEl>
                                          <p:spTgt spid="97"/>
                                        </p:tgtEl>
                                        <p:attrNameLst>
                                          <p:attrName>ppt_x</p:attrName>
                                        </p:attrNameLst>
                                      </p:cBhvr>
                                      <p:tavLst>
                                        <p:tav tm="0">
                                          <p:val>
                                            <p:strVal val="#ppt_x"/>
                                          </p:val>
                                        </p:tav>
                                        <p:tav tm="100000">
                                          <p:val>
                                            <p:strVal val="#ppt_x"/>
                                          </p:val>
                                        </p:tav>
                                      </p:tavLst>
                                    </p:anim>
                                    <p:anim calcmode="lin" valueType="num">
                                      <p:cBhvr>
                                        <p:cTn id="107" dur="500" fill="hold"/>
                                        <p:tgtEl>
                                          <p:spTgt spid="97"/>
                                        </p:tgtEl>
                                        <p:attrNameLst>
                                          <p:attrName>ppt_y</p:attrName>
                                        </p:attrNameLst>
                                      </p:cBhvr>
                                      <p:tavLst>
                                        <p:tav tm="0">
                                          <p:val>
                                            <p:strVal val="#ppt_y-#ppt_h/2"/>
                                          </p:val>
                                        </p:tav>
                                        <p:tav tm="100000">
                                          <p:val>
                                            <p:strVal val="#ppt_y"/>
                                          </p:val>
                                        </p:tav>
                                      </p:tavLst>
                                    </p:anim>
                                    <p:anim calcmode="lin" valueType="num">
                                      <p:cBhvr>
                                        <p:cTn id="108" dur="500" fill="hold"/>
                                        <p:tgtEl>
                                          <p:spTgt spid="97"/>
                                        </p:tgtEl>
                                        <p:attrNameLst>
                                          <p:attrName>ppt_w</p:attrName>
                                        </p:attrNameLst>
                                      </p:cBhvr>
                                      <p:tavLst>
                                        <p:tav tm="0">
                                          <p:val>
                                            <p:strVal val="#ppt_w"/>
                                          </p:val>
                                        </p:tav>
                                        <p:tav tm="100000">
                                          <p:val>
                                            <p:strVal val="#ppt_w"/>
                                          </p:val>
                                        </p:tav>
                                      </p:tavLst>
                                    </p:anim>
                                    <p:anim calcmode="lin" valueType="num">
                                      <p:cBhvr>
                                        <p:cTn id="109" dur="500" fill="hold"/>
                                        <p:tgtEl>
                                          <p:spTgt spid="97"/>
                                        </p:tgtEl>
                                        <p:attrNameLst>
                                          <p:attrName>ppt_h</p:attrName>
                                        </p:attrNameLst>
                                      </p:cBhvr>
                                      <p:tavLst>
                                        <p:tav tm="0">
                                          <p:val>
                                            <p:fltVal val="0"/>
                                          </p:val>
                                        </p:tav>
                                        <p:tav tm="100000">
                                          <p:val>
                                            <p:strVal val="#ppt_h"/>
                                          </p:val>
                                        </p:tav>
                                      </p:tavLst>
                                    </p:anim>
                                  </p:childTnLst>
                                </p:cTn>
                              </p:par>
                              <p:par>
                                <p:cTn id="110" presetID="17" presetClass="entr" presetSubtype="1" fill="hold" nodeType="withEffect">
                                  <p:stCondLst>
                                    <p:cond delay="0"/>
                                  </p:stCondLst>
                                  <p:childTnLst>
                                    <p:set>
                                      <p:cBhvr>
                                        <p:cTn id="111" dur="1" fill="hold">
                                          <p:stCondLst>
                                            <p:cond delay="0"/>
                                          </p:stCondLst>
                                        </p:cTn>
                                        <p:tgtEl>
                                          <p:spTgt spid="98"/>
                                        </p:tgtEl>
                                        <p:attrNameLst>
                                          <p:attrName>style.visibility</p:attrName>
                                        </p:attrNameLst>
                                      </p:cBhvr>
                                      <p:to>
                                        <p:strVal val="visible"/>
                                      </p:to>
                                    </p:set>
                                    <p:anim calcmode="lin" valueType="num">
                                      <p:cBhvr>
                                        <p:cTn id="112" dur="500" fill="hold"/>
                                        <p:tgtEl>
                                          <p:spTgt spid="98"/>
                                        </p:tgtEl>
                                        <p:attrNameLst>
                                          <p:attrName>ppt_x</p:attrName>
                                        </p:attrNameLst>
                                      </p:cBhvr>
                                      <p:tavLst>
                                        <p:tav tm="0">
                                          <p:val>
                                            <p:strVal val="#ppt_x"/>
                                          </p:val>
                                        </p:tav>
                                        <p:tav tm="100000">
                                          <p:val>
                                            <p:strVal val="#ppt_x"/>
                                          </p:val>
                                        </p:tav>
                                      </p:tavLst>
                                    </p:anim>
                                    <p:anim calcmode="lin" valueType="num">
                                      <p:cBhvr>
                                        <p:cTn id="113" dur="500" fill="hold"/>
                                        <p:tgtEl>
                                          <p:spTgt spid="98"/>
                                        </p:tgtEl>
                                        <p:attrNameLst>
                                          <p:attrName>ppt_y</p:attrName>
                                        </p:attrNameLst>
                                      </p:cBhvr>
                                      <p:tavLst>
                                        <p:tav tm="0">
                                          <p:val>
                                            <p:strVal val="#ppt_y-#ppt_h/2"/>
                                          </p:val>
                                        </p:tav>
                                        <p:tav tm="100000">
                                          <p:val>
                                            <p:strVal val="#ppt_y"/>
                                          </p:val>
                                        </p:tav>
                                      </p:tavLst>
                                    </p:anim>
                                    <p:anim calcmode="lin" valueType="num">
                                      <p:cBhvr>
                                        <p:cTn id="114" dur="500" fill="hold"/>
                                        <p:tgtEl>
                                          <p:spTgt spid="98"/>
                                        </p:tgtEl>
                                        <p:attrNameLst>
                                          <p:attrName>ppt_w</p:attrName>
                                        </p:attrNameLst>
                                      </p:cBhvr>
                                      <p:tavLst>
                                        <p:tav tm="0">
                                          <p:val>
                                            <p:strVal val="#ppt_w"/>
                                          </p:val>
                                        </p:tav>
                                        <p:tav tm="100000">
                                          <p:val>
                                            <p:strVal val="#ppt_w"/>
                                          </p:val>
                                        </p:tav>
                                      </p:tavLst>
                                    </p:anim>
                                    <p:anim calcmode="lin" valueType="num">
                                      <p:cBhvr>
                                        <p:cTn id="115" dur="500" fill="hold"/>
                                        <p:tgtEl>
                                          <p:spTgt spid="98"/>
                                        </p:tgtEl>
                                        <p:attrNameLst>
                                          <p:attrName>ppt_h</p:attrName>
                                        </p:attrNameLst>
                                      </p:cBhvr>
                                      <p:tavLst>
                                        <p:tav tm="0">
                                          <p:val>
                                            <p:fltVal val="0"/>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79"/>
                                        </p:tgtEl>
                                        <p:attrNameLst>
                                          <p:attrName>style.visibility</p:attrName>
                                        </p:attrNameLst>
                                      </p:cBhvr>
                                      <p:to>
                                        <p:strVal val="visible"/>
                                      </p:to>
                                    </p:set>
                                    <p:animEffect transition="in" filter="wipe(left)">
                                      <p:cBhvr>
                                        <p:cTn id="120" dur="500"/>
                                        <p:tgtEl>
                                          <p:spTgt spid="79"/>
                                        </p:tgtEl>
                                      </p:cBhvr>
                                    </p:animEffect>
                                  </p:childTnLst>
                                </p:cTn>
                              </p:par>
                            </p:childTnLst>
                          </p:cTn>
                        </p:par>
                      </p:childTnLst>
                    </p:cTn>
                  </p:par>
                  <p:par>
                    <p:cTn id="121" fill="hold">
                      <p:stCondLst>
                        <p:cond delay="indefinite"/>
                      </p:stCondLst>
                      <p:childTnLst>
                        <p:par>
                          <p:cTn id="122" fill="hold">
                            <p:stCondLst>
                              <p:cond delay="0"/>
                            </p:stCondLst>
                            <p:childTnLst>
                              <p:par>
                                <p:cTn id="123" presetID="17" presetClass="entr" presetSubtype="1" fill="hold" grpId="0" nodeType="clickEffect">
                                  <p:stCondLst>
                                    <p:cond delay="0"/>
                                  </p:stCondLst>
                                  <p:childTnLst>
                                    <p:set>
                                      <p:cBhvr>
                                        <p:cTn id="124" dur="500" fill="hold">
                                          <p:stCondLst>
                                            <p:cond delay="0"/>
                                          </p:stCondLst>
                                        </p:cTn>
                                        <p:tgtEl>
                                          <p:spTgt spid="116"/>
                                        </p:tgtEl>
                                        <p:attrNameLst>
                                          <p:attrName>style.visibility</p:attrName>
                                        </p:attrNameLst>
                                      </p:cBhvr>
                                      <p:to>
                                        <p:strVal val="visible"/>
                                      </p:to>
                                    </p:set>
                                    <p:anim calcmode="lin" valueType="num">
                                      <p:cBhvr>
                                        <p:cTn id="125" dur="500" fill="hold"/>
                                        <p:tgtEl>
                                          <p:spTgt spid="116"/>
                                        </p:tgtEl>
                                        <p:attrNameLst>
                                          <p:attrName>ppt_x</p:attrName>
                                        </p:attrNameLst>
                                      </p:cBhvr>
                                      <p:tavLst>
                                        <p:tav tm="0">
                                          <p:val>
                                            <p:strVal val="#ppt_x"/>
                                          </p:val>
                                        </p:tav>
                                        <p:tav tm="100000">
                                          <p:val>
                                            <p:strVal val="#ppt_x"/>
                                          </p:val>
                                        </p:tav>
                                      </p:tavLst>
                                    </p:anim>
                                    <p:anim calcmode="lin" valueType="num">
                                      <p:cBhvr>
                                        <p:cTn id="126" dur="500" fill="hold"/>
                                        <p:tgtEl>
                                          <p:spTgt spid="116"/>
                                        </p:tgtEl>
                                        <p:attrNameLst>
                                          <p:attrName>ppt_y</p:attrName>
                                        </p:attrNameLst>
                                      </p:cBhvr>
                                      <p:tavLst>
                                        <p:tav tm="0">
                                          <p:val>
                                            <p:strVal val="#ppt_y-#ppt_h/2"/>
                                          </p:val>
                                        </p:tav>
                                        <p:tav tm="100000">
                                          <p:val>
                                            <p:strVal val="#ppt_y"/>
                                          </p:val>
                                        </p:tav>
                                      </p:tavLst>
                                    </p:anim>
                                    <p:anim calcmode="lin" valueType="num">
                                      <p:cBhvr>
                                        <p:cTn id="127" dur="500" fill="hold"/>
                                        <p:tgtEl>
                                          <p:spTgt spid="116"/>
                                        </p:tgtEl>
                                        <p:attrNameLst>
                                          <p:attrName>ppt_w</p:attrName>
                                        </p:attrNameLst>
                                      </p:cBhvr>
                                      <p:tavLst>
                                        <p:tav tm="0">
                                          <p:val>
                                            <p:strVal val="#ppt_w"/>
                                          </p:val>
                                        </p:tav>
                                        <p:tav tm="100000">
                                          <p:val>
                                            <p:strVal val="#ppt_w"/>
                                          </p:val>
                                        </p:tav>
                                      </p:tavLst>
                                    </p:anim>
                                    <p:anim calcmode="lin" valueType="num">
                                      <p:cBhvr>
                                        <p:cTn id="128" dur="500" fill="hold"/>
                                        <p:tgtEl>
                                          <p:spTgt spid="116"/>
                                        </p:tgtEl>
                                        <p:attrNameLst>
                                          <p:attrName>ppt_h</p:attrName>
                                        </p:attrNameLst>
                                      </p:cBhvr>
                                      <p:tavLst>
                                        <p:tav tm="0">
                                          <p:val>
                                            <p:fltVal val="0"/>
                                          </p:val>
                                        </p:tav>
                                        <p:tav tm="100000">
                                          <p:val>
                                            <p:strVal val="#ppt_h"/>
                                          </p:val>
                                        </p:tav>
                                      </p:tavLst>
                                    </p:anim>
                                  </p:childTnLst>
                                </p:cTn>
                              </p:par>
                            </p:childTnLst>
                          </p:cTn>
                        </p:par>
                        <p:par>
                          <p:cTn id="129" fill="hold">
                            <p:stCondLst>
                              <p:cond delay="500"/>
                            </p:stCondLst>
                            <p:childTnLst>
                              <p:par>
                                <p:cTn id="130" presetID="17" presetClass="entr" presetSubtype="1" fill="hold" grpId="0" nodeType="afterEffect">
                                  <p:stCondLst>
                                    <p:cond delay="0"/>
                                  </p:stCondLst>
                                  <p:childTnLst>
                                    <p:set>
                                      <p:cBhvr>
                                        <p:cTn id="131" dur="1" fill="hold">
                                          <p:stCondLst>
                                            <p:cond delay="0"/>
                                          </p:stCondLst>
                                        </p:cTn>
                                        <p:tgtEl>
                                          <p:spTgt spid="117"/>
                                        </p:tgtEl>
                                        <p:attrNameLst>
                                          <p:attrName>style.visibility</p:attrName>
                                        </p:attrNameLst>
                                      </p:cBhvr>
                                      <p:to>
                                        <p:strVal val="visible"/>
                                      </p:to>
                                    </p:set>
                                    <p:anim calcmode="lin" valueType="num">
                                      <p:cBhvr>
                                        <p:cTn id="132" dur="500" fill="hold"/>
                                        <p:tgtEl>
                                          <p:spTgt spid="117"/>
                                        </p:tgtEl>
                                        <p:attrNameLst>
                                          <p:attrName>ppt_x</p:attrName>
                                        </p:attrNameLst>
                                      </p:cBhvr>
                                      <p:tavLst>
                                        <p:tav tm="0">
                                          <p:val>
                                            <p:strVal val="#ppt_x"/>
                                          </p:val>
                                        </p:tav>
                                        <p:tav tm="100000">
                                          <p:val>
                                            <p:strVal val="#ppt_x"/>
                                          </p:val>
                                        </p:tav>
                                      </p:tavLst>
                                    </p:anim>
                                    <p:anim calcmode="lin" valueType="num">
                                      <p:cBhvr>
                                        <p:cTn id="133" dur="500" fill="hold"/>
                                        <p:tgtEl>
                                          <p:spTgt spid="117"/>
                                        </p:tgtEl>
                                        <p:attrNameLst>
                                          <p:attrName>ppt_y</p:attrName>
                                        </p:attrNameLst>
                                      </p:cBhvr>
                                      <p:tavLst>
                                        <p:tav tm="0">
                                          <p:val>
                                            <p:strVal val="#ppt_y-#ppt_h/2"/>
                                          </p:val>
                                        </p:tav>
                                        <p:tav tm="100000">
                                          <p:val>
                                            <p:strVal val="#ppt_y"/>
                                          </p:val>
                                        </p:tav>
                                      </p:tavLst>
                                    </p:anim>
                                    <p:anim calcmode="lin" valueType="num">
                                      <p:cBhvr>
                                        <p:cTn id="134" dur="500" fill="hold"/>
                                        <p:tgtEl>
                                          <p:spTgt spid="117"/>
                                        </p:tgtEl>
                                        <p:attrNameLst>
                                          <p:attrName>ppt_w</p:attrName>
                                        </p:attrNameLst>
                                      </p:cBhvr>
                                      <p:tavLst>
                                        <p:tav tm="0">
                                          <p:val>
                                            <p:strVal val="#ppt_w"/>
                                          </p:val>
                                        </p:tav>
                                        <p:tav tm="100000">
                                          <p:val>
                                            <p:strVal val="#ppt_w"/>
                                          </p:val>
                                        </p:tav>
                                      </p:tavLst>
                                    </p:anim>
                                    <p:anim calcmode="lin" valueType="num">
                                      <p:cBhvr>
                                        <p:cTn id="135" dur="500" fill="hold"/>
                                        <p:tgtEl>
                                          <p:spTgt spid="117"/>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17" presetClass="entr" presetSubtype="8" fill="hold" nodeType="clickEffect">
                                  <p:stCondLst>
                                    <p:cond delay="0"/>
                                  </p:stCondLst>
                                  <p:childTnLst>
                                    <p:set>
                                      <p:cBhvr>
                                        <p:cTn id="139" dur="1" fill="hold">
                                          <p:stCondLst>
                                            <p:cond delay="0"/>
                                          </p:stCondLst>
                                        </p:cTn>
                                        <p:tgtEl>
                                          <p:spTgt spid="125"/>
                                        </p:tgtEl>
                                        <p:attrNameLst>
                                          <p:attrName>style.visibility</p:attrName>
                                        </p:attrNameLst>
                                      </p:cBhvr>
                                      <p:to>
                                        <p:strVal val="visible"/>
                                      </p:to>
                                    </p:set>
                                    <p:anim calcmode="lin" valueType="num">
                                      <p:cBhvr>
                                        <p:cTn id="140" dur="500" fill="hold"/>
                                        <p:tgtEl>
                                          <p:spTgt spid="125"/>
                                        </p:tgtEl>
                                        <p:attrNameLst>
                                          <p:attrName>ppt_x</p:attrName>
                                        </p:attrNameLst>
                                      </p:cBhvr>
                                      <p:tavLst>
                                        <p:tav tm="0">
                                          <p:val>
                                            <p:strVal val="#ppt_x-#ppt_w/2"/>
                                          </p:val>
                                        </p:tav>
                                        <p:tav tm="100000">
                                          <p:val>
                                            <p:strVal val="#ppt_x"/>
                                          </p:val>
                                        </p:tav>
                                      </p:tavLst>
                                    </p:anim>
                                    <p:anim calcmode="lin" valueType="num">
                                      <p:cBhvr>
                                        <p:cTn id="141" dur="500" fill="hold"/>
                                        <p:tgtEl>
                                          <p:spTgt spid="125"/>
                                        </p:tgtEl>
                                        <p:attrNameLst>
                                          <p:attrName>ppt_y</p:attrName>
                                        </p:attrNameLst>
                                      </p:cBhvr>
                                      <p:tavLst>
                                        <p:tav tm="0">
                                          <p:val>
                                            <p:strVal val="#ppt_y"/>
                                          </p:val>
                                        </p:tav>
                                        <p:tav tm="100000">
                                          <p:val>
                                            <p:strVal val="#ppt_y"/>
                                          </p:val>
                                        </p:tav>
                                      </p:tavLst>
                                    </p:anim>
                                    <p:anim calcmode="lin" valueType="num">
                                      <p:cBhvr>
                                        <p:cTn id="142" dur="500" fill="hold"/>
                                        <p:tgtEl>
                                          <p:spTgt spid="125"/>
                                        </p:tgtEl>
                                        <p:attrNameLst>
                                          <p:attrName>ppt_w</p:attrName>
                                        </p:attrNameLst>
                                      </p:cBhvr>
                                      <p:tavLst>
                                        <p:tav tm="0">
                                          <p:val>
                                            <p:fltVal val="0"/>
                                          </p:val>
                                        </p:tav>
                                        <p:tav tm="100000">
                                          <p:val>
                                            <p:strVal val="#ppt_w"/>
                                          </p:val>
                                        </p:tav>
                                      </p:tavLst>
                                    </p:anim>
                                    <p:anim calcmode="lin" valueType="num">
                                      <p:cBhvr>
                                        <p:cTn id="143" dur="500" fill="hold"/>
                                        <p:tgtEl>
                                          <p:spTgt spid="125"/>
                                        </p:tgtEl>
                                        <p:attrNameLst>
                                          <p:attrName>ppt_h</p:attrName>
                                        </p:attrNameLst>
                                      </p:cBhvr>
                                      <p:tavLst>
                                        <p:tav tm="0">
                                          <p:val>
                                            <p:strVal val="#ppt_h"/>
                                          </p:val>
                                        </p:tav>
                                        <p:tav tm="100000">
                                          <p:val>
                                            <p:strVal val="#ppt_h"/>
                                          </p:val>
                                        </p:tav>
                                      </p:tavLst>
                                    </p:anim>
                                  </p:childTnLst>
                                </p:cTn>
                              </p:par>
                              <p:par>
                                <p:cTn id="144" presetID="17" presetClass="entr" presetSubtype="8" fill="hold" nodeType="withEffect">
                                  <p:stCondLst>
                                    <p:cond delay="0"/>
                                  </p:stCondLst>
                                  <p:childTnLst>
                                    <p:set>
                                      <p:cBhvr>
                                        <p:cTn id="145" dur="1" fill="hold">
                                          <p:stCondLst>
                                            <p:cond delay="0"/>
                                          </p:stCondLst>
                                        </p:cTn>
                                        <p:tgtEl>
                                          <p:spTgt spid="130"/>
                                        </p:tgtEl>
                                        <p:attrNameLst>
                                          <p:attrName>style.visibility</p:attrName>
                                        </p:attrNameLst>
                                      </p:cBhvr>
                                      <p:to>
                                        <p:strVal val="visible"/>
                                      </p:to>
                                    </p:set>
                                    <p:anim calcmode="lin" valueType="num">
                                      <p:cBhvr>
                                        <p:cTn id="146" dur="500" fill="hold"/>
                                        <p:tgtEl>
                                          <p:spTgt spid="130"/>
                                        </p:tgtEl>
                                        <p:attrNameLst>
                                          <p:attrName>ppt_x</p:attrName>
                                        </p:attrNameLst>
                                      </p:cBhvr>
                                      <p:tavLst>
                                        <p:tav tm="0">
                                          <p:val>
                                            <p:strVal val="#ppt_x-#ppt_w/2"/>
                                          </p:val>
                                        </p:tav>
                                        <p:tav tm="100000">
                                          <p:val>
                                            <p:strVal val="#ppt_x"/>
                                          </p:val>
                                        </p:tav>
                                      </p:tavLst>
                                    </p:anim>
                                    <p:anim calcmode="lin" valueType="num">
                                      <p:cBhvr>
                                        <p:cTn id="147" dur="500" fill="hold"/>
                                        <p:tgtEl>
                                          <p:spTgt spid="130"/>
                                        </p:tgtEl>
                                        <p:attrNameLst>
                                          <p:attrName>ppt_y</p:attrName>
                                        </p:attrNameLst>
                                      </p:cBhvr>
                                      <p:tavLst>
                                        <p:tav tm="0">
                                          <p:val>
                                            <p:strVal val="#ppt_y"/>
                                          </p:val>
                                        </p:tav>
                                        <p:tav tm="100000">
                                          <p:val>
                                            <p:strVal val="#ppt_y"/>
                                          </p:val>
                                        </p:tav>
                                      </p:tavLst>
                                    </p:anim>
                                    <p:anim calcmode="lin" valueType="num">
                                      <p:cBhvr>
                                        <p:cTn id="148" dur="500" fill="hold"/>
                                        <p:tgtEl>
                                          <p:spTgt spid="130"/>
                                        </p:tgtEl>
                                        <p:attrNameLst>
                                          <p:attrName>ppt_w</p:attrName>
                                        </p:attrNameLst>
                                      </p:cBhvr>
                                      <p:tavLst>
                                        <p:tav tm="0">
                                          <p:val>
                                            <p:fltVal val="0"/>
                                          </p:val>
                                        </p:tav>
                                        <p:tav tm="100000">
                                          <p:val>
                                            <p:strVal val="#ppt_w"/>
                                          </p:val>
                                        </p:tav>
                                      </p:tavLst>
                                    </p:anim>
                                    <p:anim calcmode="lin" valueType="num">
                                      <p:cBhvr>
                                        <p:cTn id="149" dur="500" fill="hold"/>
                                        <p:tgtEl>
                                          <p:spTgt spid="130"/>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5" presetClass="entr" presetSubtype="5" fill="hold" grpId="0" nodeType="click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checkerboard(down)">
                                      <p:cBhvr>
                                        <p:cTn id="154" dur="500"/>
                                        <p:tgtEl>
                                          <p:spTgt spid="80"/>
                                        </p:tgtEl>
                                      </p:cBhvr>
                                    </p:animEffect>
                                  </p:childTnLst>
                                </p:cTn>
                              </p:par>
                            </p:childTnLst>
                          </p:cTn>
                        </p:par>
                      </p:childTnLst>
                    </p:cTn>
                  </p:par>
                  <p:par>
                    <p:cTn id="155" fill="hold">
                      <p:stCondLst>
                        <p:cond delay="indefinite"/>
                      </p:stCondLst>
                      <p:childTnLst>
                        <p:par>
                          <p:cTn id="156" fill="hold">
                            <p:stCondLst>
                              <p:cond delay="0"/>
                            </p:stCondLst>
                            <p:childTnLst>
                              <p:par>
                                <p:cTn id="157" presetID="17" presetClass="entr" presetSubtype="1" fill="hold" nodeType="clickEffect">
                                  <p:stCondLst>
                                    <p:cond delay="0"/>
                                  </p:stCondLst>
                                  <p:childTnLst>
                                    <p:set>
                                      <p:cBhvr>
                                        <p:cTn id="158" dur="1" fill="hold">
                                          <p:stCondLst>
                                            <p:cond delay="0"/>
                                          </p:stCondLst>
                                        </p:cTn>
                                        <p:tgtEl>
                                          <p:spTgt spid="103"/>
                                        </p:tgtEl>
                                        <p:attrNameLst>
                                          <p:attrName>style.visibility</p:attrName>
                                        </p:attrNameLst>
                                      </p:cBhvr>
                                      <p:to>
                                        <p:strVal val="visible"/>
                                      </p:to>
                                    </p:set>
                                    <p:anim calcmode="lin" valueType="num">
                                      <p:cBhvr>
                                        <p:cTn id="159" dur="500" fill="hold"/>
                                        <p:tgtEl>
                                          <p:spTgt spid="103"/>
                                        </p:tgtEl>
                                        <p:attrNameLst>
                                          <p:attrName>ppt_x</p:attrName>
                                        </p:attrNameLst>
                                      </p:cBhvr>
                                      <p:tavLst>
                                        <p:tav tm="0">
                                          <p:val>
                                            <p:strVal val="#ppt_x"/>
                                          </p:val>
                                        </p:tav>
                                        <p:tav tm="100000">
                                          <p:val>
                                            <p:strVal val="#ppt_x"/>
                                          </p:val>
                                        </p:tav>
                                      </p:tavLst>
                                    </p:anim>
                                    <p:anim calcmode="lin" valueType="num">
                                      <p:cBhvr>
                                        <p:cTn id="160" dur="500" fill="hold"/>
                                        <p:tgtEl>
                                          <p:spTgt spid="103"/>
                                        </p:tgtEl>
                                        <p:attrNameLst>
                                          <p:attrName>ppt_y</p:attrName>
                                        </p:attrNameLst>
                                      </p:cBhvr>
                                      <p:tavLst>
                                        <p:tav tm="0">
                                          <p:val>
                                            <p:strVal val="#ppt_y-#ppt_h/2"/>
                                          </p:val>
                                        </p:tav>
                                        <p:tav tm="100000">
                                          <p:val>
                                            <p:strVal val="#ppt_y"/>
                                          </p:val>
                                        </p:tav>
                                      </p:tavLst>
                                    </p:anim>
                                    <p:anim calcmode="lin" valueType="num">
                                      <p:cBhvr>
                                        <p:cTn id="161" dur="500" fill="hold"/>
                                        <p:tgtEl>
                                          <p:spTgt spid="103"/>
                                        </p:tgtEl>
                                        <p:attrNameLst>
                                          <p:attrName>ppt_w</p:attrName>
                                        </p:attrNameLst>
                                      </p:cBhvr>
                                      <p:tavLst>
                                        <p:tav tm="0">
                                          <p:val>
                                            <p:strVal val="#ppt_w"/>
                                          </p:val>
                                        </p:tav>
                                        <p:tav tm="100000">
                                          <p:val>
                                            <p:strVal val="#ppt_w"/>
                                          </p:val>
                                        </p:tav>
                                      </p:tavLst>
                                    </p:anim>
                                    <p:anim calcmode="lin" valueType="num">
                                      <p:cBhvr>
                                        <p:cTn id="162" dur="500" fill="hold"/>
                                        <p:tgtEl>
                                          <p:spTgt spid="103"/>
                                        </p:tgtEl>
                                        <p:attrNameLst>
                                          <p:attrName>ppt_h</p:attrName>
                                        </p:attrNameLst>
                                      </p:cBhvr>
                                      <p:tavLst>
                                        <p:tav tm="0">
                                          <p:val>
                                            <p:fltVal val="0"/>
                                          </p:val>
                                        </p:tav>
                                        <p:tav tm="100000">
                                          <p:val>
                                            <p:strVal val="#ppt_h"/>
                                          </p:val>
                                        </p:tav>
                                      </p:tavLst>
                                    </p:anim>
                                  </p:childTnLst>
                                </p:cTn>
                              </p:par>
                            </p:childTnLst>
                          </p:cTn>
                        </p:par>
                        <p:par>
                          <p:cTn id="163" fill="hold">
                            <p:stCondLst>
                              <p:cond delay="500"/>
                            </p:stCondLst>
                            <p:childTnLst>
                              <p:par>
                                <p:cTn id="164" presetID="22" presetClass="entr" presetSubtype="8" fill="hold" grpId="0" nodeType="afterEffect">
                                  <p:stCondLst>
                                    <p:cond delay="0"/>
                                  </p:stCondLst>
                                  <p:childTnLst>
                                    <p:set>
                                      <p:cBhvr>
                                        <p:cTn id="165" dur="1" fill="hold">
                                          <p:stCondLst>
                                            <p:cond delay="0"/>
                                          </p:stCondLst>
                                        </p:cTn>
                                        <p:tgtEl>
                                          <p:spTgt spid="100"/>
                                        </p:tgtEl>
                                        <p:attrNameLst>
                                          <p:attrName>style.visibility</p:attrName>
                                        </p:attrNameLst>
                                      </p:cBhvr>
                                      <p:to>
                                        <p:strVal val="visible"/>
                                      </p:to>
                                    </p:set>
                                    <p:animEffect transition="in" filter="wipe(left)">
                                      <p:cBhvr>
                                        <p:cTn id="166" dur="500"/>
                                        <p:tgtEl>
                                          <p:spTgt spid="100"/>
                                        </p:tgtEl>
                                      </p:cBhvr>
                                    </p:animEffect>
                                  </p:childTnLst>
                                </p:cTn>
                              </p:par>
                              <p:par>
                                <p:cTn id="167" presetID="17" presetClass="entr" presetSubtype="1" fill="hold" nodeType="withEffect">
                                  <p:stCondLst>
                                    <p:cond delay="0"/>
                                  </p:stCondLst>
                                  <p:childTnLst>
                                    <p:set>
                                      <p:cBhvr>
                                        <p:cTn id="168" dur="1" fill="hold">
                                          <p:stCondLst>
                                            <p:cond delay="0"/>
                                          </p:stCondLst>
                                        </p:cTn>
                                        <p:tgtEl>
                                          <p:spTgt spid="101"/>
                                        </p:tgtEl>
                                        <p:attrNameLst>
                                          <p:attrName>style.visibility</p:attrName>
                                        </p:attrNameLst>
                                      </p:cBhvr>
                                      <p:to>
                                        <p:strVal val="visible"/>
                                      </p:to>
                                    </p:set>
                                    <p:anim calcmode="lin" valueType="num">
                                      <p:cBhvr>
                                        <p:cTn id="169" dur="500" fill="hold"/>
                                        <p:tgtEl>
                                          <p:spTgt spid="101"/>
                                        </p:tgtEl>
                                        <p:attrNameLst>
                                          <p:attrName>ppt_x</p:attrName>
                                        </p:attrNameLst>
                                      </p:cBhvr>
                                      <p:tavLst>
                                        <p:tav tm="0">
                                          <p:val>
                                            <p:strVal val="#ppt_x"/>
                                          </p:val>
                                        </p:tav>
                                        <p:tav tm="100000">
                                          <p:val>
                                            <p:strVal val="#ppt_x"/>
                                          </p:val>
                                        </p:tav>
                                      </p:tavLst>
                                    </p:anim>
                                    <p:anim calcmode="lin" valueType="num">
                                      <p:cBhvr>
                                        <p:cTn id="170" dur="500" fill="hold"/>
                                        <p:tgtEl>
                                          <p:spTgt spid="101"/>
                                        </p:tgtEl>
                                        <p:attrNameLst>
                                          <p:attrName>ppt_y</p:attrName>
                                        </p:attrNameLst>
                                      </p:cBhvr>
                                      <p:tavLst>
                                        <p:tav tm="0">
                                          <p:val>
                                            <p:strVal val="#ppt_y-#ppt_h/2"/>
                                          </p:val>
                                        </p:tav>
                                        <p:tav tm="100000">
                                          <p:val>
                                            <p:strVal val="#ppt_y"/>
                                          </p:val>
                                        </p:tav>
                                      </p:tavLst>
                                    </p:anim>
                                    <p:anim calcmode="lin" valueType="num">
                                      <p:cBhvr>
                                        <p:cTn id="171" dur="500" fill="hold"/>
                                        <p:tgtEl>
                                          <p:spTgt spid="101"/>
                                        </p:tgtEl>
                                        <p:attrNameLst>
                                          <p:attrName>ppt_w</p:attrName>
                                        </p:attrNameLst>
                                      </p:cBhvr>
                                      <p:tavLst>
                                        <p:tav tm="0">
                                          <p:val>
                                            <p:strVal val="#ppt_w"/>
                                          </p:val>
                                        </p:tav>
                                        <p:tav tm="100000">
                                          <p:val>
                                            <p:strVal val="#ppt_w"/>
                                          </p:val>
                                        </p:tav>
                                      </p:tavLst>
                                    </p:anim>
                                    <p:anim calcmode="lin" valueType="num">
                                      <p:cBhvr>
                                        <p:cTn id="172" dur="500" fill="hold"/>
                                        <p:tgtEl>
                                          <p:spTgt spid="101"/>
                                        </p:tgtEl>
                                        <p:attrNameLst>
                                          <p:attrName>ppt_h</p:attrName>
                                        </p:attrNameLst>
                                      </p:cBhvr>
                                      <p:tavLst>
                                        <p:tav tm="0">
                                          <p:val>
                                            <p:fltVal val="0"/>
                                          </p:val>
                                        </p:tav>
                                        <p:tav tm="100000">
                                          <p:val>
                                            <p:strVal val="#ppt_h"/>
                                          </p:val>
                                        </p:tav>
                                      </p:tavLst>
                                    </p:anim>
                                  </p:childTnLst>
                                </p:cTn>
                              </p:par>
                              <p:par>
                                <p:cTn id="173" presetID="17" presetClass="entr" presetSubtype="1" fill="hold" nodeType="withEffect">
                                  <p:stCondLst>
                                    <p:cond delay="0"/>
                                  </p:stCondLst>
                                  <p:childTnLst>
                                    <p:set>
                                      <p:cBhvr>
                                        <p:cTn id="174" dur="500" fill="hold">
                                          <p:stCondLst>
                                            <p:cond delay="0"/>
                                          </p:stCondLst>
                                        </p:cTn>
                                        <p:tgtEl>
                                          <p:spTgt spid="102"/>
                                        </p:tgtEl>
                                        <p:attrNameLst>
                                          <p:attrName>style.visibility</p:attrName>
                                        </p:attrNameLst>
                                      </p:cBhvr>
                                      <p:to>
                                        <p:strVal val="visible"/>
                                      </p:to>
                                    </p:set>
                                    <p:anim calcmode="lin" valueType="num">
                                      <p:cBhvr>
                                        <p:cTn id="175" dur="500" fill="hold"/>
                                        <p:tgtEl>
                                          <p:spTgt spid="102"/>
                                        </p:tgtEl>
                                        <p:attrNameLst>
                                          <p:attrName>ppt_x</p:attrName>
                                        </p:attrNameLst>
                                      </p:cBhvr>
                                      <p:tavLst>
                                        <p:tav tm="0">
                                          <p:val>
                                            <p:strVal val="#ppt_x"/>
                                          </p:val>
                                        </p:tav>
                                        <p:tav tm="100000">
                                          <p:val>
                                            <p:strVal val="#ppt_x"/>
                                          </p:val>
                                        </p:tav>
                                      </p:tavLst>
                                    </p:anim>
                                    <p:anim calcmode="lin" valueType="num">
                                      <p:cBhvr>
                                        <p:cTn id="176" dur="500" fill="hold"/>
                                        <p:tgtEl>
                                          <p:spTgt spid="102"/>
                                        </p:tgtEl>
                                        <p:attrNameLst>
                                          <p:attrName>ppt_y</p:attrName>
                                        </p:attrNameLst>
                                      </p:cBhvr>
                                      <p:tavLst>
                                        <p:tav tm="0">
                                          <p:val>
                                            <p:strVal val="#ppt_y-#ppt_h/2"/>
                                          </p:val>
                                        </p:tav>
                                        <p:tav tm="100000">
                                          <p:val>
                                            <p:strVal val="#ppt_y"/>
                                          </p:val>
                                        </p:tav>
                                      </p:tavLst>
                                    </p:anim>
                                    <p:anim calcmode="lin" valueType="num">
                                      <p:cBhvr>
                                        <p:cTn id="177" dur="500" fill="hold"/>
                                        <p:tgtEl>
                                          <p:spTgt spid="102"/>
                                        </p:tgtEl>
                                        <p:attrNameLst>
                                          <p:attrName>ppt_w</p:attrName>
                                        </p:attrNameLst>
                                      </p:cBhvr>
                                      <p:tavLst>
                                        <p:tav tm="0">
                                          <p:val>
                                            <p:strVal val="#ppt_w"/>
                                          </p:val>
                                        </p:tav>
                                        <p:tav tm="100000">
                                          <p:val>
                                            <p:strVal val="#ppt_w"/>
                                          </p:val>
                                        </p:tav>
                                      </p:tavLst>
                                    </p:anim>
                                    <p:anim calcmode="lin" valueType="num">
                                      <p:cBhvr>
                                        <p:cTn id="178"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wipe(left)">
                                      <p:cBhvr>
                                        <p:cTn id="183" dur="500"/>
                                        <p:tgtEl>
                                          <p:spTgt spid="81"/>
                                        </p:tgtEl>
                                      </p:cBhvr>
                                    </p:animEffect>
                                  </p:childTnLst>
                                </p:cTn>
                              </p:par>
                            </p:childTnLst>
                          </p:cTn>
                        </p:par>
                      </p:childTnLst>
                    </p:cTn>
                  </p:par>
                  <p:par>
                    <p:cTn id="184" fill="hold">
                      <p:stCondLst>
                        <p:cond delay="indefinite"/>
                      </p:stCondLst>
                      <p:childTnLst>
                        <p:par>
                          <p:cTn id="185" fill="hold">
                            <p:stCondLst>
                              <p:cond delay="0"/>
                            </p:stCondLst>
                            <p:childTnLst>
                              <p:par>
                                <p:cTn id="186" presetID="17" presetClass="entr" presetSubtype="1" fill="hold" grpId="0" nodeType="clickEffect">
                                  <p:stCondLst>
                                    <p:cond delay="0"/>
                                  </p:stCondLst>
                                  <p:childTnLst>
                                    <p:set>
                                      <p:cBhvr>
                                        <p:cTn id="187" dur="1" fill="hold">
                                          <p:stCondLst>
                                            <p:cond delay="0"/>
                                          </p:stCondLst>
                                        </p:cTn>
                                        <p:tgtEl>
                                          <p:spTgt spid="118"/>
                                        </p:tgtEl>
                                        <p:attrNameLst>
                                          <p:attrName>style.visibility</p:attrName>
                                        </p:attrNameLst>
                                      </p:cBhvr>
                                      <p:to>
                                        <p:strVal val="visible"/>
                                      </p:to>
                                    </p:set>
                                    <p:anim calcmode="lin" valueType="num">
                                      <p:cBhvr>
                                        <p:cTn id="188" dur="500" fill="hold"/>
                                        <p:tgtEl>
                                          <p:spTgt spid="118"/>
                                        </p:tgtEl>
                                        <p:attrNameLst>
                                          <p:attrName>ppt_x</p:attrName>
                                        </p:attrNameLst>
                                      </p:cBhvr>
                                      <p:tavLst>
                                        <p:tav tm="0">
                                          <p:val>
                                            <p:strVal val="#ppt_x"/>
                                          </p:val>
                                        </p:tav>
                                        <p:tav tm="100000">
                                          <p:val>
                                            <p:strVal val="#ppt_x"/>
                                          </p:val>
                                        </p:tav>
                                      </p:tavLst>
                                    </p:anim>
                                    <p:anim calcmode="lin" valueType="num">
                                      <p:cBhvr>
                                        <p:cTn id="189" dur="500" fill="hold"/>
                                        <p:tgtEl>
                                          <p:spTgt spid="118"/>
                                        </p:tgtEl>
                                        <p:attrNameLst>
                                          <p:attrName>ppt_y</p:attrName>
                                        </p:attrNameLst>
                                      </p:cBhvr>
                                      <p:tavLst>
                                        <p:tav tm="0">
                                          <p:val>
                                            <p:strVal val="#ppt_y-#ppt_h/2"/>
                                          </p:val>
                                        </p:tav>
                                        <p:tav tm="100000">
                                          <p:val>
                                            <p:strVal val="#ppt_y"/>
                                          </p:val>
                                        </p:tav>
                                      </p:tavLst>
                                    </p:anim>
                                    <p:anim calcmode="lin" valueType="num">
                                      <p:cBhvr>
                                        <p:cTn id="190" dur="500" fill="hold"/>
                                        <p:tgtEl>
                                          <p:spTgt spid="118"/>
                                        </p:tgtEl>
                                        <p:attrNameLst>
                                          <p:attrName>ppt_w</p:attrName>
                                        </p:attrNameLst>
                                      </p:cBhvr>
                                      <p:tavLst>
                                        <p:tav tm="0">
                                          <p:val>
                                            <p:strVal val="#ppt_w"/>
                                          </p:val>
                                        </p:tav>
                                        <p:tav tm="100000">
                                          <p:val>
                                            <p:strVal val="#ppt_w"/>
                                          </p:val>
                                        </p:tav>
                                      </p:tavLst>
                                    </p:anim>
                                    <p:anim calcmode="lin" valueType="num">
                                      <p:cBhvr>
                                        <p:cTn id="191" dur="500" fill="hold"/>
                                        <p:tgtEl>
                                          <p:spTgt spid="118"/>
                                        </p:tgtEl>
                                        <p:attrNameLst>
                                          <p:attrName>ppt_h</p:attrName>
                                        </p:attrNameLst>
                                      </p:cBhvr>
                                      <p:tavLst>
                                        <p:tav tm="0">
                                          <p:val>
                                            <p:fltVal val="0"/>
                                          </p:val>
                                        </p:tav>
                                        <p:tav tm="100000">
                                          <p:val>
                                            <p:strVal val="#ppt_h"/>
                                          </p:val>
                                        </p:tav>
                                      </p:tavLst>
                                    </p:anim>
                                  </p:childTnLst>
                                </p:cTn>
                              </p:par>
                            </p:childTnLst>
                          </p:cTn>
                        </p:par>
                        <p:par>
                          <p:cTn id="192" fill="hold">
                            <p:stCondLst>
                              <p:cond delay="500"/>
                            </p:stCondLst>
                            <p:childTnLst>
                              <p:par>
                                <p:cTn id="193" presetID="17" presetClass="entr" presetSubtype="1" fill="hold" grpId="0" nodeType="afterEffect">
                                  <p:stCondLst>
                                    <p:cond delay="0"/>
                                  </p:stCondLst>
                                  <p:childTnLst>
                                    <p:set>
                                      <p:cBhvr>
                                        <p:cTn id="194" dur="1" fill="hold">
                                          <p:stCondLst>
                                            <p:cond delay="0"/>
                                          </p:stCondLst>
                                        </p:cTn>
                                        <p:tgtEl>
                                          <p:spTgt spid="119"/>
                                        </p:tgtEl>
                                        <p:attrNameLst>
                                          <p:attrName>style.visibility</p:attrName>
                                        </p:attrNameLst>
                                      </p:cBhvr>
                                      <p:to>
                                        <p:strVal val="visible"/>
                                      </p:to>
                                    </p:set>
                                    <p:anim calcmode="lin" valueType="num">
                                      <p:cBhvr>
                                        <p:cTn id="195" dur="500" fill="hold"/>
                                        <p:tgtEl>
                                          <p:spTgt spid="119"/>
                                        </p:tgtEl>
                                        <p:attrNameLst>
                                          <p:attrName>ppt_x</p:attrName>
                                        </p:attrNameLst>
                                      </p:cBhvr>
                                      <p:tavLst>
                                        <p:tav tm="0">
                                          <p:val>
                                            <p:strVal val="#ppt_x"/>
                                          </p:val>
                                        </p:tav>
                                        <p:tav tm="100000">
                                          <p:val>
                                            <p:strVal val="#ppt_x"/>
                                          </p:val>
                                        </p:tav>
                                      </p:tavLst>
                                    </p:anim>
                                    <p:anim calcmode="lin" valueType="num">
                                      <p:cBhvr>
                                        <p:cTn id="196" dur="500" fill="hold"/>
                                        <p:tgtEl>
                                          <p:spTgt spid="119"/>
                                        </p:tgtEl>
                                        <p:attrNameLst>
                                          <p:attrName>ppt_y</p:attrName>
                                        </p:attrNameLst>
                                      </p:cBhvr>
                                      <p:tavLst>
                                        <p:tav tm="0">
                                          <p:val>
                                            <p:strVal val="#ppt_y-#ppt_h/2"/>
                                          </p:val>
                                        </p:tav>
                                        <p:tav tm="100000">
                                          <p:val>
                                            <p:strVal val="#ppt_y"/>
                                          </p:val>
                                        </p:tav>
                                      </p:tavLst>
                                    </p:anim>
                                    <p:anim calcmode="lin" valueType="num">
                                      <p:cBhvr>
                                        <p:cTn id="197" dur="500" fill="hold"/>
                                        <p:tgtEl>
                                          <p:spTgt spid="119"/>
                                        </p:tgtEl>
                                        <p:attrNameLst>
                                          <p:attrName>ppt_w</p:attrName>
                                        </p:attrNameLst>
                                      </p:cBhvr>
                                      <p:tavLst>
                                        <p:tav tm="0">
                                          <p:val>
                                            <p:strVal val="#ppt_w"/>
                                          </p:val>
                                        </p:tav>
                                        <p:tav tm="100000">
                                          <p:val>
                                            <p:strVal val="#ppt_w"/>
                                          </p:val>
                                        </p:tav>
                                      </p:tavLst>
                                    </p:anim>
                                    <p:anim calcmode="lin" valueType="num">
                                      <p:cBhvr>
                                        <p:cTn id="198" dur="500" fill="hold"/>
                                        <p:tgtEl>
                                          <p:spTgt spid="119"/>
                                        </p:tgtEl>
                                        <p:attrNameLst>
                                          <p:attrName>ppt_h</p:attrName>
                                        </p:attrNameLst>
                                      </p:cBhvr>
                                      <p:tavLst>
                                        <p:tav tm="0">
                                          <p:val>
                                            <p:fltVal val="0"/>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5" presetClass="entr" presetSubtype="5" fill="hold" grpId="0" nodeType="clickEffect">
                                  <p:stCondLst>
                                    <p:cond delay="0"/>
                                  </p:stCondLst>
                                  <p:childTnLst>
                                    <p:set>
                                      <p:cBhvr>
                                        <p:cTn id="202" dur="1" fill="hold">
                                          <p:stCondLst>
                                            <p:cond delay="0"/>
                                          </p:stCondLst>
                                        </p:cTn>
                                        <p:tgtEl>
                                          <p:spTgt spid="82"/>
                                        </p:tgtEl>
                                        <p:attrNameLst>
                                          <p:attrName>style.visibility</p:attrName>
                                        </p:attrNameLst>
                                      </p:cBhvr>
                                      <p:to>
                                        <p:strVal val="visible"/>
                                      </p:to>
                                    </p:set>
                                    <p:animEffect transition="in" filter="checkerboard(down)">
                                      <p:cBhvr>
                                        <p:cTn id="203" dur="500"/>
                                        <p:tgtEl>
                                          <p:spTgt spid="82"/>
                                        </p:tgtEl>
                                      </p:cBhvr>
                                    </p:animEffect>
                                  </p:child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nodeType="clickEffect">
                                  <p:stCondLst>
                                    <p:cond delay="0"/>
                                  </p:stCondLst>
                                  <p:childTnLst>
                                    <p:set>
                                      <p:cBhvr>
                                        <p:cTn id="207" dur="1" fill="hold">
                                          <p:stCondLst>
                                            <p:cond delay="0"/>
                                          </p:stCondLst>
                                        </p:cTn>
                                        <p:tgtEl>
                                          <p:spTgt spid="107"/>
                                        </p:tgtEl>
                                        <p:attrNameLst>
                                          <p:attrName>style.visibility</p:attrName>
                                        </p:attrNameLst>
                                      </p:cBhvr>
                                      <p:to>
                                        <p:strVal val="visible"/>
                                      </p:to>
                                    </p:set>
                                    <p:anim calcmode="lin" valueType="num">
                                      <p:cBhvr>
                                        <p:cTn id="208" dur="500" fill="hold"/>
                                        <p:tgtEl>
                                          <p:spTgt spid="107"/>
                                        </p:tgtEl>
                                        <p:attrNameLst>
                                          <p:attrName>ppt_x</p:attrName>
                                        </p:attrNameLst>
                                      </p:cBhvr>
                                      <p:tavLst>
                                        <p:tav tm="0">
                                          <p:val>
                                            <p:strVal val="#ppt_x"/>
                                          </p:val>
                                        </p:tav>
                                        <p:tav tm="100000">
                                          <p:val>
                                            <p:strVal val="#ppt_x"/>
                                          </p:val>
                                        </p:tav>
                                      </p:tavLst>
                                    </p:anim>
                                    <p:anim calcmode="lin" valueType="num">
                                      <p:cBhvr>
                                        <p:cTn id="209" dur="500" fill="hold"/>
                                        <p:tgtEl>
                                          <p:spTgt spid="107"/>
                                        </p:tgtEl>
                                        <p:attrNameLst>
                                          <p:attrName>ppt_y</p:attrName>
                                        </p:attrNameLst>
                                      </p:cBhvr>
                                      <p:tavLst>
                                        <p:tav tm="0">
                                          <p:val>
                                            <p:strVal val="#ppt_y-#ppt_h/2"/>
                                          </p:val>
                                        </p:tav>
                                        <p:tav tm="100000">
                                          <p:val>
                                            <p:strVal val="#ppt_y"/>
                                          </p:val>
                                        </p:tav>
                                      </p:tavLst>
                                    </p:anim>
                                    <p:anim calcmode="lin" valueType="num">
                                      <p:cBhvr>
                                        <p:cTn id="210" dur="500" fill="hold"/>
                                        <p:tgtEl>
                                          <p:spTgt spid="107"/>
                                        </p:tgtEl>
                                        <p:attrNameLst>
                                          <p:attrName>ppt_w</p:attrName>
                                        </p:attrNameLst>
                                      </p:cBhvr>
                                      <p:tavLst>
                                        <p:tav tm="0">
                                          <p:val>
                                            <p:strVal val="#ppt_w"/>
                                          </p:val>
                                        </p:tav>
                                        <p:tav tm="100000">
                                          <p:val>
                                            <p:strVal val="#ppt_w"/>
                                          </p:val>
                                        </p:tav>
                                      </p:tavLst>
                                    </p:anim>
                                    <p:anim calcmode="lin" valueType="num">
                                      <p:cBhvr>
                                        <p:cTn id="211" dur="500" fill="hold"/>
                                        <p:tgtEl>
                                          <p:spTgt spid="107"/>
                                        </p:tgtEl>
                                        <p:attrNameLst>
                                          <p:attrName>ppt_h</p:attrName>
                                        </p:attrNameLst>
                                      </p:cBhvr>
                                      <p:tavLst>
                                        <p:tav tm="0">
                                          <p:val>
                                            <p:fltVal val="0"/>
                                          </p:val>
                                        </p:tav>
                                        <p:tav tm="100000">
                                          <p:val>
                                            <p:strVal val="#ppt_h"/>
                                          </p:val>
                                        </p:tav>
                                      </p:tavLst>
                                    </p:anim>
                                  </p:childTnLst>
                                </p:cTn>
                              </p:par>
                            </p:childTnLst>
                          </p:cTn>
                        </p:par>
                        <p:par>
                          <p:cTn id="212" fill="hold">
                            <p:stCondLst>
                              <p:cond delay="500"/>
                            </p:stCondLst>
                            <p:childTnLst>
                              <p:par>
                                <p:cTn id="213" presetID="22" presetClass="entr" presetSubtype="8" fill="hold" grpId="0" nodeType="afterEffect">
                                  <p:stCondLst>
                                    <p:cond delay="0"/>
                                  </p:stCondLst>
                                  <p:childTnLst>
                                    <p:set>
                                      <p:cBhvr>
                                        <p:cTn id="214" dur="1" fill="hold">
                                          <p:stCondLst>
                                            <p:cond delay="0"/>
                                          </p:stCondLst>
                                        </p:cTn>
                                        <p:tgtEl>
                                          <p:spTgt spid="104"/>
                                        </p:tgtEl>
                                        <p:attrNameLst>
                                          <p:attrName>style.visibility</p:attrName>
                                        </p:attrNameLst>
                                      </p:cBhvr>
                                      <p:to>
                                        <p:strVal val="visible"/>
                                      </p:to>
                                    </p:set>
                                    <p:animEffect transition="in" filter="wipe(left)">
                                      <p:cBhvr>
                                        <p:cTn id="215" dur="500"/>
                                        <p:tgtEl>
                                          <p:spTgt spid="104"/>
                                        </p:tgtEl>
                                      </p:cBhvr>
                                    </p:animEffect>
                                  </p:childTnLst>
                                </p:cTn>
                              </p:par>
                              <p:par>
                                <p:cTn id="216" presetID="22" presetClass="entr" presetSubtype="1" fill="hold" nodeType="withEffect">
                                  <p:stCondLst>
                                    <p:cond delay="0"/>
                                  </p:stCondLst>
                                  <p:childTnLst>
                                    <p:set>
                                      <p:cBhvr>
                                        <p:cTn id="217" dur="1" fill="hold">
                                          <p:stCondLst>
                                            <p:cond delay="0"/>
                                          </p:stCondLst>
                                        </p:cTn>
                                        <p:tgtEl>
                                          <p:spTgt spid="105"/>
                                        </p:tgtEl>
                                        <p:attrNameLst>
                                          <p:attrName>style.visibility</p:attrName>
                                        </p:attrNameLst>
                                      </p:cBhvr>
                                      <p:to>
                                        <p:strVal val="visible"/>
                                      </p:to>
                                    </p:set>
                                    <p:animEffect transition="in" filter="wipe(up)">
                                      <p:cBhvr>
                                        <p:cTn id="218" dur="500"/>
                                        <p:tgtEl>
                                          <p:spTgt spid="105"/>
                                        </p:tgtEl>
                                      </p:cBhvr>
                                    </p:animEffect>
                                  </p:childTnLst>
                                </p:cTn>
                              </p:par>
                              <p:par>
                                <p:cTn id="219" presetID="22" presetClass="entr" presetSubtype="1" fill="hold" nodeType="withEffect">
                                  <p:stCondLst>
                                    <p:cond delay="0"/>
                                  </p:stCondLst>
                                  <p:childTnLst>
                                    <p:set>
                                      <p:cBhvr>
                                        <p:cTn id="220" dur="1" fill="hold">
                                          <p:stCondLst>
                                            <p:cond delay="0"/>
                                          </p:stCondLst>
                                        </p:cTn>
                                        <p:tgtEl>
                                          <p:spTgt spid="106"/>
                                        </p:tgtEl>
                                        <p:attrNameLst>
                                          <p:attrName>style.visibility</p:attrName>
                                        </p:attrNameLst>
                                      </p:cBhvr>
                                      <p:to>
                                        <p:strVal val="visible"/>
                                      </p:to>
                                    </p:set>
                                    <p:animEffect transition="in" filter="wipe(up)">
                                      <p:cBhvr>
                                        <p:cTn id="221" dur="500"/>
                                        <p:tgtEl>
                                          <p:spTgt spid="106"/>
                                        </p:tgtEl>
                                      </p:cBhvr>
                                    </p:animEffec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83"/>
                                        </p:tgtEl>
                                        <p:attrNameLst>
                                          <p:attrName>style.visibility</p:attrName>
                                        </p:attrNameLst>
                                      </p:cBhvr>
                                      <p:to>
                                        <p:strVal val="visible"/>
                                      </p:to>
                                    </p:set>
                                    <p:animEffect transition="in" filter="wipe(left)">
                                      <p:cBhvr>
                                        <p:cTn id="226" dur="500"/>
                                        <p:tgtEl>
                                          <p:spTgt spid="83"/>
                                        </p:tgtEl>
                                      </p:cBhvr>
                                    </p:animEffect>
                                  </p:childTnLst>
                                </p:cTn>
                              </p:par>
                            </p:childTnLst>
                          </p:cTn>
                        </p:par>
                      </p:childTnLst>
                    </p:cTn>
                  </p:par>
                  <p:par>
                    <p:cTn id="227" fill="hold">
                      <p:stCondLst>
                        <p:cond delay="indefinite"/>
                      </p:stCondLst>
                      <p:childTnLst>
                        <p:par>
                          <p:cTn id="228" fill="hold">
                            <p:stCondLst>
                              <p:cond delay="0"/>
                            </p:stCondLst>
                            <p:childTnLst>
                              <p:par>
                                <p:cTn id="229" presetID="17" presetClass="entr" presetSubtype="8" fill="hold" nodeType="clickEffect">
                                  <p:stCondLst>
                                    <p:cond delay="0"/>
                                  </p:stCondLst>
                                  <p:childTnLst>
                                    <p:set>
                                      <p:cBhvr>
                                        <p:cTn id="230" dur="1" fill="hold">
                                          <p:stCondLst>
                                            <p:cond delay="0"/>
                                          </p:stCondLst>
                                        </p:cTn>
                                        <p:tgtEl>
                                          <p:spTgt spid="126"/>
                                        </p:tgtEl>
                                        <p:attrNameLst>
                                          <p:attrName>style.visibility</p:attrName>
                                        </p:attrNameLst>
                                      </p:cBhvr>
                                      <p:to>
                                        <p:strVal val="visible"/>
                                      </p:to>
                                    </p:set>
                                    <p:anim calcmode="lin" valueType="num">
                                      <p:cBhvr>
                                        <p:cTn id="231" dur="500" fill="hold"/>
                                        <p:tgtEl>
                                          <p:spTgt spid="126"/>
                                        </p:tgtEl>
                                        <p:attrNameLst>
                                          <p:attrName>ppt_x</p:attrName>
                                        </p:attrNameLst>
                                      </p:cBhvr>
                                      <p:tavLst>
                                        <p:tav tm="0">
                                          <p:val>
                                            <p:strVal val="#ppt_x-#ppt_w/2"/>
                                          </p:val>
                                        </p:tav>
                                        <p:tav tm="100000">
                                          <p:val>
                                            <p:strVal val="#ppt_x"/>
                                          </p:val>
                                        </p:tav>
                                      </p:tavLst>
                                    </p:anim>
                                    <p:anim calcmode="lin" valueType="num">
                                      <p:cBhvr>
                                        <p:cTn id="232" dur="500" fill="hold"/>
                                        <p:tgtEl>
                                          <p:spTgt spid="126"/>
                                        </p:tgtEl>
                                        <p:attrNameLst>
                                          <p:attrName>ppt_y</p:attrName>
                                        </p:attrNameLst>
                                      </p:cBhvr>
                                      <p:tavLst>
                                        <p:tav tm="0">
                                          <p:val>
                                            <p:strVal val="#ppt_y"/>
                                          </p:val>
                                        </p:tav>
                                        <p:tav tm="100000">
                                          <p:val>
                                            <p:strVal val="#ppt_y"/>
                                          </p:val>
                                        </p:tav>
                                      </p:tavLst>
                                    </p:anim>
                                    <p:anim calcmode="lin" valueType="num">
                                      <p:cBhvr>
                                        <p:cTn id="233" dur="500" fill="hold"/>
                                        <p:tgtEl>
                                          <p:spTgt spid="126"/>
                                        </p:tgtEl>
                                        <p:attrNameLst>
                                          <p:attrName>ppt_w</p:attrName>
                                        </p:attrNameLst>
                                      </p:cBhvr>
                                      <p:tavLst>
                                        <p:tav tm="0">
                                          <p:val>
                                            <p:fltVal val="0"/>
                                          </p:val>
                                        </p:tav>
                                        <p:tav tm="100000">
                                          <p:val>
                                            <p:strVal val="#ppt_w"/>
                                          </p:val>
                                        </p:tav>
                                      </p:tavLst>
                                    </p:anim>
                                    <p:anim calcmode="lin" valueType="num">
                                      <p:cBhvr>
                                        <p:cTn id="234" dur="500" fill="hold"/>
                                        <p:tgtEl>
                                          <p:spTgt spid="126"/>
                                        </p:tgtEl>
                                        <p:attrNameLst>
                                          <p:attrName>ppt_h</p:attrName>
                                        </p:attrNameLst>
                                      </p:cBhvr>
                                      <p:tavLst>
                                        <p:tav tm="0">
                                          <p:val>
                                            <p:strVal val="#ppt_h"/>
                                          </p:val>
                                        </p:tav>
                                        <p:tav tm="100000">
                                          <p:val>
                                            <p:strVal val="#ppt_h"/>
                                          </p:val>
                                        </p:tav>
                                      </p:tavLst>
                                    </p:anim>
                                  </p:childTnLst>
                                </p:cTn>
                              </p:par>
                            </p:childTnLst>
                          </p:cTn>
                        </p:par>
                        <p:par>
                          <p:cTn id="235" fill="hold">
                            <p:stCondLst>
                              <p:cond delay="500"/>
                            </p:stCondLst>
                            <p:childTnLst>
                              <p:par>
                                <p:cTn id="236" presetID="17" presetClass="entr" presetSubtype="8" fill="hold" nodeType="afterEffect">
                                  <p:stCondLst>
                                    <p:cond delay="0"/>
                                  </p:stCondLst>
                                  <p:childTnLst>
                                    <p:set>
                                      <p:cBhvr>
                                        <p:cTn id="237" dur="1" fill="hold">
                                          <p:stCondLst>
                                            <p:cond delay="0"/>
                                          </p:stCondLst>
                                        </p:cTn>
                                        <p:tgtEl>
                                          <p:spTgt spid="131"/>
                                        </p:tgtEl>
                                        <p:attrNameLst>
                                          <p:attrName>style.visibility</p:attrName>
                                        </p:attrNameLst>
                                      </p:cBhvr>
                                      <p:to>
                                        <p:strVal val="visible"/>
                                      </p:to>
                                    </p:set>
                                    <p:anim calcmode="lin" valueType="num">
                                      <p:cBhvr>
                                        <p:cTn id="238" dur="500" fill="hold"/>
                                        <p:tgtEl>
                                          <p:spTgt spid="131"/>
                                        </p:tgtEl>
                                        <p:attrNameLst>
                                          <p:attrName>ppt_x</p:attrName>
                                        </p:attrNameLst>
                                      </p:cBhvr>
                                      <p:tavLst>
                                        <p:tav tm="0">
                                          <p:val>
                                            <p:strVal val="#ppt_x-#ppt_w/2"/>
                                          </p:val>
                                        </p:tav>
                                        <p:tav tm="100000">
                                          <p:val>
                                            <p:strVal val="#ppt_x"/>
                                          </p:val>
                                        </p:tav>
                                      </p:tavLst>
                                    </p:anim>
                                    <p:anim calcmode="lin" valueType="num">
                                      <p:cBhvr>
                                        <p:cTn id="239" dur="500" fill="hold"/>
                                        <p:tgtEl>
                                          <p:spTgt spid="131"/>
                                        </p:tgtEl>
                                        <p:attrNameLst>
                                          <p:attrName>ppt_y</p:attrName>
                                        </p:attrNameLst>
                                      </p:cBhvr>
                                      <p:tavLst>
                                        <p:tav tm="0">
                                          <p:val>
                                            <p:strVal val="#ppt_y"/>
                                          </p:val>
                                        </p:tav>
                                        <p:tav tm="100000">
                                          <p:val>
                                            <p:strVal val="#ppt_y"/>
                                          </p:val>
                                        </p:tav>
                                      </p:tavLst>
                                    </p:anim>
                                    <p:anim calcmode="lin" valueType="num">
                                      <p:cBhvr>
                                        <p:cTn id="240" dur="500" fill="hold"/>
                                        <p:tgtEl>
                                          <p:spTgt spid="131"/>
                                        </p:tgtEl>
                                        <p:attrNameLst>
                                          <p:attrName>ppt_w</p:attrName>
                                        </p:attrNameLst>
                                      </p:cBhvr>
                                      <p:tavLst>
                                        <p:tav tm="0">
                                          <p:val>
                                            <p:fltVal val="0"/>
                                          </p:val>
                                        </p:tav>
                                        <p:tav tm="100000">
                                          <p:val>
                                            <p:strVal val="#ppt_w"/>
                                          </p:val>
                                        </p:tav>
                                      </p:tavLst>
                                    </p:anim>
                                    <p:anim calcmode="lin" valueType="num">
                                      <p:cBhvr>
                                        <p:cTn id="241" dur="500" fill="hold"/>
                                        <p:tgtEl>
                                          <p:spTgt spid="131"/>
                                        </p:tgtEl>
                                        <p:attrNameLst>
                                          <p:attrName>ppt_h</p:attrName>
                                        </p:attrNameLst>
                                      </p:cBhvr>
                                      <p:tavLst>
                                        <p:tav tm="0">
                                          <p:val>
                                            <p:strVal val="#ppt_h"/>
                                          </p:val>
                                        </p:tav>
                                        <p:tav tm="100000">
                                          <p:val>
                                            <p:strVal val="#ppt_h"/>
                                          </p:val>
                                        </p:tav>
                                      </p:tavLst>
                                    </p:anim>
                                  </p:childTnLst>
                                </p:cTn>
                              </p:par>
                            </p:childTnLst>
                          </p:cTn>
                        </p:par>
                      </p:childTnLst>
                    </p:cTn>
                  </p:par>
                  <p:par>
                    <p:cTn id="242" fill="hold">
                      <p:stCondLst>
                        <p:cond delay="indefinite"/>
                      </p:stCondLst>
                      <p:childTnLst>
                        <p:par>
                          <p:cTn id="243" fill="hold">
                            <p:stCondLst>
                              <p:cond delay="0"/>
                            </p:stCondLst>
                            <p:childTnLst>
                              <p:par>
                                <p:cTn id="244" presetID="17" presetClass="entr" presetSubtype="1" fill="hold" grpId="0" nodeType="clickEffect">
                                  <p:stCondLst>
                                    <p:cond delay="0"/>
                                  </p:stCondLst>
                                  <p:childTnLst>
                                    <p:set>
                                      <p:cBhvr>
                                        <p:cTn id="245" dur="1" fill="hold">
                                          <p:stCondLst>
                                            <p:cond delay="0"/>
                                          </p:stCondLst>
                                        </p:cTn>
                                        <p:tgtEl>
                                          <p:spTgt spid="120"/>
                                        </p:tgtEl>
                                        <p:attrNameLst>
                                          <p:attrName>style.visibility</p:attrName>
                                        </p:attrNameLst>
                                      </p:cBhvr>
                                      <p:to>
                                        <p:strVal val="visible"/>
                                      </p:to>
                                    </p:set>
                                    <p:anim calcmode="lin" valueType="num">
                                      <p:cBhvr>
                                        <p:cTn id="246" dur="500" fill="hold"/>
                                        <p:tgtEl>
                                          <p:spTgt spid="120"/>
                                        </p:tgtEl>
                                        <p:attrNameLst>
                                          <p:attrName>ppt_x</p:attrName>
                                        </p:attrNameLst>
                                      </p:cBhvr>
                                      <p:tavLst>
                                        <p:tav tm="0">
                                          <p:val>
                                            <p:strVal val="#ppt_x"/>
                                          </p:val>
                                        </p:tav>
                                        <p:tav tm="100000">
                                          <p:val>
                                            <p:strVal val="#ppt_x"/>
                                          </p:val>
                                        </p:tav>
                                      </p:tavLst>
                                    </p:anim>
                                    <p:anim calcmode="lin" valueType="num">
                                      <p:cBhvr>
                                        <p:cTn id="247" dur="500" fill="hold"/>
                                        <p:tgtEl>
                                          <p:spTgt spid="120"/>
                                        </p:tgtEl>
                                        <p:attrNameLst>
                                          <p:attrName>ppt_y</p:attrName>
                                        </p:attrNameLst>
                                      </p:cBhvr>
                                      <p:tavLst>
                                        <p:tav tm="0">
                                          <p:val>
                                            <p:strVal val="#ppt_y-#ppt_h/2"/>
                                          </p:val>
                                        </p:tav>
                                        <p:tav tm="100000">
                                          <p:val>
                                            <p:strVal val="#ppt_y"/>
                                          </p:val>
                                        </p:tav>
                                      </p:tavLst>
                                    </p:anim>
                                    <p:anim calcmode="lin" valueType="num">
                                      <p:cBhvr>
                                        <p:cTn id="248" dur="500" fill="hold"/>
                                        <p:tgtEl>
                                          <p:spTgt spid="120"/>
                                        </p:tgtEl>
                                        <p:attrNameLst>
                                          <p:attrName>ppt_w</p:attrName>
                                        </p:attrNameLst>
                                      </p:cBhvr>
                                      <p:tavLst>
                                        <p:tav tm="0">
                                          <p:val>
                                            <p:strVal val="#ppt_w"/>
                                          </p:val>
                                        </p:tav>
                                        <p:tav tm="100000">
                                          <p:val>
                                            <p:strVal val="#ppt_w"/>
                                          </p:val>
                                        </p:tav>
                                      </p:tavLst>
                                    </p:anim>
                                    <p:anim calcmode="lin" valueType="num">
                                      <p:cBhvr>
                                        <p:cTn id="249"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250" fill="hold">
                      <p:stCondLst>
                        <p:cond delay="indefinite"/>
                      </p:stCondLst>
                      <p:childTnLst>
                        <p:par>
                          <p:cTn id="251" fill="hold">
                            <p:stCondLst>
                              <p:cond delay="0"/>
                            </p:stCondLst>
                            <p:childTnLst>
                              <p:par>
                                <p:cTn id="252" presetID="22" presetClass="entr" presetSubtype="8" fill="hold" grpId="0" nodeType="clickEffect">
                                  <p:stCondLst>
                                    <p:cond delay="0"/>
                                  </p:stCondLst>
                                  <p:childTnLst>
                                    <p:set>
                                      <p:cBhvr>
                                        <p:cTn id="253" dur="1" fill="hold">
                                          <p:stCondLst>
                                            <p:cond delay="0"/>
                                          </p:stCondLst>
                                        </p:cTn>
                                        <p:tgtEl>
                                          <p:spTgt spid="84"/>
                                        </p:tgtEl>
                                        <p:attrNameLst>
                                          <p:attrName>style.visibility</p:attrName>
                                        </p:attrNameLst>
                                      </p:cBhvr>
                                      <p:to>
                                        <p:strVal val="visible"/>
                                      </p:to>
                                    </p:set>
                                    <p:animEffect transition="in" filter="wipe(left)">
                                      <p:cBhvr>
                                        <p:cTn id="254" dur="500"/>
                                        <p:tgtEl>
                                          <p:spTgt spid="84"/>
                                        </p:tgtEl>
                                      </p:cBhvr>
                                    </p:animEffect>
                                  </p:childTnLst>
                                </p:cTn>
                              </p:par>
                            </p:childTnLst>
                          </p:cTn>
                        </p:par>
                      </p:childTnLst>
                    </p:cTn>
                  </p:par>
                  <p:par>
                    <p:cTn id="255" fill="hold">
                      <p:stCondLst>
                        <p:cond delay="indefinite"/>
                      </p:stCondLst>
                      <p:childTnLst>
                        <p:par>
                          <p:cTn id="256" fill="hold">
                            <p:stCondLst>
                              <p:cond delay="0"/>
                            </p:stCondLst>
                            <p:childTnLst>
                              <p:par>
                                <p:cTn id="257" presetID="17" presetClass="entr" presetSubtype="1" fill="hold" nodeType="clickEffect">
                                  <p:stCondLst>
                                    <p:cond delay="0"/>
                                  </p:stCondLst>
                                  <p:childTnLst>
                                    <p:set>
                                      <p:cBhvr>
                                        <p:cTn id="258" dur="1" fill="hold">
                                          <p:stCondLst>
                                            <p:cond delay="0"/>
                                          </p:stCondLst>
                                        </p:cTn>
                                        <p:tgtEl>
                                          <p:spTgt spid="111"/>
                                        </p:tgtEl>
                                        <p:attrNameLst>
                                          <p:attrName>style.visibility</p:attrName>
                                        </p:attrNameLst>
                                      </p:cBhvr>
                                      <p:to>
                                        <p:strVal val="visible"/>
                                      </p:to>
                                    </p:set>
                                    <p:anim calcmode="lin" valueType="num">
                                      <p:cBhvr>
                                        <p:cTn id="259" dur="500" fill="hold"/>
                                        <p:tgtEl>
                                          <p:spTgt spid="111"/>
                                        </p:tgtEl>
                                        <p:attrNameLst>
                                          <p:attrName>ppt_x</p:attrName>
                                        </p:attrNameLst>
                                      </p:cBhvr>
                                      <p:tavLst>
                                        <p:tav tm="0">
                                          <p:val>
                                            <p:strVal val="#ppt_x"/>
                                          </p:val>
                                        </p:tav>
                                        <p:tav tm="100000">
                                          <p:val>
                                            <p:strVal val="#ppt_x"/>
                                          </p:val>
                                        </p:tav>
                                      </p:tavLst>
                                    </p:anim>
                                    <p:anim calcmode="lin" valueType="num">
                                      <p:cBhvr>
                                        <p:cTn id="260" dur="500" fill="hold"/>
                                        <p:tgtEl>
                                          <p:spTgt spid="111"/>
                                        </p:tgtEl>
                                        <p:attrNameLst>
                                          <p:attrName>ppt_y</p:attrName>
                                        </p:attrNameLst>
                                      </p:cBhvr>
                                      <p:tavLst>
                                        <p:tav tm="0">
                                          <p:val>
                                            <p:strVal val="#ppt_y-#ppt_h/2"/>
                                          </p:val>
                                        </p:tav>
                                        <p:tav tm="100000">
                                          <p:val>
                                            <p:strVal val="#ppt_y"/>
                                          </p:val>
                                        </p:tav>
                                      </p:tavLst>
                                    </p:anim>
                                    <p:anim calcmode="lin" valueType="num">
                                      <p:cBhvr>
                                        <p:cTn id="261" dur="500" fill="hold"/>
                                        <p:tgtEl>
                                          <p:spTgt spid="111"/>
                                        </p:tgtEl>
                                        <p:attrNameLst>
                                          <p:attrName>ppt_w</p:attrName>
                                        </p:attrNameLst>
                                      </p:cBhvr>
                                      <p:tavLst>
                                        <p:tav tm="0">
                                          <p:val>
                                            <p:strVal val="#ppt_w"/>
                                          </p:val>
                                        </p:tav>
                                        <p:tav tm="100000">
                                          <p:val>
                                            <p:strVal val="#ppt_w"/>
                                          </p:val>
                                        </p:tav>
                                      </p:tavLst>
                                    </p:anim>
                                    <p:anim calcmode="lin" valueType="num">
                                      <p:cBhvr>
                                        <p:cTn id="262" dur="500" fill="hold"/>
                                        <p:tgtEl>
                                          <p:spTgt spid="111"/>
                                        </p:tgtEl>
                                        <p:attrNameLst>
                                          <p:attrName>ppt_h</p:attrName>
                                        </p:attrNameLst>
                                      </p:cBhvr>
                                      <p:tavLst>
                                        <p:tav tm="0">
                                          <p:val>
                                            <p:fltVal val="0"/>
                                          </p:val>
                                        </p:tav>
                                        <p:tav tm="100000">
                                          <p:val>
                                            <p:strVal val="#ppt_h"/>
                                          </p:val>
                                        </p:tav>
                                      </p:tavLst>
                                    </p:anim>
                                  </p:childTnLst>
                                </p:cTn>
                              </p:par>
                            </p:childTnLst>
                          </p:cTn>
                        </p:par>
                        <p:par>
                          <p:cTn id="263" fill="hold">
                            <p:stCondLst>
                              <p:cond delay="500"/>
                            </p:stCondLst>
                            <p:childTnLst>
                              <p:par>
                                <p:cTn id="264" presetID="22" presetClass="entr" presetSubtype="8" fill="hold" grpId="0" nodeType="afterEffect">
                                  <p:stCondLst>
                                    <p:cond delay="0"/>
                                  </p:stCondLst>
                                  <p:childTnLst>
                                    <p:set>
                                      <p:cBhvr>
                                        <p:cTn id="265" dur="1" fill="hold">
                                          <p:stCondLst>
                                            <p:cond delay="0"/>
                                          </p:stCondLst>
                                        </p:cTn>
                                        <p:tgtEl>
                                          <p:spTgt spid="108"/>
                                        </p:tgtEl>
                                        <p:attrNameLst>
                                          <p:attrName>style.visibility</p:attrName>
                                        </p:attrNameLst>
                                      </p:cBhvr>
                                      <p:to>
                                        <p:strVal val="visible"/>
                                      </p:to>
                                    </p:set>
                                    <p:animEffect transition="in" filter="wipe(left)">
                                      <p:cBhvr>
                                        <p:cTn id="266" dur="500"/>
                                        <p:tgtEl>
                                          <p:spTgt spid="108"/>
                                        </p:tgtEl>
                                      </p:cBhvr>
                                    </p:animEffect>
                                  </p:childTnLst>
                                </p:cTn>
                              </p:par>
                              <p:par>
                                <p:cTn id="267" presetID="22" presetClass="entr" presetSubtype="1" fill="hold" nodeType="withEffect">
                                  <p:stCondLst>
                                    <p:cond delay="0"/>
                                  </p:stCondLst>
                                  <p:childTnLst>
                                    <p:set>
                                      <p:cBhvr>
                                        <p:cTn id="268" dur="1" fill="hold">
                                          <p:stCondLst>
                                            <p:cond delay="0"/>
                                          </p:stCondLst>
                                        </p:cTn>
                                        <p:tgtEl>
                                          <p:spTgt spid="109"/>
                                        </p:tgtEl>
                                        <p:attrNameLst>
                                          <p:attrName>style.visibility</p:attrName>
                                        </p:attrNameLst>
                                      </p:cBhvr>
                                      <p:to>
                                        <p:strVal val="visible"/>
                                      </p:to>
                                    </p:set>
                                    <p:animEffect transition="in" filter="wipe(up)">
                                      <p:cBhvr>
                                        <p:cTn id="269" dur="500"/>
                                        <p:tgtEl>
                                          <p:spTgt spid="109"/>
                                        </p:tgtEl>
                                      </p:cBhvr>
                                    </p:animEffect>
                                  </p:childTnLst>
                                </p:cTn>
                              </p:par>
                              <p:par>
                                <p:cTn id="270" presetID="22" presetClass="entr" presetSubtype="1" fill="hold" nodeType="withEffect">
                                  <p:stCondLst>
                                    <p:cond delay="0"/>
                                  </p:stCondLst>
                                  <p:childTnLst>
                                    <p:set>
                                      <p:cBhvr>
                                        <p:cTn id="271" dur="1" fill="hold">
                                          <p:stCondLst>
                                            <p:cond delay="0"/>
                                          </p:stCondLst>
                                        </p:cTn>
                                        <p:tgtEl>
                                          <p:spTgt spid="110"/>
                                        </p:tgtEl>
                                        <p:attrNameLst>
                                          <p:attrName>style.visibility</p:attrName>
                                        </p:attrNameLst>
                                      </p:cBhvr>
                                      <p:to>
                                        <p:strVal val="visible"/>
                                      </p:to>
                                    </p:set>
                                    <p:animEffect transition="in" filter="wipe(up)">
                                      <p:cBhvr>
                                        <p:cTn id="272" dur="500"/>
                                        <p:tgtEl>
                                          <p:spTgt spid="110"/>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85"/>
                                        </p:tgtEl>
                                        <p:attrNameLst>
                                          <p:attrName>style.visibility</p:attrName>
                                        </p:attrNameLst>
                                      </p:cBhvr>
                                      <p:to>
                                        <p:strVal val="visible"/>
                                      </p:to>
                                    </p:set>
                                    <p:animEffect transition="in" filter="wipe(left)">
                                      <p:cBhvr>
                                        <p:cTn id="277" dur="500"/>
                                        <p:tgtEl>
                                          <p:spTgt spid="85"/>
                                        </p:tgtEl>
                                      </p:cBhvr>
                                    </p:animEffect>
                                  </p:childTnLst>
                                </p:cTn>
                              </p:par>
                            </p:childTnLst>
                          </p:cTn>
                        </p:par>
                      </p:childTnLst>
                    </p:cTn>
                  </p:par>
                  <p:par>
                    <p:cTn id="278" fill="hold">
                      <p:stCondLst>
                        <p:cond delay="indefinite"/>
                      </p:stCondLst>
                      <p:childTnLst>
                        <p:par>
                          <p:cTn id="279" fill="hold">
                            <p:stCondLst>
                              <p:cond delay="0"/>
                            </p:stCondLst>
                            <p:childTnLst>
                              <p:par>
                                <p:cTn id="280" presetID="17" presetClass="entr" presetSubtype="1" fill="hold" grpId="0" nodeType="clickEffect">
                                  <p:stCondLst>
                                    <p:cond delay="0"/>
                                  </p:stCondLst>
                                  <p:childTnLst>
                                    <p:set>
                                      <p:cBhvr>
                                        <p:cTn id="281" dur="1" fill="hold">
                                          <p:stCondLst>
                                            <p:cond delay="0"/>
                                          </p:stCondLst>
                                        </p:cTn>
                                        <p:tgtEl>
                                          <p:spTgt spid="123"/>
                                        </p:tgtEl>
                                        <p:attrNameLst>
                                          <p:attrName>style.visibility</p:attrName>
                                        </p:attrNameLst>
                                      </p:cBhvr>
                                      <p:to>
                                        <p:strVal val="visible"/>
                                      </p:to>
                                    </p:set>
                                    <p:anim calcmode="lin" valueType="num">
                                      <p:cBhvr>
                                        <p:cTn id="282" dur="500" fill="hold"/>
                                        <p:tgtEl>
                                          <p:spTgt spid="123"/>
                                        </p:tgtEl>
                                        <p:attrNameLst>
                                          <p:attrName>ppt_x</p:attrName>
                                        </p:attrNameLst>
                                      </p:cBhvr>
                                      <p:tavLst>
                                        <p:tav tm="0">
                                          <p:val>
                                            <p:strVal val="#ppt_x"/>
                                          </p:val>
                                        </p:tav>
                                        <p:tav tm="100000">
                                          <p:val>
                                            <p:strVal val="#ppt_x"/>
                                          </p:val>
                                        </p:tav>
                                      </p:tavLst>
                                    </p:anim>
                                    <p:anim calcmode="lin" valueType="num">
                                      <p:cBhvr>
                                        <p:cTn id="283" dur="500" fill="hold"/>
                                        <p:tgtEl>
                                          <p:spTgt spid="123"/>
                                        </p:tgtEl>
                                        <p:attrNameLst>
                                          <p:attrName>ppt_y</p:attrName>
                                        </p:attrNameLst>
                                      </p:cBhvr>
                                      <p:tavLst>
                                        <p:tav tm="0">
                                          <p:val>
                                            <p:strVal val="#ppt_y-#ppt_h/2"/>
                                          </p:val>
                                        </p:tav>
                                        <p:tav tm="100000">
                                          <p:val>
                                            <p:strVal val="#ppt_y"/>
                                          </p:val>
                                        </p:tav>
                                      </p:tavLst>
                                    </p:anim>
                                    <p:anim calcmode="lin" valueType="num">
                                      <p:cBhvr>
                                        <p:cTn id="284" dur="500" fill="hold"/>
                                        <p:tgtEl>
                                          <p:spTgt spid="123"/>
                                        </p:tgtEl>
                                        <p:attrNameLst>
                                          <p:attrName>ppt_w</p:attrName>
                                        </p:attrNameLst>
                                      </p:cBhvr>
                                      <p:tavLst>
                                        <p:tav tm="0">
                                          <p:val>
                                            <p:strVal val="#ppt_w"/>
                                          </p:val>
                                        </p:tav>
                                        <p:tav tm="100000">
                                          <p:val>
                                            <p:strVal val="#ppt_w"/>
                                          </p:val>
                                        </p:tav>
                                      </p:tavLst>
                                    </p:anim>
                                    <p:anim calcmode="lin" valueType="num">
                                      <p:cBhvr>
                                        <p:cTn id="285" dur="500" fill="hold"/>
                                        <p:tgtEl>
                                          <p:spTgt spid="123"/>
                                        </p:tgtEl>
                                        <p:attrNameLst>
                                          <p:attrName>ppt_h</p:attrName>
                                        </p:attrNameLst>
                                      </p:cBhvr>
                                      <p:tavLst>
                                        <p:tav tm="0">
                                          <p:val>
                                            <p:fltVal val="0"/>
                                          </p:val>
                                        </p:tav>
                                        <p:tav tm="100000">
                                          <p:val>
                                            <p:strVal val="#ppt_h"/>
                                          </p:val>
                                        </p:tav>
                                      </p:tavLst>
                                    </p:anim>
                                  </p:childTnLst>
                                </p:cTn>
                              </p:par>
                            </p:childTnLst>
                          </p:cTn>
                        </p:par>
                      </p:childTnLst>
                    </p:cTn>
                  </p:par>
                  <p:par>
                    <p:cTn id="286" fill="hold">
                      <p:stCondLst>
                        <p:cond delay="indefinite"/>
                      </p:stCondLst>
                      <p:childTnLst>
                        <p:par>
                          <p:cTn id="287" fill="hold">
                            <p:stCondLst>
                              <p:cond delay="0"/>
                            </p:stCondLst>
                            <p:childTnLst>
                              <p:par>
                                <p:cTn id="288" presetID="17" presetClass="entr" presetSubtype="8" fill="hold" nodeType="clickEffect">
                                  <p:stCondLst>
                                    <p:cond delay="0"/>
                                  </p:stCondLst>
                                  <p:childTnLst>
                                    <p:set>
                                      <p:cBhvr>
                                        <p:cTn id="289" dur="1" fill="hold">
                                          <p:stCondLst>
                                            <p:cond delay="0"/>
                                          </p:stCondLst>
                                        </p:cTn>
                                        <p:tgtEl>
                                          <p:spTgt spid="132"/>
                                        </p:tgtEl>
                                        <p:attrNameLst>
                                          <p:attrName>style.visibility</p:attrName>
                                        </p:attrNameLst>
                                      </p:cBhvr>
                                      <p:to>
                                        <p:strVal val="visible"/>
                                      </p:to>
                                    </p:set>
                                    <p:anim calcmode="lin" valueType="num">
                                      <p:cBhvr>
                                        <p:cTn id="290" dur="500" fill="hold"/>
                                        <p:tgtEl>
                                          <p:spTgt spid="132"/>
                                        </p:tgtEl>
                                        <p:attrNameLst>
                                          <p:attrName>ppt_x</p:attrName>
                                        </p:attrNameLst>
                                      </p:cBhvr>
                                      <p:tavLst>
                                        <p:tav tm="0">
                                          <p:val>
                                            <p:strVal val="#ppt_x-#ppt_w/2"/>
                                          </p:val>
                                        </p:tav>
                                        <p:tav tm="100000">
                                          <p:val>
                                            <p:strVal val="#ppt_x"/>
                                          </p:val>
                                        </p:tav>
                                      </p:tavLst>
                                    </p:anim>
                                    <p:anim calcmode="lin" valueType="num">
                                      <p:cBhvr>
                                        <p:cTn id="291" dur="500" fill="hold"/>
                                        <p:tgtEl>
                                          <p:spTgt spid="132"/>
                                        </p:tgtEl>
                                        <p:attrNameLst>
                                          <p:attrName>ppt_y</p:attrName>
                                        </p:attrNameLst>
                                      </p:cBhvr>
                                      <p:tavLst>
                                        <p:tav tm="0">
                                          <p:val>
                                            <p:strVal val="#ppt_y"/>
                                          </p:val>
                                        </p:tav>
                                        <p:tav tm="100000">
                                          <p:val>
                                            <p:strVal val="#ppt_y"/>
                                          </p:val>
                                        </p:tav>
                                      </p:tavLst>
                                    </p:anim>
                                    <p:anim calcmode="lin" valueType="num">
                                      <p:cBhvr>
                                        <p:cTn id="292" dur="500" fill="hold"/>
                                        <p:tgtEl>
                                          <p:spTgt spid="132"/>
                                        </p:tgtEl>
                                        <p:attrNameLst>
                                          <p:attrName>ppt_w</p:attrName>
                                        </p:attrNameLst>
                                      </p:cBhvr>
                                      <p:tavLst>
                                        <p:tav tm="0">
                                          <p:val>
                                            <p:fltVal val="0"/>
                                          </p:val>
                                        </p:tav>
                                        <p:tav tm="100000">
                                          <p:val>
                                            <p:strVal val="#ppt_w"/>
                                          </p:val>
                                        </p:tav>
                                      </p:tavLst>
                                    </p:anim>
                                    <p:anim calcmode="lin" valueType="num">
                                      <p:cBhvr>
                                        <p:cTn id="293" dur="500" fill="hold"/>
                                        <p:tgtEl>
                                          <p:spTgt spid="132"/>
                                        </p:tgtEl>
                                        <p:attrNameLst>
                                          <p:attrName>ppt_h</p:attrName>
                                        </p:attrNameLst>
                                      </p:cBhvr>
                                      <p:tavLst>
                                        <p:tav tm="0">
                                          <p:val>
                                            <p:strVal val="#ppt_h"/>
                                          </p:val>
                                        </p:tav>
                                        <p:tav tm="100000">
                                          <p:val>
                                            <p:strVal val="#ppt_h"/>
                                          </p:val>
                                        </p:tav>
                                      </p:tavLst>
                                    </p:anim>
                                  </p:childTnLst>
                                </p:cTn>
                              </p:par>
                              <p:par>
                                <p:cTn id="294" presetID="17" presetClass="entr" presetSubtype="8" fill="hold" nodeType="withEffect">
                                  <p:stCondLst>
                                    <p:cond delay="0"/>
                                  </p:stCondLst>
                                  <p:childTnLst>
                                    <p:set>
                                      <p:cBhvr>
                                        <p:cTn id="295" dur="1" fill="hold">
                                          <p:stCondLst>
                                            <p:cond delay="0"/>
                                          </p:stCondLst>
                                        </p:cTn>
                                        <p:tgtEl>
                                          <p:spTgt spid="133"/>
                                        </p:tgtEl>
                                        <p:attrNameLst>
                                          <p:attrName>style.visibility</p:attrName>
                                        </p:attrNameLst>
                                      </p:cBhvr>
                                      <p:to>
                                        <p:strVal val="visible"/>
                                      </p:to>
                                    </p:set>
                                    <p:anim calcmode="lin" valueType="num">
                                      <p:cBhvr>
                                        <p:cTn id="296" dur="500" fill="hold"/>
                                        <p:tgtEl>
                                          <p:spTgt spid="133"/>
                                        </p:tgtEl>
                                        <p:attrNameLst>
                                          <p:attrName>ppt_x</p:attrName>
                                        </p:attrNameLst>
                                      </p:cBhvr>
                                      <p:tavLst>
                                        <p:tav tm="0">
                                          <p:val>
                                            <p:strVal val="#ppt_x-#ppt_w/2"/>
                                          </p:val>
                                        </p:tav>
                                        <p:tav tm="100000">
                                          <p:val>
                                            <p:strVal val="#ppt_x"/>
                                          </p:val>
                                        </p:tav>
                                      </p:tavLst>
                                    </p:anim>
                                    <p:anim calcmode="lin" valueType="num">
                                      <p:cBhvr>
                                        <p:cTn id="297" dur="500" fill="hold"/>
                                        <p:tgtEl>
                                          <p:spTgt spid="133"/>
                                        </p:tgtEl>
                                        <p:attrNameLst>
                                          <p:attrName>ppt_y</p:attrName>
                                        </p:attrNameLst>
                                      </p:cBhvr>
                                      <p:tavLst>
                                        <p:tav tm="0">
                                          <p:val>
                                            <p:strVal val="#ppt_y"/>
                                          </p:val>
                                        </p:tav>
                                        <p:tav tm="100000">
                                          <p:val>
                                            <p:strVal val="#ppt_y"/>
                                          </p:val>
                                        </p:tav>
                                      </p:tavLst>
                                    </p:anim>
                                    <p:anim calcmode="lin" valueType="num">
                                      <p:cBhvr>
                                        <p:cTn id="298" dur="500" fill="hold"/>
                                        <p:tgtEl>
                                          <p:spTgt spid="133"/>
                                        </p:tgtEl>
                                        <p:attrNameLst>
                                          <p:attrName>ppt_w</p:attrName>
                                        </p:attrNameLst>
                                      </p:cBhvr>
                                      <p:tavLst>
                                        <p:tav tm="0">
                                          <p:val>
                                            <p:fltVal val="0"/>
                                          </p:val>
                                        </p:tav>
                                        <p:tav tm="100000">
                                          <p:val>
                                            <p:strVal val="#ppt_w"/>
                                          </p:val>
                                        </p:tav>
                                      </p:tavLst>
                                    </p:anim>
                                    <p:anim calcmode="lin" valueType="num">
                                      <p:cBhvr>
                                        <p:cTn id="299" dur="500" fill="hold"/>
                                        <p:tgtEl>
                                          <p:spTgt spid="133"/>
                                        </p:tgtEl>
                                        <p:attrNameLst>
                                          <p:attrName>ppt_h</p:attrName>
                                        </p:attrNameLst>
                                      </p:cBhvr>
                                      <p:tavLst>
                                        <p:tav tm="0">
                                          <p:val>
                                            <p:strVal val="#ppt_h"/>
                                          </p:val>
                                        </p:tav>
                                        <p:tav tm="100000">
                                          <p:val>
                                            <p:strVal val="#ppt_h"/>
                                          </p:val>
                                        </p:tav>
                                      </p:tavLst>
                                    </p:anim>
                                  </p:childTnLst>
                                </p:cTn>
                              </p:par>
                            </p:childTnLst>
                          </p:cTn>
                        </p:par>
                      </p:childTnLst>
                    </p:cTn>
                  </p:par>
                  <p:par>
                    <p:cTn id="300" fill="hold">
                      <p:stCondLst>
                        <p:cond delay="indefinite"/>
                      </p:stCondLst>
                      <p:childTnLst>
                        <p:par>
                          <p:cTn id="301" fill="hold">
                            <p:stCondLst>
                              <p:cond delay="0"/>
                            </p:stCondLst>
                            <p:childTnLst>
                              <p:par>
                                <p:cTn id="302" presetID="5" presetClass="entr" presetSubtype="5" fill="hold" grpId="0" nodeType="clickEffect">
                                  <p:stCondLst>
                                    <p:cond delay="0"/>
                                  </p:stCondLst>
                                  <p:childTnLst>
                                    <p:set>
                                      <p:cBhvr>
                                        <p:cTn id="303" dur="1" fill="hold">
                                          <p:stCondLst>
                                            <p:cond delay="0"/>
                                          </p:stCondLst>
                                        </p:cTn>
                                        <p:tgtEl>
                                          <p:spTgt spid="86"/>
                                        </p:tgtEl>
                                        <p:attrNameLst>
                                          <p:attrName>style.visibility</p:attrName>
                                        </p:attrNameLst>
                                      </p:cBhvr>
                                      <p:to>
                                        <p:strVal val="visible"/>
                                      </p:to>
                                    </p:set>
                                    <p:animEffect transition="in" filter="checkerboard(down)">
                                      <p:cBhvr>
                                        <p:cTn id="304" dur="500"/>
                                        <p:tgtEl>
                                          <p:spTgt spid="86"/>
                                        </p:tgtEl>
                                      </p:cBhvr>
                                    </p:animEffect>
                                  </p:childTnLst>
                                </p:cTn>
                              </p:par>
                            </p:childTnLst>
                          </p:cTn>
                        </p:par>
                      </p:childTnLst>
                    </p:cTn>
                  </p:par>
                  <p:par>
                    <p:cTn id="305" fill="hold">
                      <p:stCondLst>
                        <p:cond delay="indefinite"/>
                      </p:stCondLst>
                      <p:childTnLst>
                        <p:par>
                          <p:cTn id="306" fill="hold">
                            <p:stCondLst>
                              <p:cond delay="0"/>
                            </p:stCondLst>
                            <p:childTnLst>
                              <p:par>
                                <p:cTn id="307" presetID="17" presetClass="entr" presetSubtype="1" fill="hold" nodeType="clickEffect">
                                  <p:stCondLst>
                                    <p:cond delay="0"/>
                                  </p:stCondLst>
                                  <p:childTnLst>
                                    <p:set>
                                      <p:cBhvr>
                                        <p:cTn id="308" dur="1" fill="hold">
                                          <p:stCondLst>
                                            <p:cond delay="0"/>
                                          </p:stCondLst>
                                        </p:cTn>
                                        <p:tgtEl>
                                          <p:spTgt spid="115"/>
                                        </p:tgtEl>
                                        <p:attrNameLst>
                                          <p:attrName>style.visibility</p:attrName>
                                        </p:attrNameLst>
                                      </p:cBhvr>
                                      <p:to>
                                        <p:strVal val="visible"/>
                                      </p:to>
                                    </p:set>
                                    <p:anim calcmode="lin" valueType="num">
                                      <p:cBhvr>
                                        <p:cTn id="309" dur="500" fill="hold"/>
                                        <p:tgtEl>
                                          <p:spTgt spid="115"/>
                                        </p:tgtEl>
                                        <p:attrNameLst>
                                          <p:attrName>ppt_x</p:attrName>
                                        </p:attrNameLst>
                                      </p:cBhvr>
                                      <p:tavLst>
                                        <p:tav tm="0">
                                          <p:val>
                                            <p:strVal val="#ppt_x"/>
                                          </p:val>
                                        </p:tav>
                                        <p:tav tm="100000">
                                          <p:val>
                                            <p:strVal val="#ppt_x"/>
                                          </p:val>
                                        </p:tav>
                                      </p:tavLst>
                                    </p:anim>
                                    <p:anim calcmode="lin" valueType="num">
                                      <p:cBhvr>
                                        <p:cTn id="310" dur="500" fill="hold"/>
                                        <p:tgtEl>
                                          <p:spTgt spid="115"/>
                                        </p:tgtEl>
                                        <p:attrNameLst>
                                          <p:attrName>ppt_y</p:attrName>
                                        </p:attrNameLst>
                                      </p:cBhvr>
                                      <p:tavLst>
                                        <p:tav tm="0">
                                          <p:val>
                                            <p:strVal val="#ppt_y-#ppt_h/2"/>
                                          </p:val>
                                        </p:tav>
                                        <p:tav tm="100000">
                                          <p:val>
                                            <p:strVal val="#ppt_y"/>
                                          </p:val>
                                        </p:tav>
                                      </p:tavLst>
                                    </p:anim>
                                    <p:anim calcmode="lin" valueType="num">
                                      <p:cBhvr>
                                        <p:cTn id="311" dur="500" fill="hold"/>
                                        <p:tgtEl>
                                          <p:spTgt spid="115"/>
                                        </p:tgtEl>
                                        <p:attrNameLst>
                                          <p:attrName>ppt_w</p:attrName>
                                        </p:attrNameLst>
                                      </p:cBhvr>
                                      <p:tavLst>
                                        <p:tav tm="0">
                                          <p:val>
                                            <p:strVal val="#ppt_w"/>
                                          </p:val>
                                        </p:tav>
                                        <p:tav tm="100000">
                                          <p:val>
                                            <p:strVal val="#ppt_w"/>
                                          </p:val>
                                        </p:tav>
                                      </p:tavLst>
                                    </p:anim>
                                    <p:anim calcmode="lin" valueType="num">
                                      <p:cBhvr>
                                        <p:cTn id="312" dur="500" fill="hold"/>
                                        <p:tgtEl>
                                          <p:spTgt spid="115"/>
                                        </p:tgtEl>
                                        <p:attrNameLst>
                                          <p:attrName>ppt_h</p:attrName>
                                        </p:attrNameLst>
                                      </p:cBhvr>
                                      <p:tavLst>
                                        <p:tav tm="0">
                                          <p:val>
                                            <p:fltVal val="0"/>
                                          </p:val>
                                        </p:tav>
                                        <p:tav tm="100000">
                                          <p:val>
                                            <p:strVal val="#ppt_h"/>
                                          </p:val>
                                        </p:tav>
                                      </p:tavLst>
                                    </p:anim>
                                  </p:childTnLst>
                                </p:cTn>
                              </p:par>
                            </p:childTnLst>
                          </p:cTn>
                        </p:par>
                        <p:par>
                          <p:cTn id="313" fill="hold">
                            <p:stCondLst>
                              <p:cond delay="500"/>
                            </p:stCondLst>
                            <p:childTnLst>
                              <p:par>
                                <p:cTn id="314" presetID="22" presetClass="entr" presetSubtype="8" fill="hold" grpId="0" nodeType="afterEffect">
                                  <p:stCondLst>
                                    <p:cond delay="0"/>
                                  </p:stCondLst>
                                  <p:childTnLst>
                                    <p:set>
                                      <p:cBhvr>
                                        <p:cTn id="315" dur="1" fill="hold">
                                          <p:stCondLst>
                                            <p:cond delay="0"/>
                                          </p:stCondLst>
                                        </p:cTn>
                                        <p:tgtEl>
                                          <p:spTgt spid="112"/>
                                        </p:tgtEl>
                                        <p:attrNameLst>
                                          <p:attrName>style.visibility</p:attrName>
                                        </p:attrNameLst>
                                      </p:cBhvr>
                                      <p:to>
                                        <p:strVal val="visible"/>
                                      </p:to>
                                    </p:set>
                                    <p:animEffect transition="in" filter="wipe(left)">
                                      <p:cBhvr>
                                        <p:cTn id="316" dur="500"/>
                                        <p:tgtEl>
                                          <p:spTgt spid="112"/>
                                        </p:tgtEl>
                                      </p:cBhvr>
                                    </p:animEffect>
                                  </p:childTnLst>
                                </p:cTn>
                              </p:par>
                              <p:par>
                                <p:cTn id="317" presetID="22" presetClass="entr" presetSubtype="1" fill="hold" nodeType="withEffect">
                                  <p:stCondLst>
                                    <p:cond delay="0"/>
                                  </p:stCondLst>
                                  <p:childTnLst>
                                    <p:set>
                                      <p:cBhvr>
                                        <p:cTn id="318" dur="1" fill="hold">
                                          <p:stCondLst>
                                            <p:cond delay="0"/>
                                          </p:stCondLst>
                                        </p:cTn>
                                        <p:tgtEl>
                                          <p:spTgt spid="113"/>
                                        </p:tgtEl>
                                        <p:attrNameLst>
                                          <p:attrName>style.visibility</p:attrName>
                                        </p:attrNameLst>
                                      </p:cBhvr>
                                      <p:to>
                                        <p:strVal val="visible"/>
                                      </p:to>
                                    </p:set>
                                    <p:animEffect transition="in" filter="wipe(up)">
                                      <p:cBhvr>
                                        <p:cTn id="319" dur="500"/>
                                        <p:tgtEl>
                                          <p:spTgt spid="113"/>
                                        </p:tgtEl>
                                      </p:cBhvr>
                                    </p:animEffect>
                                  </p:childTnLst>
                                </p:cTn>
                              </p:par>
                              <p:par>
                                <p:cTn id="320" presetID="22" presetClass="entr" presetSubtype="1" fill="hold" nodeType="withEffect">
                                  <p:stCondLst>
                                    <p:cond delay="0"/>
                                  </p:stCondLst>
                                  <p:childTnLst>
                                    <p:set>
                                      <p:cBhvr>
                                        <p:cTn id="321" dur="1" fill="hold">
                                          <p:stCondLst>
                                            <p:cond delay="0"/>
                                          </p:stCondLst>
                                        </p:cTn>
                                        <p:tgtEl>
                                          <p:spTgt spid="114"/>
                                        </p:tgtEl>
                                        <p:attrNameLst>
                                          <p:attrName>style.visibility</p:attrName>
                                        </p:attrNameLst>
                                      </p:cBhvr>
                                      <p:to>
                                        <p:strVal val="visible"/>
                                      </p:to>
                                    </p:set>
                                    <p:animEffect transition="in" filter="wipe(up)">
                                      <p:cBhvr>
                                        <p:cTn id="322" dur="500"/>
                                        <p:tgtEl>
                                          <p:spTgt spid="114"/>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8" fill="hold" grpId="0" nodeType="clickEffect">
                                  <p:stCondLst>
                                    <p:cond delay="0"/>
                                  </p:stCondLst>
                                  <p:childTnLst>
                                    <p:set>
                                      <p:cBhvr>
                                        <p:cTn id="326" dur="1" fill="hold">
                                          <p:stCondLst>
                                            <p:cond delay="0"/>
                                          </p:stCondLst>
                                        </p:cTn>
                                        <p:tgtEl>
                                          <p:spTgt spid="87"/>
                                        </p:tgtEl>
                                        <p:attrNameLst>
                                          <p:attrName>style.visibility</p:attrName>
                                        </p:attrNameLst>
                                      </p:cBhvr>
                                      <p:to>
                                        <p:strVal val="visible"/>
                                      </p:to>
                                    </p:set>
                                    <p:animEffect transition="in" filter="wipe(left)">
                                      <p:cBhvr>
                                        <p:cTn id="327" dur="500"/>
                                        <p:tgtEl>
                                          <p:spTgt spid="87"/>
                                        </p:tgtEl>
                                      </p:cBhvr>
                                    </p:animEffect>
                                  </p:childTnLst>
                                </p:cTn>
                              </p:par>
                            </p:childTnLst>
                          </p:cTn>
                        </p:par>
                        <p:par>
                          <p:cTn id="328" fill="hold">
                            <p:stCondLst>
                              <p:cond delay="500"/>
                            </p:stCondLst>
                            <p:childTnLst>
                              <p:par>
                                <p:cTn id="329" presetID="17" presetClass="entr" presetSubtype="1" fill="hold" grpId="0" nodeType="afterEffect">
                                  <p:stCondLst>
                                    <p:cond delay="0"/>
                                  </p:stCondLst>
                                  <p:childTnLst>
                                    <p:set>
                                      <p:cBhvr>
                                        <p:cTn id="330" dur="1" fill="hold">
                                          <p:stCondLst>
                                            <p:cond delay="0"/>
                                          </p:stCondLst>
                                        </p:cTn>
                                        <p:tgtEl>
                                          <p:spTgt spid="121"/>
                                        </p:tgtEl>
                                        <p:attrNameLst>
                                          <p:attrName>style.visibility</p:attrName>
                                        </p:attrNameLst>
                                      </p:cBhvr>
                                      <p:to>
                                        <p:strVal val="visible"/>
                                      </p:to>
                                    </p:set>
                                    <p:anim calcmode="lin" valueType="num">
                                      <p:cBhvr>
                                        <p:cTn id="331" dur="500" fill="hold"/>
                                        <p:tgtEl>
                                          <p:spTgt spid="121"/>
                                        </p:tgtEl>
                                        <p:attrNameLst>
                                          <p:attrName>ppt_x</p:attrName>
                                        </p:attrNameLst>
                                      </p:cBhvr>
                                      <p:tavLst>
                                        <p:tav tm="0">
                                          <p:val>
                                            <p:strVal val="#ppt_x"/>
                                          </p:val>
                                        </p:tav>
                                        <p:tav tm="100000">
                                          <p:val>
                                            <p:strVal val="#ppt_x"/>
                                          </p:val>
                                        </p:tav>
                                      </p:tavLst>
                                    </p:anim>
                                    <p:anim calcmode="lin" valueType="num">
                                      <p:cBhvr>
                                        <p:cTn id="332" dur="500" fill="hold"/>
                                        <p:tgtEl>
                                          <p:spTgt spid="121"/>
                                        </p:tgtEl>
                                        <p:attrNameLst>
                                          <p:attrName>ppt_y</p:attrName>
                                        </p:attrNameLst>
                                      </p:cBhvr>
                                      <p:tavLst>
                                        <p:tav tm="0">
                                          <p:val>
                                            <p:strVal val="#ppt_y-#ppt_h/2"/>
                                          </p:val>
                                        </p:tav>
                                        <p:tav tm="100000">
                                          <p:val>
                                            <p:strVal val="#ppt_y"/>
                                          </p:val>
                                        </p:tav>
                                      </p:tavLst>
                                    </p:anim>
                                    <p:anim calcmode="lin" valueType="num">
                                      <p:cBhvr>
                                        <p:cTn id="333" dur="500" fill="hold"/>
                                        <p:tgtEl>
                                          <p:spTgt spid="121"/>
                                        </p:tgtEl>
                                        <p:attrNameLst>
                                          <p:attrName>ppt_w</p:attrName>
                                        </p:attrNameLst>
                                      </p:cBhvr>
                                      <p:tavLst>
                                        <p:tav tm="0">
                                          <p:val>
                                            <p:strVal val="#ppt_w"/>
                                          </p:val>
                                        </p:tav>
                                        <p:tav tm="100000">
                                          <p:val>
                                            <p:strVal val="#ppt_w"/>
                                          </p:val>
                                        </p:tav>
                                      </p:tavLst>
                                    </p:anim>
                                    <p:anim calcmode="lin" valueType="num">
                                      <p:cBhvr>
                                        <p:cTn id="334" dur="500" fill="hold"/>
                                        <p:tgtEl>
                                          <p:spTgt spid="121"/>
                                        </p:tgtEl>
                                        <p:attrNameLst>
                                          <p:attrName>ppt_h</p:attrName>
                                        </p:attrNameLst>
                                      </p:cBhvr>
                                      <p:tavLst>
                                        <p:tav tm="0">
                                          <p:val>
                                            <p:fltVal val="0"/>
                                          </p:val>
                                        </p:tav>
                                        <p:tav tm="100000">
                                          <p:val>
                                            <p:strVal val="#ppt_h"/>
                                          </p:val>
                                        </p:tav>
                                      </p:tavLst>
                                    </p:anim>
                                  </p:childTnLst>
                                </p:cTn>
                              </p:par>
                            </p:childTnLst>
                          </p:cTn>
                        </p:par>
                        <p:par>
                          <p:cTn id="335" fill="hold">
                            <p:stCondLst>
                              <p:cond delay="1000"/>
                            </p:stCondLst>
                            <p:childTnLst>
                              <p:par>
                                <p:cTn id="336" presetID="17" presetClass="entr" presetSubtype="1" fill="hold" grpId="0" nodeType="afterEffect">
                                  <p:stCondLst>
                                    <p:cond delay="0"/>
                                  </p:stCondLst>
                                  <p:childTnLst>
                                    <p:set>
                                      <p:cBhvr>
                                        <p:cTn id="337" dur="1" fill="hold">
                                          <p:stCondLst>
                                            <p:cond delay="0"/>
                                          </p:stCondLst>
                                        </p:cTn>
                                        <p:tgtEl>
                                          <p:spTgt spid="122"/>
                                        </p:tgtEl>
                                        <p:attrNameLst>
                                          <p:attrName>style.visibility</p:attrName>
                                        </p:attrNameLst>
                                      </p:cBhvr>
                                      <p:to>
                                        <p:strVal val="visible"/>
                                      </p:to>
                                    </p:set>
                                    <p:anim calcmode="lin" valueType="num">
                                      <p:cBhvr>
                                        <p:cTn id="338" dur="500" fill="hold"/>
                                        <p:tgtEl>
                                          <p:spTgt spid="122"/>
                                        </p:tgtEl>
                                        <p:attrNameLst>
                                          <p:attrName>ppt_x</p:attrName>
                                        </p:attrNameLst>
                                      </p:cBhvr>
                                      <p:tavLst>
                                        <p:tav tm="0">
                                          <p:val>
                                            <p:strVal val="#ppt_x"/>
                                          </p:val>
                                        </p:tav>
                                        <p:tav tm="100000">
                                          <p:val>
                                            <p:strVal val="#ppt_x"/>
                                          </p:val>
                                        </p:tav>
                                      </p:tavLst>
                                    </p:anim>
                                    <p:anim calcmode="lin" valueType="num">
                                      <p:cBhvr>
                                        <p:cTn id="339" dur="500" fill="hold"/>
                                        <p:tgtEl>
                                          <p:spTgt spid="122"/>
                                        </p:tgtEl>
                                        <p:attrNameLst>
                                          <p:attrName>ppt_y</p:attrName>
                                        </p:attrNameLst>
                                      </p:cBhvr>
                                      <p:tavLst>
                                        <p:tav tm="0">
                                          <p:val>
                                            <p:strVal val="#ppt_y-#ppt_h/2"/>
                                          </p:val>
                                        </p:tav>
                                        <p:tav tm="100000">
                                          <p:val>
                                            <p:strVal val="#ppt_y"/>
                                          </p:val>
                                        </p:tav>
                                      </p:tavLst>
                                    </p:anim>
                                    <p:anim calcmode="lin" valueType="num">
                                      <p:cBhvr>
                                        <p:cTn id="340" dur="500" fill="hold"/>
                                        <p:tgtEl>
                                          <p:spTgt spid="122"/>
                                        </p:tgtEl>
                                        <p:attrNameLst>
                                          <p:attrName>ppt_w</p:attrName>
                                        </p:attrNameLst>
                                      </p:cBhvr>
                                      <p:tavLst>
                                        <p:tav tm="0">
                                          <p:val>
                                            <p:strVal val="#ppt_w"/>
                                          </p:val>
                                        </p:tav>
                                        <p:tav tm="100000">
                                          <p:val>
                                            <p:strVal val="#ppt_w"/>
                                          </p:val>
                                        </p:tav>
                                      </p:tavLst>
                                    </p:anim>
                                    <p:anim calcmode="lin" valueType="num">
                                      <p:cBhvr>
                                        <p:cTn id="341" dur="500" fill="hold"/>
                                        <p:tgtEl>
                                          <p:spTgt spid="1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bldLvl="0" animBg="1"/>
      <p:bldP spid="75" grpId="0" bldLvl="0" animBg="1"/>
      <p:bldP spid="76" grpId="0"/>
      <p:bldP spid="77" grpId="0"/>
      <p:bldP spid="78" grpId="0"/>
      <p:bldP spid="79" grpId="0"/>
      <p:bldP spid="80" grpId="0"/>
      <p:bldP spid="81" grpId="0"/>
      <p:bldP spid="82" grpId="0"/>
      <p:bldP spid="83" grpId="0"/>
      <p:bldP spid="84" grpId="0"/>
      <p:bldP spid="85" grpId="0"/>
      <p:bldP spid="86" grpId="0"/>
      <p:bldP spid="87" grpId="0"/>
      <p:bldP spid="88" grpId="0" bldLvl="0" animBg="1"/>
      <p:bldP spid="92" grpId="0" bldLvl="0" animBg="1"/>
      <p:bldP spid="96" grpId="0" bldLvl="0" animBg="1"/>
      <p:bldP spid="100" grpId="0" bldLvl="0" animBg="1"/>
      <p:bldP spid="104" grpId="0" bldLvl="0" animBg="1"/>
      <p:bldP spid="108" grpId="0" bldLvl="0" animBg="1"/>
      <p:bldP spid="112" grpId="0" bldLvl="0" animBg="1"/>
      <p:bldP spid="116" grpId="0"/>
      <p:bldP spid="117" grpId="0"/>
      <p:bldP spid="118" grpId="0"/>
      <p:bldP spid="119" grpId="0"/>
      <p:bldP spid="120" grpId="0"/>
      <p:bldP spid="121" grpId="0"/>
      <p:bldP spid="122" grpId="0"/>
      <p:bldP spid="1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1"/>
          <p:cNvPicPr>
            <a:picLocks noChangeAspect="1"/>
          </p:cNvPicPr>
          <p:nvPr/>
        </p:nvPicPr>
        <p:blipFill>
          <a:blip r:embed="rId1"/>
          <a:stretch>
            <a:fillRect/>
          </a:stretch>
        </p:blipFill>
        <p:spPr>
          <a:xfrm>
            <a:off x="1183640" y="1295400"/>
            <a:ext cx="9655810" cy="4743450"/>
          </a:xfrm>
          <a:prstGeom prst="rect">
            <a:avLst/>
          </a:prstGeom>
          <a:noFill/>
          <a:ln w="9525">
            <a:noFill/>
          </a:ln>
        </p:spPr>
      </p:pic>
      <p:sp>
        <p:nvSpPr>
          <p:cNvPr id="12292" name="Text Box 4" descr="花岗岩"/>
          <p:cNvSpPr txBox="1"/>
          <p:nvPr/>
        </p:nvSpPr>
        <p:spPr>
          <a:xfrm>
            <a:off x="3145155" y="6086634"/>
            <a:ext cx="6134735" cy="645160"/>
          </a:xfrm>
          <a:prstGeom prst="rect">
            <a:avLst/>
          </a:prstGeom>
          <a:noFill/>
          <a:ln w="9525">
            <a:noFill/>
          </a:ln>
        </p:spPr>
        <p:txBody>
          <a:bodyPr wrap="none" anchor="ctr">
            <a:spAutoFit/>
          </a:bodyPr>
          <a:lstStyle/>
          <a:p>
            <a:pPr algn="ctr">
              <a:spcBef>
                <a:spcPct val="50000"/>
              </a:spcBef>
            </a:pPr>
            <a:r>
              <a:rPr lang="zh-CN" altLang="en-US" sz="3600" b="1" dirty="0">
                <a:solidFill>
                  <a:srgbClr val="0000FF"/>
                </a:solidFill>
                <a:latin typeface="华文楷体" panose="02010600040101010101" pitchFamily="2" charset="-122"/>
                <a:ea typeface="华文楷体" panose="02010600040101010101" pitchFamily="2" charset="-122"/>
              </a:rPr>
              <a:t>全校学生档案管理的组织方式</a:t>
            </a:r>
            <a:endParaRPr lang="zh-CN" altLang="en-US" sz="3600" b="1" dirty="0">
              <a:solidFill>
                <a:srgbClr val="0000FF"/>
              </a:solidFill>
              <a:latin typeface="华文楷体" panose="02010600040101010101" pitchFamily="2" charset="-122"/>
              <a:ea typeface="华文楷体" panose="02010600040101010101" pitchFamily="2" charset="-122"/>
            </a:endParaRPr>
          </a:p>
        </p:txBody>
      </p:sp>
      <p:sp>
        <p:nvSpPr>
          <p:cNvPr id="4" name="标题 1"/>
          <p:cNvSpPr>
            <a:spLocks noGrp="1"/>
          </p:cNvSpPr>
          <p:nvPr>
            <p:ph type="title"/>
          </p:nvPr>
        </p:nvSpPr>
        <p:spPr>
          <a:xfrm>
            <a:off x="609600" y="274955"/>
            <a:ext cx="3382645" cy="1143000"/>
          </a:xfrm>
        </p:spPr>
        <p:txBody>
          <a:bodyPr/>
          <a:lstStyle/>
          <a:p>
            <a:r>
              <a:rPr lang="zh-CN" altLang="en-US" dirty="0">
                <a:latin typeface="Arial Black" panose="020B0A04020102020204" pitchFamily="34" charset="0"/>
                <a:ea typeface="微软雅黑" panose="020B0503020204020204" pitchFamily="34" charset="-122"/>
                <a:sym typeface="+mn-ea"/>
              </a:rPr>
              <a:t>树形结构</a:t>
            </a:r>
            <a:endParaRPr lang="zh-CN" altLang="en-US" dirty="0"/>
          </a:p>
        </p:txBody>
      </p:sp>
      <p:sp>
        <p:nvSpPr>
          <p:cNvPr id="56" name="Rectangle 6"/>
          <p:cNvSpPr txBox="1">
            <a:spLocks noChangeArrowheads="1"/>
          </p:cNvSpPr>
          <p:nvPr/>
        </p:nvSpPr>
        <p:spPr bwMode="auto">
          <a:xfrm>
            <a:off x="3893820" y="216535"/>
            <a:ext cx="7539355" cy="105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0" cap="none" spc="0" normalizeH="0" baseline="0" noProof="0" dirty="0" smtClean="0">
                <a:ln>
                  <a:noFill/>
                </a:ln>
                <a:solidFill>
                  <a:srgbClr val="0000FF"/>
                </a:solidFill>
                <a:effectLst/>
                <a:uLnTx/>
                <a:uFillTx/>
                <a:latin typeface="Times New Roman" panose="02020603050405020304"/>
                <a:ea typeface="宋体" panose="02010600030101010101" pitchFamily="2" charset="-122"/>
                <a:cs typeface="+mn-cs"/>
                <a:sym typeface="+mn-ea"/>
              </a:rPr>
              <a:t>        </a:t>
            </a: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a:ea typeface="宋体" panose="02010600030101010101" pitchFamily="2" charset="-122"/>
                <a:cs typeface="+mn-cs"/>
                <a:sym typeface="+mn-ea"/>
              </a:rPr>
              <a:t>由一个或多个结点组成的有限集合。仅有一个根结</a:t>
            </a:r>
            <a:endParaRPr kumimoji="1" lang="zh-CN" altLang="en-US" sz="2400" b="1" i="0" u="none" strike="noStrike" kern="0" cap="none" spc="0" normalizeH="0" baseline="0" noProof="0" dirty="0" smtClean="0">
              <a:ln>
                <a:noFill/>
              </a:ln>
              <a:solidFill>
                <a:srgbClr val="0000FF"/>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2400" b="1" i="0" u="none" strike="noStrike" kern="0" cap="none" spc="0" normalizeH="0" baseline="0" noProof="0" dirty="0" smtClean="0">
                <a:ln>
                  <a:noFill/>
                </a:ln>
                <a:solidFill>
                  <a:srgbClr val="0000FF"/>
                </a:solidFill>
                <a:effectLst/>
                <a:uLnTx/>
                <a:uFillTx/>
                <a:latin typeface="Times New Roman" panose="02020603050405020304"/>
                <a:ea typeface="宋体" panose="02010600030101010101" pitchFamily="2" charset="-122"/>
                <a:cs typeface="+mn-cs"/>
                <a:sym typeface="+mn-ea"/>
              </a:rPr>
              <a:t>点（起始结点），结点间有明显的层次结构关系。</a:t>
            </a:r>
            <a:endParaRPr kumimoji="1" lang="zh-CN" altLang="en-US" sz="2400" b="1" i="0" u="none" strike="noStrike" kern="0" cap="none" spc="0" normalizeH="0" baseline="0" noProof="0" dirty="0" smtClean="0">
              <a:ln>
                <a:noFill/>
              </a:ln>
              <a:solidFill>
                <a:srgbClr val="0000FF"/>
              </a:solidFill>
              <a:effectLst/>
              <a:uLnTx/>
              <a:uFillTx/>
              <a:latin typeface="Times New Roman" panose="02020603050405020304"/>
              <a:ea typeface="宋体" panose="02010600030101010101" pitchFamily="2" charset="-122"/>
              <a:cs typeface="+mn-cs"/>
              <a:sym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Text Box 2" descr="水滴"/>
          <p:cNvSpPr txBox="1"/>
          <p:nvPr/>
        </p:nvSpPr>
        <p:spPr>
          <a:xfrm>
            <a:off x="2334578" y="2780030"/>
            <a:ext cx="7775575" cy="3856355"/>
          </a:xfrm>
          <a:prstGeom prst="rect">
            <a:avLst/>
          </a:prstGeom>
          <a:noFill/>
          <a:ln w="9525">
            <a:noFill/>
          </a:ln>
        </p:spPr>
        <p:txBody>
          <a:bodyPr>
            <a:spAutoFit/>
          </a:bodyPr>
          <a:lstStyle/>
          <a:p>
            <a:pPr eaLnBrk="0" hangingPunct="0">
              <a:lnSpc>
                <a:spcPct val="150000"/>
              </a:lnSpc>
              <a:spcBef>
                <a:spcPct val="3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根据先序序列的第一个元素</a:t>
            </a:r>
            <a:r>
              <a:rPr lang="zh-CN" altLang="en-US" sz="2400" b="1" dirty="0">
                <a:solidFill>
                  <a:srgbClr val="E55A1B"/>
                </a:solidFill>
                <a:latin typeface="微软雅黑" panose="020B0503020204020204" pitchFamily="34" charset="-122"/>
                <a:ea typeface="微软雅黑" panose="020B0503020204020204" pitchFamily="34" charset="-122"/>
                <a:cs typeface="微软雅黑" panose="020B0503020204020204" pitchFamily="34" charset="-122"/>
              </a:rPr>
              <a:t>建立根结点</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spcBef>
                <a:spcPct val="3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在中序序列中找到该元素，确定</a:t>
            </a:r>
            <a:r>
              <a:rPr lang="zh-CN" altLang="en-US" sz="2400" b="1" dirty="0">
                <a:solidFill>
                  <a:srgbClr val="E55A1B"/>
                </a:solidFill>
                <a:latin typeface="微软雅黑" panose="020B0503020204020204" pitchFamily="34" charset="-122"/>
                <a:ea typeface="微软雅黑" panose="020B0503020204020204" pitchFamily="34" charset="-122"/>
                <a:cs typeface="微软雅黑" panose="020B0503020204020204" pitchFamily="34" charset="-122"/>
              </a:rPr>
              <a:t>根结点的左右子树的中序序列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spcBef>
                <a:spcPct val="3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在先序序列中确定</a:t>
            </a:r>
            <a:r>
              <a:rPr lang="zh-CN" altLang="en-US" sz="2400" b="1" dirty="0">
                <a:solidFill>
                  <a:srgbClr val="E55A1B"/>
                </a:solidFill>
                <a:latin typeface="微软雅黑" panose="020B0503020204020204" pitchFamily="34" charset="-122"/>
                <a:ea typeface="微软雅黑" panose="020B0503020204020204" pitchFamily="34" charset="-122"/>
                <a:cs typeface="微软雅黑" panose="020B0503020204020204" pitchFamily="34" charset="-122"/>
              </a:rPr>
              <a:t>左右子树的前序序列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spcBef>
                <a:spcPct val="3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由左子树的先序序列和中序序列</a:t>
            </a:r>
            <a:r>
              <a:rPr lang="zh-CN" altLang="en-US" sz="2400" b="1" dirty="0">
                <a:solidFill>
                  <a:srgbClr val="E55A1B"/>
                </a:solidFill>
                <a:latin typeface="微软雅黑" panose="020B0503020204020204" pitchFamily="34" charset="-122"/>
                <a:ea typeface="微软雅黑" panose="020B0503020204020204" pitchFamily="34" charset="-122"/>
                <a:cs typeface="微软雅黑" panose="020B0503020204020204" pitchFamily="34" charset="-122"/>
              </a:rPr>
              <a:t>建立左子树</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spcBef>
                <a:spcPct val="30000"/>
              </a:spcBef>
            </a:pP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altLang="zh-CN"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由右子树的先序序列和中序序列</a:t>
            </a:r>
            <a:r>
              <a:rPr lang="zh-CN" altLang="en-US" sz="2400" b="1" dirty="0">
                <a:solidFill>
                  <a:srgbClr val="E55A1B"/>
                </a:solidFill>
                <a:latin typeface="微软雅黑" panose="020B0503020204020204" pitchFamily="34" charset="-122"/>
                <a:ea typeface="微软雅黑" panose="020B0503020204020204" pitchFamily="34" charset="-122"/>
                <a:cs typeface="微软雅黑" panose="020B0503020204020204" pitchFamily="34" charset="-122"/>
              </a:rPr>
              <a:t>建立右子树</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2948" name="Text Box 3" descr="水滴"/>
          <p:cNvSpPr txBox="1"/>
          <p:nvPr/>
        </p:nvSpPr>
        <p:spPr>
          <a:xfrm>
            <a:off x="1616710" y="1556385"/>
            <a:ext cx="9053830" cy="1124585"/>
          </a:xfrm>
          <a:prstGeom prst="rect">
            <a:avLst/>
          </a:prstGeom>
          <a:noFill/>
          <a:ln w="9525">
            <a:noFill/>
          </a:ln>
        </p:spPr>
        <p:txBody>
          <a:bodyPr wrap="square">
            <a:spAutoFit/>
          </a:bodyPr>
          <a:lstStyle/>
          <a:p>
            <a:pPr eaLnBrk="0" hangingPunct="0">
              <a:lnSpc>
                <a:spcPct val="120000"/>
              </a:lnSpc>
              <a:spcBef>
                <a:spcPct val="50000"/>
              </a:spcBef>
              <a:buSzPct val="200000"/>
              <a:buFont typeface="Webdings" panose="05030102010509060703" pitchFamily="18" charset="2"/>
            </a:pPr>
            <a:r>
              <a:rPr lang="en-US" altLang="zh-CN" sz="2800" b="1" dirty="0">
                <a:solidFill>
                  <a:srgbClr val="0000FF"/>
                </a:solidFill>
                <a:latin typeface="宋体" panose="0201060003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已知一棵二叉树的先序序列和中序序列，构造该二叉树的过程如下：</a:t>
            </a:r>
            <a:r>
              <a:rPr lang="zh-CN" altLang="en-US" sz="2800" b="1" dirty="0">
                <a:solidFill>
                  <a:srgbClr val="0000FF"/>
                </a:solidFill>
                <a:latin typeface="宋体" panose="02010600030101010101" pitchFamily="2" charset="-122"/>
              </a:rPr>
              <a:t> </a:t>
            </a:r>
            <a:endParaRPr lang="zh-CN" altLang="en-US" sz="2800" b="1" dirty="0">
              <a:solidFill>
                <a:srgbClr val="0000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3970" name="标题 1"/>
          <p:cNvSpPr>
            <a:spLocks noGrp="1"/>
          </p:cNvSpPr>
          <p:nvPr>
            <p:ph type="title"/>
          </p:nvPr>
        </p:nvSpPr>
        <p:spPr>
          <a:xfrm>
            <a:off x="1981200" y="1563370"/>
            <a:ext cx="8291513" cy="700088"/>
          </a:xfrm>
          <a:solidFill>
            <a:srgbClr val="FFFF00"/>
          </a:solidFill>
        </p:spPr>
        <p:txBody>
          <a:bodyPr vert="horz" wrap="square" lIns="91440" tIns="45720" rIns="91440" bIns="45720" anchor="b"/>
          <a:lstStyle/>
          <a:p>
            <a:pPr algn="ctr"/>
            <a:r>
              <a:rPr lang="zh-CN" altLang="en-US" b="1" kern="1200" dirty="0">
                <a:solidFill>
                  <a:srgbClr val="0000FF"/>
                </a:solidFill>
                <a:latin typeface="华文楷体" panose="02010600040101010101" pitchFamily="2" charset="-122"/>
                <a:ea typeface="华文楷体" panose="02010600040101010101" pitchFamily="2" charset="-122"/>
                <a:cs typeface="+mj-cs"/>
              </a:rPr>
              <a:t>拓展：由后序、中序遍历序列恢复二叉树</a:t>
            </a:r>
            <a:endParaRPr lang="zh-CN" altLang="en-US" b="1" kern="1200" dirty="0">
              <a:solidFill>
                <a:srgbClr val="0000FF"/>
              </a:solidFill>
              <a:latin typeface="华文楷体" panose="02010600040101010101" pitchFamily="2" charset="-122"/>
              <a:ea typeface="华文楷体" panose="02010600040101010101" pitchFamily="2" charset="-122"/>
              <a:cs typeface="+mj-cs"/>
            </a:endParaRPr>
          </a:p>
        </p:txBody>
      </p:sp>
      <p:sp>
        <p:nvSpPr>
          <p:cNvPr id="4" name="Rectangle 4"/>
          <p:cNvSpPr/>
          <p:nvPr/>
        </p:nvSpPr>
        <p:spPr>
          <a:xfrm>
            <a:off x="816610" y="2263775"/>
            <a:ext cx="10145395" cy="4268470"/>
          </a:xfrm>
          <a:prstGeom prst="rect">
            <a:avLst/>
          </a:prstGeom>
          <a:noFill/>
          <a:ln w="9525">
            <a:noFill/>
          </a:ln>
        </p:spPr>
        <p:txBody>
          <a:bodyPr wrap="square">
            <a:spAutoFit/>
          </a:bodyPr>
          <a:lstStyle/>
          <a:p>
            <a:pPr>
              <a:lnSpc>
                <a:spcPct val="110000"/>
              </a:lnSpc>
            </a:pPr>
            <a:r>
              <a:rPr lang="zh-CN" altLang="en-US" sz="2800" b="1" dirty="0">
                <a:solidFill>
                  <a:schemeClr val="accent1"/>
                </a:solidFill>
                <a:latin typeface="宋体" panose="02010600030101010101" pitchFamily="2" charset="-122"/>
              </a:rPr>
              <a:t>    </a:t>
            </a:r>
            <a:r>
              <a:rPr lang="zh-CN" altLang="en-US" sz="2800" b="1" dirty="0">
                <a:solidFill>
                  <a:srgbClr val="000000"/>
                </a:solidFill>
                <a:latin typeface="宋体" panose="02010600030101010101" pitchFamily="2" charset="-122"/>
              </a:rPr>
              <a:t>已知一棵二叉树的</a:t>
            </a:r>
            <a:r>
              <a:rPr lang="zh-CN" altLang="en-US" sz="2800" b="1" dirty="0">
                <a:solidFill>
                  <a:srgbClr val="3333FF"/>
                </a:solidFill>
                <a:latin typeface="宋体" panose="02010600030101010101" pitchFamily="2" charset="-122"/>
              </a:rPr>
              <a:t>中序序列</a:t>
            </a:r>
            <a:r>
              <a:rPr lang="zh-CN" altLang="en-US" sz="2800" b="1" dirty="0">
                <a:solidFill>
                  <a:srgbClr val="000000"/>
                </a:solidFill>
                <a:latin typeface="宋体" panose="02010600030101010101" pitchFamily="2" charset="-122"/>
              </a:rPr>
              <a:t>和</a:t>
            </a:r>
            <a:r>
              <a:rPr lang="zh-CN" altLang="en-US" sz="2800" b="1" dirty="0">
                <a:solidFill>
                  <a:srgbClr val="CC00CC"/>
                </a:solidFill>
                <a:latin typeface="宋体" panose="02010600030101010101" pitchFamily="2" charset="-122"/>
              </a:rPr>
              <a:t>后序序列</a:t>
            </a:r>
            <a:r>
              <a:rPr lang="zh-CN" altLang="en-US" sz="2800" b="1" dirty="0">
                <a:solidFill>
                  <a:srgbClr val="000000"/>
                </a:solidFill>
                <a:latin typeface="宋体" panose="02010600030101010101" pitchFamily="2" charset="-122"/>
              </a:rPr>
              <a:t>分别是</a:t>
            </a:r>
            <a:r>
              <a:rPr lang="en-US" altLang="zh-CN" sz="2800" b="1" dirty="0">
                <a:solidFill>
                  <a:srgbClr val="3333FF"/>
                </a:solidFill>
                <a:latin typeface="宋体" panose="02010600030101010101" pitchFamily="2" charset="-122"/>
              </a:rPr>
              <a:t>BDCEAFHG </a:t>
            </a:r>
            <a:r>
              <a:rPr lang="zh-CN" altLang="en-US" sz="2800" b="1" dirty="0">
                <a:solidFill>
                  <a:srgbClr val="000000"/>
                </a:solidFill>
                <a:latin typeface="宋体" panose="02010600030101010101" pitchFamily="2" charset="-122"/>
              </a:rPr>
              <a:t>和</a:t>
            </a:r>
            <a:r>
              <a:rPr lang="zh-CN" altLang="en-US" sz="2800" b="1" dirty="0">
                <a:latin typeface="宋体" panose="02010600030101010101" pitchFamily="2" charset="-122"/>
              </a:rPr>
              <a:t> </a:t>
            </a:r>
            <a:r>
              <a:rPr lang="en-US" altLang="zh-CN" sz="2800" b="1" dirty="0">
                <a:solidFill>
                  <a:srgbClr val="CC00CC"/>
                </a:solidFill>
                <a:latin typeface="宋体" panose="02010600030101010101" pitchFamily="2" charset="-122"/>
              </a:rPr>
              <a:t>DECBHGFA</a:t>
            </a:r>
            <a:r>
              <a:rPr lang="zh-CN" altLang="en-US" sz="2800" b="1" dirty="0">
                <a:solidFill>
                  <a:srgbClr val="000000"/>
                </a:solidFill>
                <a:latin typeface="宋体" panose="02010600030101010101" pitchFamily="2" charset="-122"/>
              </a:rPr>
              <a:t>，请画出这棵二叉树。</a:t>
            </a:r>
            <a:endParaRPr lang="zh-CN" altLang="en-US" sz="2800" b="1" dirty="0">
              <a:solidFill>
                <a:srgbClr val="000000"/>
              </a:solidFill>
              <a:latin typeface="宋体" panose="02010600030101010101" pitchFamily="2" charset="-122"/>
            </a:endParaRPr>
          </a:p>
          <a:p>
            <a:pPr>
              <a:lnSpc>
                <a:spcPct val="110000"/>
              </a:lnSpc>
            </a:pPr>
            <a:r>
              <a:rPr lang="zh-CN" altLang="en-US" sz="2800" b="1" dirty="0">
                <a:solidFill>
                  <a:srgbClr val="000000"/>
                </a:solidFill>
                <a:latin typeface="宋体" panose="02010600030101010101" pitchFamily="2" charset="-122"/>
              </a:rPr>
              <a:t>分析：</a:t>
            </a:r>
            <a:endParaRPr lang="zh-CN" altLang="en-US" sz="2800" b="1" dirty="0">
              <a:solidFill>
                <a:srgbClr val="000000"/>
              </a:solidFill>
              <a:latin typeface="宋体" panose="02010600030101010101" pitchFamily="2" charset="-122"/>
            </a:endParaRPr>
          </a:p>
          <a:p>
            <a:pPr>
              <a:lnSpc>
                <a:spcPct val="110000"/>
              </a:lnSpc>
              <a:spcBef>
                <a:spcPct val="30000"/>
              </a:spcBef>
            </a:pPr>
            <a:r>
              <a:rPr lang="zh-CN" altLang="en-US" sz="2800" b="1" dirty="0">
                <a:solidFill>
                  <a:srgbClr val="000000"/>
                </a:solidFill>
                <a:latin typeface="楷体_GB2312" pitchFamily="49" charset="-122"/>
                <a:ea typeface="楷体_GB2312" pitchFamily="49" charset="-122"/>
              </a:rPr>
              <a:t>①由后序遍历特征，根结点必在后序序列尾部</a:t>
            </a:r>
            <a:r>
              <a:rPr lang="zh-CN" altLang="en-US" sz="2800" b="1" dirty="0">
                <a:solidFill>
                  <a:srgbClr val="CC00CC"/>
                </a:solidFill>
                <a:latin typeface="楷体_GB2312" pitchFamily="49" charset="-122"/>
                <a:ea typeface="楷体_GB2312" pitchFamily="49" charset="-122"/>
              </a:rPr>
              <a:t>（即</a:t>
            </a:r>
            <a:r>
              <a:rPr lang="en-US" altLang="zh-CN" sz="2800" b="1" dirty="0">
                <a:solidFill>
                  <a:srgbClr val="CC00CC"/>
                </a:solidFill>
                <a:latin typeface="楷体_GB2312" pitchFamily="49" charset="-122"/>
                <a:ea typeface="楷体_GB2312" pitchFamily="49" charset="-122"/>
              </a:rPr>
              <a:t>A</a:t>
            </a:r>
            <a:r>
              <a:rPr lang="zh-CN" altLang="en-US" sz="2800" b="1" dirty="0">
                <a:solidFill>
                  <a:srgbClr val="CC00CC"/>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a:p>
            <a:pPr>
              <a:lnSpc>
                <a:spcPct val="110000"/>
              </a:lnSpc>
              <a:spcBef>
                <a:spcPct val="30000"/>
              </a:spcBef>
            </a:pPr>
            <a:r>
              <a:rPr lang="zh-CN" altLang="en-US" sz="2800" b="1" dirty="0">
                <a:solidFill>
                  <a:srgbClr val="000000"/>
                </a:solidFill>
                <a:latin typeface="楷体_GB2312" pitchFamily="49" charset="-122"/>
                <a:ea typeface="楷体_GB2312" pitchFamily="49" charset="-122"/>
              </a:rPr>
              <a:t>②由中序遍历特征，根结点必在其中间，而且其左部必全部是左子树子孙</a:t>
            </a:r>
            <a:r>
              <a:rPr lang="zh-CN" altLang="en-US" sz="2800" b="1" dirty="0">
                <a:solidFill>
                  <a:srgbClr val="3333FF"/>
                </a:solidFill>
                <a:latin typeface="楷体_GB2312" pitchFamily="49" charset="-122"/>
                <a:ea typeface="楷体_GB2312" pitchFamily="49" charset="-122"/>
              </a:rPr>
              <a:t>（即</a:t>
            </a:r>
            <a:r>
              <a:rPr lang="en-US" altLang="zh-CN" sz="2800" b="1" dirty="0">
                <a:solidFill>
                  <a:srgbClr val="3333FF"/>
                </a:solidFill>
                <a:latin typeface="楷体_GB2312" pitchFamily="49" charset="-122"/>
                <a:ea typeface="楷体_GB2312" pitchFamily="49" charset="-122"/>
              </a:rPr>
              <a:t>BDCE</a:t>
            </a:r>
            <a:r>
              <a:rPr lang="zh-CN" altLang="en-US" sz="2800" b="1" dirty="0">
                <a:solidFill>
                  <a:srgbClr val="3333FF"/>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，其右部必全部是右子树子孙</a:t>
            </a:r>
            <a:r>
              <a:rPr lang="zh-CN" altLang="en-US" sz="2800" b="1" dirty="0">
                <a:solidFill>
                  <a:srgbClr val="3333FF"/>
                </a:solidFill>
                <a:latin typeface="楷体_GB2312" pitchFamily="49" charset="-122"/>
                <a:ea typeface="楷体_GB2312" pitchFamily="49" charset="-122"/>
              </a:rPr>
              <a:t>（即</a:t>
            </a:r>
            <a:r>
              <a:rPr lang="en-US" altLang="zh-CN" sz="2800" b="1" dirty="0">
                <a:solidFill>
                  <a:srgbClr val="3333FF"/>
                </a:solidFill>
                <a:latin typeface="楷体_GB2312" pitchFamily="49" charset="-122"/>
                <a:ea typeface="楷体_GB2312" pitchFamily="49" charset="-122"/>
              </a:rPr>
              <a:t>FHG</a:t>
            </a:r>
            <a:r>
              <a:rPr lang="zh-CN" altLang="en-US" sz="2800" b="1" dirty="0">
                <a:solidFill>
                  <a:srgbClr val="3333FF"/>
                </a:solidFill>
                <a:latin typeface="楷体_GB2312" pitchFamily="49" charset="-122"/>
                <a:ea typeface="楷体_GB2312" pitchFamily="49" charset="-122"/>
              </a:rPr>
              <a:t>）</a:t>
            </a:r>
            <a:r>
              <a:rPr lang="zh-CN" altLang="en-US" sz="2800" b="1" dirty="0">
                <a:solidFill>
                  <a:srgbClr val="000000"/>
                </a:solidFill>
                <a:latin typeface="楷体_GB2312" pitchFamily="49" charset="-122"/>
                <a:ea typeface="楷体_GB2312" pitchFamily="49" charset="-122"/>
              </a:rPr>
              <a:t>；</a:t>
            </a:r>
            <a:endParaRPr lang="zh-CN" altLang="en-US" sz="2800" b="1" dirty="0">
              <a:solidFill>
                <a:srgbClr val="000000"/>
              </a:solidFill>
              <a:latin typeface="楷体_GB2312" pitchFamily="49" charset="-122"/>
              <a:ea typeface="楷体_GB2312" pitchFamily="49" charset="-122"/>
            </a:endParaRPr>
          </a:p>
          <a:p>
            <a:pPr>
              <a:lnSpc>
                <a:spcPct val="110000"/>
              </a:lnSpc>
              <a:spcBef>
                <a:spcPct val="30000"/>
              </a:spcBef>
            </a:pPr>
            <a:r>
              <a:rPr lang="zh-CN" altLang="en-US" sz="2800" b="1" dirty="0">
                <a:solidFill>
                  <a:srgbClr val="000000"/>
                </a:solidFill>
                <a:latin typeface="楷体_GB2312" pitchFamily="49" charset="-122"/>
                <a:ea typeface="楷体_GB2312" pitchFamily="49" charset="-122"/>
              </a:rPr>
              <a:t>③继而，根据后序中的</a:t>
            </a:r>
            <a:r>
              <a:rPr lang="en-US" altLang="zh-CN" sz="2800" b="1" u="sng" dirty="0">
                <a:solidFill>
                  <a:srgbClr val="000000"/>
                </a:solidFill>
                <a:latin typeface="楷体_GB2312" pitchFamily="49" charset="-122"/>
                <a:ea typeface="楷体_GB2312" pitchFamily="49" charset="-122"/>
              </a:rPr>
              <a:t>DECB</a:t>
            </a:r>
            <a:r>
              <a:rPr lang="zh-CN" altLang="en-US" sz="2800" b="1" dirty="0">
                <a:solidFill>
                  <a:srgbClr val="000000"/>
                </a:solidFill>
                <a:latin typeface="楷体_GB2312" pitchFamily="49" charset="-122"/>
                <a:ea typeface="楷体_GB2312" pitchFamily="49" charset="-122"/>
              </a:rPr>
              <a:t>子树可确定</a:t>
            </a:r>
            <a:r>
              <a:rPr lang="en-US" altLang="zh-CN" sz="2800" b="1" dirty="0">
                <a:solidFill>
                  <a:srgbClr val="000000"/>
                </a:solidFill>
                <a:latin typeface="楷体_GB2312" pitchFamily="49" charset="-122"/>
                <a:ea typeface="楷体_GB2312" pitchFamily="49" charset="-122"/>
              </a:rPr>
              <a:t>B</a:t>
            </a:r>
            <a:r>
              <a:rPr lang="zh-CN" altLang="en-US" sz="2800" b="1" dirty="0">
                <a:solidFill>
                  <a:srgbClr val="000000"/>
                </a:solidFill>
                <a:latin typeface="楷体_GB2312" pitchFamily="49" charset="-122"/>
                <a:ea typeface="楷体_GB2312" pitchFamily="49" charset="-122"/>
              </a:rPr>
              <a:t>为</a:t>
            </a:r>
            <a:r>
              <a:rPr lang="en-US" altLang="zh-CN" sz="2800" b="1" dirty="0">
                <a:solidFill>
                  <a:srgbClr val="000000"/>
                </a:solidFill>
                <a:latin typeface="楷体_GB2312" pitchFamily="49" charset="-122"/>
                <a:ea typeface="楷体_GB2312" pitchFamily="49" charset="-122"/>
              </a:rPr>
              <a:t>A</a:t>
            </a:r>
            <a:r>
              <a:rPr lang="zh-CN" altLang="en-US" sz="2800" b="1" dirty="0">
                <a:solidFill>
                  <a:srgbClr val="000000"/>
                </a:solidFill>
                <a:latin typeface="楷体_GB2312" pitchFamily="49" charset="-122"/>
                <a:ea typeface="楷体_GB2312" pitchFamily="49" charset="-122"/>
              </a:rPr>
              <a:t>的左孩子，根据</a:t>
            </a:r>
            <a:r>
              <a:rPr lang="en-US" altLang="zh-CN" sz="2800" b="1" u="sng" dirty="0">
                <a:solidFill>
                  <a:srgbClr val="000000"/>
                </a:solidFill>
                <a:latin typeface="楷体_GB2312" pitchFamily="49" charset="-122"/>
                <a:ea typeface="楷体_GB2312" pitchFamily="49" charset="-122"/>
              </a:rPr>
              <a:t>HGF</a:t>
            </a:r>
            <a:r>
              <a:rPr lang="zh-CN" altLang="en-US" sz="2800" b="1" dirty="0">
                <a:solidFill>
                  <a:srgbClr val="000000"/>
                </a:solidFill>
                <a:latin typeface="楷体_GB2312" pitchFamily="49" charset="-122"/>
                <a:ea typeface="楷体_GB2312" pitchFamily="49" charset="-122"/>
              </a:rPr>
              <a:t>子串可确定</a:t>
            </a:r>
            <a:r>
              <a:rPr lang="en-US" altLang="zh-CN" sz="2800" b="1" dirty="0">
                <a:solidFill>
                  <a:srgbClr val="000000"/>
                </a:solidFill>
                <a:latin typeface="楷体_GB2312" pitchFamily="49" charset="-122"/>
                <a:ea typeface="楷体_GB2312" pitchFamily="49" charset="-122"/>
              </a:rPr>
              <a:t>F</a:t>
            </a:r>
            <a:r>
              <a:rPr lang="zh-CN" altLang="en-US" sz="2800" b="1" dirty="0">
                <a:solidFill>
                  <a:srgbClr val="000000"/>
                </a:solidFill>
                <a:latin typeface="楷体_GB2312" pitchFamily="49" charset="-122"/>
                <a:ea typeface="楷体_GB2312" pitchFamily="49" charset="-122"/>
              </a:rPr>
              <a:t>为</a:t>
            </a:r>
            <a:r>
              <a:rPr lang="en-US" altLang="zh-CN" sz="2800" b="1" dirty="0">
                <a:solidFill>
                  <a:srgbClr val="000000"/>
                </a:solidFill>
                <a:latin typeface="楷体_GB2312" pitchFamily="49" charset="-122"/>
                <a:ea typeface="楷体_GB2312" pitchFamily="49" charset="-122"/>
              </a:rPr>
              <a:t>A</a:t>
            </a:r>
            <a:r>
              <a:rPr lang="zh-CN" altLang="en-US" sz="2800" b="1" dirty="0">
                <a:solidFill>
                  <a:srgbClr val="000000"/>
                </a:solidFill>
                <a:latin typeface="楷体_GB2312" pitchFamily="49" charset="-122"/>
                <a:ea typeface="楷体_GB2312" pitchFamily="49" charset="-122"/>
              </a:rPr>
              <a:t>的右孩子；以此类推。</a:t>
            </a:r>
            <a:endParaRPr lang="zh-CN" altLang="en-US" sz="2800" b="1" dirty="0">
              <a:solidFill>
                <a:srgbClr val="0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Righ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trips(downRigh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Righ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strips(downRigh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strips(downRight)">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
          <p:cNvSpPr txBox="1">
            <a:spLocks noChangeArrowheads="1"/>
          </p:cNvSpPr>
          <p:nvPr/>
        </p:nvSpPr>
        <p:spPr bwMode="auto">
          <a:xfrm>
            <a:off x="2399030" y="1804353"/>
            <a:ext cx="6096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中序遍历：</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B D C E A F H G</a:t>
            </a:r>
            <a:b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rPr>
            </a:br>
            <a:b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rPr>
            </a:br>
            <a:r>
              <a:rPr kumimoji="1" lang="zh-CN" altLang="en-US"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后序遍历：</a:t>
            </a:r>
            <a:r>
              <a:rPr kumimoji="1" lang="en-US" altLang="zh-CN" sz="2800" b="1"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D E C B H G F </a:t>
            </a:r>
            <a:r>
              <a:rPr kumimoji="1" lang="en-US" altLang="zh-CN" sz="2800" b="1" i="0" u="none" strike="noStrike" kern="0" cap="none" spc="0" normalizeH="0" baseline="0" noProof="0" dirty="0" smtClean="0">
                <a:ln>
                  <a:noFill/>
                </a:ln>
                <a:solidFill>
                  <a:srgbClr val="3399FF"/>
                </a:solidFill>
                <a:effectLst/>
                <a:uLnTx/>
                <a:uFillTx/>
                <a:latin typeface="Times New Roman" panose="02020603050405020304"/>
                <a:ea typeface="宋体" panose="02010600030101010101" pitchFamily="2" charset="-122"/>
                <a:cs typeface="+mj-cs"/>
                <a:sym typeface="+mn-ea"/>
              </a:rPr>
              <a:t>A</a:t>
            </a:r>
            <a:endParaRPr kumimoji="1" lang="en-US" altLang="zh-CN" sz="2800" b="1" i="0" u="none" strike="noStrike" kern="0" cap="none" spc="0" normalizeH="0" baseline="0" noProof="0" dirty="0" smtClean="0">
              <a:ln>
                <a:noFill/>
              </a:ln>
              <a:solidFill>
                <a:srgbClr val="3399FF"/>
              </a:solidFill>
              <a:effectLst/>
              <a:uLnTx/>
              <a:uFillTx/>
              <a:latin typeface="Times New Roman" panose="02020603050405020304"/>
              <a:ea typeface="宋体" panose="02010600030101010101" pitchFamily="2" charset="-122"/>
              <a:cs typeface="+mj-cs"/>
              <a:sym typeface="+mn-ea"/>
            </a:endParaRPr>
          </a:p>
        </p:txBody>
      </p:sp>
      <p:sp>
        <p:nvSpPr>
          <p:cNvPr id="35" name="Line 4"/>
          <p:cNvSpPr>
            <a:spLocks noChangeShapeType="1"/>
          </p:cNvSpPr>
          <p:nvPr/>
        </p:nvSpPr>
        <p:spPr bwMode="auto">
          <a:xfrm>
            <a:off x="4304030" y="2413953"/>
            <a:ext cx="1219200" cy="0"/>
          </a:xfrm>
          <a:prstGeom prst="line">
            <a:avLst/>
          </a:prstGeom>
          <a:noFill/>
          <a:ln w="22225">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6" name="Line 5"/>
          <p:cNvSpPr>
            <a:spLocks noChangeShapeType="1"/>
          </p:cNvSpPr>
          <p:nvPr/>
        </p:nvSpPr>
        <p:spPr bwMode="auto">
          <a:xfrm>
            <a:off x="4304030" y="3252153"/>
            <a:ext cx="1219200" cy="0"/>
          </a:xfrm>
          <a:prstGeom prst="line">
            <a:avLst/>
          </a:prstGeom>
          <a:noFill/>
          <a:ln w="22225">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7" name="Line 6"/>
          <p:cNvSpPr>
            <a:spLocks noChangeShapeType="1"/>
          </p:cNvSpPr>
          <p:nvPr/>
        </p:nvSpPr>
        <p:spPr bwMode="auto">
          <a:xfrm>
            <a:off x="5980430" y="2413953"/>
            <a:ext cx="914400" cy="0"/>
          </a:xfrm>
          <a:prstGeom prst="line">
            <a:avLst/>
          </a:prstGeom>
          <a:noFill/>
          <a:ln w="2222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8" name="Line 7"/>
          <p:cNvSpPr>
            <a:spLocks noChangeShapeType="1"/>
          </p:cNvSpPr>
          <p:nvPr/>
        </p:nvSpPr>
        <p:spPr bwMode="auto">
          <a:xfrm>
            <a:off x="5675630" y="3252153"/>
            <a:ext cx="914400" cy="0"/>
          </a:xfrm>
          <a:prstGeom prst="line">
            <a:avLst/>
          </a:prstGeom>
          <a:noFill/>
          <a:ln w="22225">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39" name="Rectangle 8"/>
          <p:cNvSpPr>
            <a:spLocks noChangeArrowheads="1"/>
          </p:cNvSpPr>
          <p:nvPr/>
        </p:nvSpPr>
        <p:spPr bwMode="auto">
          <a:xfrm>
            <a:off x="2856230" y="6223953"/>
            <a:ext cx="21558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a:ln>
                  <a:noFill/>
                </a:ln>
                <a:solidFill>
                  <a:srgbClr val="CC00CC"/>
                </a:solidFill>
                <a:effectLst/>
                <a:uLnTx/>
                <a:uFillTx/>
                <a:latin typeface="宋体" panose="02010600030101010101" pitchFamily="2" charset="-122"/>
                <a:ea typeface="宋体" panose="02010600030101010101" pitchFamily="2" charset="-122"/>
                <a:cs typeface="+mn-cs"/>
                <a:sym typeface="+mn-ea"/>
              </a:rPr>
              <a:t>（</a:t>
            </a:r>
            <a:r>
              <a:rPr kumimoji="0" lang="en-US" altLang="zh-CN" sz="2800" b="1" i="0" u="none" strike="noStrike" kern="0" cap="none" spc="0" normalizeH="0" baseline="0" noProof="0">
                <a:ln>
                  <a:noFill/>
                </a:ln>
                <a:solidFill>
                  <a:srgbClr val="CC00CC"/>
                </a:solidFill>
                <a:effectLst/>
                <a:uLnTx/>
                <a:uFillTx/>
                <a:latin typeface="宋体" panose="02010600030101010101" pitchFamily="2" charset="-122"/>
                <a:ea typeface="宋体" panose="02010600030101010101" pitchFamily="2" charset="-122"/>
                <a:cs typeface="+mn-cs"/>
                <a:sym typeface="+mn-ea"/>
              </a:rPr>
              <a:t>B D C E</a:t>
            </a:r>
            <a:r>
              <a:rPr kumimoji="0" lang="zh-CN" altLang="en-US" sz="2800" b="1" i="0" u="none" strike="noStrike" kern="0" cap="none" spc="0" normalizeH="0" baseline="0" noProof="0">
                <a:ln>
                  <a:noFill/>
                </a:ln>
                <a:solidFill>
                  <a:srgbClr val="CC00CC"/>
                </a:solidFill>
                <a:effectLst/>
                <a:uLnTx/>
                <a:uFillTx/>
                <a:latin typeface="宋体" panose="02010600030101010101" pitchFamily="2" charset="-122"/>
                <a:ea typeface="宋体" panose="02010600030101010101" pitchFamily="2" charset="-122"/>
                <a:cs typeface="+mn-cs"/>
                <a:sym typeface="+mn-ea"/>
              </a:rPr>
              <a:t>）</a:t>
            </a:r>
            <a:endParaRPr kumimoji="0" lang="zh-CN" altLang="en-US" sz="2800" b="1" i="0" u="none" strike="noStrike" kern="0" cap="none" spc="0" normalizeH="0" baseline="0" noProof="0">
              <a:ln>
                <a:noFill/>
              </a:ln>
              <a:solidFill>
                <a:srgbClr val="CC00CC"/>
              </a:solidFill>
              <a:effectLst/>
              <a:uLnTx/>
              <a:uFillTx/>
              <a:latin typeface="宋体" panose="02010600030101010101" pitchFamily="2" charset="-122"/>
              <a:ea typeface="宋体" panose="02010600030101010101" pitchFamily="2" charset="-122"/>
              <a:cs typeface="+mn-cs"/>
              <a:sym typeface="+mn-ea"/>
            </a:endParaRPr>
          </a:p>
        </p:txBody>
      </p:sp>
      <p:sp>
        <p:nvSpPr>
          <p:cNvPr id="40" name="Rectangle 9"/>
          <p:cNvSpPr>
            <a:spLocks noChangeArrowheads="1"/>
          </p:cNvSpPr>
          <p:nvPr/>
        </p:nvSpPr>
        <p:spPr bwMode="auto">
          <a:xfrm>
            <a:off x="6513830" y="6238240"/>
            <a:ext cx="19761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a:ln>
                  <a:noFill/>
                </a:ln>
                <a:solidFill>
                  <a:srgbClr val="66FF33"/>
                </a:solidFill>
                <a:effectLst/>
                <a:uLnTx/>
                <a:uFillTx/>
                <a:latin typeface="宋体" panose="02010600030101010101" pitchFamily="2" charset="-122"/>
                <a:ea typeface="宋体" panose="02010600030101010101" pitchFamily="2" charset="-122"/>
                <a:cs typeface="+mn-cs"/>
                <a:sym typeface="+mn-ea"/>
              </a:rPr>
              <a:t>（ </a:t>
            </a:r>
            <a:r>
              <a:rPr kumimoji="0" lang="en-US" altLang="zh-CN" sz="2800" b="1" i="0" u="none" strike="noStrike" kern="0" cap="none" spc="0" normalizeH="0" baseline="0" noProof="0">
                <a:ln>
                  <a:noFill/>
                </a:ln>
                <a:solidFill>
                  <a:srgbClr val="66FF33"/>
                </a:solidFill>
                <a:effectLst/>
                <a:uLnTx/>
                <a:uFillTx/>
                <a:latin typeface="宋体" panose="02010600030101010101" pitchFamily="2" charset="-122"/>
                <a:ea typeface="宋体" panose="02010600030101010101" pitchFamily="2" charset="-122"/>
                <a:cs typeface="+mn-cs"/>
                <a:sym typeface="+mn-ea"/>
              </a:rPr>
              <a:t>F H G</a:t>
            </a:r>
            <a:r>
              <a:rPr kumimoji="0" lang="zh-CN" altLang="en-US" sz="2800" b="1" i="0" u="none" strike="noStrike" kern="0" cap="none" spc="0" normalizeH="0" baseline="0" noProof="0">
                <a:ln>
                  <a:noFill/>
                </a:ln>
                <a:solidFill>
                  <a:srgbClr val="66FF33"/>
                </a:solidFill>
                <a:effectLst/>
                <a:uLnTx/>
                <a:uFillTx/>
                <a:latin typeface="宋体" panose="02010600030101010101" pitchFamily="2" charset="-122"/>
                <a:ea typeface="宋体" panose="02010600030101010101" pitchFamily="2" charset="-122"/>
                <a:cs typeface="+mn-cs"/>
                <a:sym typeface="+mn-ea"/>
              </a:rPr>
              <a:t>）</a:t>
            </a:r>
            <a:endParaRPr kumimoji="0" lang="zh-CN" altLang="en-US" sz="2800" b="1" i="0" u="none" strike="noStrike" kern="0" cap="none" spc="0" normalizeH="0" baseline="0" noProof="0">
              <a:ln>
                <a:noFill/>
              </a:ln>
              <a:solidFill>
                <a:srgbClr val="66FF33"/>
              </a:solidFill>
              <a:effectLst/>
              <a:uLnTx/>
              <a:uFillTx/>
              <a:latin typeface="宋体" panose="02010600030101010101" pitchFamily="2" charset="-122"/>
              <a:ea typeface="宋体" panose="02010600030101010101" pitchFamily="2" charset="-122"/>
              <a:cs typeface="+mn-cs"/>
              <a:sym typeface="+mn-ea"/>
            </a:endParaRPr>
          </a:p>
        </p:txBody>
      </p:sp>
      <p:sp>
        <p:nvSpPr>
          <p:cNvPr id="41" name="Rectangle 10"/>
          <p:cNvSpPr>
            <a:spLocks noChangeArrowheads="1"/>
          </p:cNvSpPr>
          <p:nvPr/>
        </p:nvSpPr>
        <p:spPr bwMode="auto">
          <a:xfrm>
            <a:off x="5447030" y="34807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A</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2" name="Rectangle 11"/>
          <p:cNvSpPr>
            <a:spLocks noChangeArrowheads="1"/>
          </p:cNvSpPr>
          <p:nvPr/>
        </p:nvSpPr>
        <p:spPr bwMode="auto">
          <a:xfrm>
            <a:off x="4685030" y="41665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B</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3" name="Rectangle 12"/>
          <p:cNvSpPr>
            <a:spLocks noChangeArrowheads="1"/>
          </p:cNvSpPr>
          <p:nvPr/>
        </p:nvSpPr>
        <p:spPr bwMode="auto">
          <a:xfrm>
            <a:off x="6209030" y="41665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F</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4" name="Rectangle 13"/>
          <p:cNvSpPr>
            <a:spLocks noChangeArrowheads="1"/>
          </p:cNvSpPr>
          <p:nvPr/>
        </p:nvSpPr>
        <p:spPr bwMode="auto">
          <a:xfrm>
            <a:off x="3008630" y="6300153"/>
            <a:ext cx="3284538" cy="521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rPr>
              <a:t>       </a:t>
            </a:r>
            <a:r>
              <a:rPr kumimoji="0" lang="zh-CN" altLang="en-US" sz="28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rPr>
              <a:t>（</a:t>
            </a:r>
            <a:r>
              <a:rPr kumimoji="0" lang="en-US" altLang="zh-CN" sz="28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rPr>
              <a:t>D C E</a:t>
            </a:r>
            <a:r>
              <a:rPr kumimoji="0" lang="zh-CN" altLang="en-US" sz="28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rPr>
              <a:t>）</a:t>
            </a:r>
            <a:endParaRPr kumimoji="0" lang="zh-CN" altLang="en-US" sz="2800" b="1" i="0" u="none" strike="noStrike" kern="0" cap="none" spc="0" normalizeH="0" baseline="0" noProof="0" dirty="0">
              <a:ln>
                <a:noFill/>
              </a:ln>
              <a:solidFill>
                <a:srgbClr val="CC00CC"/>
              </a:solidFill>
              <a:effectLst/>
              <a:uLnTx/>
              <a:uFillTx/>
              <a:latin typeface="宋体" panose="02010600030101010101" pitchFamily="2" charset="-122"/>
              <a:ea typeface="宋体" panose="02010600030101010101" pitchFamily="2" charset="-122"/>
              <a:cs typeface="+mn-cs"/>
              <a:sym typeface="+mn-ea"/>
            </a:endParaRPr>
          </a:p>
        </p:txBody>
      </p:sp>
      <p:sp>
        <p:nvSpPr>
          <p:cNvPr id="45" name="Rectangle 14"/>
          <p:cNvSpPr>
            <a:spLocks noChangeArrowheads="1"/>
          </p:cNvSpPr>
          <p:nvPr/>
        </p:nvSpPr>
        <p:spPr bwMode="auto">
          <a:xfrm>
            <a:off x="6285230" y="6300153"/>
            <a:ext cx="2384425" cy="521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rPr>
              <a:t>（ </a:t>
            </a:r>
            <a:r>
              <a:rPr kumimoji="0" lang="en-US" altLang="zh-CN" sz="2800" b="1" i="0" u="none" strike="noStrike" kern="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rPr>
              <a:t>H G</a:t>
            </a:r>
            <a:r>
              <a:rPr kumimoji="0" lang="zh-CN" altLang="en-US" sz="2800" b="1" i="0" u="none" strike="noStrike" kern="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rPr>
              <a:t>）</a:t>
            </a:r>
            <a:endParaRPr kumimoji="0" lang="zh-CN" altLang="en-US" sz="2800" b="1" i="0" u="none" strike="noStrike" kern="0" cap="none" spc="0" normalizeH="0" baseline="0" noProof="0" dirty="0">
              <a:ln>
                <a:noFill/>
              </a:ln>
              <a:solidFill>
                <a:schemeClr val="accent1"/>
              </a:solidFill>
              <a:effectLst/>
              <a:uLnTx/>
              <a:uFillTx/>
              <a:latin typeface="宋体" panose="02010600030101010101" pitchFamily="2" charset="-122"/>
              <a:ea typeface="宋体" panose="02010600030101010101" pitchFamily="2" charset="-122"/>
              <a:cs typeface="+mn-cs"/>
              <a:sym typeface="+mn-ea"/>
            </a:endParaRPr>
          </a:p>
        </p:txBody>
      </p:sp>
      <p:sp>
        <p:nvSpPr>
          <p:cNvPr id="46" name="Rectangle 15"/>
          <p:cNvSpPr>
            <a:spLocks noChangeArrowheads="1"/>
          </p:cNvSpPr>
          <p:nvPr/>
        </p:nvSpPr>
        <p:spPr bwMode="auto">
          <a:xfrm>
            <a:off x="4989830" y="48523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C</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7" name="Rectangle 16"/>
          <p:cNvSpPr>
            <a:spLocks noChangeArrowheads="1"/>
          </p:cNvSpPr>
          <p:nvPr/>
        </p:nvSpPr>
        <p:spPr bwMode="auto">
          <a:xfrm>
            <a:off x="4608830" y="5461953"/>
            <a:ext cx="120840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D   E</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8" name="Rectangle 17"/>
          <p:cNvSpPr>
            <a:spLocks noChangeArrowheads="1"/>
          </p:cNvSpPr>
          <p:nvPr/>
        </p:nvSpPr>
        <p:spPr bwMode="auto">
          <a:xfrm>
            <a:off x="6775768" y="48523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G</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49" name="Rectangle 18"/>
          <p:cNvSpPr>
            <a:spLocks noChangeArrowheads="1"/>
          </p:cNvSpPr>
          <p:nvPr/>
        </p:nvSpPr>
        <p:spPr bwMode="auto">
          <a:xfrm>
            <a:off x="6261418" y="5461953"/>
            <a:ext cx="38798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rPr>
              <a:t>H</a:t>
            </a:r>
            <a:endParaRPr kumimoji="0" lang="en-US" altLang="zh-CN" sz="3200" b="1" i="0" u="none" strike="noStrike" kern="0" cap="none" spc="0" normalizeH="0" baseline="0" noProof="0" dirty="0">
              <a:ln>
                <a:noFill/>
              </a:ln>
              <a:solidFill>
                <a:srgbClr val="3399FF"/>
              </a:solidFill>
              <a:effectLst/>
              <a:uLnTx/>
              <a:uFillTx/>
              <a:latin typeface="宋体" panose="02010600030101010101" pitchFamily="2" charset="-122"/>
              <a:ea typeface="宋体" panose="02010600030101010101" pitchFamily="2" charset="-122"/>
              <a:cs typeface="+mn-cs"/>
              <a:sym typeface="+mn-ea"/>
            </a:endParaRPr>
          </a:p>
        </p:txBody>
      </p:sp>
      <p:sp>
        <p:nvSpPr>
          <p:cNvPr id="50" name="Line 19"/>
          <p:cNvSpPr>
            <a:spLocks noChangeShapeType="1"/>
          </p:cNvSpPr>
          <p:nvPr/>
        </p:nvSpPr>
        <p:spPr bwMode="auto">
          <a:xfrm flipH="1">
            <a:off x="5066030" y="3937953"/>
            <a:ext cx="457200" cy="3810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1" name="Line 20"/>
          <p:cNvSpPr>
            <a:spLocks noChangeShapeType="1"/>
          </p:cNvSpPr>
          <p:nvPr/>
        </p:nvSpPr>
        <p:spPr bwMode="auto">
          <a:xfrm flipH="1">
            <a:off x="4761230" y="5309553"/>
            <a:ext cx="381000" cy="3048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2" name="Line 21"/>
          <p:cNvSpPr>
            <a:spLocks noChangeShapeType="1"/>
          </p:cNvSpPr>
          <p:nvPr/>
        </p:nvSpPr>
        <p:spPr bwMode="auto">
          <a:xfrm flipH="1">
            <a:off x="6590030" y="5309553"/>
            <a:ext cx="304800" cy="3810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3" name="Line 22"/>
          <p:cNvSpPr>
            <a:spLocks noChangeShapeType="1"/>
          </p:cNvSpPr>
          <p:nvPr/>
        </p:nvSpPr>
        <p:spPr bwMode="auto">
          <a:xfrm>
            <a:off x="5828030" y="3937953"/>
            <a:ext cx="457200" cy="3810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4" name="Line 23"/>
          <p:cNvSpPr>
            <a:spLocks noChangeShapeType="1"/>
          </p:cNvSpPr>
          <p:nvPr/>
        </p:nvSpPr>
        <p:spPr bwMode="auto">
          <a:xfrm>
            <a:off x="6513830" y="4547553"/>
            <a:ext cx="457200" cy="3810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5" name="Line 24"/>
          <p:cNvSpPr>
            <a:spLocks noChangeShapeType="1"/>
          </p:cNvSpPr>
          <p:nvPr/>
        </p:nvSpPr>
        <p:spPr bwMode="auto">
          <a:xfrm>
            <a:off x="4989830" y="4623753"/>
            <a:ext cx="152400" cy="3810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6" name="Line 25"/>
          <p:cNvSpPr>
            <a:spLocks noChangeShapeType="1"/>
          </p:cNvSpPr>
          <p:nvPr/>
        </p:nvSpPr>
        <p:spPr bwMode="auto">
          <a:xfrm>
            <a:off x="5370830" y="5309553"/>
            <a:ext cx="228600" cy="30480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57" name="Rectangle 26"/>
          <p:cNvSpPr>
            <a:spLocks noChangeArrowheads="1"/>
          </p:cNvSpPr>
          <p:nvPr/>
        </p:nvSpPr>
        <p:spPr bwMode="auto">
          <a:xfrm>
            <a:off x="5525135" y="1880553"/>
            <a:ext cx="4397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3399FF"/>
                </a:solidFill>
                <a:effectLst/>
                <a:uLnTx/>
                <a:uFillTx/>
                <a:latin typeface="Times New Roman" panose="02020603050405020304" pitchFamily="18" charset="0"/>
                <a:ea typeface="宋体" panose="02010600030101010101" pitchFamily="2" charset="-122"/>
                <a:cs typeface="+mn-cs"/>
                <a:sym typeface="+mn-ea"/>
              </a:rPr>
              <a:t>A</a:t>
            </a:r>
            <a:endParaRPr kumimoji="0" lang="en-US" altLang="zh-CN" sz="2800" b="1" i="0" u="none" strike="noStrike" kern="0" cap="none" spc="0" normalizeH="0" baseline="0" noProof="0" dirty="0">
              <a:ln>
                <a:noFill/>
              </a:ln>
              <a:solidFill>
                <a:srgbClr val="3399FF"/>
              </a:solidFill>
              <a:effectLst/>
              <a:uLnTx/>
              <a:uFillTx/>
              <a:latin typeface="Times New Roman" panose="02020603050405020304" pitchFamily="18" charset="0"/>
              <a:ea typeface="宋体" panose="02010600030101010101" pitchFamily="2" charset="-122"/>
              <a:cs typeface="+mn-cs"/>
              <a:sym typeface="+mn-ea"/>
            </a:endParaRPr>
          </a:p>
        </p:txBody>
      </p:sp>
      <p:sp>
        <p:nvSpPr>
          <p:cNvPr id="58" name="Rectangle 27"/>
          <p:cNvSpPr>
            <a:spLocks noChangeArrowheads="1"/>
          </p:cNvSpPr>
          <p:nvPr/>
        </p:nvSpPr>
        <p:spPr bwMode="auto">
          <a:xfrm>
            <a:off x="5204460" y="2733040"/>
            <a:ext cx="42037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0" lang="en-US" altLang="zh-CN" sz="28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9" name="Rectangle 28"/>
          <p:cNvSpPr>
            <a:spLocks noChangeArrowheads="1"/>
          </p:cNvSpPr>
          <p:nvPr/>
        </p:nvSpPr>
        <p:spPr bwMode="auto">
          <a:xfrm>
            <a:off x="4185920" y="1880553"/>
            <a:ext cx="42037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B</a:t>
            </a:r>
            <a:endParaRPr kumimoji="0" lang="en-US" altLang="zh-CN" sz="2800" b="1" i="0" u="none" strike="noStrike" kern="0" cap="none" spc="0" normalizeH="0" baseline="0" noProof="0" dirty="0">
              <a:ln>
                <a:noFill/>
              </a:ln>
              <a:solidFill>
                <a:srgbClr val="CC00CC"/>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0" name="Rectangle 29"/>
          <p:cNvSpPr>
            <a:spLocks noChangeArrowheads="1"/>
          </p:cNvSpPr>
          <p:nvPr/>
        </p:nvSpPr>
        <p:spPr bwMode="auto">
          <a:xfrm>
            <a:off x="6264593" y="2733040"/>
            <a:ext cx="40163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0" lang="en-US" altLang="zh-CN" sz="2800" b="1" i="0" u="none" strike="noStrike" kern="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61" name="Rectangle 30"/>
          <p:cNvSpPr>
            <a:spLocks noChangeArrowheads="1"/>
          </p:cNvSpPr>
          <p:nvPr/>
        </p:nvSpPr>
        <p:spPr bwMode="auto">
          <a:xfrm>
            <a:off x="5869623" y="1880553"/>
            <a:ext cx="40163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2800" b="1" i="0" u="none" strike="noStrike" kern="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endParaRPr kumimoji="0" lang="en-US" altLang="zh-CN" sz="2800" b="1" i="0" u="none" strike="noStrike" kern="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500"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500"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499"/>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500"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500"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50"/>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6"/>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499"/>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47"/>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51"/>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0"/>
                                  </p:stCondLst>
                                  <p:childTnLst>
                                    <p:set>
                                      <p:cBhvr>
                                        <p:cTn id="70" dur="1" fill="hold">
                                          <p:stCondLst>
                                            <p:cond delay="499"/>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3"/>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499"/>
                                          </p:stCondLst>
                                        </p:cTn>
                                        <p:tgtEl>
                                          <p:spTgt spid="5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61"/>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48"/>
                                        </p:tgtEl>
                                        <p:attrNameLst>
                                          <p:attrName>style.visibility</p:attrName>
                                        </p:attrNameLst>
                                      </p:cBhvr>
                                      <p:to>
                                        <p:strVal val="visible"/>
                                      </p:to>
                                    </p:set>
                                  </p:childTnLst>
                                </p:cTn>
                              </p:par>
                            </p:childTnLst>
                          </p:cTn>
                        </p:par>
                        <p:par>
                          <p:cTn id="94" fill="hold">
                            <p:stCondLst>
                              <p:cond delay="500"/>
                            </p:stCondLst>
                            <p:childTnLst>
                              <p:par>
                                <p:cTn id="95" presetID="1" presetClass="entr" presetSubtype="0" fill="hold" nodeType="afterEffect">
                                  <p:stCondLst>
                                    <p:cond delay="0"/>
                                  </p:stCondLst>
                                  <p:childTnLst>
                                    <p:set>
                                      <p:cBhvr>
                                        <p:cTn id="96" dur="1" fill="hold">
                                          <p:stCondLst>
                                            <p:cond delay="499"/>
                                          </p:stCondLst>
                                        </p:cTn>
                                        <p:tgtEl>
                                          <p:spTgt spid="5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49"/>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7" grpId="0" bldLvl="0" animBg="1"/>
      <p:bldP spid="58" grpId="0" bldLvl="0" animBg="1"/>
      <p:bldP spid="59" grpId="0" bldLvl="0" animBg="1"/>
      <p:bldP spid="60" grpId="0" bldLvl="0" animBg="1"/>
      <p:bldP spid="61"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5</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、根据遍历序列确定二叉树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68611" name="矩形 68610"/>
          <p:cNvSpPr/>
          <p:nvPr/>
        </p:nvSpPr>
        <p:spPr>
          <a:xfrm>
            <a:off x="1090930" y="2076450"/>
            <a:ext cx="10010775" cy="3784600"/>
          </a:xfrm>
          <a:prstGeom prst="rect">
            <a:avLst/>
          </a:prstGeom>
          <a:noFill/>
          <a:ln w="9525">
            <a:noFill/>
          </a:ln>
        </p:spPr>
        <p:txBody>
          <a:bodyPr wrap="square" anchor="ctr">
            <a:spAutoFit/>
          </a:bodyPr>
          <a:lstStyle/>
          <a:p>
            <a:pPr eaLnBrk="0" hangingPunct="0">
              <a:lnSpc>
                <a:spcPct val="150000"/>
              </a:lnSpc>
              <a:spcBef>
                <a:spcPct val="0"/>
              </a:spcBef>
              <a:buNone/>
            </a:pPr>
            <a:r>
              <a:rPr lang="en-US" altLang="zh-CN" sz="3200" b="1">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a:latin typeface="华文楷体" panose="02010600040101010101" pitchFamily="2" charset="-122"/>
                <a:ea typeface="华文楷体" panose="02010600040101010101" pitchFamily="2" charset="-122"/>
                <a:cs typeface="华文楷体" panose="02010600040101010101" pitchFamily="2" charset="-122"/>
              </a:rPr>
              <a:t>若二叉树中各结点的值均不相同，则：</a:t>
            </a:r>
            <a:endParaRPr lang="zh-CN" altLang="en-US" sz="32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lnSpc>
                <a:spcPct val="150000"/>
              </a:lnSpc>
              <a:spcBef>
                <a:spcPct val="0"/>
              </a:spcBef>
              <a:buNone/>
            </a:pPr>
            <a:r>
              <a:rPr lang="zh-CN" altLang="en-US" sz="3200" b="1">
                <a:latin typeface="华文楷体" panose="02010600040101010101" pitchFamily="2" charset="-122"/>
                <a:ea typeface="华文楷体" panose="02010600040101010101" pitchFamily="2" charset="-122"/>
                <a:cs typeface="华文楷体" panose="02010600040101010101" pitchFamily="2" charset="-122"/>
              </a:rPr>
              <a:t>由二叉树的前序序列和中序序列，或由其后序序列和中序序列均</a:t>
            </a:r>
            <a:r>
              <a:rPr lang="zh-CN" altLang="en-US" sz="3200" b="1">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能唯一</a:t>
            </a:r>
            <a:r>
              <a:rPr lang="zh-CN" altLang="en-US" sz="3200" b="1">
                <a:latin typeface="华文楷体" panose="02010600040101010101" pitchFamily="2" charset="-122"/>
                <a:ea typeface="华文楷体" panose="02010600040101010101" pitchFamily="2" charset="-122"/>
                <a:cs typeface="华文楷体" panose="02010600040101010101" pitchFamily="2" charset="-122"/>
              </a:rPr>
              <a:t>地确定一棵二叉树。</a:t>
            </a:r>
            <a:endParaRPr lang="zh-CN" altLang="en-US" sz="32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lnSpc>
                <a:spcPct val="150000"/>
              </a:lnSpc>
              <a:spcBef>
                <a:spcPct val="0"/>
              </a:spcBef>
              <a:buNone/>
            </a:pPr>
            <a:r>
              <a:rPr lang="zh-CN" altLang="en-US" sz="3200" b="1">
                <a:latin typeface="华文楷体" panose="02010600040101010101" pitchFamily="2" charset="-122"/>
                <a:ea typeface="华文楷体" panose="02010600040101010101" pitchFamily="2" charset="-122"/>
                <a:cs typeface="华文楷体" panose="02010600040101010101" pitchFamily="2" charset="-122"/>
              </a:rPr>
              <a:t>        但由前序序列和后序序列却</a:t>
            </a:r>
            <a:r>
              <a:rPr lang="zh-CN" altLang="en-US" sz="3200" b="1">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不一定能唯一</a:t>
            </a:r>
            <a:r>
              <a:rPr lang="zh-CN" altLang="en-US" sz="3200" b="1">
                <a:latin typeface="华文楷体" panose="02010600040101010101" pitchFamily="2" charset="-122"/>
                <a:ea typeface="华文楷体" panose="02010600040101010101" pitchFamily="2" charset="-122"/>
                <a:cs typeface="华文楷体" panose="02010600040101010101" pitchFamily="2" charset="-122"/>
              </a:rPr>
              <a:t>地确定一棵二叉树。 </a:t>
            </a:r>
            <a:endParaRPr lang="zh-CN" altLang="en-US" sz="32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8612" name="矩形 68611"/>
          <p:cNvSpPr/>
          <p:nvPr/>
        </p:nvSpPr>
        <p:spPr>
          <a:xfrm>
            <a:off x="7648893" y="1183640"/>
            <a:ext cx="3621087" cy="515938"/>
          </a:xfrm>
          <a:prstGeom prst="rect">
            <a:avLst/>
          </a:prstGeom>
          <a:solidFill>
            <a:srgbClr val="FFFF99"/>
          </a:solidFill>
          <a:ln w="9525">
            <a:noFill/>
          </a:ln>
        </p:spPr>
        <p:txBody>
          <a:bodyPr anchor="ctr"/>
          <a:lstStyle/>
          <a:p>
            <a:pPr algn="ctr" eaLnBrk="0" hangingPunct="0">
              <a:spcBef>
                <a:spcPct val="0"/>
              </a:spcBef>
              <a:buNone/>
            </a:pPr>
            <a:r>
              <a:rPr lang="zh-CN" altLang="en-US" sz="3200">
                <a:solidFill>
                  <a:srgbClr val="FF0000"/>
                </a:solidFill>
                <a:latin typeface="微软雅黑" panose="020B0503020204020204" pitchFamily="34" charset="-122"/>
                <a:ea typeface="微软雅黑" panose="020B0503020204020204" pitchFamily="34" charset="-122"/>
              </a:rPr>
              <a:t>重要结论</a:t>
            </a:r>
            <a:endParaRPr lang="zh-CN" altLang="en-US" sz="32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6</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、二叉树遍历算法的应用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4526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先序遍历建立二叉链表</a:t>
            </a:r>
            <a:endParaRPr lang="zh-CN" altLang="en-US" sz="3200" dirty="0">
              <a:solidFill>
                <a:srgbClr val="0000FF"/>
              </a:solidFill>
              <a:latin typeface="楷体_GB2312" pitchFamily="49" charset="-122"/>
            </a:endParaRPr>
          </a:p>
        </p:txBody>
      </p:sp>
      <p:sp>
        <p:nvSpPr>
          <p:cNvPr id="21" name="Text Box 2"/>
          <p:cNvSpPr txBox="1"/>
          <p:nvPr/>
        </p:nvSpPr>
        <p:spPr>
          <a:xfrm>
            <a:off x="1565275" y="1508125"/>
            <a:ext cx="9271000" cy="977265"/>
          </a:xfrm>
          <a:prstGeom prst="rect">
            <a:avLst/>
          </a:prstGeom>
          <a:noFill/>
          <a:ln w="9525">
            <a:noFill/>
          </a:ln>
        </p:spPr>
        <p:txBody>
          <a:bodyPr wrap="square">
            <a:spAutoFit/>
          </a:bodyPr>
          <a:lstStyle/>
          <a:p>
            <a:pPr>
              <a:lnSpc>
                <a:spcPct val="120000"/>
              </a:lnSpc>
              <a:spcBef>
                <a:spcPct val="50000"/>
              </a:spcBef>
            </a:pPr>
            <a:r>
              <a:rPr lang="zh-CN" altLang="en-US" sz="2400" b="1" dirty="0">
                <a:solidFill>
                  <a:srgbClr val="3333CC"/>
                </a:solidFill>
                <a:latin typeface="宋体" panose="02010600030101010101" pitchFamily="2" charset="-122"/>
              </a:rPr>
              <a:t>    建立一棵二叉树 </a:t>
            </a:r>
            <a:r>
              <a:rPr lang="en-US" altLang="zh-CN" sz="2400" b="1" dirty="0">
                <a:solidFill>
                  <a:srgbClr val="3333CC"/>
                </a:solidFill>
                <a:latin typeface="宋体" panose="02010600030101010101" pitchFamily="2" charset="-122"/>
              </a:rPr>
              <a:t>(</a:t>
            </a:r>
            <a:r>
              <a:rPr lang="zh-CN" altLang="en-US" sz="2400" b="1" dirty="0">
                <a:solidFill>
                  <a:srgbClr val="3333CC"/>
                </a:solidFill>
                <a:latin typeface="宋体" panose="02010600030101010101" pitchFamily="2" charset="-122"/>
              </a:rPr>
              <a:t>在遍历过程生成结点，建立二叉树的存储结构，用链式存储结构）</a:t>
            </a:r>
            <a:endParaRPr lang="zh-CN" altLang="en-US" sz="2400" b="1" dirty="0">
              <a:solidFill>
                <a:srgbClr val="3333CC"/>
              </a:solidFill>
              <a:latin typeface="宋体" panose="02010600030101010101" pitchFamily="2" charset="-122"/>
            </a:endParaRPr>
          </a:p>
        </p:txBody>
      </p:sp>
      <p:grpSp>
        <p:nvGrpSpPr>
          <p:cNvPr id="23" name="Group 4"/>
          <p:cNvGrpSpPr/>
          <p:nvPr/>
        </p:nvGrpSpPr>
        <p:grpSpPr>
          <a:xfrm>
            <a:off x="1171893" y="3136265"/>
            <a:ext cx="2216150" cy="2819400"/>
            <a:chOff x="3456" y="624"/>
            <a:chExt cx="1396" cy="1776"/>
          </a:xfrm>
        </p:grpSpPr>
        <p:sp>
          <p:nvSpPr>
            <p:cNvPr id="24" name="Oval 5"/>
            <p:cNvSpPr>
              <a:spLocks noChangeArrowheads="1"/>
            </p:cNvSpPr>
            <p:nvPr/>
          </p:nvSpPr>
          <p:spPr bwMode="auto">
            <a:xfrm>
              <a:off x="3984" y="624"/>
              <a:ext cx="336" cy="336"/>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25" name="Oval 6"/>
            <p:cNvSpPr>
              <a:spLocks noChangeArrowheads="1"/>
            </p:cNvSpPr>
            <p:nvPr/>
          </p:nvSpPr>
          <p:spPr bwMode="auto">
            <a:xfrm>
              <a:off x="4080" y="2064"/>
              <a:ext cx="336" cy="336"/>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26" name="Oval 7"/>
            <p:cNvSpPr>
              <a:spLocks noChangeArrowheads="1"/>
            </p:cNvSpPr>
            <p:nvPr/>
          </p:nvSpPr>
          <p:spPr bwMode="auto">
            <a:xfrm>
              <a:off x="3456" y="1392"/>
              <a:ext cx="336" cy="336"/>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27" name="Oval 8"/>
            <p:cNvSpPr>
              <a:spLocks noChangeArrowheads="1"/>
            </p:cNvSpPr>
            <p:nvPr/>
          </p:nvSpPr>
          <p:spPr bwMode="auto">
            <a:xfrm>
              <a:off x="4516" y="1392"/>
              <a:ext cx="336" cy="336"/>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86048" name="AutoShape 9"/>
            <p:cNvCxnSpPr>
              <a:stCxn id="24" idx="3"/>
              <a:endCxn id="26" idx="0"/>
            </p:cNvCxnSpPr>
            <p:nvPr/>
          </p:nvCxnSpPr>
          <p:spPr>
            <a:xfrm flipH="1">
              <a:off x="3624" y="911"/>
              <a:ext cx="409" cy="481"/>
            </a:xfrm>
            <a:prstGeom prst="straightConnector1">
              <a:avLst/>
            </a:prstGeom>
            <a:ln w="19050" cap="flat" cmpd="sng">
              <a:solidFill>
                <a:srgbClr val="3333CC"/>
              </a:solidFill>
              <a:prstDash val="solid"/>
              <a:headEnd type="none" w="med" len="med"/>
              <a:tailEnd type="none" w="med" len="med"/>
            </a:ln>
          </p:spPr>
        </p:cxnSp>
        <p:cxnSp>
          <p:nvCxnSpPr>
            <p:cNvPr id="86049" name="AutoShape 10"/>
            <p:cNvCxnSpPr>
              <a:stCxn id="24" idx="5"/>
            </p:cNvCxnSpPr>
            <p:nvPr/>
          </p:nvCxnSpPr>
          <p:spPr>
            <a:xfrm>
              <a:off x="4271" y="911"/>
              <a:ext cx="336" cy="487"/>
            </a:xfrm>
            <a:prstGeom prst="straightConnector1">
              <a:avLst/>
            </a:prstGeom>
            <a:ln w="19050" cap="flat" cmpd="sng">
              <a:solidFill>
                <a:srgbClr val="3333CC"/>
              </a:solidFill>
              <a:prstDash val="solid"/>
              <a:headEnd type="none" w="med" len="med"/>
              <a:tailEnd type="none" w="med" len="med"/>
            </a:ln>
          </p:spPr>
        </p:cxnSp>
        <p:cxnSp>
          <p:nvCxnSpPr>
            <p:cNvPr id="86050" name="AutoShape 11"/>
            <p:cNvCxnSpPr>
              <a:stCxn id="26" idx="5"/>
              <a:endCxn id="25" idx="1"/>
            </p:cNvCxnSpPr>
            <p:nvPr/>
          </p:nvCxnSpPr>
          <p:spPr>
            <a:xfrm>
              <a:off x="3743" y="1679"/>
              <a:ext cx="386" cy="434"/>
            </a:xfrm>
            <a:prstGeom prst="straightConnector1">
              <a:avLst/>
            </a:prstGeom>
            <a:ln w="19050" cap="flat" cmpd="sng">
              <a:solidFill>
                <a:srgbClr val="3333CC"/>
              </a:solidFill>
              <a:prstDash val="solid"/>
              <a:headEnd type="none" w="med" len="med"/>
              <a:tailEnd type="none" w="med" len="med"/>
            </a:ln>
          </p:spPr>
        </p:cxnSp>
      </p:grpSp>
      <p:sp>
        <p:nvSpPr>
          <p:cNvPr id="32" name="Text Box 13"/>
          <p:cNvSpPr txBox="1"/>
          <p:nvPr/>
        </p:nvSpPr>
        <p:spPr>
          <a:xfrm>
            <a:off x="2368868" y="6369685"/>
            <a:ext cx="7680325" cy="460375"/>
          </a:xfrm>
          <a:prstGeom prst="rect">
            <a:avLst/>
          </a:prstGeom>
          <a:solidFill>
            <a:srgbClr val="99CCFF"/>
          </a:solidFill>
          <a:ln w="9525">
            <a:noFill/>
          </a:ln>
        </p:spPr>
        <p:txBody>
          <a:bodyPr>
            <a:spAutoFit/>
          </a:bodyPr>
          <a:lstStyle/>
          <a:p>
            <a:pPr>
              <a:spcBef>
                <a:spcPct val="50000"/>
              </a:spcBef>
            </a:pP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前序遍历：</a:t>
            </a:r>
            <a:r>
              <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   B   Φ   D   Φ   Φ   C   Φ   Φ</a:t>
            </a:r>
            <a:endPar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7226935" y="2387600"/>
            <a:ext cx="2452370" cy="2500630"/>
            <a:chOff x="11381" y="3760"/>
            <a:chExt cx="3862" cy="3938"/>
          </a:xfrm>
        </p:grpSpPr>
        <p:sp>
          <p:nvSpPr>
            <p:cNvPr id="5" name="Oval 5"/>
            <p:cNvSpPr>
              <a:spLocks noChangeArrowheads="1"/>
            </p:cNvSpPr>
            <p:nvPr/>
          </p:nvSpPr>
          <p:spPr bwMode="auto">
            <a:xfrm>
              <a:off x="12723" y="3760"/>
              <a:ext cx="840" cy="840"/>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6" name="Oval 6"/>
            <p:cNvSpPr>
              <a:spLocks noChangeArrowheads="1"/>
            </p:cNvSpPr>
            <p:nvPr/>
          </p:nvSpPr>
          <p:spPr bwMode="auto">
            <a:xfrm>
              <a:off x="12221" y="6858"/>
              <a:ext cx="840" cy="840"/>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 name="Oval 7"/>
            <p:cNvSpPr>
              <a:spLocks noChangeArrowheads="1"/>
            </p:cNvSpPr>
            <p:nvPr/>
          </p:nvSpPr>
          <p:spPr bwMode="auto">
            <a:xfrm>
              <a:off x="11381" y="5294"/>
              <a:ext cx="840" cy="840"/>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8" name="Oval 8"/>
            <p:cNvSpPr>
              <a:spLocks noChangeArrowheads="1"/>
            </p:cNvSpPr>
            <p:nvPr/>
          </p:nvSpPr>
          <p:spPr bwMode="auto">
            <a:xfrm>
              <a:off x="14403" y="5294"/>
              <a:ext cx="840" cy="840"/>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86041" name="AutoShape 9"/>
            <p:cNvCxnSpPr>
              <a:stCxn id="5" idx="3"/>
              <a:endCxn id="7" idx="0"/>
            </p:cNvCxnSpPr>
            <p:nvPr/>
          </p:nvCxnSpPr>
          <p:spPr>
            <a:xfrm flipH="1">
              <a:off x="11801" y="4477"/>
              <a:ext cx="1045" cy="817"/>
            </a:xfrm>
            <a:prstGeom prst="straightConnector1">
              <a:avLst/>
            </a:prstGeom>
            <a:ln w="19050" cap="flat" cmpd="sng">
              <a:solidFill>
                <a:srgbClr val="3333CC"/>
              </a:solidFill>
              <a:prstDash val="solid"/>
              <a:headEnd type="none" w="med" len="med"/>
              <a:tailEnd type="none" w="med" len="med"/>
            </a:ln>
          </p:spPr>
        </p:cxnSp>
        <p:cxnSp>
          <p:nvCxnSpPr>
            <p:cNvPr id="86042" name="AutoShape 10"/>
            <p:cNvCxnSpPr>
              <a:stCxn id="5" idx="5"/>
              <a:endCxn id="8" idx="1"/>
            </p:cNvCxnSpPr>
            <p:nvPr/>
          </p:nvCxnSpPr>
          <p:spPr>
            <a:xfrm>
              <a:off x="13440" y="4477"/>
              <a:ext cx="1086" cy="940"/>
            </a:xfrm>
            <a:prstGeom prst="straightConnector1">
              <a:avLst/>
            </a:prstGeom>
            <a:ln w="19050" cap="flat" cmpd="sng">
              <a:solidFill>
                <a:srgbClr val="3333CC"/>
              </a:solidFill>
              <a:prstDash val="solid"/>
              <a:headEnd type="none" w="med" len="med"/>
              <a:tailEnd type="none" w="med" len="med"/>
            </a:ln>
          </p:spPr>
        </p:cxnSp>
        <p:cxnSp>
          <p:nvCxnSpPr>
            <p:cNvPr id="86043" name="AutoShape 11"/>
            <p:cNvCxnSpPr>
              <a:stCxn id="7" idx="5"/>
              <a:endCxn id="6" idx="0"/>
            </p:cNvCxnSpPr>
            <p:nvPr/>
          </p:nvCxnSpPr>
          <p:spPr>
            <a:xfrm>
              <a:off x="12098" y="6011"/>
              <a:ext cx="543" cy="847"/>
            </a:xfrm>
            <a:prstGeom prst="straightConnector1">
              <a:avLst/>
            </a:prstGeom>
            <a:ln w="19050" cap="flat" cmpd="sng">
              <a:solidFill>
                <a:srgbClr val="3333CC"/>
              </a:solidFill>
              <a:prstDash val="solid"/>
              <a:headEnd type="none" w="med" len="med"/>
              <a:tailEnd type="none" w="med" len="med"/>
            </a:ln>
          </p:spPr>
        </p:cxnSp>
      </p:grpSp>
      <p:grpSp>
        <p:nvGrpSpPr>
          <p:cNvPr id="37" name="组合 36"/>
          <p:cNvGrpSpPr/>
          <p:nvPr/>
        </p:nvGrpSpPr>
        <p:grpSpPr>
          <a:xfrm>
            <a:off x="8215781" y="4810392"/>
            <a:ext cx="611354" cy="1144956"/>
            <a:chOff x="10597" y="7550"/>
            <a:chExt cx="964" cy="1802"/>
          </a:xfrm>
        </p:grpSpPr>
        <p:sp>
          <p:nvSpPr>
            <p:cNvPr id="20" name="Oval 6"/>
            <p:cNvSpPr>
              <a:spLocks noChangeArrowheads="1"/>
            </p:cNvSpPr>
            <p:nvPr/>
          </p:nvSpPr>
          <p:spPr bwMode="auto">
            <a:xfrm>
              <a:off x="10720" y="8513"/>
              <a:ext cx="841" cy="839"/>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Φ</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6034" name="AutoShape 11"/>
            <p:cNvCxnSpPr>
              <a:stCxn id="6" idx="5"/>
              <a:endCxn id="20" idx="0"/>
            </p:cNvCxnSpPr>
            <p:nvPr/>
          </p:nvCxnSpPr>
          <p:spPr>
            <a:xfrm>
              <a:off x="10597" y="7550"/>
              <a:ext cx="544" cy="963"/>
            </a:xfrm>
            <a:prstGeom prst="straightConnector1">
              <a:avLst/>
            </a:prstGeom>
            <a:ln w="19050" cap="flat" cmpd="sng">
              <a:solidFill>
                <a:srgbClr val="3333CC"/>
              </a:solidFill>
              <a:prstDash val="lgDash"/>
              <a:headEnd type="none" w="med" len="med"/>
              <a:tailEnd type="none" w="med" len="med"/>
            </a:ln>
          </p:spPr>
        </p:cxnSp>
      </p:grpSp>
      <p:grpSp>
        <p:nvGrpSpPr>
          <p:cNvPr id="2" name="组合 1"/>
          <p:cNvGrpSpPr/>
          <p:nvPr/>
        </p:nvGrpSpPr>
        <p:grpSpPr>
          <a:xfrm>
            <a:off x="8827135" y="3816985"/>
            <a:ext cx="533400" cy="1071245"/>
            <a:chOff x="13901" y="6011"/>
            <a:chExt cx="840" cy="1687"/>
          </a:xfrm>
        </p:grpSpPr>
        <p:cxnSp>
          <p:nvCxnSpPr>
            <p:cNvPr id="86036" name="AutoShape 11"/>
            <p:cNvCxnSpPr>
              <a:stCxn id="8" idx="3"/>
              <a:endCxn id="29" idx="0"/>
            </p:cNvCxnSpPr>
            <p:nvPr/>
          </p:nvCxnSpPr>
          <p:spPr>
            <a:xfrm flipH="1">
              <a:off x="14321" y="6011"/>
              <a:ext cx="205" cy="847"/>
            </a:xfrm>
            <a:prstGeom prst="straightConnector1">
              <a:avLst/>
            </a:prstGeom>
            <a:ln w="19050" cap="flat" cmpd="sng">
              <a:solidFill>
                <a:srgbClr val="3333CC"/>
              </a:solidFill>
              <a:prstDash val="lgDash"/>
              <a:headEnd type="none" w="med" len="med"/>
              <a:tailEnd type="none" w="med" len="med"/>
            </a:ln>
          </p:spPr>
        </p:cxnSp>
        <p:sp>
          <p:nvSpPr>
            <p:cNvPr id="29" name="Oval 6"/>
            <p:cNvSpPr>
              <a:spLocks noChangeArrowheads="1"/>
            </p:cNvSpPr>
            <p:nvPr/>
          </p:nvSpPr>
          <p:spPr bwMode="auto">
            <a:xfrm>
              <a:off x="13901" y="6858"/>
              <a:ext cx="840" cy="840"/>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Φ</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grpSp>
      <p:grpSp>
        <p:nvGrpSpPr>
          <p:cNvPr id="12" name="组合 11"/>
          <p:cNvGrpSpPr/>
          <p:nvPr/>
        </p:nvGrpSpPr>
        <p:grpSpPr>
          <a:xfrm>
            <a:off x="6584315" y="3816985"/>
            <a:ext cx="720090" cy="1071245"/>
            <a:chOff x="10369" y="6011"/>
            <a:chExt cx="1134" cy="1687"/>
          </a:xfrm>
        </p:grpSpPr>
        <p:sp>
          <p:nvSpPr>
            <p:cNvPr id="11" name="Oval 6"/>
            <p:cNvSpPr>
              <a:spLocks noChangeArrowheads="1"/>
            </p:cNvSpPr>
            <p:nvPr/>
          </p:nvSpPr>
          <p:spPr bwMode="auto">
            <a:xfrm>
              <a:off x="10369" y="6858"/>
              <a:ext cx="840" cy="840"/>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Φ</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6032" name="AutoShape 11"/>
            <p:cNvCxnSpPr>
              <a:stCxn id="11" idx="0"/>
              <a:endCxn id="7" idx="3"/>
            </p:cNvCxnSpPr>
            <p:nvPr/>
          </p:nvCxnSpPr>
          <p:spPr>
            <a:xfrm flipV="1">
              <a:off x="10789" y="6011"/>
              <a:ext cx="715" cy="847"/>
            </a:xfrm>
            <a:prstGeom prst="straightConnector1">
              <a:avLst/>
            </a:prstGeom>
            <a:ln w="19050" cap="flat" cmpd="sng">
              <a:solidFill>
                <a:srgbClr val="3333CC"/>
              </a:solidFill>
              <a:prstDash val="lgDash"/>
              <a:headEnd type="none" w="med" len="med"/>
              <a:tailEnd type="none" w="med" len="med"/>
            </a:ln>
          </p:spPr>
        </p:cxnSp>
      </p:grpSp>
      <p:grpSp>
        <p:nvGrpSpPr>
          <p:cNvPr id="39" name="组合 38"/>
          <p:cNvGrpSpPr/>
          <p:nvPr/>
        </p:nvGrpSpPr>
        <p:grpSpPr>
          <a:xfrm>
            <a:off x="9601228" y="3816677"/>
            <a:ext cx="778785" cy="1071582"/>
            <a:chOff x="12944" y="5954"/>
            <a:chExt cx="1226" cy="1688"/>
          </a:xfrm>
        </p:grpSpPr>
        <p:sp>
          <p:nvSpPr>
            <p:cNvPr id="34" name="Oval 6"/>
            <p:cNvSpPr>
              <a:spLocks noChangeArrowheads="1"/>
            </p:cNvSpPr>
            <p:nvPr/>
          </p:nvSpPr>
          <p:spPr bwMode="auto">
            <a:xfrm>
              <a:off x="13330" y="6802"/>
              <a:ext cx="840" cy="840"/>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Φ</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6030" name="AutoShape 11"/>
            <p:cNvCxnSpPr>
              <a:stCxn id="8" idx="5"/>
              <a:endCxn id="34" idx="0"/>
            </p:cNvCxnSpPr>
            <p:nvPr/>
          </p:nvCxnSpPr>
          <p:spPr>
            <a:xfrm>
              <a:off x="12944" y="5954"/>
              <a:ext cx="806" cy="847"/>
            </a:xfrm>
            <a:prstGeom prst="straightConnector1">
              <a:avLst/>
            </a:prstGeom>
            <a:ln w="19050" cap="flat" cmpd="sng">
              <a:solidFill>
                <a:srgbClr val="3333CC"/>
              </a:solidFill>
              <a:prstDash val="lgDash"/>
              <a:headEnd type="none" w="med" len="med"/>
              <a:tailEnd type="none" w="med" len="med"/>
            </a:ln>
          </p:spPr>
        </p:cxnSp>
      </p:grpSp>
      <p:grpSp>
        <p:nvGrpSpPr>
          <p:cNvPr id="14" name="组合 13"/>
          <p:cNvGrpSpPr/>
          <p:nvPr/>
        </p:nvGrpSpPr>
        <p:grpSpPr>
          <a:xfrm>
            <a:off x="7226935" y="4869180"/>
            <a:ext cx="596900" cy="1086485"/>
            <a:chOff x="11381" y="7668"/>
            <a:chExt cx="940" cy="1711"/>
          </a:xfrm>
        </p:grpSpPr>
        <p:sp>
          <p:nvSpPr>
            <p:cNvPr id="9" name="Oval 6"/>
            <p:cNvSpPr>
              <a:spLocks noChangeArrowheads="1"/>
            </p:cNvSpPr>
            <p:nvPr/>
          </p:nvSpPr>
          <p:spPr bwMode="auto">
            <a:xfrm>
              <a:off x="11381" y="8539"/>
              <a:ext cx="840" cy="840"/>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Φ</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10" name="AutoShape 11"/>
            <p:cNvCxnSpPr>
              <a:endCxn id="9" idx="0"/>
            </p:cNvCxnSpPr>
            <p:nvPr/>
          </p:nvCxnSpPr>
          <p:spPr>
            <a:xfrm flipH="1">
              <a:off x="11801" y="7668"/>
              <a:ext cx="520" cy="871"/>
            </a:xfrm>
            <a:prstGeom prst="straightConnector1">
              <a:avLst/>
            </a:prstGeom>
            <a:ln w="19050" cap="flat" cmpd="sng">
              <a:solidFill>
                <a:srgbClr val="3333CC"/>
              </a:solidFill>
              <a:prstDash val="lgDash"/>
              <a:headEnd type="none" w="med" len="med"/>
              <a:tailEnd type="none" w="med" len="med"/>
            </a:ln>
          </p:spPr>
        </p:cxnSp>
      </p:grpSp>
      <p:sp>
        <p:nvSpPr>
          <p:cNvPr id="15" name="右箭头 14"/>
          <p:cNvSpPr/>
          <p:nvPr/>
        </p:nvSpPr>
        <p:spPr>
          <a:xfrm>
            <a:off x="3808730" y="3464560"/>
            <a:ext cx="2232660" cy="124269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b="1" dirty="0">
                <a:solidFill>
                  <a:srgbClr val="000000"/>
                </a:solidFill>
                <a:latin typeface="微软雅黑" panose="020B0503020204020204" pitchFamily="34" charset="-122"/>
                <a:ea typeface="微软雅黑" panose="020B0503020204020204" pitchFamily="34" charset="-122"/>
                <a:sym typeface="+mn-ea"/>
              </a:rPr>
              <a:t>扩展二叉树</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500"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up)">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up)">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13" name="Rectangle 11"/>
          <p:cNvSpPr>
            <a:spLocks noChangeArrowheads="1"/>
          </p:cNvSpPr>
          <p:nvPr/>
        </p:nvSpPr>
        <p:spPr bwMode="auto">
          <a:xfrm>
            <a:off x="6822440" y="372745"/>
            <a:ext cx="44526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先序遍历建立二叉链表</a:t>
            </a:r>
            <a:endParaRPr lang="zh-CN" altLang="en-US" sz="3200" dirty="0">
              <a:solidFill>
                <a:srgbClr val="0000FF"/>
              </a:solidFill>
              <a:latin typeface="楷体_GB2312" pitchFamily="49" charset="-122"/>
            </a:endParaRPr>
          </a:p>
        </p:txBody>
      </p:sp>
      <p:sp>
        <p:nvSpPr>
          <p:cNvPr id="68611" name="矩形 68610"/>
          <p:cNvSpPr/>
          <p:nvPr/>
        </p:nvSpPr>
        <p:spPr>
          <a:xfrm>
            <a:off x="1377950" y="1492250"/>
            <a:ext cx="9745345" cy="4523105"/>
          </a:xfrm>
          <a:prstGeom prst="rect">
            <a:avLst/>
          </a:prstGeom>
          <a:noFill/>
          <a:ln w="9525">
            <a:noFill/>
          </a:ln>
        </p:spPr>
        <p:txBody>
          <a:bodyPr wrap="square" anchor="ctr">
            <a:spAutoFit/>
          </a:bodyPr>
          <a:p>
            <a:pPr eaLnBrk="0" hangingPunct="0">
              <a:lnSpc>
                <a:spcPct val="150000"/>
              </a:lnSpc>
              <a:spcBef>
                <a:spcPct val="0"/>
              </a:spcBef>
              <a:buNone/>
            </a:pPr>
            <a:r>
              <a:rPr lang="zh-CN" altLang="en-US" sz="32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算法思想：</a:t>
            </a:r>
            <a:r>
              <a:rPr lang="zh-CN" altLang="en-US" sz="3200" b="1">
                <a:latin typeface="华文楷体" panose="02010600040101010101" pitchFamily="2" charset="-122"/>
                <a:ea typeface="华文楷体" panose="02010600040101010101" pitchFamily="2" charset="-122"/>
                <a:cs typeface="华文楷体" panose="02010600040101010101" pitchFamily="2" charset="-122"/>
              </a:rPr>
              <a:t>采用类似先序遍历的递归算法，首先读入当前根结点的数据，</a:t>
            </a:r>
            <a:endParaRPr lang="zh-CN" altLang="en-US" sz="3200" b="1">
              <a:latin typeface="华文楷体" panose="02010600040101010101" pitchFamily="2" charset="-122"/>
              <a:ea typeface="华文楷体" panose="02010600040101010101" pitchFamily="2" charset="-122"/>
              <a:cs typeface="华文楷体" panose="02010600040101010101" pitchFamily="2" charset="-122"/>
            </a:endParaRPr>
          </a:p>
          <a:p>
            <a:pPr eaLnBrk="0" hangingPunct="0">
              <a:lnSpc>
                <a:spcPct val="150000"/>
              </a:lnSpc>
              <a:spcBef>
                <a:spcPct val="0"/>
              </a:spcBef>
              <a:buNone/>
            </a:pPr>
            <a:r>
              <a:rPr lang="zh-CN" altLang="en-US" sz="3200" b="1">
                <a:latin typeface="华文楷体" panose="02010600040101010101" pitchFamily="2" charset="-122"/>
                <a:ea typeface="华文楷体" panose="02010600040101010101" pitchFamily="2" charset="-122"/>
                <a:cs typeface="华文楷体" panose="02010600040101010101" pitchFamily="2" charset="-122"/>
              </a:rPr>
              <a:t>        若是</a:t>
            </a:r>
            <a:r>
              <a:rPr lang="en-US" altLang="zh-CN" sz="3200" b="1" dirty="0">
                <a:solidFill>
                  <a:srgbClr val="3333FF"/>
                </a:solidFill>
                <a:latin typeface="华文楷体" panose="02010600040101010101" pitchFamily="2" charset="-122"/>
                <a:ea typeface="华文楷体" panose="02010600040101010101" pitchFamily="2" charset="-122"/>
                <a:cs typeface="微软雅黑" panose="020B0503020204020204" pitchFamily="34" charset="-122"/>
                <a:sym typeface="+mn-ea"/>
              </a:rPr>
              <a:t>Φ</a:t>
            </a:r>
            <a:r>
              <a:rPr lang="zh-CN" altLang="en-US" sz="3200" b="1" dirty="0">
                <a:solidFill>
                  <a:srgbClr val="000000"/>
                </a:solidFill>
                <a:latin typeface="华文楷体" panose="02010600040101010101" pitchFamily="2" charset="-122"/>
                <a:ea typeface="华文楷体" panose="02010600040101010101" pitchFamily="2" charset="-122"/>
                <a:cs typeface="微软雅黑" panose="020B0503020204020204" pitchFamily="34" charset="-122"/>
                <a:sym typeface="+mn-ea"/>
              </a:rPr>
              <a:t>，则将当前树根设置为空；</a:t>
            </a:r>
            <a:endParaRPr lang="zh-CN" altLang="en-US" sz="3200" b="1" dirty="0">
              <a:solidFill>
                <a:srgbClr val="000000"/>
              </a:solidFill>
              <a:latin typeface="华文楷体" panose="02010600040101010101" pitchFamily="2" charset="-122"/>
              <a:ea typeface="华文楷体" panose="02010600040101010101" pitchFamily="2" charset="-122"/>
              <a:cs typeface="微软雅黑" panose="020B0503020204020204" pitchFamily="34" charset="-122"/>
              <a:sym typeface="+mn-ea"/>
            </a:endParaRPr>
          </a:p>
          <a:p>
            <a:pPr eaLnBrk="0" hangingPunct="0">
              <a:lnSpc>
                <a:spcPct val="150000"/>
              </a:lnSpc>
              <a:spcBef>
                <a:spcPct val="0"/>
              </a:spcBef>
              <a:buNone/>
            </a:pPr>
            <a:r>
              <a:rPr lang="zh-CN" altLang="en-US" sz="3200" b="1" dirty="0">
                <a:solidFill>
                  <a:srgbClr val="000000"/>
                </a:solidFill>
                <a:latin typeface="华文楷体" panose="02010600040101010101" pitchFamily="2" charset="-122"/>
                <a:ea typeface="华文楷体" panose="02010600040101010101" pitchFamily="2" charset="-122"/>
                <a:cs typeface="微软雅黑" panose="020B0503020204020204" pitchFamily="34" charset="-122"/>
                <a:sym typeface="+mn-ea"/>
              </a:rPr>
              <a:t>        否则申请一个新结点，存入当前根结点的数据；</a:t>
            </a:r>
            <a:endParaRPr lang="zh-CN" altLang="en-US" sz="3200" b="1" dirty="0">
              <a:solidFill>
                <a:srgbClr val="000000"/>
              </a:solidFill>
              <a:latin typeface="华文楷体" panose="02010600040101010101" pitchFamily="2" charset="-122"/>
              <a:ea typeface="华文楷体" panose="02010600040101010101" pitchFamily="2" charset="-122"/>
              <a:cs typeface="微软雅黑" panose="020B0503020204020204" pitchFamily="34" charset="-122"/>
              <a:sym typeface="+mn-ea"/>
            </a:endParaRPr>
          </a:p>
          <a:p>
            <a:pPr eaLnBrk="0" hangingPunct="0">
              <a:lnSpc>
                <a:spcPct val="150000"/>
              </a:lnSpc>
              <a:spcBef>
                <a:spcPct val="0"/>
              </a:spcBef>
              <a:buNone/>
            </a:pPr>
            <a:r>
              <a:rPr lang="zh-CN" altLang="en-US" sz="3200" b="1" dirty="0">
                <a:solidFill>
                  <a:srgbClr val="000000"/>
                </a:solidFill>
                <a:latin typeface="华文楷体" panose="02010600040101010101" pitchFamily="2" charset="-122"/>
                <a:ea typeface="华文楷体" panose="02010600040101010101" pitchFamily="2" charset="-122"/>
                <a:cs typeface="微软雅黑" panose="020B0503020204020204" pitchFamily="34" charset="-122"/>
                <a:sym typeface="+mn-ea"/>
              </a:rPr>
              <a:t>        分别用当前根结点的左、右孩子进行递归调用，创建左、右子树。</a:t>
            </a:r>
            <a:endParaRPr lang="zh-CN" altLang="en-US" sz="3200" b="1">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6</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、二叉树遍历算法的应用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4526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先序遍历建立二叉链表</a:t>
            </a:r>
            <a:endParaRPr lang="zh-CN" altLang="en-US" sz="3200" dirty="0">
              <a:solidFill>
                <a:srgbClr val="0000FF"/>
              </a:solidFill>
              <a:latin typeface="楷体_GB2312" pitchFamily="49" charset="-122"/>
            </a:endParaRPr>
          </a:p>
        </p:txBody>
      </p:sp>
      <p:sp>
        <p:nvSpPr>
          <p:cNvPr id="21" name="Text Box 2"/>
          <p:cNvSpPr txBox="1"/>
          <p:nvPr/>
        </p:nvSpPr>
        <p:spPr>
          <a:xfrm>
            <a:off x="1565275" y="1508125"/>
            <a:ext cx="9271000" cy="977265"/>
          </a:xfrm>
          <a:prstGeom prst="rect">
            <a:avLst/>
          </a:prstGeom>
          <a:noFill/>
          <a:ln w="9525">
            <a:noFill/>
          </a:ln>
        </p:spPr>
        <p:txBody>
          <a:bodyPr wrap="square">
            <a:spAutoFit/>
          </a:bodyPr>
          <a:lstStyle/>
          <a:p>
            <a:pPr>
              <a:lnSpc>
                <a:spcPct val="120000"/>
              </a:lnSpc>
              <a:spcBef>
                <a:spcPct val="50000"/>
              </a:spcBef>
            </a:pPr>
            <a:r>
              <a:rPr lang="zh-CN" altLang="en-US" sz="2400" b="1" dirty="0">
                <a:solidFill>
                  <a:srgbClr val="3333CC"/>
                </a:solidFill>
                <a:latin typeface="宋体" panose="02010600030101010101" pitchFamily="2" charset="-122"/>
              </a:rPr>
              <a:t>    建立一棵二叉树 </a:t>
            </a:r>
            <a:r>
              <a:rPr lang="en-US" altLang="zh-CN" sz="2400" b="1" dirty="0">
                <a:solidFill>
                  <a:srgbClr val="3333CC"/>
                </a:solidFill>
                <a:latin typeface="宋体" panose="02010600030101010101" pitchFamily="2" charset="-122"/>
              </a:rPr>
              <a:t>(</a:t>
            </a:r>
            <a:r>
              <a:rPr lang="zh-CN" altLang="en-US" sz="2400" b="1" dirty="0">
                <a:solidFill>
                  <a:srgbClr val="3333CC"/>
                </a:solidFill>
                <a:latin typeface="宋体" panose="02010600030101010101" pitchFamily="2" charset="-122"/>
              </a:rPr>
              <a:t>在遍历过程生成结点，建立二叉树的存储结构，用链式存储结构）</a:t>
            </a:r>
            <a:endParaRPr lang="zh-CN" altLang="en-US" sz="2400" b="1" dirty="0">
              <a:solidFill>
                <a:srgbClr val="3333CC"/>
              </a:solidFill>
              <a:latin typeface="宋体" panose="02010600030101010101" pitchFamily="2" charset="-122"/>
            </a:endParaRPr>
          </a:p>
        </p:txBody>
      </p:sp>
      <p:sp>
        <p:nvSpPr>
          <p:cNvPr id="64516" name="矩形 64515"/>
          <p:cNvSpPr/>
          <p:nvPr/>
        </p:nvSpPr>
        <p:spPr>
          <a:xfrm>
            <a:off x="368935" y="2563813"/>
            <a:ext cx="8893175" cy="4078605"/>
          </a:xfrm>
          <a:prstGeom prst="rect">
            <a:avLst/>
          </a:prstGeom>
          <a:noFill/>
          <a:ln w="9525">
            <a:noFill/>
          </a:ln>
        </p:spPr>
        <p:txBody>
          <a:bodyPr wrap="square">
            <a:spAutoFit/>
          </a:bodyPr>
          <a:lstStyle/>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void  CreateBiTree ( BiTree  &amp;T</a:t>
            </a:r>
            <a:r>
              <a:rPr lang="zh-CN" altLang="en-US" sz="2400" b="1">
                <a:latin typeface="Times New Roman" panose="02020603050405020304" pitchFamily="18" charset="0"/>
                <a:ea typeface="楷体_GB2312" pitchFamily="49" charset="-122"/>
                <a:cs typeface="Times New Roman" panose="02020603050405020304" pitchFamily="18" charset="0"/>
              </a:rPr>
              <a:t>）</a:t>
            </a:r>
            <a:r>
              <a:rPr lang="en-US" altLang="zh-CN" sz="2400" b="1">
                <a:latin typeface="Times New Roman" panose="02020603050405020304" pitchFamily="18" charset="0"/>
                <a:ea typeface="楷体_GB2312" pitchFamily="49" charset="-122"/>
                <a:cs typeface="Times New Roman" panose="02020603050405020304" pitchFamily="18" charset="0"/>
              </a:rPr>
              <a:t>{</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cin&gt;&gt;ch;</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if (ch==’#’)   T=NULL;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rPr>
              <a:t>递归结束，建空树</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else{</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T=new BiTNode;    T-</a:t>
            </a:r>
            <a:r>
              <a:rPr lang="zh-CN" altLang="en-US" sz="2400" b="1">
                <a:latin typeface="Times New Roman" panose="02020603050405020304" pitchFamily="18" charset="0"/>
                <a:ea typeface="楷体_GB2312" pitchFamily="49" charset="-122"/>
                <a:cs typeface="Times New Roman" panose="02020603050405020304" pitchFamily="18" charset="0"/>
              </a:rPr>
              <a:t>＞</a:t>
            </a:r>
            <a:r>
              <a:rPr lang="en-US" altLang="zh-CN" sz="2400" b="1">
                <a:latin typeface="Times New Roman" panose="02020603050405020304" pitchFamily="18" charset="0"/>
                <a:ea typeface="楷体_GB2312" pitchFamily="49" charset="-122"/>
                <a:cs typeface="Times New Roman" panose="02020603050405020304" pitchFamily="18" charset="0"/>
              </a:rPr>
              <a:t>data=ch;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rPr>
              <a:t>生成根结点</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zh-CN" altLang="en-US" sz="2400" b="1">
                <a:latin typeface="Times New Roman" panose="02020603050405020304" pitchFamily="18" charset="0"/>
                <a:ea typeface="楷体_GB2312" pitchFamily="49" charset="-122"/>
                <a:cs typeface="Times New Roman" panose="02020603050405020304" pitchFamily="18" charset="0"/>
              </a:rPr>
              <a:t>        </a:t>
            </a:r>
            <a:r>
              <a:rPr lang="en-US" altLang="zh-CN" sz="2400" b="1">
                <a:latin typeface="Times New Roman" panose="02020603050405020304" pitchFamily="18" charset="0"/>
                <a:ea typeface="楷体_GB2312" pitchFamily="49" charset="-122"/>
                <a:cs typeface="Times New Roman" panose="02020603050405020304" pitchFamily="18" charset="0"/>
              </a:rPr>
              <a:t>CreateBiTree(T-</a:t>
            </a:r>
            <a:r>
              <a:rPr lang="zh-CN" altLang="en-US" sz="2400" b="1">
                <a:latin typeface="Times New Roman" panose="02020603050405020304" pitchFamily="18" charset="0"/>
                <a:ea typeface="楷体_GB2312" pitchFamily="49" charset="-122"/>
                <a:cs typeface="Times New Roman" panose="02020603050405020304" pitchFamily="18" charset="0"/>
              </a:rPr>
              <a:t>＞</a:t>
            </a:r>
            <a:r>
              <a:rPr lang="en-US" altLang="zh-CN" sz="2400" b="1">
                <a:latin typeface="Times New Roman" panose="02020603050405020304" pitchFamily="18" charset="0"/>
                <a:ea typeface="楷体_GB2312" pitchFamily="49" charset="-122"/>
                <a:cs typeface="Times New Roman" panose="02020603050405020304" pitchFamily="18" charset="0"/>
              </a:rPr>
              <a:t>lchild);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rPr>
              <a:t>递归创建左子树</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zh-CN" altLang="en-US" sz="2400" b="1">
                <a:latin typeface="Times New Roman" panose="02020603050405020304" pitchFamily="18" charset="0"/>
                <a:ea typeface="楷体_GB2312" pitchFamily="49" charset="-122"/>
                <a:cs typeface="Times New Roman" panose="02020603050405020304" pitchFamily="18" charset="0"/>
              </a:rPr>
              <a:t>        </a:t>
            </a:r>
            <a:r>
              <a:rPr lang="en-US" altLang="zh-CN" sz="2400" b="1">
                <a:latin typeface="Times New Roman" panose="02020603050405020304" pitchFamily="18" charset="0"/>
                <a:ea typeface="楷体_GB2312" pitchFamily="49" charset="-122"/>
                <a:cs typeface="Times New Roman" panose="02020603050405020304" pitchFamily="18" charset="0"/>
              </a:rPr>
              <a:t>CreateBiTree(T-</a:t>
            </a:r>
            <a:r>
              <a:rPr lang="zh-CN" altLang="en-US" sz="2400" b="1">
                <a:latin typeface="Times New Roman" panose="02020603050405020304" pitchFamily="18" charset="0"/>
                <a:ea typeface="楷体_GB2312" pitchFamily="49" charset="-122"/>
                <a:cs typeface="Times New Roman" panose="02020603050405020304" pitchFamily="18" charset="0"/>
              </a:rPr>
              <a:t>＞</a:t>
            </a:r>
            <a:r>
              <a:rPr lang="en-US" altLang="zh-CN" sz="2400" b="1">
                <a:latin typeface="Times New Roman" panose="02020603050405020304" pitchFamily="18" charset="0"/>
                <a:ea typeface="楷体_GB2312" pitchFamily="49" charset="-122"/>
                <a:cs typeface="Times New Roman" panose="02020603050405020304" pitchFamily="18" charset="0"/>
              </a:rPr>
              <a:t>rchild);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rPr>
              <a:t>递归创建右子树</a:t>
            </a:r>
            <a:endPar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zh-CN" altLang="en-US" sz="2400" b="1">
                <a:latin typeface="Times New Roman" panose="02020603050405020304" pitchFamily="18" charset="0"/>
                <a:ea typeface="楷体_GB2312" pitchFamily="49" charset="-122"/>
                <a:cs typeface="Times New Roman" panose="02020603050405020304" pitchFamily="18" charset="0"/>
              </a:rPr>
              <a:t>     </a:t>
            </a:r>
            <a:r>
              <a:rPr lang="en-US" altLang="zh-CN" sz="2400" b="1">
                <a:latin typeface="Times New Roman" panose="02020603050405020304" pitchFamily="18" charset="0"/>
                <a:ea typeface="楷体_GB2312" pitchFamily="49" charset="-122"/>
                <a:cs typeface="Times New Roman" panose="02020603050405020304" pitchFamily="18" charset="0"/>
              </a:rPr>
              <a:t>}</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
        <p:nvSpPr>
          <p:cNvPr id="87046" name="Text Box 14"/>
          <p:cNvSpPr txBox="1"/>
          <p:nvPr/>
        </p:nvSpPr>
        <p:spPr>
          <a:xfrm>
            <a:off x="8559800" y="5646420"/>
            <a:ext cx="2209800" cy="491490"/>
          </a:xfrm>
          <a:prstGeom prst="rect">
            <a:avLst/>
          </a:prstGeom>
          <a:noFill/>
          <a:ln w="9525">
            <a:noFill/>
          </a:ln>
        </p:spPr>
        <p:txBody>
          <a:bodyPr>
            <a:spAutoFit/>
          </a:bodyPr>
          <a:lstStyle/>
          <a:p>
            <a:pPr algn="ctr">
              <a:spcBef>
                <a:spcPct val="50000"/>
              </a:spcBef>
            </a:pPr>
            <a:r>
              <a:rPr lang="zh-CN" altLang="en-US" sz="2600" b="1" dirty="0">
                <a:solidFill>
                  <a:srgbClr val="FF0000"/>
                </a:solidFill>
                <a:latin typeface="宋体" panose="02010600030101010101" pitchFamily="2" charset="-122"/>
              </a:rPr>
              <a:t>按先序遍历</a:t>
            </a:r>
            <a:endParaRPr lang="zh-CN" altLang="en-US" sz="2600" b="1" dirty="0">
              <a:solidFill>
                <a:srgbClr val="FF0000"/>
              </a:solidFill>
              <a:latin typeface="宋体" panose="02010600030101010101" pitchFamily="2" charset="-122"/>
            </a:endParaRPr>
          </a:p>
        </p:txBody>
      </p:sp>
      <p:grpSp>
        <p:nvGrpSpPr>
          <p:cNvPr id="87047" name="组合 17"/>
          <p:cNvGrpSpPr/>
          <p:nvPr/>
        </p:nvGrpSpPr>
        <p:grpSpPr>
          <a:xfrm>
            <a:off x="7732713" y="2514283"/>
            <a:ext cx="3562350" cy="2674937"/>
            <a:chOff x="7076" y="3332"/>
            <a:chExt cx="5951" cy="4517"/>
          </a:xfrm>
        </p:grpSpPr>
        <p:sp>
          <p:nvSpPr>
            <p:cNvPr id="5" name="Oval 5"/>
            <p:cNvSpPr>
              <a:spLocks noChangeArrowheads="1"/>
            </p:cNvSpPr>
            <p:nvPr/>
          </p:nvSpPr>
          <p:spPr bwMode="auto">
            <a:xfrm>
              <a:off x="9357" y="3332"/>
              <a:ext cx="841" cy="839"/>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A</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6" name="Oval 6"/>
            <p:cNvSpPr>
              <a:spLocks noChangeArrowheads="1"/>
            </p:cNvSpPr>
            <p:nvPr/>
          </p:nvSpPr>
          <p:spPr bwMode="auto">
            <a:xfrm>
              <a:off x="9235" y="5627"/>
              <a:ext cx="841" cy="842"/>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D</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7" name="Oval 7"/>
            <p:cNvSpPr>
              <a:spLocks noChangeArrowheads="1"/>
            </p:cNvSpPr>
            <p:nvPr/>
          </p:nvSpPr>
          <p:spPr bwMode="auto">
            <a:xfrm>
              <a:off x="8039" y="4635"/>
              <a:ext cx="838" cy="839"/>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B</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sp>
          <p:nvSpPr>
            <p:cNvPr id="8" name="Oval 8"/>
            <p:cNvSpPr>
              <a:spLocks noChangeArrowheads="1"/>
            </p:cNvSpPr>
            <p:nvPr/>
          </p:nvSpPr>
          <p:spPr bwMode="auto">
            <a:xfrm>
              <a:off x="11141" y="4412"/>
              <a:ext cx="841" cy="839"/>
            </a:xfrm>
            <a:prstGeom prst="ellipse">
              <a:avLst/>
            </a:prstGeom>
            <a:solidFill>
              <a:srgbClr val="00CC99"/>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rPr>
                <a:t>C</a:t>
              </a:r>
              <a:endParaRPr kumimoji="1" lang="en-US" altLang="zh-CN" sz="1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sym typeface="+mn-ea"/>
              </a:endParaRPr>
            </a:p>
          </p:txBody>
        </p:sp>
        <p:cxnSp>
          <p:nvCxnSpPr>
            <p:cNvPr id="87052" name="AutoShape 9"/>
            <p:cNvCxnSpPr>
              <a:stCxn id="5" idx="3"/>
              <a:endCxn id="7" idx="0"/>
            </p:cNvCxnSpPr>
            <p:nvPr/>
          </p:nvCxnSpPr>
          <p:spPr>
            <a:xfrm flipH="1">
              <a:off x="8458" y="4049"/>
              <a:ext cx="1023" cy="586"/>
            </a:xfrm>
            <a:prstGeom prst="straightConnector1">
              <a:avLst/>
            </a:prstGeom>
            <a:ln w="19050" cap="flat" cmpd="sng">
              <a:solidFill>
                <a:srgbClr val="3333CC"/>
              </a:solidFill>
              <a:prstDash val="solid"/>
              <a:headEnd type="none" w="med" len="med"/>
              <a:tailEnd type="none" w="med" len="med"/>
            </a:ln>
          </p:spPr>
        </p:cxnSp>
        <p:cxnSp>
          <p:nvCxnSpPr>
            <p:cNvPr id="87053" name="AutoShape 10"/>
            <p:cNvCxnSpPr>
              <a:stCxn id="5" idx="5"/>
              <a:endCxn id="8" idx="1"/>
            </p:cNvCxnSpPr>
            <p:nvPr/>
          </p:nvCxnSpPr>
          <p:spPr>
            <a:xfrm>
              <a:off x="10075" y="4049"/>
              <a:ext cx="1189" cy="486"/>
            </a:xfrm>
            <a:prstGeom prst="straightConnector1">
              <a:avLst/>
            </a:prstGeom>
            <a:ln w="19050" cap="flat" cmpd="sng">
              <a:solidFill>
                <a:srgbClr val="3333CC"/>
              </a:solidFill>
              <a:prstDash val="solid"/>
              <a:headEnd type="none" w="med" len="med"/>
              <a:tailEnd type="none" w="med" len="med"/>
            </a:ln>
          </p:spPr>
        </p:cxnSp>
        <p:cxnSp>
          <p:nvCxnSpPr>
            <p:cNvPr id="87054" name="AutoShape 11"/>
            <p:cNvCxnSpPr>
              <a:stCxn id="7" idx="5"/>
              <a:endCxn id="6" idx="1"/>
            </p:cNvCxnSpPr>
            <p:nvPr/>
          </p:nvCxnSpPr>
          <p:spPr>
            <a:xfrm>
              <a:off x="8755" y="5352"/>
              <a:ext cx="603" cy="399"/>
            </a:xfrm>
            <a:prstGeom prst="straightConnector1">
              <a:avLst/>
            </a:prstGeom>
            <a:ln w="19050" cap="flat" cmpd="sng">
              <a:solidFill>
                <a:srgbClr val="3333CC"/>
              </a:solidFill>
              <a:prstDash val="solid"/>
              <a:headEnd type="none" w="med" len="med"/>
              <a:tailEnd type="none" w="med" len="med"/>
            </a:ln>
          </p:spPr>
        </p:cxnSp>
        <p:sp>
          <p:nvSpPr>
            <p:cNvPr id="12" name="Oval 6"/>
            <p:cNvSpPr>
              <a:spLocks noChangeArrowheads="1"/>
            </p:cNvSpPr>
            <p:nvPr/>
          </p:nvSpPr>
          <p:spPr bwMode="auto">
            <a:xfrm>
              <a:off x="7076" y="5627"/>
              <a:ext cx="753" cy="839"/>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7056" name="AutoShape 11"/>
            <p:cNvCxnSpPr>
              <a:stCxn id="7" idx="3"/>
              <a:endCxn id="12" idx="7"/>
            </p:cNvCxnSpPr>
            <p:nvPr/>
          </p:nvCxnSpPr>
          <p:spPr>
            <a:xfrm flipH="1">
              <a:off x="7720" y="5352"/>
              <a:ext cx="441" cy="398"/>
            </a:xfrm>
            <a:prstGeom prst="straightConnector1">
              <a:avLst/>
            </a:prstGeom>
            <a:ln w="19050" cap="flat" cmpd="sng">
              <a:solidFill>
                <a:srgbClr val="3333CC"/>
              </a:solidFill>
              <a:prstDash val="lgDash"/>
              <a:headEnd type="none" w="med" len="med"/>
              <a:tailEnd type="none" w="med" len="med"/>
            </a:ln>
          </p:spPr>
        </p:cxnSp>
        <p:sp>
          <p:nvSpPr>
            <p:cNvPr id="20" name="Oval 6"/>
            <p:cNvSpPr>
              <a:spLocks noChangeArrowheads="1"/>
            </p:cNvSpPr>
            <p:nvPr/>
          </p:nvSpPr>
          <p:spPr bwMode="auto">
            <a:xfrm>
              <a:off x="9887" y="6986"/>
              <a:ext cx="838" cy="842"/>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7058" name="AutoShape 11"/>
            <p:cNvCxnSpPr>
              <a:stCxn id="6" idx="5"/>
              <a:endCxn id="20" idx="0"/>
            </p:cNvCxnSpPr>
            <p:nvPr/>
          </p:nvCxnSpPr>
          <p:spPr>
            <a:xfrm>
              <a:off x="9952" y="6345"/>
              <a:ext cx="354" cy="642"/>
            </a:xfrm>
            <a:prstGeom prst="straightConnector1">
              <a:avLst/>
            </a:prstGeom>
            <a:ln w="19050" cap="flat" cmpd="sng">
              <a:solidFill>
                <a:srgbClr val="3333CC"/>
              </a:solidFill>
              <a:prstDash val="lgDash"/>
              <a:headEnd type="none" w="med" len="med"/>
              <a:tailEnd type="none" w="med" len="med"/>
            </a:ln>
          </p:spPr>
        </p:cxnSp>
        <p:sp>
          <p:nvSpPr>
            <p:cNvPr id="29" name="Oval 6"/>
            <p:cNvSpPr>
              <a:spLocks noChangeArrowheads="1"/>
            </p:cNvSpPr>
            <p:nvPr/>
          </p:nvSpPr>
          <p:spPr bwMode="auto">
            <a:xfrm>
              <a:off x="10423" y="5627"/>
              <a:ext cx="841" cy="842"/>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7060" name="AutoShape 11"/>
            <p:cNvCxnSpPr>
              <a:stCxn id="8" idx="3"/>
              <a:endCxn id="29" idx="0"/>
            </p:cNvCxnSpPr>
            <p:nvPr/>
          </p:nvCxnSpPr>
          <p:spPr>
            <a:xfrm flipH="1">
              <a:off x="10844" y="5129"/>
              <a:ext cx="420" cy="499"/>
            </a:xfrm>
            <a:prstGeom prst="straightConnector1">
              <a:avLst/>
            </a:prstGeom>
            <a:ln w="19050" cap="flat" cmpd="sng">
              <a:solidFill>
                <a:srgbClr val="3333CC"/>
              </a:solidFill>
              <a:prstDash val="lgDash"/>
              <a:headEnd type="none" w="med" len="med"/>
              <a:tailEnd type="none" w="med" len="med"/>
            </a:ln>
          </p:spPr>
        </p:cxnSp>
        <p:grpSp>
          <p:nvGrpSpPr>
            <p:cNvPr id="87061" name="组合 38"/>
            <p:cNvGrpSpPr/>
            <p:nvPr/>
          </p:nvGrpSpPr>
          <p:grpSpPr>
            <a:xfrm>
              <a:off x="11963" y="5059"/>
              <a:ext cx="1064" cy="1408"/>
              <a:chOff x="13173" y="6398"/>
              <a:chExt cx="1064" cy="1408"/>
            </a:xfrm>
          </p:grpSpPr>
          <p:sp>
            <p:nvSpPr>
              <p:cNvPr id="34" name="Oval 6"/>
              <p:cNvSpPr>
                <a:spLocks noChangeArrowheads="1"/>
              </p:cNvSpPr>
              <p:nvPr/>
            </p:nvSpPr>
            <p:spPr bwMode="auto">
              <a:xfrm>
                <a:off x="13396" y="6966"/>
                <a:ext cx="841" cy="839"/>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87065" name="AutoShape 11"/>
              <p:cNvCxnSpPr>
                <a:stCxn id="8" idx="3"/>
                <a:endCxn id="34" idx="0"/>
              </p:cNvCxnSpPr>
              <p:nvPr/>
            </p:nvCxnSpPr>
            <p:spPr>
              <a:xfrm>
                <a:off x="13173" y="6398"/>
                <a:ext cx="644" cy="568"/>
              </a:xfrm>
              <a:prstGeom prst="straightConnector1">
                <a:avLst/>
              </a:prstGeom>
              <a:ln w="19050" cap="flat" cmpd="sng">
                <a:solidFill>
                  <a:srgbClr val="3333CC"/>
                </a:solidFill>
                <a:prstDash val="lgDash"/>
                <a:headEnd type="none" w="med" len="med"/>
                <a:tailEnd type="none" w="med" len="med"/>
              </a:ln>
            </p:spPr>
          </p:cxnSp>
        </p:grpSp>
        <p:sp>
          <p:nvSpPr>
            <p:cNvPr id="15" name="Oval 6"/>
            <p:cNvSpPr>
              <a:spLocks noChangeArrowheads="1"/>
            </p:cNvSpPr>
            <p:nvPr/>
          </p:nvSpPr>
          <p:spPr bwMode="auto">
            <a:xfrm>
              <a:off x="8161" y="7010"/>
              <a:ext cx="841" cy="839"/>
            </a:xfrm>
            <a:prstGeom prst="ellipse">
              <a:avLst/>
            </a:prstGeom>
            <a:solidFill>
              <a:schemeClr val="accent5">
                <a:lumMod val="40000"/>
                <a:lumOff val="60000"/>
              </a:schemeClr>
            </a:solidFill>
            <a:ln w="9525">
              <a:solidFill>
                <a:srgbClr val="000000"/>
              </a:solidFill>
              <a:prstDash val="lg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1" i="0" u="none" strike="noStrike" kern="1200" cap="none" spc="0" normalizeH="0" baseline="0" noProof="1">
                <a:ln>
                  <a:noFill/>
                </a:ln>
                <a:solidFill>
                  <a:srgbClr val="3333FF"/>
                </a:solidFill>
                <a:effectLst/>
                <a:uLnTx/>
                <a:uFillTx/>
                <a:latin typeface="宋体" panose="02010600030101010101" pitchFamily="2" charset="-122"/>
                <a:ea typeface="宋体" panose="02010600030101010101" pitchFamily="2" charset="-122"/>
                <a:cs typeface="+mn-cs"/>
                <a:sym typeface="+mn-ea"/>
              </a:endParaRPr>
            </a:p>
          </p:txBody>
        </p:sp>
        <p:cxnSp>
          <p:nvCxnSpPr>
            <p:cNvPr id="16" name="AutoShape 11"/>
            <p:cNvCxnSpPr>
              <a:stCxn id="8" idx="3"/>
              <a:endCxn id="34" idx="0"/>
            </p:cNvCxnSpPr>
            <p:nvPr/>
          </p:nvCxnSpPr>
          <p:spPr>
            <a:xfrm flipH="1">
              <a:off x="8787" y="6305"/>
              <a:ext cx="491" cy="681"/>
            </a:xfrm>
            <a:prstGeom prst="straightConnector1">
              <a:avLst/>
            </a:prstGeom>
            <a:solidFill>
              <a:schemeClr val="accent5">
                <a:lumMod val="40000"/>
                <a:lumOff val="60000"/>
              </a:schemeClr>
            </a:solidFill>
            <a:ln w="19050" cap="flat" cmpd="sng">
              <a:solidFill>
                <a:srgbClr val="3333CC"/>
              </a:solidFill>
              <a:prstDash val="lgDash"/>
              <a:headEnd type="none" w="med" len="med"/>
              <a:tailEnd type="none" w="med" len="med"/>
            </a:ln>
          </p:spPr>
        </p:cxn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6</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、二叉树遍历算法的应用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4526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统计二叉树结点总数</a:t>
            </a:r>
            <a:endParaRPr lang="zh-CN" altLang="en-US" sz="3200" dirty="0">
              <a:solidFill>
                <a:srgbClr val="0000FF"/>
              </a:solidFill>
              <a:latin typeface="楷体_GB2312" pitchFamily="49" charset="-122"/>
            </a:endParaRPr>
          </a:p>
        </p:txBody>
      </p:sp>
      <p:sp>
        <p:nvSpPr>
          <p:cNvPr id="65541" name="矩形 65540"/>
          <p:cNvSpPr/>
          <p:nvPr/>
        </p:nvSpPr>
        <p:spPr>
          <a:xfrm>
            <a:off x="775335" y="1631950"/>
            <a:ext cx="10644505" cy="1383665"/>
          </a:xfrm>
          <a:prstGeom prst="rect">
            <a:avLst/>
          </a:prstGeom>
          <a:noFill/>
          <a:ln w="38100" cap="flat" cmpd="sng">
            <a:solidFill>
              <a:srgbClr val="33CCCC"/>
            </a:solidFill>
            <a:prstDash val="solid"/>
            <a:miter/>
            <a:headEnd type="none" w="med" len="med"/>
            <a:tailEnd type="none" w="med" len="med"/>
          </a:ln>
        </p:spPr>
        <p:txBody>
          <a:bodyPr wrap="square">
            <a:spAutoFit/>
          </a:bodyPr>
          <a:lstStyle/>
          <a:p>
            <a:pPr marL="342900" indent="-342900" eaLnBrk="0" hangingPunct="0">
              <a:lnSpc>
                <a:spcPct val="15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如果是空树，则结点个数为</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5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否则，结点个数为左子树的结点个数</a:t>
            </a:r>
            <a:r>
              <a:rPr lang="en-US" altLang="zh-CN" sz="280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右子树的结点个数再</a:t>
            </a:r>
            <a:r>
              <a:rPr lang="en-US" altLang="zh-CN" sz="280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542" name="矩形 65541"/>
          <p:cNvSpPr/>
          <p:nvPr/>
        </p:nvSpPr>
        <p:spPr>
          <a:xfrm>
            <a:off x="775335" y="3330575"/>
            <a:ext cx="10644505" cy="3192145"/>
          </a:xfrm>
          <a:prstGeom prst="rect">
            <a:avLst/>
          </a:prstGeom>
          <a:solidFill>
            <a:srgbClr val="CCFFCC"/>
          </a:solidFill>
          <a:ln w="38100" cap="flat" cmpd="sng">
            <a:solidFill>
              <a:srgbClr val="CCFFCC"/>
            </a:solidFill>
            <a:prstDash val="solid"/>
            <a:miter/>
            <a:headEnd type="none" w="med" len="med"/>
            <a:tailEnd type="none" w="med" len="med"/>
          </a:ln>
        </p:spPr>
        <p:txBody>
          <a:bodyPr wrap="square">
            <a:spAutoFit/>
          </a:bodyPr>
          <a:lstStyle/>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int NodeCount( BiTree T ){</a:t>
            </a:r>
            <a:endParaRPr lang="en-US" altLang="zh-CN" sz="28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if ( T == NULL )   </a:t>
            </a:r>
            <a:endParaRPr lang="en-US" altLang="zh-CN" sz="28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return 0;  			    </a:t>
            </a:r>
            <a:endParaRPr lang="en-US" altLang="zh-CN" sz="28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else  </a:t>
            </a:r>
            <a:endParaRPr lang="en-US" altLang="zh-CN" sz="28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return  NodeCount( T-&gt;lchild )+NodeCount( T-&gt;rchild )+1;</a:t>
            </a:r>
            <a:endParaRPr lang="en-US" altLang="zh-CN" sz="28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800" b="1">
                <a:latin typeface="Times New Roman" panose="02020603050405020304" pitchFamily="18" charset="0"/>
                <a:ea typeface="楷体_GB2312" pitchFamily="49" charset="-122"/>
                <a:cs typeface="Times New Roman" panose="02020603050405020304" pitchFamily="18" charset="0"/>
              </a:rPr>
              <a:t>    } </a:t>
            </a:r>
            <a:endParaRPr lang="en-US" altLang="zh-CN" sz="2800" b="1">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65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5542"/>
                                        </p:tgtEl>
                                        <p:attrNameLst>
                                          <p:attrName>style.visibility</p:attrName>
                                        </p:attrNameLst>
                                      </p:cBhvr>
                                      <p:to>
                                        <p:strVal val="visible"/>
                                      </p:to>
                                    </p:set>
                                    <p:animEffect transition="in" filter="barn(inVertical)">
                                      <p:cBhvr>
                                        <p:cTn id="11"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6</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、二叉树遍历算法的应用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69963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统计二叉树叶子结点总数</a:t>
            </a:r>
            <a:endParaRPr lang="zh-CN" altLang="en-US" sz="3200" dirty="0">
              <a:solidFill>
                <a:srgbClr val="0000FF"/>
              </a:solidFill>
              <a:latin typeface="楷体_GB2312" pitchFamily="49" charset="-122"/>
            </a:endParaRPr>
          </a:p>
        </p:txBody>
      </p:sp>
      <p:sp>
        <p:nvSpPr>
          <p:cNvPr id="65541" name="矩形 65540"/>
          <p:cNvSpPr/>
          <p:nvPr/>
        </p:nvSpPr>
        <p:spPr>
          <a:xfrm>
            <a:off x="775335" y="1631950"/>
            <a:ext cx="10644505" cy="1641475"/>
          </a:xfrm>
          <a:prstGeom prst="rect">
            <a:avLst/>
          </a:prstGeom>
          <a:noFill/>
          <a:ln w="38100" cap="flat" cmpd="sng">
            <a:solidFill>
              <a:srgbClr val="33CCCC"/>
            </a:solidFill>
            <a:prstDash val="solid"/>
            <a:miter/>
            <a:headEnd type="none" w="med" len="med"/>
            <a:tailEnd type="none" w="med" len="med"/>
          </a:ln>
        </p:spPr>
        <p:txBody>
          <a:bodyPr wrap="square">
            <a:spAutoFit/>
          </a:bodyPr>
          <a:lstStyle/>
          <a:p>
            <a:pPr marL="342900" indent="-342900" eaLnBrk="0" hangingPunct="0">
              <a:lnSpc>
                <a:spcPct val="12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如果是空树，则叶子结点个数为</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如果只有一个结点（即叶子结点），返回</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2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否则，叶子结点个数为左右子树的叶子结点数之和。</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566" name="矩形 66565"/>
          <p:cNvSpPr/>
          <p:nvPr/>
        </p:nvSpPr>
        <p:spPr>
          <a:xfrm>
            <a:off x="775335" y="3505200"/>
            <a:ext cx="10644505" cy="3192780"/>
          </a:xfrm>
          <a:prstGeom prst="rect">
            <a:avLst/>
          </a:prstGeom>
          <a:solidFill>
            <a:srgbClr val="CCFFCC"/>
          </a:solidFill>
          <a:ln w="38100" cap="flat" cmpd="sng">
            <a:solidFill>
              <a:srgbClr val="CCFFCC"/>
            </a:solidFill>
            <a:prstDash val="solid"/>
            <a:miter/>
            <a:headEnd type="none" w="med" len="med"/>
            <a:tailEnd type="none" w="med" len="med"/>
          </a:ln>
        </p:spPr>
        <p:txBody>
          <a:bodyPr wrap="square">
            <a:spAutoFit/>
          </a:bodyPr>
          <a:lstStyle/>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int LeadCount( BiTree T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if ( T==NULL )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 </a:t>
            </a:r>
            <a:endPar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return 0;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如果是空树返回</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sym typeface="+mn-ea"/>
              </a:rPr>
              <a:t>0</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if ( T-&gt;lchild == NULL &amp;&amp; T-&gt;rchild == NULL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return 1;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b="1">
                <a:solidFill>
                  <a:srgbClr val="00B050"/>
                </a:solidFill>
                <a:latin typeface="Times New Roman" panose="02020603050405020304" pitchFamily="18" charset="0"/>
                <a:ea typeface="楷体_GB2312" pitchFamily="49" charset="-122"/>
                <a:cs typeface="Times New Roman" panose="02020603050405020304" pitchFamily="18" charset="0"/>
              </a:rPr>
              <a:t>如果是叶子结点返回</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1</a:t>
            </a:r>
            <a:endPar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else  return  LeafCount ( T-&gt;lchild ) + LeafCount ( T-&gt;rchild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65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6566"/>
                                        </p:tgtEl>
                                        <p:attrNameLst>
                                          <p:attrName>style.visibility</p:attrName>
                                        </p:attrNameLst>
                                      </p:cBhvr>
                                      <p:to>
                                        <p:strVal val="visible"/>
                                      </p:to>
                                    </p:set>
                                    <p:animEffect transition="in" filter="barn(inVertical)">
                                      <p:cBhvr>
                                        <p:cTn id="11"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bldLvl="0" animBg="1"/>
      <p:bldP spid="6554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6</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、二叉树遍历算法的应用</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45262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计算二叉树的深度</a:t>
            </a:r>
            <a:endParaRPr lang="zh-CN" altLang="en-US" sz="3200" dirty="0">
              <a:solidFill>
                <a:srgbClr val="0000FF"/>
              </a:solidFill>
              <a:latin typeface="楷体_GB2312" pitchFamily="49" charset="-122"/>
            </a:endParaRPr>
          </a:p>
        </p:txBody>
      </p:sp>
      <p:sp>
        <p:nvSpPr>
          <p:cNvPr id="65541" name="矩形 65540"/>
          <p:cNvSpPr/>
          <p:nvPr/>
        </p:nvSpPr>
        <p:spPr>
          <a:xfrm>
            <a:off x="775335" y="1631950"/>
            <a:ext cx="10644505" cy="1770380"/>
          </a:xfrm>
          <a:prstGeom prst="rect">
            <a:avLst/>
          </a:prstGeom>
          <a:noFill/>
          <a:ln w="38100" cap="flat" cmpd="sng">
            <a:solidFill>
              <a:srgbClr val="33CCCC"/>
            </a:solidFill>
            <a:prstDash val="solid"/>
            <a:miter/>
            <a:headEnd type="none" w="med" len="med"/>
            <a:tailEnd type="none" w="med" len="med"/>
          </a:ln>
        </p:spPr>
        <p:txBody>
          <a:bodyPr wrap="square">
            <a:spAutoFit/>
          </a:bodyPr>
          <a:lstStyle/>
          <a:p>
            <a:pPr marL="342900" indent="-342900" eaLnBrk="0" hangingPunct="0">
              <a:lnSpc>
                <a:spcPct val="13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如果是空树，则深度为</a:t>
            </a:r>
            <a:r>
              <a:rPr lang="en-US" altLang="zh-CN" sz="28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eaLnBrk="0" hangingPunct="0">
              <a:lnSpc>
                <a:spcPct val="130000"/>
              </a:lnSpc>
              <a:buClr>
                <a:srgbClr val="FF3300"/>
              </a:buClr>
              <a:buSzPct val="100000"/>
              <a:buFont typeface="Wingdings" panose="05000000000000000000" pitchFamily="2" charset="2"/>
              <a:buChar char="Ø"/>
            </a:pPr>
            <a:r>
              <a:rPr lang="zh-CN" altLang="en-US" sz="2800">
                <a:latin typeface="微软雅黑" panose="020B0503020204020204" pitchFamily="34" charset="-122"/>
                <a:ea typeface="微软雅黑" panose="020B0503020204020204" pitchFamily="34" charset="-122"/>
                <a:cs typeface="微软雅黑" panose="020B0503020204020204" pitchFamily="34" charset="-122"/>
              </a:rPr>
              <a:t>否则，</a:t>
            </a: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递归计算左子树的深度记为 m，递归计算右子树的深度记为 n，二叉树的深度则为 m 与 n 的较大者加 1。</a:t>
            </a:r>
            <a:endParaRPr lang="zh-CN" altLang="en-US" sz="2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566" name="矩形 66565"/>
          <p:cNvSpPr/>
          <p:nvPr/>
        </p:nvSpPr>
        <p:spPr>
          <a:xfrm>
            <a:off x="775335" y="3505200"/>
            <a:ext cx="10644505" cy="3192780"/>
          </a:xfrm>
          <a:prstGeom prst="rect">
            <a:avLst/>
          </a:prstGeom>
          <a:solidFill>
            <a:srgbClr val="CCFFCC"/>
          </a:solidFill>
          <a:ln w="38100" cap="flat" cmpd="sng">
            <a:solidFill>
              <a:srgbClr val="CCFFCC"/>
            </a:solidFill>
            <a:prstDash val="solid"/>
            <a:miter/>
            <a:headEnd type="none" w="med" len="med"/>
            <a:tailEnd type="none" w="med" len="med"/>
          </a:ln>
        </p:spPr>
        <p:txBody>
          <a:bodyPr wrap="square">
            <a:spAutoFit/>
          </a:bodyPr>
          <a:lstStyle/>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int Depth ( BiTree T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if ( T==NULL )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 </a:t>
            </a:r>
            <a:endPar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return 0;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else { m=</a:t>
            </a:r>
            <a:r>
              <a:rPr lang="en-US" altLang="zh-CN" sz="2400" b="1">
                <a:latin typeface="Times New Roman" panose="02020603050405020304" pitchFamily="18" charset="0"/>
                <a:ea typeface="楷体_GB2312" pitchFamily="49" charset="-122"/>
                <a:cs typeface="Times New Roman" panose="02020603050405020304" pitchFamily="18" charset="0"/>
                <a:sym typeface="+mn-ea"/>
              </a:rPr>
              <a:t>Depth ( T-&gt;lchild );     m=Depth ( T-&gt;rchild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if ( m&gt;n)  return m+1;        </a:t>
            </a:r>
            <a:r>
              <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rPr>
              <a:t>  </a:t>
            </a:r>
            <a:endParaRPr lang="en-US" altLang="zh-CN" sz="2400" b="1">
              <a:solidFill>
                <a:srgbClr val="00B050"/>
              </a:solidFill>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	              else  return  n+1;        }</a:t>
            </a:r>
            <a:endParaRPr lang="en-US" altLang="zh-CN" sz="2400" b="1">
              <a:latin typeface="Times New Roman" panose="02020603050405020304" pitchFamily="18" charset="0"/>
              <a:ea typeface="楷体_GB2312" pitchFamily="49" charset="-122"/>
              <a:cs typeface="Times New Roman" panose="02020603050405020304" pitchFamily="18" charset="0"/>
            </a:endParaRPr>
          </a:p>
          <a:p>
            <a:pPr marL="342900" indent="-342900" eaLnBrk="0" hangingPunct="0">
              <a:lnSpc>
                <a:spcPct val="120000"/>
              </a:lnSpc>
              <a:buNone/>
            </a:pPr>
            <a:r>
              <a:rPr lang="en-US" altLang="zh-CN" sz="2400" b="1">
                <a:latin typeface="Times New Roman" panose="02020603050405020304" pitchFamily="18" charset="0"/>
                <a:ea typeface="楷体_GB2312" pitchFamily="49" charset="-122"/>
                <a:cs typeface="Times New Roman" panose="02020603050405020304" pitchFamily="18" charset="0"/>
              </a:rPr>
              <a:t>}</a:t>
            </a:r>
            <a:endParaRPr lang="en-US" altLang="zh-CN" sz="2400" b="1">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655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6566"/>
                                        </p:tgtEl>
                                        <p:attrNameLst>
                                          <p:attrName>style.visibility</p:attrName>
                                        </p:attrNameLst>
                                      </p:cBhvr>
                                      <p:to>
                                        <p:strVal val="visible"/>
                                      </p:to>
                                    </p:set>
                                    <p:animEffect transition="in" filter="barn(inVertical)">
                                      <p:cBhvr>
                                        <p:cTn id="11"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bldLvl="0" animBg="1"/>
      <p:bldP spid="655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5"/>
          <p:cNvSpPr txBox="1"/>
          <p:nvPr/>
        </p:nvSpPr>
        <p:spPr>
          <a:xfrm>
            <a:off x="1981200" y="116840"/>
            <a:ext cx="4909185" cy="561975"/>
          </a:xfrm>
          <a:prstGeom prst="rect">
            <a:avLst/>
          </a:prstGeom>
        </p:spPr>
        <p:txBody>
          <a:bodyPr anchor="b">
            <a:normAutofit fontScale="95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5.1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树和二叉树的定义</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25" name="Text Box 3"/>
          <p:cNvSpPr txBox="1">
            <a:spLocks noChangeArrowheads="1"/>
          </p:cNvSpPr>
          <p:nvPr/>
        </p:nvSpPr>
        <p:spPr bwMode="auto">
          <a:xfrm>
            <a:off x="1271464" y="764704"/>
            <a:ext cx="9649072" cy="273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0" hangingPunct="0">
              <a:lnSpc>
                <a:spcPct val="110000"/>
              </a:lnSpc>
              <a:buNone/>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1</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、树的定义：</a:t>
            </a:r>
            <a:r>
              <a:rPr lang="zh-CN" altLang="en-US" sz="2600">
                <a:latin typeface="宋体" panose="02010600030101010101" pitchFamily="2" charset="-122"/>
                <a:cs typeface="宋体" panose="02010600030101010101" pitchFamily="2" charset="-122"/>
                <a:sym typeface="+mn-ea"/>
              </a:rPr>
              <a:t>树（</a:t>
            </a:r>
            <a:r>
              <a:rPr lang="en-US" altLang="zh-CN" sz="2600">
                <a:latin typeface="宋体" panose="02010600030101010101" pitchFamily="2" charset="-122"/>
                <a:cs typeface="宋体" panose="02010600030101010101" pitchFamily="2" charset="-122"/>
                <a:sym typeface="+mn-ea"/>
              </a:rPr>
              <a:t>Tree</a:t>
            </a:r>
            <a:r>
              <a:rPr lang="zh-CN" altLang="en-US" sz="2600">
                <a:latin typeface="宋体" panose="02010600030101010101" pitchFamily="2" charset="-122"/>
                <a:cs typeface="宋体" panose="02010600030101010101" pitchFamily="2" charset="-122"/>
                <a:sym typeface="+mn-ea"/>
              </a:rPr>
              <a:t>）</a:t>
            </a:r>
            <a:r>
              <a:rPr lang="zh-CN" altLang="en-US" sz="2600">
                <a:solidFill>
                  <a:srgbClr val="0000FF"/>
                </a:solidFill>
                <a:latin typeface="宋体" panose="02010600030101010101" pitchFamily="2" charset="-122"/>
                <a:cs typeface="宋体" panose="02010600030101010101" pitchFamily="2" charset="-122"/>
                <a:sym typeface="+mn-ea"/>
              </a:rPr>
              <a:t>是 </a:t>
            </a:r>
            <a:r>
              <a:rPr lang="en-US" altLang="zh-CN" sz="2600">
                <a:solidFill>
                  <a:srgbClr val="0000FF"/>
                </a:solidFill>
                <a:latin typeface="宋体" panose="02010600030101010101" pitchFamily="2" charset="-122"/>
                <a:cs typeface="宋体" panose="02010600030101010101" pitchFamily="2" charset="-122"/>
                <a:sym typeface="+mn-ea"/>
              </a:rPr>
              <a:t>n</a:t>
            </a:r>
            <a:r>
              <a:rPr lang="zh-CN" altLang="en-US" sz="2600">
                <a:solidFill>
                  <a:srgbClr val="0000FF"/>
                </a:solidFill>
                <a:latin typeface="宋体" panose="02010600030101010101" pitchFamily="2" charset="-122"/>
                <a:cs typeface="宋体" panose="02010600030101010101" pitchFamily="2" charset="-122"/>
                <a:sym typeface="+mn-ea"/>
              </a:rPr>
              <a:t>（</a:t>
            </a:r>
            <a:r>
              <a:rPr lang="en-US" altLang="zh-CN" sz="2600">
                <a:solidFill>
                  <a:srgbClr val="0000FF"/>
                </a:solidFill>
                <a:latin typeface="宋体" panose="02010600030101010101" pitchFamily="2" charset="-122"/>
                <a:cs typeface="宋体" panose="02010600030101010101" pitchFamily="2" charset="-122"/>
                <a:sym typeface="+mn-ea"/>
              </a:rPr>
              <a:t>n≥0</a:t>
            </a:r>
            <a:r>
              <a:rPr lang="zh-CN" altLang="en-US" sz="2600">
                <a:solidFill>
                  <a:srgbClr val="0000FF"/>
                </a:solidFill>
                <a:latin typeface="宋体" panose="02010600030101010101" pitchFamily="2" charset="-122"/>
                <a:cs typeface="宋体" panose="02010600030101010101" pitchFamily="2" charset="-122"/>
                <a:sym typeface="+mn-ea"/>
              </a:rPr>
              <a:t>）个结点的有限集</a:t>
            </a:r>
            <a:r>
              <a:rPr lang="zh-CN" altLang="en-US" sz="2600">
                <a:latin typeface="宋体" panose="02010600030101010101" pitchFamily="2" charset="-122"/>
                <a:cs typeface="宋体" panose="02010600030101010101" pitchFamily="2" charset="-122"/>
                <a:sym typeface="+mn-ea"/>
              </a:rPr>
              <a:t>，它或为空树（</a:t>
            </a:r>
            <a:r>
              <a:rPr lang="en-US" altLang="zh-CN" sz="2600">
                <a:latin typeface="宋体" panose="02010600030101010101" pitchFamily="2" charset="-122"/>
                <a:cs typeface="宋体" panose="02010600030101010101" pitchFamily="2" charset="-122"/>
                <a:sym typeface="+mn-ea"/>
              </a:rPr>
              <a:t>n = 0</a:t>
            </a:r>
            <a:r>
              <a:rPr lang="zh-CN" altLang="en-US" sz="2600">
                <a:latin typeface="宋体" panose="02010600030101010101" pitchFamily="2" charset="-122"/>
                <a:cs typeface="宋体" panose="02010600030101010101" pitchFamily="2" charset="-122"/>
                <a:sym typeface="+mn-ea"/>
              </a:rPr>
              <a:t>）；或为非空树，对于非空树 </a:t>
            </a:r>
            <a:r>
              <a:rPr lang="en-US" altLang="zh-CN" sz="2600">
                <a:latin typeface="宋体" panose="02010600030101010101" pitchFamily="2" charset="-122"/>
                <a:cs typeface="宋体" panose="02010600030101010101" pitchFamily="2" charset="-122"/>
                <a:sym typeface="+mn-ea"/>
              </a:rPr>
              <a:t>T</a:t>
            </a:r>
            <a:r>
              <a:rPr lang="zh-CN" altLang="en-US" sz="2600">
                <a:latin typeface="宋体" panose="02010600030101010101" pitchFamily="2" charset="-122"/>
                <a:cs typeface="宋体" panose="02010600030101010101" pitchFamily="2" charset="-122"/>
                <a:sym typeface="+mn-ea"/>
              </a:rPr>
              <a:t>：</a:t>
            </a:r>
            <a:endParaRPr lang="zh-CN" altLang="en-US" sz="2600">
              <a:latin typeface="宋体" panose="02010600030101010101" pitchFamily="2" charset="-122"/>
              <a:cs typeface="宋体" panose="02010600030101010101" pitchFamily="2" charset="-122"/>
            </a:endParaRPr>
          </a:p>
          <a:p>
            <a:pPr eaLnBrk="0" hangingPunct="0">
              <a:lnSpc>
                <a:spcPct val="110000"/>
              </a:lnSpc>
              <a:buNone/>
            </a:pP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1</a:t>
            </a:r>
            <a:r>
              <a:rPr lang="zh-CN" altLang="en-US" sz="2600">
                <a:latin typeface="宋体" panose="02010600030101010101" pitchFamily="2" charset="-122"/>
                <a:cs typeface="宋体" panose="02010600030101010101" pitchFamily="2" charset="-122"/>
                <a:sym typeface="+mn-ea"/>
              </a:rPr>
              <a:t>）有且仅有一个称之为根的结点；</a:t>
            </a:r>
            <a:endParaRPr lang="zh-CN" altLang="en-US" sz="2600">
              <a:latin typeface="宋体" panose="02010600030101010101" pitchFamily="2" charset="-122"/>
              <a:cs typeface="宋体" panose="02010600030101010101" pitchFamily="2" charset="-122"/>
            </a:endParaRPr>
          </a:p>
          <a:p>
            <a:pPr eaLnBrk="0" hangingPunct="0">
              <a:lnSpc>
                <a:spcPct val="110000"/>
              </a:lnSpc>
              <a:buNone/>
            </a:pP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2</a:t>
            </a:r>
            <a:r>
              <a:rPr lang="zh-CN" altLang="en-US" sz="2600">
                <a:latin typeface="宋体" panose="02010600030101010101" pitchFamily="2" charset="-122"/>
                <a:cs typeface="宋体" panose="02010600030101010101" pitchFamily="2" charset="-122"/>
                <a:sym typeface="+mn-ea"/>
              </a:rPr>
              <a:t>）除根结点以外的其余结点可分为 </a:t>
            </a:r>
            <a:r>
              <a:rPr lang="en-US" altLang="zh-CN" sz="2600">
                <a:latin typeface="宋体" panose="02010600030101010101" pitchFamily="2" charset="-122"/>
                <a:cs typeface="宋体" panose="02010600030101010101" pitchFamily="2" charset="-122"/>
                <a:sym typeface="+mn-ea"/>
              </a:rPr>
              <a:t>m</a:t>
            </a: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m</a:t>
            </a:r>
            <a:r>
              <a:rPr lang="zh-CN" altLang="en-US" sz="2600">
                <a:latin typeface="宋体" panose="02010600030101010101" pitchFamily="2" charset="-122"/>
                <a:cs typeface="宋体" panose="02010600030101010101" pitchFamily="2" charset="-122"/>
                <a:sym typeface="+mn-ea"/>
              </a:rPr>
              <a:t>＞</a:t>
            </a:r>
            <a:r>
              <a:rPr lang="en-US" altLang="zh-CN" sz="2600">
                <a:latin typeface="宋体" panose="02010600030101010101" pitchFamily="2" charset="-122"/>
                <a:cs typeface="宋体" panose="02010600030101010101" pitchFamily="2" charset="-122"/>
                <a:sym typeface="+mn-ea"/>
              </a:rPr>
              <a:t>0</a:t>
            </a:r>
            <a:r>
              <a:rPr lang="zh-CN" altLang="en-US" sz="2600">
                <a:latin typeface="宋体" panose="02010600030101010101" pitchFamily="2" charset="-122"/>
                <a:cs typeface="宋体" panose="02010600030101010101" pitchFamily="2" charset="-122"/>
                <a:sym typeface="+mn-ea"/>
              </a:rPr>
              <a:t>）个互不相交的有限集</a:t>
            </a:r>
            <a:r>
              <a:rPr lang="en-US" altLang="zh-CN" sz="2600">
                <a:latin typeface="宋体" panose="02010600030101010101" pitchFamily="2" charset="-122"/>
                <a:cs typeface="宋体" panose="02010600030101010101" pitchFamily="2" charset="-122"/>
                <a:sym typeface="+mn-ea"/>
              </a:rPr>
              <a:t>T</a:t>
            </a:r>
            <a:r>
              <a:rPr lang="en-US" altLang="zh-CN" sz="2600" baseline="-25000">
                <a:latin typeface="宋体" panose="02010600030101010101" pitchFamily="2" charset="-122"/>
                <a:cs typeface="宋体" panose="02010600030101010101" pitchFamily="2" charset="-122"/>
                <a:sym typeface="+mn-ea"/>
              </a:rPr>
              <a:t>1</a:t>
            </a:r>
            <a:r>
              <a:rPr lang="en-US" altLang="zh-CN" sz="2600">
                <a:latin typeface="宋体" panose="02010600030101010101" pitchFamily="2" charset="-122"/>
                <a:cs typeface="宋体" panose="02010600030101010101" pitchFamily="2" charset="-122"/>
                <a:sym typeface="+mn-ea"/>
              </a:rPr>
              <a:t>, T</a:t>
            </a:r>
            <a:r>
              <a:rPr lang="en-US" altLang="zh-CN" sz="2600" baseline="-25000">
                <a:latin typeface="宋体" panose="02010600030101010101" pitchFamily="2" charset="-122"/>
                <a:cs typeface="宋体" panose="02010600030101010101" pitchFamily="2" charset="-122"/>
                <a:sym typeface="+mn-ea"/>
              </a:rPr>
              <a:t>2</a:t>
            </a:r>
            <a:r>
              <a:rPr lang="en-US" altLang="zh-CN" sz="2600">
                <a:latin typeface="宋体" panose="02010600030101010101" pitchFamily="2" charset="-122"/>
                <a:cs typeface="宋体" panose="02010600030101010101" pitchFamily="2" charset="-122"/>
                <a:sym typeface="+mn-ea"/>
              </a:rPr>
              <a:t>, …, T</a:t>
            </a:r>
            <a:r>
              <a:rPr lang="en-US" altLang="zh-CN" sz="2600" baseline="-25000">
                <a:latin typeface="宋体" panose="02010600030101010101" pitchFamily="2" charset="-122"/>
                <a:cs typeface="宋体" panose="02010600030101010101" pitchFamily="2" charset="-122"/>
                <a:sym typeface="+mn-ea"/>
              </a:rPr>
              <a:t>m </a:t>
            </a:r>
            <a:r>
              <a:rPr lang="en-US" altLang="zh-CN" sz="2600">
                <a:latin typeface="宋体" panose="02010600030101010101" pitchFamily="2" charset="-122"/>
                <a:cs typeface="宋体" panose="02010600030101010101" pitchFamily="2" charset="-122"/>
                <a:sym typeface="+mn-ea"/>
              </a:rPr>
              <a:t>, </a:t>
            </a:r>
            <a:r>
              <a:rPr lang="zh-CN" altLang="en-US" sz="2600">
                <a:latin typeface="宋体" panose="02010600030101010101" pitchFamily="2" charset="-122"/>
                <a:cs typeface="宋体" panose="02010600030101010101" pitchFamily="2" charset="-122"/>
                <a:sym typeface="+mn-ea"/>
              </a:rPr>
              <a:t>其中每一个集合本身又是一棵树，并且称为根的子树（</a:t>
            </a:r>
            <a:r>
              <a:rPr lang="en-US" altLang="zh-CN" sz="2600">
                <a:latin typeface="宋体" panose="02010600030101010101" pitchFamily="2" charset="-122"/>
                <a:cs typeface="宋体" panose="02010600030101010101" pitchFamily="2" charset="-122"/>
                <a:sym typeface="+mn-ea"/>
              </a:rPr>
              <a:t>SubTree</a:t>
            </a:r>
            <a:r>
              <a:rPr lang="zh-CN" altLang="en-US" sz="2600">
                <a:latin typeface="宋体" panose="02010600030101010101" pitchFamily="2" charset="-122"/>
                <a:cs typeface="宋体" panose="02010600030101010101" pitchFamily="2" charset="-122"/>
                <a:sym typeface="+mn-ea"/>
              </a:rPr>
              <a:t>）。</a:t>
            </a:r>
            <a:endParaRPr lang="zh-CN" altLang="en-US" sz="2400" kern="0" dirty="0">
              <a:solidFill>
                <a:srgbClr val="000066"/>
              </a:solidFill>
              <a:latin typeface="宋体" panose="02010600030101010101" pitchFamily="2" charset="-122"/>
              <a:sym typeface="+mn-ea"/>
            </a:endParaRPr>
          </a:p>
        </p:txBody>
      </p:sp>
      <p:sp>
        <p:nvSpPr>
          <p:cNvPr id="16405" name="Text Box 9"/>
          <p:cNvSpPr txBox="1"/>
          <p:nvPr/>
        </p:nvSpPr>
        <p:spPr>
          <a:xfrm>
            <a:off x="1066165" y="3887470"/>
            <a:ext cx="1277620" cy="776605"/>
          </a:xfrm>
          <a:prstGeom prst="rect">
            <a:avLst/>
          </a:prstGeom>
          <a:noFill/>
          <a:ln w="9525">
            <a:noFill/>
          </a:ln>
        </p:spPr>
        <p:txBody>
          <a:bodyPr/>
          <a:lstStyle/>
          <a:p>
            <a:pPr algn="ctr"/>
            <a:r>
              <a:rPr lang="en-US" altLang="zh-CN" sz="4800" b="0" dirty="0">
                <a:latin typeface="宋体" panose="02010600030101010101" pitchFamily="2" charset="-122"/>
                <a:sym typeface="Symbol" panose="05050102010706020507" pitchFamily="18" charset="2"/>
              </a:rPr>
              <a:t></a:t>
            </a:r>
            <a:endParaRPr lang="en-US" altLang="zh-CN" sz="4800" b="0" dirty="0">
              <a:latin typeface="宋体" panose="02010600030101010101" pitchFamily="2" charset="-122"/>
              <a:sym typeface="Symbol" panose="05050102010706020507" pitchFamily="18" charset="2"/>
            </a:endParaRPr>
          </a:p>
        </p:txBody>
      </p:sp>
      <p:sp>
        <p:nvSpPr>
          <p:cNvPr id="16406" name="Oval 10"/>
          <p:cNvSpPr/>
          <p:nvPr/>
        </p:nvSpPr>
        <p:spPr>
          <a:xfrm>
            <a:off x="3989705" y="4144645"/>
            <a:ext cx="488315" cy="519430"/>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grpSp>
        <p:nvGrpSpPr>
          <p:cNvPr id="16407" name="Group 11"/>
          <p:cNvGrpSpPr/>
          <p:nvPr/>
        </p:nvGrpSpPr>
        <p:grpSpPr>
          <a:xfrm>
            <a:off x="5581650" y="3216275"/>
            <a:ext cx="4835525" cy="2628900"/>
            <a:chOff x="1584" y="672"/>
            <a:chExt cx="1392" cy="720"/>
          </a:xfrm>
        </p:grpSpPr>
        <p:sp>
          <p:nvSpPr>
            <p:cNvPr id="16408" name="Oval 12"/>
            <p:cNvSpPr/>
            <p:nvPr/>
          </p:nvSpPr>
          <p:spPr>
            <a:xfrm>
              <a:off x="2208" y="672"/>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09" name="Oval 13"/>
            <p:cNvSpPr/>
            <p:nvPr/>
          </p:nvSpPr>
          <p:spPr>
            <a:xfrm>
              <a:off x="1776" y="912"/>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0" name="Oval 14"/>
            <p:cNvSpPr/>
            <p:nvPr/>
          </p:nvSpPr>
          <p:spPr>
            <a:xfrm>
              <a:off x="2208" y="912"/>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1" name="Oval 15"/>
            <p:cNvSpPr/>
            <p:nvPr/>
          </p:nvSpPr>
          <p:spPr>
            <a:xfrm>
              <a:off x="2688" y="912"/>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2" name="Oval 16"/>
            <p:cNvSpPr/>
            <p:nvPr/>
          </p:nvSpPr>
          <p:spPr>
            <a:xfrm>
              <a:off x="1584"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3" name="Oval 17"/>
            <p:cNvSpPr/>
            <p:nvPr/>
          </p:nvSpPr>
          <p:spPr>
            <a:xfrm>
              <a:off x="1968"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4" name="Oval 18"/>
            <p:cNvSpPr/>
            <p:nvPr/>
          </p:nvSpPr>
          <p:spPr>
            <a:xfrm>
              <a:off x="2208"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5" name="Oval 19"/>
            <p:cNvSpPr/>
            <p:nvPr/>
          </p:nvSpPr>
          <p:spPr>
            <a:xfrm>
              <a:off x="2496"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6" name="Oval 20"/>
            <p:cNvSpPr/>
            <p:nvPr/>
          </p:nvSpPr>
          <p:spPr>
            <a:xfrm>
              <a:off x="2688"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7" name="Oval 21"/>
            <p:cNvSpPr/>
            <p:nvPr/>
          </p:nvSpPr>
          <p:spPr>
            <a:xfrm>
              <a:off x="2880" y="1104"/>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8" name="Oval 22"/>
            <p:cNvSpPr/>
            <p:nvPr/>
          </p:nvSpPr>
          <p:spPr>
            <a:xfrm>
              <a:off x="2496" y="1296"/>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19" name="Oval 23"/>
            <p:cNvSpPr/>
            <p:nvPr/>
          </p:nvSpPr>
          <p:spPr>
            <a:xfrm>
              <a:off x="1776" y="1296"/>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20" name="Oval 24"/>
            <p:cNvSpPr/>
            <p:nvPr/>
          </p:nvSpPr>
          <p:spPr>
            <a:xfrm>
              <a:off x="2112" y="1296"/>
              <a:ext cx="96" cy="96"/>
            </a:xfrm>
            <a:prstGeom prst="ellipse">
              <a:avLst/>
            </a:prstGeom>
            <a:noFill/>
            <a:ln w="28575" cap="flat" cmpd="sng">
              <a:solidFill>
                <a:schemeClr val="tx1"/>
              </a:solidFill>
              <a:prstDash val="solid"/>
              <a:headEnd type="none" w="med" len="med"/>
              <a:tailEnd type="none" w="med" len="med"/>
            </a:ln>
          </p:spPr>
          <p:txBody>
            <a:bodyPr wrap="none" anchor="ctr"/>
            <a:lstStyle/>
            <a:p>
              <a:pPr algn="ctr"/>
              <a:endParaRPr lang="zh-CN" altLang="en-US" dirty="0">
                <a:latin typeface="宋体" panose="02010600030101010101" pitchFamily="2" charset="-122"/>
              </a:endParaRPr>
            </a:p>
          </p:txBody>
        </p:sp>
        <p:sp>
          <p:nvSpPr>
            <p:cNvPr id="16421" name="Line 25"/>
            <p:cNvSpPr/>
            <p:nvPr/>
          </p:nvSpPr>
          <p:spPr>
            <a:xfrm flipH="1">
              <a:off x="1867" y="735"/>
              <a:ext cx="336" cy="192"/>
            </a:xfrm>
            <a:prstGeom prst="line">
              <a:avLst/>
            </a:prstGeom>
            <a:ln w="28575" cap="flat" cmpd="sng">
              <a:solidFill>
                <a:schemeClr val="tx1"/>
              </a:solidFill>
              <a:prstDash val="solid"/>
              <a:headEnd type="none" w="med" len="med"/>
              <a:tailEnd type="none" w="med" len="med"/>
            </a:ln>
          </p:spPr>
        </p:sp>
        <p:sp>
          <p:nvSpPr>
            <p:cNvPr id="16422" name="Line 26"/>
            <p:cNvSpPr/>
            <p:nvPr/>
          </p:nvSpPr>
          <p:spPr>
            <a:xfrm>
              <a:off x="2256" y="768"/>
              <a:ext cx="0" cy="144"/>
            </a:xfrm>
            <a:prstGeom prst="line">
              <a:avLst/>
            </a:prstGeom>
            <a:ln w="28575" cap="flat" cmpd="sng">
              <a:solidFill>
                <a:schemeClr val="tx1"/>
              </a:solidFill>
              <a:prstDash val="solid"/>
              <a:headEnd type="none" w="med" len="med"/>
              <a:tailEnd type="none" w="med" len="med"/>
            </a:ln>
          </p:spPr>
        </p:sp>
        <p:sp>
          <p:nvSpPr>
            <p:cNvPr id="16423" name="Line 27"/>
            <p:cNvSpPr/>
            <p:nvPr/>
          </p:nvSpPr>
          <p:spPr>
            <a:xfrm>
              <a:off x="2304" y="740"/>
              <a:ext cx="384" cy="192"/>
            </a:xfrm>
            <a:prstGeom prst="line">
              <a:avLst/>
            </a:prstGeom>
            <a:ln w="28575" cap="flat" cmpd="sng">
              <a:solidFill>
                <a:schemeClr val="tx1"/>
              </a:solidFill>
              <a:prstDash val="solid"/>
              <a:headEnd type="none" w="med" len="med"/>
              <a:tailEnd type="none" w="med" len="med"/>
            </a:ln>
          </p:spPr>
        </p:sp>
        <p:sp>
          <p:nvSpPr>
            <p:cNvPr id="16424" name="Line 28"/>
            <p:cNvSpPr/>
            <p:nvPr/>
          </p:nvSpPr>
          <p:spPr>
            <a:xfrm flipH="1">
              <a:off x="1680" y="1008"/>
              <a:ext cx="96" cy="96"/>
            </a:xfrm>
            <a:prstGeom prst="line">
              <a:avLst/>
            </a:prstGeom>
            <a:ln w="28575" cap="flat" cmpd="sng">
              <a:solidFill>
                <a:schemeClr val="tx1"/>
              </a:solidFill>
              <a:prstDash val="solid"/>
              <a:headEnd type="none" w="med" len="med"/>
              <a:tailEnd type="none" w="med" len="med"/>
            </a:ln>
          </p:spPr>
        </p:sp>
        <p:sp>
          <p:nvSpPr>
            <p:cNvPr id="16425" name="Line 29"/>
            <p:cNvSpPr/>
            <p:nvPr/>
          </p:nvSpPr>
          <p:spPr>
            <a:xfrm>
              <a:off x="1872" y="1008"/>
              <a:ext cx="96" cy="96"/>
            </a:xfrm>
            <a:prstGeom prst="line">
              <a:avLst/>
            </a:prstGeom>
            <a:ln w="28575" cap="flat" cmpd="sng">
              <a:solidFill>
                <a:schemeClr val="tx1"/>
              </a:solidFill>
              <a:prstDash val="solid"/>
              <a:headEnd type="none" w="med" len="med"/>
              <a:tailEnd type="none" w="med" len="med"/>
            </a:ln>
          </p:spPr>
        </p:sp>
        <p:sp>
          <p:nvSpPr>
            <p:cNvPr id="16426" name="Line 30"/>
            <p:cNvSpPr/>
            <p:nvPr/>
          </p:nvSpPr>
          <p:spPr>
            <a:xfrm>
              <a:off x="2256" y="1008"/>
              <a:ext cx="0" cy="96"/>
            </a:xfrm>
            <a:prstGeom prst="line">
              <a:avLst/>
            </a:prstGeom>
            <a:ln w="28575" cap="flat" cmpd="sng">
              <a:solidFill>
                <a:schemeClr val="tx1"/>
              </a:solidFill>
              <a:prstDash val="solid"/>
              <a:headEnd type="none" w="med" len="med"/>
              <a:tailEnd type="none" w="med" len="med"/>
            </a:ln>
          </p:spPr>
        </p:sp>
        <p:sp>
          <p:nvSpPr>
            <p:cNvPr id="16427" name="Line 31"/>
            <p:cNvSpPr/>
            <p:nvPr/>
          </p:nvSpPr>
          <p:spPr>
            <a:xfrm flipH="1">
              <a:off x="2592" y="1008"/>
              <a:ext cx="96" cy="96"/>
            </a:xfrm>
            <a:prstGeom prst="line">
              <a:avLst/>
            </a:prstGeom>
            <a:ln w="28575" cap="flat" cmpd="sng">
              <a:solidFill>
                <a:schemeClr val="tx1"/>
              </a:solidFill>
              <a:prstDash val="solid"/>
              <a:headEnd type="none" w="med" len="med"/>
              <a:tailEnd type="none" w="med" len="med"/>
            </a:ln>
          </p:spPr>
        </p:sp>
        <p:sp>
          <p:nvSpPr>
            <p:cNvPr id="16428" name="Line 32"/>
            <p:cNvSpPr/>
            <p:nvPr/>
          </p:nvSpPr>
          <p:spPr>
            <a:xfrm>
              <a:off x="2736" y="1008"/>
              <a:ext cx="0" cy="96"/>
            </a:xfrm>
            <a:prstGeom prst="line">
              <a:avLst/>
            </a:prstGeom>
            <a:ln w="28575" cap="flat" cmpd="sng">
              <a:solidFill>
                <a:schemeClr val="tx1"/>
              </a:solidFill>
              <a:prstDash val="solid"/>
              <a:headEnd type="none" w="med" len="med"/>
              <a:tailEnd type="none" w="med" len="med"/>
            </a:ln>
          </p:spPr>
        </p:sp>
        <p:sp>
          <p:nvSpPr>
            <p:cNvPr id="16429" name="Line 33"/>
            <p:cNvSpPr/>
            <p:nvPr/>
          </p:nvSpPr>
          <p:spPr>
            <a:xfrm>
              <a:off x="2784" y="1008"/>
              <a:ext cx="96" cy="96"/>
            </a:xfrm>
            <a:prstGeom prst="line">
              <a:avLst/>
            </a:prstGeom>
            <a:ln w="28575" cap="flat" cmpd="sng">
              <a:solidFill>
                <a:schemeClr val="tx1"/>
              </a:solidFill>
              <a:prstDash val="solid"/>
              <a:headEnd type="none" w="med" len="med"/>
              <a:tailEnd type="none" w="med" len="med"/>
            </a:ln>
          </p:spPr>
        </p:sp>
        <p:sp>
          <p:nvSpPr>
            <p:cNvPr id="16430" name="Line 34"/>
            <p:cNvSpPr/>
            <p:nvPr/>
          </p:nvSpPr>
          <p:spPr>
            <a:xfrm flipH="1">
              <a:off x="1872" y="1200"/>
              <a:ext cx="96" cy="96"/>
            </a:xfrm>
            <a:prstGeom prst="line">
              <a:avLst/>
            </a:prstGeom>
            <a:ln w="28575" cap="flat" cmpd="sng">
              <a:solidFill>
                <a:schemeClr val="tx1"/>
              </a:solidFill>
              <a:prstDash val="solid"/>
              <a:headEnd type="none" w="med" len="med"/>
              <a:tailEnd type="none" w="med" len="med"/>
            </a:ln>
          </p:spPr>
        </p:sp>
        <p:sp>
          <p:nvSpPr>
            <p:cNvPr id="16431" name="Line 35"/>
            <p:cNvSpPr/>
            <p:nvPr/>
          </p:nvSpPr>
          <p:spPr>
            <a:xfrm>
              <a:off x="2044" y="1190"/>
              <a:ext cx="96" cy="96"/>
            </a:xfrm>
            <a:prstGeom prst="line">
              <a:avLst/>
            </a:prstGeom>
            <a:ln w="28575" cap="flat" cmpd="sng">
              <a:solidFill>
                <a:schemeClr val="tx1"/>
              </a:solidFill>
              <a:prstDash val="solid"/>
              <a:headEnd type="none" w="med" len="med"/>
              <a:tailEnd type="none" w="med" len="med"/>
            </a:ln>
          </p:spPr>
        </p:sp>
        <p:sp>
          <p:nvSpPr>
            <p:cNvPr id="16432" name="Line 36"/>
            <p:cNvSpPr/>
            <p:nvPr/>
          </p:nvSpPr>
          <p:spPr>
            <a:xfrm>
              <a:off x="2544" y="1200"/>
              <a:ext cx="0" cy="96"/>
            </a:xfrm>
            <a:prstGeom prst="line">
              <a:avLst/>
            </a:prstGeom>
            <a:ln w="28575" cap="flat" cmpd="sng">
              <a:solidFill>
                <a:schemeClr val="tx1"/>
              </a:solidFill>
              <a:prstDash val="solid"/>
              <a:headEnd type="none" w="med" len="med"/>
              <a:tailEnd type="none" w="med" len="med"/>
            </a:ln>
          </p:spPr>
        </p:sp>
      </p:grpSp>
      <p:sp>
        <p:nvSpPr>
          <p:cNvPr id="16391" name="Text Box 37"/>
          <p:cNvSpPr txBox="1"/>
          <p:nvPr/>
        </p:nvSpPr>
        <p:spPr>
          <a:xfrm>
            <a:off x="901700" y="5106670"/>
            <a:ext cx="1842135" cy="460375"/>
          </a:xfrm>
          <a:prstGeom prst="rect">
            <a:avLst/>
          </a:prstGeom>
          <a:noFill/>
          <a:ln w="12700">
            <a:noFill/>
          </a:ln>
        </p:spPr>
        <p:txBody>
          <a:bodyPr wrap="square">
            <a:spAutoFit/>
          </a:bodyPr>
          <a:lstStyle/>
          <a:p>
            <a:r>
              <a:rPr lang="en-US" altLang="zh-CN" sz="2400" b="1" dirty="0">
                <a:solidFill>
                  <a:srgbClr val="0000FF"/>
                </a:solidFill>
                <a:latin typeface="宋体" panose="02010600030101010101" pitchFamily="2" charset="-122"/>
              </a:rPr>
              <a:t>(a) </a:t>
            </a:r>
            <a:r>
              <a:rPr lang="zh-CN" altLang="en-US" sz="2400" b="1" dirty="0">
                <a:solidFill>
                  <a:srgbClr val="0000FF"/>
                </a:solidFill>
                <a:latin typeface="宋体" panose="02010600030101010101" pitchFamily="2" charset="-122"/>
              </a:rPr>
              <a:t>空树</a:t>
            </a:r>
            <a:endParaRPr lang="zh-CN" altLang="en-US" sz="2400" b="1" dirty="0">
              <a:solidFill>
                <a:srgbClr val="0000FF"/>
              </a:solidFill>
              <a:latin typeface="宋体" panose="02010600030101010101" pitchFamily="2" charset="-122"/>
            </a:endParaRPr>
          </a:p>
        </p:txBody>
      </p:sp>
      <p:sp>
        <p:nvSpPr>
          <p:cNvPr id="2" name="Text Box 37"/>
          <p:cNvSpPr txBox="1"/>
          <p:nvPr/>
        </p:nvSpPr>
        <p:spPr>
          <a:xfrm>
            <a:off x="3241675" y="5106670"/>
            <a:ext cx="1842135" cy="460375"/>
          </a:xfrm>
          <a:prstGeom prst="rect">
            <a:avLst/>
          </a:prstGeom>
          <a:noFill/>
          <a:ln w="12700">
            <a:noFill/>
          </a:ln>
        </p:spPr>
        <p:txBody>
          <a:bodyPr wrap="square">
            <a:spAutoFit/>
          </a:bodyPr>
          <a:lstStyle/>
          <a:p>
            <a:r>
              <a:rPr lang="en-US" altLang="zh-CN" sz="2400" b="1" dirty="0">
                <a:solidFill>
                  <a:srgbClr val="0000FF"/>
                </a:solidFill>
                <a:latin typeface="宋体" panose="02010600030101010101" pitchFamily="2" charset="-122"/>
              </a:rPr>
              <a:t>(b) </a:t>
            </a:r>
            <a:r>
              <a:rPr lang="zh-CN" altLang="en-US" sz="2400" b="1" dirty="0">
                <a:solidFill>
                  <a:srgbClr val="0000FF"/>
                </a:solidFill>
                <a:latin typeface="宋体" panose="02010600030101010101" pitchFamily="2" charset="-122"/>
              </a:rPr>
              <a:t>根结点</a:t>
            </a:r>
            <a:endParaRPr lang="zh-CN" altLang="en-US" sz="2400" b="1" dirty="0">
              <a:solidFill>
                <a:srgbClr val="0000FF"/>
              </a:solidFill>
              <a:latin typeface="宋体" panose="02010600030101010101" pitchFamily="2" charset="-122"/>
            </a:endParaRPr>
          </a:p>
        </p:txBody>
      </p:sp>
      <p:sp>
        <p:nvSpPr>
          <p:cNvPr id="3" name="Text Box 37"/>
          <p:cNvSpPr txBox="1"/>
          <p:nvPr/>
        </p:nvSpPr>
        <p:spPr>
          <a:xfrm>
            <a:off x="7059295" y="6132195"/>
            <a:ext cx="1842135" cy="460375"/>
          </a:xfrm>
          <a:prstGeom prst="rect">
            <a:avLst/>
          </a:prstGeom>
          <a:noFill/>
          <a:ln w="12700">
            <a:noFill/>
          </a:ln>
        </p:spPr>
        <p:txBody>
          <a:bodyPr wrap="square">
            <a:spAutoFit/>
          </a:bodyPr>
          <a:lstStyle/>
          <a:p>
            <a:r>
              <a:rPr lang="en-US" altLang="zh-CN" sz="2400" b="1" dirty="0">
                <a:solidFill>
                  <a:srgbClr val="0000FF"/>
                </a:solidFill>
                <a:latin typeface="宋体" panose="02010600030101010101" pitchFamily="2" charset="-122"/>
              </a:rPr>
              <a:t>(c) </a:t>
            </a:r>
            <a:r>
              <a:rPr lang="zh-CN" altLang="en-US" sz="2400" b="1" dirty="0">
                <a:solidFill>
                  <a:srgbClr val="0000FF"/>
                </a:solidFill>
                <a:latin typeface="宋体" panose="02010600030101010101" pitchFamily="2" charset="-122"/>
              </a:rPr>
              <a:t>非空树</a:t>
            </a:r>
            <a:endParaRPr lang="zh-CN" altLang="en-US" sz="2400" b="1" dirty="0">
              <a:solidFill>
                <a:srgbClr val="0000FF"/>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50"/>
                                  </p:iterate>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par>
                          <p:cTn id="7" fill="hold">
                            <p:stCondLst>
                              <p:cond delay="2850"/>
                            </p:stCondLst>
                            <p:childTnLst>
                              <p:par>
                                <p:cTn id="8" presetID="16" presetClass="entr" presetSubtype="21" fill="hold" grpId="0" nodeType="afterEffect">
                                  <p:stCondLst>
                                    <p:cond delay="0"/>
                                  </p:stCondLst>
                                  <p:childTnLst>
                                    <p:set>
                                      <p:cBhvr>
                                        <p:cTn id="9" dur="1" fill="hold">
                                          <p:stCondLst>
                                            <p:cond delay="0"/>
                                          </p:stCondLst>
                                        </p:cTn>
                                        <p:tgtEl>
                                          <p:spTgt spid="16405"/>
                                        </p:tgtEl>
                                        <p:attrNameLst>
                                          <p:attrName>style.visibility</p:attrName>
                                        </p:attrNameLst>
                                      </p:cBhvr>
                                      <p:to>
                                        <p:strVal val="visible"/>
                                      </p:to>
                                    </p:set>
                                    <p:animEffect transition="in" filter="barn(inVertical)">
                                      <p:cBhvr>
                                        <p:cTn id="10" dur="500"/>
                                        <p:tgtEl>
                                          <p:spTgt spid="1640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391"/>
                                        </p:tgtEl>
                                        <p:attrNameLst>
                                          <p:attrName>style.visibility</p:attrName>
                                        </p:attrNameLst>
                                      </p:cBhvr>
                                      <p:to>
                                        <p:strVal val="visible"/>
                                      </p:to>
                                    </p:set>
                                    <p:animEffect transition="in" filter="barn(inVertical)">
                                      <p:cBhvr>
                                        <p:cTn id="13" dur="500"/>
                                        <p:tgtEl>
                                          <p:spTgt spid="1639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iterate type="lt">
                                    <p:tmAbs val="50"/>
                                  </p:iterate>
                                  <p:childTnLst>
                                    <p:set>
                                      <p:cBhvr>
                                        <p:cTn id="17" dur="1" fill="hold">
                                          <p:stCondLst>
                                            <p:cond delay="0"/>
                                          </p:stCondLst>
                                        </p:cTn>
                                        <p:tgtEl>
                                          <p:spTgt spid="25">
                                            <p:txEl>
                                              <p:pRg st="1" end="1"/>
                                            </p:txEl>
                                          </p:spTgt>
                                        </p:tgtEl>
                                        <p:attrNameLst>
                                          <p:attrName>style.visibility</p:attrName>
                                        </p:attrNameLst>
                                      </p:cBhvr>
                                      <p:to>
                                        <p:strVal val="visible"/>
                                      </p:to>
                                    </p:set>
                                  </p:childTnLst>
                                </p:cTn>
                              </p:par>
                            </p:childTnLst>
                          </p:cTn>
                        </p:par>
                        <p:par>
                          <p:cTn id="18" fill="hold">
                            <p:stCondLst>
                              <p:cond delay="850"/>
                            </p:stCondLst>
                            <p:childTnLst>
                              <p:par>
                                <p:cTn id="19" presetID="16" presetClass="entr" presetSubtype="21" fill="hold" grpId="0" nodeType="afterEffect">
                                  <p:stCondLst>
                                    <p:cond delay="0"/>
                                  </p:stCondLst>
                                  <p:childTnLst>
                                    <p:set>
                                      <p:cBhvr>
                                        <p:cTn id="20" dur="1" fill="hold">
                                          <p:stCondLst>
                                            <p:cond delay="0"/>
                                          </p:stCondLst>
                                        </p:cTn>
                                        <p:tgtEl>
                                          <p:spTgt spid="16406"/>
                                        </p:tgtEl>
                                        <p:attrNameLst>
                                          <p:attrName>style.visibility</p:attrName>
                                        </p:attrNameLst>
                                      </p:cBhvr>
                                      <p:to>
                                        <p:strVal val="visible"/>
                                      </p:to>
                                    </p:set>
                                    <p:animEffect transition="in" filter="barn(inVertical)">
                                      <p:cBhvr>
                                        <p:cTn id="21" dur="500"/>
                                        <p:tgtEl>
                                          <p:spTgt spid="1640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lt">
                                    <p:tmAbs val="50"/>
                                  </p:iterate>
                                  <p:childTnLst>
                                    <p:set>
                                      <p:cBhvr>
                                        <p:cTn id="28" dur="1" fill="hold">
                                          <p:stCondLst>
                                            <p:cond delay="0"/>
                                          </p:stCondLst>
                                        </p:cTn>
                                        <p:tgtEl>
                                          <p:spTgt spid="25">
                                            <p:txEl>
                                              <p:pRg st="2" end="2"/>
                                            </p:txEl>
                                          </p:spTgt>
                                        </p:tgtEl>
                                        <p:attrNameLst>
                                          <p:attrName>style.visibility</p:attrName>
                                        </p:attrNameLst>
                                      </p:cBhvr>
                                      <p:to>
                                        <p:strVal val="visible"/>
                                      </p:to>
                                    </p:set>
                                  </p:childTnLst>
                                </p:cTn>
                              </p:par>
                            </p:childTnLst>
                          </p:cTn>
                        </p:par>
                        <p:par>
                          <p:cTn id="29" fill="hold">
                            <p:stCondLst>
                              <p:cond delay="4099"/>
                            </p:stCondLst>
                            <p:childTnLst>
                              <p:par>
                                <p:cTn id="30" presetID="16" presetClass="entr" presetSubtype="21" fill="hold" nodeType="afterEffect">
                                  <p:stCondLst>
                                    <p:cond delay="0"/>
                                  </p:stCondLst>
                                  <p:childTnLst>
                                    <p:set>
                                      <p:cBhvr>
                                        <p:cTn id="31" dur="1" fill="hold">
                                          <p:stCondLst>
                                            <p:cond delay="0"/>
                                          </p:stCondLst>
                                        </p:cTn>
                                        <p:tgtEl>
                                          <p:spTgt spid="16407"/>
                                        </p:tgtEl>
                                        <p:attrNameLst>
                                          <p:attrName>style.visibility</p:attrName>
                                        </p:attrNameLst>
                                      </p:cBhvr>
                                      <p:to>
                                        <p:strVal val="visible"/>
                                      </p:to>
                                    </p:set>
                                    <p:animEffect transition="in" filter="barn(inVertical)">
                                      <p:cBhvr>
                                        <p:cTn id="32" dur="500"/>
                                        <p:tgtEl>
                                          <p:spTgt spid="1640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5" grpId="0"/>
      <p:bldP spid="16406" grpId="0" animBg="1"/>
      <p:bldP spid="16391" grpId="0"/>
      <p:bldP spid="2" grpId="0"/>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Text Box 63"/>
          <p:cNvSpPr txBox="1"/>
          <p:nvPr/>
        </p:nvSpPr>
        <p:spPr>
          <a:xfrm>
            <a:off x="1323340" y="2202815"/>
            <a:ext cx="9312910" cy="645160"/>
          </a:xfrm>
          <a:prstGeom prst="rect">
            <a:avLst/>
          </a:prstGeom>
          <a:noFill/>
          <a:ln w="28575" cap="flat" cmpd="sng">
            <a:solidFill>
              <a:srgbClr val="0000FF"/>
            </a:solidFill>
            <a:prstDash val="solid"/>
            <a:miter/>
            <a:headEnd type="none" w="med" len="med"/>
            <a:tailEnd type="none" w="med" len="med"/>
          </a:ln>
        </p:spPr>
        <p:txBody>
          <a:bodyPr wrap="square">
            <a:spAutoFit/>
          </a:bodyPr>
          <a:p>
            <a:pPr algn="ctr">
              <a:spcBef>
                <a:spcPct val="50000"/>
              </a:spcBef>
            </a:pPr>
            <a:r>
              <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具有</a:t>
            </a:r>
            <a:r>
              <a:rPr lang="en-US" altLang="zh-CN" sz="36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个结点的二叉链表中，有</a:t>
            </a:r>
            <a:r>
              <a:rPr lang="en-US" altLang="zh-CN" sz="3600" b="1" i="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n</a:t>
            </a:r>
            <a:r>
              <a:rPr lang="en-US" altLang="zh-CN" sz="3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个空指针。</a:t>
            </a:r>
            <a:endParaRPr lang="zh-CN" altLang="en-US" sz="3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 name="Rectangle 4"/>
          <p:cNvSpPr/>
          <p:nvPr/>
        </p:nvSpPr>
        <p:spPr>
          <a:xfrm>
            <a:off x="1323340" y="3138805"/>
            <a:ext cx="9312910" cy="1568450"/>
          </a:xfrm>
          <a:prstGeom prst="rect">
            <a:avLst/>
          </a:prstGeom>
          <a:noFill/>
          <a:ln w="9525">
            <a:noFill/>
          </a:ln>
        </p:spPr>
        <p:txBody>
          <a:bodyPr wrap="square">
            <a:spAutoFit/>
          </a:bodyPr>
          <a:p>
            <a:pPr>
              <a:lnSpc>
                <a:spcPct val="150000"/>
              </a:lnSpc>
              <a:spcBef>
                <a:spcPct val="20000"/>
              </a:spcBef>
            </a:pPr>
            <a:r>
              <a:rPr lang="zh-CN" altLang="en-US" sz="3200" b="1" dirty="0">
                <a:solidFill>
                  <a:srgbClr val="3333FF"/>
                </a:solidFill>
                <a:latin typeface="华文楷体" panose="02010600040101010101" pitchFamily="2" charset="-122"/>
                <a:ea typeface="华文楷体" panose="02010600040101010101" pitchFamily="2" charset="-122"/>
              </a:rPr>
              <a:t>思考：二叉链表空间效率这么低，能否利用这些空闲区存放有用的信息或线索？</a:t>
            </a:r>
            <a:endParaRPr lang="zh-CN" altLang="en-US" sz="3200" b="1" dirty="0">
              <a:solidFill>
                <a:srgbClr val="3333FF"/>
              </a:solidFill>
              <a:latin typeface="华文楷体" panose="02010600040101010101" pitchFamily="2" charset="-122"/>
              <a:ea typeface="华文楷体" panose="02010600040101010101" pitchFamily="2" charset="-122"/>
            </a:endParaRPr>
          </a:p>
        </p:txBody>
      </p:sp>
      <p:sp>
        <p:nvSpPr>
          <p:cNvPr id="6" name="矩形 5"/>
          <p:cNvSpPr/>
          <p:nvPr/>
        </p:nvSpPr>
        <p:spPr>
          <a:xfrm>
            <a:off x="1323340" y="4939030"/>
            <a:ext cx="9313545" cy="1568450"/>
          </a:xfrm>
          <a:prstGeom prst="rect">
            <a:avLst/>
          </a:prstGeom>
          <a:noFill/>
          <a:ln w="9525">
            <a:noFill/>
          </a:ln>
        </p:spPr>
        <p:txBody>
          <a:bodyPr wrap="square">
            <a:spAutoFit/>
          </a:bodyPr>
          <a:p>
            <a:pPr>
              <a:lnSpc>
                <a:spcPct val="150000"/>
              </a:lnSpc>
              <a:spcBef>
                <a:spcPct val="20000"/>
              </a:spcBef>
            </a:pPr>
            <a:r>
              <a:rPr lang="en-US" altLang="zh-CN"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我们可以用它来存放当前结点的直接前驱和后继等线索，以加快查找速度。</a:t>
            </a:r>
            <a:endPar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3" name="Rectangle 11"/>
          <p:cNvSpPr>
            <a:spLocks noChangeArrowheads="1"/>
          </p:cNvSpPr>
          <p:nvPr/>
        </p:nvSpPr>
        <p:spPr bwMode="auto">
          <a:xfrm>
            <a:off x="7098665" y="880745"/>
            <a:ext cx="3250565"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4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引 入</a:t>
            </a:r>
            <a:endParaRPr lang="zh-CN" altLang="en-US" sz="40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30"/>
                                  </p:iterate>
                                  <p:childTnLst>
                                    <p:set>
                                      <p:cBhvr>
                                        <p:cTn id="6" dur="1" fill="hold">
                                          <p:stCondLst>
                                            <p:cond delay="0"/>
                                          </p:stCondLst>
                                        </p:cTn>
                                        <p:tgtEl>
                                          <p:spTgt spid="5">
                                            <p:txEl>
                                              <p:charRg st="0" end="3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3"/>
          <p:cNvSpPr/>
          <p:nvPr/>
        </p:nvSpPr>
        <p:spPr>
          <a:xfrm>
            <a:off x="1031240" y="1495425"/>
            <a:ext cx="9789160" cy="1753235"/>
          </a:xfrm>
          <a:prstGeom prst="rect">
            <a:avLst/>
          </a:prstGeom>
          <a:noFill/>
          <a:ln w="9525">
            <a:noFill/>
          </a:ln>
        </p:spPr>
        <p:txBody>
          <a:bodyPr wrap="square">
            <a:spAutoFit/>
          </a:bodyPr>
          <a:p>
            <a:pPr indent="666750"/>
            <a:r>
              <a:rPr lang="zh-CN" altLang="en-US" sz="24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普通二叉树只能找到结点的左右孩子信息，</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而该结点的直接前驱和直接后继只能在遍历过程中获得。</a:t>
            </a:r>
            <a:endPar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indent="666750">
              <a:spcBef>
                <a:spcPct val="50000"/>
              </a:spcBef>
            </a:pP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若将</a:t>
            </a:r>
            <a:r>
              <a:rPr lang="zh-CN" altLang="en-US" sz="24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遍历后</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对应的有关前驱和后继</a:t>
            </a:r>
            <a:r>
              <a:rPr lang="zh-CN" altLang="en-US" sz="24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预存</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起来，则从</a:t>
            </a:r>
            <a:r>
              <a:rPr lang="zh-CN" altLang="en-US" sz="24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第一个结点</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开始就能很快“顺藤摸瓜”而遍历整个树了。</a:t>
            </a:r>
            <a:endPar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90124" name="Rectangle 6"/>
          <p:cNvSpPr/>
          <p:nvPr/>
        </p:nvSpPr>
        <p:spPr>
          <a:xfrm>
            <a:off x="3481070" y="5158105"/>
            <a:ext cx="4206875" cy="460375"/>
          </a:xfrm>
          <a:prstGeom prst="rect">
            <a:avLst/>
          </a:prstGeom>
          <a:noFill/>
          <a:ln w="9525">
            <a:noFill/>
          </a:ln>
        </p:spPr>
        <p:txBody>
          <a:bodyPr wrap="none">
            <a:spAutoFit/>
          </a:bodyPr>
          <a:p>
            <a:r>
              <a:rPr lang="zh-CN" altLang="en-US"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增加两个指针域：</a:t>
            </a:r>
            <a:r>
              <a:rPr lang="en-US" altLang="zh-CN"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fwd</a:t>
            </a:r>
            <a:r>
              <a:rPr lang="zh-CN" altLang="en-US"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bwd</a:t>
            </a:r>
            <a:r>
              <a:rPr lang="zh-CN" altLang="en-US"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rgbClr val="CC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0125" name="Rectangle 7"/>
          <p:cNvSpPr/>
          <p:nvPr/>
        </p:nvSpPr>
        <p:spPr>
          <a:xfrm>
            <a:off x="3557270" y="6280150"/>
            <a:ext cx="184150" cy="579755"/>
          </a:xfrm>
          <a:prstGeom prst="rect">
            <a:avLst/>
          </a:prstGeom>
          <a:noFill/>
          <a:ln w="9525">
            <a:noFill/>
          </a:ln>
        </p:spPr>
        <p:txBody>
          <a:bodyPr wrap="none">
            <a:spAutoFit/>
          </a:bodyPr>
          <a:p>
            <a:endParaRPr lang="zh-CN" altLang="zh-CN" b="1" dirty="0">
              <a:solidFill>
                <a:srgbClr val="66FF33"/>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2670" y="5335905"/>
            <a:ext cx="2438400" cy="1066800"/>
            <a:chOff x="1642" y="8403"/>
            <a:chExt cx="3840" cy="1680"/>
          </a:xfrm>
        </p:grpSpPr>
        <p:sp>
          <p:nvSpPr>
            <p:cNvPr id="90123" name="Rectangle 5"/>
            <p:cNvSpPr/>
            <p:nvPr/>
          </p:nvSpPr>
          <p:spPr>
            <a:xfrm>
              <a:off x="1642" y="8965"/>
              <a:ext cx="3648" cy="725"/>
            </a:xfrm>
            <a:prstGeom prst="rect">
              <a:avLst/>
            </a:prstGeom>
            <a:noFill/>
            <a:ln w="9525">
              <a:noFill/>
            </a:ln>
          </p:spPr>
          <p:txBody>
            <a:bodyPr wrap="none">
              <a:spAutoFit/>
            </a:bodyPr>
            <a:p>
              <a:r>
                <a:rPr lang="zh-CN" altLang="en-US" sz="2400" b="1" dirty="0">
                  <a:solidFill>
                    <a:srgbClr val="FF3300"/>
                  </a:solidFill>
                  <a:latin typeface="微软雅黑" panose="020B0503020204020204" pitchFamily="34" charset="-122"/>
                  <a:ea typeface="微软雅黑" panose="020B0503020204020204" pitchFamily="34" charset="-122"/>
                </a:rPr>
                <a:t>两种解决方法：</a:t>
              </a:r>
              <a:endParaRPr lang="zh-CN" altLang="en-US" sz="2400" b="1" dirty="0">
                <a:solidFill>
                  <a:srgbClr val="FF3300"/>
                </a:solidFill>
                <a:latin typeface="微软雅黑" panose="020B0503020204020204" pitchFamily="34" charset="-122"/>
                <a:ea typeface="微软雅黑" panose="020B0503020204020204" pitchFamily="34" charset="-122"/>
              </a:endParaRPr>
            </a:p>
          </p:txBody>
        </p:sp>
        <p:sp>
          <p:nvSpPr>
            <p:cNvPr id="90126" name="AutoShape 8"/>
            <p:cNvSpPr/>
            <p:nvPr/>
          </p:nvSpPr>
          <p:spPr>
            <a:xfrm>
              <a:off x="5362" y="8403"/>
              <a:ext cx="120" cy="1680"/>
            </a:xfrm>
            <a:prstGeom prst="leftBrace">
              <a:avLst>
                <a:gd name="adj1" fmla="val 116083"/>
                <a:gd name="adj2" fmla="val 50000"/>
              </a:avLst>
            </a:prstGeom>
            <a:noFill/>
            <a:ln w="38100" cap="flat" cmpd="sng">
              <a:solidFill>
                <a:schemeClr val="tx1"/>
              </a:solidFill>
              <a:prstDash val="solid"/>
              <a:headEnd type="none" w="med" len="med"/>
              <a:tailEnd type="none" w="med" len="med"/>
            </a:ln>
          </p:spPr>
          <p:txBody>
            <a:bodyPr wrap="none" anchor="ctr"/>
            <a:p>
              <a:endParaRPr lang="zh-CN" altLang="en-US" b="1" dirty="0">
                <a:latin typeface="微软雅黑" panose="020B0503020204020204" pitchFamily="34" charset="-122"/>
                <a:ea typeface="微软雅黑" panose="020B0503020204020204" pitchFamily="34" charset="-122"/>
              </a:endParaRPr>
            </a:p>
          </p:txBody>
        </p:sp>
      </p:grpSp>
      <p:sp>
        <p:nvSpPr>
          <p:cNvPr id="11" name="AutoShape 10"/>
          <p:cNvSpPr/>
          <p:nvPr/>
        </p:nvSpPr>
        <p:spPr>
          <a:xfrm flipH="1">
            <a:off x="7003415" y="4099560"/>
            <a:ext cx="2246630" cy="559435"/>
          </a:xfrm>
          <a:prstGeom prst="wedgeRoundRectCallout">
            <a:avLst>
              <a:gd name="adj1" fmla="val 77925"/>
              <a:gd name="adj2" fmla="val 153632"/>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solidFill>
                  <a:schemeClr val="bg1"/>
                </a:solidFill>
                <a:latin typeface="微软雅黑" panose="020B0503020204020204" pitchFamily="34" charset="-122"/>
                <a:ea typeface="微软雅黑" panose="020B0503020204020204" pitchFamily="34" charset="-122"/>
              </a:rPr>
              <a:t>存放前驱指针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2" name="AutoShape 11"/>
          <p:cNvSpPr/>
          <p:nvPr/>
        </p:nvSpPr>
        <p:spPr>
          <a:xfrm>
            <a:off x="8393430" y="6153150"/>
            <a:ext cx="2336800" cy="534670"/>
          </a:xfrm>
          <a:prstGeom prst="wedgeRoundRectCallout">
            <a:avLst>
              <a:gd name="adj1" fmla="val -87038"/>
              <a:gd name="adj2" fmla="val -157125"/>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b="1" dirty="0">
                <a:solidFill>
                  <a:schemeClr val="bg1"/>
                </a:solidFill>
                <a:latin typeface="微软雅黑" panose="020B0503020204020204" pitchFamily="34" charset="-122"/>
                <a:ea typeface="微软雅黑" panose="020B0503020204020204" pitchFamily="34" charset="-122"/>
              </a:rPr>
              <a:t>存放后继指针</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12"/>
          <p:cNvSpPr/>
          <p:nvPr/>
        </p:nvSpPr>
        <p:spPr>
          <a:xfrm>
            <a:off x="897890" y="4556125"/>
            <a:ext cx="2931795" cy="460375"/>
          </a:xfrm>
          <a:prstGeom prst="rect">
            <a:avLst/>
          </a:prstGeom>
          <a:noFill/>
          <a:ln w="9525">
            <a:noFill/>
          </a:ln>
        </p:spPr>
        <p:txBody>
          <a:bodyPr wrap="none">
            <a:spAutoFit/>
          </a:bodyPr>
          <a:p>
            <a:r>
              <a:rPr lang="zh-CN" altLang="en-US" sz="2400" b="1" dirty="0">
                <a:solidFill>
                  <a:srgbClr val="FF3300"/>
                </a:solidFill>
                <a:latin typeface="微软雅黑" panose="020B0503020204020204" pitchFamily="34" charset="-122"/>
                <a:ea typeface="微软雅黑" panose="020B0503020204020204" pitchFamily="34" charset="-122"/>
              </a:rPr>
              <a:t>如何预存这类信息？</a:t>
            </a:r>
            <a:endParaRPr lang="zh-CN" altLang="en-US" sz="2400" b="1" dirty="0">
              <a:solidFill>
                <a:srgbClr val="FF3300"/>
              </a:solidFill>
              <a:latin typeface="微软雅黑" panose="020B0503020204020204" pitchFamily="34" charset="-122"/>
              <a:ea typeface="微软雅黑" panose="020B0503020204020204" pitchFamily="34" charset="-122"/>
            </a:endParaRPr>
          </a:p>
        </p:txBody>
      </p:sp>
      <p:sp>
        <p:nvSpPr>
          <p:cNvPr id="14" name="Rectangle 13"/>
          <p:cNvSpPr/>
          <p:nvPr/>
        </p:nvSpPr>
        <p:spPr>
          <a:xfrm>
            <a:off x="1113790" y="3429000"/>
            <a:ext cx="9706610" cy="829945"/>
          </a:xfrm>
          <a:prstGeom prst="rect">
            <a:avLst/>
          </a:prstGeom>
          <a:noFill/>
          <a:ln w="9525">
            <a:noFill/>
          </a:ln>
        </p:spPr>
        <p:txBody>
          <a:bodyPr wrap="square">
            <a:spAutoFit/>
          </a:bodyPr>
          <a:p>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例如中序遍历结果：</a:t>
            </a:r>
            <a:r>
              <a:rPr lang="en-US" altLang="zh-CN"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B D C E A F H G</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，实际上已将二叉树转为</a:t>
            </a:r>
            <a:r>
              <a:rPr lang="zh-CN" altLang="en-US" sz="2400" b="1" dirty="0">
                <a:solidFill>
                  <a:schemeClr val="accent1"/>
                </a:solidFill>
                <a:latin typeface="华文楷体" panose="02010600040101010101" pitchFamily="2" charset="-122"/>
                <a:ea typeface="华文楷体" panose="02010600040101010101" pitchFamily="2" charset="-122"/>
                <a:cs typeface="华文楷体" panose="02010600040101010101" pitchFamily="2" charset="-122"/>
              </a:rPr>
              <a:t>线性排列</a:t>
            </a:r>
            <a:r>
              <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，显然具有唯一前驱和唯一后继。</a:t>
            </a:r>
            <a:endParaRPr lang="zh-CN" altLang="en-US" sz="24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6" name="Rectangle 15"/>
          <p:cNvSpPr/>
          <p:nvPr/>
        </p:nvSpPr>
        <p:spPr>
          <a:xfrm>
            <a:off x="3469640" y="5945188"/>
            <a:ext cx="5780088" cy="460375"/>
          </a:xfrm>
          <a:prstGeom prst="rect">
            <a:avLst/>
          </a:prstGeom>
          <a:noFill/>
          <a:ln w="9525">
            <a:noFill/>
          </a:ln>
        </p:spPr>
        <p:txBody>
          <a:bodyPr>
            <a:spAutoFit/>
          </a:bodyPr>
          <a:p>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利用空链域（</a:t>
            </a:r>
            <a:r>
              <a:rPr lang="en-US" altLang="zh-CN"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n+1</a:t>
            </a:r>
            <a:r>
              <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个空链域）</a:t>
            </a:r>
            <a:endParaRPr lang="zh-CN" altLang="en-US" sz="24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24"/>
                                        </p:tgtEl>
                                        <p:attrNameLst>
                                          <p:attrName>style.visibility</p:attrName>
                                        </p:attrNameLst>
                                      </p:cBhvr>
                                      <p:to>
                                        <p:strVal val="visible"/>
                                      </p:to>
                                    </p:set>
                                    <p:animEffect transition="in" filter="wipe(left)">
                                      <p:cBhvr>
                                        <p:cTn id="17" dur="500"/>
                                        <p:tgtEl>
                                          <p:spTgt spid="9012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6" grpId="0"/>
      <p:bldP spid="9012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6048" name="Rectangle 32"/>
          <p:cNvSpPr/>
          <p:nvPr/>
        </p:nvSpPr>
        <p:spPr>
          <a:xfrm>
            <a:off x="927100" y="1538605"/>
            <a:ext cx="10119360" cy="1198245"/>
          </a:xfrm>
          <a:prstGeom prst="rect">
            <a:avLst/>
          </a:prstGeom>
          <a:noFill/>
          <a:ln w="9525">
            <a:noFill/>
          </a:ln>
        </p:spPr>
        <p:txBody>
          <a:bodyPr wrap="square">
            <a:spAutoFit/>
          </a:bodyPr>
          <a:p>
            <a:pPr>
              <a:lnSpc>
                <a:spcPct val="120000"/>
              </a:lnSpc>
            </a:pPr>
            <a:r>
              <a:rPr lang="zh-CN" altLang="en-US" sz="3200" b="1" dirty="0">
                <a:solidFill>
                  <a:srgbClr val="0000FF"/>
                </a:solidFill>
                <a:latin typeface="微软雅黑" panose="020B0503020204020204" pitchFamily="34" charset="-122"/>
                <a:ea typeface="微软雅黑" panose="020B0503020204020204" pitchFamily="34" charset="-122"/>
              </a:rPr>
              <a:t>规定        </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）若结点有左子树，则</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指向其左孩子；</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否则， </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指向其直接前驱</a:t>
            </a:r>
            <a:r>
              <a:rPr lang="en-US" altLang="zh-CN" sz="2800" b="1" dirty="0">
                <a:solidFill>
                  <a:srgbClr val="FF33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即线索</a:t>
            </a:r>
            <a:r>
              <a:rPr lang="en-US" altLang="zh-CN" sz="2800" b="1" dirty="0">
                <a:solidFill>
                  <a:srgbClr val="FF33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6049" name="Rectangle 33"/>
          <p:cNvSpPr/>
          <p:nvPr/>
        </p:nvSpPr>
        <p:spPr>
          <a:xfrm>
            <a:off x="927100" y="2782570"/>
            <a:ext cx="10119360" cy="1124585"/>
          </a:xfrm>
          <a:prstGeom prst="rect">
            <a:avLst/>
          </a:prstGeom>
          <a:noFill/>
          <a:ln w="9525">
            <a:noFill/>
          </a:ln>
        </p:spPr>
        <p:txBody>
          <a:bodyPr wrap="square">
            <a:spAutoFit/>
          </a:bodyPr>
          <a:p>
            <a:pPr>
              <a:lnSpc>
                <a:spcPct val="120000"/>
              </a:lnSpc>
            </a:pP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2</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）若结点有右子树，则</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指向其右孩子；</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否则， </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指向其直接后继</a:t>
            </a:r>
            <a:r>
              <a:rPr lang="en-US" altLang="zh-CN" sz="2800" b="1" dirty="0">
                <a:solidFill>
                  <a:srgbClr val="FF33CC"/>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即线索</a:t>
            </a:r>
            <a:r>
              <a:rPr lang="en-US" altLang="zh-CN" sz="2800" b="1" dirty="0">
                <a:solidFill>
                  <a:srgbClr val="FF33CC"/>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6050" name="Rectangle 34"/>
          <p:cNvSpPr/>
          <p:nvPr/>
        </p:nvSpPr>
        <p:spPr>
          <a:xfrm>
            <a:off x="1803083" y="5519103"/>
            <a:ext cx="8153400" cy="521970"/>
          </a:xfrm>
          <a:prstGeom prst="rect">
            <a:avLst/>
          </a:prstGeom>
          <a:noFill/>
          <a:ln w="9525">
            <a:noFill/>
          </a:ln>
        </p:spPr>
        <p:txBody>
          <a:bodyPr>
            <a:spAutoFit/>
          </a:bodyPr>
          <a:p>
            <a:r>
              <a:rPr lang="zh-CN" altLang="en-US"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为区别两种不同情况，特增加两个标志域（各</a:t>
            </a:r>
            <a:r>
              <a:rPr lang="en-US" altLang="zh-CN"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1bit)</a:t>
            </a:r>
            <a:endParaRPr lang="en-US" altLang="zh-CN" sz="28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86076" name="Group 60"/>
          <p:cNvGraphicFramePr>
            <a:graphicFrameLocks noGrp="1"/>
          </p:cNvGraphicFramePr>
          <p:nvPr/>
        </p:nvGraphicFramePr>
        <p:xfrm>
          <a:off x="3382963" y="4097973"/>
          <a:ext cx="5321300" cy="541338"/>
        </p:xfrm>
        <a:graphic>
          <a:graphicData uri="http://schemas.openxmlformats.org/drawingml/2006/table">
            <a:tbl>
              <a:tblPr/>
              <a:tblGrid>
                <a:gridCol w="1036637"/>
                <a:gridCol w="1079500"/>
                <a:gridCol w="1076325"/>
                <a:gridCol w="1065213"/>
                <a:gridCol w="1063625"/>
              </a:tblGrid>
              <a:tr h="541337">
                <a:tc>
                  <a:txBody>
                    <a:bodyPr/>
                    <a:p>
                      <a:pPr marL="0" marR="0" lvl="0" indent="0" algn="ctr"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pPr>
                      <a:r>
                        <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rPr>
                        <a:t>lchild</a:t>
                      </a:r>
                      <a:endPar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pPr>
                      <a:endParaRPr kumimoji="0" lang="zh-CN" altLang="en-US" sz="1800" b="1" i="0" u="none" strike="noStrike" cap="none" normalizeH="0" baseline="0" smtClean="0">
                        <a:ln>
                          <a:noFill/>
                        </a:ln>
                        <a:solidFill>
                          <a:srgbClr val="66FF33"/>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pPr>
                      <a:r>
                        <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rPr>
                        <a:t>data</a:t>
                      </a:r>
                      <a:endPar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pPr>
                      <a:endParaRPr kumimoji="0" lang="zh-CN" altLang="en-US" sz="1800" b="1" i="0" u="none" strike="noStrike" cap="none" normalizeH="0" baseline="0" smtClean="0">
                        <a:ln>
                          <a:noFill/>
                        </a:ln>
                        <a:solidFill>
                          <a:srgbClr val="66FF33"/>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10000"/>
                        </a:lnSpc>
                        <a:spcBef>
                          <a:spcPts val="1800"/>
                        </a:spcBef>
                        <a:spcAft>
                          <a:spcPct val="0"/>
                        </a:spcAft>
                        <a:buClr>
                          <a:schemeClr val="accent1"/>
                        </a:buClr>
                        <a:buSzPct val="70000"/>
                        <a:buFont typeface="Webdings" panose="05030102010509060703" pitchFamily="18" charset="2"/>
                        <a:buNone/>
                      </a:pPr>
                      <a:r>
                        <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rPr>
                        <a:t>rchild</a:t>
                      </a:r>
                      <a:endParaRPr kumimoji="0" lang="en-US" altLang="zh-CN" sz="2400" b="1" i="0" u="none" strike="noStrike" cap="none" normalizeH="0" baseline="0" smtClean="0">
                        <a:ln>
                          <a:noFill/>
                        </a:ln>
                        <a:solidFill>
                          <a:srgbClr val="3333FF"/>
                        </a:solidFill>
                        <a:effectLst/>
                        <a:latin typeface="Times New Roman" panose="02020603050405020304" pitchFamily="18" charset="0"/>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6065" name="Rectangle 49"/>
          <p:cNvSpPr/>
          <p:nvPr/>
        </p:nvSpPr>
        <p:spPr>
          <a:xfrm>
            <a:off x="568325" y="5857875"/>
            <a:ext cx="974090" cy="521970"/>
          </a:xfrm>
          <a:prstGeom prst="rect">
            <a:avLst/>
          </a:prstGeom>
          <a:noFill/>
          <a:ln w="9525">
            <a:noFill/>
          </a:ln>
        </p:spPr>
        <p:txBody>
          <a:bodyPr wrap="none">
            <a:spAutoFit/>
          </a:bodyPr>
          <a:p>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约定</a:t>
            </a:r>
            <a:r>
              <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6066" name="Rectangle 50"/>
          <p:cNvSpPr/>
          <p:nvPr/>
        </p:nvSpPr>
        <p:spPr>
          <a:xfrm>
            <a:off x="1504950" y="6178550"/>
            <a:ext cx="4871720" cy="521970"/>
          </a:xfrm>
          <a:prstGeom prst="rect">
            <a:avLst/>
          </a:prstGeom>
          <a:noFill/>
          <a:ln w="9525">
            <a:noFill/>
          </a:ln>
        </p:spPr>
        <p:txBody>
          <a:bodyPr wrap="none">
            <a:spAutoFit/>
          </a:bodyPr>
          <a:p>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当</a:t>
            </a:r>
            <a:r>
              <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Tag</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域为</a:t>
            </a:r>
            <a:r>
              <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0</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时，表示</a:t>
            </a:r>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正常</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情况</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6067" name="Rectangle 51"/>
          <p:cNvSpPr/>
          <p:nvPr/>
        </p:nvSpPr>
        <p:spPr>
          <a:xfrm>
            <a:off x="6310630" y="6178868"/>
            <a:ext cx="4871720" cy="521970"/>
          </a:xfrm>
          <a:prstGeom prst="rect">
            <a:avLst/>
          </a:prstGeom>
          <a:noFill/>
          <a:ln w="9525">
            <a:noFill/>
          </a:ln>
        </p:spPr>
        <p:txBody>
          <a:bodyPr wrap="none">
            <a:spAutoFit/>
          </a:bodyPr>
          <a:p>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当</a:t>
            </a:r>
            <a:r>
              <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Tag</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域为</a:t>
            </a:r>
            <a:r>
              <a:rPr lang="en-US" altLang="zh-CN"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1</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时</a:t>
            </a:r>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表示</a:t>
            </a:r>
            <a:r>
              <a:rPr lang="zh-CN" altLang="en-US" sz="2800" b="1"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线索</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情况。</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86069" name="AutoShape 53"/>
          <p:cNvSpPr/>
          <p:nvPr/>
        </p:nvSpPr>
        <p:spPr>
          <a:xfrm>
            <a:off x="8572500" y="4928235"/>
            <a:ext cx="1752600" cy="381000"/>
          </a:xfrm>
          <a:prstGeom prst="wedgeRoundRectCallout">
            <a:avLst>
              <a:gd name="adj1" fmla="val -74273"/>
              <a:gd name="adj2" fmla="val -107500"/>
              <a:gd name="adj3" fmla="val 16667"/>
            </a:avLst>
          </a:prstGeom>
          <a:noFill/>
          <a:ln w="9525" cap="flat" cmpd="sng">
            <a:solidFill>
              <a:srgbClr val="000000"/>
            </a:solidFill>
            <a:prstDash val="solid"/>
            <a:miter/>
            <a:headEnd type="none" w="med" len="med"/>
            <a:tailEnd type="none" w="med" len="med"/>
          </a:ln>
        </p:spPr>
        <p:txBody>
          <a:bodyPr/>
          <a:p>
            <a:pPr algn="ctr"/>
            <a:r>
              <a:rPr lang="zh-CN" altLang="en-US" sz="1800" b="1" dirty="0">
                <a:solidFill>
                  <a:srgbClr val="0000FF"/>
                </a:solidFill>
                <a:latin typeface="Times New Roman" panose="02020603050405020304" pitchFamily="18" charset="0"/>
              </a:rPr>
              <a:t>右孩子或后继</a:t>
            </a:r>
            <a:endParaRPr lang="zh-CN" altLang="en-US" sz="1800" b="1" dirty="0">
              <a:solidFill>
                <a:srgbClr val="0000FF"/>
              </a:solidFill>
              <a:latin typeface="Times New Roman" panose="02020603050405020304" pitchFamily="18" charset="0"/>
            </a:endParaRPr>
          </a:p>
        </p:txBody>
      </p:sp>
      <p:sp>
        <p:nvSpPr>
          <p:cNvPr id="86070" name="AutoShape 54"/>
          <p:cNvSpPr/>
          <p:nvPr/>
        </p:nvSpPr>
        <p:spPr>
          <a:xfrm>
            <a:off x="4381500" y="4928235"/>
            <a:ext cx="1752600" cy="381000"/>
          </a:xfrm>
          <a:prstGeom prst="wedgeRoundRectCallout">
            <a:avLst>
              <a:gd name="adj1" fmla="val -82157"/>
              <a:gd name="adj2" fmla="val -116667"/>
              <a:gd name="adj3" fmla="val 16667"/>
            </a:avLst>
          </a:prstGeom>
          <a:noFill/>
          <a:ln w="9525" cap="flat" cmpd="sng">
            <a:solidFill>
              <a:srgbClr val="000000"/>
            </a:solidFill>
            <a:prstDash val="solid"/>
            <a:miter/>
            <a:headEnd type="none" w="med" len="med"/>
            <a:tailEnd type="none" w="med" len="med"/>
          </a:ln>
        </p:spPr>
        <p:txBody>
          <a:bodyPr/>
          <a:p>
            <a:pPr algn="ctr"/>
            <a:r>
              <a:rPr lang="zh-CN" altLang="en-US" sz="1800" b="1" dirty="0">
                <a:solidFill>
                  <a:srgbClr val="0000FF"/>
                </a:solidFill>
                <a:latin typeface="Times New Roman" panose="02020603050405020304" pitchFamily="18" charset="0"/>
              </a:rPr>
              <a:t>左孩子或前驱</a:t>
            </a:r>
            <a:endParaRPr lang="zh-CN" altLang="en-US" sz="1800" b="1" dirty="0">
              <a:solidFill>
                <a:srgbClr val="0000FF"/>
              </a:solidFill>
              <a:latin typeface="Times New Roman" panose="02020603050405020304" pitchFamily="18" charset="0"/>
            </a:endParaRPr>
          </a:p>
        </p:txBody>
      </p:sp>
      <p:sp>
        <p:nvSpPr>
          <p:cNvPr id="86071" name="Rectangle 55"/>
          <p:cNvSpPr/>
          <p:nvPr/>
        </p:nvSpPr>
        <p:spPr>
          <a:xfrm>
            <a:off x="4585335" y="4148773"/>
            <a:ext cx="836930" cy="460375"/>
          </a:xfrm>
          <a:prstGeom prst="rect">
            <a:avLst/>
          </a:prstGeom>
          <a:noFill/>
          <a:ln w="9525">
            <a:noFill/>
          </a:ln>
        </p:spPr>
        <p:txBody>
          <a:bodyPr wrap="none">
            <a:spAutoFit/>
          </a:bodyPr>
          <a:p>
            <a:pPr algn="ctr"/>
            <a:r>
              <a:rPr lang="en-US" altLang="zh-CN" sz="2400" b="1" dirty="0">
                <a:solidFill>
                  <a:srgbClr val="000000"/>
                </a:solidFill>
                <a:latin typeface="Times New Roman" panose="02020603050405020304" pitchFamily="18" charset="0"/>
              </a:rPr>
              <a:t>LTag</a:t>
            </a:r>
            <a:endParaRPr lang="en-US" altLang="zh-CN" sz="2400" b="1" dirty="0">
              <a:solidFill>
                <a:srgbClr val="000000"/>
              </a:solidFill>
              <a:latin typeface="Times New Roman" panose="02020603050405020304" pitchFamily="18" charset="0"/>
            </a:endParaRPr>
          </a:p>
        </p:txBody>
      </p:sp>
      <p:sp>
        <p:nvSpPr>
          <p:cNvPr id="86072" name="Rectangle 56"/>
          <p:cNvSpPr/>
          <p:nvPr/>
        </p:nvSpPr>
        <p:spPr>
          <a:xfrm>
            <a:off x="6634004" y="4148773"/>
            <a:ext cx="871855" cy="460375"/>
          </a:xfrm>
          <a:prstGeom prst="rect">
            <a:avLst/>
          </a:prstGeom>
          <a:noFill/>
          <a:ln w="9525">
            <a:noFill/>
          </a:ln>
        </p:spPr>
        <p:txBody>
          <a:bodyPr wrap="none">
            <a:spAutoFit/>
          </a:bodyPr>
          <a:p>
            <a:pPr algn="ctr"/>
            <a:r>
              <a:rPr lang="en-US" altLang="zh-CN" sz="2400" b="1" dirty="0">
                <a:solidFill>
                  <a:srgbClr val="000000"/>
                </a:solidFill>
                <a:latin typeface="Times New Roman" panose="02020603050405020304" pitchFamily="18" charset="0"/>
              </a:rPr>
              <a:t>RTag</a:t>
            </a:r>
            <a:endParaRPr lang="en-US" altLang="zh-CN" sz="2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6076"/>
                                        </p:tgtEl>
                                        <p:attrNameLst>
                                          <p:attrName>style.visibility</p:attrName>
                                        </p:attrNameLst>
                                      </p:cBhvr>
                                      <p:to>
                                        <p:strVal val="visible"/>
                                      </p:to>
                                    </p:set>
                                  </p:childTnLst>
                                </p:cTn>
                              </p:par>
                            </p:childTnLst>
                          </p:cTn>
                        </p:par>
                        <p:par>
                          <p:cTn id="7" fill="hold">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86070"/>
                                        </p:tgtEl>
                                        <p:attrNameLst>
                                          <p:attrName>style.visibility</p:attrName>
                                        </p:attrNameLst>
                                      </p:cBhvr>
                                      <p:to>
                                        <p:strVal val="visible"/>
                                      </p:to>
                                    </p:set>
                                    <p:animEffect transition="in" filter="wipe(down)">
                                      <p:cBhvr>
                                        <p:cTn id="10" dur="500"/>
                                        <p:tgtEl>
                                          <p:spTgt spid="86070"/>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86069"/>
                                        </p:tgtEl>
                                        <p:attrNameLst>
                                          <p:attrName>style.visibility</p:attrName>
                                        </p:attrNameLst>
                                      </p:cBhvr>
                                      <p:to>
                                        <p:strVal val="visible"/>
                                      </p:to>
                                    </p:set>
                                    <p:animEffect transition="in" filter="wipe(down)">
                                      <p:cBhvr>
                                        <p:cTn id="14" dur="500"/>
                                        <p:tgtEl>
                                          <p:spTgt spid="8606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6050"/>
                                        </p:tgtEl>
                                        <p:attrNameLst>
                                          <p:attrName>style.visibility</p:attrName>
                                        </p:attrNameLst>
                                      </p:cBhvr>
                                      <p:to>
                                        <p:strVal val="visible"/>
                                      </p:to>
                                    </p:set>
                                    <p:animEffect transition="in" filter="wipe(left)">
                                      <p:cBhvr>
                                        <p:cTn id="19" dur="500"/>
                                        <p:tgtEl>
                                          <p:spTgt spid="86050"/>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86071"/>
                                        </p:tgtEl>
                                        <p:attrNameLst>
                                          <p:attrName>style.visibility</p:attrName>
                                        </p:attrNameLst>
                                      </p:cBhvr>
                                      <p:to>
                                        <p:strVal val="visible"/>
                                      </p:to>
                                    </p:set>
                                    <p:anim calcmode="lin" valueType="num">
                                      <p:cBhvr>
                                        <p:cTn id="24" dur="500" fill="hold"/>
                                        <p:tgtEl>
                                          <p:spTgt spid="86071"/>
                                        </p:tgtEl>
                                        <p:attrNameLst>
                                          <p:attrName>ppt_w</p:attrName>
                                        </p:attrNameLst>
                                      </p:cBhvr>
                                      <p:tavLst>
                                        <p:tav tm="0">
                                          <p:val>
                                            <p:fltVal val="0.000000"/>
                                          </p:val>
                                        </p:tav>
                                        <p:tav tm="100000">
                                          <p:val>
                                            <p:strVal val="#ppt_w"/>
                                          </p:val>
                                        </p:tav>
                                      </p:tavLst>
                                    </p:anim>
                                    <p:anim calcmode="lin" valueType="num">
                                      <p:cBhvr>
                                        <p:cTn id="25" dur="500" fill="hold"/>
                                        <p:tgtEl>
                                          <p:spTgt spid="86071"/>
                                        </p:tgtEl>
                                        <p:attrNameLst>
                                          <p:attrName>ppt_h</p:attrName>
                                        </p:attrNameLst>
                                      </p:cBhvr>
                                      <p:tavLst>
                                        <p:tav tm="0">
                                          <p:val>
                                            <p:fltVal val="0.000000"/>
                                          </p:val>
                                        </p:tav>
                                        <p:tav tm="100000">
                                          <p:val>
                                            <p:strVal val="#ppt_h"/>
                                          </p:val>
                                        </p:tav>
                                      </p:tavLst>
                                    </p:anim>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86072"/>
                                        </p:tgtEl>
                                        <p:attrNameLst>
                                          <p:attrName>style.visibility</p:attrName>
                                        </p:attrNameLst>
                                      </p:cBhvr>
                                      <p:to>
                                        <p:strVal val="visible"/>
                                      </p:to>
                                    </p:set>
                                    <p:anim calcmode="lin" valueType="num">
                                      <p:cBhvr>
                                        <p:cTn id="29" dur="500" fill="hold"/>
                                        <p:tgtEl>
                                          <p:spTgt spid="86072"/>
                                        </p:tgtEl>
                                        <p:attrNameLst>
                                          <p:attrName>ppt_w</p:attrName>
                                        </p:attrNameLst>
                                      </p:cBhvr>
                                      <p:tavLst>
                                        <p:tav tm="0">
                                          <p:val>
                                            <p:fltVal val="0.000000"/>
                                          </p:val>
                                        </p:tav>
                                        <p:tav tm="100000">
                                          <p:val>
                                            <p:strVal val="#ppt_w"/>
                                          </p:val>
                                        </p:tav>
                                      </p:tavLst>
                                    </p:anim>
                                    <p:anim calcmode="lin" valueType="num">
                                      <p:cBhvr>
                                        <p:cTn id="30" dur="500" fill="hold"/>
                                        <p:tgtEl>
                                          <p:spTgt spid="86072"/>
                                        </p:tgtEl>
                                        <p:attrNameLst>
                                          <p:attrName>ppt_h</p:attrName>
                                        </p:attrNameLst>
                                      </p:cBhvr>
                                      <p:tavLst>
                                        <p:tav tm="0">
                                          <p:val>
                                            <p:fltVal val="0.00000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6065"/>
                                        </p:tgtEl>
                                        <p:attrNameLst>
                                          <p:attrName>style.visibility</p:attrName>
                                        </p:attrNameLst>
                                      </p:cBhvr>
                                      <p:to>
                                        <p:strVal val="visible"/>
                                      </p:to>
                                    </p:set>
                                    <p:animEffect transition="in" filter="wipe(left)">
                                      <p:cBhvr>
                                        <p:cTn id="35" dur="500"/>
                                        <p:tgtEl>
                                          <p:spTgt spid="8606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6066"/>
                                        </p:tgtEl>
                                        <p:attrNameLst>
                                          <p:attrName>style.visibility</p:attrName>
                                        </p:attrNameLst>
                                      </p:cBhvr>
                                      <p:to>
                                        <p:strVal val="visible"/>
                                      </p:to>
                                    </p:set>
                                    <p:animEffect transition="in" filter="wipe(left)">
                                      <p:cBhvr>
                                        <p:cTn id="40" dur="500"/>
                                        <p:tgtEl>
                                          <p:spTgt spid="86066"/>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86067"/>
                                        </p:tgtEl>
                                        <p:attrNameLst>
                                          <p:attrName>style.visibility</p:attrName>
                                        </p:attrNameLst>
                                      </p:cBhvr>
                                      <p:to>
                                        <p:strVal val="visible"/>
                                      </p:to>
                                    </p:set>
                                    <p:animEffect transition="in" filter="wipe(left)">
                                      <p:cBhvr>
                                        <p:cTn id="44" dur="500"/>
                                        <p:tgtEl>
                                          <p:spTgt spid="86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50" grpId="0"/>
      <p:bldP spid="86065" grpId="0"/>
      <p:bldP spid="86066" grpId="0"/>
      <p:bldP spid="86067" grpId="0"/>
      <p:bldP spid="86069" grpId="0" bldLvl="0" animBg="1"/>
      <p:bldP spid="86070" grpId="0" bldLvl="0" animBg="1"/>
      <p:bldP spid="86071" grpId="0"/>
      <p:bldP spid="8607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86048" name="Rectangle 32"/>
          <p:cNvSpPr/>
          <p:nvPr/>
        </p:nvSpPr>
        <p:spPr>
          <a:xfrm>
            <a:off x="927100" y="1538605"/>
            <a:ext cx="10119360" cy="4577080"/>
          </a:xfrm>
          <a:prstGeom prst="rect">
            <a:avLst/>
          </a:prstGeom>
          <a:noFill/>
          <a:ln w="9525">
            <a:noFill/>
          </a:ln>
        </p:spPr>
        <p:txBody>
          <a:bodyPr wrap="square">
            <a:spAutoFit/>
          </a:bodyPr>
          <a:p>
            <a:pPr>
              <a:lnSpc>
                <a:spcPct val="150000"/>
              </a:lnSpc>
            </a:pPr>
            <a:r>
              <a:rPr lang="zh-CN" altLang="en-US" sz="3200" b="1" dirty="0">
                <a:solidFill>
                  <a:srgbClr val="0000FF"/>
                </a:solidFill>
                <a:latin typeface="微软雅黑" panose="020B0503020204020204" pitchFamily="34" charset="-122"/>
                <a:ea typeface="微软雅黑" panose="020B0503020204020204" pitchFamily="34" charset="-122"/>
              </a:rPr>
              <a:t>几个相关术语        </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095500" indent="-2095500">
              <a:lnSpc>
                <a:spcPct val="150000"/>
              </a:lnSpc>
              <a:spcBef>
                <a:spcPct val="30000"/>
              </a:spcBef>
            </a:pPr>
            <a:r>
              <a:rPr lang="zh-CN" altLang="en-US" sz="2800" dirty="0">
                <a:solidFill>
                  <a:schemeClr val="accent1"/>
                </a:solidFill>
                <a:latin typeface="Times New Roman" panose="02020603050405020304" pitchFamily="18" charset="0"/>
                <a:sym typeface="+mn-ea"/>
              </a:rPr>
              <a:t>    </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sym typeface="+mn-ea"/>
              </a:rPr>
              <a:t>线索链表：</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用</a:t>
            </a: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含</a:t>
            </a:r>
            <a:r>
              <a:rPr lang="en-US" altLang="zh-CN"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Tag</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的结点样式所构成的二叉链表。</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095500" indent="-2095500">
              <a:lnSpc>
                <a:spcPct val="150000"/>
              </a:lnSpc>
              <a:spcBef>
                <a:spcPct val="30000"/>
              </a:spcBef>
            </a:pPr>
            <a:r>
              <a:rPr lang="zh-CN" altLang="en-US" sz="2800" b="1" dirty="0">
                <a:solidFill>
                  <a:schemeClr val="accent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sym typeface="+mn-ea"/>
              </a:rPr>
              <a:t>线   索：</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指向结点前驱和后继的指针。</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095500" indent="-2095500">
              <a:lnSpc>
                <a:spcPct val="150000"/>
              </a:lnSpc>
              <a:spcBef>
                <a:spcPct val="30000"/>
              </a:spcBef>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sym typeface="+mn-ea"/>
              </a:rPr>
              <a:t>线索二叉树：</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加上线索的二叉树。</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marL="2095500" indent="-2095500">
              <a:lnSpc>
                <a:spcPct val="150000"/>
              </a:lnSpc>
              <a:spcBef>
                <a:spcPct val="30000"/>
              </a:spcBef>
            </a:pPr>
            <a:r>
              <a:rPr lang="zh-CN" altLang="en-US" sz="2800" b="1" dirty="0">
                <a:solidFill>
                  <a:schemeClr val="accent1"/>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sym typeface="+mn-ea"/>
              </a:rPr>
              <a:t>线    索   化：</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对二叉树以</a:t>
            </a:r>
            <a:r>
              <a:rPr lang="zh-CN" altLang="en-US" sz="28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某种次序遍历</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mn-ea"/>
              </a:rPr>
              <a:t>使其变为线索二叉树的过程。</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94211" name="Text Box 4"/>
          <p:cNvSpPr txBox="1"/>
          <p:nvPr/>
        </p:nvSpPr>
        <p:spPr>
          <a:xfrm>
            <a:off x="1569085" y="1780858"/>
            <a:ext cx="7847013" cy="645160"/>
          </a:xfrm>
          <a:prstGeom prst="rect">
            <a:avLst/>
          </a:prstGeom>
          <a:noFill/>
          <a:ln w="12700">
            <a:noFill/>
          </a:ln>
        </p:spPr>
        <p:txBody>
          <a:bodyPr>
            <a:spAutoFit/>
          </a:bodyPr>
          <a:p>
            <a:r>
              <a:rPr lang="zh-CN" altLang="en-US" sz="3600" b="1" dirty="0">
                <a:solidFill>
                  <a:srgbClr val="0000FF"/>
                </a:solidFill>
                <a:latin typeface="微软雅黑" panose="020B0503020204020204" pitchFamily="34" charset="-122"/>
                <a:ea typeface="微软雅黑" panose="020B0503020204020204" pitchFamily="34" charset="-122"/>
              </a:rPr>
              <a:t>如何建立线索二叉树？</a:t>
            </a:r>
            <a:endParaRPr lang="zh-CN" altLang="en-US" sz="3600" b="1" dirty="0">
              <a:solidFill>
                <a:srgbClr val="0000FF"/>
              </a:solidFill>
              <a:latin typeface="微软雅黑" panose="020B0503020204020204" pitchFamily="34" charset="-122"/>
              <a:ea typeface="微软雅黑" panose="020B0503020204020204" pitchFamily="34" charset="-122"/>
            </a:endParaRPr>
          </a:p>
        </p:txBody>
      </p:sp>
      <p:sp>
        <p:nvSpPr>
          <p:cNvPr id="108549" name="Rectangle 5"/>
          <p:cNvSpPr/>
          <p:nvPr/>
        </p:nvSpPr>
        <p:spPr>
          <a:xfrm>
            <a:off x="1208405" y="2891155"/>
            <a:ext cx="9775190" cy="3538220"/>
          </a:xfrm>
          <a:prstGeom prst="rect">
            <a:avLst/>
          </a:prstGeom>
          <a:noFill/>
          <a:ln w="9525">
            <a:noFill/>
          </a:ln>
        </p:spPr>
        <p:txBody>
          <a:bodyPr wrap="square">
            <a:spAutoFit/>
          </a:bodyPr>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在遍历过程中修改空指针：</a:t>
            </a:r>
            <a:endPar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a:p>
            <a:pPr>
              <a:spcBef>
                <a:spcPct val="50000"/>
              </a:spcBef>
            </a:pPr>
            <a:r>
              <a:rPr lang="zh-CN" altLang="en-US" sz="32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将</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空的</a:t>
            </a:r>
            <a:r>
              <a:rPr lang="en-US" altLang="zh-CN"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改为结点的</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直接前驱；</a:t>
            </a:r>
            <a:r>
              <a:rPr lang="zh-CN" altLang="en-US" sz="3200" b="1" dirty="0">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3200" b="1" dirty="0">
              <a:latin typeface="华文楷体" panose="02010600040101010101" pitchFamily="2" charset="-122"/>
              <a:ea typeface="华文楷体" panose="02010600040101010101" pitchFamily="2" charset="-122"/>
              <a:cs typeface="华文楷体" panose="02010600040101010101" pitchFamily="2" charset="-122"/>
            </a:endParaRPr>
          </a:p>
          <a:p>
            <a:pPr>
              <a:spcBef>
                <a:spcPct val="50000"/>
              </a:spcBef>
            </a:pPr>
            <a:r>
              <a:rPr lang="zh-CN" altLang="en-US" sz="3200"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将</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空的</a:t>
            </a:r>
            <a:r>
              <a:rPr lang="en-US" altLang="zh-CN"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改为结点的</a:t>
            </a: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直接后继。</a:t>
            </a:r>
            <a:endPar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a:p>
            <a:pPr>
              <a:spcBef>
                <a:spcPct val="50000"/>
              </a:spcBef>
            </a:pPr>
            <a:r>
              <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非空指针仍然指向孩子结点（称为“正常情况”）</a:t>
            </a:r>
            <a:endParaRPr lang="zh-CN" altLang="en-US" sz="32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spcBef>
                <a:spcPct val="50000"/>
              </a:spcBef>
            </a:pPr>
            <a:endParaRPr lang="zh-CN" altLang="en-US" sz="3200" b="1" dirty="0">
              <a:solidFill>
                <a:srgbClr val="CC00CC"/>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549">
                                            <p:txEl>
                                              <p:charRg st="0" end="13"/>
                                            </p:txEl>
                                          </p:spTgt>
                                        </p:tgtEl>
                                        <p:attrNameLst>
                                          <p:attrName>style.visibility</p:attrName>
                                        </p:attrNameLst>
                                      </p:cBhvr>
                                      <p:to>
                                        <p:strVal val="visible"/>
                                      </p:to>
                                    </p:set>
                                    <p:animEffect transition="in" filter="strips(downRight)">
                                      <p:cBhvr>
                                        <p:cTn id="7" dur="500"/>
                                        <p:tgtEl>
                                          <p:spTgt spid="108549">
                                            <p:txEl>
                                              <p:charRg st="0" end="13"/>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08549">
                                            <p:txEl>
                                              <p:charRg st="13" end="38"/>
                                            </p:txEl>
                                          </p:spTgt>
                                        </p:tgtEl>
                                        <p:attrNameLst>
                                          <p:attrName>style.visibility</p:attrName>
                                        </p:attrNameLst>
                                      </p:cBhvr>
                                      <p:to>
                                        <p:strVal val="visible"/>
                                      </p:to>
                                    </p:set>
                                    <p:animEffect transition="in" filter="strips(downRight)">
                                      <p:cBhvr>
                                        <p:cTn id="11" dur="500"/>
                                        <p:tgtEl>
                                          <p:spTgt spid="108549">
                                            <p:txEl>
                                              <p:charRg st="13" end="38"/>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08549">
                                            <p:txEl>
                                              <p:charRg st="38" end="62"/>
                                            </p:txEl>
                                          </p:spTgt>
                                        </p:tgtEl>
                                        <p:attrNameLst>
                                          <p:attrName>style.visibility</p:attrName>
                                        </p:attrNameLst>
                                      </p:cBhvr>
                                      <p:to>
                                        <p:strVal val="visible"/>
                                      </p:to>
                                    </p:set>
                                    <p:animEffect transition="in" filter="strips(downRight)">
                                      <p:cBhvr>
                                        <p:cTn id="15" dur="500"/>
                                        <p:tgtEl>
                                          <p:spTgt spid="108549">
                                            <p:txEl>
                                              <p:charRg st="38" end="62"/>
                                            </p:txEl>
                                          </p:spTgt>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08549">
                                            <p:txEl>
                                              <p:charRg st="62" end="89"/>
                                            </p:txEl>
                                          </p:spTgt>
                                        </p:tgtEl>
                                        <p:attrNameLst>
                                          <p:attrName>style.visibility</p:attrName>
                                        </p:attrNameLst>
                                      </p:cBhvr>
                                      <p:to>
                                        <p:strVal val="visible"/>
                                      </p:to>
                                    </p:set>
                                    <p:animEffect transition="in" filter="strips(downRight)">
                                      <p:cBhvr>
                                        <p:cTn id="19" dur="500"/>
                                        <p:tgtEl>
                                          <p:spTgt spid="108549">
                                            <p:txEl>
                                              <p:charRg st="62"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13"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线索化：先序线索二叉树</a:t>
            </a:r>
            <a:endParaRPr lang="zh-CN" altLang="en-US" sz="3200" dirty="0">
              <a:solidFill>
                <a:srgbClr val="0000FF"/>
              </a:solidFill>
              <a:latin typeface="楷体_GB2312" pitchFamily="49" charset="-122"/>
            </a:endParaRPr>
          </a:p>
        </p:txBody>
      </p:sp>
      <p:grpSp>
        <p:nvGrpSpPr>
          <p:cNvPr id="76803" name="组合 76802"/>
          <p:cNvGrpSpPr/>
          <p:nvPr/>
        </p:nvGrpSpPr>
        <p:grpSpPr>
          <a:xfrm>
            <a:off x="1478280" y="4116705"/>
            <a:ext cx="2507407" cy="2176780"/>
            <a:chOff x="1551" y="1592"/>
            <a:chExt cx="1135" cy="1051"/>
          </a:xfrm>
        </p:grpSpPr>
        <p:sp>
          <p:nvSpPr>
            <p:cNvPr id="76804" name="椭圆 76803"/>
            <p:cNvSpPr/>
            <p:nvPr/>
          </p:nvSpPr>
          <p:spPr>
            <a:xfrm>
              <a:off x="2031" y="1592"/>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5" name="椭圆 76804"/>
            <p:cNvSpPr/>
            <p:nvPr/>
          </p:nvSpPr>
          <p:spPr>
            <a:xfrm>
              <a:off x="155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6" name="椭圆 76805"/>
            <p:cNvSpPr/>
            <p:nvPr/>
          </p:nvSpPr>
          <p:spPr>
            <a:xfrm>
              <a:off x="1839" y="2408"/>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7" name="椭圆 76806"/>
            <p:cNvSpPr/>
            <p:nvPr/>
          </p:nvSpPr>
          <p:spPr>
            <a:xfrm>
              <a:off x="243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8" name="椭圆 76807"/>
            <p:cNvSpPr/>
            <p:nvPr/>
          </p:nvSpPr>
          <p:spPr>
            <a:xfrm>
              <a:off x="2175" y="2408"/>
              <a:ext cx="255" cy="235"/>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E</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9" name="直接连接符 76808"/>
            <p:cNvSpPr/>
            <p:nvPr/>
          </p:nvSpPr>
          <p:spPr>
            <a:xfrm flipH="1">
              <a:off x="1791" y="1743"/>
              <a:ext cx="240" cy="281"/>
            </a:xfrm>
            <a:prstGeom prst="line">
              <a:avLst/>
            </a:prstGeom>
            <a:ln w="9525" cap="flat" cmpd="sng">
              <a:solidFill>
                <a:schemeClr val="tx1"/>
              </a:solidFill>
              <a:prstDash val="solid"/>
              <a:headEnd type="none" w="med" len="med"/>
              <a:tailEnd type="none" w="med" len="med"/>
            </a:ln>
          </p:spPr>
        </p:sp>
        <p:sp>
          <p:nvSpPr>
            <p:cNvPr id="76810" name="直接连接符 76809"/>
            <p:cNvSpPr/>
            <p:nvPr/>
          </p:nvSpPr>
          <p:spPr>
            <a:xfrm>
              <a:off x="2223" y="1784"/>
              <a:ext cx="240" cy="240"/>
            </a:xfrm>
            <a:prstGeom prst="line">
              <a:avLst/>
            </a:prstGeom>
            <a:ln w="9525" cap="flat" cmpd="sng">
              <a:solidFill>
                <a:schemeClr val="tx1"/>
              </a:solidFill>
              <a:prstDash val="solid"/>
              <a:headEnd type="none" w="med" len="med"/>
              <a:tailEnd type="none" w="med" len="med"/>
            </a:ln>
          </p:spPr>
        </p:sp>
        <p:sp>
          <p:nvSpPr>
            <p:cNvPr id="76811" name="直接连接符 76810"/>
            <p:cNvSpPr/>
            <p:nvPr/>
          </p:nvSpPr>
          <p:spPr>
            <a:xfrm>
              <a:off x="1743" y="2181"/>
              <a:ext cx="144" cy="240"/>
            </a:xfrm>
            <a:prstGeom prst="line">
              <a:avLst/>
            </a:prstGeom>
            <a:ln w="9525" cap="flat" cmpd="sng">
              <a:solidFill>
                <a:schemeClr val="tx1"/>
              </a:solidFill>
              <a:prstDash val="solid"/>
              <a:headEnd type="none" w="med" len="med"/>
              <a:tailEnd type="none" w="med" len="med"/>
            </a:ln>
          </p:spPr>
        </p:sp>
        <p:sp>
          <p:nvSpPr>
            <p:cNvPr id="76812" name="直接连接符 76811"/>
            <p:cNvSpPr/>
            <p:nvPr/>
          </p:nvSpPr>
          <p:spPr>
            <a:xfrm flipH="1">
              <a:off x="2415" y="2216"/>
              <a:ext cx="144" cy="240"/>
            </a:xfrm>
            <a:prstGeom prst="line">
              <a:avLst/>
            </a:prstGeom>
            <a:ln w="9525" cap="flat" cmpd="sng">
              <a:solidFill>
                <a:schemeClr val="tx1"/>
              </a:solidFill>
              <a:prstDash val="solid"/>
              <a:headEnd type="none" w="med" len="med"/>
              <a:tailEnd type="none" w="med" len="med"/>
            </a:ln>
          </p:spPr>
        </p:sp>
      </p:grpSp>
      <p:sp>
        <p:nvSpPr>
          <p:cNvPr id="76813" name="直接连接符 76812"/>
          <p:cNvSpPr/>
          <p:nvPr/>
        </p:nvSpPr>
        <p:spPr>
          <a:xfrm flipH="1">
            <a:off x="6878003" y="2872740"/>
            <a:ext cx="609600" cy="609600"/>
          </a:xfrm>
          <a:prstGeom prst="line">
            <a:avLst/>
          </a:prstGeom>
          <a:ln w="38100" cap="flat" cmpd="sng">
            <a:solidFill>
              <a:srgbClr val="0000FF"/>
            </a:solidFill>
            <a:prstDash val="solid"/>
            <a:headEnd type="none" w="med" len="med"/>
            <a:tailEnd type="triangle" w="med" len="med"/>
          </a:ln>
        </p:spPr>
      </p:sp>
      <p:sp>
        <p:nvSpPr>
          <p:cNvPr id="76814" name="直接连接符 76813"/>
          <p:cNvSpPr/>
          <p:nvPr/>
        </p:nvSpPr>
        <p:spPr>
          <a:xfrm flipV="1">
            <a:off x="6192203" y="2720340"/>
            <a:ext cx="1219200" cy="838200"/>
          </a:xfrm>
          <a:prstGeom prst="line">
            <a:avLst/>
          </a:prstGeom>
          <a:ln w="38100" cap="flat" cmpd="sng">
            <a:solidFill>
              <a:srgbClr val="FF3300"/>
            </a:solidFill>
            <a:prstDash val="dash"/>
            <a:headEnd type="none" w="med" len="med"/>
            <a:tailEnd type="triangle" w="med" len="med"/>
          </a:ln>
        </p:spPr>
      </p:sp>
      <p:sp>
        <p:nvSpPr>
          <p:cNvPr id="76815" name="直接连接符 76814"/>
          <p:cNvSpPr/>
          <p:nvPr/>
        </p:nvSpPr>
        <p:spPr>
          <a:xfrm>
            <a:off x="8706803" y="2872740"/>
            <a:ext cx="838200" cy="609600"/>
          </a:xfrm>
          <a:prstGeom prst="line">
            <a:avLst/>
          </a:prstGeom>
          <a:ln w="38100" cap="flat" cmpd="sng">
            <a:solidFill>
              <a:srgbClr val="0000FF"/>
            </a:solidFill>
            <a:prstDash val="solid"/>
            <a:headEnd type="none" w="med" len="med"/>
            <a:tailEnd type="triangle" w="med" len="med"/>
          </a:ln>
        </p:spPr>
      </p:sp>
      <p:sp>
        <p:nvSpPr>
          <p:cNvPr id="76816" name="直接连接符 76815"/>
          <p:cNvSpPr/>
          <p:nvPr/>
        </p:nvSpPr>
        <p:spPr>
          <a:xfrm flipH="1">
            <a:off x="7310120" y="3787140"/>
            <a:ext cx="635" cy="699135"/>
          </a:xfrm>
          <a:prstGeom prst="line">
            <a:avLst/>
          </a:prstGeom>
          <a:ln w="38100" cap="flat" cmpd="sng">
            <a:solidFill>
              <a:srgbClr val="0000FF"/>
            </a:solidFill>
            <a:prstDash val="solid"/>
            <a:headEnd type="none" w="med" len="med"/>
            <a:tailEnd type="triangle" w="med" len="med"/>
          </a:ln>
        </p:spPr>
      </p:sp>
      <p:sp>
        <p:nvSpPr>
          <p:cNvPr id="76817" name="直接连接符 76816"/>
          <p:cNvSpPr/>
          <p:nvPr/>
        </p:nvSpPr>
        <p:spPr>
          <a:xfrm flipH="1" flipV="1">
            <a:off x="6680200" y="3889375"/>
            <a:ext cx="59055" cy="802005"/>
          </a:xfrm>
          <a:prstGeom prst="line">
            <a:avLst/>
          </a:prstGeom>
          <a:ln w="38100" cap="flat" cmpd="sng">
            <a:solidFill>
              <a:srgbClr val="FF3300"/>
            </a:solidFill>
            <a:prstDash val="dash"/>
            <a:headEnd type="none" w="med" len="med"/>
            <a:tailEnd type="triangle" w="med" len="med"/>
          </a:ln>
        </p:spPr>
      </p:sp>
      <p:sp>
        <p:nvSpPr>
          <p:cNvPr id="76818" name="直接连接符 76817"/>
          <p:cNvSpPr/>
          <p:nvPr/>
        </p:nvSpPr>
        <p:spPr>
          <a:xfrm flipH="1">
            <a:off x="8914765" y="3710940"/>
            <a:ext cx="66675" cy="760730"/>
          </a:xfrm>
          <a:prstGeom prst="line">
            <a:avLst/>
          </a:prstGeom>
          <a:ln w="38100" cap="flat" cmpd="sng">
            <a:solidFill>
              <a:srgbClr val="0000FF"/>
            </a:solidFill>
            <a:prstDash val="solid"/>
            <a:headEnd type="none" w="med" len="med"/>
            <a:tailEnd type="triangle" w="med" len="med"/>
          </a:ln>
        </p:spPr>
      </p:sp>
      <p:sp>
        <p:nvSpPr>
          <p:cNvPr id="76819" name="直接连接符 76818"/>
          <p:cNvSpPr/>
          <p:nvPr/>
        </p:nvSpPr>
        <p:spPr>
          <a:xfrm flipV="1">
            <a:off x="7854315" y="3710940"/>
            <a:ext cx="929005" cy="979805"/>
          </a:xfrm>
          <a:prstGeom prst="line">
            <a:avLst/>
          </a:prstGeom>
          <a:ln w="38100" cap="flat" cmpd="sng">
            <a:solidFill>
              <a:srgbClr val="FF3300"/>
            </a:solidFill>
            <a:prstDash val="dash"/>
            <a:headEnd type="none" w="med" len="med"/>
            <a:tailEnd type="triangle" w="med" len="med"/>
          </a:ln>
        </p:spPr>
      </p:sp>
      <p:sp>
        <p:nvSpPr>
          <p:cNvPr id="76820" name="直接连接符 76819"/>
          <p:cNvSpPr/>
          <p:nvPr/>
        </p:nvSpPr>
        <p:spPr>
          <a:xfrm flipH="1">
            <a:off x="8981440" y="3787140"/>
            <a:ext cx="1122680" cy="645795"/>
          </a:xfrm>
          <a:prstGeom prst="line">
            <a:avLst/>
          </a:prstGeom>
          <a:ln w="38100" cap="flat" cmpd="sng">
            <a:solidFill>
              <a:srgbClr val="FF3300"/>
            </a:solidFill>
            <a:prstDash val="dash"/>
            <a:headEnd type="none" w="med" len="med"/>
            <a:tailEnd type="triangle" w="med" len="med"/>
          </a:ln>
        </p:spPr>
      </p:sp>
      <p:sp>
        <p:nvSpPr>
          <p:cNvPr id="76821" name="直接连接符 76820"/>
          <p:cNvSpPr/>
          <p:nvPr/>
        </p:nvSpPr>
        <p:spPr>
          <a:xfrm flipV="1">
            <a:off x="8325803" y="3863340"/>
            <a:ext cx="533400" cy="685800"/>
          </a:xfrm>
          <a:prstGeom prst="line">
            <a:avLst/>
          </a:prstGeom>
          <a:ln w="38100" cap="flat" cmpd="sng">
            <a:solidFill>
              <a:srgbClr val="FF3300"/>
            </a:solidFill>
            <a:prstDash val="dash"/>
            <a:headEnd type="none" w="med" len="med"/>
            <a:tailEnd type="triangle" w="med" len="med"/>
          </a:ln>
        </p:spPr>
      </p:sp>
      <p:grpSp>
        <p:nvGrpSpPr>
          <p:cNvPr id="76822" name="组合 76821"/>
          <p:cNvGrpSpPr/>
          <p:nvPr/>
        </p:nvGrpSpPr>
        <p:grpSpPr>
          <a:xfrm>
            <a:off x="6039803" y="1958340"/>
            <a:ext cx="4191000" cy="4068763"/>
            <a:chOff x="2991" y="872"/>
            <a:chExt cx="2640" cy="2563"/>
          </a:xfrm>
        </p:grpSpPr>
        <p:grpSp>
          <p:nvGrpSpPr>
            <p:cNvPr id="76823" name="组合 76822"/>
            <p:cNvGrpSpPr/>
            <p:nvPr/>
          </p:nvGrpSpPr>
          <p:grpSpPr>
            <a:xfrm>
              <a:off x="3855" y="1250"/>
              <a:ext cx="912" cy="262"/>
              <a:chOff x="3855" y="1250"/>
              <a:chExt cx="912" cy="262"/>
            </a:xfrm>
          </p:grpSpPr>
          <p:sp>
            <p:nvSpPr>
              <p:cNvPr id="76824" name="矩形 76823"/>
              <p:cNvSpPr/>
              <p:nvPr/>
            </p:nvSpPr>
            <p:spPr>
              <a:xfrm>
                <a:off x="3855" y="1250"/>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A</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25" name="直接连接符 76824"/>
              <p:cNvSpPr/>
              <p:nvPr/>
            </p:nvSpPr>
            <p:spPr>
              <a:xfrm>
                <a:off x="4037" y="1256"/>
                <a:ext cx="0" cy="245"/>
              </a:xfrm>
              <a:prstGeom prst="line">
                <a:avLst/>
              </a:prstGeom>
              <a:ln w="9525" cap="flat" cmpd="sng">
                <a:solidFill>
                  <a:schemeClr val="tx1"/>
                </a:solidFill>
                <a:prstDash val="solid"/>
                <a:headEnd type="none" w="med" len="med"/>
                <a:tailEnd type="none" w="med" len="med"/>
              </a:ln>
            </p:spPr>
          </p:sp>
          <p:sp>
            <p:nvSpPr>
              <p:cNvPr id="76826" name="直接连接符 76825"/>
              <p:cNvSpPr/>
              <p:nvPr/>
            </p:nvSpPr>
            <p:spPr>
              <a:xfrm>
                <a:off x="4220" y="1256"/>
                <a:ext cx="0" cy="256"/>
              </a:xfrm>
              <a:prstGeom prst="line">
                <a:avLst/>
              </a:prstGeom>
              <a:ln w="9525" cap="flat" cmpd="sng">
                <a:solidFill>
                  <a:schemeClr val="tx1"/>
                </a:solidFill>
                <a:prstDash val="solid"/>
                <a:headEnd type="none" w="med" len="med"/>
                <a:tailEnd type="none" w="med" len="med"/>
              </a:ln>
            </p:spPr>
          </p:sp>
          <p:sp>
            <p:nvSpPr>
              <p:cNvPr id="76827" name="直接连接符 76826"/>
              <p:cNvSpPr/>
              <p:nvPr/>
            </p:nvSpPr>
            <p:spPr>
              <a:xfrm>
                <a:off x="4402" y="1256"/>
                <a:ext cx="0" cy="256"/>
              </a:xfrm>
              <a:prstGeom prst="line">
                <a:avLst/>
              </a:prstGeom>
              <a:ln w="9525" cap="flat" cmpd="sng">
                <a:solidFill>
                  <a:schemeClr val="tx1"/>
                </a:solidFill>
                <a:prstDash val="solid"/>
                <a:headEnd type="none" w="med" len="med"/>
                <a:tailEnd type="none" w="med" len="med"/>
              </a:ln>
            </p:spPr>
          </p:sp>
          <p:sp>
            <p:nvSpPr>
              <p:cNvPr id="76828" name="直接连接符 76827"/>
              <p:cNvSpPr/>
              <p:nvPr/>
            </p:nvSpPr>
            <p:spPr>
              <a:xfrm>
                <a:off x="4585" y="1256"/>
                <a:ext cx="0" cy="240"/>
              </a:xfrm>
              <a:prstGeom prst="line">
                <a:avLst/>
              </a:prstGeom>
              <a:ln w="9525" cap="flat" cmpd="sng">
                <a:solidFill>
                  <a:schemeClr val="tx1"/>
                </a:solidFill>
                <a:prstDash val="solid"/>
                <a:headEnd type="none" w="med" len="med"/>
                <a:tailEnd type="none" w="med" len="med"/>
              </a:ln>
            </p:spPr>
          </p:sp>
        </p:grpSp>
        <p:sp>
          <p:nvSpPr>
            <p:cNvPr id="76829" name="矩形 76828"/>
            <p:cNvSpPr/>
            <p:nvPr/>
          </p:nvSpPr>
          <p:spPr>
            <a:xfrm>
              <a:off x="2991"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B</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0" name="直接连接符 76829"/>
            <p:cNvSpPr/>
            <p:nvPr/>
          </p:nvSpPr>
          <p:spPr>
            <a:xfrm>
              <a:off x="3173" y="1832"/>
              <a:ext cx="0" cy="245"/>
            </a:xfrm>
            <a:prstGeom prst="line">
              <a:avLst/>
            </a:prstGeom>
            <a:ln w="9525" cap="flat" cmpd="sng">
              <a:solidFill>
                <a:schemeClr val="tx1"/>
              </a:solidFill>
              <a:prstDash val="solid"/>
              <a:headEnd type="none" w="med" len="med"/>
              <a:tailEnd type="none" w="med" len="med"/>
            </a:ln>
          </p:spPr>
        </p:sp>
        <p:sp>
          <p:nvSpPr>
            <p:cNvPr id="76831" name="直接连接符 76830"/>
            <p:cNvSpPr/>
            <p:nvPr/>
          </p:nvSpPr>
          <p:spPr>
            <a:xfrm>
              <a:off x="3356" y="1832"/>
              <a:ext cx="0" cy="256"/>
            </a:xfrm>
            <a:prstGeom prst="line">
              <a:avLst/>
            </a:prstGeom>
            <a:ln w="9525" cap="flat" cmpd="sng">
              <a:solidFill>
                <a:schemeClr val="tx1"/>
              </a:solidFill>
              <a:prstDash val="solid"/>
              <a:headEnd type="none" w="med" len="med"/>
              <a:tailEnd type="none" w="med" len="med"/>
            </a:ln>
          </p:spPr>
        </p:sp>
        <p:sp>
          <p:nvSpPr>
            <p:cNvPr id="76832" name="直接连接符 76831"/>
            <p:cNvSpPr/>
            <p:nvPr/>
          </p:nvSpPr>
          <p:spPr>
            <a:xfrm>
              <a:off x="3538" y="1832"/>
              <a:ext cx="0" cy="256"/>
            </a:xfrm>
            <a:prstGeom prst="line">
              <a:avLst/>
            </a:prstGeom>
            <a:ln w="9525" cap="flat" cmpd="sng">
              <a:solidFill>
                <a:schemeClr val="tx1"/>
              </a:solidFill>
              <a:prstDash val="solid"/>
              <a:headEnd type="none" w="med" len="med"/>
              <a:tailEnd type="none" w="med" len="med"/>
            </a:ln>
          </p:spPr>
        </p:sp>
        <p:sp>
          <p:nvSpPr>
            <p:cNvPr id="76833" name="直接连接符 76832"/>
            <p:cNvSpPr/>
            <p:nvPr/>
          </p:nvSpPr>
          <p:spPr>
            <a:xfrm>
              <a:off x="3721" y="1832"/>
              <a:ext cx="0" cy="240"/>
            </a:xfrm>
            <a:prstGeom prst="line">
              <a:avLst/>
            </a:prstGeom>
            <a:ln w="9525" cap="flat" cmpd="sng">
              <a:solidFill>
                <a:schemeClr val="tx1"/>
              </a:solidFill>
              <a:prstDash val="solid"/>
              <a:headEnd type="none" w="med" len="med"/>
              <a:tailEnd type="none" w="med" len="med"/>
            </a:ln>
          </p:spPr>
        </p:sp>
        <p:grpSp>
          <p:nvGrpSpPr>
            <p:cNvPr id="76834" name="组合 76833"/>
            <p:cNvGrpSpPr/>
            <p:nvPr/>
          </p:nvGrpSpPr>
          <p:grpSpPr>
            <a:xfrm>
              <a:off x="4719" y="1831"/>
              <a:ext cx="912" cy="257"/>
              <a:chOff x="4719" y="1831"/>
              <a:chExt cx="912" cy="257"/>
            </a:xfrm>
          </p:grpSpPr>
          <p:sp>
            <p:nvSpPr>
              <p:cNvPr id="76835" name="矩形 76834"/>
              <p:cNvSpPr/>
              <p:nvPr/>
            </p:nvSpPr>
            <p:spPr>
              <a:xfrm>
                <a:off x="4719"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D</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6" name="直接连接符 76835"/>
              <p:cNvSpPr/>
              <p:nvPr/>
            </p:nvSpPr>
            <p:spPr>
              <a:xfrm>
                <a:off x="4901" y="1832"/>
                <a:ext cx="0" cy="245"/>
              </a:xfrm>
              <a:prstGeom prst="line">
                <a:avLst/>
              </a:prstGeom>
              <a:ln w="9525" cap="flat" cmpd="sng">
                <a:solidFill>
                  <a:schemeClr val="tx1"/>
                </a:solidFill>
                <a:prstDash val="solid"/>
                <a:headEnd type="none" w="med" len="med"/>
                <a:tailEnd type="none" w="med" len="med"/>
              </a:ln>
            </p:spPr>
          </p:sp>
          <p:sp>
            <p:nvSpPr>
              <p:cNvPr id="76837" name="直接连接符 76836"/>
              <p:cNvSpPr/>
              <p:nvPr/>
            </p:nvSpPr>
            <p:spPr>
              <a:xfrm>
                <a:off x="5084" y="1832"/>
                <a:ext cx="0" cy="256"/>
              </a:xfrm>
              <a:prstGeom prst="line">
                <a:avLst/>
              </a:prstGeom>
              <a:ln w="9525" cap="flat" cmpd="sng">
                <a:solidFill>
                  <a:schemeClr val="tx1"/>
                </a:solidFill>
                <a:prstDash val="solid"/>
                <a:headEnd type="none" w="med" len="med"/>
                <a:tailEnd type="none" w="med" len="med"/>
              </a:ln>
            </p:spPr>
          </p:sp>
          <p:sp>
            <p:nvSpPr>
              <p:cNvPr id="76838" name="直接连接符 76837"/>
              <p:cNvSpPr/>
              <p:nvPr/>
            </p:nvSpPr>
            <p:spPr>
              <a:xfrm>
                <a:off x="5266" y="1832"/>
                <a:ext cx="0" cy="256"/>
              </a:xfrm>
              <a:prstGeom prst="line">
                <a:avLst/>
              </a:prstGeom>
              <a:ln w="9525" cap="flat" cmpd="sng">
                <a:solidFill>
                  <a:schemeClr val="tx1"/>
                </a:solidFill>
                <a:prstDash val="solid"/>
                <a:headEnd type="none" w="med" len="med"/>
                <a:tailEnd type="none" w="med" len="med"/>
              </a:ln>
            </p:spPr>
          </p:sp>
          <p:sp>
            <p:nvSpPr>
              <p:cNvPr id="76839" name="直接连接符 76838"/>
              <p:cNvSpPr/>
              <p:nvPr/>
            </p:nvSpPr>
            <p:spPr>
              <a:xfrm>
                <a:off x="5449" y="1832"/>
                <a:ext cx="0" cy="240"/>
              </a:xfrm>
              <a:prstGeom prst="line">
                <a:avLst/>
              </a:prstGeom>
              <a:ln w="9525" cap="flat" cmpd="sng">
                <a:solidFill>
                  <a:schemeClr val="tx1"/>
                </a:solidFill>
                <a:prstDash val="solid"/>
                <a:headEnd type="none" w="med" len="med"/>
                <a:tailEnd type="none" w="med" len="med"/>
              </a:ln>
            </p:spPr>
          </p:sp>
        </p:grpSp>
        <p:grpSp>
          <p:nvGrpSpPr>
            <p:cNvPr id="76840" name="组合 76839"/>
            <p:cNvGrpSpPr/>
            <p:nvPr/>
          </p:nvGrpSpPr>
          <p:grpSpPr>
            <a:xfrm>
              <a:off x="3327" y="2455"/>
              <a:ext cx="912" cy="257"/>
              <a:chOff x="3327" y="2455"/>
              <a:chExt cx="912" cy="257"/>
            </a:xfrm>
          </p:grpSpPr>
          <p:sp>
            <p:nvSpPr>
              <p:cNvPr id="76841" name="矩形 76840"/>
              <p:cNvSpPr/>
              <p:nvPr/>
            </p:nvSpPr>
            <p:spPr>
              <a:xfrm>
                <a:off x="3327"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C</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2" name="直接连接符 76841"/>
              <p:cNvSpPr/>
              <p:nvPr/>
            </p:nvSpPr>
            <p:spPr>
              <a:xfrm>
                <a:off x="3509" y="2456"/>
                <a:ext cx="0" cy="245"/>
              </a:xfrm>
              <a:prstGeom prst="line">
                <a:avLst/>
              </a:prstGeom>
              <a:ln w="9525" cap="flat" cmpd="sng">
                <a:solidFill>
                  <a:schemeClr val="tx1"/>
                </a:solidFill>
                <a:prstDash val="solid"/>
                <a:headEnd type="none" w="med" len="med"/>
                <a:tailEnd type="none" w="med" len="med"/>
              </a:ln>
            </p:spPr>
          </p:sp>
          <p:sp>
            <p:nvSpPr>
              <p:cNvPr id="76843" name="直接连接符 76842"/>
              <p:cNvSpPr/>
              <p:nvPr/>
            </p:nvSpPr>
            <p:spPr>
              <a:xfrm>
                <a:off x="3692" y="2456"/>
                <a:ext cx="0" cy="256"/>
              </a:xfrm>
              <a:prstGeom prst="line">
                <a:avLst/>
              </a:prstGeom>
              <a:ln w="9525" cap="flat" cmpd="sng">
                <a:solidFill>
                  <a:schemeClr val="tx1"/>
                </a:solidFill>
                <a:prstDash val="solid"/>
                <a:headEnd type="none" w="med" len="med"/>
                <a:tailEnd type="none" w="med" len="med"/>
              </a:ln>
            </p:spPr>
          </p:sp>
          <p:sp>
            <p:nvSpPr>
              <p:cNvPr id="76844" name="直接连接符 76843"/>
              <p:cNvSpPr/>
              <p:nvPr/>
            </p:nvSpPr>
            <p:spPr>
              <a:xfrm>
                <a:off x="3874" y="2456"/>
                <a:ext cx="0" cy="256"/>
              </a:xfrm>
              <a:prstGeom prst="line">
                <a:avLst/>
              </a:prstGeom>
              <a:ln w="9525" cap="flat" cmpd="sng">
                <a:solidFill>
                  <a:schemeClr val="tx1"/>
                </a:solidFill>
                <a:prstDash val="solid"/>
                <a:headEnd type="none" w="med" len="med"/>
                <a:tailEnd type="none" w="med" len="med"/>
              </a:ln>
            </p:spPr>
          </p:sp>
          <p:sp>
            <p:nvSpPr>
              <p:cNvPr id="76845" name="直接连接符 76844"/>
              <p:cNvSpPr/>
              <p:nvPr/>
            </p:nvSpPr>
            <p:spPr>
              <a:xfrm>
                <a:off x="4057" y="2456"/>
                <a:ext cx="0" cy="240"/>
              </a:xfrm>
              <a:prstGeom prst="line">
                <a:avLst/>
              </a:prstGeom>
              <a:ln w="9525" cap="flat" cmpd="sng">
                <a:solidFill>
                  <a:schemeClr val="tx1"/>
                </a:solidFill>
                <a:prstDash val="solid"/>
                <a:headEnd type="none" w="med" len="med"/>
                <a:tailEnd type="none" w="med" len="med"/>
              </a:ln>
            </p:spPr>
          </p:sp>
        </p:grpSp>
        <p:grpSp>
          <p:nvGrpSpPr>
            <p:cNvPr id="76846" name="组合 76845"/>
            <p:cNvGrpSpPr/>
            <p:nvPr/>
          </p:nvGrpSpPr>
          <p:grpSpPr>
            <a:xfrm>
              <a:off x="4335" y="2455"/>
              <a:ext cx="912" cy="257"/>
              <a:chOff x="4335" y="2455"/>
              <a:chExt cx="912" cy="257"/>
            </a:xfrm>
          </p:grpSpPr>
          <p:sp>
            <p:nvSpPr>
              <p:cNvPr id="76847" name="矩形 76846"/>
              <p:cNvSpPr/>
              <p:nvPr/>
            </p:nvSpPr>
            <p:spPr>
              <a:xfrm>
                <a:off x="4335"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E</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8" name="直接连接符 76847"/>
              <p:cNvSpPr/>
              <p:nvPr/>
            </p:nvSpPr>
            <p:spPr>
              <a:xfrm>
                <a:off x="4517" y="2456"/>
                <a:ext cx="0" cy="245"/>
              </a:xfrm>
              <a:prstGeom prst="line">
                <a:avLst/>
              </a:prstGeom>
              <a:ln w="9525" cap="flat" cmpd="sng">
                <a:solidFill>
                  <a:schemeClr val="tx1"/>
                </a:solidFill>
                <a:prstDash val="solid"/>
                <a:headEnd type="none" w="med" len="med"/>
                <a:tailEnd type="none" w="med" len="med"/>
              </a:ln>
            </p:spPr>
          </p:sp>
          <p:sp>
            <p:nvSpPr>
              <p:cNvPr id="76849" name="直接连接符 76848"/>
              <p:cNvSpPr/>
              <p:nvPr/>
            </p:nvSpPr>
            <p:spPr>
              <a:xfrm>
                <a:off x="4700" y="2456"/>
                <a:ext cx="0" cy="256"/>
              </a:xfrm>
              <a:prstGeom prst="line">
                <a:avLst/>
              </a:prstGeom>
              <a:ln w="9525" cap="flat" cmpd="sng">
                <a:solidFill>
                  <a:schemeClr val="tx1"/>
                </a:solidFill>
                <a:prstDash val="solid"/>
                <a:headEnd type="none" w="med" len="med"/>
                <a:tailEnd type="none" w="med" len="med"/>
              </a:ln>
            </p:spPr>
          </p:sp>
          <p:sp>
            <p:nvSpPr>
              <p:cNvPr id="76850" name="直接连接符 76849"/>
              <p:cNvSpPr/>
              <p:nvPr/>
            </p:nvSpPr>
            <p:spPr>
              <a:xfrm>
                <a:off x="4882" y="2456"/>
                <a:ext cx="0" cy="256"/>
              </a:xfrm>
              <a:prstGeom prst="line">
                <a:avLst/>
              </a:prstGeom>
              <a:ln w="9525" cap="flat" cmpd="sng">
                <a:solidFill>
                  <a:schemeClr val="tx1"/>
                </a:solidFill>
                <a:prstDash val="solid"/>
                <a:headEnd type="none" w="med" len="med"/>
                <a:tailEnd type="none" w="med" len="med"/>
              </a:ln>
            </p:spPr>
          </p:sp>
          <p:sp>
            <p:nvSpPr>
              <p:cNvPr id="76851" name="直接连接符 76850"/>
              <p:cNvSpPr/>
              <p:nvPr/>
            </p:nvSpPr>
            <p:spPr>
              <a:xfrm>
                <a:off x="5065" y="2456"/>
                <a:ext cx="0" cy="240"/>
              </a:xfrm>
              <a:prstGeom prst="line">
                <a:avLst/>
              </a:prstGeom>
              <a:ln w="9525" cap="flat" cmpd="sng">
                <a:solidFill>
                  <a:schemeClr val="tx1"/>
                </a:solidFill>
                <a:prstDash val="solid"/>
                <a:headEnd type="none" w="med" len="med"/>
                <a:tailEnd type="none" w="med" len="med"/>
              </a:ln>
            </p:spPr>
          </p:sp>
        </p:grpSp>
        <p:sp>
          <p:nvSpPr>
            <p:cNvPr id="76852" name="直接连接符 76851"/>
            <p:cNvSpPr/>
            <p:nvPr/>
          </p:nvSpPr>
          <p:spPr>
            <a:xfrm flipH="1">
              <a:off x="4335" y="1016"/>
              <a:ext cx="96" cy="240"/>
            </a:xfrm>
            <a:prstGeom prst="line">
              <a:avLst/>
            </a:prstGeom>
            <a:ln w="38100" cap="flat" cmpd="sng">
              <a:solidFill>
                <a:srgbClr val="0000FF"/>
              </a:solidFill>
              <a:prstDash val="solid"/>
              <a:headEnd type="none" w="med" len="med"/>
              <a:tailEnd type="triangle" w="med" len="med"/>
            </a:ln>
          </p:spPr>
        </p:sp>
        <p:sp>
          <p:nvSpPr>
            <p:cNvPr id="76853" name="文本框 76852"/>
            <p:cNvSpPr txBox="1"/>
            <p:nvPr/>
          </p:nvSpPr>
          <p:spPr>
            <a:xfrm>
              <a:off x="4431" y="872"/>
              <a:ext cx="222" cy="251"/>
            </a:xfrm>
            <a:prstGeom prst="rect">
              <a:avLst/>
            </a:prstGeom>
            <a:noFill/>
            <a:ln w="9525">
              <a:noFill/>
            </a:ln>
          </p:spPr>
          <p:txBody>
            <a:bodyPr wrap="none">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4" name="文本框 76853"/>
            <p:cNvSpPr txBox="1"/>
            <p:nvPr/>
          </p:nvSpPr>
          <p:spPr>
            <a:xfrm>
              <a:off x="3257" y="3106"/>
              <a:ext cx="2019" cy="329"/>
            </a:xfrm>
            <a:prstGeom prst="rect">
              <a:avLst/>
            </a:prstGeom>
            <a:noFill/>
            <a:ln w="9525">
              <a:noFill/>
            </a:ln>
          </p:spPr>
          <p:txBody>
            <a:bodyPr wrap="none">
              <a:spAutoFit/>
            </a:bodyPr>
            <a:p>
              <a:pPr>
                <a:spcBef>
                  <a:spcPct val="0"/>
                </a:spcBef>
                <a:buNone/>
              </a:pPr>
              <a:r>
                <a:rPr lang="zh-CN" altLang="en-US"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先序序列：</a:t>
              </a:r>
              <a:r>
                <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ABCDE</a:t>
              </a:r>
              <a:endPar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6855" name="文本框 76854"/>
          <p:cNvSpPr txBox="1"/>
          <p:nvPr/>
        </p:nvSpPr>
        <p:spPr>
          <a:xfrm>
            <a:off x="7698582" y="257651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6" name="文本框 76855"/>
          <p:cNvSpPr txBox="1"/>
          <p:nvPr/>
        </p:nvSpPr>
        <p:spPr>
          <a:xfrm>
            <a:off x="8271669" y="2579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7" name="文本框 76856"/>
          <p:cNvSpPr txBox="1"/>
          <p:nvPr/>
        </p:nvSpPr>
        <p:spPr>
          <a:xfrm>
            <a:off x="6898482" y="348456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8" name="文本框 76857"/>
          <p:cNvSpPr txBox="1"/>
          <p:nvPr/>
        </p:nvSpPr>
        <p:spPr>
          <a:xfrm>
            <a:off x="9051132" y="34829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9" name="文本框 76858"/>
          <p:cNvSpPr txBox="1"/>
          <p:nvPr/>
        </p:nvSpPr>
        <p:spPr>
          <a:xfrm>
            <a:off x="6317457" y="3470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0" name="文本框 76859"/>
          <p:cNvSpPr txBox="1"/>
          <p:nvPr/>
        </p:nvSpPr>
        <p:spPr>
          <a:xfrm>
            <a:off x="9627553" y="3482975"/>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1" name="文本框 76860"/>
          <p:cNvSpPr txBox="1"/>
          <p:nvPr/>
        </p:nvSpPr>
        <p:spPr>
          <a:xfrm>
            <a:off x="7455694" y="4486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2" name="文本框 76861"/>
          <p:cNvSpPr txBox="1"/>
          <p:nvPr/>
        </p:nvSpPr>
        <p:spPr>
          <a:xfrm>
            <a:off x="9038432" y="44608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3" name="文本框 76862"/>
          <p:cNvSpPr txBox="1"/>
          <p:nvPr/>
        </p:nvSpPr>
        <p:spPr>
          <a:xfrm>
            <a:off x="9298306" y="4433253"/>
            <a:ext cx="360045" cy="460375"/>
          </a:xfrm>
          <a:prstGeom prst="rect">
            <a:avLst/>
          </a:prstGeom>
          <a:noFill/>
          <a:ln w="9525">
            <a:noFill/>
          </a:ln>
        </p:spPr>
        <p:txBody>
          <a:bodyPr wrap="none" anchor="ctr">
            <a:spAutoFit/>
          </a:bodyPr>
          <a:p>
            <a:pPr algn="ctr">
              <a:spcBef>
                <a:spcPct val="0"/>
              </a:spcBef>
              <a:buNone/>
            </a:pPr>
            <a:r>
              <a:rPr lang="en-US" altLang="zh-CN" sz="2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4" name="文本框 76863"/>
          <p:cNvSpPr txBox="1"/>
          <p:nvPr/>
        </p:nvSpPr>
        <p:spPr>
          <a:xfrm>
            <a:off x="6836569" y="4484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5" name="文本框 76864"/>
          <p:cNvSpPr txBox="1"/>
          <p:nvPr/>
        </p:nvSpPr>
        <p:spPr>
          <a:xfrm>
            <a:off x="8452803" y="4484688"/>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6866" name="组合 76865"/>
          <p:cNvGrpSpPr/>
          <p:nvPr/>
        </p:nvGrpSpPr>
        <p:grpSpPr>
          <a:xfrm>
            <a:off x="5542598" y="1452245"/>
            <a:ext cx="5105400" cy="430213"/>
            <a:chOff x="2449" y="510"/>
            <a:chExt cx="3216" cy="271"/>
          </a:xfrm>
        </p:grpSpPr>
        <p:sp>
          <p:nvSpPr>
            <p:cNvPr id="76867" name="矩形 76866"/>
            <p:cNvSpPr/>
            <p:nvPr/>
          </p:nvSpPr>
          <p:spPr>
            <a:xfrm>
              <a:off x="2449" y="510"/>
              <a:ext cx="3216" cy="271"/>
            </a:xfrm>
            <a:prstGeom prst="rect">
              <a:avLst/>
            </a:prstGeom>
            <a:noFill/>
            <a:ln w="9525" cap="flat" cmpd="sng">
              <a:solidFill>
                <a:schemeClr val="tx1"/>
              </a:solidFill>
              <a:prstDash val="solid"/>
              <a:miter/>
              <a:headEnd type="none" w="med" len="med"/>
              <a:tailEnd type="none" w="med" len="med"/>
            </a:ln>
          </p:spPr>
          <p:txBody>
            <a:bodyPr anchor="ctr">
              <a:spAutoFit/>
            </a:bodyPr>
            <a:p>
              <a:pPr algn="l">
                <a:spcBef>
                  <a:spcPct val="0"/>
                </a:spcBef>
                <a:buNone/>
              </a:pP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lchild     LTag     </a:t>
              </a:r>
              <a:r>
                <a:rPr lang="en-US" altLang="zh-CN" sz="22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RTag     rchild</a:t>
              </a:r>
              <a:endPar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8" name="直接连接符 76867"/>
            <p:cNvSpPr/>
            <p:nvPr/>
          </p:nvSpPr>
          <p:spPr>
            <a:xfrm>
              <a:off x="3092" y="517"/>
              <a:ext cx="0" cy="245"/>
            </a:xfrm>
            <a:prstGeom prst="line">
              <a:avLst/>
            </a:prstGeom>
            <a:ln w="9525" cap="flat" cmpd="sng">
              <a:solidFill>
                <a:schemeClr val="tx1"/>
              </a:solidFill>
              <a:prstDash val="solid"/>
              <a:headEnd type="none" w="med" len="med"/>
              <a:tailEnd type="none" w="med" len="med"/>
            </a:ln>
          </p:spPr>
        </p:sp>
        <p:sp>
          <p:nvSpPr>
            <p:cNvPr id="76869" name="直接连接符 76868"/>
            <p:cNvSpPr/>
            <p:nvPr/>
          </p:nvSpPr>
          <p:spPr>
            <a:xfrm>
              <a:off x="3735" y="517"/>
              <a:ext cx="0" cy="256"/>
            </a:xfrm>
            <a:prstGeom prst="line">
              <a:avLst/>
            </a:prstGeom>
            <a:ln w="9525" cap="flat" cmpd="sng">
              <a:solidFill>
                <a:schemeClr val="tx1"/>
              </a:solidFill>
              <a:prstDash val="solid"/>
              <a:headEnd type="none" w="med" len="med"/>
              <a:tailEnd type="none" w="med" len="med"/>
            </a:ln>
          </p:spPr>
        </p:sp>
        <p:sp>
          <p:nvSpPr>
            <p:cNvPr id="76870" name="直接连接符 76869"/>
            <p:cNvSpPr/>
            <p:nvPr/>
          </p:nvSpPr>
          <p:spPr>
            <a:xfrm>
              <a:off x="4379" y="517"/>
              <a:ext cx="0" cy="256"/>
            </a:xfrm>
            <a:prstGeom prst="line">
              <a:avLst/>
            </a:prstGeom>
            <a:ln w="9525" cap="flat" cmpd="sng">
              <a:solidFill>
                <a:schemeClr val="tx1"/>
              </a:solidFill>
              <a:prstDash val="solid"/>
              <a:headEnd type="none" w="med" len="med"/>
              <a:tailEnd type="none" w="med" len="med"/>
            </a:ln>
          </p:spPr>
        </p:sp>
        <p:sp>
          <p:nvSpPr>
            <p:cNvPr id="76871" name="直接连接符 76870"/>
            <p:cNvSpPr/>
            <p:nvPr/>
          </p:nvSpPr>
          <p:spPr>
            <a:xfrm>
              <a:off x="5022" y="517"/>
              <a:ext cx="0" cy="240"/>
            </a:xfrm>
            <a:prstGeom prst="line">
              <a:avLst/>
            </a:prstGeom>
            <a:ln w="9525" cap="flat" cmpd="sng">
              <a:solidFill>
                <a:schemeClr val="tx1"/>
              </a:solidFill>
              <a:prstDash val="solid"/>
              <a:headEnd type="none" w="med" len="med"/>
              <a:tailEnd type="none" w="med" len="med"/>
            </a:ln>
          </p:spPr>
        </p:sp>
      </p:grpSp>
      <p:sp>
        <p:nvSpPr>
          <p:cNvPr id="76873" name="矩形 76872"/>
          <p:cNvSpPr/>
          <p:nvPr/>
        </p:nvSpPr>
        <p:spPr>
          <a:xfrm>
            <a:off x="394335" y="1851660"/>
            <a:ext cx="4385945" cy="1714500"/>
          </a:xfrm>
          <a:prstGeom prst="rect">
            <a:avLst/>
          </a:prstGeom>
          <a:noFill/>
          <a:ln w="9525">
            <a:noFill/>
          </a:ln>
        </p:spPr>
        <p:txBody>
          <a:bodyPr wrap="square">
            <a:spAutoFit/>
          </a:bodyPr>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域指向左孩子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域指向其前驱</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域指向右孩子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域指向其后继 </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55">
                                            <p:txEl>
                                              <p:charRg st="0" end="2"/>
                                            </p:txEl>
                                          </p:spTgt>
                                        </p:tgtEl>
                                        <p:attrNameLst>
                                          <p:attrName>style.visibility</p:attrName>
                                        </p:attrNameLst>
                                      </p:cBhvr>
                                      <p:to>
                                        <p:strVal val="visible"/>
                                      </p:to>
                                    </p:set>
                                    <p:animEffect transition="in" filter="wipe(left)">
                                      <p:cBhvr>
                                        <p:cTn id="7" dur="500"/>
                                        <p:tgtEl>
                                          <p:spTgt spid="7685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13"/>
                                        </p:tgtEl>
                                        <p:attrNameLst>
                                          <p:attrName>style.visibility</p:attrName>
                                        </p:attrNameLst>
                                      </p:cBhvr>
                                      <p:to>
                                        <p:strVal val="visible"/>
                                      </p:to>
                                    </p:set>
                                    <p:animEffect transition="in" filter="wipe(up)">
                                      <p:cBhvr>
                                        <p:cTn id="12" dur="500"/>
                                        <p:tgtEl>
                                          <p:spTgt spid="768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56">
                                            <p:txEl>
                                              <p:charRg st="0" end="2"/>
                                            </p:txEl>
                                          </p:spTgt>
                                        </p:tgtEl>
                                        <p:attrNameLst>
                                          <p:attrName>style.visibility</p:attrName>
                                        </p:attrNameLst>
                                      </p:cBhvr>
                                      <p:to>
                                        <p:strVal val="visible"/>
                                      </p:to>
                                    </p:set>
                                    <p:animEffect transition="in" filter="wipe(left)">
                                      <p:cBhvr>
                                        <p:cTn id="17" dur="500"/>
                                        <p:tgtEl>
                                          <p:spTgt spid="76856">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15"/>
                                        </p:tgtEl>
                                        <p:attrNameLst>
                                          <p:attrName>style.visibility</p:attrName>
                                        </p:attrNameLst>
                                      </p:cBhvr>
                                      <p:to>
                                        <p:strVal val="visible"/>
                                      </p:to>
                                    </p:set>
                                    <p:animEffect transition="in" filter="wipe(up)">
                                      <p:cBhvr>
                                        <p:cTn id="22" dur="500"/>
                                        <p:tgtEl>
                                          <p:spTgt spid="768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59">
                                            <p:txEl>
                                              <p:charRg st="0" end="2"/>
                                            </p:txEl>
                                          </p:spTgt>
                                        </p:tgtEl>
                                        <p:attrNameLst>
                                          <p:attrName>style.visibility</p:attrName>
                                        </p:attrNameLst>
                                      </p:cBhvr>
                                      <p:to>
                                        <p:strVal val="visible"/>
                                      </p:to>
                                    </p:set>
                                    <p:animEffect transition="in" filter="wipe(left)">
                                      <p:cBhvr>
                                        <p:cTn id="27" dur="500"/>
                                        <p:tgtEl>
                                          <p:spTgt spid="76859">
                                            <p:txEl>
                                              <p:charRg st="0"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6814"/>
                                        </p:tgtEl>
                                        <p:attrNameLst>
                                          <p:attrName>style.visibility</p:attrName>
                                        </p:attrNameLst>
                                      </p:cBhvr>
                                      <p:to>
                                        <p:strVal val="visible"/>
                                      </p:to>
                                    </p:set>
                                    <p:animEffect transition="in" filter="wipe(down)">
                                      <p:cBhvr>
                                        <p:cTn id="32" dur="500"/>
                                        <p:tgtEl>
                                          <p:spTgt spid="768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57">
                                            <p:txEl>
                                              <p:charRg st="0" end="2"/>
                                            </p:txEl>
                                          </p:spTgt>
                                        </p:tgtEl>
                                        <p:attrNameLst>
                                          <p:attrName>style.visibility</p:attrName>
                                        </p:attrNameLst>
                                      </p:cBhvr>
                                      <p:to>
                                        <p:strVal val="visible"/>
                                      </p:to>
                                    </p:set>
                                    <p:animEffect transition="in" filter="wipe(left)">
                                      <p:cBhvr>
                                        <p:cTn id="37" dur="500"/>
                                        <p:tgtEl>
                                          <p:spTgt spid="76857">
                                            <p:txEl>
                                              <p:charRg st="0"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6816"/>
                                        </p:tgtEl>
                                        <p:attrNameLst>
                                          <p:attrName>style.visibility</p:attrName>
                                        </p:attrNameLst>
                                      </p:cBhvr>
                                      <p:to>
                                        <p:strVal val="visible"/>
                                      </p:to>
                                    </p:set>
                                    <p:animEffect transition="in" filter="wipe(up)">
                                      <p:cBhvr>
                                        <p:cTn id="42" dur="500"/>
                                        <p:tgtEl>
                                          <p:spTgt spid="768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64">
                                            <p:txEl>
                                              <p:charRg st="0" end="2"/>
                                            </p:txEl>
                                          </p:spTgt>
                                        </p:tgtEl>
                                        <p:attrNameLst>
                                          <p:attrName>style.visibility</p:attrName>
                                        </p:attrNameLst>
                                      </p:cBhvr>
                                      <p:to>
                                        <p:strVal val="visible"/>
                                      </p:to>
                                    </p:set>
                                    <p:animEffect transition="in" filter="wipe(left)">
                                      <p:cBhvr>
                                        <p:cTn id="47" dur="500"/>
                                        <p:tgtEl>
                                          <p:spTgt spid="76864">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6817"/>
                                        </p:tgtEl>
                                        <p:attrNameLst>
                                          <p:attrName>style.visibility</p:attrName>
                                        </p:attrNameLst>
                                      </p:cBhvr>
                                      <p:to>
                                        <p:strVal val="visible"/>
                                      </p:to>
                                    </p:set>
                                    <p:animEffect transition="in" filter="wipe(down)">
                                      <p:cBhvr>
                                        <p:cTn id="52" dur="500"/>
                                        <p:tgtEl>
                                          <p:spTgt spid="768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61">
                                            <p:txEl>
                                              <p:charRg st="0" end="2"/>
                                            </p:txEl>
                                          </p:spTgt>
                                        </p:tgtEl>
                                        <p:attrNameLst>
                                          <p:attrName>style.visibility</p:attrName>
                                        </p:attrNameLst>
                                      </p:cBhvr>
                                      <p:to>
                                        <p:strVal val="visible"/>
                                      </p:to>
                                    </p:set>
                                    <p:animEffect transition="in" filter="wipe(left)">
                                      <p:cBhvr>
                                        <p:cTn id="57" dur="500"/>
                                        <p:tgtEl>
                                          <p:spTgt spid="76861">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6819"/>
                                        </p:tgtEl>
                                        <p:attrNameLst>
                                          <p:attrName>style.visibility</p:attrName>
                                        </p:attrNameLst>
                                      </p:cBhvr>
                                      <p:to>
                                        <p:strVal val="visible"/>
                                      </p:to>
                                    </p:set>
                                    <p:animEffect transition="in" filter="wipe(down)">
                                      <p:cBhvr>
                                        <p:cTn id="62" dur="500"/>
                                        <p:tgtEl>
                                          <p:spTgt spid="768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6858">
                                            <p:txEl>
                                              <p:charRg st="0" end="2"/>
                                            </p:txEl>
                                          </p:spTgt>
                                        </p:tgtEl>
                                        <p:attrNameLst>
                                          <p:attrName>style.visibility</p:attrName>
                                        </p:attrNameLst>
                                      </p:cBhvr>
                                      <p:to>
                                        <p:strVal val="visible"/>
                                      </p:to>
                                    </p:set>
                                    <p:animEffect transition="in" filter="wipe(left)">
                                      <p:cBhvr>
                                        <p:cTn id="67" dur="500"/>
                                        <p:tgtEl>
                                          <p:spTgt spid="76858">
                                            <p:txEl>
                                              <p:charRg st="0"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6818"/>
                                        </p:tgtEl>
                                        <p:attrNameLst>
                                          <p:attrName>style.visibility</p:attrName>
                                        </p:attrNameLst>
                                      </p:cBhvr>
                                      <p:to>
                                        <p:strVal val="visible"/>
                                      </p:to>
                                    </p:set>
                                    <p:animEffect transition="in" filter="wipe(up)">
                                      <p:cBhvr>
                                        <p:cTn id="72" dur="500"/>
                                        <p:tgtEl>
                                          <p:spTgt spid="768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860">
                                            <p:txEl>
                                              <p:charRg st="0" end="2"/>
                                            </p:txEl>
                                          </p:spTgt>
                                        </p:tgtEl>
                                        <p:attrNameLst>
                                          <p:attrName>style.visibility</p:attrName>
                                        </p:attrNameLst>
                                      </p:cBhvr>
                                      <p:to>
                                        <p:strVal val="visible"/>
                                      </p:to>
                                    </p:set>
                                    <p:animEffect transition="in" filter="wipe(left)">
                                      <p:cBhvr>
                                        <p:cTn id="77" dur="500"/>
                                        <p:tgtEl>
                                          <p:spTgt spid="76860">
                                            <p:txEl>
                                              <p:charRg st="0"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76820"/>
                                        </p:tgtEl>
                                        <p:attrNameLst>
                                          <p:attrName>style.visibility</p:attrName>
                                        </p:attrNameLst>
                                      </p:cBhvr>
                                      <p:to>
                                        <p:strVal val="visible"/>
                                      </p:to>
                                    </p:set>
                                    <p:animEffect transition="in" filter="wipe(up)">
                                      <p:cBhvr>
                                        <p:cTn id="82" dur="500"/>
                                        <p:tgtEl>
                                          <p:spTgt spid="768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6865">
                                            <p:txEl>
                                              <p:charRg st="0" end="2"/>
                                            </p:txEl>
                                          </p:spTgt>
                                        </p:tgtEl>
                                        <p:attrNameLst>
                                          <p:attrName>style.visibility</p:attrName>
                                        </p:attrNameLst>
                                      </p:cBhvr>
                                      <p:to>
                                        <p:strVal val="visible"/>
                                      </p:to>
                                    </p:set>
                                    <p:animEffect transition="in" filter="wipe(left)">
                                      <p:cBhvr>
                                        <p:cTn id="87" dur="500"/>
                                        <p:tgtEl>
                                          <p:spTgt spid="76865">
                                            <p:txEl>
                                              <p:charRg st="0"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6821"/>
                                        </p:tgtEl>
                                        <p:attrNameLst>
                                          <p:attrName>style.visibility</p:attrName>
                                        </p:attrNameLst>
                                      </p:cBhvr>
                                      <p:to>
                                        <p:strVal val="visible"/>
                                      </p:to>
                                    </p:set>
                                    <p:animEffect transition="in" filter="wipe(down)">
                                      <p:cBhvr>
                                        <p:cTn id="92" dur="500"/>
                                        <p:tgtEl>
                                          <p:spTgt spid="768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6862">
                                            <p:txEl>
                                              <p:charRg st="0" end="2"/>
                                            </p:txEl>
                                          </p:spTgt>
                                        </p:tgtEl>
                                        <p:attrNameLst>
                                          <p:attrName>style.visibility</p:attrName>
                                        </p:attrNameLst>
                                      </p:cBhvr>
                                      <p:to>
                                        <p:strVal val="visible"/>
                                      </p:to>
                                    </p:set>
                                    <p:animEffect transition="in" filter="wipe(left)">
                                      <p:cBhvr>
                                        <p:cTn id="97" dur="500"/>
                                        <p:tgtEl>
                                          <p:spTgt spid="76862">
                                            <p:txEl>
                                              <p:charRg st="0"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6863">
                                            <p:txEl>
                                              <p:charRg st="0" end="2"/>
                                            </p:txEl>
                                          </p:spTgt>
                                        </p:tgtEl>
                                        <p:attrNameLst>
                                          <p:attrName>style.visibility</p:attrName>
                                        </p:attrNameLst>
                                      </p:cBhvr>
                                      <p:to>
                                        <p:strVal val="visible"/>
                                      </p:to>
                                    </p:set>
                                    <p:animEffect transition="in" filter="wipe(left)">
                                      <p:cBhvr>
                                        <p:cTn id="102" dur="500"/>
                                        <p:tgtEl>
                                          <p:spTgt spid="76863">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5" grpId="0" animBg="1" build="p"/>
      <p:bldP spid="76856" grpId="0" animBg="1" build="p"/>
      <p:bldP spid="76859" grpId="0" animBg="1" build="p"/>
      <p:bldP spid="76857" grpId="0" animBg="1" build="p"/>
      <p:bldP spid="76858" grpId="0" animBg="1" build="p"/>
      <p:bldP spid="76860" grpId="0" animBg="1" build="p"/>
      <p:bldP spid="76864" grpId="0" animBg="1" build="p"/>
      <p:bldP spid="76861" grpId="0" animBg="1" build="p"/>
      <p:bldP spid="76865" grpId="0" animBg="1" build="p"/>
      <p:bldP spid="76862" grpId="0" animBg="1" build="p"/>
      <p:bldP spid="76863" grpId="0" animBg="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76803" name="组合 76802"/>
          <p:cNvGrpSpPr/>
          <p:nvPr/>
        </p:nvGrpSpPr>
        <p:grpSpPr>
          <a:xfrm>
            <a:off x="1478280" y="4116705"/>
            <a:ext cx="2507407" cy="2176780"/>
            <a:chOff x="1551" y="1592"/>
            <a:chExt cx="1135" cy="1051"/>
          </a:xfrm>
        </p:grpSpPr>
        <p:sp>
          <p:nvSpPr>
            <p:cNvPr id="76804" name="椭圆 76803"/>
            <p:cNvSpPr/>
            <p:nvPr/>
          </p:nvSpPr>
          <p:spPr>
            <a:xfrm>
              <a:off x="2031" y="1592"/>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5" name="椭圆 76804"/>
            <p:cNvSpPr/>
            <p:nvPr/>
          </p:nvSpPr>
          <p:spPr>
            <a:xfrm>
              <a:off x="155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6" name="椭圆 76805"/>
            <p:cNvSpPr/>
            <p:nvPr/>
          </p:nvSpPr>
          <p:spPr>
            <a:xfrm>
              <a:off x="1839" y="2408"/>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7" name="椭圆 76806"/>
            <p:cNvSpPr/>
            <p:nvPr/>
          </p:nvSpPr>
          <p:spPr>
            <a:xfrm>
              <a:off x="243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8" name="椭圆 76807"/>
            <p:cNvSpPr/>
            <p:nvPr/>
          </p:nvSpPr>
          <p:spPr>
            <a:xfrm>
              <a:off x="2175" y="2408"/>
              <a:ext cx="255" cy="235"/>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E</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9" name="直接连接符 76808"/>
            <p:cNvSpPr/>
            <p:nvPr/>
          </p:nvSpPr>
          <p:spPr>
            <a:xfrm flipH="1">
              <a:off x="1791" y="1743"/>
              <a:ext cx="240" cy="281"/>
            </a:xfrm>
            <a:prstGeom prst="line">
              <a:avLst/>
            </a:prstGeom>
            <a:ln w="9525" cap="flat" cmpd="sng">
              <a:solidFill>
                <a:schemeClr val="tx1"/>
              </a:solidFill>
              <a:prstDash val="solid"/>
              <a:headEnd type="none" w="med" len="med"/>
              <a:tailEnd type="none" w="med" len="med"/>
            </a:ln>
          </p:spPr>
        </p:sp>
        <p:sp>
          <p:nvSpPr>
            <p:cNvPr id="76810" name="直接连接符 76809"/>
            <p:cNvSpPr/>
            <p:nvPr/>
          </p:nvSpPr>
          <p:spPr>
            <a:xfrm>
              <a:off x="2223" y="1784"/>
              <a:ext cx="240" cy="240"/>
            </a:xfrm>
            <a:prstGeom prst="line">
              <a:avLst/>
            </a:prstGeom>
            <a:ln w="9525" cap="flat" cmpd="sng">
              <a:solidFill>
                <a:schemeClr val="tx1"/>
              </a:solidFill>
              <a:prstDash val="solid"/>
              <a:headEnd type="none" w="med" len="med"/>
              <a:tailEnd type="none" w="med" len="med"/>
            </a:ln>
          </p:spPr>
        </p:sp>
        <p:sp>
          <p:nvSpPr>
            <p:cNvPr id="76811" name="直接连接符 76810"/>
            <p:cNvSpPr/>
            <p:nvPr/>
          </p:nvSpPr>
          <p:spPr>
            <a:xfrm>
              <a:off x="1743" y="2181"/>
              <a:ext cx="144" cy="240"/>
            </a:xfrm>
            <a:prstGeom prst="line">
              <a:avLst/>
            </a:prstGeom>
            <a:ln w="9525" cap="flat" cmpd="sng">
              <a:solidFill>
                <a:schemeClr val="tx1"/>
              </a:solidFill>
              <a:prstDash val="solid"/>
              <a:headEnd type="none" w="med" len="med"/>
              <a:tailEnd type="none" w="med" len="med"/>
            </a:ln>
          </p:spPr>
        </p:sp>
        <p:sp>
          <p:nvSpPr>
            <p:cNvPr id="76812" name="直接连接符 76811"/>
            <p:cNvSpPr/>
            <p:nvPr/>
          </p:nvSpPr>
          <p:spPr>
            <a:xfrm flipH="1">
              <a:off x="2415" y="2216"/>
              <a:ext cx="144" cy="240"/>
            </a:xfrm>
            <a:prstGeom prst="line">
              <a:avLst/>
            </a:prstGeom>
            <a:ln w="9525" cap="flat" cmpd="sng">
              <a:solidFill>
                <a:schemeClr val="tx1"/>
              </a:solidFill>
              <a:prstDash val="solid"/>
              <a:headEnd type="none" w="med" len="med"/>
              <a:tailEnd type="none" w="med" len="med"/>
            </a:ln>
          </p:spPr>
        </p:sp>
      </p:grpSp>
      <p:grpSp>
        <p:nvGrpSpPr>
          <p:cNvPr id="76866" name="组合 76865"/>
          <p:cNvGrpSpPr/>
          <p:nvPr/>
        </p:nvGrpSpPr>
        <p:grpSpPr>
          <a:xfrm>
            <a:off x="5542598" y="1452245"/>
            <a:ext cx="5105400" cy="430213"/>
            <a:chOff x="2449" y="510"/>
            <a:chExt cx="3216" cy="271"/>
          </a:xfrm>
        </p:grpSpPr>
        <p:sp>
          <p:nvSpPr>
            <p:cNvPr id="76867" name="矩形 76866"/>
            <p:cNvSpPr/>
            <p:nvPr/>
          </p:nvSpPr>
          <p:spPr>
            <a:xfrm>
              <a:off x="2449" y="510"/>
              <a:ext cx="3216" cy="271"/>
            </a:xfrm>
            <a:prstGeom prst="rect">
              <a:avLst/>
            </a:prstGeom>
            <a:noFill/>
            <a:ln w="9525" cap="flat" cmpd="sng">
              <a:solidFill>
                <a:schemeClr val="tx1"/>
              </a:solidFill>
              <a:prstDash val="solid"/>
              <a:miter/>
              <a:headEnd type="none" w="med" len="med"/>
              <a:tailEnd type="none" w="med" len="med"/>
            </a:ln>
          </p:spPr>
          <p:txBody>
            <a:bodyPr anchor="ctr">
              <a:spAutoFit/>
            </a:bodyPr>
            <a:p>
              <a:pPr algn="l">
                <a:spcBef>
                  <a:spcPct val="0"/>
                </a:spcBef>
                <a:buNone/>
              </a:pP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lchild     LTag     </a:t>
              </a:r>
              <a:r>
                <a:rPr lang="en-US" altLang="zh-CN" sz="22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RTag     rchild</a:t>
              </a:r>
              <a:endPar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8" name="直接连接符 76867"/>
            <p:cNvSpPr/>
            <p:nvPr/>
          </p:nvSpPr>
          <p:spPr>
            <a:xfrm>
              <a:off x="3092" y="517"/>
              <a:ext cx="0" cy="245"/>
            </a:xfrm>
            <a:prstGeom prst="line">
              <a:avLst/>
            </a:prstGeom>
            <a:ln w="9525" cap="flat" cmpd="sng">
              <a:solidFill>
                <a:schemeClr val="tx1"/>
              </a:solidFill>
              <a:prstDash val="solid"/>
              <a:headEnd type="none" w="med" len="med"/>
              <a:tailEnd type="none" w="med" len="med"/>
            </a:ln>
          </p:spPr>
        </p:sp>
        <p:sp>
          <p:nvSpPr>
            <p:cNvPr id="76869" name="直接连接符 76868"/>
            <p:cNvSpPr/>
            <p:nvPr/>
          </p:nvSpPr>
          <p:spPr>
            <a:xfrm>
              <a:off x="3735" y="517"/>
              <a:ext cx="0" cy="256"/>
            </a:xfrm>
            <a:prstGeom prst="line">
              <a:avLst/>
            </a:prstGeom>
            <a:ln w="9525" cap="flat" cmpd="sng">
              <a:solidFill>
                <a:schemeClr val="tx1"/>
              </a:solidFill>
              <a:prstDash val="solid"/>
              <a:headEnd type="none" w="med" len="med"/>
              <a:tailEnd type="none" w="med" len="med"/>
            </a:ln>
          </p:spPr>
        </p:sp>
        <p:sp>
          <p:nvSpPr>
            <p:cNvPr id="76870" name="直接连接符 76869"/>
            <p:cNvSpPr/>
            <p:nvPr/>
          </p:nvSpPr>
          <p:spPr>
            <a:xfrm>
              <a:off x="4379" y="517"/>
              <a:ext cx="0" cy="256"/>
            </a:xfrm>
            <a:prstGeom prst="line">
              <a:avLst/>
            </a:prstGeom>
            <a:ln w="9525" cap="flat" cmpd="sng">
              <a:solidFill>
                <a:schemeClr val="tx1"/>
              </a:solidFill>
              <a:prstDash val="solid"/>
              <a:headEnd type="none" w="med" len="med"/>
              <a:tailEnd type="none" w="med" len="med"/>
            </a:ln>
          </p:spPr>
        </p:sp>
        <p:sp>
          <p:nvSpPr>
            <p:cNvPr id="76871" name="直接连接符 76870"/>
            <p:cNvSpPr/>
            <p:nvPr/>
          </p:nvSpPr>
          <p:spPr>
            <a:xfrm>
              <a:off x="5022" y="517"/>
              <a:ext cx="0" cy="240"/>
            </a:xfrm>
            <a:prstGeom prst="line">
              <a:avLst/>
            </a:prstGeom>
            <a:ln w="9525" cap="flat" cmpd="sng">
              <a:solidFill>
                <a:schemeClr val="tx1"/>
              </a:solidFill>
              <a:prstDash val="solid"/>
              <a:headEnd type="none" w="med" len="med"/>
              <a:tailEnd type="none" w="med" len="med"/>
            </a:ln>
          </p:spPr>
        </p:sp>
      </p:grpSp>
      <p:sp>
        <p:nvSpPr>
          <p:cNvPr id="76873" name="矩形 76872"/>
          <p:cNvSpPr/>
          <p:nvPr/>
        </p:nvSpPr>
        <p:spPr>
          <a:xfrm>
            <a:off x="394335" y="1851660"/>
            <a:ext cx="4385945" cy="1714500"/>
          </a:xfrm>
          <a:prstGeom prst="rect">
            <a:avLst/>
          </a:prstGeom>
          <a:noFill/>
          <a:ln w="9525">
            <a:noFill/>
          </a:ln>
        </p:spPr>
        <p:txBody>
          <a:bodyPr wrap="square">
            <a:spAutoFit/>
          </a:bodyPr>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域指向左孩子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域指向其前驱</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域指向右孩子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域指向其后继 </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6813" name="直接连接符 76812"/>
          <p:cNvSpPr/>
          <p:nvPr/>
        </p:nvSpPr>
        <p:spPr>
          <a:xfrm flipH="1">
            <a:off x="6878003" y="2872740"/>
            <a:ext cx="609600" cy="609600"/>
          </a:xfrm>
          <a:prstGeom prst="line">
            <a:avLst/>
          </a:prstGeom>
          <a:ln w="38100" cap="flat" cmpd="sng">
            <a:solidFill>
              <a:srgbClr val="0000FF"/>
            </a:solidFill>
            <a:prstDash val="solid"/>
            <a:headEnd type="none" w="med" len="med"/>
            <a:tailEnd type="triangle" w="med" len="med"/>
          </a:ln>
        </p:spPr>
      </p:sp>
      <p:sp>
        <p:nvSpPr>
          <p:cNvPr id="76814" name="直接连接符 76813"/>
          <p:cNvSpPr/>
          <p:nvPr/>
        </p:nvSpPr>
        <p:spPr>
          <a:xfrm flipV="1">
            <a:off x="9429115" y="3888740"/>
            <a:ext cx="180975" cy="787400"/>
          </a:xfrm>
          <a:prstGeom prst="line">
            <a:avLst/>
          </a:prstGeom>
          <a:ln w="38100" cap="flat" cmpd="sng">
            <a:solidFill>
              <a:srgbClr val="FF3300"/>
            </a:solidFill>
            <a:prstDash val="dash"/>
            <a:headEnd type="none" w="med" len="med"/>
            <a:tailEnd type="triangle" w="med" len="med"/>
          </a:ln>
        </p:spPr>
      </p:sp>
      <p:sp>
        <p:nvSpPr>
          <p:cNvPr id="76815" name="直接连接符 76814"/>
          <p:cNvSpPr/>
          <p:nvPr/>
        </p:nvSpPr>
        <p:spPr>
          <a:xfrm>
            <a:off x="8706803" y="2872740"/>
            <a:ext cx="838200" cy="609600"/>
          </a:xfrm>
          <a:prstGeom prst="line">
            <a:avLst/>
          </a:prstGeom>
          <a:ln w="38100" cap="flat" cmpd="sng">
            <a:solidFill>
              <a:srgbClr val="0000FF"/>
            </a:solidFill>
            <a:prstDash val="solid"/>
            <a:headEnd type="none" w="med" len="med"/>
            <a:tailEnd type="triangle" w="med" len="med"/>
          </a:ln>
        </p:spPr>
      </p:sp>
      <p:sp>
        <p:nvSpPr>
          <p:cNvPr id="39" name="直接连接符 38"/>
          <p:cNvSpPr/>
          <p:nvPr/>
        </p:nvSpPr>
        <p:spPr>
          <a:xfrm flipH="1">
            <a:off x="7310120" y="3787140"/>
            <a:ext cx="635" cy="699135"/>
          </a:xfrm>
          <a:prstGeom prst="line">
            <a:avLst/>
          </a:prstGeom>
          <a:ln w="38100" cap="flat" cmpd="sng">
            <a:solidFill>
              <a:srgbClr val="0000FF"/>
            </a:solidFill>
            <a:prstDash val="solid"/>
            <a:headEnd type="none" w="med" len="med"/>
            <a:tailEnd type="triangle" w="med" len="med"/>
          </a:ln>
        </p:spPr>
      </p:sp>
      <p:sp>
        <p:nvSpPr>
          <p:cNvPr id="76817" name="直接连接符 76816"/>
          <p:cNvSpPr/>
          <p:nvPr/>
        </p:nvSpPr>
        <p:spPr>
          <a:xfrm flipH="1" flipV="1">
            <a:off x="6691630" y="3863340"/>
            <a:ext cx="34290" cy="812800"/>
          </a:xfrm>
          <a:prstGeom prst="line">
            <a:avLst/>
          </a:prstGeom>
          <a:ln w="38100" cap="flat" cmpd="sng">
            <a:solidFill>
              <a:srgbClr val="FF3300"/>
            </a:solidFill>
            <a:prstDash val="dash"/>
            <a:headEnd type="none" w="med" len="med"/>
            <a:tailEnd type="triangle" w="med" len="med"/>
          </a:ln>
        </p:spPr>
      </p:sp>
      <p:sp>
        <p:nvSpPr>
          <p:cNvPr id="76818" name="直接连接符 76817"/>
          <p:cNvSpPr/>
          <p:nvPr/>
        </p:nvSpPr>
        <p:spPr>
          <a:xfrm flipH="1">
            <a:off x="8841740" y="3787140"/>
            <a:ext cx="170180" cy="699135"/>
          </a:xfrm>
          <a:prstGeom prst="line">
            <a:avLst/>
          </a:prstGeom>
          <a:ln w="38100" cap="flat" cmpd="sng">
            <a:solidFill>
              <a:srgbClr val="0000FF"/>
            </a:solidFill>
            <a:prstDash val="solid"/>
            <a:headEnd type="none" w="med" len="med"/>
            <a:tailEnd type="triangle" w="med" len="med"/>
          </a:ln>
        </p:spPr>
      </p:sp>
      <p:sp>
        <p:nvSpPr>
          <p:cNvPr id="76819" name="直接连接符 76818"/>
          <p:cNvSpPr/>
          <p:nvPr/>
        </p:nvSpPr>
        <p:spPr>
          <a:xfrm flipV="1">
            <a:off x="7868285" y="2978785"/>
            <a:ext cx="238760" cy="1697355"/>
          </a:xfrm>
          <a:prstGeom prst="line">
            <a:avLst/>
          </a:prstGeom>
          <a:ln w="38100" cap="flat" cmpd="sng">
            <a:solidFill>
              <a:srgbClr val="FF3300"/>
            </a:solidFill>
            <a:prstDash val="dash"/>
            <a:headEnd type="none" w="med" len="med"/>
            <a:tailEnd type="triangle" w="med" len="med"/>
          </a:ln>
        </p:spPr>
      </p:sp>
      <p:sp>
        <p:nvSpPr>
          <p:cNvPr id="76821" name="直接连接符 76820"/>
          <p:cNvSpPr/>
          <p:nvPr/>
        </p:nvSpPr>
        <p:spPr>
          <a:xfrm flipH="1" flipV="1">
            <a:off x="8271510" y="2983230"/>
            <a:ext cx="54610" cy="1781175"/>
          </a:xfrm>
          <a:prstGeom prst="line">
            <a:avLst/>
          </a:prstGeom>
          <a:ln w="38100" cap="flat" cmpd="sng">
            <a:solidFill>
              <a:srgbClr val="FF3300"/>
            </a:solidFill>
            <a:prstDash val="dash"/>
            <a:headEnd type="none" w="med" len="med"/>
            <a:tailEnd type="triangle" w="med" len="med"/>
          </a:ln>
        </p:spPr>
      </p:sp>
      <p:grpSp>
        <p:nvGrpSpPr>
          <p:cNvPr id="76822" name="组合 76821"/>
          <p:cNvGrpSpPr/>
          <p:nvPr/>
        </p:nvGrpSpPr>
        <p:grpSpPr>
          <a:xfrm>
            <a:off x="6039803" y="1958340"/>
            <a:ext cx="4191000" cy="4068763"/>
            <a:chOff x="2991" y="872"/>
            <a:chExt cx="2640" cy="2563"/>
          </a:xfrm>
        </p:grpSpPr>
        <p:grpSp>
          <p:nvGrpSpPr>
            <p:cNvPr id="76823" name="组合 76822"/>
            <p:cNvGrpSpPr/>
            <p:nvPr/>
          </p:nvGrpSpPr>
          <p:grpSpPr>
            <a:xfrm>
              <a:off x="3855" y="1250"/>
              <a:ext cx="912" cy="262"/>
              <a:chOff x="3855" y="1250"/>
              <a:chExt cx="912" cy="262"/>
            </a:xfrm>
          </p:grpSpPr>
          <p:sp>
            <p:nvSpPr>
              <p:cNvPr id="76824" name="矩形 76823"/>
              <p:cNvSpPr/>
              <p:nvPr/>
            </p:nvSpPr>
            <p:spPr>
              <a:xfrm>
                <a:off x="3855" y="1250"/>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A</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25" name="直接连接符 76824"/>
              <p:cNvSpPr/>
              <p:nvPr/>
            </p:nvSpPr>
            <p:spPr>
              <a:xfrm>
                <a:off x="4037" y="1256"/>
                <a:ext cx="0" cy="245"/>
              </a:xfrm>
              <a:prstGeom prst="line">
                <a:avLst/>
              </a:prstGeom>
              <a:ln w="9525" cap="flat" cmpd="sng">
                <a:solidFill>
                  <a:schemeClr val="tx1"/>
                </a:solidFill>
                <a:prstDash val="solid"/>
                <a:headEnd type="none" w="med" len="med"/>
                <a:tailEnd type="none" w="med" len="med"/>
              </a:ln>
            </p:spPr>
          </p:sp>
          <p:sp>
            <p:nvSpPr>
              <p:cNvPr id="76826" name="直接连接符 76825"/>
              <p:cNvSpPr/>
              <p:nvPr/>
            </p:nvSpPr>
            <p:spPr>
              <a:xfrm>
                <a:off x="4220" y="1256"/>
                <a:ext cx="0" cy="256"/>
              </a:xfrm>
              <a:prstGeom prst="line">
                <a:avLst/>
              </a:prstGeom>
              <a:ln w="9525" cap="flat" cmpd="sng">
                <a:solidFill>
                  <a:schemeClr val="tx1"/>
                </a:solidFill>
                <a:prstDash val="solid"/>
                <a:headEnd type="none" w="med" len="med"/>
                <a:tailEnd type="none" w="med" len="med"/>
              </a:ln>
            </p:spPr>
          </p:sp>
          <p:sp>
            <p:nvSpPr>
              <p:cNvPr id="76827" name="直接连接符 76826"/>
              <p:cNvSpPr/>
              <p:nvPr/>
            </p:nvSpPr>
            <p:spPr>
              <a:xfrm>
                <a:off x="4402" y="1256"/>
                <a:ext cx="0" cy="256"/>
              </a:xfrm>
              <a:prstGeom prst="line">
                <a:avLst/>
              </a:prstGeom>
              <a:ln w="9525" cap="flat" cmpd="sng">
                <a:solidFill>
                  <a:schemeClr val="tx1"/>
                </a:solidFill>
                <a:prstDash val="solid"/>
                <a:headEnd type="none" w="med" len="med"/>
                <a:tailEnd type="none" w="med" len="med"/>
              </a:ln>
            </p:spPr>
          </p:sp>
          <p:sp>
            <p:nvSpPr>
              <p:cNvPr id="76828" name="直接连接符 76827"/>
              <p:cNvSpPr/>
              <p:nvPr/>
            </p:nvSpPr>
            <p:spPr>
              <a:xfrm>
                <a:off x="4585" y="1256"/>
                <a:ext cx="0" cy="240"/>
              </a:xfrm>
              <a:prstGeom prst="line">
                <a:avLst/>
              </a:prstGeom>
              <a:ln w="9525" cap="flat" cmpd="sng">
                <a:solidFill>
                  <a:schemeClr val="tx1"/>
                </a:solidFill>
                <a:prstDash val="solid"/>
                <a:headEnd type="none" w="med" len="med"/>
                <a:tailEnd type="none" w="med" len="med"/>
              </a:ln>
            </p:spPr>
          </p:sp>
        </p:grpSp>
        <p:sp>
          <p:nvSpPr>
            <p:cNvPr id="76829" name="矩形 76828"/>
            <p:cNvSpPr/>
            <p:nvPr/>
          </p:nvSpPr>
          <p:spPr>
            <a:xfrm>
              <a:off x="2991"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B</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0" name="直接连接符 76829"/>
            <p:cNvSpPr/>
            <p:nvPr/>
          </p:nvSpPr>
          <p:spPr>
            <a:xfrm>
              <a:off x="3173" y="1832"/>
              <a:ext cx="0" cy="245"/>
            </a:xfrm>
            <a:prstGeom prst="line">
              <a:avLst/>
            </a:prstGeom>
            <a:ln w="9525" cap="flat" cmpd="sng">
              <a:solidFill>
                <a:schemeClr val="tx1"/>
              </a:solidFill>
              <a:prstDash val="solid"/>
              <a:headEnd type="none" w="med" len="med"/>
              <a:tailEnd type="none" w="med" len="med"/>
            </a:ln>
          </p:spPr>
        </p:sp>
        <p:sp>
          <p:nvSpPr>
            <p:cNvPr id="76831" name="直接连接符 76830"/>
            <p:cNvSpPr/>
            <p:nvPr/>
          </p:nvSpPr>
          <p:spPr>
            <a:xfrm>
              <a:off x="3356" y="1832"/>
              <a:ext cx="0" cy="256"/>
            </a:xfrm>
            <a:prstGeom prst="line">
              <a:avLst/>
            </a:prstGeom>
            <a:ln w="9525" cap="flat" cmpd="sng">
              <a:solidFill>
                <a:schemeClr val="tx1"/>
              </a:solidFill>
              <a:prstDash val="solid"/>
              <a:headEnd type="none" w="med" len="med"/>
              <a:tailEnd type="none" w="med" len="med"/>
            </a:ln>
          </p:spPr>
        </p:sp>
        <p:sp>
          <p:nvSpPr>
            <p:cNvPr id="76832" name="直接连接符 76831"/>
            <p:cNvSpPr/>
            <p:nvPr/>
          </p:nvSpPr>
          <p:spPr>
            <a:xfrm>
              <a:off x="3538" y="1832"/>
              <a:ext cx="0" cy="256"/>
            </a:xfrm>
            <a:prstGeom prst="line">
              <a:avLst/>
            </a:prstGeom>
            <a:ln w="9525" cap="flat" cmpd="sng">
              <a:solidFill>
                <a:schemeClr val="tx1"/>
              </a:solidFill>
              <a:prstDash val="solid"/>
              <a:headEnd type="none" w="med" len="med"/>
              <a:tailEnd type="none" w="med" len="med"/>
            </a:ln>
          </p:spPr>
        </p:sp>
        <p:sp>
          <p:nvSpPr>
            <p:cNvPr id="76833" name="直接连接符 76832"/>
            <p:cNvSpPr/>
            <p:nvPr/>
          </p:nvSpPr>
          <p:spPr>
            <a:xfrm>
              <a:off x="3721" y="1832"/>
              <a:ext cx="0" cy="240"/>
            </a:xfrm>
            <a:prstGeom prst="line">
              <a:avLst/>
            </a:prstGeom>
            <a:ln w="9525" cap="flat" cmpd="sng">
              <a:solidFill>
                <a:schemeClr val="tx1"/>
              </a:solidFill>
              <a:prstDash val="solid"/>
              <a:headEnd type="none" w="med" len="med"/>
              <a:tailEnd type="none" w="med" len="med"/>
            </a:ln>
          </p:spPr>
        </p:sp>
        <p:grpSp>
          <p:nvGrpSpPr>
            <p:cNvPr id="76834" name="组合 76833"/>
            <p:cNvGrpSpPr/>
            <p:nvPr/>
          </p:nvGrpSpPr>
          <p:grpSpPr>
            <a:xfrm>
              <a:off x="4719" y="1831"/>
              <a:ext cx="912" cy="257"/>
              <a:chOff x="4719" y="1831"/>
              <a:chExt cx="912" cy="257"/>
            </a:xfrm>
          </p:grpSpPr>
          <p:sp>
            <p:nvSpPr>
              <p:cNvPr id="76835" name="矩形 76834"/>
              <p:cNvSpPr/>
              <p:nvPr/>
            </p:nvSpPr>
            <p:spPr>
              <a:xfrm>
                <a:off x="4719"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D</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6" name="直接连接符 76835"/>
              <p:cNvSpPr/>
              <p:nvPr/>
            </p:nvSpPr>
            <p:spPr>
              <a:xfrm>
                <a:off x="4901" y="1832"/>
                <a:ext cx="0" cy="245"/>
              </a:xfrm>
              <a:prstGeom prst="line">
                <a:avLst/>
              </a:prstGeom>
              <a:ln w="9525" cap="flat" cmpd="sng">
                <a:solidFill>
                  <a:schemeClr val="tx1"/>
                </a:solidFill>
                <a:prstDash val="solid"/>
                <a:headEnd type="none" w="med" len="med"/>
                <a:tailEnd type="none" w="med" len="med"/>
              </a:ln>
            </p:spPr>
          </p:sp>
          <p:sp>
            <p:nvSpPr>
              <p:cNvPr id="76837" name="直接连接符 76836"/>
              <p:cNvSpPr/>
              <p:nvPr/>
            </p:nvSpPr>
            <p:spPr>
              <a:xfrm>
                <a:off x="5084" y="1832"/>
                <a:ext cx="0" cy="256"/>
              </a:xfrm>
              <a:prstGeom prst="line">
                <a:avLst/>
              </a:prstGeom>
              <a:ln w="9525" cap="flat" cmpd="sng">
                <a:solidFill>
                  <a:schemeClr val="tx1"/>
                </a:solidFill>
                <a:prstDash val="solid"/>
                <a:headEnd type="none" w="med" len="med"/>
                <a:tailEnd type="none" w="med" len="med"/>
              </a:ln>
            </p:spPr>
          </p:sp>
          <p:sp>
            <p:nvSpPr>
              <p:cNvPr id="76838" name="直接连接符 76837"/>
              <p:cNvSpPr/>
              <p:nvPr/>
            </p:nvSpPr>
            <p:spPr>
              <a:xfrm>
                <a:off x="5266" y="1832"/>
                <a:ext cx="0" cy="256"/>
              </a:xfrm>
              <a:prstGeom prst="line">
                <a:avLst/>
              </a:prstGeom>
              <a:ln w="9525" cap="flat" cmpd="sng">
                <a:solidFill>
                  <a:schemeClr val="tx1"/>
                </a:solidFill>
                <a:prstDash val="solid"/>
                <a:headEnd type="none" w="med" len="med"/>
                <a:tailEnd type="none" w="med" len="med"/>
              </a:ln>
            </p:spPr>
          </p:sp>
          <p:sp>
            <p:nvSpPr>
              <p:cNvPr id="76839" name="直接连接符 76838"/>
              <p:cNvSpPr/>
              <p:nvPr/>
            </p:nvSpPr>
            <p:spPr>
              <a:xfrm>
                <a:off x="5449" y="1832"/>
                <a:ext cx="0" cy="240"/>
              </a:xfrm>
              <a:prstGeom prst="line">
                <a:avLst/>
              </a:prstGeom>
              <a:ln w="9525" cap="flat" cmpd="sng">
                <a:solidFill>
                  <a:schemeClr val="tx1"/>
                </a:solidFill>
                <a:prstDash val="solid"/>
                <a:headEnd type="none" w="med" len="med"/>
                <a:tailEnd type="none" w="med" len="med"/>
              </a:ln>
            </p:spPr>
          </p:sp>
        </p:grpSp>
        <p:grpSp>
          <p:nvGrpSpPr>
            <p:cNvPr id="76840" name="组合 76839"/>
            <p:cNvGrpSpPr/>
            <p:nvPr/>
          </p:nvGrpSpPr>
          <p:grpSpPr>
            <a:xfrm>
              <a:off x="3327" y="2455"/>
              <a:ext cx="912" cy="257"/>
              <a:chOff x="3327" y="2455"/>
              <a:chExt cx="912" cy="257"/>
            </a:xfrm>
          </p:grpSpPr>
          <p:sp>
            <p:nvSpPr>
              <p:cNvPr id="76841" name="矩形 76840"/>
              <p:cNvSpPr/>
              <p:nvPr/>
            </p:nvSpPr>
            <p:spPr>
              <a:xfrm>
                <a:off x="3327"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C</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2" name="直接连接符 76841"/>
              <p:cNvSpPr/>
              <p:nvPr/>
            </p:nvSpPr>
            <p:spPr>
              <a:xfrm>
                <a:off x="3509" y="2456"/>
                <a:ext cx="0" cy="245"/>
              </a:xfrm>
              <a:prstGeom prst="line">
                <a:avLst/>
              </a:prstGeom>
              <a:ln w="9525" cap="flat" cmpd="sng">
                <a:solidFill>
                  <a:schemeClr val="tx1"/>
                </a:solidFill>
                <a:prstDash val="solid"/>
                <a:headEnd type="none" w="med" len="med"/>
                <a:tailEnd type="none" w="med" len="med"/>
              </a:ln>
            </p:spPr>
          </p:sp>
          <p:sp>
            <p:nvSpPr>
              <p:cNvPr id="76843" name="直接连接符 76842"/>
              <p:cNvSpPr/>
              <p:nvPr/>
            </p:nvSpPr>
            <p:spPr>
              <a:xfrm>
                <a:off x="3692" y="2456"/>
                <a:ext cx="0" cy="256"/>
              </a:xfrm>
              <a:prstGeom prst="line">
                <a:avLst/>
              </a:prstGeom>
              <a:ln w="9525" cap="flat" cmpd="sng">
                <a:solidFill>
                  <a:schemeClr val="tx1"/>
                </a:solidFill>
                <a:prstDash val="solid"/>
                <a:headEnd type="none" w="med" len="med"/>
                <a:tailEnd type="none" w="med" len="med"/>
              </a:ln>
            </p:spPr>
          </p:sp>
          <p:sp>
            <p:nvSpPr>
              <p:cNvPr id="76844" name="直接连接符 76843"/>
              <p:cNvSpPr/>
              <p:nvPr/>
            </p:nvSpPr>
            <p:spPr>
              <a:xfrm>
                <a:off x="3874" y="2456"/>
                <a:ext cx="0" cy="256"/>
              </a:xfrm>
              <a:prstGeom prst="line">
                <a:avLst/>
              </a:prstGeom>
              <a:ln w="9525" cap="flat" cmpd="sng">
                <a:solidFill>
                  <a:schemeClr val="tx1"/>
                </a:solidFill>
                <a:prstDash val="solid"/>
                <a:headEnd type="none" w="med" len="med"/>
                <a:tailEnd type="none" w="med" len="med"/>
              </a:ln>
            </p:spPr>
          </p:sp>
          <p:sp>
            <p:nvSpPr>
              <p:cNvPr id="76845" name="直接连接符 76844"/>
              <p:cNvSpPr/>
              <p:nvPr/>
            </p:nvSpPr>
            <p:spPr>
              <a:xfrm>
                <a:off x="4057" y="2456"/>
                <a:ext cx="0" cy="240"/>
              </a:xfrm>
              <a:prstGeom prst="line">
                <a:avLst/>
              </a:prstGeom>
              <a:ln w="9525" cap="flat" cmpd="sng">
                <a:solidFill>
                  <a:schemeClr val="tx1"/>
                </a:solidFill>
                <a:prstDash val="solid"/>
                <a:headEnd type="none" w="med" len="med"/>
                <a:tailEnd type="none" w="med" len="med"/>
              </a:ln>
            </p:spPr>
          </p:sp>
        </p:grpSp>
        <p:grpSp>
          <p:nvGrpSpPr>
            <p:cNvPr id="76846" name="组合 76845"/>
            <p:cNvGrpSpPr/>
            <p:nvPr/>
          </p:nvGrpSpPr>
          <p:grpSpPr>
            <a:xfrm>
              <a:off x="4335" y="2455"/>
              <a:ext cx="912" cy="257"/>
              <a:chOff x="4335" y="2455"/>
              <a:chExt cx="912" cy="257"/>
            </a:xfrm>
          </p:grpSpPr>
          <p:sp>
            <p:nvSpPr>
              <p:cNvPr id="76847" name="矩形 76846"/>
              <p:cNvSpPr/>
              <p:nvPr/>
            </p:nvSpPr>
            <p:spPr>
              <a:xfrm>
                <a:off x="4335"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E</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8" name="直接连接符 76847"/>
              <p:cNvSpPr/>
              <p:nvPr/>
            </p:nvSpPr>
            <p:spPr>
              <a:xfrm>
                <a:off x="4517" y="2456"/>
                <a:ext cx="0" cy="245"/>
              </a:xfrm>
              <a:prstGeom prst="line">
                <a:avLst/>
              </a:prstGeom>
              <a:ln w="9525" cap="flat" cmpd="sng">
                <a:solidFill>
                  <a:schemeClr val="tx1"/>
                </a:solidFill>
                <a:prstDash val="solid"/>
                <a:headEnd type="none" w="med" len="med"/>
                <a:tailEnd type="none" w="med" len="med"/>
              </a:ln>
            </p:spPr>
          </p:sp>
          <p:sp>
            <p:nvSpPr>
              <p:cNvPr id="76849" name="直接连接符 76848"/>
              <p:cNvSpPr/>
              <p:nvPr/>
            </p:nvSpPr>
            <p:spPr>
              <a:xfrm>
                <a:off x="4700" y="2456"/>
                <a:ext cx="0" cy="256"/>
              </a:xfrm>
              <a:prstGeom prst="line">
                <a:avLst/>
              </a:prstGeom>
              <a:ln w="9525" cap="flat" cmpd="sng">
                <a:solidFill>
                  <a:schemeClr val="tx1"/>
                </a:solidFill>
                <a:prstDash val="solid"/>
                <a:headEnd type="none" w="med" len="med"/>
                <a:tailEnd type="none" w="med" len="med"/>
              </a:ln>
            </p:spPr>
          </p:sp>
          <p:sp>
            <p:nvSpPr>
              <p:cNvPr id="76850" name="直接连接符 76849"/>
              <p:cNvSpPr/>
              <p:nvPr/>
            </p:nvSpPr>
            <p:spPr>
              <a:xfrm>
                <a:off x="4882" y="2456"/>
                <a:ext cx="0" cy="256"/>
              </a:xfrm>
              <a:prstGeom prst="line">
                <a:avLst/>
              </a:prstGeom>
              <a:ln w="9525" cap="flat" cmpd="sng">
                <a:solidFill>
                  <a:schemeClr val="tx1"/>
                </a:solidFill>
                <a:prstDash val="solid"/>
                <a:headEnd type="none" w="med" len="med"/>
                <a:tailEnd type="none" w="med" len="med"/>
              </a:ln>
            </p:spPr>
          </p:sp>
          <p:sp>
            <p:nvSpPr>
              <p:cNvPr id="76851" name="直接连接符 76850"/>
              <p:cNvSpPr/>
              <p:nvPr/>
            </p:nvSpPr>
            <p:spPr>
              <a:xfrm>
                <a:off x="5065" y="2456"/>
                <a:ext cx="0" cy="240"/>
              </a:xfrm>
              <a:prstGeom prst="line">
                <a:avLst/>
              </a:prstGeom>
              <a:ln w="9525" cap="flat" cmpd="sng">
                <a:solidFill>
                  <a:schemeClr val="tx1"/>
                </a:solidFill>
                <a:prstDash val="solid"/>
                <a:headEnd type="none" w="med" len="med"/>
                <a:tailEnd type="none" w="med" len="med"/>
              </a:ln>
            </p:spPr>
          </p:sp>
        </p:grpSp>
        <p:sp>
          <p:nvSpPr>
            <p:cNvPr id="76852" name="直接连接符 76851"/>
            <p:cNvSpPr/>
            <p:nvPr/>
          </p:nvSpPr>
          <p:spPr>
            <a:xfrm flipH="1">
              <a:off x="4335" y="1016"/>
              <a:ext cx="96" cy="240"/>
            </a:xfrm>
            <a:prstGeom prst="line">
              <a:avLst/>
            </a:prstGeom>
            <a:ln w="38100" cap="flat" cmpd="sng">
              <a:solidFill>
                <a:srgbClr val="0000FF"/>
              </a:solidFill>
              <a:prstDash val="solid"/>
              <a:headEnd type="none" w="med" len="med"/>
              <a:tailEnd type="triangle" w="med" len="med"/>
            </a:ln>
          </p:spPr>
        </p:sp>
        <p:sp>
          <p:nvSpPr>
            <p:cNvPr id="76853" name="文本框 76852"/>
            <p:cNvSpPr txBox="1"/>
            <p:nvPr/>
          </p:nvSpPr>
          <p:spPr>
            <a:xfrm>
              <a:off x="4431" y="872"/>
              <a:ext cx="222" cy="251"/>
            </a:xfrm>
            <a:prstGeom prst="rect">
              <a:avLst/>
            </a:prstGeom>
            <a:noFill/>
            <a:ln w="9525">
              <a:noFill/>
            </a:ln>
          </p:spPr>
          <p:txBody>
            <a:bodyPr wrap="none">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文本框 39"/>
            <p:cNvSpPr txBox="1"/>
            <p:nvPr/>
          </p:nvSpPr>
          <p:spPr>
            <a:xfrm>
              <a:off x="3257" y="3106"/>
              <a:ext cx="2019" cy="329"/>
            </a:xfrm>
            <a:prstGeom prst="rect">
              <a:avLst/>
            </a:prstGeom>
            <a:noFill/>
            <a:ln w="9525">
              <a:noFill/>
            </a:ln>
          </p:spPr>
          <p:txBody>
            <a:bodyPr wrap="none">
              <a:spAutoFit/>
            </a:bodyPr>
            <a:p>
              <a:pPr>
                <a:spcBef>
                  <a:spcPct val="0"/>
                </a:spcBef>
                <a:buNone/>
              </a:pPr>
              <a:r>
                <a:rPr lang="zh-CN" altLang="en-US"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中序序列：</a:t>
              </a:r>
              <a:r>
                <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BCAED</a:t>
              </a:r>
              <a:endPar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6855" name="文本框 76854"/>
          <p:cNvSpPr txBox="1"/>
          <p:nvPr/>
        </p:nvSpPr>
        <p:spPr>
          <a:xfrm>
            <a:off x="7698582" y="257651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6" name="文本框 76855"/>
          <p:cNvSpPr txBox="1"/>
          <p:nvPr/>
        </p:nvSpPr>
        <p:spPr>
          <a:xfrm>
            <a:off x="8271669" y="2579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7" name="文本框 76856"/>
          <p:cNvSpPr txBox="1"/>
          <p:nvPr/>
        </p:nvSpPr>
        <p:spPr>
          <a:xfrm>
            <a:off x="6898482" y="348456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8" name="文本框 76857"/>
          <p:cNvSpPr txBox="1"/>
          <p:nvPr/>
        </p:nvSpPr>
        <p:spPr>
          <a:xfrm>
            <a:off x="9051132" y="34829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9" name="文本框 76858"/>
          <p:cNvSpPr txBox="1"/>
          <p:nvPr/>
        </p:nvSpPr>
        <p:spPr>
          <a:xfrm>
            <a:off x="6317457" y="3470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0" name="文本框 76859"/>
          <p:cNvSpPr txBox="1"/>
          <p:nvPr/>
        </p:nvSpPr>
        <p:spPr>
          <a:xfrm>
            <a:off x="9627553" y="3482975"/>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1" name="文本框 76860"/>
          <p:cNvSpPr txBox="1"/>
          <p:nvPr/>
        </p:nvSpPr>
        <p:spPr>
          <a:xfrm>
            <a:off x="7455694" y="4486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2" name="文本框 76861"/>
          <p:cNvSpPr txBox="1"/>
          <p:nvPr/>
        </p:nvSpPr>
        <p:spPr>
          <a:xfrm>
            <a:off x="9038432" y="44608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3" name="文本框 76862"/>
          <p:cNvSpPr txBox="1"/>
          <p:nvPr/>
        </p:nvSpPr>
        <p:spPr>
          <a:xfrm>
            <a:off x="9942196" y="3518218"/>
            <a:ext cx="360045" cy="460375"/>
          </a:xfrm>
          <a:prstGeom prst="rect">
            <a:avLst/>
          </a:prstGeom>
          <a:noFill/>
          <a:ln w="9525">
            <a:noFill/>
          </a:ln>
        </p:spPr>
        <p:txBody>
          <a:bodyPr wrap="none" anchor="ctr">
            <a:spAutoFit/>
          </a:bodyPr>
          <a:p>
            <a:pPr algn="ctr">
              <a:spcBef>
                <a:spcPct val="0"/>
              </a:spcBef>
              <a:buNone/>
            </a:pPr>
            <a:r>
              <a:rPr lang="en-US" altLang="zh-CN" sz="2400" b="1">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4" name="文本框 76863"/>
          <p:cNvSpPr txBox="1"/>
          <p:nvPr/>
        </p:nvSpPr>
        <p:spPr>
          <a:xfrm>
            <a:off x="6836569" y="4484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5" name="文本框 76864"/>
          <p:cNvSpPr txBox="1"/>
          <p:nvPr/>
        </p:nvSpPr>
        <p:spPr>
          <a:xfrm>
            <a:off x="8452803" y="4484688"/>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889" name="文本框 77888"/>
          <p:cNvSpPr txBox="1"/>
          <p:nvPr/>
        </p:nvSpPr>
        <p:spPr>
          <a:xfrm>
            <a:off x="6011863" y="3524885"/>
            <a:ext cx="368300" cy="454025"/>
          </a:xfrm>
          <a:prstGeom prst="rect">
            <a:avLst/>
          </a:prstGeom>
          <a:noFill/>
          <a:ln w="9525">
            <a:noFill/>
          </a:ln>
        </p:spPr>
        <p:txBody>
          <a:bodyPr wrap="none" anchor="ctr">
            <a:spAutoFit/>
          </a:bodyPr>
          <a:p>
            <a:pPr algn="ctr">
              <a:spcBef>
                <a:spcPct val="0"/>
              </a:spcBef>
              <a:buNone/>
            </a:pPr>
            <a:r>
              <a:rPr lang="en-US" altLang="zh-CN" sz="2400">
                <a:solidFill>
                  <a:srgbClr val="FF3300"/>
                </a:solidFill>
                <a:ea typeface="宋体" panose="02010600030101010101" pitchFamily="2" charset="-122"/>
              </a:rPr>
              <a:t>^</a:t>
            </a:r>
            <a:endParaRPr lang="en-US" altLang="zh-CN" sz="2400">
              <a:ea typeface="宋体" panose="02010600030101010101" pitchFamily="2" charset="-122"/>
            </a:endParaRPr>
          </a:p>
        </p:txBody>
      </p:sp>
      <p:sp>
        <p:nvSpPr>
          <p:cNvPr id="2"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线索化：中序线索二叉树</a:t>
            </a:r>
            <a:endParaRPr lang="zh-CN" altLang="en-US"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55">
                                            <p:txEl>
                                              <p:charRg st="0" end="2"/>
                                            </p:txEl>
                                          </p:spTgt>
                                        </p:tgtEl>
                                        <p:attrNameLst>
                                          <p:attrName>style.visibility</p:attrName>
                                        </p:attrNameLst>
                                      </p:cBhvr>
                                      <p:to>
                                        <p:strVal val="visible"/>
                                      </p:to>
                                    </p:set>
                                    <p:animEffect transition="in" filter="wipe(left)">
                                      <p:cBhvr>
                                        <p:cTn id="7" dur="500"/>
                                        <p:tgtEl>
                                          <p:spTgt spid="7685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13"/>
                                        </p:tgtEl>
                                        <p:attrNameLst>
                                          <p:attrName>style.visibility</p:attrName>
                                        </p:attrNameLst>
                                      </p:cBhvr>
                                      <p:to>
                                        <p:strVal val="visible"/>
                                      </p:to>
                                    </p:set>
                                    <p:animEffect transition="in" filter="wipe(up)">
                                      <p:cBhvr>
                                        <p:cTn id="12" dur="500"/>
                                        <p:tgtEl>
                                          <p:spTgt spid="768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56">
                                            <p:txEl>
                                              <p:charRg st="0" end="2"/>
                                            </p:txEl>
                                          </p:spTgt>
                                        </p:tgtEl>
                                        <p:attrNameLst>
                                          <p:attrName>style.visibility</p:attrName>
                                        </p:attrNameLst>
                                      </p:cBhvr>
                                      <p:to>
                                        <p:strVal val="visible"/>
                                      </p:to>
                                    </p:set>
                                    <p:animEffect transition="in" filter="wipe(left)">
                                      <p:cBhvr>
                                        <p:cTn id="17" dur="500"/>
                                        <p:tgtEl>
                                          <p:spTgt spid="76856">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15"/>
                                        </p:tgtEl>
                                        <p:attrNameLst>
                                          <p:attrName>style.visibility</p:attrName>
                                        </p:attrNameLst>
                                      </p:cBhvr>
                                      <p:to>
                                        <p:strVal val="visible"/>
                                      </p:to>
                                    </p:set>
                                    <p:animEffect transition="in" filter="wipe(up)">
                                      <p:cBhvr>
                                        <p:cTn id="22" dur="500"/>
                                        <p:tgtEl>
                                          <p:spTgt spid="768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59">
                                            <p:txEl>
                                              <p:charRg st="0" end="2"/>
                                            </p:txEl>
                                          </p:spTgt>
                                        </p:tgtEl>
                                        <p:attrNameLst>
                                          <p:attrName>style.visibility</p:attrName>
                                        </p:attrNameLst>
                                      </p:cBhvr>
                                      <p:to>
                                        <p:strVal val="visible"/>
                                      </p:to>
                                    </p:set>
                                    <p:animEffect transition="in" filter="wipe(left)">
                                      <p:cBhvr>
                                        <p:cTn id="27" dur="500"/>
                                        <p:tgtEl>
                                          <p:spTgt spid="76859">
                                            <p:txEl>
                                              <p:charRg st="0"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7889">
                                            <p:txEl>
                                              <p:charRg st="0" end="2"/>
                                            </p:txEl>
                                          </p:spTgt>
                                        </p:tgtEl>
                                        <p:attrNameLst>
                                          <p:attrName>style.visibility</p:attrName>
                                        </p:attrNameLst>
                                      </p:cBhvr>
                                      <p:to>
                                        <p:strVal val="visible"/>
                                      </p:to>
                                    </p:set>
                                    <p:animEffect transition="in" filter="box(out)">
                                      <p:cBhvr>
                                        <p:cTn id="32" dur="500"/>
                                        <p:tgtEl>
                                          <p:spTgt spid="77889">
                                            <p:txEl>
                                              <p:charRg st="0"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57">
                                            <p:txEl>
                                              <p:charRg st="0" end="2"/>
                                            </p:txEl>
                                          </p:spTgt>
                                        </p:tgtEl>
                                        <p:attrNameLst>
                                          <p:attrName>style.visibility</p:attrName>
                                        </p:attrNameLst>
                                      </p:cBhvr>
                                      <p:to>
                                        <p:strVal val="visible"/>
                                      </p:to>
                                    </p:set>
                                    <p:animEffect transition="in" filter="wipe(left)">
                                      <p:cBhvr>
                                        <p:cTn id="37" dur="500"/>
                                        <p:tgtEl>
                                          <p:spTgt spid="76857">
                                            <p:txEl>
                                              <p:charRg st="0"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64">
                                            <p:txEl>
                                              <p:charRg st="0" end="2"/>
                                            </p:txEl>
                                          </p:spTgt>
                                        </p:tgtEl>
                                        <p:attrNameLst>
                                          <p:attrName>style.visibility</p:attrName>
                                        </p:attrNameLst>
                                      </p:cBhvr>
                                      <p:to>
                                        <p:strVal val="visible"/>
                                      </p:to>
                                    </p:set>
                                    <p:animEffect transition="in" filter="wipe(left)">
                                      <p:cBhvr>
                                        <p:cTn id="47" dur="500"/>
                                        <p:tgtEl>
                                          <p:spTgt spid="76864">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6817"/>
                                        </p:tgtEl>
                                        <p:attrNameLst>
                                          <p:attrName>style.visibility</p:attrName>
                                        </p:attrNameLst>
                                      </p:cBhvr>
                                      <p:to>
                                        <p:strVal val="visible"/>
                                      </p:to>
                                    </p:set>
                                    <p:animEffect transition="in" filter="wipe(down)">
                                      <p:cBhvr>
                                        <p:cTn id="52" dur="500"/>
                                        <p:tgtEl>
                                          <p:spTgt spid="768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61">
                                            <p:txEl>
                                              <p:charRg st="0" end="2"/>
                                            </p:txEl>
                                          </p:spTgt>
                                        </p:tgtEl>
                                        <p:attrNameLst>
                                          <p:attrName>style.visibility</p:attrName>
                                        </p:attrNameLst>
                                      </p:cBhvr>
                                      <p:to>
                                        <p:strVal val="visible"/>
                                      </p:to>
                                    </p:set>
                                    <p:animEffect transition="in" filter="wipe(left)">
                                      <p:cBhvr>
                                        <p:cTn id="57" dur="500"/>
                                        <p:tgtEl>
                                          <p:spTgt spid="76861">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6819"/>
                                        </p:tgtEl>
                                        <p:attrNameLst>
                                          <p:attrName>style.visibility</p:attrName>
                                        </p:attrNameLst>
                                      </p:cBhvr>
                                      <p:to>
                                        <p:strVal val="visible"/>
                                      </p:to>
                                    </p:set>
                                    <p:animEffect transition="in" filter="wipe(down)">
                                      <p:cBhvr>
                                        <p:cTn id="62" dur="500"/>
                                        <p:tgtEl>
                                          <p:spTgt spid="768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6858">
                                            <p:txEl>
                                              <p:charRg st="0" end="2"/>
                                            </p:txEl>
                                          </p:spTgt>
                                        </p:tgtEl>
                                        <p:attrNameLst>
                                          <p:attrName>style.visibility</p:attrName>
                                        </p:attrNameLst>
                                      </p:cBhvr>
                                      <p:to>
                                        <p:strVal val="visible"/>
                                      </p:to>
                                    </p:set>
                                    <p:animEffect transition="in" filter="wipe(left)">
                                      <p:cBhvr>
                                        <p:cTn id="67" dur="500"/>
                                        <p:tgtEl>
                                          <p:spTgt spid="76858">
                                            <p:txEl>
                                              <p:charRg st="0"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6818"/>
                                        </p:tgtEl>
                                        <p:attrNameLst>
                                          <p:attrName>style.visibility</p:attrName>
                                        </p:attrNameLst>
                                      </p:cBhvr>
                                      <p:to>
                                        <p:strVal val="visible"/>
                                      </p:to>
                                    </p:set>
                                    <p:animEffect transition="in" filter="wipe(up)">
                                      <p:cBhvr>
                                        <p:cTn id="72" dur="500"/>
                                        <p:tgtEl>
                                          <p:spTgt spid="768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860">
                                            <p:txEl>
                                              <p:charRg st="0" end="2"/>
                                            </p:txEl>
                                          </p:spTgt>
                                        </p:tgtEl>
                                        <p:attrNameLst>
                                          <p:attrName>style.visibility</p:attrName>
                                        </p:attrNameLst>
                                      </p:cBhvr>
                                      <p:to>
                                        <p:strVal val="visible"/>
                                      </p:to>
                                    </p:set>
                                    <p:animEffect transition="in" filter="wipe(left)">
                                      <p:cBhvr>
                                        <p:cTn id="77" dur="500"/>
                                        <p:tgtEl>
                                          <p:spTgt spid="76860">
                                            <p:txEl>
                                              <p:charRg st="0"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6863">
                                            <p:txEl>
                                              <p:charRg st="0" end="2"/>
                                            </p:txEl>
                                          </p:spTgt>
                                        </p:tgtEl>
                                        <p:attrNameLst>
                                          <p:attrName>style.visibility</p:attrName>
                                        </p:attrNameLst>
                                      </p:cBhvr>
                                      <p:to>
                                        <p:strVal val="visible"/>
                                      </p:to>
                                    </p:set>
                                    <p:animEffect transition="in" filter="wipe(left)">
                                      <p:cBhvr>
                                        <p:cTn id="82" dur="500"/>
                                        <p:tgtEl>
                                          <p:spTgt spid="76863">
                                            <p:txEl>
                                              <p:charRg st="0"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6865">
                                            <p:txEl>
                                              <p:charRg st="0" end="2"/>
                                            </p:txEl>
                                          </p:spTgt>
                                        </p:tgtEl>
                                        <p:attrNameLst>
                                          <p:attrName>style.visibility</p:attrName>
                                        </p:attrNameLst>
                                      </p:cBhvr>
                                      <p:to>
                                        <p:strVal val="visible"/>
                                      </p:to>
                                    </p:set>
                                    <p:animEffect transition="in" filter="wipe(left)">
                                      <p:cBhvr>
                                        <p:cTn id="87" dur="500"/>
                                        <p:tgtEl>
                                          <p:spTgt spid="76865">
                                            <p:txEl>
                                              <p:charRg st="0"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6821"/>
                                        </p:tgtEl>
                                        <p:attrNameLst>
                                          <p:attrName>style.visibility</p:attrName>
                                        </p:attrNameLst>
                                      </p:cBhvr>
                                      <p:to>
                                        <p:strVal val="visible"/>
                                      </p:to>
                                    </p:set>
                                    <p:animEffect transition="in" filter="wipe(down)">
                                      <p:cBhvr>
                                        <p:cTn id="92" dur="500"/>
                                        <p:tgtEl>
                                          <p:spTgt spid="768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6862">
                                            <p:txEl>
                                              <p:charRg st="0" end="2"/>
                                            </p:txEl>
                                          </p:spTgt>
                                        </p:tgtEl>
                                        <p:attrNameLst>
                                          <p:attrName>style.visibility</p:attrName>
                                        </p:attrNameLst>
                                      </p:cBhvr>
                                      <p:to>
                                        <p:strVal val="visible"/>
                                      </p:to>
                                    </p:set>
                                    <p:animEffect transition="in" filter="wipe(left)">
                                      <p:cBhvr>
                                        <p:cTn id="97" dur="500"/>
                                        <p:tgtEl>
                                          <p:spTgt spid="76862">
                                            <p:txEl>
                                              <p:charRg st="0"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76814"/>
                                        </p:tgtEl>
                                        <p:attrNameLst>
                                          <p:attrName>style.visibility</p:attrName>
                                        </p:attrNameLst>
                                      </p:cBhvr>
                                      <p:to>
                                        <p:strVal val="visible"/>
                                      </p:to>
                                    </p:set>
                                    <p:animEffect transition="in" filter="wipe(down)">
                                      <p:cBhvr>
                                        <p:cTn id="102"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5" grpId="0" animBg="1" build="p"/>
      <p:bldP spid="76856" grpId="0" animBg="1" build="p"/>
      <p:bldP spid="76859" grpId="0" animBg="1" build="p"/>
      <p:bldP spid="76857" grpId="0" animBg="1" build="p"/>
      <p:bldP spid="76858" grpId="0" animBg="1" build="p"/>
      <p:bldP spid="76860" grpId="0" animBg="1" build="p"/>
      <p:bldP spid="76864" grpId="0" animBg="1" build="p"/>
      <p:bldP spid="76861" grpId="0" animBg="1" build="p"/>
      <p:bldP spid="76865" grpId="0" animBg="1" build="p"/>
      <p:bldP spid="76862" grpId="0" animBg="1" build="p"/>
      <p:bldP spid="76863" grpId="0" animBg="1" build="p"/>
      <p:bldP spid="77889" grpId="0" animBg="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grpSp>
        <p:nvGrpSpPr>
          <p:cNvPr id="76803" name="组合 76802"/>
          <p:cNvGrpSpPr/>
          <p:nvPr/>
        </p:nvGrpSpPr>
        <p:grpSpPr>
          <a:xfrm>
            <a:off x="1478280" y="4116705"/>
            <a:ext cx="2507407" cy="2176780"/>
            <a:chOff x="1551" y="1592"/>
            <a:chExt cx="1135" cy="1051"/>
          </a:xfrm>
        </p:grpSpPr>
        <p:sp>
          <p:nvSpPr>
            <p:cNvPr id="76804" name="椭圆 76803"/>
            <p:cNvSpPr/>
            <p:nvPr/>
          </p:nvSpPr>
          <p:spPr>
            <a:xfrm>
              <a:off x="2031" y="1592"/>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5" name="椭圆 76804"/>
            <p:cNvSpPr/>
            <p:nvPr/>
          </p:nvSpPr>
          <p:spPr>
            <a:xfrm>
              <a:off x="155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6" name="椭圆 76805"/>
            <p:cNvSpPr/>
            <p:nvPr/>
          </p:nvSpPr>
          <p:spPr>
            <a:xfrm>
              <a:off x="1839" y="2408"/>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7" name="椭圆 76806"/>
            <p:cNvSpPr/>
            <p:nvPr/>
          </p:nvSpPr>
          <p:spPr>
            <a:xfrm>
              <a:off x="2431" y="1976"/>
              <a:ext cx="255" cy="224"/>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8" name="椭圆 76807"/>
            <p:cNvSpPr/>
            <p:nvPr/>
          </p:nvSpPr>
          <p:spPr>
            <a:xfrm>
              <a:off x="2175" y="2408"/>
              <a:ext cx="255" cy="235"/>
            </a:xfrm>
            <a:prstGeom prst="ellipse">
              <a:avLst/>
            </a:prstGeom>
            <a:noFill/>
            <a:ln w="9525" cap="flat" cmpd="sng">
              <a:solidFill>
                <a:schemeClr val="tx1"/>
              </a:solidFill>
              <a:prstDash val="solid"/>
              <a:headEnd type="none" w="med" len="med"/>
              <a:tailEnd type="none" w="med" len="med"/>
            </a:ln>
          </p:spPr>
          <p:txBody>
            <a:bodyPr wrap="none" anchor="ctr"/>
            <a:p>
              <a:pPr algn="ctr">
                <a:spcBef>
                  <a:spcPct val="0"/>
                </a:spcBef>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E</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9" name="直接连接符 76808"/>
            <p:cNvSpPr/>
            <p:nvPr/>
          </p:nvSpPr>
          <p:spPr>
            <a:xfrm flipH="1">
              <a:off x="1791" y="1743"/>
              <a:ext cx="240" cy="281"/>
            </a:xfrm>
            <a:prstGeom prst="line">
              <a:avLst/>
            </a:prstGeom>
            <a:ln w="9525" cap="flat" cmpd="sng">
              <a:solidFill>
                <a:schemeClr val="tx1"/>
              </a:solidFill>
              <a:prstDash val="solid"/>
              <a:headEnd type="none" w="med" len="med"/>
              <a:tailEnd type="none" w="med" len="med"/>
            </a:ln>
          </p:spPr>
        </p:sp>
        <p:sp>
          <p:nvSpPr>
            <p:cNvPr id="76810" name="直接连接符 76809"/>
            <p:cNvSpPr/>
            <p:nvPr/>
          </p:nvSpPr>
          <p:spPr>
            <a:xfrm>
              <a:off x="2223" y="1784"/>
              <a:ext cx="240" cy="240"/>
            </a:xfrm>
            <a:prstGeom prst="line">
              <a:avLst/>
            </a:prstGeom>
            <a:ln w="9525" cap="flat" cmpd="sng">
              <a:solidFill>
                <a:schemeClr val="tx1"/>
              </a:solidFill>
              <a:prstDash val="solid"/>
              <a:headEnd type="none" w="med" len="med"/>
              <a:tailEnd type="none" w="med" len="med"/>
            </a:ln>
          </p:spPr>
        </p:sp>
        <p:sp>
          <p:nvSpPr>
            <p:cNvPr id="76811" name="直接连接符 76810"/>
            <p:cNvSpPr/>
            <p:nvPr/>
          </p:nvSpPr>
          <p:spPr>
            <a:xfrm>
              <a:off x="1743" y="2181"/>
              <a:ext cx="144" cy="240"/>
            </a:xfrm>
            <a:prstGeom prst="line">
              <a:avLst/>
            </a:prstGeom>
            <a:ln w="9525" cap="flat" cmpd="sng">
              <a:solidFill>
                <a:schemeClr val="tx1"/>
              </a:solidFill>
              <a:prstDash val="solid"/>
              <a:headEnd type="none" w="med" len="med"/>
              <a:tailEnd type="none" w="med" len="med"/>
            </a:ln>
          </p:spPr>
        </p:sp>
        <p:sp>
          <p:nvSpPr>
            <p:cNvPr id="76812" name="直接连接符 76811"/>
            <p:cNvSpPr/>
            <p:nvPr/>
          </p:nvSpPr>
          <p:spPr>
            <a:xfrm flipH="1">
              <a:off x="2415" y="2216"/>
              <a:ext cx="144" cy="240"/>
            </a:xfrm>
            <a:prstGeom prst="line">
              <a:avLst/>
            </a:prstGeom>
            <a:ln w="9525" cap="flat" cmpd="sng">
              <a:solidFill>
                <a:schemeClr val="tx1"/>
              </a:solidFill>
              <a:prstDash val="solid"/>
              <a:headEnd type="none" w="med" len="med"/>
              <a:tailEnd type="none" w="med" len="med"/>
            </a:ln>
          </p:spPr>
        </p:sp>
      </p:grpSp>
      <p:grpSp>
        <p:nvGrpSpPr>
          <p:cNvPr id="76866" name="组合 76865"/>
          <p:cNvGrpSpPr/>
          <p:nvPr/>
        </p:nvGrpSpPr>
        <p:grpSpPr>
          <a:xfrm>
            <a:off x="5542598" y="1452245"/>
            <a:ext cx="5105400" cy="430213"/>
            <a:chOff x="2449" y="510"/>
            <a:chExt cx="3216" cy="271"/>
          </a:xfrm>
        </p:grpSpPr>
        <p:sp>
          <p:nvSpPr>
            <p:cNvPr id="76867" name="矩形 76866"/>
            <p:cNvSpPr/>
            <p:nvPr/>
          </p:nvSpPr>
          <p:spPr>
            <a:xfrm>
              <a:off x="2449" y="510"/>
              <a:ext cx="3216" cy="271"/>
            </a:xfrm>
            <a:prstGeom prst="rect">
              <a:avLst/>
            </a:prstGeom>
            <a:noFill/>
            <a:ln w="9525" cap="flat" cmpd="sng">
              <a:solidFill>
                <a:schemeClr val="tx1"/>
              </a:solidFill>
              <a:prstDash val="solid"/>
              <a:miter/>
              <a:headEnd type="none" w="med" len="med"/>
              <a:tailEnd type="none" w="med" len="med"/>
            </a:ln>
          </p:spPr>
          <p:txBody>
            <a:bodyPr anchor="ctr">
              <a:spAutoFit/>
            </a:bodyPr>
            <a:p>
              <a:pPr algn="l">
                <a:spcBef>
                  <a:spcPct val="0"/>
                </a:spcBef>
                <a:buNone/>
              </a:pP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lchild     LTag     </a:t>
              </a:r>
              <a:r>
                <a:rPr lang="en-US" altLang="zh-CN" sz="22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a:t>
              </a:r>
              <a:r>
                <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rPr>
                <a:t>        RTag     rchild</a:t>
              </a:r>
              <a:endParaRPr lang="en-US" altLang="zh-CN" sz="2200" b="1">
                <a:solidFill>
                  <a:srgbClr val="BF11C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8" name="直接连接符 76867"/>
            <p:cNvSpPr/>
            <p:nvPr/>
          </p:nvSpPr>
          <p:spPr>
            <a:xfrm>
              <a:off x="3092" y="517"/>
              <a:ext cx="0" cy="245"/>
            </a:xfrm>
            <a:prstGeom prst="line">
              <a:avLst/>
            </a:prstGeom>
            <a:ln w="9525" cap="flat" cmpd="sng">
              <a:solidFill>
                <a:schemeClr val="tx1"/>
              </a:solidFill>
              <a:prstDash val="solid"/>
              <a:headEnd type="none" w="med" len="med"/>
              <a:tailEnd type="none" w="med" len="med"/>
            </a:ln>
          </p:spPr>
        </p:sp>
        <p:sp>
          <p:nvSpPr>
            <p:cNvPr id="76869" name="直接连接符 76868"/>
            <p:cNvSpPr/>
            <p:nvPr/>
          </p:nvSpPr>
          <p:spPr>
            <a:xfrm>
              <a:off x="3735" y="517"/>
              <a:ext cx="0" cy="256"/>
            </a:xfrm>
            <a:prstGeom prst="line">
              <a:avLst/>
            </a:prstGeom>
            <a:ln w="9525" cap="flat" cmpd="sng">
              <a:solidFill>
                <a:schemeClr val="tx1"/>
              </a:solidFill>
              <a:prstDash val="solid"/>
              <a:headEnd type="none" w="med" len="med"/>
              <a:tailEnd type="none" w="med" len="med"/>
            </a:ln>
          </p:spPr>
        </p:sp>
        <p:sp>
          <p:nvSpPr>
            <p:cNvPr id="76870" name="直接连接符 76869"/>
            <p:cNvSpPr/>
            <p:nvPr/>
          </p:nvSpPr>
          <p:spPr>
            <a:xfrm>
              <a:off x="4379" y="517"/>
              <a:ext cx="0" cy="256"/>
            </a:xfrm>
            <a:prstGeom prst="line">
              <a:avLst/>
            </a:prstGeom>
            <a:ln w="9525" cap="flat" cmpd="sng">
              <a:solidFill>
                <a:schemeClr val="tx1"/>
              </a:solidFill>
              <a:prstDash val="solid"/>
              <a:headEnd type="none" w="med" len="med"/>
              <a:tailEnd type="none" w="med" len="med"/>
            </a:ln>
          </p:spPr>
        </p:sp>
        <p:sp>
          <p:nvSpPr>
            <p:cNvPr id="76871" name="直接连接符 76870"/>
            <p:cNvSpPr/>
            <p:nvPr/>
          </p:nvSpPr>
          <p:spPr>
            <a:xfrm>
              <a:off x="5022" y="517"/>
              <a:ext cx="0" cy="240"/>
            </a:xfrm>
            <a:prstGeom prst="line">
              <a:avLst/>
            </a:prstGeom>
            <a:ln w="9525" cap="flat" cmpd="sng">
              <a:solidFill>
                <a:schemeClr val="tx1"/>
              </a:solidFill>
              <a:prstDash val="solid"/>
              <a:headEnd type="none" w="med" len="med"/>
              <a:tailEnd type="none" w="med" len="med"/>
            </a:ln>
          </p:spPr>
        </p:sp>
      </p:grpSp>
      <p:sp>
        <p:nvSpPr>
          <p:cNvPr id="76873" name="矩形 76872"/>
          <p:cNvSpPr/>
          <p:nvPr/>
        </p:nvSpPr>
        <p:spPr>
          <a:xfrm>
            <a:off x="394335" y="1851660"/>
            <a:ext cx="4385945" cy="1714500"/>
          </a:xfrm>
          <a:prstGeom prst="rect">
            <a:avLst/>
          </a:prstGeom>
          <a:noFill/>
          <a:ln w="9525">
            <a:noFill/>
          </a:ln>
        </p:spPr>
        <p:txBody>
          <a:bodyPr wrap="square">
            <a:spAutoFit/>
          </a:bodyPr>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域指向左孩子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lchild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域指向其前驱</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a:p>
            <a:pPr>
              <a:lnSpc>
                <a:spcPct val="110000"/>
              </a:lnSpc>
              <a:buNone/>
            </a:pP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RTag=0</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域指向右孩子</a:t>
            </a:r>
            <a:br>
              <a:rPr lang="zh-CN" altLang="en-US" sz="2400" b="1">
                <a:latin typeface="华文楷体" panose="02010600040101010101" pitchFamily="2" charset="-122"/>
                <a:ea typeface="华文楷体" panose="02010600040101010101" pitchFamily="2" charset="-122"/>
                <a:cs typeface="华文楷体" panose="02010600040101010101" pitchFamily="2" charset="-122"/>
              </a:rPr>
            </a:b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RTag=1</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b="1">
                <a:latin typeface="华文楷体" panose="02010600040101010101" pitchFamily="2" charset="-122"/>
                <a:ea typeface="华文楷体" panose="02010600040101010101" pitchFamily="2" charset="-122"/>
                <a:cs typeface="华文楷体" panose="02010600040101010101" pitchFamily="2" charset="-122"/>
              </a:rPr>
              <a:t>rchild</a:t>
            </a:r>
            <a:r>
              <a:rPr lang="zh-CN" altLang="en-US" sz="2400" b="1">
                <a:latin typeface="华文楷体" panose="02010600040101010101" pitchFamily="2" charset="-122"/>
                <a:ea typeface="华文楷体" panose="02010600040101010101" pitchFamily="2" charset="-122"/>
                <a:cs typeface="华文楷体" panose="02010600040101010101" pitchFamily="2" charset="-122"/>
              </a:rPr>
              <a:t>域指向其后继 </a:t>
            </a:r>
            <a:endParaRPr lang="zh-CN" altLang="en-US" sz="2400" b="1">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6813" name="直接连接符 76812"/>
          <p:cNvSpPr/>
          <p:nvPr/>
        </p:nvSpPr>
        <p:spPr>
          <a:xfrm flipH="1">
            <a:off x="6878003" y="2872740"/>
            <a:ext cx="609600" cy="609600"/>
          </a:xfrm>
          <a:prstGeom prst="line">
            <a:avLst/>
          </a:prstGeom>
          <a:ln w="38100" cap="flat" cmpd="sng">
            <a:solidFill>
              <a:srgbClr val="0000FF"/>
            </a:solidFill>
            <a:prstDash val="solid"/>
            <a:headEnd type="none" w="med" len="med"/>
            <a:tailEnd type="triangle" w="med" len="med"/>
          </a:ln>
        </p:spPr>
      </p:sp>
      <p:sp>
        <p:nvSpPr>
          <p:cNvPr id="76814" name="直接连接符 76813"/>
          <p:cNvSpPr/>
          <p:nvPr/>
        </p:nvSpPr>
        <p:spPr>
          <a:xfrm>
            <a:off x="6154420" y="3710940"/>
            <a:ext cx="1132840" cy="718820"/>
          </a:xfrm>
          <a:prstGeom prst="line">
            <a:avLst/>
          </a:prstGeom>
          <a:ln w="38100" cap="flat" cmpd="sng">
            <a:solidFill>
              <a:srgbClr val="FF3300"/>
            </a:solidFill>
            <a:prstDash val="dash"/>
            <a:headEnd type="none" w="med" len="med"/>
            <a:tailEnd type="triangle" w="med" len="med"/>
          </a:ln>
        </p:spPr>
      </p:sp>
      <p:sp>
        <p:nvSpPr>
          <p:cNvPr id="76815" name="直接连接符 76814"/>
          <p:cNvSpPr/>
          <p:nvPr/>
        </p:nvSpPr>
        <p:spPr>
          <a:xfrm>
            <a:off x="8706803" y="2872740"/>
            <a:ext cx="838200" cy="609600"/>
          </a:xfrm>
          <a:prstGeom prst="line">
            <a:avLst/>
          </a:prstGeom>
          <a:ln w="38100" cap="flat" cmpd="sng">
            <a:solidFill>
              <a:srgbClr val="0000FF"/>
            </a:solidFill>
            <a:prstDash val="solid"/>
            <a:headEnd type="none" w="med" len="med"/>
            <a:tailEnd type="triangle" w="med" len="med"/>
          </a:ln>
        </p:spPr>
      </p:sp>
      <p:sp>
        <p:nvSpPr>
          <p:cNvPr id="4" name="直接连接符 3"/>
          <p:cNvSpPr/>
          <p:nvPr/>
        </p:nvSpPr>
        <p:spPr>
          <a:xfrm flipH="1">
            <a:off x="7310120" y="3787140"/>
            <a:ext cx="635" cy="699135"/>
          </a:xfrm>
          <a:prstGeom prst="line">
            <a:avLst/>
          </a:prstGeom>
          <a:ln w="38100" cap="flat" cmpd="sng">
            <a:solidFill>
              <a:srgbClr val="0000FF"/>
            </a:solidFill>
            <a:prstDash val="solid"/>
            <a:headEnd type="none" w="med" len="med"/>
            <a:tailEnd type="triangle" w="med" len="med"/>
          </a:ln>
        </p:spPr>
      </p:sp>
      <p:sp>
        <p:nvSpPr>
          <p:cNvPr id="76818" name="直接连接符 76817"/>
          <p:cNvSpPr/>
          <p:nvPr/>
        </p:nvSpPr>
        <p:spPr>
          <a:xfrm flipH="1">
            <a:off x="8554403" y="3787140"/>
            <a:ext cx="457200" cy="685800"/>
          </a:xfrm>
          <a:prstGeom prst="line">
            <a:avLst/>
          </a:prstGeom>
          <a:ln w="38100" cap="flat" cmpd="sng">
            <a:solidFill>
              <a:srgbClr val="0000FF"/>
            </a:solidFill>
            <a:prstDash val="solid"/>
            <a:headEnd type="none" w="med" len="med"/>
            <a:tailEnd type="triangle" w="med" len="med"/>
          </a:ln>
        </p:spPr>
      </p:sp>
      <p:sp>
        <p:nvSpPr>
          <p:cNvPr id="76819" name="直接连接符 76818"/>
          <p:cNvSpPr/>
          <p:nvPr/>
        </p:nvSpPr>
        <p:spPr>
          <a:xfrm flipH="1" flipV="1">
            <a:off x="7411720" y="3888740"/>
            <a:ext cx="426720" cy="840740"/>
          </a:xfrm>
          <a:prstGeom prst="line">
            <a:avLst/>
          </a:prstGeom>
          <a:ln w="38100" cap="flat" cmpd="sng">
            <a:solidFill>
              <a:srgbClr val="FF3300"/>
            </a:solidFill>
            <a:prstDash val="dash"/>
            <a:headEnd type="none" w="med" len="med"/>
            <a:tailEnd type="triangle" w="med" len="med"/>
          </a:ln>
        </p:spPr>
      </p:sp>
      <p:sp>
        <p:nvSpPr>
          <p:cNvPr id="76820" name="直接连接符 76819"/>
          <p:cNvSpPr/>
          <p:nvPr/>
        </p:nvSpPr>
        <p:spPr>
          <a:xfrm flipH="1" flipV="1">
            <a:off x="8859520" y="2780030"/>
            <a:ext cx="1142365" cy="930910"/>
          </a:xfrm>
          <a:prstGeom prst="line">
            <a:avLst/>
          </a:prstGeom>
          <a:ln w="38100" cap="flat" cmpd="sng">
            <a:solidFill>
              <a:srgbClr val="FF3300"/>
            </a:solidFill>
            <a:prstDash val="dash"/>
            <a:headEnd type="none" w="med" len="med"/>
            <a:tailEnd type="triangle" w="med" len="med"/>
          </a:ln>
        </p:spPr>
      </p:sp>
      <p:sp>
        <p:nvSpPr>
          <p:cNvPr id="76821" name="直接连接符 76820"/>
          <p:cNvSpPr/>
          <p:nvPr/>
        </p:nvSpPr>
        <p:spPr>
          <a:xfrm flipH="1" flipV="1">
            <a:off x="7488555" y="3710940"/>
            <a:ext cx="837565" cy="838200"/>
          </a:xfrm>
          <a:prstGeom prst="line">
            <a:avLst/>
          </a:prstGeom>
          <a:ln w="38100" cap="flat" cmpd="sng">
            <a:solidFill>
              <a:srgbClr val="FF3300"/>
            </a:solidFill>
            <a:prstDash val="dash"/>
            <a:headEnd type="none" w="med" len="med"/>
            <a:tailEnd type="triangle" w="med" len="med"/>
          </a:ln>
        </p:spPr>
      </p:sp>
      <p:grpSp>
        <p:nvGrpSpPr>
          <p:cNvPr id="76822" name="组合 76821"/>
          <p:cNvGrpSpPr/>
          <p:nvPr/>
        </p:nvGrpSpPr>
        <p:grpSpPr>
          <a:xfrm>
            <a:off x="6039803" y="1958340"/>
            <a:ext cx="4191000" cy="4068763"/>
            <a:chOff x="2991" y="872"/>
            <a:chExt cx="2640" cy="2563"/>
          </a:xfrm>
        </p:grpSpPr>
        <p:grpSp>
          <p:nvGrpSpPr>
            <p:cNvPr id="76823" name="组合 76822"/>
            <p:cNvGrpSpPr/>
            <p:nvPr/>
          </p:nvGrpSpPr>
          <p:grpSpPr>
            <a:xfrm>
              <a:off x="3855" y="1250"/>
              <a:ext cx="912" cy="262"/>
              <a:chOff x="3855" y="1250"/>
              <a:chExt cx="912" cy="262"/>
            </a:xfrm>
          </p:grpSpPr>
          <p:sp>
            <p:nvSpPr>
              <p:cNvPr id="76824" name="矩形 76823"/>
              <p:cNvSpPr/>
              <p:nvPr/>
            </p:nvSpPr>
            <p:spPr>
              <a:xfrm>
                <a:off x="3855" y="1250"/>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A</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25" name="直接连接符 76824"/>
              <p:cNvSpPr/>
              <p:nvPr/>
            </p:nvSpPr>
            <p:spPr>
              <a:xfrm>
                <a:off x="4037" y="1256"/>
                <a:ext cx="0" cy="245"/>
              </a:xfrm>
              <a:prstGeom prst="line">
                <a:avLst/>
              </a:prstGeom>
              <a:ln w="9525" cap="flat" cmpd="sng">
                <a:solidFill>
                  <a:schemeClr val="tx1"/>
                </a:solidFill>
                <a:prstDash val="solid"/>
                <a:headEnd type="none" w="med" len="med"/>
                <a:tailEnd type="none" w="med" len="med"/>
              </a:ln>
            </p:spPr>
          </p:sp>
          <p:sp>
            <p:nvSpPr>
              <p:cNvPr id="76826" name="直接连接符 76825"/>
              <p:cNvSpPr/>
              <p:nvPr/>
            </p:nvSpPr>
            <p:spPr>
              <a:xfrm>
                <a:off x="4220" y="1256"/>
                <a:ext cx="0" cy="256"/>
              </a:xfrm>
              <a:prstGeom prst="line">
                <a:avLst/>
              </a:prstGeom>
              <a:ln w="9525" cap="flat" cmpd="sng">
                <a:solidFill>
                  <a:schemeClr val="tx1"/>
                </a:solidFill>
                <a:prstDash val="solid"/>
                <a:headEnd type="none" w="med" len="med"/>
                <a:tailEnd type="none" w="med" len="med"/>
              </a:ln>
            </p:spPr>
          </p:sp>
          <p:sp>
            <p:nvSpPr>
              <p:cNvPr id="76827" name="直接连接符 76826"/>
              <p:cNvSpPr/>
              <p:nvPr/>
            </p:nvSpPr>
            <p:spPr>
              <a:xfrm>
                <a:off x="4402" y="1256"/>
                <a:ext cx="0" cy="256"/>
              </a:xfrm>
              <a:prstGeom prst="line">
                <a:avLst/>
              </a:prstGeom>
              <a:ln w="9525" cap="flat" cmpd="sng">
                <a:solidFill>
                  <a:schemeClr val="tx1"/>
                </a:solidFill>
                <a:prstDash val="solid"/>
                <a:headEnd type="none" w="med" len="med"/>
                <a:tailEnd type="none" w="med" len="med"/>
              </a:ln>
            </p:spPr>
          </p:sp>
          <p:sp>
            <p:nvSpPr>
              <p:cNvPr id="76828" name="直接连接符 76827"/>
              <p:cNvSpPr/>
              <p:nvPr/>
            </p:nvSpPr>
            <p:spPr>
              <a:xfrm>
                <a:off x="4585" y="1256"/>
                <a:ext cx="0" cy="240"/>
              </a:xfrm>
              <a:prstGeom prst="line">
                <a:avLst/>
              </a:prstGeom>
              <a:ln w="9525" cap="flat" cmpd="sng">
                <a:solidFill>
                  <a:schemeClr val="tx1"/>
                </a:solidFill>
                <a:prstDash val="solid"/>
                <a:headEnd type="none" w="med" len="med"/>
                <a:tailEnd type="none" w="med" len="med"/>
              </a:ln>
            </p:spPr>
          </p:sp>
        </p:grpSp>
        <p:sp>
          <p:nvSpPr>
            <p:cNvPr id="76829" name="矩形 76828"/>
            <p:cNvSpPr/>
            <p:nvPr/>
          </p:nvSpPr>
          <p:spPr>
            <a:xfrm>
              <a:off x="2991"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B</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0" name="直接连接符 76829"/>
            <p:cNvSpPr/>
            <p:nvPr/>
          </p:nvSpPr>
          <p:spPr>
            <a:xfrm>
              <a:off x="3173" y="1832"/>
              <a:ext cx="0" cy="245"/>
            </a:xfrm>
            <a:prstGeom prst="line">
              <a:avLst/>
            </a:prstGeom>
            <a:ln w="9525" cap="flat" cmpd="sng">
              <a:solidFill>
                <a:schemeClr val="tx1"/>
              </a:solidFill>
              <a:prstDash val="solid"/>
              <a:headEnd type="none" w="med" len="med"/>
              <a:tailEnd type="none" w="med" len="med"/>
            </a:ln>
          </p:spPr>
        </p:sp>
        <p:sp>
          <p:nvSpPr>
            <p:cNvPr id="76831" name="直接连接符 76830"/>
            <p:cNvSpPr/>
            <p:nvPr/>
          </p:nvSpPr>
          <p:spPr>
            <a:xfrm>
              <a:off x="3356" y="1832"/>
              <a:ext cx="0" cy="256"/>
            </a:xfrm>
            <a:prstGeom prst="line">
              <a:avLst/>
            </a:prstGeom>
            <a:ln w="9525" cap="flat" cmpd="sng">
              <a:solidFill>
                <a:schemeClr val="tx1"/>
              </a:solidFill>
              <a:prstDash val="solid"/>
              <a:headEnd type="none" w="med" len="med"/>
              <a:tailEnd type="none" w="med" len="med"/>
            </a:ln>
          </p:spPr>
        </p:sp>
        <p:sp>
          <p:nvSpPr>
            <p:cNvPr id="76832" name="直接连接符 76831"/>
            <p:cNvSpPr/>
            <p:nvPr/>
          </p:nvSpPr>
          <p:spPr>
            <a:xfrm>
              <a:off x="3538" y="1832"/>
              <a:ext cx="0" cy="256"/>
            </a:xfrm>
            <a:prstGeom prst="line">
              <a:avLst/>
            </a:prstGeom>
            <a:ln w="9525" cap="flat" cmpd="sng">
              <a:solidFill>
                <a:schemeClr val="tx1"/>
              </a:solidFill>
              <a:prstDash val="solid"/>
              <a:headEnd type="none" w="med" len="med"/>
              <a:tailEnd type="none" w="med" len="med"/>
            </a:ln>
          </p:spPr>
        </p:sp>
        <p:sp>
          <p:nvSpPr>
            <p:cNvPr id="76833" name="直接连接符 76832"/>
            <p:cNvSpPr/>
            <p:nvPr/>
          </p:nvSpPr>
          <p:spPr>
            <a:xfrm>
              <a:off x="3721" y="1832"/>
              <a:ext cx="0" cy="240"/>
            </a:xfrm>
            <a:prstGeom prst="line">
              <a:avLst/>
            </a:prstGeom>
            <a:ln w="9525" cap="flat" cmpd="sng">
              <a:solidFill>
                <a:schemeClr val="tx1"/>
              </a:solidFill>
              <a:prstDash val="solid"/>
              <a:headEnd type="none" w="med" len="med"/>
              <a:tailEnd type="none" w="med" len="med"/>
            </a:ln>
          </p:spPr>
        </p:sp>
        <p:grpSp>
          <p:nvGrpSpPr>
            <p:cNvPr id="76834" name="组合 76833"/>
            <p:cNvGrpSpPr/>
            <p:nvPr/>
          </p:nvGrpSpPr>
          <p:grpSpPr>
            <a:xfrm>
              <a:off x="4719" y="1831"/>
              <a:ext cx="912" cy="257"/>
              <a:chOff x="4719" y="1831"/>
              <a:chExt cx="912" cy="257"/>
            </a:xfrm>
          </p:grpSpPr>
          <p:sp>
            <p:nvSpPr>
              <p:cNvPr id="76835" name="矩形 76834"/>
              <p:cNvSpPr/>
              <p:nvPr/>
            </p:nvSpPr>
            <p:spPr>
              <a:xfrm>
                <a:off x="4719" y="1831"/>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D</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36" name="直接连接符 76835"/>
              <p:cNvSpPr/>
              <p:nvPr/>
            </p:nvSpPr>
            <p:spPr>
              <a:xfrm>
                <a:off x="4901" y="1832"/>
                <a:ext cx="0" cy="245"/>
              </a:xfrm>
              <a:prstGeom prst="line">
                <a:avLst/>
              </a:prstGeom>
              <a:ln w="9525" cap="flat" cmpd="sng">
                <a:solidFill>
                  <a:schemeClr val="tx1"/>
                </a:solidFill>
                <a:prstDash val="solid"/>
                <a:headEnd type="none" w="med" len="med"/>
                <a:tailEnd type="none" w="med" len="med"/>
              </a:ln>
            </p:spPr>
          </p:sp>
          <p:sp>
            <p:nvSpPr>
              <p:cNvPr id="76837" name="直接连接符 76836"/>
              <p:cNvSpPr/>
              <p:nvPr/>
            </p:nvSpPr>
            <p:spPr>
              <a:xfrm>
                <a:off x="5084" y="1832"/>
                <a:ext cx="0" cy="256"/>
              </a:xfrm>
              <a:prstGeom prst="line">
                <a:avLst/>
              </a:prstGeom>
              <a:ln w="9525" cap="flat" cmpd="sng">
                <a:solidFill>
                  <a:schemeClr val="tx1"/>
                </a:solidFill>
                <a:prstDash val="solid"/>
                <a:headEnd type="none" w="med" len="med"/>
                <a:tailEnd type="none" w="med" len="med"/>
              </a:ln>
            </p:spPr>
          </p:sp>
          <p:sp>
            <p:nvSpPr>
              <p:cNvPr id="76838" name="直接连接符 76837"/>
              <p:cNvSpPr/>
              <p:nvPr/>
            </p:nvSpPr>
            <p:spPr>
              <a:xfrm>
                <a:off x="5266" y="1832"/>
                <a:ext cx="0" cy="256"/>
              </a:xfrm>
              <a:prstGeom prst="line">
                <a:avLst/>
              </a:prstGeom>
              <a:ln w="9525" cap="flat" cmpd="sng">
                <a:solidFill>
                  <a:schemeClr val="tx1"/>
                </a:solidFill>
                <a:prstDash val="solid"/>
                <a:headEnd type="none" w="med" len="med"/>
                <a:tailEnd type="none" w="med" len="med"/>
              </a:ln>
            </p:spPr>
          </p:sp>
          <p:sp>
            <p:nvSpPr>
              <p:cNvPr id="76839" name="直接连接符 76838"/>
              <p:cNvSpPr/>
              <p:nvPr/>
            </p:nvSpPr>
            <p:spPr>
              <a:xfrm>
                <a:off x="5449" y="1832"/>
                <a:ext cx="0" cy="240"/>
              </a:xfrm>
              <a:prstGeom prst="line">
                <a:avLst/>
              </a:prstGeom>
              <a:ln w="9525" cap="flat" cmpd="sng">
                <a:solidFill>
                  <a:schemeClr val="tx1"/>
                </a:solidFill>
                <a:prstDash val="solid"/>
                <a:headEnd type="none" w="med" len="med"/>
                <a:tailEnd type="none" w="med" len="med"/>
              </a:ln>
            </p:spPr>
          </p:sp>
        </p:grpSp>
        <p:grpSp>
          <p:nvGrpSpPr>
            <p:cNvPr id="76840" name="组合 76839"/>
            <p:cNvGrpSpPr/>
            <p:nvPr/>
          </p:nvGrpSpPr>
          <p:grpSpPr>
            <a:xfrm>
              <a:off x="3327" y="2455"/>
              <a:ext cx="912" cy="257"/>
              <a:chOff x="3327" y="2455"/>
              <a:chExt cx="912" cy="257"/>
            </a:xfrm>
          </p:grpSpPr>
          <p:sp>
            <p:nvSpPr>
              <p:cNvPr id="76841" name="矩形 76840"/>
              <p:cNvSpPr/>
              <p:nvPr/>
            </p:nvSpPr>
            <p:spPr>
              <a:xfrm>
                <a:off x="3327"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C</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2" name="直接连接符 76841"/>
              <p:cNvSpPr/>
              <p:nvPr/>
            </p:nvSpPr>
            <p:spPr>
              <a:xfrm>
                <a:off x="3509" y="2456"/>
                <a:ext cx="0" cy="245"/>
              </a:xfrm>
              <a:prstGeom prst="line">
                <a:avLst/>
              </a:prstGeom>
              <a:ln w="9525" cap="flat" cmpd="sng">
                <a:solidFill>
                  <a:schemeClr val="tx1"/>
                </a:solidFill>
                <a:prstDash val="solid"/>
                <a:headEnd type="none" w="med" len="med"/>
                <a:tailEnd type="none" w="med" len="med"/>
              </a:ln>
            </p:spPr>
          </p:sp>
          <p:sp>
            <p:nvSpPr>
              <p:cNvPr id="76843" name="直接连接符 76842"/>
              <p:cNvSpPr/>
              <p:nvPr/>
            </p:nvSpPr>
            <p:spPr>
              <a:xfrm>
                <a:off x="3692" y="2456"/>
                <a:ext cx="0" cy="256"/>
              </a:xfrm>
              <a:prstGeom prst="line">
                <a:avLst/>
              </a:prstGeom>
              <a:ln w="9525" cap="flat" cmpd="sng">
                <a:solidFill>
                  <a:schemeClr val="tx1"/>
                </a:solidFill>
                <a:prstDash val="solid"/>
                <a:headEnd type="none" w="med" len="med"/>
                <a:tailEnd type="none" w="med" len="med"/>
              </a:ln>
            </p:spPr>
          </p:sp>
          <p:sp>
            <p:nvSpPr>
              <p:cNvPr id="76844" name="直接连接符 76843"/>
              <p:cNvSpPr/>
              <p:nvPr/>
            </p:nvSpPr>
            <p:spPr>
              <a:xfrm>
                <a:off x="3874" y="2456"/>
                <a:ext cx="0" cy="256"/>
              </a:xfrm>
              <a:prstGeom prst="line">
                <a:avLst/>
              </a:prstGeom>
              <a:ln w="9525" cap="flat" cmpd="sng">
                <a:solidFill>
                  <a:schemeClr val="tx1"/>
                </a:solidFill>
                <a:prstDash val="solid"/>
                <a:headEnd type="none" w="med" len="med"/>
                <a:tailEnd type="none" w="med" len="med"/>
              </a:ln>
            </p:spPr>
          </p:sp>
          <p:sp>
            <p:nvSpPr>
              <p:cNvPr id="76845" name="直接连接符 76844"/>
              <p:cNvSpPr/>
              <p:nvPr/>
            </p:nvSpPr>
            <p:spPr>
              <a:xfrm>
                <a:off x="4057" y="2456"/>
                <a:ext cx="0" cy="240"/>
              </a:xfrm>
              <a:prstGeom prst="line">
                <a:avLst/>
              </a:prstGeom>
              <a:ln w="9525" cap="flat" cmpd="sng">
                <a:solidFill>
                  <a:schemeClr val="tx1"/>
                </a:solidFill>
                <a:prstDash val="solid"/>
                <a:headEnd type="none" w="med" len="med"/>
                <a:tailEnd type="none" w="med" len="med"/>
              </a:ln>
            </p:spPr>
          </p:sp>
        </p:grpSp>
        <p:grpSp>
          <p:nvGrpSpPr>
            <p:cNvPr id="76846" name="组合 76845"/>
            <p:cNvGrpSpPr/>
            <p:nvPr/>
          </p:nvGrpSpPr>
          <p:grpSpPr>
            <a:xfrm>
              <a:off x="4335" y="2455"/>
              <a:ext cx="912" cy="257"/>
              <a:chOff x="4335" y="2455"/>
              <a:chExt cx="912" cy="257"/>
            </a:xfrm>
          </p:grpSpPr>
          <p:sp>
            <p:nvSpPr>
              <p:cNvPr id="76847" name="矩形 76846"/>
              <p:cNvSpPr/>
              <p:nvPr/>
            </p:nvSpPr>
            <p:spPr>
              <a:xfrm>
                <a:off x="4335" y="2455"/>
                <a:ext cx="912" cy="251"/>
              </a:xfrm>
              <a:prstGeom prst="rect">
                <a:avLst/>
              </a:prstGeom>
              <a:noFill/>
              <a:ln w="9525" cap="flat" cmpd="sng">
                <a:solidFill>
                  <a:schemeClr val="tx1"/>
                </a:solidFill>
                <a:prstDash val="solid"/>
                <a:miter/>
                <a:headEnd type="none" w="med" len="med"/>
                <a:tailEnd type="none" w="med" len="med"/>
              </a:ln>
            </p:spPr>
            <p:txBody>
              <a:bodyPr anchor="ctr">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         E</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48" name="直接连接符 76847"/>
              <p:cNvSpPr/>
              <p:nvPr/>
            </p:nvSpPr>
            <p:spPr>
              <a:xfrm>
                <a:off x="4517" y="2456"/>
                <a:ext cx="0" cy="245"/>
              </a:xfrm>
              <a:prstGeom prst="line">
                <a:avLst/>
              </a:prstGeom>
              <a:ln w="9525" cap="flat" cmpd="sng">
                <a:solidFill>
                  <a:schemeClr val="tx1"/>
                </a:solidFill>
                <a:prstDash val="solid"/>
                <a:headEnd type="none" w="med" len="med"/>
                <a:tailEnd type="none" w="med" len="med"/>
              </a:ln>
            </p:spPr>
          </p:sp>
          <p:sp>
            <p:nvSpPr>
              <p:cNvPr id="76849" name="直接连接符 76848"/>
              <p:cNvSpPr/>
              <p:nvPr/>
            </p:nvSpPr>
            <p:spPr>
              <a:xfrm>
                <a:off x="4700" y="2456"/>
                <a:ext cx="0" cy="256"/>
              </a:xfrm>
              <a:prstGeom prst="line">
                <a:avLst/>
              </a:prstGeom>
              <a:ln w="9525" cap="flat" cmpd="sng">
                <a:solidFill>
                  <a:schemeClr val="tx1"/>
                </a:solidFill>
                <a:prstDash val="solid"/>
                <a:headEnd type="none" w="med" len="med"/>
                <a:tailEnd type="none" w="med" len="med"/>
              </a:ln>
            </p:spPr>
          </p:sp>
          <p:sp>
            <p:nvSpPr>
              <p:cNvPr id="76850" name="直接连接符 76849"/>
              <p:cNvSpPr/>
              <p:nvPr/>
            </p:nvSpPr>
            <p:spPr>
              <a:xfrm>
                <a:off x="4882" y="2456"/>
                <a:ext cx="0" cy="256"/>
              </a:xfrm>
              <a:prstGeom prst="line">
                <a:avLst/>
              </a:prstGeom>
              <a:ln w="9525" cap="flat" cmpd="sng">
                <a:solidFill>
                  <a:schemeClr val="tx1"/>
                </a:solidFill>
                <a:prstDash val="solid"/>
                <a:headEnd type="none" w="med" len="med"/>
                <a:tailEnd type="none" w="med" len="med"/>
              </a:ln>
            </p:spPr>
          </p:sp>
          <p:sp>
            <p:nvSpPr>
              <p:cNvPr id="76851" name="直接连接符 76850"/>
              <p:cNvSpPr/>
              <p:nvPr/>
            </p:nvSpPr>
            <p:spPr>
              <a:xfrm>
                <a:off x="5065" y="2456"/>
                <a:ext cx="0" cy="240"/>
              </a:xfrm>
              <a:prstGeom prst="line">
                <a:avLst/>
              </a:prstGeom>
              <a:ln w="9525" cap="flat" cmpd="sng">
                <a:solidFill>
                  <a:schemeClr val="tx1"/>
                </a:solidFill>
                <a:prstDash val="solid"/>
                <a:headEnd type="none" w="med" len="med"/>
                <a:tailEnd type="none" w="med" len="med"/>
              </a:ln>
            </p:spPr>
          </p:sp>
        </p:grpSp>
        <p:sp>
          <p:nvSpPr>
            <p:cNvPr id="76852" name="直接连接符 76851"/>
            <p:cNvSpPr/>
            <p:nvPr/>
          </p:nvSpPr>
          <p:spPr>
            <a:xfrm flipH="1">
              <a:off x="4335" y="1016"/>
              <a:ext cx="96" cy="240"/>
            </a:xfrm>
            <a:prstGeom prst="line">
              <a:avLst/>
            </a:prstGeom>
            <a:ln w="38100" cap="flat" cmpd="sng">
              <a:solidFill>
                <a:srgbClr val="0000FF"/>
              </a:solidFill>
              <a:prstDash val="solid"/>
              <a:headEnd type="none" w="med" len="med"/>
              <a:tailEnd type="triangle" w="med" len="med"/>
            </a:ln>
          </p:spPr>
        </p:sp>
        <p:sp>
          <p:nvSpPr>
            <p:cNvPr id="76853" name="文本框 76852"/>
            <p:cNvSpPr txBox="1"/>
            <p:nvPr/>
          </p:nvSpPr>
          <p:spPr>
            <a:xfrm>
              <a:off x="4431" y="872"/>
              <a:ext cx="222" cy="251"/>
            </a:xfrm>
            <a:prstGeom prst="rect">
              <a:avLst/>
            </a:prstGeom>
            <a:noFill/>
            <a:ln w="9525">
              <a:noFill/>
            </a:ln>
          </p:spPr>
          <p:txBody>
            <a:bodyPr wrap="none">
              <a:spAutoFit/>
            </a:bodyPr>
            <a:p>
              <a:pP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3257" y="3106"/>
              <a:ext cx="2019" cy="329"/>
            </a:xfrm>
            <a:prstGeom prst="rect">
              <a:avLst/>
            </a:prstGeom>
            <a:noFill/>
            <a:ln w="9525">
              <a:noFill/>
            </a:ln>
          </p:spPr>
          <p:txBody>
            <a:bodyPr wrap="none">
              <a:spAutoFit/>
            </a:bodyPr>
            <a:p>
              <a:pPr>
                <a:spcBef>
                  <a:spcPct val="0"/>
                </a:spcBef>
                <a:buNone/>
              </a:pPr>
              <a:r>
                <a:rPr lang="zh-CN" altLang="en-US"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后序序列：</a:t>
              </a:r>
              <a:r>
                <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rPr>
                <a:t>CBEDA</a:t>
              </a:r>
              <a:endParaRPr lang="en-US" altLang="zh-CN" sz="2800" b="1">
                <a:solidFill>
                  <a:srgbClr val="FF0000"/>
                </a:solidFill>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6855" name="文本框 76854"/>
          <p:cNvSpPr txBox="1"/>
          <p:nvPr/>
        </p:nvSpPr>
        <p:spPr>
          <a:xfrm>
            <a:off x="7698582" y="257651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6" name="文本框 76855"/>
          <p:cNvSpPr txBox="1"/>
          <p:nvPr/>
        </p:nvSpPr>
        <p:spPr>
          <a:xfrm>
            <a:off x="8271669" y="2579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7" name="文本框 76856"/>
          <p:cNvSpPr txBox="1"/>
          <p:nvPr/>
        </p:nvSpPr>
        <p:spPr>
          <a:xfrm>
            <a:off x="6898482" y="3484563"/>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8" name="文本框 76857"/>
          <p:cNvSpPr txBox="1"/>
          <p:nvPr/>
        </p:nvSpPr>
        <p:spPr>
          <a:xfrm>
            <a:off x="9051132" y="34829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59" name="文本框 76858"/>
          <p:cNvSpPr txBox="1"/>
          <p:nvPr/>
        </p:nvSpPr>
        <p:spPr>
          <a:xfrm>
            <a:off x="6317457" y="3470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0" name="文本框 76859"/>
          <p:cNvSpPr txBox="1"/>
          <p:nvPr/>
        </p:nvSpPr>
        <p:spPr>
          <a:xfrm>
            <a:off x="9627553" y="3482975"/>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1" name="文本框 76860"/>
          <p:cNvSpPr txBox="1"/>
          <p:nvPr/>
        </p:nvSpPr>
        <p:spPr>
          <a:xfrm>
            <a:off x="7455694" y="44862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2" name="文本框 76861"/>
          <p:cNvSpPr txBox="1"/>
          <p:nvPr/>
        </p:nvSpPr>
        <p:spPr>
          <a:xfrm>
            <a:off x="9038432" y="4460875"/>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4" name="文本框 76863"/>
          <p:cNvSpPr txBox="1"/>
          <p:nvPr/>
        </p:nvSpPr>
        <p:spPr>
          <a:xfrm>
            <a:off x="6836569" y="4484688"/>
            <a:ext cx="309880" cy="398780"/>
          </a:xfrm>
          <a:prstGeom prst="rect">
            <a:avLst/>
          </a:prstGeom>
          <a:noFill/>
          <a:ln w="9525">
            <a:noFill/>
          </a:ln>
        </p:spPr>
        <p:txBody>
          <a:bodyPr wrap="none"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65" name="文本框 76864"/>
          <p:cNvSpPr txBox="1"/>
          <p:nvPr/>
        </p:nvSpPr>
        <p:spPr>
          <a:xfrm>
            <a:off x="8452803" y="4484688"/>
            <a:ext cx="311150" cy="398780"/>
          </a:xfrm>
          <a:prstGeom prst="rect">
            <a:avLst/>
          </a:prstGeom>
          <a:noFill/>
          <a:ln w="9525">
            <a:noFill/>
          </a:ln>
        </p:spPr>
        <p:txBody>
          <a:bodyPr anchor="ctr">
            <a:spAutoFit/>
          </a:bodyPr>
          <a:p>
            <a:pPr algn="ctr">
              <a:spcBef>
                <a:spcPct val="0"/>
              </a:spcBef>
              <a:buNone/>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4" name="文本框 78913"/>
          <p:cNvSpPr txBox="1"/>
          <p:nvPr/>
        </p:nvSpPr>
        <p:spPr>
          <a:xfrm>
            <a:off x="6604636" y="4539933"/>
            <a:ext cx="325755" cy="460375"/>
          </a:xfrm>
          <a:prstGeom prst="rect">
            <a:avLst/>
          </a:prstGeom>
          <a:noFill/>
          <a:ln w="9525">
            <a:noFill/>
          </a:ln>
        </p:spPr>
        <p:txBody>
          <a:bodyPr wrap="none" anchor="ctr">
            <a:spAutoFit/>
          </a:bodyPr>
          <a:p>
            <a:pPr algn="ctr">
              <a:spcBef>
                <a:spcPct val="0"/>
              </a:spcBef>
              <a:buNone/>
            </a:pPr>
            <a:r>
              <a:rPr lang="en-US" altLang="zh-CN" sz="2400">
                <a:solidFill>
                  <a:srgbClr val="FF33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a:solidFill>
                <a:srgbClr val="FF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918" name="直接连接符 78917"/>
          <p:cNvSpPr/>
          <p:nvPr/>
        </p:nvSpPr>
        <p:spPr>
          <a:xfrm flipV="1">
            <a:off x="9468485" y="3888105"/>
            <a:ext cx="76835" cy="763905"/>
          </a:xfrm>
          <a:prstGeom prst="line">
            <a:avLst/>
          </a:prstGeom>
          <a:ln w="38100" cap="flat" cmpd="sng">
            <a:solidFill>
              <a:srgbClr val="FF3300"/>
            </a:solidFill>
            <a:prstDash val="dash"/>
            <a:headEnd type="none" w="med" len="med"/>
            <a:tailEnd type="triangle" w="med" len="med"/>
          </a:ln>
        </p:spPr>
      </p:sp>
      <p:sp>
        <p:nvSpPr>
          <p:cNvPr id="2"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线索化：后序线索二叉树</a:t>
            </a:r>
            <a:endParaRPr lang="zh-CN" altLang="en-US" sz="32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55">
                                            <p:txEl>
                                              <p:charRg st="0" end="2"/>
                                            </p:txEl>
                                          </p:spTgt>
                                        </p:tgtEl>
                                        <p:attrNameLst>
                                          <p:attrName>style.visibility</p:attrName>
                                        </p:attrNameLst>
                                      </p:cBhvr>
                                      <p:to>
                                        <p:strVal val="visible"/>
                                      </p:to>
                                    </p:set>
                                    <p:animEffect transition="in" filter="wipe(left)">
                                      <p:cBhvr>
                                        <p:cTn id="7" dur="500"/>
                                        <p:tgtEl>
                                          <p:spTgt spid="7685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6813"/>
                                        </p:tgtEl>
                                        <p:attrNameLst>
                                          <p:attrName>style.visibility</p:attrName>
                                        </p:attrNameLst>
                                      </p:cBhvr>
                                      <p:to>
                                        <p:strVal val="visible"/>
                                      </p:to>
                                    </p:set>
                                    <p:animEffect transition="in" filter="wipe(up)">
                                      <p:cBhvr>
                                        <p:cTn id="12" dur="500"/>
                                        <p:tgtEl>
                                          <p:spTgt spid="768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56">
                                            <p:txEl>
                                              <p:charRg st="0" end="2"/>
                                            </p:txEl>
                                          </p:spTgt>
                                        </p:tgtEl>
                                        <p:attrNameLst>
                                          <p:attrName>style.visibility</p:attrName>
                                        </p:attrNameLst>
                                      </p:cBhvr>
                                      <p:to>
                                        <p:strVal val="visible"/>
                                      </p:to>
                                    </p:set>
                                    <p:animEffect transition="in" filter="wipe(left)">
                                      <p:cBhvr>
                                        <p:cTn id="17" dur="500"/>
                                        <p:tgtEl>
                                          <p:spTgt spid="76856">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15"/>
                                        </p:tgtEl>
                                        <p:attrNameLst>
                                          <p:attrName>style.visibility</p:attrName>
                                        </p:attrNameLst>
                                      </p:cBhvr>
                                      <p:to>
                                        <p:strVal val="visible"/>
                                      </p:to>
                                    </p:set>
                                    <p:animEffect transition="in" filter="wipe(up)">
                                      <p:cBhvr>
                                        <p:cTn id="22" dur="500"/>
                                        <p:tgtEl>
                                          <p:spTgt spid="768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59">
                                            <p:txEl>
                                              <p:charRg st="0" end="2"/>
                                            </p:txEl>
                                          </p:spTgt>
                                        </p:tgtEl>
                                        <p:attrNameLst>
                                          <p:attrName>style.visibility</p:attrName>
                                        </p:attrNameLst>
                                      </p:cBhvr>
                                      <p:to>
                                        <p:strVal val="visible"/>
                                      </p:to>
                                    </p:set>
                                    <p:animEffect transition="in" filter="wipe(left)">
                                      <p:cBhvr>
                                        <p:cTn id="27" dur="500"/>
                                        <p:tgtEl>
                                          <p:spTgt spid="76859">
                                            <p:txEl>
                                              <p:charRg st="0"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6814"/>
                                        </p:tgtEl>
                                        <p:attrNameLst>
                                          <p:attrName>style.visibility</p:attrName>
                                        </p:attrNameLst>
                                      </p:cBhvr>
                                      <p:to>
                                        <p:strVal val="visible"/>
                                      </p:to>
                                    </p:set>
                                    <p:animEffect transition="in" filter="wipe(up)">
                                      <p:cBhvr>
                                        <p:cTn id="32" dur="500"/>
                                        <p:tgtEl>
                                          <p:spTgt spid="768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57">
                                            <p:txEl>
                                              <p:charRg st="0" end="2"/>
                                            </p:txEl>
                                          </p:spTgt>
                                        </p:tgtEl>
                                        <p:attrNameLst>
                                          <p:attrName>style.visibility</p:attrName>
                                        </p:attrNameLst>
                                      </p:cBhvr>
                                      <p:to>
                                        <p:strVal val="visible"/>
                                      </p:to>
                                    </p:set>
                                    <p:animEffect transition="in" filter="wipe(left)">
                                      <p:cBhvr>
                                        <p:cTn id="37" dur="500"/>
                                        <p:tgtEl>
                                          <p:spTgt spid="76857">
                                            <p:txEl>
                                              <p:charRg st="0"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64">
                                            <p:txEl>
                                              <p:charRg st="0" end="2"/>
                                            </p:txEl>
                                          </p:spTgt>
                                        </p:tgtEl>
                                        <p:attrNameLst>
                                          <p:attrName>style.visibility</p:attrName>
                                        </p:attrNameLst>
                                      </p:cBhvr>
                                      <p:to>
                                        <p:strVal val="visible"/>
                                      </p:to>
                                    </p:set>
                                    <p:animEffect transition="in" filter="wipe(left)">
                                      <p:cBhvr>
                                        <p:cTn id="47" dur="500"/>
                                        <p:tgtEl>
                                          <p:spTgt spid="76864">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8914">
                                            <p:txEl>
                                              <p:charRg st="0" end="2"/>
                                            </p:txEl>
                                          </p:spTgt>
                                        </p:tgtEl>
                                        <p:attrNameLst>
                                          <p:attrName>style.visibility</p:attrName>
                                        </p:attrNameLst>
                                      </p:cBhvr>
                                      <p:to>
                                        <p:strVal val="visible"/>
                                      </p:to>
                                    </p:set>
                                    <p:animEffect transition="in" filter="box(out)">
                                      <p:cBhvr>
                                        <p:cTn id="52" dur="500"/>
                                        <p:tgtEl>
                                          <p:spTgt spid="78914">
                                            <p:txEl>
                                              <p:charRg st="0"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61">
                                            <p:txEl>
                                              <p:charRg st="0" end="2"/>
                                            </p:txEl>
                                          </p:spTgt>
                                        </p:tgtEl>
                                        <p:attrNameLst>
                                          <p:attrName>style.visibility</p:attrName>
                                        </p:attrNameLst>
                                      </p:cBhvr>
                                      <p:to>
                                        <p:strVal val="visible"/>
                                      </p:to>
                                    </p:set>
                                    <p:animEffect transition="in" filter="wipe(left)">
                                      <p:cBhvr>
                                        <p:cTn id="57" dur="500"/>
                                        <p:tgtEl>
                                          <p:spTgt spid="76861">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6819"/>
                                        </p:tgtEl>
                                        <p:attrNameLst>
                                          <p:attrName>style.visibility</p:attrName>
                                        </p:attrNameLst>
                                      </p:cBhvr>
                                      <p:to>
                                        <p:strVal val="visible"/>
                                      </p:to>
                                    </p:set>
                                    <p:animEffect transition="in" filter="wipe(down)">
                                      <p:cBhvr>
                                        <p:cTn id="62" dur="500"/>
                                        <p:tgtEl>
                                          <p:spTgt spid="768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6858">
                                            <p:txEl>
                                              <p:charRg st="0" end="2"/>
                                            </p:txEl>
                                          </p:spTgt>
                                        </p:tgtEl>
                                        <p:attrNameLst>
                                          <p:attrName>style.visibility</p:attrName>
                                        </p:attrNameLst>
                                      </p:cBhvr>
                                      <p:to>
                                        <p:strVal val="visible"/>
                                      </p:to>
                                    </p:set>
                                    <p:animEffect transition="in" filter="wipe(left)">
                                      <p:cBhvr>
                                        <p:cTn id="67" dur="500"/>
                                        <p:tgtEl>
                                          <p:spTgt spid="76858">
                                            <p:txEl>
                                              <p:charRg st="0"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6818"/>
                                        </p:tgtEl>
                                        <p:attrNameLst>
                                          <p:attrName>style.visibility</p:attrName>
                                        </p:attrNameLst>
                                      </p:cBhvr>
                                      <p:to>
                                        <p:strVal val="visible"/>
                                      </p:to>
                                    </p:set>
                                    <p:animEffect transition="in" filter="wipe(up)">
                                      <p:cBhvr>
                                        <p:cTn id="72" dur="500"/>
                                        <p:tgtEl>
                                          <p:spTgt spid="768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6860">
                                            <p:txEl>
                                              <p:charRg st="0" end="2"/>
                                            </p:txEl>
                                          </p:spTgt>
                                        </p:tgtEl>
                                        <p:attrNameLst>
                                          <p:attrName>style.visibility</p:attrName>
                                        </p:attrNameLst>
                                      </p:cBhvr>
                                      <p:to>
                                        <p:strVal val="visible"/>
                                      </p:to>
                                    </p:set>
                                    <p:animEffect transition="in" filter="wipe(left)">
                                      <p:cBhvr>
                                        <p:cTn id="77" dur="500"/>
                                        <p:tgtEl>
                                          <p:spTgt spid="76860">
                                            <p:txEl>
                                              <p:charRg st="0"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6820"/>
                                        </p:tgtEl>
                                        <p:attrNameLst>
                                          <p:attrName>style.visibility</p:attrName>
                                        </p:attrNameLst>
                                      </p:cBhvr>
                                      <p:to>
                                        <p:strVal val="visible"/>
                                      </p:to>
                                    </p:set>
                                    <p:animEffect transition="in" filter="wipe(down)">
                                      <p:cBhvr>
                                        <p:cTn id="82" dur="500"/>
                                        <p:tgtEl>
                                          <p:spTgt spid="768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6865">
                                            <p:txEl>
                                              <p:charRg st="0" end="2"/>
                                            </p:txEl>
                                          </p:spTgt>
                                        </p:tgtEl>
                                        <p:attrNameLst>
                                          <p:attrName>style.visibility</p:attrName>
                                        </p:attrNameLst>
                                      </p:cBhvr>
                                      <p:to>
                                        <p:strVal val="visible"/>
                                      </p:to>
                                    </p:set>
                                    <p:animEffect transition="in" filter="wipe(left)">
                                      <p:cBhvr>
                                        <p:cTn id="87" dur="500"/>
                                        <p:tgtEl>
                                          <p:spTgt spid="76865">
                                            <p:txEl>
                                              <p:charRg st="0"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6821"/>
                                        </p:tgtEl>
                                        <p:attrNameLst>
                                          <p:attrName>style.visibility</p:attrName>
                                        </p:attrNameLst>
                                      </p:cBhvr>
                                      <p:to>
                                        <p:strVal val="visible"/>
                                      </p:to>
                                    </p:set>
                                    <p:animEffect transition="in" filter="wipe(down)">
                                      <p:cBhvr>
                                        <p:cTn id="92" dur="500"/>
                                        <p:tgtEl>
                                          <p:spTgt spid="768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6862">
                                            <p:txEl>
                                              <p:charRg st="0" end="2"/>
                                            </p:txEl>
                                          </p:spTgt>
                                        </p:tgtEl>
                                        <p:attrNameLst>
                                          <p:attrName>style.visibility</p:attrName>
                                        </p:attrNameLst>
                                      </p:cBhvr>
                                      <p:to>
                                        <p:strVal val="visible"/>
                                      </p:to>
                                    </p:set>
                                    <p:animEffect transition="in" filter="wipe(left)">
                                      <p:cBhvr>
                                        <p:cTn id="97" dur="500"/>
                                        <p:tgtEl>
                                          <p:spTgt spid="76862">
                                            <p:txEl>
                                              <p:charRg st="0"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8918"/>
                                        </p:tgtEl>
                                        <p:attrNameLst>
                                          <p:attrName>style.visibility</p:attrName>
                                        </p:attrNameLst>
                                      </p:cBhvr>
                                      <p:to>
                                        <p:strVal val="visible"/>
                                      </p:to>
                                    </p:set>
                                    <p:animEffect transition="in" filter="wipe(down)">
                                      <p:cBhvr>
                                        <p:cTn id="102" dur="500"/>
                                        <p:tgtEl>
                                          <p:spTgt spid="7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55" grpId="0" animBg="1" build="p"/>
      <p:bldP spid="76856" grpId="0" animBg="1" build="p"/>
      <p:bldP spid="76859" grpId="0" animBg="1" build="p"/>
      <p:bldP spid="76857" grpId="0" animBg="1" build="p"/>
      <p:bldP spid="76858" grpId="0" animBg="1" build="p"/>
      <p:bldP spid="76860" grpId="0" animBg="1" build="p"/>
      <p:bldP spid="76864" grpId="0" animBg="1" build="p"/>
      <p:bldP spid="76861" grpId="0" animBg="1" build="p"/>
      <p:bldP spid="76865" grpId="0" animBg="1" build="p"/>
      <p:bldP spid="76862" grpId="0" animBg="1" build="p"/>
      <p:bldP spid="78914" grpId="0" animBg="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线索二叉树生成算法</a:t>
            </a:r>
            <a:endParaRPr lang="en-US" altLang="zh-CN" sz="3200" dirty="0">
              <a:solidFill>
                <a:srgbClr val="0000FF"/>
              </a:solidFill>
              <a:latin typeface="楷体_GB2312" pitchFamily="49" charset="-122"/>
            </a:endParaRPr>
          </a:p>
        </p:txBody>
      </p:sp>
      <p:sp>
        <p:nvSpPr>
          <p:cNvPr id="97284" name="Rectangle 3"/>
          <p:cNvSpPr/>
          <p:nvPr/>
        </p:nvSpPr>
        <p:spPr>
          <a:xfrm>
            <a:off x="921385" y="1569720"/>
            <a:ext cx="10847070" cy="583565"/>
          </a:xfrm>
          <a:prstGeom prst="rect">
            <a:avLst/>
          </a:prstGeom>
          <a:noFill/>
          <a:ln w="9525">
            <a:noFill/>
          </a:ln>
        </p:spPr>
        <p:txBody>
          <a:bodyPr wrap="square">
            <a:spAutoFit/>
          </a:bodyPr>
          <a:p>
            <a:r>
              <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目的：</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在依某种顺序遍历二叉树时修改空指针，添加前驱或后继。</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 name="Rectangle 4"/>
          <p:cNvSpPr/>
          <p:nvPr/>
        </p:nvSpPr>
        <p:spPr>
          <a:xfrm>
            <a:off x="922020" y="2355215"/>
            <a:ext cx="10397490" cy="1445260"/>
          </a:xfrm>
          <a:prstGeom prst="rect">
            <a:avLst/>
          </a:prstGeom>
          <a:noFill/>
          <a:ln w="9525">
            <a:noFill/>
          </a:ln>
        </p:spPr>
        <p:txBody>
          <a:bodyPr wrap="square">
            <a:spAutoFit/>
          </a:bodyPr>
          <a:p>
            <a:r>
              <a:rPr lang="zh-CN" altLang="en-US" sz="32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注解：</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为方便添加结点的前驱或后继，需要设置两个指针：</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p</a:t>
            </a:r>
            <a:r>
              <a:rPr lang="zh-CN" altLang="en-US" sz="2800" b="1" dirty="0">
                <a:solidFill>
                  <a:srgbClr val="0000FF"/>
                </a:solidFill>
                <a:latin typeface="华文楷体" panose="02010600040101010101" pitchFamily="2" charset="-122"/>
                <a:ea typeface="华文楷体" panose="02010600040101010101" pitchFamily="2" charset="-122"/>
                <a:cs typeface="华文楷体" panose="02010600040101010101" pitchFamily="2" charset="-122"/>
              </a:rPr>
              <a:t>指针</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→指向当前结点的指针；  </a:t>
            </a:r>
            <a:endPar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r>
              <a:rPr lang="en-US" altLang="zh-CN"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800" b="1" dirty="0">
                <a:solidFill>
                  <a:srgbClr val="BF11C3"/>
                </a:solidFill>
                <a:latin typeface="华文楷体" panose="02010600040101010101" pitchFamily="2" charset="-122"/>
                <a:ea typeface="华文楷体" panose="02010600040101010101" pitchFamily="2" charset="-122"/>
                <a:cs typeface="华文楷体" panose="02010600040101010101" pitchFamily="2" charset="-122"/>
              </a:rPr>
              <a:t>pre</a:t>
            </a:r>
            <a:r>
              <a:rPr lang="zh-CN" altLang="en-US" sz="2800" b="1" dirty="0">
                <a:solidFill>
                  <a:srgbClr val="BF11C3"/>
                </a:solidFill>
                <a:latin typeface="华文楷体" panose="02010600040101010101" pitchFamily="2" charset="-122"/>
                <a:ea typeface="华文楷体" panose="02010600040101010101" pitchFamily="2" charset="-122"/>
                <a:cs typeface="华文楷体" panose="02010600040101010101" pitchFamily="2" charset="-122"/>
              </a:rPr>
              <a:t>指针</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→指向前驱结点的指针。</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2" name="Rectangle 5"/>
          <p:cNvSpPr>
            <a:spLocks noChangeArrowheads="1"/>
          </p:cNvSpPr>
          <p:nvPr/>
        </p:nvSpPr>
        <p:spPr bwMode="auto">
          <a:xfrm>
            <a:off x="921385" y="3823970"/>
            <a:ext cx="1039812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855980" marR="0" lvl="0" indent="-855980" algn="l" defTabSz="914400" rtl="0" eaLnBrk="1" fontAlgn="auto" latinLnBrk="0" hangingPunct="1">
              <a:lnSpc>
                <a:spcPct val="100000"/>
              </a:lnSpc>
              <a:spcBef>
                <a:spcPct val="0"/>
              </a:spcBef>
              <a:spcAft>
                <a:spcPts val="0"/>
              </a:spcAft>
              <a:buClrTx/>
              <a:buSzTx/>
              <a:buFontTx/>
              <a:buNone/>
              <a:defRPr/>
            </a:pPr>
            <a:r>
              <a:rPr kumimoji="0" lang="zh-CN" altLang="en-US" sz="3200" b="1" i="0" u="none" strike="noStrike" kern="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技巧：</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当结点</a:t>
            </a:r>
            <a:r>
              <a:rPr kumimoji="0" lang="en-US" altLang="zh-CN" sz="2800" b="1" i="0" u="none" strike="noStrike" kern="0" cap="none" spc="0" normalizeH="0" baseline="0" noProof="0" dirty="0">
                <a:ln>
                  <a:noFill/>
                </a:ln>
                <a:solidFill>
                  <a:srgbClr val="3399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a:t>
            </a:r>
            <a:r>
              <a:rPr kumimoji="0" lang="zh-CN" altLang="en-US" sz="2800" b="1" i="0" u="none" strike="noStrike" kern="0" cap="none" spc="0" normalizeH="0" baseline="0" noProof="0" dirty="0">
                <a:ln>
                  <a:noFill/>
                </a:ln>
                <a:solidFill>
                  <a:srgbClr val="3399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的左</a:t>
            </a:r>
            <a:r>
              <a:rPr kumimoji="0" lang="en-US" altLang="zh-CN" sz="2800" b="1" i="0" u="none" strike="noStrike" kern="0" cap="none" spc="0" normalizeH="0" baseline="0" noProof="0" dirty="0">
                <a:ln>
                  <a:noFill/>
                </a:ln>
                <a:solidFill>
                  <a:srgbClr val="3399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zh-CN" altLang="en-US" sz="2800" b="1" i="0" u="none" strike="noStrike" kern="0" cap="none" spc="0" normalizeH="0" baseline="0" noProof="0" dirty="0">
                <a:ln>
                  <a:noFill/>
                </a:ln>
                <a:solidFill>
                  <a:srgbClr val="3399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右域为空</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时，只改写它的左域（装入前驱</a:t>
            </a:r>
            <a:endPar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855980" marR="0" lvl="0" indent="-85598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pre</a:t>
            </a:r>
            <a:r>
              <a:rPr kumimoji="0" lang="zh-CN" altLang="en-US"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，而其右域（后继）留给下一结点来填写。</a:t>
            </a:r>
            <a:endPar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13" name="Rectangle 7"/>
          <p:cNvSpPr>
            <a:spLocks noChangeArrowheads="1"/>
          </p:cNvSpPr>
          <p:nvPr/>
        </p:nvSpPr>
        <p:spPr bwMode="auto">
          <a:xfrm>
            <a:off x="668655" y="5445125"/>
            <a:ext cx="1078357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若 </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p-&gt;</a:t>
            </a:r>
            <a:r>
              <a:rPr kumimoji="0" lang="en-US" altLang="zh-CN" sz="2800" b="1" i="0" u="none" strike="noStrike" kern="0" cap="none" spc="0" normalizeH="0" baseline="0" noProof="0" dirty="0" err="1">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lchild</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NULL</a:t>
            </a:r>
            <a:r>
              <a:rPr kumimoji="0" lang="zh-CN" altLang="en-US"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则</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p-&gt;</a:t>
            </a:r>
            <a:r>
              <a:rPr kumimoji="0" lang="en-US" altLang="zh-CN" sz="2800" b="1" i="0" u="none" strike="noStrike" kern="0" cap="none" spc="0" normalizeH="0" baseline="0" noProof="0" dirty="0" err="1">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Ltag</a:t>
            </a:r>
            <a:r>
              <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p-&gt;</a:t>
            </a:r>
            <a:r>
              <a:rPr kumimoji="0" lang="en-US" altLang="zh-CN" sz="2800" b="1" i="0" u="none" strike="noStrike" kern="0" cap="none" spc="0" normalizeH="0" baseline="0" noProof="0" dirty="0" err="1">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lchild</a:t>
            </a:r>
            <a:r>
              <a:rPr kumimoji="0" lang="zh-CN" altLang="en-US"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3333FF"/>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pre</a:t>
            </a:r>
            <a:r>
              <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endPar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若 </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pre-&gt;</a:t>
            </a:r>
            <a:r>
              <a:rPr kumimoji="0" lang="en-US" altLang="zh-CN" sz="2800" b="1" i="0" u="none" strike="noStrike" kern="0" cap="none" spc="0" normalizeH="0" baseline="0" noProof="0" dirty="0" err="1">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rchild</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NULL</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则</a:t>
            </a:r>
            <a:r>
              <a:rPr kumimoji="0" lang="en-US" altLang="zh-CN"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pre-&gt;</a:t>
            </a:r>
            <a:r>
              <a:rPr kumimoji="0" lang="en-US" altLang="zh-CN" sz="2800" b="1" i="0" u="none" strike="noStrike" kern="0" cap="none" spc="0" normalizeH="0" baseline="0" noProof="0" dirty="0" err="1">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Rtag</a:t>
            </a:r>
            <a:r>
              <a:rPr kumimoji="0" lang="zh-CN" altLang="en-US" sz="2800" b="1" i="0" u="none" strike="noStrike" kern="0" cap="none" spc="0" normalizeH="0" baseline="0" noProof="0" dirty="0">
                <a:ln>
                  <a:noFill/>
                </a:ln>
                <a:solidFill>
                  <a:sysClr val="windowText" lastClr="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1</a:t>
            </a:r>
            <a:r>
              <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pre-&gt;</a:t>
            </a:r>
            <a:r>
              <a:rPr kumimoji="0" lang="en-US" altLang="zh-CN" sz="2800" b="1" i="0" u="none" strike="noStrike" kern="0" cap="none" spc="0" normalizeH="0" baseline="0" noProof="0" dirty="0" err="1">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rchild</a:t>
            </a:r>
            <a:r>
              <a:rPr kumimoji="0" lang="en-US" altLang="zh-CN" sz="2800" b="1" i="0" u="none" strike="noStrike" kern="0" cap="none" spc="0" normalizeH="0" baseline="0" noProof="0" dirty="0">
                <a:ln>
                  <a:noFill/>
                </a:ln>
                <a:solidFill>
                  <a:srgbClr val="CC00CC"/>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=p</a:t>
            </a:r>
            <a:r>
              <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rPr>
              <a:t>;  }</a:t>
            </a:r>
            <a:endParaRPr kumimoji="0" lang="en-US" altLang="zh-CN" sz="2800" b="1" i="0" u="none" strike="noStrike" kern="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charRg st="0" end="27"/>
                                            </p:txEl>
                                          </p:spTgt>
                                        </p:tgtEl>
                                        <p:attrNameLst>
                                          <p:attrName>style.visibility</p:attrName>
                                        </p:attrNameLst>
                                      </p:cBhvr>
                                      <p:to>
                                        <p:strVal val="visible"/>
                                      </p:to>
                                    </p:set>
                                    <p:animEffect transition="in" filter="wipe(left)">
                                      <p:cBhvr>
                                        <p:cTn id="7" dur="500"/>
                                        <p:tgtEl>
                                          <p:spTgt spid="11">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charRg st="27" end="50"/>
                                            </p:txEl>
                                          </p:spTgt>
                                        </p:tgtEl>
                                        <p:attrNameLst>
                                          <p:attrName>style.visibility</p:attrName>
                                        </p:attrNameLst>
                                      </p:cBhvr>
                                      <p:to>
                                        <p:strVal val="visible"/>
                                      </p:to>
                                    </p:set>
                                    <p:animEffect transition="in" filter="wipe(left)">
                                      <p:cBhvr>
                                        <p:cTn id="12" dur="500"/>
                                        <p:tgtEl>
                                          <p:spTgt spid="11">
                                            <p:txEl>
                                              <p:charRg st="2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charRg st="50" end="73"/>
                                            </p:txEl>
                                          </p:spTgt>
                                        </p:tgtEl>
                                        <p:attrNameLst>
                                          <p:attrName>style.visibility</p:attrName>
                                        </p:attrNameLst>
                                      </p:cBhvr>
                                      <p:to>
                                        <p:strVal val="visible"/>
                                      </p:to>
                                    </p:set>
                                    <p:animEffect transition="in" filter="wipe(left)">
                                      <p:cBhvr>
                                        <p:cTn id="17" dur="500"/>
                                        <p:tgtEl>
                                          <p:spTgt spid="11">
                                            <p:txEl>
                                              <p:charRg st="50"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charRg st="0" end="52"/>
                                            </p:txEl>
                                          </p:spTgt>
                                        </p:tgtEl>
                                        <p:attrNameLst>
                                          <p:attrName>style.visibility</p:attrName>
                                        </p:attrNameLst>
                                      </p:cBhvr>
                                      <p:to>
                                        <p:strVal val="visible"/>
                                      </p:to>
                                    </p:set>
                                    <p:animEffect transition="in" filter="wipe(left)">
                                      <p:cBhvr>
                                        <p:cTn id="22" dur="500"/>
                                        <p:tgtEl>
                                          <p:spTgt spid="12">
                                            <p:txEl>
                                              <p:charRg st="0" end="5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wipe(left)">
                                      <p:cBhvr>
                                        <p:cTn id="26" dur="500"/>
                                        <p:tgtEl>
                                          <p:spTgt spid="1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xEl>
                                              <p:charRg st="4294967295" end="4294967295"/>
                                            </p:txEl>
                                          </p:spTgt>
                                        </p:tgtEl>
                                        <p:attrNameLst>
                                          <p:attrName>style.visibility</p:attrName>
                                        </p:attrNameLst>
                                      </p:cBhvr>
                                      <p:to>
                                        <p:strVal val="visible"/>
                                      </p:to>
                                    </p:set>
                                    <p:animEffect transition="in" filter="wipe(left)">
                                      <p:cBhvr>
                                        <p:cTn id="31" dur="500"/>
                                        <p:tgtEl>
                                          <p:spTgt spid="13">
                                            <p:txEl>
                                              <p:charRg st="4294967295" end="429496729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xEl>
                                              <p:charRg st="0" end="44"/>
                                            </p:txEl>
                                          </p:spTgt>
                                        </p:tgtEl>
                                        <p:attrNameLst>
                                          <p:attrName>style.visibility</p:attrName>
                                        </p:attrNameLst>
                                      </p:cBhvr>
                                      <p:to>
                                        <p:strVal val="visible"/>
                                      </p:to>
                                    </p:set>
                                    <p:animEffect transition="in" filter="wipe(left)">
                                      <p:cBhvr>
                                        <p:cTn id="36" dur="500"/>
                                        <p:tgtEl>
                                          <p:spTgt spid="13">
                                            <p:txEl>
                                              <p:charRg st="0" end="4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xEl>
                                              <p:charRg st="44" end="93"/>
                                            </p:txEl>
                                          </p:spTgt>
                                        </p:tgtEl>
                                        <p:attrNameLst>
                                          <p:attrName>style.visibility</p:attrName>
                                        </p:attrNameLst>
                                      </p:cBhvr>
                                      <p:to>
                                        <p:strVal val="visible"/>
                                      </p:to>
                                    </p:set>
                                    <p:animEffect transition="in" filter="wipe(left)">
                                      <p:cBhvr>
                                        <p:cTn id="41" dur="500"/>
                                        <p:tgtEl>
                                          <p:spTgt spid="13">
                                            <p:txEl>
                                              <p:charRg st="44"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uiExpand="1" build="p"/>
      <p:bldP spid="1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线索二叉树生成算法</a:t>
            </a:r>
            <a:endParaRPr lang="en-US" altLang="zh-CN" sz="3200" dirty="0">
              <a:solidFill>
                <a:srgbClr val="0000FF"/>
              </a:solidFill>
              <a:latin typeface="楷体_GB2312" pitchFamily="49" charset="-122"/>
            </a:endParaRPr>
          </a:p>
        </p:txBody>
      </p:sp>
      <p:grpSp>
        <p:nvGrpSpPr>
          <p:cNvPr id="98308" name="Group 4"/>
          <p:cNvGrpSpPr/>
          <p:nvPr/>
        </p:nvGrpSpPr>
        <p:grpSpPr>
          <a:xfrm>
            <a:off x="4993958" y="2904808"/>
            <a:ext cx="554037" cy="569912"/>
            <a:chOff x="3144" y="1714"/>
            <a:chExt cx="349" cy="359"/>
          </a:xfrm>
        </p:grpSpPr>
        <p:sp>
          <p:nvSpPr>
            <p:cNvPr id="98379" name="Oval 5"/>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80" name="Rectangle 6"/>
            <p:cNvSpPr/>
            <p:nvPr/>
          </p:nvSpPr>
          <p:spPr>
            <a:xfrm>
              <a:off x="3198" y="1752"/>
              <a:ext cx="255" cy="290"/>
            </a:xfrm>
            <a:prstGeom prst="rect">
              <a:avLst/>
            </a:prstGeom>
            <a:noFill/>
            <a:ln w="28575">
              <a:noFill/>
            </a:ln>
          </p:spPr>
          <p:txBody>
            <a:bodyPr wrap="none" lIns="92075" tIns="46038" rIns="92075" bIns="46038">
              <a:spAutoFit/>
            </a:bodyPr>
            <a:p>
              <a:pPr eaLnBrk="0" hangingPunct="0"/>
              <a:r>
                <a:rPr lang="en-US" altLang="zh-TW" sz="2400" b="1" dirty="0">
                  <a:solidFill>
                    <a:srgbClr val="000000"/>
                  </a:solidFill>
                  <a:latin typeface="Times New Roman" panose="02020603050405020304" pitchFamily="18" charset="0"/>
                  <a:ea typeface="PMingLiU" panose="02020500000000000000" pitchFamily="18" charset="-120"/>
                </a:rPr>
                <a:t>A</a:t>
              </a:r>
              <a:endParaRPr lang="en-US" altLang="zh-TW" sz="2400" b="1" dirty="0">
                <a:solidFill>
                  <a:srgbClr val="000000"/>
                </a:solidFill>
                <a:latin typeface="Times New Roman" panose="02020603050405020304" pitchFamily="18" charset="0"/>
                <a:ea typeface="PMingLiU" panose="02020500000000000000" pitchFamily="18" charset="-120"/>
              </a:endParaRPr>
            </a:p>
          </p:txBody>
        </p:sp>
      </p:grpSp>
      <p:grpSp>
        <p:nvGrpSpPr>
          <p:cNvPr id="98309" name="Group 7"/>
          <p:cNvGrpSpPr/>
          <p:nvPr/>
        </p:nvGrpSpPr>
        <p:grpSpPr>
          <a:xfrm>
            <a:off x="3843020" y="3623945"/>
            <a:ext cx="554038" cy="569913"/>
            <a:chOff x="3144" y="1714"/>
            <a:chExt cx="349" cy="359"/>
          </a:xfrm>
        </p:grpSpPr>
        <p:sp>
          <p:nvSpPr>
            <p:cNvPr id="98377" name="Oval 8"/>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78" name="Rectangle 9"/>
            <p:cNvSpPr/>
            <p:nvPr/>
          </p:nvSpPr>
          <p:spPr>
            <a:xfrm>
              <a:off x="3198" y="1752"/>
              <a:ext cx="244"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B</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0" name="Group 10"/>
          <p:cNvGrpSpPr/>
          <p:nvPr/>
        </p:nvGrpSpPr>
        <p:grpSpPr>
          <a:xfrm>
            <a:off x="6146483" y="3623945"/>
            <a:ext cx="554037" cy="569913"/>
            <a:chOff x="3144" y="1714"/>
            <a:chExt cx="349" cy="359"/>
          </a:xfrm>
        </p:grpSpPr>
        <p:sp>
          <p:nvSpPr>
            <p:cNvPr id="98375" name="Oval 11"/>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76" name="Rectangle 12"/>
            <p:cNvSpPr/>
            <p:nvPr/>
          </p:nvSpPr>
          <p:spPr>
            <a:xfrm>
              <a:off x="3198" y="1752"/>
              <a:ext cx="255"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C</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1" name="Group 13"/>
          <p:cNvGrpSpPr/>
          <p:nvPr/>
        </p:nvGrpSpPr>
        <p:grpSpPr>
          <a:xfrm>
            <a:off x="2834958" y="4351020"/>
            <a:ext cx="554037" cy="569913"/>
            <a:chOff x="3144" y="1714"/>
            <a:chExt cx="349" cy="359"/>
          </a:xfrm>
        </p:grpSpPr>
        <p:sp>
          <p:nvSpPr>
            <p:cNvPr id="98373" name="Oval 14"/>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74" name="Rectangle 15"/>
            <p:cNvSpPr/>
            <p:nvPr/>
          </p:nvSpPr>
          <p:spPr>
            <a:xfrm>
              <a:off x="3198" y="1752"/>
              <a:ext cx="255" cy="290"/>
            </a:xfrm>
            <a:prstGeom prst="rect">
              <a:avLst/>
            </a:prstGeom>
            <a:noFill/>
            <a:ln w="28575">
              <a:noFill/>
            </a:ln>
          </p:spPr>
          <p:txBody>
            <a:bodyPr wrap="none" lIns="92075" tIns="46038" rIns="92075" bIns="46038">
              <a:spAutoFit/>
            </a:bodyPr>
            <a:p>
              <a:pPr eaLnBrk="0" hangingPunct="0"/>
              <a:r>
                <a:rPr lang="en-US" altLang="zh-CN" sz="2400" b="1" dirty="0">
                  <a:solidFill>
                    <a:srgbClr val="FF0000"/>
                  </a:solidFill>
                  <a:latin typeface="Times New Roman" panose="02020603050405020304" pitchFamily="18" charset="0"/>
                  <a:ea typeface="PMingLiU" panose="02020500000000000000" pitchFamily="18" charset="-120"/>
                </a:rPr>
                <a:t>D</a:t>
              </a:r>
              <a:endParaRPr lang="en-US" altLang="zh-CN" sz="2400" b="1" dirty="0">
                <a:solidFill>
                  <a:srgbClr val="FF0000"/>
                </a:solidFill>
                <a:latin typeface="Times New Roman" panose="02020603050405020304" pitchFamily="18" charset="0"/>
                <a:ea typeface="PMingLiU" panose="02020500000000000000" pitchFamily="18" charset="-120"/>
              </a:endParaRPr>
            </a:p>
          </p:txBody>
        </p:sp>
      </p:grpSp>
      <p:grpSp>
        <p:nvGrpSpPr>
          <p:cNvPr id="98312" name="Group 16"/>
          <p:cNvGrpSpPr/>
          <p:nvPr/>
        </p:nvGrpSpPr>
        <p:grpSpPr>
          <a:xfrm>
            <a:off x="4562158" y="4344670"/>
            <a:ext cx="554037" cy="569913"/>
            <a:chOff x="3144" y="1714"/>
            <a:chExt cx="349" cy="359"/>
          </a:xfrm>
        </p:grpSpPr>
        <p:sp>
          <p:nvSpPr>
            <p:cNvPr id="98371" name="Oval 17"/>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72" name="Rectangle 18"/>
            <p:cNvSpPr/>
            <p:nvPr/>
          </p:nvSpPr>
          <p:spPr>
            <a:xfrm>
              <a:off x="3198" y="1752"/>
              <a:ext cx="244"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E</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3" name="Group 19"/>
          <p:cNvGrpSpPr/>
          <p:nvPr/>
        </p:nvGrpSpPr>
        <p:grpSpPr>
          <a:xfrm>
            <a:off x="3843020" y="5214620"/>
            <a:ext cx="554038" cy="569913"/>
            <a:chOff x="3144" y="1714"/>
            <a:chExt cx="349" cy="359"/>
          </a:xfrm>
        </p:grpSpPr>
        <p:sp>
          <p:nvSpPr>
            <p:cNvPr id="98369" name="Oval 20"/>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70" name="Rectangle 21"/>
            <p:cNvSpPr/>
            <p:nvPr/>
          </p:nvSpPr>
          <p:spPr>
            <a:xfrm>
              <a:off x="3198" y="1752"/>
              <a:ext cx="265"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G</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4" name="Group 22"/>
          <p:cNvGrpSpPr/>
          <p:nvPr/>
        </p:nvGrpSpPr>
        <p:grpSpPr>
          <a:xfrm>
            <a:off x="4993958" y="5214620"/>
            <a:ext cx="554037" cy="569913"/>
            <a:chOff x="3144" y="1714"/>
            <a:chExt cx="349" cy="359"/>
          </a:xfrm>
        </p:grpSpPr>
        <p:sp>
          <p:nvSpPr>
            <p:cNvPr id="98367" name="Oval 23"/>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68" name="Rectangle 24"/>
            <p:cNvSpPr/>
            <p:nvPr/>
          </p:nvSpPr>
          <p:spPr>
            <a:xfrm>
              <a:off x="3198" y="1752"/>
              <a:ext cx="265"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H</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5" name="Group 25"/>
          <p:cNvGrpSpPr/>
          <p:nvPr/>
        </p:nvGrpSpPr>
        <p:grpSpPr>
          <a:xfrm>
            <a:off x="6578283" y="5214620"/>
            <a:ext cx="554037" cy="569913"/>
            <a:chOff x="3144" y="1714"/>
            <a:chExt cx="349" cy="359"/>
          </a:xfrm>
        </p:grpSpPr>
        <p:sp>
          <p:nvSpPr>
            <p:cNvPr id="98365" name="Oval 26"/>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66" name="Rectangle 27"/>
            <p:cNvSpPr/>
            <p:nvPr/>
          </p:nvSpPr>
          <p:spPr>
            <a:xfrm>
              <a:off x="3198" y="1752"/>
              <a:ext cx="191"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I</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6" name="Group 28"/>
          <p:cNvGrpSpPr/>
          <p:nvPr/>
        </p:nvGrpSpPr>
        <p:grpSpPr>
          <a:xfrm>
            <a:off x="7392670" y="6071870"/>
            <a:ext cx="554038" cy="569913"/>
            <a:chOff x="3144" y="1714"/>
            <a:chExt cx="349" cy="359"/>
          </a:xfrm>
        </p:grpSpPr>
        <p:sp>
          <p:nvSpPr>
            <p:cNvPr id="98363" name="Oval 29"/>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64" name="Rectangle 30"/>
            <p:cNvSpPr/>
            <p:nvPr/>
          </p:nvSpPr>
          <p:spPr>
            <a:xfrm>
              <a:off x="3198" y="1752"/>
              <a:ext cx="212" cy="290"/>
            </a:xfrm>
            <a:prstGeom prst="rect">
              <a:avLst/>
            </a:prstGeom>
            <a:noFill/>
            <a:ln w="28575">
              <a:noFill/>
            </a:ln>
          </p:spPr>
          <p:txBody>
            <a:bodyPr wrap="none" lIns="92075" tIns="46038" rIns="92075" bIns="46038">
              <a:spAutoFit/>
            </a:bodyPr>
            <a:p>
              <a:pPr eaLnBrk="0" hangingPunct="0"/>
              <a:r>
                <a:rPr lang="en-US" altLang="zh-CN" sz="2400" b="1" dirty="0">
                  <a:solidFill>
                    <a:srgbClr val="000000"/>
                  </a:solidFill>
                  <a:latin typeface="Times New Roman" panose="02020603050405020304" pitchFamily="18" charset="0"/>
                  <a:ea typeface="PMingLiU" panose="02020500000000000000" pitchFamily="18" charset="-120"/>
                </a:rPr>
                <a:t>J</a:t>
              </a:r>
              <a:endParaRPr lang="en-US" altLang="zh-CN" sz="2400" b="1" dirty="0">
                <a:solidFill>
                  <a:srgbClr val="000000"/>
                </a:solidFill>
                <a:latin typeface="Times New Roman" panose="02020603050405020304" pitchFamily="18" charset="0"/>
                <a:ea typeface="PMingLiU" panose="02020500000000000000" pitchFamily="18" charset="-120"/>
              </a:endParaRPr>
            </a:p>
          </p:txBody>
        </p:sp>
      </p:grpSp>
      <p:grpSp>
        <p:nvGrpSpPr>
          <p:cNvPr id="98317" name="Group 31"/>
          <p:cNvGrpSpPr/>
          <p:nvPr/>
        </p:nvGrpSpPr>
        <p:grpSpPr>
          <a:xfrm>
            <a:off x="7176770" y="4344670"/>
            <a:ext cx="554038" cy="569913"/>
            <a:chOff x="3144" y="1714"/>
            <a:chExt cx="349" cy="359"/>
          </a:xfrm>
        </p:grpSpPr>
        <p:sp>
          <p:nvSpPr>
            <p:cNvPr id="98361" name="Oval 32"/>
            <p:cNvSpPr/>
            <p:nvPr/>
          </p:nvSpPr>
          <p:spPr>
            <a:xfrm>
              <a:off x="3144" y="1714"/>
              <a:ext cx="349" cy="359"/>
            </a:xfrm>
            <a:prstGeom prst="ellipse">
              <a:avLst/>
            </a:prstGeom>
            <a:noFill/>
            <a:ln w="28575" cap="flat" cmpd="sng">
              <a:solidFill>
                <a:srgbClr val="000000"/>
              </a:solidFill>
              <a:prstDash val="solid"/>
              <a:headEnd type="none" w="med" len="med"/>
              <a:tailEnd type="none" w="med" len="med"/>
            </a:ln>
          </p:spPr>
          <p:txBody>
            <a:bodyPr wrap="none" anchor="ctr"/>
            <a:p>
              <a:pPr algn="ctr"/>
              <a:endParaRPr lang="zh-CN" altLang="en-US" b="1" dirty="0">
                <a:latin typeface="宋体" panose="02010600030101010101" pitchFamily="2" charset="-122"/>
              </a:endParaRPr>
            </a:p>
          </p:txBody>
        </p:sp>
        <p:sp>
          <p:nvSpPr>
            <p:cNvPr id="98362" name="Rectangle 33"/>
            <p:cNvSpPr/>
            <p:nvPr/>
          </p:nvSpPr>
          <p:spPr>
            <a:xfrm>
              <a:off x="3198" y="1752"/>
              <a:ext cx="233" cy="290"/>
            </a:xfrm>
            <a:prstGeom prst="rect">
              <a:avLst/>
            </a:prstGeom>
            <a:noFill/>
            <a:ln w="28575">
              <a:noFill/>
            </a:ln>
          </p:spPr>
          <p:txBody>
            <a:bodyPr wrap="none" lIns="92075" tIns="46038" rIns="92075" bIns="46038">
              <a:spAutoFit/>
            </a:bodyPr>
            <a:p>
              <a:pPr eaLnBrk="0" hangingPunct="0"/>
              <a:r>
                <a:rPr lang="en-US" altLang="zh-CN" sz="2400" b="1" dirty="0">
                  <a:solidFill>
                    <a:srgbClr val="FF0000"/>
                  </a:solidFill>
                  <a:latin typeface="Times New Roman" panose="02020603050405020304" pitchFamily="18" charset="0"/>
                  <a:ea typeface="PMingLiU" panose="02020500000000000000" pitchFamily="18" charset="-120"/>
                </a:rPr>
                <a:t>F</a:t>
              </a:r>
              <a:endParaRPr lang="en-US" altLang="zh-CN" sz="2400" b="1" dirty="0">
                <a:solidFill>
                  <a:srgbClr val="FF0000"/>
                </a:solidFill>
                <a:latin typeface="Times New Roman" panose="02020603050405020304" pitchFamily="18" charset="0"/>
                <a:ea typeface="PMingLiU" panose="02020500000000000000" pitchFamily="18" charset="-120"/>
              </a:endParaRPr>
            </a:p>
          </p:txBody>
        </p:sp>
      </p:grpSp>
      <p:grpSp>
        <p:nvGrpSpPr>
          <p:cNvPr id="98318" name="Group 45"/>
          <p:cNvGrpSpPr/>
          <p:nvPr/>
        </p:nvGrpSpPr>
        <p:grpSpPr>
          <a:xfrm>
            <a:off x="2541270" y="3904933"/>
            <a:ext cx="292100" cy="811212"/>
            <a:chOff x="454" y="3212"/>
            <a:chExt cx="184" cy="511"/>
          </a:xfrm>
        </p:grpSpPr>
        <p:sp>
          <p:nvSpPr>
            <p:cNvPr id="98359" name="Line 46"/>
            <p:cNvSpPr/>
            <p:nvPr/>
          </p:nvSpPr>
          <p:spPr>
            <a:xfrm flipH="1" flipV="1">
              <a:off x="461" y="3722"/>
              <a:ext cx="177" cy="1"/>
            </a:xfrm>
            <a:prstGeom prst="line">
              <a:avLst/>
            </a:prstGeom>
            <a:ln w="19050" cap="flat" cmpd="sng">
              <a:solidFill>
                <a:srgbClr val="CC00CC"/>
              </a:solidFill>
              <a:prstDash val="lgDash"/>
              <a:headEnd type="none" w="sm" len="sm"/>
              <a:tailEnd type="none" w="sm" len="sm"/>
            </a:ln>
          </p:spPr>
        </p:sp>
        <p:sp>
          <p:nvSpPr>
            <p:cNvPr id="98360" name="Line 47"/>
            <p:cNvSpPr/>
            <p:nvPr/>
          </p:nvSpPr>
          <p:spPr>
            <a:xfrm flipV="1">
              <a:off x="454" y="3212"/>
              <a:ext cx="1" cy="510"/>
            </a:xfrm>
            <a:prstGeom prst="line">
              <a:avLst/>
            </a:prstGeom>
            <a:ln w="19050" cap="flat" cmpd="sng">
              <a:solidFill>
                <a:srgbClr val="CC00CC"/>
              </a:solidFill>
              <a:prstDash val="lgDash"/>
              <a:headEnd type="none" w="sm" len="sm"/>
              <a:tailEnd type="stealth" w="med" len="lg"/>
            </a:ln>
          </p:spPr>
        </p:sp>
      </p:grpSp>
      <p:grpSp>
        <p:nvGrpSpPr>
          <p:cNvPr id="98319" name="Group 48"/>
          <p:cNvGrpSpPr/>
          <p:nvPr/>
        </p:nvGrpSpPr>
        <p:grpSpPr>
          <a:xfrm>
            <a:off x="7730808" y="3328670"/>
            <a:ext cx="393700" cy="1320800"/>
            <a:chOff x="5339" y="2118"/>
            <a:chExt cx="248" cy="832"/>
          </a:xfrm>
        </p:grpSpPr>
        <p:sp>
          <p:nvSpPr>
            <p:cNvPr id="98357" name="Line 49"/>
            <p:cNvSpPr/>
            <p:nvPr/>
          </p:nvSpPr>
          <p:spPr>
            <a:xfrm>
              <a:off x="5339" y="2949"/>
              <a:ext cx="239" cy="1"/>
            </a:xfrm>
            <a:prstGeom prst="line">
              <a:avLst/>
            </a:prstGeom>
            <a:ln w="19050" cap="flat" cmpd="sng">
              <a:solidFill>
                <a:srgbClr val="3333FF"/>
              </a:solidFill>
              <a:prstDash val="lgDash"/>
              <a:headEnd type="none" w="sm" len="sm"/>
              <a:tailEnd type="none" w="sm" len="sm"/>
            </a:ln>
          </p:spPr>
        </p:sp>
        <p:sp>
          <p:nvSpPr>
            <p:cNvPr id="98358" name="Line 50"/>
            <p:cNvSpPr/>
            <p:nvPr/>
          </p:nvSpPr>
          <p:spPr>
            <a:xfrm flipV="1">
              <a:off x="5585" y="2118"/>
              <a:ext cx="2" cy="831"/>
            </a:xfrm>
            <a:prstGeom prst="line">
              <a:avLst/>
            </a:prstGeom>
            <a:ln w="19050" cap="flat" cmpd="sng">
              <a:solidFill>
                <a:srgbClr val="3333FF"/>
              </a:solidFill>
              <a:prstDash val="lgDash"/>
              <a:headEnd type="none" w="sm" len="sm"/>
              <a:tailEnd type="stealth" w="med" len="lg"/>
            </a:ln>
          </p:spPr>
        </p:sp>
      </p:grpSp>
      <p:grpSp>
        <p:nvGrpSpPr>
          <p:cNvPr id="98320" name="Group 51"/>
          <p:cNvGrpSpPr/>
          <p:nvPr/>
        </p:nvGrpSpPr>
        <p:grpSpPr>
          <a:xfrm>
            <a:off x="3409633" y="4149408"/>
            <a:ext cx="647700" cy="547687"/>
            <a:chOff x="1001" y="3183"/>
            <a:chExt cx="247" cy="526"/>
          </a:xfrm>
        </p:grpSpPr>
        <p:sp>
          <p:nvSpPr>
            <p:cNvPr id="98355" name="Line 52"/>
            <p:cNvSpPr/>
            <p:nvPr/>
          </p:nvSpPr>
          <p:spPr>
            <a:xfrm>
              <a:off x="1001" y="3708"/>
              <a:ext cx="239" cy="1"/>
            </a:xfrm>
            <a:prstGeom prst="line">
              <a:avLst/>
            </a:prstGeom>
            <a:ln w="19050" cap="flat" cmpd="sng">
              <a:solidFill>
                <a:srgbClr val="3333FF"/>
              </a:solidFill>
              <a:prstDash val="lgDash"/>
              <a:headEnd type="none" w="sm" len="sm"/>
              <a:tailEnd type="none" w="sm" len="sm"/>
            </a:ln>
          </p:spPr>
        </p:sp>
        <p:sp>
          <p:nvSpPr>
            <p:cNvPr id="98356" name="Line 53"/>
            <p:cNvSpPr/>
            <p:nvPr/>
          </p:nvSpPr>
          <p:spPr>
            <a:xfrm flipV="1">
              <a:off x="1247" y="3183"/>
              <a:ext cx="1" cy="525"/>
            </a:xfrm>
            <a:prstGeom prst="line">
              <a:avLst/>
            </a:prstGeom>
            <a:ln w="19050" cap="flat" cmpd="sng">
              <a:solidFill>
                <a:srgbClr val="3333FF"/>
              </a:solidFill>
              <a:prstDash val="lgDash"/>
              <a:headEnd type="none" w="sm" len="sm"/>
              <a:tailEnd type="stealth" w="med" len="lg"/>
            </a:ln>
          </p:spPr>
        </p:sp>
      </p:grpSp>
      <p:sp>
        <p:nvSpPr>
          <p:cNvPr id="98321" name="Line 57"/>
          <p:cNvSpPr/>
          <p:nvPr/>
        </p:nvSpPr>
        <p:spPr>
          <a:xfrm flipV="1">
            <a:off x="4201795" y="4193858"/>
            <a:ext cx="3175" cy="1008062"/>
          </a:xfrm>
          <a:prstGeom prst="line">
            <a:avLst/>
          </a:prstGeom>
          <a:ln w="19050" cap="flat" cmpd="sng">
            <a:solidFill>
              <a:srgbClr val="CC00CC"/>
            </a:solidFill>
            <a:prstDash val="lgDash"/>
            <a:headEnd type="none" w="sm" len="sm"/>
            <a:tailEnd type="stealth" w="med" len="lg"/>
          </a:ln>
        </p:spPr>
      </p:sp>
      <p:grpSp>
        <p:nvGrpSpPr>
          <p:cNvPr id="98322" name="Group 58"/>
          <p:cNvGrpSpPr/>
          <p:nvPr/>
        </p:nvGrpSpPr>
        <p:grpSpPr>
          <a:xfrm>
            <a:off x="4419283" y="4841558"/>
            <a:ext cx="287337" cy="720725"/>
            <a:chOff x="1001" y="3183"/>
            <a:chExt cx="247" cy="526"/>
          </a:xfrm>
        </p:grpSpPr>
        <p:sp>
          <p:nvSpPr>
            <p:cNvPr id="98353" name="Line 59"/>
            <p:cNvSpPr/>
            <p:nvPr/>
          </p:nvSpPr>
          <p:spPr>
            <a:xfrm>
              <a:off x="1001" y="3708"/>
              <a:ext cx="239" cy="1"/>
            </a:xfrm>
            <a:prstGeom prst="line">
              <a:avLst/>
            </a:prstGeom>
            <a:ln w="19050" cap="flat" cmpd="sng">
              <a:solidFill>
                <a:srgbClr val="3333FF"/>
              </a:solidFill>
              <a:prstDash val="lgDash"/>
              <a:headEnd type="none" w="sm" len="sm"/>
              <a:tailEnd type="none" w="sm" len="sm"/>
            </a:ln>
          </p:spPr>
        </p:sp>
        <p:sp>
          <p:nvSpPr>
            <p:cNvPr id="98354" name="Line 60"/>
            <p:cNvSpPr/>
            <p:nvPr/>
          </p:nvSpPr>
          <p:spPr>
            <a:xfrm flipV="1">
              <a:off x="1247" y="3183"/>
              <a:ext cx="1" cy="525"/>
            </a:xfrm>
            <a:prstGeom prst="line">
              <a:avLst/>
            </a:prstGeom>
            <a:ln w="19050" cap="flat" cmpd="sng">
              <a:solidFill>
                <a:srgbClr val="3333FF"/>
              </a:solidFill>
              <a:prstDash val="lgDash"/>
              <a:headEnd type="none" w="sm" len="sm"/>
              <a:tailEnd type="stealth" w="med" len="lg"/>
            </a:ln>
          </p:spPr>
        </p:sp>
      </p:grpSp>
      <p:grpSp>
        <p:nvGrpSpPr>
          <p:cNvPr id="98323" name="Group 61"/>
          <p:cNvGrpSpPr/>
          <p:nvPr/>
        </p:nvGrpSpPr>
        <p:grpSpPr>
          <a:xfrm>
            <a:off x="4849495" y="4843145"/>
            <a:ext cx="144463" cy="719138"/>
            <a:chOff x="454" y="3212"/>
            <a:chExt cx="184" cy="511"/>
          </a:xfrm>
        </p:grpSpPr>
        <p:sp>
          <p:nvSpPr>
            <p:cNvPr id="98351" name="Line 62"/>
            <p:cNvSpPr/>
            <p:nvPr/>
          </p:nvSpPr>
          <p:spPr>
            <a:xfrm flipH="1" flipV="1">
              <a:off x="461" y="3722"/>
              <a:ext cx="177" cy="1"/>
            </a:xfrm>
            <a:prstGeom prst="line">
              <a:avLst/>
            </a:prstGeom>
            <a:ln w="19050" cap="flat" cmpd="sng">
              <a:solidFill>
                <a:srgbClr val="CC00CC"/>
              </a:solidFill>
              <a:prstDash val="lgDash"/>
              <a:headEnd type="none" w="sm" len="sm"/>
              <a:tailEnd type="none" w="sm" len="sm"/>
            </a:ln>
          </p:spPr>
        </p:sp>
        <p:sp>
          <p:nvSpPr>
            <p:cNvPr id="98352" name="Line 63"/>
            <p:cNvSpPr/>
            <p:nvPr/>
          </p:nvSpPr>
          <p:spPr>
            <a:xfrm flipV="1">
              <a:off x="454" y="3212"/>
              <a:ext cx="1" cy="510"/>
            </a:xfrm>
            <a:prstGeom prst="line">
              <a:avLst/>
            </a:prstGeom>
            <a:ln w="19050" cap="flat" cmpd="sng">
              <a:solidFill>
                <a:srgbClr val="CC00CC"/>
              </a:solidFill>
              <a:prstDash val="lgDash"/>
              <a:headEnd type="none" w="sm" len="sm"/>
              <a:tailEnd type="stealth" w="med" len="lg"/>
            </a:ln>
          </p:spPr>
        </p:sp>
      </p:grpSp>
      <p:grpSp>
        <p:nvGrpSpPr>
          <p:cNvPr id="98324" name="Group 64"/>
          <p:cNvGrpSpPr/>
          <p:nvPr/>
        </p:nvGrpSpPr>
        <p:grpSpPr>
          <a:xfrm>
            <a:off x="5116195" y="3422333"/>
            <a:ext cx="652463" cy="2109787"/>
            <a:chOff x="1884" y="446"/>
            <a:chExt cx="317" cy="3277"/>
          </a:xfrm>
        </p:grpSpPr>
        <p:sp>
          <p:nvSpPr>
            <p:cNvPr id="98349" name="Line 65"/>
            <p:cNvSpPr/>
            <p:nvPr/>
          </p:nvSpPr>
          <p:spPr>
            <a:xfrm>
              <a:off x="2078" y="3715"/>
              <a:ext cx="123" cy="1"/>
            </a:xfrm>
            <a:prstGeom prst="line">
              <a:avLst/>
            </a:prstGeom>
            <a:ln w="19050" cap="flat" cmpd="sng">
              <a:solidFill>
                <a:srgbClr val="3333FF"/>
              </a:solidFill>
              <a:prstDash val="lgDash"/>
              <a:headEnd type="none" w="sm" len="sm"/>
              <a:tailEnd type="none" w="sm" len="sm"/>
            </a:ln>
          </p:spPr>
        </p:sp>
        <p:sp>
          <p:nvSpPr>
            <p:cNvPr id="98350" name="Line 66"/>
            <p:cNvSpPr/>
            <p:nvPr/>
          </p:nvSpPr>
          <p:spPr>
            <a:xfrm>
              <a:off x="1884" y="446"/>
              <a:ext cx="316" cy="3277"/>
            </a:xfrm>
            <a:prstGeom prst="line">
              <a:avLst/>
            </a:prstGeom>
            <a:ln w="19050" cap="flat" cmpd="sng">
              <a:solidFill>
                <a:srgbClr val="3333FF"/>
              </a:solidFill>
              <a:prstDash val="lgDash"/>
              <a:headEnd type="stealth" w="med" len="lg"/>
              <a:tailEnd type="none" w="sm" len="sm"/>
            </a:ln>
          </p:spPr>
        </p:sp>
      </p:grpSp>
      <p:grpSp>
        <p:nvGrpSpPr>
          <p:cNvPr id="98325" name="Group 67"/>
          <p:cNvGrpSpPr/>
          <p:nvPr/>
        </p:nvGrpSpPr>
        <p:grpSpPr>
          <a:xfrm>
            <a:off x="5354320" y="3473133"/>
            <a:ext cx="792163" cy="504825"/>
            <a:chOff x="454" y="3212"/>
            <a:chExt cx="184" cy="511"/>
          </a:xfrm>
        </p:grpSpPr>
        <p:sp>
          <p:nvSpPr>
            <p:cNvPr id="98347" name="Line 68"/>
            <p:cNvSpPr/>
            <p:nvPr/>
          </p:nvSpPr>
          <p:spPr>
            <a:xfrm flipH="1" flipV="1">
              <a:off x="461" y="3722"/>
              <a:ext cx="177" cy="1"/>
            </a:xfrm>
            <a:prstGeom prst="line">
              <a:avLst/>
            </a:prstGeom>
            <a:ln w="19050" cap="flat" cmpd="sng">
              <a:solidFill>
                <a:srgbClr val="CC00CC"/>
              </a:solidFill>
              <a:prstDash val="lgDash"/>
              <a:headEnd type="none" w="sm" len="sm"/>
              <a:tailEnd type="none" w="sm" len="sm"/>
            </a:ln>
          </p:spPr>
        </p:sp>
        <p:sp>
          <p:nvSpPr>
            <p:cNvPr id="98348" name="Line 69"/>
            <p:cNvSpPr/>
            <p:nvPr/>
          </p:nvSpPr>
          <p:spPr>
            <a:xfrm flipV="1">
              <a:off x="454" y="3212"/>
              <a:ext cx="1" cy="510"/>
            </a:xfrm>
            <a:prstGeom prst="line">
              <a:avLst/>
            </a:prstGeom>
            <a:ln w="19050" cap="flat" cmpd="sng">
              <a:solidFill>
                <a:srgbClr val="CC00CC"/>
              </a:solidFill>
              <a:prstDash val="lgDash"/>
              <a:headEnd type="none" w="sm" len="sm"/>
              <a:tailEnd type="stealth" w="med" len="lg"/>
            </a:ln>
          </p:spPr>
        </p:sp>
      </p:grpSp>
      <p:grpSp>
        <p:nvGrpSpPr>
          <p:cNvPr id="98326" name="Group 70"/>
          <p:cNvGrpSpPr/>
          <p:nvPr/>
        </p:nvGrpSpPr>
        <p:grpSpPr>
          <a:xfrm>
            <a:off x="6430645" y="4193858"/>
            <a:ext cx="147638" cy="1314450"/>
            <a:chOff x="454" y="3212"/>
            <a:chExt cx="184" cy="511"/>
          </a:xfrm>
        </p:grpSpPr>
        <p:sp>
          <p:nvSpPr>
            <p:cNvPr id="98345" name="Line 71"/>
            <p:cNvSpPr/>
            <p:nvPr/>
          </p:nvSpPr>
          <p:spPr>
            <a:xfrm flipH="1" flipV="1">
              <a:off x="461" y="3722"/>
              <a:ext cx="177" cy="1"/>
            </a:xfrm>
            <a:prstGeom prst="line">
              <a:avLst/>
            </a:prstGeom>
            <a:ln w="19050" cap="flat" cmpd="sng">
              <a:solidFill>
                <a:srgbClr val="CC00CC"/>
              </a:solidFill>
              <a:prstDash val="lgDash"/>
              <a:headEnd type="none" w="sm" len="sm"/>
              <a:tailEnd type="none" w="sm" len="sm"/>
            </a:ln>
          </p:spPr>
        </p:sp>
        <p:sp>
          <p:nvSpPr>
            <p:cNvPr id="98346" name="Line 72"/>
            <p:cNvSpPr/>
            <p:nvPr/>
          </p:nvSpPr>
          <p:spPr>
            <a:xfrm flipV="1">
              <a:off x="454" y="3212"/>
              <a:ext cx="1" cy="510"/>
            </a:xfrm>
            <a:prstGeom prst="line">
              <a:avLst/>
            </a:prstGeom>
            <a:ln w="19050" cap="flat" cmpd="sng">
              <a:solidFill>
                <a:srgbClr val="CC00CC"/>
              </a:solidFill>
              <a:prstDash val="lgDash"/>
              <a:headEnd type="none" w="sm" len="sm"/>
              <a:tailEnd type="stealth" w="med" len="lg"/>
            </a:ln>
          </p:spPr>
        </p:sp>
      </p:grpSp>
      <p:grpSp>
        <p:nvGrpSpPr>
          <p:cNvPr id="98327" name="Group 73"/>
          <p:cNvGrpSpPr/>
          <p:nvPr/>
        </p:nvGrpSpPr>
        <p:grpSpPr>
          <a:xfrm>
            <a:off x="6865620" y="5778183"/>
            <a:ext cx="504825" cy="595312"/>
            <a:chOff x="454" y="3212"/>
            <a:chExt cx="184" cy="511"/>
          </a:xfrm>
        </p:grpSpPr>
        <p:sp>
          <p:nvSpPr>
            <p:cNvPr id="98343" name="Line 74"/>
            <p:cNvSpPr/>
            <p:nvPr/>
          </p:nvSpPr>
          <p:spPr>
            <a:xfrm flipH="1" flipV="1">
              <a:off x="461" y="3722"/>
              <a:ext cx="177" cy="1"/>
            </a:xfrm>
            <a:prstGeom prst="line">
              <a:avLst/>
            </a:prstGeom>
            <a:ln w="19050" cap="flat" cmpd="sng">
              <a:solidFill>
                <a:srgbClr val="CC00CC"/>
              </a:solidFill>
              <a:prstDash val="lgDash"/>
              <a:headEnd type="none" w="sm" len="sm"/>
              <a:tailEnd type="none" w="sm" len="sm"/>
            </a:ln>
          </p:spPr>
        </p:sp>
        <p:sp>
          <p:nvSpPr>
            <p:cNvPr id="98344" name="Line 75"/>
            <p:cNvSpPr/>
            <p:nvPr/>
          </p:nvSpPr>
          <p:spPr>
            <a:xfrm flipV="1">
              <a:off x="454" y="3212"/>
              <a:ext cx="1" cy="510"/>
            </a:xfrm>
            <a:prstGeom prst="line">
              <a:avLst/>
            </a:prstGeom>
            <a:ln w="19050" cap="flat" cmpd="sng">
              <a:solidFill>
                <a:srgbClr val="CC00CC"/>
              </a:solidFill>
              <a:prstDash val="lgDash"/>
              <a:headEnd type="none" w="sm" len="sm"/>
              <a:tailEnd type="stealth" w="med" len="lg"/>
            </a:ln>
          </p:spPr>
        </p:sp>
      </p:grpSp>
      <p:grpSp>
        <p:nvGrpSpPr>
          <p:cNvPr id="98328" name="Group 76"/>
          <p:cNvGrpSpPr/>
          <p:nvPr/>
        </p:nvGrpSpPr>
        <p:grpSpPr>
          <a:xfrm>
            <a:off x="7657783" y="4841558"/>
            <a:ext cx="630237" cy="1555750"/>
            <a:chOff x="1895" y="2426"/>
            <a:chExt cx="306" cy="1297"/>
          </a:xfrm>
        </p:grpSpPr>
        <p:sp>
          <p:nvSpPr>
            <p:cNvPr id="98341" name="Line 77"/>
            <p:cNvSpPr/>
            <p:nvPr/>
          </p:nvSpPr>
          <p:spPr>
            <a:xfrm>
              <a:off x="2078" y="3715"/>
              <a:ext cx="123" cy="1"/>
            </a:xfrm>
            <a:prstGeom prst="line">
              <a:avLst/>
            </a:prstGeom>
            <a:ln w="19050" cap="flat" cmpd="sng">
              <a:solidFill>
                <a:srgbClr val="3333FF"/>
              </a:solidFill>
              <a:prstDash val="lgDash"/>
              <a:headEnd type="none" w="sm" len="sm"/>
              <a:tailEnd type="none" w="sm" len="sm"/>
            </a:ln>
          </p:spPr>
        </p:sp>
        <p:sp>
          <p:nvSpPr>
            <p:cNvPr id="98342" name="Line 78"/>
            <p:cNvSpPr/>
            <p:nvPr/>
          </p:nvSpPr>
          <p:spPr>
            <a:xfrm>
              <a:off x="1895" y="2426"/>
              <a:ext cx="305" cy="1297"/>
            </a:xfrm>
            <a:prstGeom prst="line">
              <a:avLst/>
            </a:prstGeom>
            <a:ln w="19050" cap="flat" cmpd="sng">
              <a:solidFill>
                <a:srgbClr val="3333FF"/>
              </a:solidFill>
              <a:prstDash val="lgDash"/>
              <a:headEnd type="stealth" w="med" len="lg"/>
              <a:tailEnd type="none" w="sm" len="sm"/>
            </a:ln>
          </p:spPr>
        </p:sp>
      </p:grpSp>
      <p:cxnSp>
        <p:nvCxnSpPr>
          <p:cNvPr id="67" name="直接连接符 66"/>
          <p:cNvCxnSpPr/>
          <p:nvPr/>
        </p:nvCxnSpPr>
        <p:spPr>
          <a:xfrm flipH="1">
            <a:off x="4316095" y="3263583"/>
            <a:ext cx="676275" cy="4445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3308033" y="4049395"/>
            <a:ext cx="554038" cy="3857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4347845" y="4052570"/>
            <a:ext cx="295275" cy="37623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flipV="1">
            <a:off x="5016183" y="4841558"/>
            <a:ext cx="255588" cy="3730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4304983" y="4830445"/>
            <a:ext cx="338138" cy="449263"/>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5555933" y="3250883"/>
            <a:ext cx="671513" cy="457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700520" y="3968433"/>
            <a:ext cx="557213" cy="46037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856095" y="4836795"/>
            <a:ext cx="398463" cy="377825"/>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7124383" y="5562283"/>
            <a:ext cx="546100" cy="509588"/>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
        <p:nvSpPr>
          <p:cNvPr id="76" name="Text Box 146"/>
          <p:cNvSpPr txBox="1"/>
          <p:nvPr/>
        </p:nvSpPr>
        <p:spPr>
          <a:xfrm>
            <a:off x="2049145" y="3435033"/>
            <a:ext cx="1081088" cy="460375"/>
          </a:xfrm>
          <a:prstGeom prst="rect">
            <a:avLst/>
          </a:prstGeom>
          <a:noFill/>
          <a:ln w="9525">
            <a:noFill/>
          </a:ln>
        </p:spPr>
        <p:txBody>
          <a:bodyPr>
            <a:spAutoFit/>
          </a:bodyPr>
          <a:p>
            <a:pPr algn="ctr"/>
            <a:r>
              <a:rPr lang="en-US" altLang="zh-TW" sz="2400" b="1" dirty="0">
                <a:solidFill>
                  <a:srgbClr val="FF0000"/>
                </a:solidFill>
                <a:latin typeface="Times New Roman" panose="02020603050405020304" pitchFamily="18" charset="0"/>
                <a:ea typeface="PMingLiU" panose="02020500000000000000" pitchFamily="18" charset="-120"/>
              </a:rPr>
              <a:t>NIL</a:t>
            </a:r>
            <a:r>
              <a:rPr lang="zh-TW" altLang="en-US" sz="2400" b="1" dirty="0">
                <a:solidFill>
                  <a:srgbClr val="FF0000"/>
                </a:solidFill>
                <a:latin typeface="Times New Roman" panose="02020603050405020304" pitchFamily="18" charset="0"/>
                <a:ea typeface="PMingLiU" panose="02020500000000000000" pitchFamily="18" charset="-120"/>
              </a:rPr>
              <a:t>？</a:t>
            </a:r>
            <a:endParaRPr lang="zh-TW" altLang="en-US" sz="2400" b="1" dirty="0">
              <a:solidFill>
                <a:srgbClr val="FF0000"/>
              </a:solidFill>
              <a:latin typeface="Times New Roman" panose="02020603050405020304" pitchFamily="18" charset="0"/>
              <a:ea typeface="PMingLiU" panose="02020500000000000000" pitchFamily="18" charset="-120"/>
            </a:endParaRPr>
          </a:p>
        </p:txBody>
      </p:sp>
      <p:sp>
        <p:nvSpPr>
          <p:cNvPr id="77" name="Rectangle 147"/>
          <p:cNvSpPr/>
          <p:nvPr/>
        </p:nvSpPr>
        <p:spPr>
          <a:xfrm>
            <a:off x="7575233" y="2852420"/>
            <a:ext cx="1098550" cy="460375"/>
          </a:xfrm>
          <a:prstGeom prst="rect">
            <a:avLst/>
          </a:prstGeom>
          <a:noFill/>
          <a:ln w="9525">
            <a:noFill/>
          </a:ln>
        </p:spPr>
        <p:txBody>
          <a:bodyPr>
            <a:spAutoFit/>
          </a:bodyPr>
          <a:p>
            <a:pPr algn="ctr"/>
            <a:r>
              <a:rPr lang="en-US" altLang="zh-TW" sz="2400" b="1" dirty="0">
                <a:solidFill>
                  <a:srgbClr val="FF0000"/>
                </a:solidFill>
                <a:latin typeface="Times New Roman" panose="02020603050405020304" pitchFamily="18" charset="0"/>
                <a:ea typeface="PMingLiU" panose="02020500000000000000" pitchFamily="18" charset="-120"/>
              </a:rPr>
              <a:t>NIL</a:t>
            </a:r>
            <a:r>
              <a:rPr lang="zh-TW" altLang="en-US" sz="2400" b="1" dirty="0">
                <a:solidFill>
                  <a:srgbClr val="FF0000"/>
                </a:solidFill>
                <a:latin typeface="Times New Roman" panose="02020603050405020304" pitchFamily="18" charset="0"/>
                <a:ea typeface="PMingLiU" panose="02020500000000000000" pitchFamily="18" charset="-120"/>
              </a:rPr>
              <a:t>？</a:t>
            </a:r>
            <a:endParaRPr lang="zh-TW" altLang="en-US" sz="2400" b="1" dirty="0">
              <a:solidFill>
                <a:srgbClr val="FF0000"/>
              </a:solidFill>
              <a:latin typeface="Times New Roman" panose="02020603050405020304" pitchFamily="18" charset="0"/>
              <a:ea typeface="PMingLiU" panose="02020500000000000000" pitchFamily="18" charset="-120"/>
            </a:endParaRPr>
          </a:p>
        </p:txBody>
      </p:sp>
      <p:sp>
        <p:nvSpPr>
          <p:cNvPr id="78" name="AutoShape 149"/>
          <p:cNvSpPr>
            <a:spLocks noChangeArrowheads="1"/>
          </p:cNvSpPr>
          <p:nvPr/>
        </p:nvSpPr>
        <p:spPr bwMode="auto">
          <a:xfrm>
            <a:off x="2157730" y="1784985"/>
            <a:ext cx="8085455" cy="632460"/>
          </a:xfrm>
          <a:prstGeom prst="wedgeRoundRectCallout">
            <a:avLst>
              <a:gd name="adj1" fmla="val -14065"/>
              <a:gd name="adj2" fmla="val 48237"/>
              <a:gd name="adj3" fmla="val 16667"/>
            </a:avLst>
          </a:prstGeom>
          <a:noFill/>
          <a:ln w="9525">
            <a:solidFill>
              <a:srgbClr val="000000"/>
            </a:solidFill>
            <a:miter lim="800000"/>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rPr>
              <a:t>为避免悬空态，应增设一个头结点</a:t>
            </a:r>
            <a:endParaRPr kumimoji="1" lang="zh-CN" altLang="en-US" sz="32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5" name="Rectangle 2"/>
          <p:cNvSpPr txBox="1">
            <a:spLocks noChangeArrowheads="1"/>
          </p:cNvSpPr>
          <p:nvPr/>
        </p:nvSpPr>
        <p:spPr bwMode="auto">
          <a:xfrm>
            <a:off x="3567430" y="6136005"/>
            <a:ext cx="2868930" cy="50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6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cs typeface="+mj-cs"/>
                <a:sym typeface="+mn-ea"/>
              </a:rPr>
              <a:t>中序线索二叉树</a:t>
            </a:r>
            <a:r>
              <a:rPr kumimoji="1" lang="zh-CN" altLang="en-US" sz="2600" b="0"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rPr>
              <a:t> </a:t>
            </a:r>
            <a:endParaRPr kumimoji="1" lang="zh-CN" altLang="en-US" sz="2600" b="0"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6"/>
                                        </p:tgtEl>
                                        <p:attrNameLst>
                                          <p:attrName>fillcolor</p:attrName>
                                        </p:attrNameLst>
                                      </p:cBhvr>
                                      <p:to>
                                        <a:schemeClr val="accent2"/>
                                      </p:to>
                                    </p:animClr>
                                    <p:set>
                                      <p:cBhvr>
                                        <p:cTn id="7" dur="2000" fill="hold"/>
                                        <p:tgtEl>
                                          <p:spTgt spid="76"/>
                                        </p:tgtEl>
                                        <p:attrNameLst>
                                          <p:attrName>fill.type</p:attrName>
                                        </p:attrNameLst>
                                      </p:cBhvr>
                                      <p:to>
                                        <p:strVal val="solid"/>
                                      </p:to>
                                    </p:set>
                                    <p:set>
                                      <p:cBhvr>
                                        <p:cTn id="8" dur="2000" fill="hold"/>
                                        <p:tgtEl>
                                          <p:spTgt spid="7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77"/>
                                        </p:tgtEl>
                                        <p:attrNameLst>
                                          <p:attrName>fillcolor</p:attrName>
                                        </p:attrNameLst>
                                      </p:cBhvr>
                                      <p:to>
                                        <a:schemeClr val="accent2"/>
                                      </p:to>
                                    </p:animClr>
                                    <p:set>
                                      <p:cBhvr>
                                        <p:cTn id="11" dur="2000" fill="hold"/>
                                        <p:tgtEl>
                                          <p:spTgt spid="77"/>
                                        </p:tgtEl>
                                        <p:attrNameLst>
                                          <p:attrName>fill.type</p:attrName>
                                        </p:attrNameLst>
                                      </p:cBhvr>
                                      <p:to>
                                        <p:strVal val="solid"/>
                                      </p:to>
                                    </p:set>
                                    <p:set>
                                      <p:cBhvr>
                                        <p:cTn id="12" dur="2000" fill="hold"/>
                                        <p:tgtEl>
                                          <p:spTgt spid="77"/>
                                        </p:tgtEl>
                                        <p:attrNameLst>
                                          <p:attrName>fill.on</p:attrName>
                                        </p:attrNameLst>
                                      </p:cBhvr>
                                      <p:to>
                                        <p:strVal val="true"/>
                                      </p:to>
                                    </p:se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wipe(left)">
                                      <p:cBhvr>
                                        <p:cTn id="1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p:nvPr/>
        </p:nvSpPr>
        <p:spPr>
          <a:xfrm>
            <a:off x="3001010" y="2312035"/>
            <a:ext cx="1905000" cy="1599565"/>
          </a:xfrm>
          <a:prstGeom prst="rect">
            <a:avLst/>
          </a:prstGeom>
          <a:noFill/>
          <a:ln w="76200" cap="flat" cmpd="tri">
            <a:solidFill>
              <a:srgbClr val="990000"/>
            </a:solidFill>
            <a:prstDash val="solid"/>
            <a:miter/>
            <a:headEnd type="none" w="med" len="med"/>
            <a:tailEnd type="none" w="med" len="med"/>
          </a:ln>
        </p:spPr>
        <p:txBody>
          <a:bodyPr>
            <a:spAutoFit/>
          </a:bodyPr>
          <a:lstStyle/>
          <a:p>
            <a:pPr eaLnBrk="0" hangingPunct="0">
              <a:spcBef>
                <a:spcPct val="50000"/>
              </a:spcBef>
            </a:pPr>
            <a:endParaRPr lang="zh-CN" altLang="en-US" sz="1400" b="0" dirty="0">
              <a:latin typeface="Times New Roman" panose="02020603050405020304" pitchFamily="18" charset="0"/>
            </a:endParaRPr>
          </a:p>
          <a:p>
            <a:pPr eaLnBrk="0" hangingPunct="0">
              <a:spcBef>
                <a:spcPct val="50000"/>
              </a:spcBef>
            </a:pPr>
            <a:endParaRPr lang="zh-CN" altLang="en-US" sz="1400" b="0" dirty="0">
              <a:latin typeface="Times New Roman" panose="02020603050405020304" pitchFamily="18" charset="0"/>
            </a:endParaRPr>
          </a:p>
          <a:p>
            <a:pPr eaLnBrk="0" hangingPunct="0">
              <a:spcBef>
                <a:spcPct val="50000"/>
              </a:spcBef>
            </a:pPr>
            <a:endParaRPr lang="zh-CN" altLang="en-US" sz="1400" b="0" dirty="0">
              <a:latin typeface="Times New Roman" panose="02020603050405020304" pitchFamily="18" charset="0"/>
            </a:endParaRPr>
          </a:p>
          <a:p>
            <a:pPr eaLnBrk="0" hangingPunct="0">
              <a:spcBef>
                <a:spcPct val="50000"/>
              </a:spcBef>
            </a:pPr>
            <a:endParaRPr lang="zh-CN" altLang="en-US" sz="1400" b="0" dirty="0">
              <a:latin typeface="Times New Roman" panose="02020603050405020304" pitchFamily="18" charset="0"/>
            </a:endParaRPr>
          </a:p>
          <a:p>
            <a:pPr eaLnBrk="0" hangingPunct="0">
              <a:spcBef>
                <a:spcPct val="50000"/>
              </a:spcBef>
            </a:pPr>
            <a:endParaRPr lang="zh-CN" altLang="en-US" sz="1400" b="0" dirty="0">
              <a:latin typeface="Times New Roman" panose="02020603050405020304" pitchFamily="18" charset="0"/>
            </a:endParaRPr>
          </a:p>
        </p:txBody>
      </p:sp>
      <p:grpSp>
        <p:nvGrpSpPr>
          <p:cNvPr id="17412" name="Group 24"/>
          <p:cNvGrpSpPr/>
          <p:nvPr/>
        </p:nvGrpSpPr>
        <p:grpSpPr>
          <a:xfrm>
            <a:off x="2540635" y="1554798"/>
            <a:ext cx="2836863" cy="2384425"/>
            <a:chOff x="1955" y="1320"/>
            <a:chExt cx="1787" cy="1502"/>
          </a:xfrm>
        </p:grpSpPr>
        <p:sp>
          <p:nvSpPr>
            <p:cNvPr id="7" name="Oval 25"/>
            <p:cNvSpPr>
              <a:spLocks noChangeArrowheads="1"/>
            </p:cNvSpPr>
            <p:nvPr/>
          </p:nvSpPr>
          <p:spPr bwMode="auto">
            <a:xfrm>
              <a:off x="2719" y="1320"/>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8" name="Oval 26"/>
            <p:cNvSpPr>
              <a:spLocks noChangeArrowheads="1"/>
            </p:cNvSpPr>
            <p:nvPr/>
          </p:nvSpPr>
          <p:spPr bwMode="auto">
            <a:xfrm>
              <a:off x="3123" y="188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9" name="Oval 27"/>
            <p:cNvSpPr>
              <a:spLocks noChangeArrowheads="1"/>
            </p:cNvSpPr>
            <p:nvPr/>
          </p:nvSpPr>
          <p:spPr bwMode="auto">
            <a:xfrm>
              <a:off x="2288" y="187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0" name="Oval 28"/>
            <p:cNvSpPr>
              <a:spLocks noChangeArrowheads="1"/>
            </p:cNvSpPr>
            <p:nvPr/>
          </p:nvSpPr>
          <p:spPr bwMode="auto">
            <a:xfrm>
              <a:off x="3447" y="252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1" name="Oval 29"/>
            <p:cNvSpPr>
              <a:spLocks noChangeArrowheads="1"/>
            </p:cNvSpPr>
            <p:nvPr/>
          </p:nvSpPr>
          <p:spPr bwMode="auto">
            <a:xfrm>
              <a:off x="2709" y="252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2" name="Oval 30"/>
            <p:cNvSpPr>
              <a:spLocks noChangeArrowheads="1"/>
            </p:cNvSpPr>
            <p:nvPr/>
          </p:nvSpPr>
          <p:spPr bwMode="auto">
            <a:xfrm>
              <a:off x="1955" y="2527"/>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7453" name="Line 31"/>
            <p:cNvSpPr/>
            <p:nvPr/>
          </p:nvSpPr>
          <p:spPr>
            <a:xfrm flipH="1">
              <a:off x="2519" y="1563"/>
              <a:ext cx="242" cy="343"/>
            </a:xfrm>
            <a:prstGeom prst="line">
              <a:avLst/>
            </a:prstGeom>
            <a:ln w="28575" cap="flat" cmpd="sng">
              <a:solidFill>
                <a:srgbClr val="006666"/>
              </a:solidFill>
              <a:prstDash val="solid"/>
              <a:headEnd type="none" w="med" len="med"/>
              <a:tailEnd type="none" w="med" len="med"/>
            </a:ln>
          </p:spPr>
        </p:sp>
        <p:sp>
          <p:nvSpPr>
            <p:cNvPr id="17454" name="Line 32"/>
            <p:cNvSpPr/>
            <p:nvPr/>
          </p:nvSpPr>
          <p:spPr>
            <a:xfrm>
              <a:off x="2964" y="1563"/>
              <a:ext cx="224" cy="345"/>
            </a:xfrm>
            <a:prstGeom prst="line">
              <a:avLst/>
            </a:prstGeom>
            <a:ln w="28575" cap="flat" cmpd="sng">
              <a:solidFill>
                <a:srgbClr val="006666"/>
              </a:solidFill>
              <a:prstDash val="solid"/>
              <a:headEnd type="none" w="med" len="med"/>
              <a:tailEnd type="none" w="med" len="med"/>
            </a:ln>
          </p:spPr>
        </p:sp>
        <p:sp>
          <p:nvSpPr>
            <p:cNvPr id="17455" name="Line 33"/>
            <p:cNvSpPr/>
            <p:nvPr/>
          </p:nvSpPr>
          <p:spPr>
            <a:xfrm>
              <a:off x="2519" y="2130"/>
              <a:ext cx="269" cy="410"/>
            </a:xfrm>
            <a:prstGeom prst="line">
              <a:avLst/>
            </a:prstGeom>
            <a:ln w="28575" cap="flat" cmpd="sng">
              <a:solidFill>
                <a:srgbClr val="006666"/>
              </a:solidFill>
              <a:prstDash val="solid"/>
              <a:headEnd type="none" w="med" len="med"/>
              <a:tailEnd type="none" w="med" len="med"/>
            </a:ln>
          </p:spPr>
        </p:sp>
        <p:sp>
          <p:nvSpPr>
            <p:cNvPr id="17456" name="Line 34"/>
            <p:cNvSpPr/>
            <p:nvPr/>
          </p:nvSpPr>
          <p:spPr>
            <a:xfrm flipH="1">
              <a:off x="2147" y="2141"/>
              <a:ext cx="204" cy="390"/>
            </a:xfrm>
            <a:prstGeom prst="line">
              <a:avLst/>
            </a:prstGeom>
            <a:ln w="28575" cap="flat" cmpd="sng">
              <a:solidFill>
                <a:srgbClr val="006666"/>
              </a:solidFill>
              <a:prstDash val="solid"/>
              <a:headEnd type="none" w="med" len="med"/>
              <a:tailEnd type="none" w="med" len="med"/>
            </a:ln>
          </p:spPr>
        </p:sp>
        <p:sp>
          <p:nvSpPr>
            <p:cNvPr id="17457" name="Line 35"/>
            <p:cNvSpPr/>
            <p:nvPr/>
          </p:nvSpPr>
          <p:spPr>
            <a:xfrm>
              <a:off x="3346" y="2149"/>
              <a:ext cx="205" cy="401"/>
            </a:xfrm>
            <a:prstGeom prst="line">
              <a:avLst/>
            </a:prstGeom>
            <a:ln w="28575" cap="flat" cmpd="sng">
              <a:solidFill>
                <a:srgbClr val="006666"/>
              </a:solidFill>
              <a:prstDash val="solid"/>
              <a:headEnd type="none" w="med" len="med"/>
              <a:tailEnd type="none" w="med" len="med"/>
            </a:ln>
          </p:spPr>
        </p:sp>
        <p:sp>
          <p:nvSpPr>
            <p:cNvPr id="17458" name="Line 36"/>
            <p:cNvSpPr/>
            <p:nvPr/>
          </p:nvSpPr>
          <p:spPr>
            <a:xfrm flipH="1">
              <a:off x="2918" y="2133"/>
              <a:ext cx="278" cy="409"/>
            </a:xfrm>
            <a:prstGeom prst="line">
              <a:avLst/>
            </a:prstGeom>
            <a:ln w="28575" cap="flat" cmpd="sng">
              <a:solidFill>
                <a:srgbClr val="006666"/>
              </a:solidFill>
              <a:prstDash val="solid"/>
              <a:headEnd type="none" w="med" len="med"/>
              <a:tailEnd type="none" w="med" len="med"/>
            </a:ln>
          </p:spPr>
        </p:sp>
      </p:grpSp>
      <p:sp>
        <p:nvSpPr>
          <p:cNvPr id="19" name="AutoShape 74"/>
          <p:cNvSpPr>
            <a:spLocks noChangeArrowheads="1"/>
          </p:cNvSpPr>
          <p:nvPr/>
        </p:nvSpPr>
        <p:spPr bwMode="blackGray">
          <a:xfrm rot="10806395" flipH="1" flipV="1">
            <a:off x="5234623" y="2346960"/>
            <a:ext cx="1293813" cy="755650"/>
          </a:xfrm>
          <a:prstGeom prst="rightArrow">
            <a:avLst>
              <a:gd name="adj1" fmla="val 46509"/>
              <a:gd name="adj2" fmla="val 37620"/>
            </a:avLst>
          </a:prstGeom>
          <a:gradFill rotWithShape="1">
            <a:gsLst>
              <a:gs pos="0">
                <a:schemeClr val="accent2">
                  <a:gamma/>
                  <a:tint val="0"/>
                  <a:invGamma/>
                  <a:alpha val="0"/>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AutoShape 76"/>
          <p:cNvSpPr>
            <a:spLocks noChangeArrowheads="1"/>
          </p:cNvSpPr>
          <p:nvPr/>
        </p:nvSpPr>
        <p:spPr bwMode="blackGray">
          <a:xfrm rot="10806395" flipH="1" flipV="1">
            <a:off x="5234623" y="5010785"/>
            <a:ext cx="1293813" cy="755650"/>
          </a:xfrm>
          <a:prstGeom prst="rightArrow">
            <a:avLst>
              <a:gd name="adj1" fmla="val 46509"/>
              <a:gd name="adj2" fmla="val 37620"/>
            </a:avLst>
          </a:prstGeom>
          <a:gradFill rotWithShape="1">
            <a:gsLst>
              <a:gs pos="0">
                <a:schemeClr val="accent2">
                  <a:gamma/>
                  <a:tint val="0"/>
                  <a:invGamma/>
                  <a:alpha val="0"/>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nvGrpSpPr>
          <p:cNvPr id="21" name="Group 91"/>
          <p:cNvGrpSpPr/>
          <p:nvPr/>
        </p:nvGrpSpPr>
        <p:grpSpPr>
          <a:xfrm>
            <a:off x="6672898" y="4794885"/>
            <a:ext cx="3024187" cy="1223963"/>
            <a:chOff x="3379" y="2704"/>
            <a:chExt cx="1905" cy="771"/>
          </a:xfrm>
        </p:grpSpPr>
        <p:sp>
          <p:nvSpPr>
            <p:cNvPr id="17442" name="AutoShape 77"/>
            <p:cNvSpPr/>
            <p:nvPr/>
          </p:nvSpPr>
          <p:spPr>
            <a:xfrm>
              <a:off x="3379" y="2704"/>
              <a:ext cx="1905" cy="771"/>
            </a:xfrm>
            <a:prstGeom prst="roundRect">
              <a:avLst>
                <a:gd name="adj" fmla="val 8014"/>
              </a:avLst>
            </a:prstGeom>
            <a:solidFill>
              <a:srgbClr val="FFFFFF"/>
            </a:solidFill>
            <a:ln w="28575" cap="flat" cmpd="sng">
              <a:solidFill>
                <a:schemeClr val="accent1"/>
              </a:solidFill>
              <a:prstDash val="solid"/>
              <a:headEnd type="none" w="med" len="med"/>
              <a:tailEnd type="none" w="med" len="med"/>
            </a:ln>
          </p:spPr>
          <p:txBody>
            <a:bodyPr wrap="none" anchor="ctr"/>
            <a:lstStyle/>
            <a:p>
              <a:pPr algn="ctr"/>
              <a:endParaRPr lang="zh-CN" altLang="en-US" sz="2400" b="1" dirty="0">
                <a:latin typeface="宋体" panose="02010600030101010101" pitchFamily="2" charset="-122"/>
              </a:endParaRPr>
            </a:p>
          </p:txBody>
        </p:sp>
        <p:sp>
          <p:nvSpPr>
            <p:cNvPr id="17443" name="Text Box 73"/>
            <p:cNvSpPr txBox="1"/>
            <p:nvPr/>
          </p:nvSpPr>
          <p:spPr>
            <a:xfrm>
              <a:off x="3697" y="2840"/>
              <a:ext cx="1496" cy="545"/>
            </a:xfrm>
            <a:prstGeom prst="rect">
              <a:avLst/>
            </a:prstGeom>
            <a:noFill/>
            <a:ln w="9525">
              <a:noFill/>
            </a:ln>
          </p:spPr>
          <p:txBody>
            <a:bodyPr lIns="18000" tIns="10800" rIns="18000" bIns="10800"/>
            <a:lstStyle/>
            <a:p>
              <a:pPr eaLnBrk="0" hangingPunct="0">
                <a:buClr>
                  <a:srgbClr val="FF2F2F"/>
                </a:buClr>
                <a:buFont typeface="Wingdings" panose="05000000000000000000" pitchFamily="2" charset="2"/>
              </a:pPr>
              <a:r>
                <a:rPr lang="zh-CN" altLang="en-US" sz="2400" b="1" dirty="0">
                  <a:solidFill>
                    <a:srgbClr val="000000"/>
                  </a:solidFill>
                  <a:latin typeface="Times New Roman" panose="02020603050405020304" pitchFamily="18" charset="0"/>
                </a:rPr>
                <a:t>两个子集的结点之间不能有关系</a:t>
              </a:r>
              <a:endParaRPr lang="zh-CN" altLang="en-US" sz="2400" b="1" dirty="0">
                <a:solidFill>
                  <a:srgbClr val="000000"/>
                </a:solidFill>
                <a:latin typeface="Times New Roman" panose="02020603050405020304" pitchFamily="18" charset="0"/>
              </a:endParaRPr>
            </a:p>
          </p:txBody>
        </p:sp>
        <p:grpSp>
          <p:nvGrpSpPr>
            <p:cNvPr id="17444" name="Group 82"/>
            <p:cNvGrpSpPr/>
            <p:nvPr/>
          </p:nvGrpSpPr>
          <p:grpSpPr>
            <a:xfrm>
              <a:off x="3515" y="2886"/>
              <a:ext cx="106" cy="106"/>
              <a:chOff x="2928" y="2208"/>
              <a:chExt cx="262" cy="262"/>
            </a:xfrm>
          </p:grpSpPr>
          <p:sp>
            <p:nvSpPr>
              <p:cNvPr id="17445" name="Oval 83"/>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p>
                <a:pPr algn="ctr"/>
                <a:endParaRPr lang="zh-CN" altLang="en-US" sz="2400" b="1" dirty="0">
                  <a:latin typeface="宋体" panose="02010600030101010101" pitchFamily="2" charset="-122"/>
                </a:endParaRPr>
              </a:p>
            </p:txBody>
          </p:sp>
          <p:sp>
            <p:nvSpPr>
              <p:cNvPr id="26" name="Oval 84"/>
              <p:cNvSpPr>
                <a:spLocks noChangeArrowheads="1"/>
              </p:cNvSpPr>
              <p:nvPr/>
            </p:nvSpPr>
            <p:spPr bwMode="gray">
              <a:xfrm>
                <a:off x="2948" y="2230"/>
                <a:ext cx="220" cy="218"/>
              </a:xfrm>
              <a:prstGeom prst="ellipse">
                <a:avLst/>
              </a:prstGeom>
              <a:gradFill rotWithShape="1">
                <a:gsLst>
                  <a:gs pos="0">
                    <a:schemeClr val="accent1"/>
                  </a:gs>
                  <a:gs pos="100000">
                    <a:schemeClr val="accent1">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grpSp>
      <p:grpSp>
        <p:nvGrpSpPr>
          <p:cNvPr id="27" name="Group 90"/>
          <p:cNvGrpSpPr/>
          <p:nvPr/>
        </p:nvGrpSpPr>
        <p:grpSpPr>
          <a:xfrm>
            <a:off x="6674485" y="2202498"/>
            <a:ext cx="3022600" cy="1223962"/>
            <a:chOff x="3380" y="1071"/>
            <a:chExt cx="1904" cy="771"/>
          </a:xfrm>
        </p:grpSpPr>
        <p:grpSp>
          <p:nvGrpSpPr>
            <p:cNvPr id="17433" name="Group 85"/>
            <p:cNvGrpSpPr/>
            <p:nvPr/>
          </p:nvGrpSpPr>
          <p:grpSpPr>
            <a:xfrm>
              <a:off x="3380" y="1071"/>
              <a:ext cx="1904" cy="771"/>
              <a:chOff x="3380" y="1071"/>
              <a:chExt cx="1904" cy="771"/>
            </a:xfrm>
          </p:grpSpPr>
          <p:sp>
            <p:nvSpPr>
              <p:cNvPr id="17437" name="AutoShape 75"/>
              <p:cNvSpPr/>
              <p:nvPr/>
            </p:nvSpPr>
            <p:spPr>
              <a:xfrm>
                <a:off x="3380" y="1071"/>
                <a:ext cx="1904" cy="771"/>
              </a:xfrm>
              <a:prstGeom prst="roundRect">
                <a:avLst>
                  <a:gd name="adj" fmla="val 8014"/>
                </a:avLst>
              </a:prstGeom>
              <a:solidFill>
                <a:srgbClr val="FFFFFF"/>
              </a:solidFill>
              <a:ln w="28575" cap="flat" cmpd="sng">
                <a:solidFill>
                  <a:schemeClr val="accent1"/>
                </a:solidFill>
                <a:prstDash val="solid"/>
                <a:headEnd type="none" w="med" len="med"/>
                <a:tailEnd type="none" w="med" len="med"/>
              </a:ln>
            </p:spPr>
            <p:txBody>
              <a:bodyPr wrap="none" anchor="ctr"/>
              <a:lstStyle/>
              <a:p>
                <a:pPr algn="ctr"/>
                <a:endParaRPr lang="zh-CN" altLang="en-US" sz="2400" b="1" dirty="0">
                  <a:latin typeface="宋体" panose="02010600030101010101" pitchFamily="2" charset="-122"/>
                </a:endParaRPr>
              </a:p>
            </p:txBody>
          </p:sp>
          <p:sp>
            <p:nvSpPr>
              <p:cNvPr id="17438" name="Text Box 4"/>
              <p:cNvSpPr txBox="1"/>
              <p:nvPr/>
            </p:nvSpPr>
            <p:spPr>
              <a:xfrm>
                <a:off x="3653" y="1207"/>
                <a:ext cx="1450" cy="635"/>
              </a:xfrm>
              <a:prstGeom prst="rect">
                <a:avLst/>
              </a:prstGeom>
              <a:noFill/>
              <a:ln w="9525">
                <a:noFill/>
              </a:ln>
            </p:spPr>
            <p:txBody>
              <a:bodyPr lIns="18000" tIns="10800" rIns="18000" bIns="10800"/>
              <a:lstStyle/>
              <a:p>
                <a:pPr eaLnBrk="0" hangingPunct="0">
                  <a:buClr>
                    <a:srgbClr val="FF2F2F"/>
                  </a:buClr>
                  <a:buFont typeface="Tunga" panose="020B0502040204020203" pitchFamily="34" charset="0"/>
                </a:pPr>
                <a:r>
                  <a:rPr lang="zh-CN" altLang="en-US" sz="2400" b="1" dirty="0">
                    <a:solidFill>
                      <a:srgbClr val="000000"/>
                    </a:solidFill>
                    <a:latin typeface="Times New Roman" panose="02020603050405020304" pitchFamily="18" charset="0"/>
                  </a:rPr>
                  <a:t>某结点不能同时属于两个子集</a:t>
                </a:r>
                <a:endParaRPr lang="zh-CN" altLang="en-US" sz="2400" b="1" dirty="0">
                  <a:solidFill>
                    <a:srgbClr val="000000"/>
                  </a:solidFill>
                  <a:latin typeface="Times New Roman" panose="02020603050405020304" pitchFamily="18" charset="0"/>
                </a:endParaRPr>
              </a:p>
            </p:txBody>
          </p:sp>
          <p:grpSp>
            <p:nvGrpSpPr>
              <p:cNvPr id="17439" name="Group 79"/>
              <p:cNvGrpSpPr/>
              <p:nvPr/>
            </p:nvGrpSpPr>
            <p:grpSpPr>
              <a:xfrm>
                <a:off x="3470" y="1298"/>
                <a:ext cx="106" cy="106"/>
                <a:chOff x="2928" y="2208"/>
                <a:chExt cx="262" cy="262"/>
              </a:xfrm>
            </p:grpSpPr>
            <p:sp>
              <p:nvSpPr>
                <p:cNvPr id="17440" name="Oval 80"/>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p>
                  <a:pPr algn="ctr"/>
                  <a:endParaRPr lang="zh-CN" altLang="en-US" sz="2400" b="1" dirty="0">
                    <a:latin typeface="宋体" panose="02010600030101010101" pitchFamily="2" charset="-122"/>
                  </a:endParaRPr>
                </a:p>
              </p:txBody>
            </p:sp>
            <p:sp>
              <p:nvSpPr>
                <p:cNvPr id="36" name="Oval 81"/>
                <p:cNvSpPr>
                  <a:spLocks noChangeArrowheads="1"/>
                </p:cNvSpPr>
                <p:nvPr/>
              </p:nvSpPr>
              <p:spPr bwMode="gray">
                <a:xfrm>
                  <a:off x="2948" y="2230"/>
                  <a:ext cx="220" cy="218"/>
                </a:xfrm>
                <a:prstGeom prst="ellipse">
                  <a:avLst/>
                </a:prstGeom>
                <a:gradFill rotWithShape="1">
                  <a:gsLst>
                    <a:gs pos="0">
                      <a:schemeClr val="accent1"/>
                    </a:gs>
                    <a:gs pos="100000">
                      <a:schemeClr val="accent1">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grpSp>
        <p:grpSp>
          <p:nvGrpSpPr>
            <p:cNvPr id="17434" name="Group 86"/>
            <p:cNvGrpSpPr/>
            <p:nvPr/>
          </p:nvGrpSpPr>
          <p:grpSpPr>
            <a:xfrm>
              <a:off x="3470" y="1298"/>
              <a:ext cx="106" cy="106"/>
              <a:chOff x="2928" y="2208"/>
              <a:chExt cx="262" cy="262"/>
            </a:xfrm>
          </p:grpSpPr>
          <p:sp>
            <p:nvSpPr>
              <p:cNvPr id="17435" name="Oval 87"/>
              <p:cNvSpPr/>
              <p:nvPr/>
            </p:nvSpPr>
            <p:spPr>
              <a:xfrm>
                <a:off x="2928" y="2208"/>
                <a:ext cx="262" cy="262"/>
              </a:xfrm>
              <a:prstGeom prst="ellipse">
                <a:avLst/>
              </a:prstGeom>
              <a:gradFill rotWithShape="1">
                <a:gsLst>
                  <a:gs pos="0">
                    <a:srgbClr val="C0C6D3"/>
                  </a:gs>
                  <a:gs pos="100000">
                    <a:srgbClr val="223864"/>
                  </a:gs>
                </a:gsLst>
                <a:lin ang="2700000" scaled="1"/>
                <a:tileRect/>
              </a:gradFill>
              <a:ln w="12700" cap="flat" cmpd="sng">
                <a:solidFill>
                  <a:srgbClr val="F8F8F8"/>
                </a:solidFill>
                <a:prstDash val="solid"/>
                <a:headEnd type="none" w="med" len="med"/>
                <a:tailEnd type="none" w="med" len="med"/>
              </a:ln>
              <a:effectLst>
                <a:outerShdw dist="35921" dir="2699999" algn="ctr" rotWithShape="0">
                  <a:srgbClr val="1C1C1C">
                    <a:alpha val="50000"/>
                  </a:srgbClr>
                </a:outerShdw>
              </a:effectLst>
            </p:spPr>
            <p:txBody>
              <a:bodyPr wrap="none" anchor="ctr"/>
              <a:lstStyle/>
              <a:p>
                <a:pPr algn="ctr"/>
                <a:endParaRPr lang="zh-CN" altLang="en-US" sz="2400" b="1" dirty="0">
                  <a:latin typeface="宋体" panose="02010600030101010101" pitchFamily="2" charset="-122"/>
                </a:endParaRPr>
              </a:p>
            </p:txBody>
          </p:sp>
          <p:sp>
            <p:nvSpPr>
              <p:cNvPr id="31" name="Oval 88"/>
              <p:cNvSpPr>
                <a:spLocks noChangeArrowheads="1"/>
              </p:cNvSpPr>
              <p:nvPr/>
            </p:nvSpPr>
            <p:spPr bwMode="gray">
              <a:xfrm>
                <a:off x="2948" y="2230"/>
                <a:ext cx="220" cy="218"/>
              </a:xfrm>
              <a:prstGeom prst="ellipse">
                <a:avLst/>
              </a:prstGeom>
              <a:gradFill rotWithShape="1">
                <a:gsLst>
                  <a:gs pos="0">
                    <a:schemeClr val="accent1"/>
                  </a:gs>
                  <a:gs pos="100000">
                    <a:schemeClr val="accent1">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grpSp>
      </p:grpSp>
      <p:sp>
        <p:nvSpPr>
          <p:cNvPr id="37" name="Text Box 92"/>
          <p:cNvSpPr txBox="1"/>
          <p:nvPr/>
        </p:nvSpPr>
        <p:spPr>
          <a:xfrm>
            <a:off x="2850198" y="5083810"/>
            <a:ext cx="1447800" cy="706755"/>
          </a:xfrm>
          <a:prstGeom prst="rect">
            <a:avLst/>
          </a:prstGeom>
          <a:noFill/>
          <a:ln w="76200" cap="flat" cmpd="tri">
            <a:solidFill>
              <a:srgbClr val="990000"/>
            </a:solidFill>
            <a:prstDash val="solid"/>
            <a:miter/>
            <a:headEnd type="none" w="med" len="med"/>
            <a:tailEnd type="none" w="med" len="med"/>
          </a:ln>
        </p:spPr>
        <p:txBody>
          <a:bodyPr>
            <a:spAutoFit/>
          </a:bodyPr>
          <a:lstStyle/>
          <a:p>
            <a:pPr eaLnBrk="0" hangingPunct="0">
              <a:spcBef>
                <a:spcPct val="50000"/>
              </a:spcBef>
            </a:pPr>
            <a:endParaRPr lang="zh-CN" altLang="en-US" sz="1600" b="0" dirty="0">
              <a:latin typeface="Times New Roman" panose="02020603050405020304" pitchFamily="18" charset="0"/>
            </a:endParaRPr>
          </a:p>
          <a:p>
            <a:pPr eaLnBrk="0" hangingPunct="0">
              <a:spcBef>
                <a:spcPct val="50000"/>
              </a:spcBef>
            </a:pPr>
            <a:endParaRPr lang="zh-CN" altLang="en-US" sz="1600" b="0" dirty="0">
              <a:latin typeface="Times New Roman" panose="02020603050405020304" pitchFamily="18" charset="0"/>
            </a:endParaRPr>
          </a:p>
        </p:txBody>
      </p:sp>
      <p:grpSp>
        <p:nvGrpSpPr>
          <p:cNvPr id="38" name="Group 93"/>
          <p:cNvGrpSpPr/>
          <p:nvPr/>
        </p:nvGrpSpPr>
        <p:grpSpPr>
          <a:xfrm>
            <a:off x="2907348" y="4339273"/>
            <a:ext cx="1965325" cy="2384425"/>
            <a:chOff x="4231" y="1328"/>
            <a:chExt cx="1238" cy="1502"/>
          </a:xfrm>
        </p:grpSpPr>
        <p:sp>
          <p:nvSpPr>
            <p:cNvPr id="39" name="Oval 94"/>
            <p:cNvSpPr>
              <a:spLocks noChangeArrowheads="1"/>
            </p:cNvSpPr>
            <p:nvPr/>
          </p:nvSpPr>
          <p:spPr bwMode="auto">
            <a:xfrm>
              <a:off x="4734" y="132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A</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0" name="Oval 95"/>
            <p:cNvSpPr>
              <a:spLocks noChangeArrowheads="1"/>
            </p:cNvSpPr>
            <p:nvPr/>
          </p:nvSpPr>
          <p:spPr bwMode="auto">
            <a:xfrm>
              <a:off x="5174" y="189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D</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1" name="Oval 96"/>
            <p:cNvSpPr>
              <a:spLocks noChangeArrowheads="1"/>
            </p:cNvSpPr>
            <p:nvPr/>
          </p:nvSpPr>
          <p:spPr bwMode="auto">
            <a:xfrm>
              <a:off x="4249" y="188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B</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2" name="Oval 97"/>
            <p:cNvSpPr>
              <a:spLocks noChangeArrowheads="1"/>
            </p:cNvSpPr>
            <p:nvPr/>
          </p:nvSpPr>
          <p:spPr bwMode="auto">
            <a:xfrm>
              <a:off x="5174" y="2531"/>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G</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3" name="Oval 98"/>
            <p:cNvSpPr>
              <a:spLocks noChangeArrowheads="1"/>
            </p:cNvSpPr>
            <p:nvPr/>
          </p:nvSpPr>
          <p:spPr bwMode="auto">
            <a:xfrm>
              <a:off x="4733" y="2533"/>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F</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44" name="Oval 99"/>
            <p:cNvSpPr>
              <a:spLocks noChangeArrowheads="1"/>
            </p:cNvSpPr>
            <p:nvPr/>
          </p:nvSpPr>
          <p:spPr bwMode="auto">
            <a:xfrm>
              <a:off x="4231" y="2535"/>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E</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7425" name="Line 100"/>
            <p:cNvSpPr/>
            <p:nvPr/>
          </p:nvSpPr>
          <p:spPr>
            <a:xfrm flipH="1">
              <a:off x="4441" y="1571"/>
              <a:ext cx="335" cy="334"/>
            </a:xfrm>
            <a:prstGeom prst="line">
              <a:avLst/>
            </a:prstGeom>
            <a:ln w="28575" cap="flat" cmpd="sng">
              <a:solidFill>
                <a:srgbClr val="006666"/>
              </a:solidFill>
              <a:prstDash val="solid"/>
              <a:headEnd type="none" w="med" len="med"/>
              <a:tailEnd type="none" w="med" len="med"/>
            </a:ln>
          </p:spPr>
        </p:sp>
        <p:sp>
          <p:nvSpPr>
            <p:cNvPr id="17426" name="Line 101"/>
            <p:cNvSpPr/>
            <p:nvPr/>
          </p:nvSpPr>
          <p:spPr>
            <a:xfrm>
              <a:off x="4979" y="1571"/>
              <a:ext cx="279" cy="327"/>
            </a:xfrm>
            <a:prstGeom prst="line">
              <a:avLst/>
            </a:prstGeom>
            <a:ln w="28575" cap="flat" cmpd="sng">
              <a:solidFill>
                <a:srgbClr val="006666"/>
              </a:solidFill>
              <a:prstDash val="solid"/>
              <a:headEnd type="none" w="med" len="med"/>
              <a:tailEnd type="none" w="med" len="med"/>
            </a:ln>
          </p:spPr>
        </p:sp>
        <p:sp>
          <p:nvSpPr>
            <p:cNvPr id="17427" name="Line 102"/>
            <p:cNvSpPr/>
            <p:nvPr/>
          </p:nvSpPr>
          <p:spPr>
            <a:xfrm>
              <a:off x="5323" y="2174"/>
              <a:ext cx="0" cy="372"/>
            </a:xfrm>
            <a:prstGeom prst="line">
              <a:avLst/>
            </a:prstGeom>
            <a:ln w="28575" cap="flat" cmpd="sng">
              <a:solidFill>
                <a:srgbClr val="006666"/>
              </a:solidFill>
              <a:prstDash val="solid"/>
              <a:headEnd type="none" w="med" len="med"/>
              <a:tailEnd type="none" w="med" len="med"/>
            </a:ln>
          </p:spPr>
        </p:sp>
        <p:sp>
          <p:nvSpPr>
            <p:cNvPr id="48" name="Oval 103"/>
            <p:cNvSpPr>
              <a:spLocks noChangeArrowheads="1"/>
            </p:cNvSpPr>
            <p:nvPr/>
          </p:nvSpPr>
          <p:spPr bwMode="auto">
            <a:xfrm>
              <a:off x="4736" y="1888"/>
              <a:ext cx="295" cy="295"/>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rtl="0" eaLnBrk="1" fontAlgn="base" latinLnBrk="0" hangingPunct="1">
                <a:lnSpc>
                  <a:spcPct val="8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rPr>
                <a:t>C</a:t>
              </a:r>
              <a:endParaRPr kumimoji="1" lang="en-US" altLang="zh-CN" sz="3200" b="1" i="0" u="none" strike="noStrike" kern="1200" cap="none" spc="0" normalizeH="0" baseline="0" noProof="0">
                <a:ln>
                  <a:noFill/>
                </a:ln>
                <a:solidFill>
                  <a:srgbClr val="FFFF66"/>
                </a:solidFill>
                <a:effectLst/>
                <a:uLnTx/>
                <a:uFillTx/>
                <a:latin typeface="Times New Roman" panose="02020603050405020304" pitchFamily="18" charset="0"/>
                <a:ea typeface="宋体" panose="02010600030101010101" pitchFamily="2" charset="-122"/>
                <a:cs typeface="+mn-cs"/>
                <a:sym typeface="+mn-ea"/>
              </a:endParaRPr>
            </a:p>
          </p:txBody>
        </p:sp>
        <p:sp>
          <p:nvSpPr>
            <p:cNvPr id="17429" name="Line 104"/>
            <p:cNvSpPr/>
            <p:nvPr/>
          </p:nvSpPr>
          <p:spPr>
            <a:xfrm flipH="1">
              <a:off x="4878" y="1618"/>
              <a:ext cx="0" cy="277"/>
            </a:xfrm>
            <a:prstGeom prst="line">
              <a:avLst/>
            </a:prstGeom>
            <a:ln w="28575" cap="flat" cmpd="sng">
              <a:solidFill>
                <a:srgbClr val="006666"/>
              </a:solidFill>
              <a:prstDash val="solid"/>
              <a:headEnd type="none" w="med" len="med"/>
              <a:tailEnd type="none" w="med" len="med"/>
            </a:ln>
          </p:spPr>
        </p:sp>
        <p:sp>
          <p:nvSpPr>
            <p:cNvPr id="17430" name="Line 105"/>
            <p:cNvSpPr/>
            <p:nvPr/>
          </p:nvSpPr>
          <p:spPr>
            <a:xfrm>
              <a:off x="4886" y="2183"/>
              <a:ext cx="0" cy="372"/>
            </a:xfrm>
            <a:prstGeom prst="line">
              <a:avLst/>
            </a:prstGeom>
            <a:ln w="28575" cap="flat" cmpd="sng">
              <a:solidFill>
                <a:srgbClr val="006666"/>
              </a:solidFill>
              <a:prstDash val="solid"/>
              <a:headEnd type="none" w="med" len="med"/>
              <a:tailEnd type="none" w="med" len="med"/>
            </a:ln>
          </p:spPr>
        </p:sp>
        <p:sp>
          <p:nvSpPr>
            <p:cNvPr id="17431" name="Line 106"/>
            <p:cNvSpPr/>
            <p:nvPr/>
          </p:nvSpPr>
          <p:spPr>
            <a:xfrm>
              <a:off x="4384" y="2183"/>
              <a:ext cx="0" cy="372"/>
            </a:xfrm>
            <a:prstGeom prst="line">
              <a:avLst/>
            </a:prstGeom>
            <a:ln w="28575" cap="flat" cmpd="sng">
              <a:solidFill>
                <a:srgbClr val="006666"/>
              </a:solidFill>
              <a:prstDash val="solid"/>
              <a:headEnd type="none" w="med" len="med"/>
              <a:tailEnd type="none" w="med" len="med"/>
            </a:ln>
          </p:spPr>
        </p:sp>
        <p:sp>
          <p:nvSpPr>
            <p:cNvPr id="17432" name="Line 107"/>
            <p:cNvSpPr/>
            <p:nvPr/>
          </p:nvSpPr>
          <p:spPr>
            <a:xfrm flipH="1" flipV="1">
              <a:off x="4533" y="2027"/>
              <a:ext cx="214" cy="0"/>
            </a:xfrm>
            <a:prstGeom prst="line">
              <a:avLst/>
            </a:prstGeom>
            <a:ln w="28575" cap="flat" cmpd="sng">
              <a:solidFill>
                <a:srgbClr val="006666"/>
              </a:solidFill>
              <a:prstDash val="solid"/>
              <a:headEnd type="none" w="med" len="med"/>
              <a:tailEnd type="none" w="med" len="med"/>
            </a:ln>
          </p:spPr>
        </p:sp>
      </p:grpSp>
      <p:sp>
        <p:nvSpPr>
          <p:cNvPr id="4" name="标题 1"/>
          <p:cNvSpPr>
            <a:spLocks noGrp="1"/>
          </p:cNvSpPr>
          <p:nvPr>
            <p:ph type="title"/>
          </p:nvPr>
        </p:nvSpPr>
        <p:spPr>
          <a:xfrm>
            <a:off x="609600" y="274955"/>
            <a:ext cx="4246880" cy="1143000"/>
          </a:xfrm>
        </p:spPr>
        <p:txBody>
          <a:bodyPr/>
          <a:lstStyle/>
          <a:p>
            <a:r>
              <a:rPr lang="zh-CN" altLang="en-US" dirty="0">
                <a:latin typeface="Arial Black" panose="020B0A04020102020204" pitchFamily="34" charset="0"/>
                <a:ea typeface="微软雅黑" panose="020B0503020204020204" pitchFamily="34" charset="-122"/>
                <a:sym typeface="+mn-ea"/>
              </a:rPr>
              <a:t>非树形结构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500"/>
                                        <p:tgtEl>
                                          <p:spTgt spid="3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1000"/>
                            </p:stCondLst>
                            <p:childTnLst>
                              <p:par>
                                <p:cTn id="30" presetID="16" presetClass="entr" presetSubtype="21" fill="hold" nodeType="afterEffect">
                                  <p:stCondLst>
                                    <p:cond delay="0"/>
                                  </p:stCondLst>
                                  <p:childTnLst>
                                    <p:set>
                                      <p:cBhvr>
                                        <p:cTn id="31" dur="500"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9" grpId="0" bldLvl="0" animBg="1"/>
      <p:bldP spid="20" grpId="0" bldLvl="0" animBg="1"/>
      <p:bldP spid="37"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线索二叉树生成算法</a:t>
            </a:r>
            <a:endParaRPr lang="en-US" altLang="zh-CN" sz="3200" dirty="0">
              <a:solidFill>
                <a:srgbClr val="0000FF"/>
              </a:solidFill>
              <a:latin typeface="楷体_GB2312" pitchFamily="49" charset="-122"/>
            </a:endParaRPr>
          </a:p>
        </p:txBody>
      </p:sp>
      <p:graphicFrame>
        <p:nvGraphicFramePr>
          <p:cNvPr id="5" name="表格 4"/>
          <p:cNvGraphicFramePr>
            <a:graphicFrameLocks noGrp="1"/>
          </p:cNvGraphicFramePr>
          <p:nvPr/>
        </p:nvGraphicFramePr>
        <p:xfrm>
          <a:off x="6128703" y="2794953"/>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000000"/>
                          </a:solidFill>
                          <a:latin typeface="Times New Roman" panose="02020603050405020304" pitchFamily="18" charset="0"/>
                          <a:cs typeface="Times New Roman" panose="02020603050405020304" pitchFamily="18" charset="0"/>
                        </a:rPr>
                        <a:t> </a:t>
                      </a:r>
                      <a:endParaRPr lang="en-US" altLang="zh-CN" sz="2000" b="1" dirty="0" smtClean="0">
                        <a:solidFill>
                          <a:srgbClr val="000000"/>
                        </a:solidFill>
                        <a:latin typeface="Times New Roman" panose="02020603050405020304" pitchFamily="18" charset="0"/>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2000" b="1" dirty="0">
                        <a:solidFill>
                          <a:srgbClr val="000000"/>
                        </a:solidFill>
                        <a:latin typeface="Times New Roman" panose="02020603050405020304" pitchFamily="18" charset="0"/>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zh-CN"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8" name="表格 7"/>
          <p:cNvGraphicFramePr>
            <a:graphicFrameLocks noGrp="1"/>
          </p:cNvGraphicFramePr>
          <p:nvPr/>
        </p:nvGraphicFramePr>
        <p:xfrm>
          <a:off x="8240078" y="6468428"/>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J</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 name="表格 8"/>
          <p:cNvGraphicFramePr>
            <a:graphicFrameLocks noGrp="1"/>
          </p:cNvGraphicFramePr>
          <p:nvPr/>
        </p:nvGraphicFramePr>
        <p:xfrm>
          <a:off x="6776403" y="5747703"/>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I</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0" name="表格 9"/>
          <p:cNvGraphicFramePr>
            <a:graphicFrameLocks noGrp="1"/>
          </p:cNvGraphicFramePr>
          <p:nvPr/>
        </p:nvGraphicFramePr>
        <p:xfrm>
          <a:off x="4711065" y="5747703"/>
          <a:ext cx="1752600" cy="396875"/>
        </p:xfrm>
        <a:graphic>
          <a:graphicData uri="http://schemas.openxmlformats.org/drawingml/2006/table">
            <a:tbl>
              <a:tblPr firstRow="1" bandRow="1">
                <a:tableStyleId>{5C22544A-7EE6-4342-B048-85BDC9FD1C3A}</a:tableStyleId>
              </a:tblPr>
              <a:tblGrid>
                <a:gridCol w="350520"/>
                <a:gridCol w="350520"/>
                <a:gridCol w="350520"/>
                <a:gridCol w="350520"/>
                <a:gridCol w="350520"/>
              </a:tblGrid>
              <a:tr h="396875">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H</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1" name="表格 10"/>
          <p:cNvGraphicFramePr>
            <a:graphicFrameLocks noGrp="1"/>
          </p:cNvGraphicFramePr>
          <p:nvPr/>
        </p:nvGraphicFramePr>
        <p:xfrm>
          <a:off x="2407603" y="5747703"/>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G</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2" name="表格 11"/>
          <p:cNvGraphicFramePr>
            <a:graphicFrameLocks noGrp="1"/>
          </p:cNvGraphicFramePr>
          <p:nvPr/>
        </p:nvGraphicFramePr>
        <p:xfrm>
          <a:off x="8000365" y="5028565"/>
          <a:ext cx="1751015" cy="396875"/>
        </p:xfrm>
        <a:graphic>
          <a:graphicData uri="http://schemas.openxmlformats.org/drawingml/2006/table">
            <a:tbl>
              <a:tblPr firstRow="1" bandRow="1">
                <a:tableStyleId>{5C22544A-7EE6-4342-B048-85BDC9FD1C3A}</a:tableStyleId>
              </a:tblPr>
              <a:tblGrid>
                <a:gridCol w="350203"/>
                <a:gridCol w="350203"/>
                <a:gridCol w="350520"/>
                <a:gridCol w="349886"/>
                <a:gridCol w="350203"/>
              </a:tblGrid>
              <a:tr h="396875">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FF0000"/>
                          </a:solidFill>
                          <a:latin typeface="Times New Roman" panose="02020603050405020304" pitchFamily="18" charset="0"/>
                          <a:cs typeface="Times New Roman" panose="02020603050405020304" pitchFamily="18" charset="0"/>
                        </a:rPr>
                        <a:t>F</a:t>
                      </a:r>
                      <a:endParaRPr lang="en-US" altLang="zh-CN" sz="2000" b="1" dirty="0" smtClean="0">
                        <a:solidFill>
                          <a:srgbClr val="FF0000"/>
                        </a:solidFill>
                        <a:latin typeface="Times New Roman" panose="02020603050405020304" pitchFamily="18" charset="0"/>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3" name="表格 12"/>
          <p:cNvGraphicFramePr>
            <a:graphicFrameLocks noGrp="1"/>
          </p:cNvGraphicFramePr>
          <p:nvPr/>
        </p:nvGraphicFramePr>
        <p:xfrm>
          <a:off x="3918903" y="5028565"/>
          <a:ext cx="1752600" cy="396875"/>
        </p:xfrm>
        <a:graphic>
          <a:graphicData uri="http://schemas.openxmlformats.org/drawingml/2006/table">
            <a:tbl>
              <a:tblPr firstRow="1" bandRow="1">
                <a:tableStyleId>{5C22544A-7EE6-4342-B048-85BDC9FD1C3A}</a:tableStyleId>
              </a:tblPr>
              <a:tblGrid>
                <a:gridCol w="350520"/>
                <a:gridCol w="350520"/>
                <a:gridCol w="350520"/>
                <a:gridCol w="350520"/>
                <a:gridCol w="350520"/>
              </a:tblGrid>
              <a:tr h="396875">
                <a:tc>
                  <a:txBody>
                    <a:bodyPr/>
                    <a:p>
                      <a:endParaRPr lang="zh-CN" altLang="en-US" sz="1800" b="1" dirty="0"/>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E</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4" name="表格 13"/>
          <p:cNvGraphicFramePr>
            <a:graphicFrameLocks noGrp="1"/>
          </p:cNvGraphicFramePr>
          <p:nvPr/>
        </p:nvGraphicFramePr>
        <p:xfrm>
          <a:off x="1686878" y="5028565"/>
          <a:ext cx="1752600" cy="396875"/>
        </p:xfrm>
        <a:graphic>
          <a:graphicData uri="http://schemas.openxmlformats.org/drawingml/2006/table">
            <a:tbl>
              <a:tblPr firstRow="1" bandRow="1">
                <a:tableStyleId>{5C22544A-7EE6-4342-B048-85BDC9FD1C3A}</a:tableStyleId>
              </a:tblPr>
              <a:tblGrid>
                <a:gridCol w="350520"/>
                <a:gridCol w="350520"/>
                <a:gridCol w="350520"/>
                <a:gridCol w="350520"/>
                <a:gridCol w="350520"/>
              </a:tblGrid>
              <a:tr h="396875">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FF0000"/>
                          </a:solidFill>
                          <a:latin typeface="Times New Roman" panose="02020603050405020304" pitchFamily="18" charset="0"/>
                          <a:cs typeface="Times New Roman" panose="02020603050405020304" pitchFamily="18" charset="0"/>
                        </a:rPr>
                        <a:t>D</a:t>
                      </a:r>
                      <a:endParaRPr lang="en-US" altLang="zh-CN" sz="2000" b="1" dirty="0" smtClean="0">
                        <a:solidFill>
                          <a:srgbClr val="FF0000"/>
                        </a:solidFill>
                        <a:latin typeface="Times New Roman" panose="02020603050405020304" pitchFamily="18" charset="0"/>
                        <a:cs typeface="Times New Roman" panose="02020603050405020304" pitchFamily="18" charset="0"/>
                      </a:endParaRPr>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marL="91479" marR="91479"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5" name="表格 14"/>
          <p:cNvGraphicFramePr>
            <a:graphicFrameLocks noGrp="1"/>
          </p:cNvGraphicFramePr>
          <p:nvPr/>
        </p:nvGraphicFramePr>
        <p:xfrm>
          <a:off x="6560503" y="4344353"/>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endParaRPr lang="zh-CN" altLang="en-US" sz="2000" b="1" dirty="0">
                        <a:solidFill>
                          <a:srgbClr val="000000"/>
                        </a:solidFill>
                        <a:latin typeface="Times New Roman" panose="02020603050405020304" pitchFamily="18" charset="0"/>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C</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593" marB="455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6" name="表格 15"/>
          <p:cNvGraphicFramePr>
            <a:graphicFrameLocks noGrp="1"/>
          </p:cNvGraphicFramePr>
          <p:nvPr/>
        </p:nvGraphicFramePr>
        <p:xfrm>
          <a:off x="3126740" y="4307840"/>
          <a:ext cx="1752600" cy="396875"/>
        </p:xfrm>
        <a:graphic>
          <a:graphicData uri="http://schemas.openxmlformats.org/drawingml/2006/table">
            <a:tbl>
              <a:tblPr firstRow="1" bandRow="1">
                <a:tableStyleId>{5C22544A-7EE6-4342-B048-85BDC9FD1C3A}</a:tableStyleId>
              </a:tblPr>
              <a:tblGrid>
                <a:gridCol w="350520"/>
                <a:gridCol w="350520"/>
                <a:gridCol w="350520"/>
                <a:gridCol w="350520"/>
                <a:gridCol w="350520"/>
              </a:tblGrid>
              <a:tr h="396875">
                <a:tc>
                  <a:txBody>
                    <a:bodyPr/>
                    <a:p>
                      <a:endParaRPr lang="zh-CN" altLang="en-US" sz="1800" b="1" dirty="0"/>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B</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479" marR="91479"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17" name="表格 16"/>
          <p:cNvGraphicFramePr>
            <a:graphicFrameLocks noGrp="1"/>
          </p:cNvGraphicFramePr>
          <p:nvPr/>
        </p:nvGraphicFramePr>
        <p:xfrm>
          <a:off x="4855528" y="3587115"/>
          <a:ext cx="1751013" cy="396875"/>
        </p:xfrm>
        <a:graphic>
          <a:graphicData uri="http://schemas.openxmlformats.org/drawingml/2006/table">
            <a:tbl>
              <a:tblPr firstRow="1" bandRow="1">
                <a:tableStyleId>{5C22544A-7EE6-4342-B048-85BDC9FD1C3A}</a:tableStyleId>
              </a:tblPr>
              <a:tblGrid>
                <a:gridCol w="350202"/>
                <a:gridCol w="350202"/>
                <a:gridCol w="350202"/>
                <a:gridCol w="350202"/>
                <a:gridCol w="350202"/>
              </a:tblGrid>
              <a:tr h="396875">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r>
                        <a:rPr lang="en-US" altLang="zh-CN" sz="2000" b="1" dirty="0" smtClean="0">
                          <a:solidFill>
                            <a:srgbClr val="CC00CC"/>
                          </a:solidFill>
                          <a:latin typeface="Times New Roman" panose="02020603050405020304" pitchFamily="18" charset="0"/>
                          <a:cs typeface="Times New Roman" panose="02020603050405020304" pitchFamily="18" charset="0"/>
                        </a:rPr>
                        <a:t>A</a:t>
                      </a:r>
                      <a:endParaRPr lang="en-US" altLang="zh-CN" sz="2000" b="1" dirty="0" smtClean="0">
                        <a:solidFill>
                          <a:srgbClr val="CC00CC"/>
                        </a:solidFill>
                        <a:latin typeface="Times New Roman" panose="02020603050405020304" pitchFamily="18" charset="0"/>
                        <a:cs typeface="Times New Roman" panose="02020603050405020304" pitchFamily="18" charset="0"/>
                      </a:endParaRPr>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p>
                      <a:endParaRPr lang="zh-CN" altLang="en-US" sz="1800" b="1" dirty="0"/>
                    </a:p>
                  </a:txBody>
                  <a:tcPr marL="91396" marR="91396" marT="45793" marB="4579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cxnSp>
        <p:nvCxnSpPr>
          <p:cNvPr id="19" name="直接箭头连接符 18"/>
          <p:cNvCxnSpPr>
            <a:endCxn id="16" idx="0"/>
          </p:cNvCxnSpPr>
          <p:nvPr/>
        </p:nvCxnSpPr>
        <p:spPr>
          <a:xfrm flipH="1">
            <a:off x="4074795" y="3839528"/>
            <a:ext cx="996950"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8" idx="0"/>
          </p:cNvCxnSpPr>
          <p:nvPr/>
        </p:nvCxnSpPr>
        <p:spPr>
          <a:xfrm>
            <a:off x="8400415" y="6000115"/>
            <a:ext cx="787400"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1" idx="0"/>
          </p:cNvCxnSpPr>
          <p:nvPr/>
        </p:nvCxnSpPr>
        <p:spPr>
          <a:xfrm flipH="1">
            <a:off x="3355340" y="5279390"/>
            <a:ext cx="852488"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2" idx="0"/>
          </p:cNvCxnSpPr>
          <p:nvPr/>
        </p:nvCxnSpPr>
        <p:spPr>
          <a:xfrm>
            <a:off x="8281035" y="4560253"/>
            <a:ext cx="666750"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13" idx="0"/>
          </p:cNvCxnSpPr>
          <p:nvPr/>
        </p:nvCxnSpPr>
        <p:spPr>
          <a:xfrm>
            <a:off x="4701858" y="4560253"/>
            <a:ext cx="165100"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4" idx="0"/>
          </p:cNvCxnSpPr>
          <p:nvPr/>
        </p:nvCxnSpPr>
        <p:spPr>
          <a:xfrm flipH="1">
            <a:off x="2634933" y="4560253"/>
            <a:ext cx="720725"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5" idx="0"/>
          </p:cNvCxnSpPr>
          <p:nvPr/>
        </p:nvCxnSpPr>
        <p:spPr>
          <a:xfrm>
            <a:off x="6512878" y="3839528"/>
            <a:ext cx="995363" cy="50482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endCxn id="9" idx="0"/>
          </p:cNvCxnSpPr>
          <p:nvPr/>
        </p:nvCxnSpPr>
        <p:spPr>
          <a:xfrm flipH="1">
            <a:off x="7724140" y="5300028"/>
            <a:ext cx="588963" cy="447675"/>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10" idx="0"/>
          </p:cNvCxnSpPr>
          <p:nvPr/>
        </p:nvCxnSpPr>
        <p:spPr>
          <a:xfrm>
            <a:off x="5474970" y="5279390"/>
            <a:ext cx="184150" cy="468313"/>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9494" name="Rectangle 147"/>
          <p:cNvSpPr txBox="1"/>
          <p:nvPr/>
        </p:nvSpPr>
        <p:spPr>
          <a:xfrm>
            <a:off x="454660" y="1483995"/>
            <a:ext cx="5956300" cy="533400"/>
          </a:xfrm>
          <a:prstGeom prst="rect">
            <a:avLst/>
          </a:prstGeom>
          <a:noFill/>
          <a:ln w="9525">
            <a:noFill/>
          </a:ln>
        </p:spPr>
        <p:txBody>
          <a:bodyPr anchor="b"/>
          <a:p>
            <a:pPr eaLnBrk="0" hangingPunct="0">
              <a:lnSpc>
                <a:spcPct val="90000"/>
              </a:lnSpc>
            </a:pPr>
            <a:r>
              <a:rPr lang="zh-CN" altLang="en-US" sz="2000" b="1" dirty="0">
                <a:solidFill>
                  <a:srgbClr val="000000"/>
                </a:solidFill>
                <a:latin typeface="Arial Black" panose="020B0A04020102020204" pitchFamily="34" charset="0"/>
                <a:ea typeface="楷体_GB2312" pitchFamily="49" charset="-122"/>
              </a:rPr>
              <a:t>对应的中序线索二叉树存储结构生成过程如下：</a:t>
            </a:r>
            <a:endParaRPr lang="zh-CN" altLang="en-US" sz="2000" b="1" dirty="0">
              <a:solidFill>
                <a:srgbClr val="000000"/>
              </a:solidFill>
              <a:latin typeface="Arial Black" panose="020B0A04020102020204" pitchFamily="34" charset="0"/>
              <a:ea typeface="楷体_GB2312" pitchFamily="49" charset="-122"/>
            </a:endParaRPr>
          </a:p>
        </p:txBody>
      </p:sp>
      <p:sp>
        <p:nvSpPr>
          <p:cNvPr id="99495" name="矩形 52"/>
          <p:cNvSpPr/>
          <p:nvPr/>
        </p:nvSpPr>
        <p:spPr>
          <a:xfrm>
            <a:off x="5093970" y="1053465"/>
            <a:ext cx="6636385" cy="398780"/>
          </a:xfrm>
          <a:prstGeom prst="rect">
            <a:avLst/>
          </a:prstGeom>
          <a:noFill/>
          <a:ln w="9525">
            <a:noFill/>
          </a:ln>
        </p:spPr>
        <p:txBody>
          <a:bodyPr wrap="square">
            <a:spAutoFit/>
          </a:bodyPr>
          <a:p>
            <a:r>
              <a:rPr lang="zh-CN" altLang="en-US" sz="2000" b="1" dirty="0">
                <a:solidFill>
                  <a:srgbClr val="3333FF"/>
                </a:solidFill>
                <a:latin typeface="楷体_GB2312" pitchFamily="49" charset="-122"/>
                <a:ea typeface="楷体_GB2312" pitchFamily="49" charset="-122"/>
              </a:rPr>
              <a:t>此图中序遍历结果为</a:t>
            </a:r>
            <a:r>
              <a:rPr lang="zh-TW" altLang="en-US" sz="2000" b="1" dirty="0">
                <a:solidFill>
                  <a:srgbClr val="3333FF"/>
                </a:solidFill>
                <a:latin typeface="楷体_GB2312" pitchFamily="49" charset="-122"/>
                <a:ea typeface="楷体_GB2312" pitchFamily="49" charset="-122"/>
              </a:rPr>
              <a:t>:  </a:t>
            </a:r>
            <a:r>
              <a:rPr lang="pt-BR" altLang="zh-TW" sz="2000" b="1" dirty="0">
                <a:solidFill>
                  <a:srgbClr val="FF0000"/>
                </a:solidFill>
                <a:latin typeface="宋体" panose="02010600030101010101" pitchFamily="2" charset="-122"/>
                <a:ea typeface="PMingLiU" panose="02020500000000000000" pitchFamily="18" charset="-120"/>
              </a:rPr>
              <a:t>D</a:t>
            </a:r>
            <a:r>
              <a:rPr lang="pt-BR" altLang="zh-TW" sz="2000" b="1" dirty="0">
                <a:solidFill>
                  <a:srgbClr val="3333FF"/>
                </a:solidFill>
                <a:latin typeface="宋体" panose="02010600030101010101" pitchFamily="2" charset="-122"/>
                <a:ea typeface="PMingLiU" panose="02020500000000000000" pitchFamily="18" charset="-120"/>
              </a:rPr>
              <a:t>, B, G, E, H, A, C, I, J,</a:t>
            </a:r>
            <a:r>
              <a:rPr lang="pt-BR" altLang="zh-TW" sz="2000" b="1" dirty="0">
                <a:solidFill>
                  <a:srgbClr val="FF0000"/>
                </a:solidFill>
                <a:latin typeface="宋体" panose="02010600030101010101" pitchFamily="2" charset="-122"/>
                <a:ea typeface="PMingLiU" panose="02020500000000000000" pitchFamily="18" charset="-120"/>
              </a:rPr>
              <a:t>F</a:t>
            </a:r>
            <a:endParaRPr lang="pt-BR" altLang="zh-TW" sz="2000" b="1" dirty="0">
              <a:solidFill>
                <a:srgbClr val="FF0000"/>
              </a:solidFill>
              <a:latin typeface="宋体" panose="02010600030101010101" pitchFamily="2" charset="-122"/>
              <a:ea typeface="PMingLiU" panose="02020500000000000000" pitchFamily="18" charset="-120"/>
            </a:endParaRPr>
          </a:p>
        </p:txBody>
      </p:sp>
      <p:sp>
        <p:nvSpPr>
          <p:cNvPr id="99496" name="TextBox 63"/>
          <p:cNvSpPr txBox="1"/>
          <p:nvPr/>
        </p:nvSpPr>
        <p:spPr>
          <a:xfrm>
            <a:off x="5230495" y="3488690"/>
            <a:ext cx="287655" cy="570865"/>
          </a:xfrm>
          <a:prstGeom prst="rect">
            <a:avLst/>
          </a:prstGeom>
          <a:noFill/>
          <a:ln w="9525">
            <a:noFill/>
          </a:ln>
        </p:spPr>
        <p:txBody>
          <a:bodyPr wrap="square">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497" name="TextBox 64"/>
          <p:cNvSpPr txBox="1"/>
          <p:nvPr/>
        </p:nvSpPr>
        <p:spPr>
          <a:xfrm>
            <a:off x="3487103" y="4199573"/>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498" name="TextBox 65"/>
          <p:cNvSpPr txBox="1"/>
          <p:nvPr/>
        </p:nvSpPr>
        <p:spPr>
          <a:xfrm>
            <a:off x="5935028" y="3480435"/>
            <a:ext cx="266700"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01" name="TextBox 69"/>
          <p:cNvSpPr txBox="1"/>
          <p:nvPr/>
        </p:nvSpPr>
        <p:spPr>
          <a:xfrm>
            <a:off x="8384540" y="4920298"/>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02" name="TextBox 70"/>
          <p:cNvSpPr txBox="1"/>
          <p:nvPr/>
        </p:nvSpPr>
        <p:spPr>
          <a:xfrm>
            <a:off x="7663815" y="4251960"/>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03" name="TextBox 71"/>
          <p:cNvSpPr txBox="1"/>
          <p:nvPr/>
        </p:nvSpPr>
        <p:spPr>
          <a:xfrm>
            <a:off x="4207828" y="4199573"/>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05" name="TextBox 73"/>
          <p:cNvSpPr txBox="1"/>
          <p:nvPr/>
        </p:nvSpPr>
        <p:spPr>
          <a:xfrm>
            <a:off x="4258945" y="4920298"/>
            <a:ext cx="266700"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06" name="TextBox 75"/>
          <p:cNvSpPr txBox="1"/>
          <p:nvPr/>
        </p:nvSpPr>
        <p:spPr>
          <a:xfrm>
            <a:off x="4999990" y="4920298"/>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99514" name="TextBox 83"/>
          <p:cNvSpPr txBox="1"/>
          <p:nvPr/>
        </p:nvSpPr>
        <p:spPr>
          <a:xfrm>
            <a:off x="7879715" y="5641023"/>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0</a:t>
            </a:r>
            <a:endParaRPr lang="en-US" altLang="zh-CN" sz="2400" b="1" dirty="0">
              <a:solidFill>
                <a:srgbClr val="000000"/>
              </a:solidFill>
              <a:latin typeface="Times New Roman" panose="02020603050405020304" pitchFamily="18" charset="0"/>
              <a:ea typeface="幼圆" panose="02010509060101010101" pitchFamily="49" charset="-122"/>
            </a:endParaRPr>
          </a:p>
        </p:txBody>
      </p:sp>
      <p:cxnSp>
        <p:nvCxnSpPr>
          <p:cNvPr id="87" name="直接箭头连接符 86"/>
          <p:cNvCxnSpPr>
            <a:endCxn id="17" idx="0"/>
          </p:cNvCxnSpPr>
          <p:nvPr/>
        </p:nvCxnSpPr>
        <p:spPr>
          <a:xfrm flipH="1">
            <a:off x="5803265" y="2975928"/>
            <a:ext cx="608013" cy="6111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p:nvPr/>
        </p:nvCxnSpPr>
        <p:spPr>
          <a:xfrm rot="5400000" flipV="1">
            <a:off x="6513195" y="2292350"/>
            <a:ext cx="518160" cy="487680"/>
          </a:xfrm>
          <a:prstGeom prst="curvedConnector3">
            <a:avLst>
              <a:gd name="adj1" fmla="val 5012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endCxn id="17" idx="0"/>
          </p:cNvCxnSpPr>
          <p:nvPr/>
        </p:nvCxnSpPr>
        <p:spPr>
          <a:xfrm>
            <a:off x="5204778" y="3282315"/>
            <a:ext cx="598488" cy="304800"/>
          </a:xfrm>
          <a:prstGeom prst="straightConnector1">
            <a:avLst/>
          </a:prstGeom>
          <a:ln w="28575">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9519" name="TextBox 124"/>
          <p:cNvSpPr txBox="1"/>
          <p:nvPr/>
        </p:nvSpPr>
        <p:spPr>
          <a:xfrm>
            <a:off x="4714240" y="2975928"/>
            <a:ext cx="501650" cy="491490"/>
          </a:xfrm>
          <a:prstGeom prst="rect">
            <a:avLst/>
          </a:prstGeom>
          <a:noFill/>
          <a:ln w="9525">
            <a:noFill/>
          </a:ln>
        </p:spPr>
        <p:txBody>
          <a:bodyPr>
            <a:spAutoFit/>
          </a:bodyPr>
          <a:p>
            <a:pPr algn="ctr">
              <a:lnSpc>
                <a:spcPct val="130000"/>
              </a:lnSpc>
            </a:pPr>
            <a:r>
              <a:rPr lang="en-US" altLang="zh-CN" sz="2000" b="1" dirty="0">
                <a:solidFill>
                  <a:srgbClr val="000000"/>
                </a:solidFill>
                <a:latin typeface="Times New Roman" panose="02020603050405020304" pitchFamily="18" charset="0"/>
                <a:ea typeface="微软雅黑" panose="020B0503020204020204" pitchFamily="34" charset="-122"/>
              </a:rPr>
              <a:t>T</a:t>
            </a:r>
            <a:endParaRPr lang="en-US" altLang="zh-CN" sz="2000" b="1" dirty="0">
              <a:solidFill>
                <a:srgbClr val="000000"/>
              </a:solidFill>
              <a:latin typeface="Times New Roman" panose="02020603050405020304" pitchFamily="18" charset="0"/>
              <a:ea typeface="微软雅黑" panose="020B0503020204020204" pitchFamily="34" charset="-122"/>
            </a:endParaRPr>
          </a:p>
        </p:txBody>
      </p:sp>
      <p:grpSp>
        <p:nvGrpSpPr>
          <p:cNvPr id="128" name="组合 127"/>
          <p:cNvGrpSpPr/>
          <p:nvPr/>
        </p:nvGrpSpPr>
        <p:grpSpPr>
          <a:xfrm>
            <a:off x="6717666" y="2017078"/>
            <a:ext cx="801688" cy="763588"/>
            <a:chOff x="7291910" y="2733233"/>
            <a:chExt cx="802312" cy="763723"/>
          </a:xfrm>
        </p:grpSpPr>
        <p:sp>
          <p:nvSpPr>
            <p:cNvPr id="126" name="右箭头 125"/>
            <p:cNvSpPr/>
            <p:nvPr/>
          </p:nvSpPr>
          <p:spPr>
            <a:xfrm rot="5400000">
              <a:off x="7358044" y="2760778"/>
              <a:ext cx="670043" cy="8023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99566" name="TextBox 126"/>
            <p:cNvSpPr txBox="1"/>
            <p:nvPr/>
          </p:nvSpPr>
          <p:spPr>
            <a:xfrm>
              <a:off x="7393012" y="2733233"/>
              <a:ext cx="587347" cy="491577"/>
            </a:xfrm>
            <a:prstGeom prst="rect">
              <a:avLst/>
            </a:prstGeom>
            <a:noFill/>
            <a:ln w="9525">
              <a:noFill/>
            </a:ln>
          </p:spPr>
          <p:txBody>
            <a:bodyPr>
              <a:spAutoFit/>
            </a:bodyPr>
            <a:p>
              <a:pPr algn="ctr">
                <a:lnSpc>
                  <a:spcPct val="130000"/>
                </a:lnSpc>
              </a:pPr>
              <a:r>
                <a:rPr lang="en-US" altLang="zh-CN" sz="2000" b="1" dirty="0">
                  <a:solidFill>
                    <a:srgbClr val="FF0000"/>
                  </a:solidFill>
                  <a:latin typeface="Times New Roman" panose="02020603050405020304" pitchFamily="18" charset="0"/>
                  <a:ea typeface="微软雅黑" panose="020B0503020204020204" pitchFamily="34" charset="-122"/>
                </a:rPr>
                <a:t>pre</a:t>
              </a:r>
              <a:endParaRPr lang="en-US" altLang="zh-CN" sz="2000" b="1" dirty="0">
                <a:solidFill>
                  <a:srgbClr val="FF0000"/>
                </a:solidFill>
                <a:latin typeface="Times New Roman" panose="02020603050405020304" pitchFamily="18" charset="0"/>
                <a:ea typeface="微软雅黑" panose="020B0503020204020204" pitchFamily="34" charset="-122"/>
              </a:endParaRPr>
            </a:p>
          </p:txBody>
        </p:sp>
      </p:grpSp>
      <p:grpSp>
        <p:nvGrpSpPr>
          <p:cNvPr id="129" name="组合 128"/>
          <p:cNvGrpSpPr/>
          <p:nvPr/>
        </p:nvGrpSpPr>
        <p:grpSpPr>
          <a:xfrm>
            <a:off x="5463540" y="2899728"/>
            <a:ext cx="438150" cy="687387"/>
            <a:chOff x="7291909" y="2733233"/>
            <a:chExt cx="802312" cy="763722"/>
          </a:xfrm>
        </p:grpSpPr>
        <p:sp>
          <p:nvSpPr>
            <p:cNvPr id="130" name="右箭头 129"/>
            <p:cNvSpPr/>
            <p:nvPr/>
          </p:nvSpPr>
          <p:spPr>
            <a:xfrm rot="5400000">
              <a:off x="7357944" y="2760678"/>
              <a:ext cx="670242" cy="802312"/>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dirty="0">
                <a:ln>
                  <a:noFill/>
                </a:ln>
                <a:solidFill>
                  <a:schemeClr val="lt1"/>
                </a:solidFill>
                <a:effectLst/>
                <a:uLnTx/>
                <a:uFillTx/>
                <a:latin typeface="+mn-lt"/>
                <a:ea typeface="+mn-ea"/>
                <a:cs typeface="+mn-cs"/>
              </a:endParaRPr>
            </a:p>
          </p:txBody>
        </p:sp>
        <p:sp>
          <p:nvSpPr>
            <p:cNvPr id="99564" name="TextBox 130"/>
            <p:cNvSpPr txBox="1"/>
            <p:nvPr/>
          </p:nvSpPr>
          <p:spPr>
            <a:xfrm>
              <a:off x="7393012" y="2733233"/>
              <a:ext cx="587347" cy="546070"/>
            </a:xfrm>
            <a:prstGeom prst="rect">
              <a:avLst/>
            </a:prstGeom>
            <a:noFill/>
            <a:ln w="9525">
              <a:noFill/>
            </a:ln>
          </p:spPr>
          <p:txBody>
            <a:bodyPr>
              <a:spAutoFit/>
            </a:bodyPr>
            <a:p>
              <a:pPr algn="ctr">
                <a:lnSpc>
                  <a:spcPct val="130000"/>
                </a:lnSpc>
              </a:pPr>
              <a:r>
                <a:rPr lang="en-US" altLang="zh-CN" sz="2000" b="1" dirty="0">
                  <a:solidFill>
                    <a:srgbClr val="000000"/>
                  </a:solidFill>
                  <a:latin typeface="Times New Roman" panose="02020603050405020304" pitchFamily="18" charset="0"/>
                  <a:ea typeface="微软雅黑" panose="020B0503020204020204" pitchFamily="34" charset="-122"/>
                </a:rPr>
                <a:t>p</a:t>
              </a:r>
              <a:endParaRPr lang="en-US" altLang="zh-CN" sz="2000" b="1" dirty="0">
                <a:solidFill>
                  <a:srgbClr val="000000"/>
                </a:solidFill>
                <a:latin typeface="Times New Roman" panose="02020603050405020304" pitchFamily="18" charset="0"/>
                <a:ea typeface="微软雅黑" panose="020B0503020204020204" pitchFamily="34" charset="-122"/>
              </a:endParaRPr>
            </a:p>
          </p:txBody>
        </p:sp>
      </p:grpSp>
      <p:sp>
        <p:nvSpPr>
          <p:cNvPr id="133" name="TextBox 132"/>
          <p:cNvSpPr txBox="1"/>
          <p:nvPr/>
        </p:nvSpPr>
        <p:spPr>
          <a:xfrm>
            <a:off x="1686878" y="5084128"/>
            <a:ext cx="265112"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34" name="TextBox 133"/>
          <p:cNvSpPr txBox="1"/>
          <p:nvPr/>
        </p:nvSpPr>
        <p:spPr>
          <a:xfrm>
            <a:off x="2429828" y="5804853"/>
            <a:ext cx="265112"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35" name="TextBox 134"/>
          <p:cNvSpPr txBox="1"/>
          <p:nvPr/>
        </p:nvSpPr>
        <p:spPr>
          <a:xfrm>
            <a:off x="2056130" y="4938713"/>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grpSp>
        <p:nvGrpSpPr>
          <p:cNvPr id="36" name="组合 35"/>
          <p:cNvGrpSpPr/>
          <p:nvPr/>
        </p:nvGrpSpPr>
        <p:grpSpPr>
          <a:xfrm>
            <a:off x="1803400" y="2277110"/>
            <a:ext cx="5073650" cy="2947670"/>
            <a:chOff x="440" y="3018"/>
            <a:chExt cx="7990" cy="4642"/>
          </a:xfrm>
        </p:grpSpPr>
        <p:sp>
          <p:nvSpPr>
            <p:cNvPr id="150" name="任意多边形 149"/>
            <p:cNvSpPr/>
            <p:nvPr/>
          </p:nvSpPr>
          <p:spPr>
            <a:xfrm>
              <a:off x="440" y="3018"/>
              <a:ext cx="7757" cy="4642"/>
            </a:xfrm>
            <a:custGeom>
              <a:avLst/>
              <a:gdLst>
                <a:gd name="connsiteX0" fmla="*/ 0 w 4965700"/>
                <a:gd name="connsiteY0" fmla="*/ 2617055 h 2617055"/>
                <a:gd name="connsiteX1" fmla="*/ 2946400 w 4965700"/>
                <a:gd name="connsiteY1" fmla="*/ 165955 h 2617055"/>
                <a:gd name="connsiteX2" fmla="*/ 4965700 w 4965700"/>
                <a:gd name="connsiteY2" fmla="*/ 419955 h 2617055"/>
              </a:gdLst>
              <a:ahLst/>
              <a:cxnLst>
                <a:cxn ang="0">
                  <a:pos x="connsiteX0" y="connsiteY0"/>
                </a:cxn>
                <a:cxn ang="0">
                  <a:pos x="connsiteX1" y="connsiteY1"/>
                </a:cxn>
                <a:cxn ang="0">
                  <a:pos x="connsiteX2" y="connsiteY2"/>
                </a:cxn>
              </a:cxnLst>
              <a:rect l="l" t="t" r="r" b="b"/>
              <a:pathLst>
                <a:path w="4965700" h="2617055">
                  <a:moveTo>
                    <a:pt x="0" y="2617055"/>
                  </a:moveTo>
                  <a:cubicBezTo>
                    <a:pt x="1059391" y="1574596"/>
                    <a:pt x="2118783" y="532138"/>
                    <a:pt x="2946400" y="165955"/>
                  </a:cubicBezTo>
                  <a:cubicBezTo>
                    <a:pt x="3774017" y="-200228"/>
                    <a:pt x="4369858" y="109863"/>
                    <a:pt x="4965700" y="419955"/>
                  </a:cubicBezTo>
                </a:path>
              </a:pathLst>
            </a:custGeom>
            <a:ln w="28575">
              <a:solidFill>
                <a:srgbClr val="3333FF"/>
              </a:solidFill>
              <a:prstDash val="lgDash"/>
            </a:ln>
          </p:spPr>
          <p:style>
            <a:lnRef idx="1">
              <a:schemeClr val="accent1"/>
            </a:lnRef>
            <a:fillRef idx="0">
              <a:schemeClr val="accent1"/>
            </a:fillRef>
            <a:effectRef idx="0">
              <a:schemeClr val="accent1"/>
            </a:effectRef>
            <a:fontRef idx="minor">
              <a:schemeClr val="tx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200" b="1" i="0" u="none" strike="noStrike" kern="1200" cap="none" spc="0" normalizeH="0" baseline="0" noProof="0">
                <a:ln>
                  <a:noFill/>
                </a:ln>
                <a:solidFill>
                  <a:schemeClr val="tx1"/>
                </a:solidFill>
                <a:effectLst/>
                <a:uLnTx/>
                <a:uFillTx/>
                <a:latin typeface="+mn-lt"/>
                <a:ea typeface="+mn-ea"/>
                <a:cs typeface="+mn-cs"/>
              </a:endParaRPr>
            </a:p>
          </p:txBody>
        </p:sp>
        <p:cxnSp>
          <p:nvCxnSpPr>
            <p:cNvPr id="152" name="直接箭头连接符 151"/>
            <p:cNvCxnSpPr/>
            <p:nvPr/>
          </p:nvCxnSpPr>
          <p:spPr>
            <a:xfrm>
              <a:off x="8128" y="3699"/>
              <a:ext cx="302" cy="249"/>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grpSp>
      <p:sp>
        <p:nvSpPr>
          <p:cNvPr id="154" name="TextBox 153"/>
          <p:cNvSpPr txBox="1"/>
          <p:nvPr/>
        </p:nvSpPr>
        <p:spPr>
          <a:xfrm>
            <a:off x="9291638" y="6369368"/>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55" name="TextBox 154"/>
          <p:cNvSpPr txBox="1"/>
          <p:nvPr/>
        </p:nvSpPr>
        <p:spPr>
          <a:xfrm>
            <a:off x="8251190" y="6523990"/>
            <a:ext cx="266700"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56" name="TextBox 155"/>
          <p:cNvSpPr txBox="1"/>
          <p:nvPr/>
        </p:nvSpPr>
        <p:spPr>
          <a:xfrm>
            <a:off x="6101715" y="5804853"/>
            <a:ext cx="266700"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57" name="TextBox 156"/>
          <p:cNvSpPr txBox="1"/>
          <p:nvPr/>
        </p:nvSpPr>
        <p:spPr>
          <a:xfrm>
            <a:off x="4711065" y="5804853"/>
            <a:ext cx="265113"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58" name="TextBox 157"/>
          <p:cNvSpPr txBox="1"/>
          <p:nvPr/>
        </p:nvSpPr>
        <p:spPr>
          <a:xfrm>
            <a:off x="3798253" y="5765165"/>
            <a:ext cx="265112"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59" name="TextBox 158"/>
          <p:cNvSpPr txBox="1"/>
          <p:nvPr/>
        </p:nvSpPr>
        <p:spPr>
          <a:xfrm>
            <a:off x="3077528" y="5084128"/>
            <a:ext cx="265112"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60" name="TextBox 159"/>
          <p:cNvSpPr txBox="1"/>
          <p:nvPr/>
        </p:nvSpPr>
        <p:spPr>
          <a:xfrm>
            <a:off x="2767965" y="4920298"/>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61" name="TextBox 160"/>
          <p:cNvSpPr txBox="1"/>
          <p:nvPr/>
        </p:nvSpPr>
        <p:spPr>
          <a:xfrm>
            <a:off x="3440748" y="5642293"/>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cxnSp>
        <p:nvCxnSpPr>
          <p:cNvPr id="163" name="曲线连接符 162"/>
          <p:cNvCxnSpPr>
            <a:endCxn id="16" idx="2"/>
          </p:cNvCxnSpPr>
          <p:nvPr/>
        </p:nvCxnSpPr>
        <p:spPr>
          <a:xfrm flipV="1">
            <a:off x="3258820" y="4704715"/>
            <a:ext cx="744220" cy="532130"/>
          </a:xfrm>
          <a:prstGeom prst="straightConnector1">
            <a:avLst/>
          </a:prstGeom>
          <a:ln w="28575">
            <a:solidFill>
              <a:srgbClr val="CC00CC"/>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5093653" y="5646738"/>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66" name="TextBox 165"/>
          <p:cNvSpPr txBox="1"/>
          <p:nvPr/>
        </p:nvSpPr>
        <p:spPr>
          <a:xfrm>
            <a:off x="2790190" y="5641023"/>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cxnSp>
        <p:nvCxnSpPr>
          <p:cNvPr id="168" name="曲线连接符 167"/>
          <p:cNvCxnSpPr>
            <a:endCxn id="16" idx="2"/>
          </p:cNvCxnSpPr>
          <p:nvPr/>
        </p:nvCxnSpPr>
        <p:spPr>
          <a:xfrm flipV="1">
            <a:off x="2653983" y="4704715"/>
            <a:ext cx="1420813" cy="1295400"/>
          </a:xfrm>
          <a:prstGeom prst="curvedConnector2">
            <a:avLst/>
          </a:prstGeom>
          <a:ln w="28575">
            <a:solidFill>
              <a:srgbClr val="3333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endCxn id="13" idx="2"/>
          </p:cNvCxnSpPr>
          <p:nvPr/>
        </p:nvCxnSpPr>
        <p:spPr>
          <a:xfrm flipV="1">
            <a:off x="4001770" y="5425123"/>
            <a:ext cx="865188" cy="493713"/>
          </a:xfrm>
          <a:prstGeom prst="straightConnector1">
            <a:avLst/>
          </a:prstGeom>
          <a:ln w="28575">
            <a:solidFill>
              <a:srgbClr val="CC00CC"/>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endCxn id="13" idx="2"/>
          </p:cNvCxnSpPr>
          <p:nvPr/>
        </p:nvCxnSpPr>
        <p:spPr>
          <a:xfrm flipH="1" flipV="1">
            <a:off x="4866958" y="5425123"/>
            <a:ext cx="44450" cy="541338"/>
          </a:xfrm>
          <a:prstGeom prst="straightConnector1">
            <a:avLst/>
          </a:prstGeom>
          <a:ln w="28575">
            <a:solidFill>
              <a:srgbClr val="3333FF"/>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79" name="TextBox 178"/>
          <p:cNvSpPr txBox="1"/>
          <p:nvPr/>
        </p:nvSpPr>
        <p:spPr>
          <a:xfrm>
            <a:off x="7171690" y="5636260"/>
            <a:ext cx="266700"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80" name="TextBox 179"/>
          <p:cNvSpPr txBox="1"/>
          <p:nvPr/>
        </p:nvSpPr>
        <p:spPr>
          <a:xfrm>
            <a:off x="8648065" y="6359843"/>
            <a:ext cx="265113"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81" name="TextBox 180"/>
          <p:cNvSpPr txBox="1"/>
          <p:nvPr/>
        </p:nvSpPr>
        <p:spPr>
          <a:xfrm>
            <a:off x="6946265" y="4220210"/>
            <a:ext cx="266700"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82" name="TextBox 181"/>
          <p:cNvSpPr txBox="1"/>
          <p:nvPr/>
        </p:nvSpPr>
        <p:spPr>
          <a:xfrm>
            <a:off x="9021763" y="4946333"/>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sp>
        <p:nvSpPr>
          <p:cNvPr id="184" name="TextBox 183"/>
          <p:cNvSpPr txBox="1"/>
          <p:nvPr/>
        </p:nvSpPr>
        <p:spPr>
          <a:xfrm>
            <a:off x="5731828" y="5646738"/>
            <a:ext cx="265112" cy="570865"/>
          </a:xfrm>
          <a:prstGeom prst="rect">
            <a:avLst/>
          </a:prstGeom>
          <a:noFill/>
          <a:ln w="9525">
            <a:noFill/>
          </a:ln>
        </p:spPr>
        <p:txBody>
          <a:bodyPr>
            <a:spAutoFit/>
          </a:bodyPr>
          <a:p>
            <a:pPr>
              <a:lnSpc>
                <a:spcPct val="130000"/>
              </a:lnSpc>
            </a:pPr>
            <a:r>
              <a:rPr lang="en-US" altLang="zh-CN" sz="2400" b="1" dirty="0">
                <a:solidFill>
                  <a:srgbClr val="000000"/>
                </a:solidFill>
                <a:latin typeface="Times New Roman" panose="02020603050405020304" pitchFamily="18" charset="0"/>
                <a:ea typeface="幼圆" panose="02010509060101010101" pitchFamily="49" charset="-122"/>
              </a:rPr>
              <a:t>1</a:t>
            </a:r>
            <a:endParaRPr lang="en-US" altLang="zh-CN" sz="2400" b="1" dirty="0">
              <a:solidFill>
                <a:srgbClr val="000000"/>
              </a:solidFill>
              <a:latin typeface="Times New Roman" panose="02020603050405020304" pitchFamily="18" charset="0"/>
              <a:ea typeface="幼圆" panose="02010509060101010101" pitchFamily="49" charset="-122"/>
            </a:endParaRPr>
          </a:p>
        </p:txBody>
      </p:sp>
      <p:cxnSp>
        <p:nvCxnSpPr>
          <p:cNvPr id="186" name="直接箭头连接符 185"/>
          <p:cNvCxnSpPr>
            <a:stCxn id="156" idx="0"/>
          </p:cNvCxnSpPr>
          <p:nvPr/>
        </p:nvCxnSpPr>
        <p:spPr>
          <a:xfrm flipH="1" flipV="1">
            <a:off x="5876290" y="4001135"/>
            <a:ext cx="358775" cy="1804035"/>
          </a:xfrm>
          <a:prstGeom prst="straightConnector1">
            <a:avLst/>
          </a:prstGeom>
          <a:ln w="28575">
            <a:solidFill>
              <a:srgbClr val="CC00CC"/>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6790690" y="5766753"/>
            <a:ext cx="265113"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88" name="TextBox 187"/>
          <p:cNvSpPr txBox="1"/>
          <p:nvPr/>
        </p:nvSpPr>
        <p:spPr>
          <a:xfrm>
            <a:off x="9403715" y="5084128"/>
            <a:ext cx="265113"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89" name="TextBox 188"/>
          <p:cNvSpPr txBox="1"/>
          <p:nvPr/>
        </p:nvSpPr>
        <p:spPr>
          <a:xfrm>
            <a:off x="9630728" y="6523990"/>
            <a:ext cx="265112"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sp>
        <p:nvSpPr>
          <p:cNvPr id="190" name="TextBox 189"/>
          <p:cNvSpPr txBox="1"/>
          <p:nvPr/>
        </p:nvSpPr>
        <p:spPr>
          <a:xfrm>
            <a:off x="6584315" y="4396740"/>
            <a:ext cx="265113" cy="398780"/>
          </a:xfrm>
          <a:prstGeom prst="rect">
            <a:avLst/>
          </a:prstGeom>
          <a:noFill/>
          <a:ln w="9525">
            <a:noFill/>
          </a:ln>
        </p:spPr>
        <p:txBody>
          <a:bodyPr>
            <a:spAutoFit/>
          </a:bodyPr>
          <a:p>
            <a:r>
              <a:rPr lang="en-US" altLang="zh-CN" sz="2000" b="1" dirty="0">
                <a:solidFill>
                  <a:srgbClr val="000000"/>
                </a:solidFill>
                <a:latin typeface="Times New Roman" panose="02020603050405020304" pitchFamily="18" charset="0"/>
                <a:ea typeface="幼圆" panose="02010509060101010101" pitchFamily="49" charset="-122"/>
              </a:rPr>
              <a:t>^</a:t>
            </a:r>
            <a:endParaRPr lang="en-US" altLang="zh-CN" sz="2000" b="1" dirty="0">
              <a:solidFill>
                <a:srgbClr val="000000"/>
              </a:solidFill>
              <a:latin typeface="Times New Roman" panose="02020603050405020304" pitchFamily="18" charset="0"/>
              <a:ea typeface="幼圆" panose="02010509060101010101" pitchFamily="49" charset="-122"/>
            </a:endParaRPr>
          </a:p>
        </p:txBody>
      </p:sp>
      <p:cxnSp>
        <p:nvCxnSpPr>
          <p:cNvPr id="192" name="直接箭头连接符 191"/>
          <p:cNvCxnSpPr>
            <a:stCxn id="190" idx="1"/>
            <a:endCxn id="99498" idx="2"/>
          </p:cNvCxnSpPr>
          <p:nvPr/>
        </p:nvCxnSpPr>
        <p:spPr>
          <a:xfrm flipH="1" flipV="1">
            <a:off x="6068696" y="4051301"/>
            <a:ext cx="515620" cy="544830"/>
          </a:xfrm>
          <a:prstGeom prst="straightConnector1">
            <a:avLst/>
          </a:prstGeom>
          <a:ln w="28575">
            <a:solidFill>
              <a:srgbClr val="3333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endCxn id="15" idx="2"/>
          </p:cNvCxnSpPr>
          <p:nvPr/>
        </p:nvCxnSpPr>
        <p:spPr>
          <a:xfrm flipV="1">
            <a:off x="6959600" y="4741545"/>
            <a:ext cx="476885" cy="1135380"/>
          </a:xfrm>
          <a:prstGeom prst="straightConnector1">
            <a:avLst/>
          </a:prstGeom>
          <a:ln w="28575">
            <a:solidFill>
              <a:srgbClr val="3333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a:stCxn id="155" idx="3"/>
            <a:endCxn id="9" idx="2"/>
          </p:cNvCxnSpPr>
          <p:nvPr/>
        </p:nvCxnSpPr>
        <p:spPr>
          <a:xfrm flipH="1" flipV="1">
            <a:off x="7652385" y="6144895"/>
            <a:ext cx="865505" cy="578485"/>
          </a:xfrm>
          <a:prstGeom prst="straightConnector1">
            <a:avLst/>
          </a:prstGeom>
          <a:ln w="28575">
            <a:solidFill>
              <a:srgbClr val="3333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endCxn id="12" idx="2"/>
          </p:cNvCxnSpPr>
          <p:nvPr/>
        </p:nvCxnSpPr>
        <p:spPr>
          <a:xfrm flipH="1" flipV="1">
            <a:off x="8876030" y="5425440"/>
            <a:ext cx="875665" cy="1192530"/>
          </a:xfrm>
          <a:prstGeom prst="straightConnector1">
            <a:avLst/>
          </a:prstGeom>
          <a:ln w="28575">
            <a:solidFill>
              <a:srgbClr val="CC00CC"/>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7" name="弧形 6"/>
          <p:cNvSpPr/>
          <p:nvPr/>
        </p:nvSpPr>
        <p:spPr>
          <a:xfrm rot="7920000">
            <a:off x="7621905" y="2588895"/>
            <a:ext cx="648970" cy="431800"/>
          </a:xfrm>
          <a:prstGeom prst="arc">
            <a:avLst>
              <a:gd name="adj1" fmla="val 3056140"/>
              <a:gd name="adj2" fmla="val 0"/>
            </a:avLst>
          </a:prstGeom>
          <a:ln w="28575">
            <a:noFill/>
          </a:ln>
        </p:spPr>
        <p:style>
          <a:lnRef idx="1">
            <a:schemeClr val="accent1"/>
          </a:lnRef>
          <a:fillRef idx="0">
            <a:schemeClr val="accent1"/>
          </a:fillRef>
          <a:effectRef idx="0">
            <a:schemeClr val="accent1"/>
          </a:effectRef>
          <a:fontRef idx="minor">
            <a:schemeClr val="tx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200" b="1" i="0" u="none" strike="noStrike" kern="1200" cap="none" spc="0" normalizeH="0" baseline="0" noProof="1">
              <a:ln>
                <a:noFill/>
              </a:ln>
              <a:solidFill>
                <a:schemeClr val="tx1"/>
              </a:solidFill>
              <a:effectLst/>
              <a:uLnTx/>
              <a:uFillTx/>
              <a:latin typeface="+mn-lt"/>
              <a:ea typeface="+mn-ea"/>
              <a:cs typeface="+mn-cs"/>
            </a:endParaRPr>
          </a:p>
        </p:txBody>
      </p:sp>
      <p:sp>
        <p:nvSpPr>
          <p:cNvPr id="26" name="文本框 25"/>
          <p:cNvSpPr txBox="1"/>
          <p:nvPr/>
        </p:nvSpPr>
        <p:spPr>
          <a:xfrm>
            <a:off x="6202045" y="1916430"/>
            <a:ext cx="690880" cy="491490"/>
          </a:xfrm>
          <a:prstGeom prst="rect">
            <a:avLst/>
          </a:prstGeom>
          <a:noFill/>
          <a:ln w="9525">
            <a:noFill/>
          </a:ln>
        </p:spPr>
        <p:txBody>
          <a:bodyPr wrap="none">
            <a:spAutoFit/>
          </a:bodyPr>
          <a:p>
            <a:pPr>
              <a:lnSpc>
                <a:spcPct val="130000"/>
              </a:lnSpc>
            </a:pPr>
            <a:r>
              <a:rPr lang="en-US" altLang="zh-CN" sz="2000" b="1" dirty="0">
                <a:solidFill>
                  <a:srgbClr val="7030A0"/>
                </a:solidFill>
                <a:latin typeface="Times New Roman" panose="02020603050405020304" pitchFamily="18" charset="0"/>
                <a:sym typeface="幼圆" panose="02010509060101010101" pitchFamily="49" charset="-122"/>
              </a:rPr>
              <a:t>Thrt</a:t>
            </a:r>
            <a:endParaRPr lang="en-US" altLang="zh-CN" sz="2000" b="1" dirty="0">
              <a:solidFill>
                <a:srgbClr val="7030A0"/>
              </a:solidFill>
              <a:latin typeface="Times New Roman" panose="02020603050405020304" pitchFamily="18" charset="0"/>
              <a:ea typeface="微软雅黑" panose="020B0503020204020204" pitchFamily="34" charset="-122"/>
              <a:sym typeface="幼圆" panose="02010509060101010101" pitchFamily="49" charset="-122"/>
            </a:endParaRPr>
          </a:p>
        </p:txBody>
      </p:sp>
      <p:cxnSp>
        <p:nvCxnSpPr>
          <p:cNvPr id="27" name="直接箭头连接符 26"/>
          <p:cNvCxnSpPr>
            <a:endCxn id="5" idx="2"/>
          </p:cNvCxnSpPr>
          <p:nvPr/>
        </p:nvCxnSpPr>
        <p:spPr>
          <a:xfrm flipH="1" flipV="1">
            <a:off x="7004685" y="3192145"/>
            <a:ext cx="2583180" cy="1982470"/>
          </a:xfrm>
          <a:prstGeom prst="straightConnector1">
            <a:avLst/>
          </a:prstGeom>
          <a:ln w="28575">
            <a:solidFill>
              <a:srgbClr val="CC00CC"/>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30"/>
          <p:cNvCxnSpPr/>
          <p:nvPr/>
        </p:nvCxnSpPr>
        <p:spPr>
          <a:xfrm rot="10800000" flipH="1">
            <a:off x="7778750" y="2900045"/>
            <a:ext cx="150495" cy="52070"/>
          </a:xfrm>
          <a:prstGeom prst="curvedConnector5">
            <a:avLst>
              <a:gd name="adj1" fmla="val -112658"/>
              <a:gd name="adj2" fmla="val -652439"/>
              <a:gd name="adj3" fmla="val 402953"/>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463665" y="2801620"/>
            <a:ext cx="335280" cy="460375"/>
          </a:xfrm>
          <a:prstGeom prst="rect">
            <a:avLst/>
          </a:prstGeom>
          <a:noFill/>
        </p:spPr>
        <p:txBody>
          <a:bodyPr wrap="none" rtlCol="0" anchor="t">
            <a:spAutoFit/>
          </a:bodyPr>
          <a:p>
            <a:r>
              <a:rPr lang="en-US" altLang="zh-CN" sz="2400" b="1" dirty="0" smtClean="0">
                <a:solidFill>
                  <a:srgbClr val="000000"/>
                </a:solidFill>
                <a:latin typeface="Times New Roman" panose="02020603050405020304" pitchFamily="18" charset="0"/>
                <a:cs typeface="Times New Roman" panose="02020603050405020304" pitchFamily="18" charset="0"/>
                <a:sym typeface="+mn-ea"/>
              </a:rPr>
              <a:t>0</a:t>
            </a:r>
            <a:endParaRPr lang="en-US" altLang="zh-CN" sz="2400" b="1" dirty="0" smtClean="0">
              <a:solidFill>
                <a:srgbClr val="000000"/>
              </a:solidFill>
              <a:latin typeface="Times New Roman" panose="02020603050405020304" pitchFamily="18" charset="0"/>
              <a:cs typeface="Times New Roman" panose="02020603050405020304" pitchFamily="18" charset="0"/>
              <a:sym typeface="+mn-ea"/>
            </a:endParaRPr>
          </a:p>
        </p:txBody>
      </p:sp>
      <p:sp>
        <p:nvSpPr>
          <p:cNvPr id="35" name="文本框 34"/>
          <p:cNvSpPr txBox="1"/>
          <p:nvPr/>
        </p:nvSpPr>
        <p:spPr>
          <a:xfrm>
            <a:off x="7209790" y="2801620"/>
            <a:ext cx="335280" cy="460375"/>
          </a:xfrm>
          <a:prstGeom prst="rect">
            <a:avLst/>
          </a:prstGeom>
          <a:noFill/>
        </p:spPr>
        <p:txBody>
          <a:bodyPr wrap="none" rtlCol="0" anchor="t">
            <a:spAutoFit/>
          </a:bodyPr>
          <a:p>
            <a:r>
              <a:rPr lang="en-US" altLang="zh-CN" sz="2400" b="1" dirty="0" smtClean="0">
                <a:solidFill>
                  <a:srgbClr val="000000"/>
                </a:solidFill>
                <a:latin typeface="Times New Roman" panose="02020603050405020304" pitchFamily="18" charset="0"/>
                <a:cs typeface="Times New Roman" panose="02020603050405020304" pitchFamily="18" charset="0"/>
                <a:sym typeface="+mn-ea"/>
              </a:rPr>
              <a:t>1</a:t>
            </a:r>
            <a:endParaRPr lang="en-US" altLang="zh-CN" sz="2400" b="1" dirty="0" smtClean="0">
              <a:solidFill>
                <a:srgbClr val="000000"/>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495"/>
                                        </p:tgtEl>
                                        <p:attrNameLst>
                                          <p:attrName>style.visibility</p:attrName>
                                        </p:attrNameLst>
                                      </p:cBhvr>
                                      <p:to>
                                        <p:strVal val="visible"/>
                                      </p:to>
                                    </p:set>
                                    <p:animEffect transition="in" filter="wipe(left)">
                                      <p:cBhvr>
                                        <p:cTn id="7" dur="500"/>
                                        <p:tgtEl>
                                          <p:spTgt spid="994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494"/>
                                        </p:tgtEl>
                                        <p:attrNameLst>
                                          <p:attrName>style.visibility</p:attrName>
                                        </p:attrNameLst>
                                      </p:cBhvr>
                                      <p:to>
                                        <p:strVal val="visible"/>
                                      </p:to>
                                    </p:set>
                                    <p:animEffect transition="in" filter="wipe(left)">
                                      <p:cBhvr>
                                        <p:cTn id="12" dur="500"/>
                                        <p:tgtEl>
                                          <p:spTgt spid="994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wipe(up)">
                                      <p:cBhvr>
                                        <p:cTn id="21" dur="500"/>
                                        <p:tgtEl>
                                          <p:spTgt spid="89"/>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par>
                          <p:cTn id="30" fill="hold">
                            <p:stCondLst>
                              <p:cond delay="0"/>
                            </p:stCondLst>
                            <p:childTnLst>
                              <p:par>
                                <p:cTn id="31" presetID="22" presetClass="entr" presetSubtype="1" fill="hold" nodeType="after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wipe(up)">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wipe(up)">
                                      <p:cBhvr>
                                        <p:cTn id="47" dur="500"/>
                                        <p:tgtEl>
                                          <p:spTgt spid="1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wipe(up)">
                                      <p:cBhvr>
                                        <p:cTn id="52" dur="500"/>
                                        <p:tgtEl>
                                          <p:spTgt spid="12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94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0.000000 0.000000 L -0.119635 0.111111 " pathEditMode="relative" rAng="0" ptsTypes="">
                                      <p:cBhvr>
                                        <p:cTn id="60" dur="2000" fill="hold"/>
                                        <p:tgtEl>
                                          <p:spTgt spid="129"/>
                                        </p:tgtEl>
                                        <p:attrNameLst>
                                          <p:attrName>ppt_x</p:attrName>
                                          <p:attrName>ppt_y</p:attrName>
                                        </p:attrNameLst>
                                      </p:cBhvr>
                                      <p:rCtr x="-71" y="66"/>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94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0.119479 0.111019 L -0.217448 0.205463 " pathEditMode="relative" rAng="0" ptsTypes="">
                                      <p:cBhvr>
                                        <p:cTn id="68" dur="2000" fill="hold"/>
                                        <p:tgtEl>
                                          <p:spTgt spid="129"/>
                                        </p:tgtEl>
                                        <p:attrNameLst>
                                          <p:attrName>ppt_x</p:attrName>
                                          <p:attrName>ppt_y</p:attrName>
                                        </p:attrNameLst>
                                      </p:cBhvr>
                                      <p:rCtr x="-48" y="47"/>
                                    </p:animMotion>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133"/>
                                        </p:tgtEl>
                                      </p:cBhvr>
                                    </p:animEffect>
                                    <p:set>
                                      <p:cBhvr>
                                        <p:cTn id="77" dur="1" fill="hold">
                                          <p:stCondLst>
                                            <p:cond delay="499"/>
                                          </p:stCondLst>
                                        </p:cTn>
                                        <p:tgtEl>
                                          <p:spTgt spid="133"/>
                                        </p:tgtEl>
                                        <p:attrNameLst>
                                          <p:attrName>style.visibility</p:attrName>
                                        </p:attrNameLst>
                                      </p:cBhvr>
                                      <p:to>
                                        <p:strVal val="hidden"/>
                                      </p:to>
                                    </p:se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down)">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nodeType="clickEffect">
                                  <p:stCondLst>
                                    <p:cond delay="0"/>
                                  </p:stCondLst>
                                  <p:childTnLst>
                                    <p:animMotion origin="layout" path="M -0.000052 0.000000 L -0.379115 0.328796 " pathEditMode="relative" rAng="0" ptsTypes="">
                                      <p:cBhvr>
                                        <p:cTn id="85" dur="2000" fill="hold"/>
                                        <p:tgtEl>
                                          <p:spTgt spid="128"/>
                                        </p:tgtEl>
                                        <p:attrNameLst>
                                          <p:attrName>ppt_x</p:attrName>
                                          <p:attrName>ppt_y</p:attrName>
                                        </p:attrNameLst>
                                      </p:cBhvr>
                                      <p:rCtr x="-249" y="164"/>
                                    </p:animMotion>
                                  </p:childTnLst>
                                </p:cTn>
                              </p:par>
                            </p:childTnLst>
                          </p:cTn>
                        </p:par>
                      </p:childTnLst>
                    </p:cTn>
                  </p:par>
                  <p:par>
                    <p:cTn id="86" fill="hold">
                      <p:stCondLst>
                        <p:cond delay="indefinite"/>
                      </p:stCondLst>
                      <p:childTnLst>
                        <p:par>
                          <p:cTn id="87" fill="hold">
                            <p:stCondLst>
                              <p:cond delay="0"/>
                            </p:stCondLst>
                            <p:childTnLst>
                              <p:par>
                                <p:cTn id="88" presetID="64" presetClass="path" presetSubtype="0" accel="50000" decel="50000" fill="hold" nodeType="clickEffect">
                                  <p:stCondLst>
                                    <p:cond delay="0"/>
                                  </p:stCondLst>
                                  <p:childTnLst>
                                    <p:animMotion origin="layout" path="M -0.214115 0.205648 L -0.137448 0.100556 " pathEditMode="relative" rAng="0" ptsTypes="">
                                      <p:cBhvr>
                                        <p:cTn id="89" dur="2000" fill="hold"/>
                                        <p:tgtEl>
                                          <p:spTgt spid="129"/>
                                        </p:tgtEl>
                                        <p:attrNameLst>
                                          <p:attrName>ppt_x</p:attrName>
                                          <p:attrName>ppt_y</p:attrName>
                                        </p:attrNameLst>
                                      </p:cBhvr>
                                      <p:rCtr x="35" y="-42"/>
                                    </p:animMotion>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
                                        </p:tgtEl>
                                        <p:attrNameLst>
                                          <p:attrName>style.visibility</p:attrName>
                                        </p:attrNameLst>
                                      </p:cBhvr>
                                      <p:to>
                                        <p:strVal val="visible"/>
                                      </p:to>
                                    </p:set>
                                  </p:childTnLst>
                                </p:cTn>
                              </p:par>
                            </p:childTnLst>
                          </p:cTn>
                        </p:par>
                        <p:par>
                          <p:cTn id="94" fill="hold">
                            <p:stCondLst>
                              <p:cond delay="0"/>
                            </p:stCondLst>
                            <p:childTnLst>
                              <p:par>
                                <p:cTn id="95" presetID="10" presetClass="exit" presetSubtype="0" fill="hold" grpId="0" nodeType="afterEffect">
                                  <p:stCondLst>
                                    <p:cond delay="0"/>
                                  </p:stCondLst>
                                  <p:childTnLst>
                                    <p:animEffect transition="out" filter="fade">
                                      <p:cBhvr>
                                        <p:cTn id="96" dur="500"/>
                                        <p:tgtEl>
                                          <p:spTgt spid="159"/>
                                        </p:tgtEl>
                                      </p:cBhvr>
                                    </p:animEffect>
                                    <p:set>
                                      <p:cBhvr>
                                        <p:cTn id="97" dur="1" fill="hold">
                                          <p:stCondLst>
                                            <p:cond delay="499"/>
                                          </p:stCondLst>
                                        </p:cTn>
                                        <p:tgtEl>
                                          <p:spTgt spid="159"/>
                                        </p:tgtEl>
                                        <p:attrNameLst>
                                          <p:attrName>style.visibility</p:attrName>
                                        </p:attrNameLst>
                                      </p:cBhvr>
                                      <p:to>
                                        <p:strVal val="hidden"/>
                                      </p:to>
                                    </p:set>
                                  </p:childTnLst>
                                </p:cTn>
                              </p:par>
                            </p:childTnLst>
                          </p:cTn>
                        </p:par>
                        <p:par>
                          <p:cTn id="98" fill="hold">
                            <p:stCondLst>
                              <p:cond delay="500"/>
                            </p:stCondLst>
                            <p:childTnLst>
                              <p:par>
                                <p:cTn id="99" presetID="22" presetClass="entr" presetSubtype="4" fill="hold" nodeType="afterEffect">
                                  <p:stCondLst>
                                    <p:cond delay="0"/>
                                  </p:stCondLst>
                                  <p:childTnLst>
                                    <p:set>
                                      <p:cBhvr>
                                        <p:cTn id="100" dur="1" fill="hold">
                                          <p:stCondLst>
                                            <p:cond delay="0"/>
                                          </p:stCondLst>
                                        </p:cTn>
                                        <p:tgtEl>
                                          <p:spTgt spid="163"/>
                                        </p:tgtEl>
                                        <p:attrNameLst>
                                          <p:attrName>style.visibility</p:attrName>
                                        </p:attrNameLst>
                                      </p:cBhvr>
                                      <p:to>
                                        <p:strVal val="visible"/>
                                      </p:to>
                                    </p:set>
                                    <p:animEffect transition="in" filter="wipe(down)">
                                      <p:cBhvr>
                                        <p:cTn id="101" dur="500"/>
                                        <p:tgtEl>
                                          <p:spTgt spid="163"/>
                                        </p:tgtEl>
                                      </p:cBhvr>
                                    </p:animEffect>
                                  </p:childTnLst>
                                </p:cTn>
                              </p:par>
                            </p:childTnLst>
                          </p:cTn>
                        </p:par>
                      </p:childTnLst>
                    </p:cTn>
                  </p:par>
                  <p:par>
                    <p:cTn id="102" fill="hold">
                      <p:stCondLst>
                        <p:cond delay="indefinite"/>
                      </p:stCondLst>
                      <p:childTnLst>
                        <p:par>
                          <p:cTn id="103" fill="hold">
                            <p:stCondLst>
                              <p:cond delay="0"/>
                            </p:stCondLst>
                            <p:childTnLst>
                              <p:par>
                                <p:cTn id="104" presetID="64" presetClass="path" presetSubtype="0" accel="50000" decel="50000" fill="hold" nodeType="clickEffect">
                                  <p:stCondLst>
                                    <p:cond delay="0"/>
                                  </p:stCondLst>
                                  <p:childTnLst>
                                    <p:animMotion origin="layout" path="M -0.379219 0.328704 L -0.261042 0.213241 " pathEditMode="relative" rAng="0" ptsTypes="">
                                      <p:cBhvr>
                                        <p:cTn id="105" dur="2000" fill="hold"/>
                                        <p:tgtEl>
                                          <p:spTgt spid="128"/>
                                        </p:tgtEl>
                                        <p:attrNameLst>
                                          <p:attrName>ppt_x</p:attrName>
                                          <p:attrName>ppt_y</p:attrName>
                                        </p:attrNameLst>
                                      </p:cBhvr>
                                      <p:rCtr x="19" y="-63"/>
                                    </p:animMotion>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9950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42" presetClass="path" presetSubtype="0" accel="50000" decel="50000" fill="hold" nodeType="clickEffect">
                                  <p:stCondLst>
                                    <p:cond delay="0"/>
                                  </p:stCondLst>
                                  <p:childTnLst>
                                    <p:animMotion origin="layout" path="M -0.137344 0.100648 L -0.098281 0.215926 " pathEditMode="relative" rAng="0" ptsTypes="">
                                      <p:cBhvr>
                                        <p:cTn id="113" dur="2000" fill="hold"/>
                                        <p:tgtEl>
                                          <p:spTgt spid="129"/>
                                        </p:tgtEl>
                                        <p:attrNameLst>
                                          <p:attrName>ppt_x</p:attrName>
                                          <p:attrName>ppt_y</p:attrName>
                                        </p:attrNameLst>
                                      </p:cBhvr>
                                      <p:rCtr x="-4" y="58"/>
                                    </p:animMotion>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99505"/>
                                        </p:tgtEl>
                                        <p:attrNameLst>
                                          <p:attrName>style.visibility</p:attrName>
                                        </p:attrNameLst>
                                      </p:cBhvr>
                                      <p:to>
                                        <p:strVal val="visible"/>
                                      </p:to>
                                    </p:set>
                                  </p:childTnLst>
                                </p:cTn>
                              </p:par>
                            </p:childTnLst>
                          </p:cTn>
                        </p:par>
                        <p:par>
                          <p:cTn id="118" fill="hold">
                            <p:stCondLst>
                              <p:cond delay="0"/>
                            </p:stCondLst>
                            <p:childTnLst>
                              <p:par>
                                <p:cTn id="119" presetID="42" presetClass="path" presetSubtype="0" accel="50000" decel="50000" fill="hold" nodeType="afterEffect">
                                  <p:stCondLst>
                                    <p:cond delay="0"/>
                                  </p:stCondLst>
                                  <p:childTnLst>
                                    <p:animMotion origin="layout" path="M -0.098281 0.215926 L -0.184583 0.310648 " pathEditMode="relative" rAng="0" ptsTypes="">
                                      <p:cBhvr>
                                        <p:cTn id="120" dur="2000" fill="hold"/>
                                        <p:tgtEl>
                                          <p:spTgt spid="129"/>
                                        </p:tgtEl>
                                        <p:attrNameLst>
                                          <p:attrName>ppt_x</p:attrName>
                                          <p:attrName>ppt_y</p:attrName>
                                        </p:attrNameLst>
                                      </p:cBhvr>
                                      <p:rCtr x="-49" y="53"/>
                                    </p:animMotion>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166"/>
                                        </p:tgtEl>
                                        <p:attrNameLst>
                                          <p:attrName>style.visibility</p:attrName>
                                        </p:attrNameLst>
                                      </p:cBhvr>
                                      <p:to>
                                        <p:strVal val="visible"/>
                                      </p:to>
                                    </p:set>
                                    <p:animEffect transition="in" filter="fade">
                                      <p:cBhvr>
                                        <p:cTn id="125" dur="500"/>
                                        <p:tgtEl>
                                          <p:spTgt spid="166"/>
                                        </p:tgtEl>
                                      </p:cBhvr>
                                    </p:animEffect>
                                  </p:childTnLst>
                                </p:cTn>
                              </p:par>
                            </p:childTnLst>
                          </p:cTn>
                        </p:par>
                        <p:par>
                          <p:cTn id="126" fill="hold">
                            <p:stCondLst>
                              <p:cond delay="500"/>
                            </p:stCondLst>
                            <p:childTnLst>
                              <p:par>
                                <p:cTn id="127" presetID="10" presetClass="exit" presetSubtype="0" fill="hold" grpId="0" nodeType="afterEffect">
                                  <p:stCondLst>
                                    <p:cond delay="0"/>
                                  </p:stCondLst>
                                  <p:childTnLst>
                                    <p:animEffect transition="out" filter="fade">
                                      <p:cBhvr>
                                        <p:cTn id="128" dur="500"/>
                                        <p:tgtEl>
                                          <p:spTgt spid="134"/>
                                        </p:tgtEl>
                                      </p:cBhvr>
                                    </p:animEffect>
                                    <p:set>
                                      <p:cBhvr>
                                        <p:cTn id="129" dur="1" fill="hold">
                                          <p:stCondLst>
                                            <p:cond delay="499"/>
                                          </p:stCondLst>
                                        </p:cTn>
                                        <p:tgtEl>
                                          <p:spTgt spid="134"/>
                                        </p:tgtEl>
                                        <p:attrNameLst>
                                          <p:attrName>style.visibility</p:attrName>
                                        </p:attrNameLst>
                                      </p:cBhvr>
                                      <p:to>
                                        <p:strVal val="hidden"/>
                                      </p:to>
                                    </p:set>
                                  </p:childTnLst>
                                </p:cTn>
                              </p:par>
                            </p:childTnLst>
                          </p:cTn>
                        </p:par>
                        <p:par>
                          <p:cTn id="130" fill="hold">
                            <p:stCondLst>
                              <p:cond delay="1000"/>
                            </p:stCondLst>
                            <p:childTnLst>
                              <p:par>
                                <p:cTn id="131" presetID="22" presetClass="entr" presetSubtype="4" fill="hold" nodeType="afterEffect">
                                  <p:stCondLst>
                                    <p:cond delay="0"/>
                                  </p:stCondLst>
                                  <p:childTnLst>
                                    <p:set>
                                      <p:cBhvr>
                                        <p:cTn id="132" dur="1" fill="hold">
                                          <p:stCondLst>
                                            <p:cond delay="0"/>
                                          </p:stCondLst>
                                        </p:cTn>
                                        <p:tgtEl>
                                          <p:spTgt spid="168"/>
                                        </p:tgtEl>
                                        <p:attrNameLst>
                                          <p:attrName>style.visibility</p:attrName>
                                        </p:attrNameLst>
                                      </p:cBhvr>
                                      <p:to>
                                        <p:strVal val="visible"/>
                                      </p:to>
                                    </p:set>
                                    <p:animEffect transition="in" filter="wipe(down)">
                                      <p:cBhvr>
                                        <p:cTn id="133" dur="500"/>
                                        <p:tgtEl>
                                          <p:spTgt spid="168"/>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260990 0.213241 L -0.320052 0.454630 " pathEditMode="relative" rAng="0" ptsTypes="">
                                      <p:cBhvr>
                                        <p:cTn id="137" dur="2000" fill="hold"/>
                                        <p:tgtEl>
                                          <p:spTgt spid="128"/>
                                        </p:tgtEl>
                                        <p:attrNameLst>
                                          <p:attrName>ppt_x</p:attrName>
                                          <p:attrName>ppt_y</p:attrName>
                                        </p:attrNameLst>
                                      </p:cBhvr>
                                      <p:rCtr x="-88" y="178"/>
                                    </p:animMotion>
                                  </p:childTnLst>
                                </p:cTn>
                              </p:par>
                            </p:childTnLst>
                          </p:cTn>
                        </p:par>
                      </p:childTnLst>
                    </p:cTn>
                  </p:par>
                  <p:par>
                    <p:cTn id="138" fill="hold">
                      <p:stCondLst>
                        <p:cond delay="indefinite"/>
                      </p:stCondLst>
                      <p:childTnLst>
                        <p:par>
                          <p:cTn id="139" fill="hold">
                            <p:stCondLst>
                              <p:cond delay="0"/>
                            </p:stCondLst>
                            <p:childTnLst>
                              <p:par>
                                <p:cTn id="140" presetID="64" presetClass="path" presetSubtype="0" accel="50000" decel="50000" fill="hold" nodeType="clickEffect">
                                  <p:stCondLst>
                                    <p:cond delay="0"/>
                                  </p:stCondLst>
                                  <p:childTnLst>
                                    <p:animMotion origin="layout" path="M -0.184583 0.310556 L -0.072344 0.216111 " pathEditMode="relative" rAng="0" ptsTypes="">
                                      <p:cBhvr>
                                        <p:cTn id="141" dur="2000" fill="hold"/>
                                        <p:tgtEl>
                                          <p:spTgt spid="129"/>
                                        </p:tgtEl>
                                        <p:attrNameLst>
                                          <p:attrName>ppt_x</p:attrName>
                                          <p:attrName>ppt_y</p:attrName>
                                        </p:attrNameLst>
                                      </p:cBhvr>
                                      <p:rCtr x="83" y="16"/>
                                    </p:animMotion>
                                  </p:childTnLst>
                                </p:cTn>
                              </p:par>
                            </p:childTnLst>
                          </p:cTn>
                        </p:par>
                        <p:par>
                          <p:cTn id="142" fill="hold">
                            <p:stCondLst>
                              <p:cond delay="2000"/>
                            </p:stCondLst>
                            <p:childTnLst>
                              <p:par>
                                <p:cTn id="143" presetID="10" presetClass="entr" presetSubtype="0" fill="hold" grpId="0" nodeType="afterEffect">
                                  <p:stCondLst>
                                    <p:cond delay="0"/>
                                  </p:stCondLst>
                                  <p:childTnLst>
                                    <p:set>
                                      <p:cBhvr>
                                        <p:cTn id="144" dur="1" fill="hold">
                                          <p:stCondLst>
                                            <p:cond delay="0"/>
                                          </p:stCondLst>
                                        </p:cTn>
                                        <p:tgtEl>
                                          <p:spTgt spid="161"/>
                                        </p:tgtEl>
                                        <p:attrNameLst>
                                          <p:attrName>style.visibility</p:attrName>
                                        </p:attrNameLst>
                                      </p:cBhvr>
                                      <p:to>
                                        <p:strVal val="visible"/>
                                      </p:to>
                                    </p:set>
                                    <p:animEffect transition="in" filter="fade">
                                      <p:cBhvr>
                                        <p:cTn id="145" dur="500"/>
                                        <p:tgtEl>
                                          <p:spTgt spid="161"/>
                                        </p:tgtEl>
                                      </p:cBhvr>
                                    </p:animEffect>
                                  </p:childTnLst>
                                </p:cTn>
                              </p:par>
                            </p:childTnLst>
                          </p:cTn>
                        </p:par>
                        <p:par>
                          <p:cTn id="146" fill="hold">
                            <p:stCondLst>
                              <p:cond delay="2500"/>
                            </p:stCondLst>
                            <p:childTnLst>
                              <p:par>
                                <p:cTn id="147" presetID="10" presetClass="exit" presetSubtype="0" fill="hold" grpId="0" nodeType="afterEffect">
                                  <p:stCondLst>
                                    <p:cond delay="0"/>
                                  </p:stCondLst>
                                  <p:childTnLst>
                                    <p:animEffect transition="out" filter="fade">
                                      <p:cBhvr>
                                        <p:cTn id="148" dur="500"/>
                                        <p:tgtEl>
                                          <p:spTgt spid="158"/>
                                        </p:tgtEl>
                                      </p:cBhvr>
                                    </p:animEffect>
                                    <p:set>
                                      <p:cBhvr>
                                        <p:cTn id="149" dur="1" fill="hold">
                                          <p:stCondLst>
                                            <p:cond delay="499"/>
                                          </p:stCondLst>
                                        </p:cTn>
                                        <p:tgtEl>
                                          <p:spTgt spid="158"/>
                                        </p:tgtEl>
                                        <p:attrNameLst>
                                          <p:attrName>style.visibility</p:attrName>
                                        </p:attrNameLst>
                                      </p:cBhvr>
                                      <p:to>
                                        <p:strVal val="hidden"/>
                                      </p:to>
                                    </p:set>
                                  </p:childTnLst>
                                </p:cTn>
                              </p:par>
                            </p:childTnLst>
                          </p:cTn>
                        </p:par>
                        <p:par>
                          <p:cTn id="150" fill="hold">
                            <p:stCondLst>
                              <p:cond delay="3000"/>
                            </p:stCondLst>
                            <p:childTnLst>
                              <p:par>
                                <p:cTn id="151" presetID="22" presetClass="entr" presetSubtype="4" fill="hold" nodeType="afterEffect">
                                  <p:stCondLst>
                                    <p:cond delay="0"/>
                                  </p:stCondLst>
                                  <p:childTnLst>
                                    <p:set>
                                      <p:cBhvr>
                                        <p:cTn id="152" dur="1" fill="hold">
                                          <p:stCondLst>
                                            <p:cond delay="0"/>
                                          </p:stCondLst>
                                        </p:cTn>
                                        <p:tgtEl>
                                          <p:spTgt spid="172"/>
                                        </p:tgtEl>
                                        <p:attrNameLst>
                                          <p:attrName>style.visibility</p:attrName>
                                        </p:attrNameLst>
                                      </p:cBhvr>
                                      <p:to>
                                        <p:strVal val="visible"/>
                                      </p:to>
                                    </p:set>
                                    <p:animEffect transition="in" filter="wipe(down)">
                                      <p:cBhvr>
                                        <p:cTn id="153" dur="500"/>
                                        <p:tgtEl>
                                          <p:spTgt spid="172"/>
                                        </p:tgtEl>
                                      </p:cBhvr>
                                    </p:animEffect>
                                  </p:childTnLst>
                                </p:cTn>
                              </p:par>
                            </p:childTnLst>
                          </p:cTn>
                        </p:par>
                      </p:childTnLst>
                    </p:cTn>
                  </p:par>
                  <p:par>
                    <p:cTn id="154" fill="hold">
                      <p:stCondLst>
                        <p:cond delay="indefinite"/>
                      </p:stCondLst>
                      <p:childTnLst>
                        <p:par>
                          <p:cTn id="155" fill="hold">
                            <p:stCondLst>
                              <p:cond delay="0"/>
                            </p:stCondLst>
                            <p:childTnLst>
                              <p:par>
                                <p:cTn id="156" presetID="64" presetClass="path" presetSubtype="0" accel="50000" decel="50000" fill="hold" nodeType="clickEffect">
                                  <p:stCondLst>
                                    <p:cond delay="0"/>
                                  </p:stCondLst>
                                  <p:childTnLst>
                                    <p:animMotion origin="layout" path="M -0.320052 0.454630 L -0.231458 0.339259 " pathEditMode="relative" rAng="0" ptsTypes="">
                                      <p:cBhvr>
                                        <p:cTn id="157" dur="2000" fill="hold"/>
                                        <p:tgtEl>
                                          <p:spTgt spid="128"/>
                                        </p:tgtEl>
                                        <p:attrNameLst>
                                          <p:attrName>ppt_x</p:attrName>
                                          <p:attrName>ppt_y</p:attrName>
                                        </p:attrNameLst>
                                      </p:cBhvr>
                                      <p:rCtr x="32" y="-57"/>
                                    </p:animMotion>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9950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42" presetClass="path" presetSubtype="0" accel="50000" decel="50000" fill="hold" nodeType="clickEffect">
                                  <p:stCondLst>
                                    <p:cond delay="0"/>
                                  </p:stCondLst>
                                  <p:childTnLst>
                                    <p:animMotion origin="layout" path="M -0.072344 0.216111 L -0.011667 0.321019 " pathEditMode="relative" rAng="0" ptsTypes="">
                                      <p:cBhvr>
                                        <p:cTn id="165" dur="2000" fill="hold"/>
                                        <p:tgtEl>
                                          <p:spTgt spid="129"/>
                                        </p:tgtEl>
                                        <p:attrNameLst>
                                          <p:attrName>ppt_x</p:attrName>
                                          <p:attrName>ppt_y</p:attrName>
                                        </p:attrNameLst>
                                      </p:cBhvr>
                                      <p:rCtr x="17" y="52"/>
                                    </p:animMotion>
                                  </p:childTnLst>
                                </p:cTn>
                              </p:par>
                            </p:childTnLst>
                          </p:cTn>
                        </p:par>
                        <p:par>
                          <p:cTn id="166" fill="hold">
                            <p:stCondLst>
                              <p:cond delay="2000"/>
                            </p:stCondLst>
                            <p:childTnLst>
                              <p:par>
                                <p:cTn id="167" presetID="10" presetClass="entr" presetSubtype="0" fill="hold" grpId="0" nodeType="afterEffect">
                                  <p:stCondLst>
                                    <p:cond delay="0"/>
                                  </p:stCondLst>
                                  <p:childTnLst>
                                    <p:set>
                                      <p:cBhvr>
                                        <p:cTn id="168" dur="1" fill="hold">
                                          <p:stCondLst>
                                            <p:cond delay="0"/>
                                          </p:stCondLst>
                                        </p:cTn>
                                        <p:tgtEl>
                                          <p:spTgt spid="165"/>
                                        </p:tgtEl>
                                        <p:attrNameLst>
                                          <p:attrName>style.visibility</p:attrName>
                                        </p:attrNameLst>
                                      </p:cBhvr>
                                      <p:to>
                                        <p:strVal val="visible"/>
                                      </p:to>
                                    </p:set>
                                    <p:animEffect transition="in" filter="fade">
                                      <p:cBhvr>
                                        <p:cTn id="169" dur="500"/>
                                        <p:tgtEl>
                                          <p:spTgt spid="165"/>
                                        </p:tgtEl>
                                      </p:cBhvr>
                                    </p:animEffect>
                                  </p:childTnLst>
                                </p:cTn>
                              </p:par>
                            </p:childTnLst>
                          </p:cTn>
                        </p:par>
                        <p:par>
                          <p:cTn id="170" fill="hold">
                            <p:stCondLst>
                              <p:cond delay="2500"/>
                            </p:stCondLst>
                            <p:childTnLst>
                              <p:par>
                                <p:cTn id="171" presetID="10" presetClass="exit" presetSubtype="0" fill="hold" grpId="0" nodeType="afterEffect">
                                  <p:stCondLst>
                                    <p:cond delay="0"/>
                                  </p:stCondLst>
                                  <p:childTnLst>
                                    <p:animEffect transition="out" filter="fade">
                                      <p:cBhvr>
                                        <p:cTn id="172" dur="500"/>
                                        <p:tgtEl>
                                          <p:spTgt spid="157"/>
                                        </p:tgtEl>
                                      </p:cBhvr>
                                    </p:animEffect>
                                    <p:set>
                                      <p:cBhvr>
                                        <p:cTn id="173" dur="1" fill="hold">
                                          <p:stCondLst>
                                            <p:cond delay="499"/>
                                          </p:stCondLst>
                                        </p:cTn>
                                        <p:tgtEl>
                                          <p:spTgt spid="157"/>
                                        </p:tgtEl>
                                        <p:attrNameLst>
                                          <p:attrName>style.visibility</p:attrName>
                                        </p:attrNameLst>
                                      </p:cBhvr>
                                      <p:to>
                                        <p:strVal val="hidden"/>
                                      </p:to>
                                    </p:set>
                                  </p:childTnLst>
                                </p:cTn>
                              </p:par>
                            </p:childTnLst>
                          </p:cTn>
                        </p:par>
                        <p:par>
                          <p:cTn id="174" fill="hold">
                            <p:stCondLst>
                              <p:cond delay="3000"/>
                            </p:stCondLst>
                            <p:childTnLst>
                              <p:par>
                                <p:cTn id="175" presetID="22" presetClass="entr" presetSubtype="4" fill="hold" nodeType="afterEffect">
                                  <p:stCondLst>
                                    <p:cond delay="0"/>
                                  </p:stCondLst>
                                  <p:childTnLst>
                                    <p:set>
                                      <p:cBhvr>
                                        <p:cTn id="176" dur="1" fill="hold">
                                          <p:stCondLst>
                                            <p:cond delay="0"/>
                                          </p:stCondLst>
                                        </p:cTn>
                                        <p:tgtEl>
                                          <p:spTgt spid="175"/>
                                        </p:tgtEl>
                                        <p:attrNameLst>
                                          <p:attrName>style.visibility</p:attrName>
                                        </p:attrNameLst>
                                      </p:cBhvr>
                                      <p:to>
                                        <p:strVal val="visible"/>
                                      </p:to>
                                    </p:set>
                                    <p:animEffect transition="in" filter="wipe(down)">
                                      <p:cBhvr>
                                        <p:cTn id="177" dur="500"/>
                                        <p:tgtEl>
                                          <p:spTgt spid="175"/>
                                        </p:tgtEl>
                                      </p:cBhvr>
                                    </p:animEffect>
                                  </p:childTnLst>
                                </p:cTn>
                              </p:par>
                            </p:childTnLst>
                          </p:cTn>
                        </p:par>
                      </p:childTnLst>
                    </p:cTn>
                  </p:par>
                  <p:par>
                    <p:cTn id="178" fill="hold">
                      <p:stCondLst>
                        <p:cond delay="indefinite"/>
                      </p:stCondLst>
                      <p:childTnLst>
                        <p:par>
                          <p:cTn id="179" fill="hold">
                            <p:stCondLst>
                              <p:cond delay="0"/>
                            </p:stCondLst>
                            <p:childTnLst>
                              <p:par>
                                <p:cTn id="180" presetID="42" presetClass="path" presetSubtype="0" accel="50000" decel="50000" fill="hold" nodeType="clickEffect">
                                  <p:stCondLst>
                                    <p:cond delay="0"/>
                                  </p:stCondLst>
                                  <p:childTnLst>
                                    <p:animMotion origin="layout" path="M -0.231458 0.339259 L -0.168594 0.444167 " pathEditMode="relative" rAng="0" ptsTypes="">
                                      <p:cBhvr>
                                        <p:cTn id="181" dur="2000" fill="hold"/>
                                        <p:tgtEl>
                                          <p:spTgt spid="128"/>
                                        </p:tgtEl>
                                        <p:attrNameLst>
                                          <p:attrName>ppt_x</p:attrName>
                                          <p:attrName>ppt_y</p:attrName>
                                        </p:attrNameLst>
                                      </p:cBhvr>
                                      <p:rCtr x="20" y="52"/>
                                    </p:animMotion>
                                  </p:childTnLst>
                                </p:cTn>
                              </p:par>
                            </p:childTnLst>
                          </p:cTn>
                        </p:par>
                      </p:childTnLst>
                    </p:cTn>
                  </p:par>
                  <p:par>
                    <p:cTn id="182" fill="hold">
                      <p:stCondLst>
                        <p:cond delay="indefinite"/>
                      </p:stCondLst>
                      <p:childTnLst>
                        <p:par>
                          <p:cTn id="183" fill="hold">
                            <p:stCondLst>
                              <p:cond delay="0"/>
                            </p:stCondLst>
                            <p:childTnLst>
                              <p:par>
                                <p:cTn id="184" presetID="64" presetClass="path" presetSubtype="0" accel="50000" decel="50000" fill="hold" nodeType="clickEffect">
                                  <p:stCondLst>
                                    <p:cond delay="0"/>
                                  </p:stCondLst>
                                  <p:childTnLst>
                                    <p:animMotion origin="layout" path="M -0.01163 0.32106 L 0.00399 -0.0044 " pathEditMode="relative" rAng="0" ptsTypes="AA">
                                      <p:cBhvr>
                                        <p:cTn id="185" dur="2000" fill="hold"/>
                                        <p:tgtEl>
                                          <p:spTgt spid="129"/>
                                        </p:tgtEl>
                                        <p:attrNameLst>
                                          <p:attrName>ppt_x</p:attrName>
                                          <p:attrName>ppt_y</p:attrName>
                                        </p:attrNameLst>
                                      </p:cBhvr>
                                      <p:rCtr x="800" y="-16300"/>
                                    </p:animMotion>
                                  </p:childTnLst>
                                </p:cTn>
                              </p:par>
                            </p:childTnLst>
                          </p:cTn>
                        </p:par>
                        <p:par>
                          <p:cTn id="186" fill="hold">
                            <p:stCondLst>
                              <p:cond delay="2000"/>
                            </p:stCondLst>
                            <p:childTnLst>
                              <p:par>
                                <p:cTn id="187" presetID="10" presetClass="entr" presetSubtype="0" fill="hold" grpId="0" nodeType="afterEffect">
                                  <p:stCondLst>
                                    <p:cond delay="0"/>
                                  </p:stCondLst>
                                  <p:childTnLst>
                                    <p:set>
                                      <p:cBhvr>
                                        <p:cTn id="188" dur="1" fill="hold">
                                          <p:stCondLst>
                                            <p:cond delay="0"/>
                                          </p:stCondLst>
                                        </p:cTn>
                                        <p:tgtEl>
                                          <p:spTgt spid="184"/>
                                        </p:tgtEl>
                                        <p:attrNameLst>
                                          <p:attrName>style.visibility</p:attrName>
                                        </p:attrNameLst>
                                      </p:cBhvr>
                                      <p:to>
                                        <p:strVal val="visible"/>
                                      </p:to>
                                    </p:set>
                                    <p:animEffect transition="in" filter="fade">
                                      <p:cBhvr>
                                        <p:cTn id="189" dur="500"/>
                                        <p:tgtEl>
                                          <p:spTgt spid="184"/>
                                        </p:tgtEl>
                                      </p:cBhvr>
                                    </p:animEffect>
                                  </p:childTnLst>
                                </p:cTn>
                              </p:par>
                            </p:childTnLst>
                          </p:cTn>
                        </p:par>
                        <p:par>
                          <p:cTn id="190" fill="hold">
                            <p:stCondLst>
                              <p:cond delay="2500"/>
                            </p:stCondLst>
                            <p:childTnLst>
                              <p:par>
                                <p:cTn id="191" presetID="10" presetClass="exit" presetSubtype="0" fill="hold" grpId="0" nodeType="afterEffect">
                                  <p:stCondLst>
                                    <p:cond delay="0"/>
                                  </p:stCondLst>
                                  <p:childTnLst>
                                    <p:animEffect transition="out" filter="fade">
                                      <p:cBhvr>
                                        <p:cTn id="192" dur="500"/>
                                        <p:tgtEl>
                                          <p:spTgt spid="156"/>
                                        </p:tgtEl>
                                      </p:cBhvr>
                                    </p:animEffect>
                                    <p:set>
                                      <p:cBhvr>
                                        <p:cTn id="193" dur="1" fill="hold">
                                          <p:stCondLst>
                                            <p:cond delay="499"/>
                                          </p:stCondLst>
                                        </p:cTn>
                                        <p:tgtEl>
                                          <p:spTgt spid="156"/>
                                        </p:tgtEl>
                                        <p:attrNameLst>
                                          <p:attrName>style.visibility</p:attrName>
                                        </p:attrNameLst>
                                      </p:cBhvr>
                                      <p:to>
                                        <p:strVal val="hidden"/>
                                      </p:to>
                                    </p:set>
                                  </p:childTnLst>
                                </p:cTn>
                              </p:par>
                            </p:childTnLst>
                          </p:cTn>
                        </p:par>
                        <p:par>
                          <p:cTn id="194" fill="hold">
                            <p:stCondLst>
                              <p:cond delay="3000"/>
                            </p:stCondLst>
                            <p:childTnLst>
                              <p:par>
                                <p:cTn id="195" presetID="22" presetClass="entr" presetSubtype="4" fill="hold" nodeType="afterEffect">
                                  <p:stCondLst>
                                    <p:cond delay="0"/>
                                  </p:stCondLst>
                                  <p:childTnLst>
                                    <p:set>
                                      <p:cBhvr>
                                        <p:cTn id="196" dur="1" fill="hold">
                                          <p:stCondLst>
                                            <p:cond delay="0"/>
                                          </p:stCondLst>
                                        </p:cTn>
                                        <p:tgtEl>
                                          <p:spTgt spid="186"/>
                                        </p:tgtEl>
                                        <p:attrNameLst>
                                          <p:attrName>style.visibility</p:attrName>
                                        </p:attrNameLst>
                                      </p:cBhvr>
                                      <p:to>
                                        <p:strVal val="visible"/>
                                      </p:to>
                                    </p:set>
                                    <p:animEffect transition="in" filter="wipe(down)">
                                      <p:cBhvr>
                                        <p:cTn id="197" dur="500"/>
                                        <p:tgtEl>
                                          <p:spTgt spid="186"/>
                                        </p:tgtEl>
                                      </p:cBhvr>
                                    </p:animEffect>
                                  </p:childTnLst>
                                </p:cTn>
                              </p:par>
                            </p:childTnLst>
                          </p:cTn>
                        </p:par>
                      </p:childTnLst>
                    </p:cTn>
                  </p:par>
                  <p:par>
                    <p:cTn id="198" fill="hold">
                      <p:stCondLst>
                        <p:cond delay="indefinite"/>
                      </p:stCondLst>
                      <p:childTnLst>
                        <p:par>
                          <p:cTn id="199" fill="hold">
                            <p:stCondLst>
                              <p:cond delay="0"/>
                            </p:stCondLst>
                            <p:childTnLst>
                              <p:par>
                                <p:cTn id="200" presetID="64" presetClass="path" presetSubtype="0" accel="50000" decel="50000" fill="hold" nodeType="clickEffect">
                                  <p:stCondLst>
                                    <p:cond delay="0"/>
                                  </p:stCondLst>
                                  <p:childTnLst>
                                    <p:animMotion origin="layout" path="M -0.16857 0.44421 L -0.15295 0.11875 " pathEditMode="relative" rAng="0" ptsTypes="AA">
                                      <p:cBhvr>
                                        <p:cTn id="201" dur="2000" fill="hold"/>
                                        <p:tgtEl>
                                          <p:spTgt spid="128"/>
                                        </p:tgtEl>
                                        <p:attrNameLst>
                                          <p:attrName>ppt_x</p:attrName>
                                          <p:attrName>ppt_y</p:attrName>
                                        </p:attrNameLst>
                                      </p:cBhvr>
                                      <p:rCtr x="800" y="-16300"/>
                                    </p:animMotion>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99498"/>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42" presetClass="path" presetSubtype="0" accel="50000" decel="50000" fill="hold" nodeType="clickEffect">
                                  <p:stCondLst>
                                    <p:cond delay="0"/>
                                  </p:stCondLst>
                                  <p:childTnLst>
                                    <p:animMotion origin="layout" path="M -0.000052 0.000000 L 0.152083 0.121574 " pathEditMode="relative" rAng="0" ptsTypes="">
                                      <p:cBhvr>
                                        <p:cTn id="209" dur="2000" fill="hold"/>
                                        <p:tgtEl>
                                          <p:spTgt spid="129"/>
                                        </p:tgtEl>
                                        <p:attrNameLst>
                                          <p:attrName>ppt_x</p:attrName>
                                          <p:attrName>ppt_y</p:attrName>
                                        </p:attrNameLst>
                                      </p:cBhvr>
                                      <p:rCtr x="95" y="63"/>
                                    </p:animMotion>
                                  </p:childTnLst>
                                </p:cTn>
                              </p:par>
                            </p:childTnLst>
                          </p:cTn>
                        </p:par>
                        <p:par>
                          <p:cTn id="210" fill="hold">
                            <p:stCondLst>
                              <p:cond delay="2000"/>
                            </p:stCondLst>
                            <p:childTnLst>
                              <p:par>
                                <p:cTn id="211" presetID="10" presetClass="entr" presetSubtype="0" fill="hold" grpId="0" nodeType="afterEffect">
                                  <p:stCondLst>
                                    <p:cond delay="0"/>
                                  </p:stCondLst>
                                  <p:childTnLst>
                                    <p:set>
                                      <p:cBhvr>
                                        <p:cTn id="212" dur="1" fill="hold">
                                          <p:stCondLst>
                                            <p:cond delay="0"/>
                                          </p:stCondLst>
                                        </p:cTn>
                                        <p:tgtEl>
                                          <p:spTgt spid="181"/>
                                        </p:tgtEl>
                                        <p:attrNameLst>
                                          <p:attrName>style.visibility</p:attrName>
                                        </p:attrNameLst>
                                      </p:cBhvr>
                                      <p:to>
                                        <p:strVal val="visible"/>
                                      </p:to>
                                    </p:set>
                                    <p:animEffect transition="in" filter="fade">
                                      <p:cBhvr>
                                        <p:cTn id="213" dur="500"/>
                                        <p:tgtEl>
                                          <p:spTgt spid="181"/>
                                        </p:tgtEl>
                                      </p:cBhvr>
                                    </p:animEffect>
                                  </p:childTnLst>
                                </p:cTn>
                              </p:par>
                            </p:childTnLst>
                          </p:cTn>
                        </p:par>
                        <p:par>
                          <p:cTn id="214" fill="hold">
                            <p:stCondLst>
                              <p:cond delay="2500"/>
                            </p:stCondLst>
                            <p:childTnLst>
                              <p:par>
                                <p:cTn id="215" presetID="10" presetClass="exit" presetSubtype="0" fill="hold" grpId="0" nodeType="afterEffect">
                                  <p:stCondLst>
                                    <p:cond delay="0"/>
                                  </p:stCondLst>
                                  <p:childTnLst>
                                    <p:animEffect transition="out" filter="fade">
                                      <p:cBhvr>
                                        <p:cTn id="216" dur="500"/>
                                        <p:tgtEl>
                                          <p:spTgt spid="190"/>
                                        </p:tgtEl>
                                      </p:cBhvr>
                                    </p:animEffect>
                                    <p:set>
                                      <p:cBhvr>
                                        <p:cTn id="217" dur="1" fill="hold">
                                          <p:stCondLst>
                                            <p:cond delay="499"/>
                                          </p:stCondLst>
                                        </p:cTn>
                                        <p:tgtEl>
                                          <p:spTgt spid="190"/>
                                        </p:tgtEl>
                                        <p:attrNameLst>
                                          <p:attrName>style.visibility</p:attrName>
                                        </p:attrNameLst>
                                      </p:cBhvr>
                                      <p:to>
                                        <p:strVal val="hidden"/>
                                      </p:to>
                                    </p:set>
                                  </p:childTnLst>
                                </p:cTn>
                              </p:par>
                            </p:childTnLst>
                          </p:cTn>
                        </p:par>
                        <p:par>
                          <p:cTn id="218" fill="hold">
                            <p:stCondLst>
                              <p:cond delay="3000"/>
                            </p:stCondLst>
                            <p:childTnLst>
                              <p:par>
                                <p:cTn id="219" presetID="22" presetClass="entr" presetSubtype="4" fill="hold" nodeType="afterEffect">
                                  <p:stCondLst>
                                    <p:cond delay="0"/>
                                  </p:stCondLst>
                                  <p:childTnLst>
                                    <p:set>
                                      <p:cBhvr>
                                        <p:cTn id="220" dur="1" fill="hold">
                                          <p:stCondLst>
                                            <p:cond delay="0"/>
                                          </p:stCondLst>
                                        </p:cTn>
                                        <p:tgtEl>
                                          <p:spTgt spid="192"/>
                                        </p:tgtEl>
                                        <p:attrNameLst>
                                          <p:attrName>style.visibility</p:attrName>
                                        </p:attrNameLst>
                                      </p:cBhvr>
                                      <p:to>
                                        <p:strVal val="visible"/>
                                      </p:to>
                                    </p:set>
                                    <p:animEffect transition="in" filter="wipe(down)">
                                      <p:cBhvr>
                                        <p:cTn id="221" dur="500"/>
                                        <p:tgtEl>
                                          <p:spTgt spid="192"/>
                                        </p:tgtEl>
                                      </p:cBhvr>
                                    </p:animEffect>
                                  </p:childTnLst>
                                </p:cTn>
                              </p:par>
                            </p:childTnLst>
                          </p:cTn>
                        </p:par>
                      </p:childTnLst>
                    </p:cTn>
                  </p:par>
                  <p:par>
                    <p:cTn id="222" fill="hold">
                      <p:stCondLst>
                        <p:cond delay="indefinite"/>
                      </p:stCondLst>
                      <p:childTnLst>
                        <p:par>
                          <p:cTn id="223" fill="hold">
                            <p:stCondLst>
                              <p:cond delay="0"/>
                            </p:stCondLst>
                            <p:childTnLst>
                              <p:par>
                                <p:cTn id="224" presetID="42" presetClass="path" presetSubtype="0" accel="50000" decel="50000" fill="hold" nodeType="clickEffect">
                                  <p:stCondLst>
                                    <p:cond delay="0"/>
                                  </p:stCondLst>
                                  <p:childTnLst>
                                    <p:animMotion origin="layout" path="M -0.15295 0.11875 L 0.0283 0.24467 " pathEditMode="relative" rAng="0" ptsTypes="AA">
                                      <p:cBhvr>
                                        <p:cTn id="225" dur="2000" fill="hold"/>
                                        <p:tgtEl>
                                          <p:spTgt spid="128"/>
                                        </p:tgtEl>
                                        <p:attrNameLst>
                                          <p:attrName>ppt_x</p:attrName>
                                          <p:attrName>ppt_y</p:attrName>
                                        </p:attrNameLst>
                                      </p:cBhvr>
                                      <p:rCtr x="9100" y="6300"/>
                                    </p:animMotion>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99502"/>
                                        </p:tgtEl>
                                        <p:attrNameLst>
                                          <p:attrName>style.visibility</p:attrName>
                                        </p:attrNameLst>
                                      </p:cBhvr>
                                      <p:to>
                                        <p:strVal val="visible"/>
                                      </p:to>
                                    </p:set>
                                  </p:childTnLst>
                                </p:cTn>
                              </p:par>
                            </p:childTnLst>
                          </p:cTn>
                        </p:par>
                        <p:par>
                          <p:cTn id="230" fill="hold">
                            <p:stCondLst>
                              <p:cond delay="0"/>
                            </p:stCondLst>
                            <p:childTnLst>
                              <p:par>
                                <p:cTn id="231" presetID="42" presetClass="path" presetSubtype="0" accel="50000" decel="50000" fill="hold" nodeType="afterEffect">
                                  <p:stCondLst>
                                    <p:cond delay="0"/>
                                  </p:stCondLst>
                                  <p:childTnLst>
                                    <p:animMotion origin="layout" path="M 0.151615 0.121944 L 0.276094 0.216111 " pathEditMode="relative" rAng="0" ptsTypes="">
                                      <p:cBhvr>
                                        <p:cTn id="232" dur="2000" fill="hold"/>
                                        <p:tgtEl>
                                          <p:spTgt spid="129"/>
                                        </p:tgtEl>
                                        <p:attrNameLst>
                                          <p:attrName>ppt_x</p:attrName>
                                          <p:attrName>ppt_y</p:attrName>
                                        </p:attrNameLst>
                                      </p:cBhvr>
                                      <p:rCtr x="81" y="45"/>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99501"/>
                                        </p:tgtEl>
                                        <p:attrNameLst>
                                          <p:attrName>style.visibility</p:attrName>
                                        </p:attrNameLst>
                                      </p:cBhvr>
                                      <p:to>
                                        <p:strVal val="visible"/>
                                      </p:to>
                                    </p:set>
                                  </p:childTnLst>
                                </p:cTn>
                              </p:par>
                            </p:childTnLst>
                          </p:cTn>
                        </p:par>
                        <p:par>
                          <p:cTn id="237" fill="hold">
                            <p:stCondLst>
                              <p:cond delay="0"/>
                            </p:stCondLst>
                            <p:childTnLst>
                              <p:par>
                                <p:cTn id="238" presetID="42" presetClass="path" presetSubtype="0" accel="50000" decel="50000" fill="hold" nodeType="afterEffect">
                                  <p:stCondLst>
                                    <p:cond delay="0"/>
                                  </p:stCondLst>
                                  <p:childTnLst>
                                    <p:animMotion origin="layout" path="M 0.276094 0.216019 L 0.163854 0.310556 " pathEditMode="relative" rAng="0" ptsTypes="">
                                      <p:cBhvr>
                                        <p:cTn id="239" dur="2000" fill="hold"/>
                                        <p:tgtEl>
                                          <p:spTgt spid="129"/>
                                        </p:tgtEl>
                                        <p:attrNameLst>
                                          <p:attrName>ppt_x</p:attrName>
                                          <p:attrName>ppt_y</p:attrName>
                                        </p:attrNameLst>
                                      </p:cBhvr>
                                      <p:rCtr x="-47" y="58"/>
                                    </p:animMotion>
                                  </p:childTnLst>
                                </p:cTn>
                              </p:par>
                            </p:childTnLst>
                          </p:cTn>
                        </p:par>
                        <p:par>
                          <p:cTn id="240" fill="hold">
                            <p:stCondLst>
                              <p:cond delay="2000"/>
                            </p:stCondLst>
                            <p:childTnLst>
                              <p:par>
                                <p:cTn id="241" presetID="1" presetClass="entr" presetSubtype="0" fill="hold" grpId="0" nodeType="afterEffect">
                                  <p:stCondLst>
                                    <p:cond delay="0"/>
                                  </p:stCondLst>
                                  <p:childTnLst>
                                    <p:set>
                                      <p:cBhvr>
                                        <p:cTn id="242" dur="1" fill="hold">
                                          <p:stCondLst>
                                            <p:cond delay="0"/>
                                          </p:stCondLst>
                                        </p:cTn>
                                        <p:tgtEl>
                                          <p:spTgt spid="179"/>
                                        </p:tgtEl>
                                        <p:attrNameLst>
                                          <p:attrName>style.visibility</p:attrName>
                                        </p:attrNameLst>
                                      </p:cBhvr>
                                      <p:to>
                                        <p:strVal val="visible"/>
                                      </p:to>
                                    </p:set>
                                  </p:childTnLst>
                                </p:cTn>
                              </p:par>
                            </p:childTnLst>
                          </p:cTn>
                        </p:par>
                        <p:par>
                          <p:cTn id="243" fill="hold">
                            <p:stCondLst>
                              <p:cond delay="2000"/>
                            </p:stCondLst>
                            <p:childTnLst>
                              <p:par>
                                <p:cTn id="244" presetID="10" presetClass="exit" presetSubtype="0" fill="hold" grpId="0" nodeType="afterEffect">
                                  <p:stCondLst>
                                    <p:cond delay="0"/>
                                  </p:stCondLst>
                                  <p:childTnLst>
                                    <p:animEffect transition="out" filter="fade">
                                      <p:cBhvr>
                                        <p:cTn id="245" dur="500"/>
                                        <p:tgtEl>
                                          <p:spTgt spid="187"/>
                                        </p:tgtEl>
                                      </p:cBhvr>
                                    </p:animEffect>
                                    <p:set>
                                      <p:cBhvr>
                                        <p:cTn id="246" dur="1" fill="hold">
                                          <p:stCondLst>
                                            <p:cond delay="499"/>
                                          </p:stCondLst>
                                        </p:cTn>
                                        <p:tgtEl>
                                          <p:spTgt spid="187"/>
                                        </p:tgtEl>
                                        <p:attrNameLst>
                                          <p:attrName>style.visibility</p:attrName>
                                        </p:attrNameLst>
                                      </p:cBhvr>
                                      <p:to>
                                        <p:strVal val="hidden"/>
                                      </p:to>
                                    </p:set>
                                  </p:childTnLst>
                                </p:cTn>
                              </p:par>
                            </p:childTnLst>
                          </p:cTn>
                        </p:par>
                        <p:par>
                          <p:cTn id="247" fill="hold">
                            <p:stCondLst>
                              <p:cond delay="2500"/>
                            </p:stCondLst>
                            <p:childTnLst>
                              <p:par>
                                <p:cTn id="248" presetID="22" presetClass="entr" presetSubtype="4" fill="hold" nodeType="afterEffect">
                                  <p:stCondLst>
                                    <p:cond delay="0"/>
                                  </p:stCondLst>
                                  <p:childTnLst>
                                    <p:set>
                                      <p:cBhvr>
                                        <p:cTn id="249" dur="1" fill="hold">
                                          <p:stCondLst>
                                            <p:cond delay="0"/>
                                          </p:stCondLst>
                                        </p:cTn>
                                        <p:tgtEl>
                                          <p:spTgt spid="194"/>
                                        </p:tgtEl>
                                        <p:attrNameLst>
                                          <p:attrName>style.visibility</p:attrName>
                                        </p:attrNameLst>
                                      </p:cBhvr>
                                      <p:to>
                                        <p:strVal val="visible"/>
                                      </p:to>
                                    </p:set>
                                    <p:animEffect transition="in" filter="wipe(down)">
                                      <p:cBhvr>
                                        <p:cTn id="250" dur="500"/>
                                        <p:tgtEl>
                                          <p:spTgt spid="194"/>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0.03212 0.24907 L 0.05191 0.44421 " pathEditMode="relative" rAng="0" ptsTypes="AA">
                                      <p:cBhvr>
                                        <p:cTn id="254" dur="2000" fill="hold"/>
                                        <p:tgtEl>
                                          <p:spTgt spid="128"/>
                                        </p:tgtEl>
                                        <p:attrNameLst>
                                          <p:attrName>ppt_x</p:attrName>
                                          <p:attrName>ppt_y</p:attrName>
                                        </p:attrNameLst>
                                      </p:cBhvr>
                                      <p:rCtr x="1000" y="9700"/>
                                    </p:animMotion>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99514"/>
                                        </p:tgtEl>
                                        <p:attrNameLst>
                                          <p:attrName>style.visibility</p:attrName>
                                        </p:attrNameLst>
                                      </p:cBhvr>
                                      <p:to>
                                        <p:strVal val="visible"/>
                                      </p:to>
                                    </p:set>
                                  </p:childTnLst>
                                </p:cTn>
                              </p:par>
                            </p:childTnLst>
                          </p:cTn>
                        </p:par>
                        <p:par>
                          <p:cTn id="259" fill="hold">
                            <p:stCondLst>
                              <p:cond delay="0"/>
                            </p:stCondLst>
                            <p:childTnLst>
                              <p:par>
                                <p:cTn id="260" presetID="42" presetClass="path" presetSubtype="0" accel="50000" decel="50000" fill="hold" nodeType="afterEffect">
                                  <p:stCondLst>
                                    <p:cond delay="0"/>
                                  </p:stCondLst>
                                  <p:childTnLst>
                                    <p:animMotion origin="layout" path="M 0.163854 0.310556 L 0.287917 0.426019 " pathEditMode="relative" rAng="0" ptsTypes="">
                                      <p:cBhvr>
                                        <p:cTn id="261" dur="2000" fill="hold"/>
                                        <p:tgtEl>
                                          <p:spTgt spid="129"/>
                                        </p:tgtEl>
                                        <p:attrNameLst>
                                          <p:attrName>ppt_x</p:attrName>
                                          <p:attrName>ppt_y</p:attrName>
                                        </p:attrNameLst>
                                      </p:cBhvr>
                                      <p:rCtr x="85" y="63"/>
                                    </p:animMotion>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80"/>
                                        </p:tgtEl>
                                        <p:attrNameLst>
                                          <p:attrName>style.visibility</p:attrName>
                                        </p:attrNameLst>
                                      </p:cBhvr>
                                      <p:to>
                                        <p:strVal val="visible"/>
                                      </p:to>
                                    </p:set>
                                    <p:animEffect transition="in" filter="fade">
                                      <p:cBhvr>
                                        <p:cTn id="266" dur="500"/>
                                        <p:tgtEl>
                                          <p:spTgt spid="180"/>
                                        </p:tgtEl>
                                      </p:cBhvr>
                                    </p:animEffect>
                                  </p:childTnLst>
                                </p:cTn>
                              </p:par>
                            </p:childTnLst>
                          </p:cTn>
                        </p:par>
                        <p:par>
                          <p:cTn id="267" fill="hold">
                            <p:stCondLst>
                              <p:cond delay="500"/>
                            </p:stCondLst>
                            <p:childTnLst>
                              <p:par>
                                <p:cTn id="268" presetID="10" presetClass="exit" presetSubtype="0" fill="hold" grpId="0" nodeType="afterEffect">
                                  <p:stCondLst>
                                    <p:cond delay="0"/>
                                  </p:stCondLst>
                                  <p:childTnLst>
                                    <p:animEffect transition="out" filter="fade">
                                      <p:cBhvr>
                                        <p:cTn id="269" dur="500"/>
                                        <p:tgtEl>
                                          <p:spTgt spid="155"/>
                                        </p:tgtEl>
                                      </p:cBhvr>
                                    </p:animEffect>
                                    <p:set>
                                      <p:cBhvr>
                                        <p:cTn id="270" dur="1" fill="hold">
                                          <p:stCondLst>
                                            <p:cond delay="499"/>
                                          </p:stCondLst>
                                        </p:cTn>
                                        <p:tgtEl>
                                          <p:spTgt spid="155"/>
                                        </p:tgtEl>
                                        <p:attrNameLst>
                                          <p:attrName>style.visibility</p:attrName>
                                        </p:attrNameLst>
                                      </p:cBhvr>
                                      <p:to>
                                        <p:strVal val="hidden"/>
                                      </p:to>
                                    </p:set>
                                  </p:childTnLst>
                                </p:cTn>
                              </p:par>
                            </p:childTnLst>
                          </p:cTn>
                        </p:par>
                        <p:par>
                          <p:cTn id="271" fill="hold">
                            <p:stCondLst>
                              <p:cond delay="1000"/>
                            </p:stCondLst>
                            <p:childTnLst>
                              <p:par>
                                <p:cTn id="272" presetID="22" presetClass="entr" presetSubtype="4" fill="hold" nodeType="afterEffect">
                                  <p:stCondLst>
                                    <p:cond delay="0"/>
                                  </p:stCondLst>
                                  <p:childTnLst>
                                    <p:set>
                                      <p:cBhvr>
                                        <p:cTn id="273" dur="1" fill="hold">
                                          <p:stCondLst>
                                            <p:cond delay="0"/>
                                          </p:stCondLst>
                                        </p:cTn>
                                        <p:tgtEl>
                                          <p:spTgt spid="197"/>
                                        </p:tgtEl>
                                        <p:attrNameLst>
                                          <p:attrName>style.visibility</p:attrName>
                                        </p:attrNameLst>
                                      </p:cBhvr>
                                      <p:to>
                                        <p:strVal val="visible"/>
                                      </p:to>
                                    </p:set>
                                    <p:animEffect transition="in" filter="wipe(down)">
                                      <p:cBhvr>
                                        <p:cTn id="274" dur="500"/>
                                        <p:tgtEl>
                                          <p:spTgt spid="197"/>
                                        </p:tgtEl>
                                      </p:cBhvr>
                                    </p:animEffect>
                                  </p:childTnLst>
                                </p:cTn>
                              </p:par>
                            </p:childTnLst>
                          </p:cTn>
                        </p:par>
                      </p:childTnLst>
                    </p:cTn>
                  </p:par>
                  <p:par>
                    <p:cTn id="275" fill="hold">
                      <p:stCondLst>
                        <p:cond delay="indefinite"/>
                      </p:stCondLst>
                      <p:childTnLst>
                        <p:par>
                          <p:cTn id="276" fill="hold">
                            <p:stCondLst>
                              <p:cond delay="0"/>
                            </p:stCondLst>
                            <p:childTnLst>
                              <p:par>
                                <p:cTn id="277" presetID="42" presetClass="path" presetSubtype="0" accel="50000" decel="50000" fill="hold" nodeType="clickEffect">
                                  <p:stCondLst>
                                    <p:cond delay="0"/>
                                  </p:stCondLst>
                                  <p:childTnLst>
                                    <p:animMotion origin="layout" path="M 0.051875 0.444167 L 0.152448 0.538704 " pathEditMode="relative" rAng="0" ptsTypes="">
                                      <p:cBhvr>
                                        <p:cTn id="278" dur="2000" fill="hold"/>
                                        <p:tgtEl>
                                          <p:spTgt spid="128"/>
                                        </p:tgtEl>
                                        <p:attrNameLst>
                                          <p:attrName>ppt_x</p:attrName>
                                          <p:attrName>ppt_y</p:attrName>
                                        </p:attrNameLst>
                                      </p:cBhvr>
                                      <p:rCtr x="83" y="58"/>
                                    </p:animMotion>
                                  </p:childTnLst>
                                </p:cTn>
                              </p:par>
                            </p:childTnLst>
                          </p:cTn>
                        </p:par>
                      </p:childTnLst>
                    </p:cTn>
                  </p:par>
                  <p:par>
                    <p:cTn id="279" fill="hold">
                      <p:stCondLst>
                        <p:cond delay="indefinite"/>
                      </p:stCondLst>
                      <p:childTnLst>
                        <p:par>
                          <p:cTn id="280" fill="hold">
                            <p:stCondLst>
                              <p:cond delay="0"/>
                            </p:stCondLst>
                            <p:childTnLst>
                              <p:par>
                                <p:cTn id="281" presetID="64" presetClass="path" presetSubtype="0" accel="50000" decel="50000" fill="hold" nodeType="clickEffect">
                                  <p:stCondLst>
                                    <p:cond delay="0"/>
                                  </p:stCondLst>
                                  <p:childTnLst>
                                    <p:animMotion origin="layout" path="M 0.287917 0.426019 L 0.287917 0.205556 " pathEditMode="relative" rAng="0" ptsTypes="">
                                      <p:cBhvr>
                                        <p:cTn id="282" dur="2000" fill="hold"/>
                                        <p:tgtEl>
                                          <p:spTgt spid="129"/>
                                        </p:tgtEl>
                                        <p:attrNameLst>
                                          <p:attrName>ppt_x</p:attrName>
                                          <p:attrName>ppt_y</p:attrName>
                                        </p:attrNameLst>
                                      </p:cBhvr>
                                      <p:rCtr x="27" y="-110"/>
                                    </p:animMotion>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154"/>
                                        </p:tgtEl>
                                        <p:attrNameLst>
                                          <p:attrName>style.visibility</p:attrName>
                                        </p:attrNameLst>
                                      </p:cBhvr>
                                      <p:to>
                                        <p:strVal val="visible"/>
                                      </p:to>
                                    </p:set>
                                  </p:childTnLst>
                                </p:cTn>
                              </p:par>
                            </p:childTnLst>
                          </p:cTn>
                        </p:par>
                        <p:par>
                          <p:cTn id="287" fill="hold">
                            <p:stCondLst>
                              <p:cond delay="0"/>
                            </p:stCondLst>
                            <p:childTnLst>
                              <p:par>
                                <p:cTn id="288" presetID="10" presetClass="exit" presetSubtype="0" fill="hold" grpId="0" nodeType="afterEffect">
                                  <p:stCondLst>
                                    <p:cond delay="0"/>
                                  </p:stCondLst>
                                  <p:childTnLst>
                                    <p:animEffect transition="out" filter="fade">
                                      <p:cBhvr>
                                        <p:cTn id="289" dur="500"/>
                                        <p:tgtEl>
                                          <p:spTgt spid="189"/>
                                        </p:tgtEl>
                                      </p:cBhvr>
                                    </p:animEffect>
                                    <p:set>
                                      <p:cBhvr>
                                        <p:cTn id="290" dur="1" fill="hold">
                                          <p:stCondLst>
                                            <p:cond delay="499"/>
                                          </p:stCondLst>
                                        </p:cTn>
                                        <p:tgtEl>
                                          <p:spTgt spid="189"/>
                                        </p:tgtEl>
                                        <p:attrNameLst>
                                          <p:attrName>style.visibility</p:attrName>
                                        </p:attrNameLst>
                                      </p:cBhvr>
                                      <p:to>
                                        <p:strVal val="hidden"/>
                                      </p:to>
                                    </p:set>
                                  </p:childTnLst>
                                </p:cTn>
                              </p:par>
                            </p:childTnLst>
                          </p:cTn>
                        </p:par>
                        <p:par>
                          <p:cTn id="291" fill="hold">
                            <p:stCondLst>
                              <p:cond delay="500"/>
                            </p:stCondLst>
                            <p:childTnLst>
                              <p:par>
                                <p:cTn id="292" presetID="22" presetClass="entr" presetSubtype="4" fill="hold" nodeType="afterEffect">
                                  <p:stCondLst>
                                    <p:cond delay="0"/>
                                  </p:stCondLst>
                                  <p:childTnLst>
                                    <p:set>
                                      <p:cBhvr>
                                        <p:cTn id="293" dur="1" fill="hold">
                                          <p:stCondLst>
                                            <p:cond delay="0"/>
                                          </p:stCondLst>
                                        </p:cTn>
                                        <p:tgtEl>
                                          <p:spTgt spid="199"/>
                                        </p:tgtEl>
                                        <p:attrNameLst>
                                          <p:attrName>style.visibility</p:attrName>
                                        </p:attrNameLst>
                                      </p:cBhvr>
                                      <p:to>
                                        <p:strVal val="visible"/>
                                      </p:to>
                                    </p:set>
                                    <p:animEffect transition="in" filter="wipe(down)">
                                      <p:cBhvr>
                                        <p:cTn id="294" dur="500"/>
                                        <p:tgtEl>
                                          <p:spTgt spid="199"/>
                                        </p:tgtEl>
                                      </p:cBhvr>
                                    </p:animEffect>
                                  </p:childTnLst>
                                </p:cTn>
                              </p:par>
                            </p:childTnLst>
                          </p:cTn>
                        </p:par>
                      </p:childTnLst>
                    </p:cTn>
                  </p:par>
                  <p:par>
                    <p:cTn id="295" fill="hold">
                      <p:stCondLst>
                        <p:cond delay="indefinite"/>
                      </p:stCondLst>
                      <p:childTnLst>
                        <p:par>
                          <p:cTn id="296" fill="hold">
                            <p:stCondLst>
                              <p:cond delay="0"/>
                            </p:stCondLst>
                            <p:childTnLst>
                              <p:par>
                                <p:cTn id="297" presetID="64" presetClass="path" presetSubtype="0" accel="50000" decel="50000" fill="hold" nodeType="clickEffect">
                                  <p:stCondLst>
                                    <p:cond delay="0"/>
                                  </p:stCondLst>
                                  <p:childTnLst>
                                    <p:animMotion origin="layout" path="M 0.152448 0.538704 L 0.134687 0.328704 " pathEditMode="relative" rAng="0" ptsTypes="">
                                      <p:cBhvr>
                                        <p:cTn id="298" dur="2000" fill="hold"/>
                                        <p:tgtEl>
                                          <p:spTgt spid="128"/>
                                        </p:tgtEl>
                                        <p:attrNameLst>
                                          <p:attrName>ppt_x</p:attrName>
                                          <p:attrName>ppt_y</p:attrName>
                                        </p:attrNameLst>
                                      </p:cBhvr>
                                      <p:rCtr x="17" y="-105"/>
                                    </p:animMotion>
                                  </p:childTnLst>
                                </p:cTn>
                              </p:par>
                            </p:childTnLst>
                          </p:cTn>
                        </p:par>
                      </p:childTnLst>
                    </p:cTn>
                  </p:par>
                  <p:par>
                    <p:cTn id="299" fill="hold">
                      <p:stCondLst>
                        <p:cond delay="indefinite"/>
                      </p:stCondLst>
                      <p:childTnLst>
                        <p:par>
                          <p:cTn id="300" fill="hold">
                            <p:stCondLst>
                              <p:cond delay="0"/>
                            </p:stCondLst>
                            <p:childTnLst>
                              <p:par>
                                <p:cTn id="301" presetID="64" presetClass="path" presetSubtype="0" accel="50000" decel="50000" fill="hold" nodeType="clickEffect">
                                  <p:stCondLst>
                                    <p:cond delay="0"/>
                                  </p:stCondLst>
                                  <p:childTnLst>
                                    <p:animMotion origin="layout" path="M 0.287917 0.205556 L 0.335156 0.027130 " pathEditMode="relative" rAng="0" ptsTypes="">
                                      <p:cBhvr>
                                        <p:cTn id="302" dur="2000" fill="hold"/>
                                        <p:tgtEl>
                                          <p:spTgt spid="129"/>
                                        </p:tgtEl>
                                        <p:attrNameLst>
                                          <p:attrName>ppt_x</p:attrName>
                                          <p:attrName>ppt_y</p:attrName>
                                        </p:attrNameLst>
                                      </p:cBhvr>
                                      <p:rCtr x="27" y="-126"/>
                                    </p:animMotion>
                                  </p:childTnLst>
                                </p:cTn>
                              </p:par>
                            </p:childTnLst>
                          </p:cTn>
                        </p:par>
                        <p:par>
                          <p:cTn id="303" fill="hold">
                            <p:stCondLst>
                              <p:cond delay="2000"/>
                            </p:stCondLst>
                            <p:childTnLst>
                              <p:par>
                                <p:cTn id="304" presetID="1" presetClass="exit" presetSubtype="0" fill="hold" nodeType="afterEffect">
                                  <p:stCondLst>
                                    <p:cond delay="0"/>
                                  </p:stCondLst>
                                  <p:childTnLst>
                                    <p:set>
                                      <p:cBhvr>
                                        <p:cTn id="305" dur="1" fill="hold">
                                          <p:stCondLst>
                                            <p:cond delay="0"/>
                                          </p:stCondLst>
                                        </p:cTn>
                                        <p:tgtEl>
                                          <p:spTgt spid="129"/>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1" presetClass="entr" presetSubtype="0" fill="hold" grpId="0" nodeType="clickEffect">
                                  <p:stCondLst>
                                    <p:cond delay="0"/>
                                  </p:stCondLst>
                                  <p:childTnLst>
                                    <p:set>
                                      <p:cBhvr>
                                        <p:cTn id="309" dur="1" fill="hold">
                                          <p:stCondLst>
                                            <p:cond delay="0"/>
                                          </p:stCondLst>
                                        </p:cTn>
                                        <p:tgtEl>
                                          <p:spTgt spid="182"/>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10" presetClass="exit" presetSubtype="0" fill="hold" grpId="0" nodeType="clickEffect">
                                  <p:stCondLst>
                                    <p:cond delay="0"/>
                                  </p:stCondLst>
                                  <p:childTnLst>
                                    <p:animEffect transition="out" filter="fade">
                                      <p:cBhvr>
                                        <p:cTn id="313" dur="500"/>
                                        <p:tgtEl>
                                          <p:spTgt spid="188"/>
                                        </p:tgtEl>
                                      </p:cBhvr>
                                    </p:animEffect>
                                    <p:set>
                                      <p:cBhvr>
                                        <p:cTn id="314" dur="1" fill="hold">
                                          <p:stCondLst>
                                            <p:cond delay="499"/>
                                          </p:stCondLst>
                                        </p:cTn>
                                        <p:tgtEl>
                                          <p:spTgt spid="188"/>
                                        </p:tgtEl>
                                        <p:attrNameLst>
                                          <p:attrName>style.visibility</p:attrName>
                                        </p:attrNameLst>
                                      </p:cBhvr>
                                      <p:to>
                                        <p:strVal val="hidden"/>
                                      </p:to>
                                    </p:set>
                                  </p:childTnLst>
                                </p:cTn>
                              </p:par>
                            </p:childTnLst>
                          </p:cTn>
                        </p:par>
                        <p:par>
                          <p:cTn id="315" fill="hold">
                            <p:stCondLst>
                              <p:cond delay="500"/>
                            </p:stCondLst>
                            <p:childTnLst>
                              <p:par>
                                <p:cTn id="316" presetID="22" presetClass="entr" presetSubtype="4" fill="hold" nodeType="afterEffect">
                                  <p:stCondLst>
                                    <p:cond delay="0"/>
                                  </p:stCondLst>
                                  <p:childTnLst>
                                    <p:set>
                                      <p:cBhvr>
                                        <p:cTn id="317" dur="1" fill="hold">
                                          <p:stCondLst>
                                            <p:cond delay="0"/>
                                          </p:stCondLst>
                                        </p:cTn>
                                        <p:tgtEl>
                                          <p:spTgt spid="27"/>
                                        </p:tgtEl>
                                        <p:attrNameLst>
                                          <p:attrName>style.visibility</p:attrName>
                                        </p:attrNameLst>
                                      </p:cBhvr>
                                      <p:to>
                                        <p:strVal val="visible"/>
                                      </p:to>
                                    </p:set>
                                    <p:animEffect transition="in" filter="wipe(down)">
                                      <p:cBhvr>
                                        <p:cTn id="3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54" grpId="0"/>
      <p:bldP spid="155" grpId="0"/>
      <p:bldP spid="156" grpId="0"/>
      <p:bldP spid="157" grpId="0"/>
      <p:bldP spid="158" grpId="0"/>
      <p:bldP spid="159" grpId="0"/>
      <p:bldP spid="160" grpId="0"/>
      <p:bldP spid="161" grpId="0"/>
      <p:bldP spid="165" grpId="0"/>
      <p:bldP spid="166" grpId="0"/>
      <p:bldP spid="179" grpId="0"/>
      <p:bldP spid="180" grpId="0"/>
      <p:bldP spid="181" grpId="0"/>
      <p:bldP spid="182" grpId="0"/>
      <p:bldP spid="184" grpId="0"/>
      <p:bldP spid="187" grpId="0"/>
      <p:bldP spid="188" grpId="0"/>
      <p:bldP spid="189" grpId="0"/>
      <p:bldP spid="190" grpId="0"/>
      <p:bldP spid="26" grpId="0"/>
      <p:bldP spid="99495" grpId="0"/>
      <p:bldP spid="99494" grpId="0"/>
      <p:bldP spid="34" grpId="0"/>
      <p:bldP spid="35" grpId="0"/>
      <p:bldP spid="99496" grpId="0"/>
      <p:bldP spid="99497" grpId="0"/>
      <p:bldP spid="99503" grpId="0"/>
      <p:bldP spid="99505" grpId="0"/>
      <p:bldP spid="99506" grpId="0"/>
      <p:bldP spid="99498" grpId="0"/>
      <p:bldP spid="99502" grpId="0"/>
      <p:bldP spid="99501" grpId="0"/>
      <p:bldP spid="9951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线索二叉树生成算法</a:t>
            </a:r>
            <a:endParaRPr lang="en-US" altLang="zh-CN" sz="3200" dirty="0">
              <a:solidFill>
                <a:srgbClr val="0000FF"/>
              </a:solidFill>
              <a:latin typeface="楷体_GB2312" pitchFamily="49" charset="-122"/>
            </a:endParaRPr>
          </a:p>
        </p:txBody>
      </p:sp>
      <p:sp>
        <p:nvSpPr>
          <p:cNvPr id="5" name="Rectangle 2"/>
          <p:cNvSpPr txBox="1">
            <a:spLocks noChangeArrowheads="1"/>
          </p:cNvSpPr>
          <p:nvPr/>
        </p:nvSpPr>
        <p:spPr bwMode="auto">
          <a:xfrm>
            <a:off x="2090420" y="1954530"/>
            <a:ext cx="8610600" cy="4722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void InThreading (BiThrTree p)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中序为例</a:t>
            </a:r>
            <a:endPar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if (p)</a:t>
            </a:r>
            <a:endPar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InThreading( p-&gt;lchild );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左子树线索化</a:t>
            </a:r>
            <a:endPar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if ( !p-&gt;lchild )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左孩子为空</a:t>
            </a:r>
            <a:endPar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p-&gt;LTag=Thread; p-&gt;lchild=pre; }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前驱线索</a:t>
            </a:r>
            <a:endPar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if ( !pre-&gt;rchild )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zh-CN" altLang="en-US"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右孩子为空</a:t>
            </a:r>
            <a:endPar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pre-&gt;RTag=Thread; pre-&gt;rchild=p; }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//后继线索</a:t>
            </a:r>
            <a:endPar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pre = p;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保持pre指向p的前驱</a:t>
            </a:r>
            <a:endPar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InThreading(p-&gt;rchild);     </a:t>
            </a:r>
            <a:r>
              <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右子树线索化</a:t>
            </a:r>
            <a:endParaRPr kumimoji="1" lang="en-US" altLang="zh-CN" sz="2400" b="1" i="0" u="none" strike="noStrike" kern="0" cap="none" spc="0" normalizeH="0" baseline="0" noProof="0" smtClean="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342900" marR="0" lvl="0" indent="-342900" algn="l" defTabSz="914400" rtl="0" eaLnBrk="1" fontAlgn="base" latinLnBrk="0" hangingPunct="1">
              <a:lnSpc>
                <a:spcPct val="115000"/>
              </a:lnSpc>
              <a:spcBef>
                <a:spcPts val="2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 // InThreading</a:t>
            </a:r>
            <a:endPar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线索二叉树生成算法</a:t>
            </a:r>
            <a:endParaRPr lang="en-US" altLang="zh-CN" sz="3200" dirty="0">
              <a:solidFill>
                <a:srgbClr val="0000FF"/>
              </a:solidFill>
              <a:latin typeface="楷体_GB2312" pitchFamily="49" charset="-122"/>
            </a:endParaRPr>
          </a:p>
        </p:txBody>
      </p:sp>
      <p:sp>
        <p:nvSpPr>
          <p:cNvPr id="5" name="Rectangle 2"/>
          <p:cNvSpPr txBox="1">
            <a:spLocks noChangeArrowheads="1"/>
          </p:cNvSpPr>
          <p:nvPr/>
        </p:nvSpPr>
        <p:spPr bwMode="auto">
          <a:xfrm>
            <a:off x="1320800" y="1426210"/>
            <a:ext cx="9284970" cy="534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Status InorderThreading(BiThrTree  &amp; Thrt, BiThrTree  T)</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a:t>
            </a:r>
            <a:r>
              <a:rPr kumimoji="1" lang="zh-CN" altLang="en-US"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中序遍历二叉树</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T,</a:t>
            </a:r>
            <a:r>
              <a:rPr kumimoji="1" lang="zh-CN" altLang="en-US"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并将其中序线索化</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Thrt </a:t>
            </a:r>
            <a:r>
              <a:rPr kumimoji="1" lang="zh-CN" altLang="en-US"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指向头结点</a:t>
            </a:r>
            <a:endParaRPr kumimoji="1" lang="en-US" altLang="zh-CN" sz="2200" b="1" i="0" u="none" strike="noStrike" kern="0" cap="none" spc="0" normalizeH="0" baseline="0" noProof="0" smtClean="0">
              <a:ln>
                <a:noFill/>
              </a:ln>
              <a:solidFill>
                <a:srgbClr val="3399FF"/>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if ( ! (Thrt = (BiThrTree) malloc ( sizeof (BiThrnode) ) )</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exit ( OVERFLOW ) ;</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Thrt -&gt;LTag = Link;   Thrt -&gt;RTag = Thead;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a:t>
            </a:r>
            <a:r>
              <a:rPr kumimoji="1" lang="zh-CN" altLang="en-US"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建头结点</a:t>
            </a:r>
            <a:endParaRPr kumimoji="1" lang="zh-CN" altLang="en-US"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Thrt -&gt;rchild = Thrt ;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右指针回指</a:t>
            </a:r>
            <a:endParaRPr kumimoji="1" lang="zh-CN" altLang="en-US" sz="2200" b="1" i="0" u="none" strike="noStrike" kern="0" cap="none" spc="0" normalizeH="0" baseline="0" noProof="0" smtClean="0">
              <a:ln>
                <a:noFill/>
              </a:ln>
              <a:solidFill>
                <a:srgbClr val="3399FF"/>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buClrTx/>
              <a:buSzTx/>
              <a:buFontTx/>
              <a:buNone/>
              <a:defRPr/>
            </a:pPr>
            <a:r>
              <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if ( !T ) Thrt -&gt;lchild = Thrt ;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若二叉树空，则左指针回指</a:t>
            </a:r>
            <a:endPar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else {</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Thrt -&gt;lchild = T;     pre = Thrt;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将头结点与树相连</a:t>
            </a:r>
            <a:endPar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buClrTx/>
              <a:buSzTx/>
              <a:buFontTx/>
              <a:buNone/>
              <a:defRPr/>
            </a:pPr>
            <a:r>
              <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FF0000"/>
                </a:solidFill>
                <a:effectLst/>
                <a:uLnTx/>
                <a:uFillTx/>
                <a:latin typeface="Times New Roman" panose="02020603050405020304"/>
                <a:ea typeface="宋体" panose="02010600030101010101" pitchFamily="2" charset="-122"/>
                <a:cs typeface="+mn-cs"/>
                <a:sym typeface="+mn-ea"/>
              </a:rPr>
              <a:t>InThreading(T)</a:t>
            </a: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  // 中序遍历进行中序线索化   </a:t>
            </a:r>
            <a:endPar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pre -&gt;RTag = Thread;     </a:t>
            </a:r>
            <a:r>
              <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rPr>
              <a:t>//最后一个结点线索化</a:t>
            </a:r>
            <a:endParaRPr kumimoji="1" lang="en-US" altLang="zh-CN" sz="2200" b="1" i="0" u="none" strike="noStrike" kern="0" cap="none" spc="0" normalizeH="0" baseline="0" noProof="0" smtClean="0">
              <a:ln>
                <a:noFill/>
              </a:ln>
              <a:solidFill>
                <a:srgbClr val="00B05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pre -&gt;rchild = Thrt;</a:t>
            </a:r>
            <a:r>
              <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endParaRPr kumimoji="1" lang="zh-CN" altLang="en-US"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Thrt -&gt;rchild = pre;</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return OK;</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r>
              <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rPr>
              <a:t> } // InOrderThreading</a:t>
            </a:r>
            <a:endParaRPr kumimoji="1" lang="en-US" altLang="zh-CN" sz="2200" b="1" i="0" u="none" strike="noStrike" kern="0" cap="none" spc="0" normalizeH="0" baseline="0" noProof="0" smtClean="0">
              <a:ln>
                <a:noFill/>
              </a:ln>
              <a:solidFill>
                <a:srgbClr val="000000"/>
              </a:solidFill>
              <a:effectLst/>
              <a:uLnTx/>
              <a:uFillTx/>
              <a:latin typeface="Times New Roman" panose="02020603050405020304"/>
              <a:ea typeface="宋体" panose="02010600030101010101" pitchFamily="2" charset="-122"/>
              <a:cs typeface="+mn-cs"/>
              <a:sym typeface="+mn-ea"/>
            </a:endParaRPr>
          </a:p>
          <a:p>
            <a:pPr marL="342900" marR="0" lvl="0" indent="-342900" algn="l" defTabSz="914400" rtl="0" eaLnBrk="1" fontAlgn="base" latinLnBrk="0" hangingPunct="1">
              <a:lnSpc>
                <a:spcPct val="80000"/>
              </a:lnSpc>
              <a:spcBef>
                <a:spcPct val="20000"/>
              </a:spcBef>
              <a:spcAft>
                <a:spcPct val="0"/>
              </a:spcAft>
              <a:buClrTx/>
              <a:buSzTx/>
              <a:buFontTx/>
              <a:buNone/>
              <a:defRPr/>
            </a:pPr>
            <a:endParaRPr kumimoji="1" lang="en-US" altLang="zh-CN" sz="2200" b="0" i="0" u="none" strike="noStrike" kern="0" cap="none" spc="0" normalizeH="0" baseline="0" noProof="0" dirty="0" smtClean="0">
              <a:ln>
                <a:noFill/>
              </a:ln>
              <a:solidFill>
                <a:srgbClr val="000000"/>
              </a:solidFill>
              <a:effectLst/>
              <a:uLnTx/>
              <a:uFillTx/>
              <a:latin typeface="Times New Roman" panose="02020603050405020304"/>
              <a:ea typeface="宋体" panose="02010600030101010101" pitchFamily="2" charset="-122"/>
              <a:cs typeface="+mn-cs"/>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4"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线索二叉树的遍历</a:t>
            </a:r>
            <a:endParaRPr lang="en-US" altLang="zh-CN" sz="3200" dirty="0">
              <a:solidFill>
                <a:srgbClr val="0000FF"/>
              </a:solidFill>
              <a:latin typeface="楷体_GB2312" pitchFamily="49" charset="-122"/>
            </a:endParaRPr>
          </a:p>
        </p:txBody>
      </p:sp>
      <p:sp>
        <p:nvSpPr>
          <p:cNvPr id="5" name="Rectangle 3"/>
          <p:cNvSpPr/>
          <p:nvPr/>
        </p:nvSpPr>
        <p:spPr>
          <a:xfrm>
            <a:off x="1596390" y="1527175"/>
            <a:ext cx="9517380" cy="970915"/>
          </a:xfrm>
          <a:prstGeom prst="rect">
            <a:avLst/>
          </a:prstGeom>
          <a:noFill/>
          <a:ln w="9525">
            <a:noFill/>
          </a:ln>
        </p:spPr>
        <p:txBody>
          <a:bodyPr wrap="square">
            <a:spAutoFit/>
          </a:bodyPr>
          <a:p>
            <a:pPr>
              <a:lnSpc>
                <a:spcPct val="110000"/>
              </a:lnSpc>
              <a:spcBef>
                <a:spcPts val="0"/>
              </a:spcBef>
              <a:spcAft>
                <a:spcPts val="0"/>
              </a:spcAft>
            </a:pPr>
            <a:r>
              <a:rPr lang="en-US" altLang="zh-CN" sz="2600" b="1" dirty="0">
                <a:solidFill>
                  <a:srgbClr val="000000"/>
                </a:solidFill>
                <a:latin typeface="Times New Roman" panose="02020603050405020304" pitchFamily="18" charset="0"/>
                <a:ea typeface="华文楷体" panose="02010600040101010101" pitchFamily="2" charset="-122"/>
              </a:rPr>
              <a:t>        </a:t>
            </a:r>
            <a:r>
              <a:rPr lang="zh-CN" altLang="en-US" sz="2600" b="1" dirty="0">
                <a:solidFill>
                  <a:srgbClr val="000000"/>
                </a:solidFill>
                <a:latin typeface="Times New Roman" panose="02020603050405020304" pitchFamily="18" charset="0"/>
                <a:ea typeface="华文楷体" panose="02010600040101010101" pitchFamily="2" charset="-122"/>
              </a:rPr>
              <a:t>理论上，只要找到序列中的</a:t>
            </a:r>
            <a:r>
              <a:rPr lang="zh-CN" altLang="en-US" sz="2600" b="1" dirty="0">
                <a:solidFill>
                  <a:srgbClr val="3333FF"/>
                </a:solidFill>
                <a:latin typeface="Times New Roman" panose="02020603050405020304" pitchFamily="18" charset="0"/>
                <a:ea typeface="华文楷体" panose="02010600040101010101" pitchFamily="2" charset="-122"/>
              </a:rPr>
              <a:t>第一个结点</a:t>
            </a:r>
            <a:r>
              <a:rPr lang="zh-CN" altLang="en-US" sz="2600" b="1" dirty="0">
                <a:solidFill>
                  <a:srgbClr val="000000"/>
                </a:solidFill>
                <a:latin typeface="Times New Roman" panose="02020603050405020304" pitchFamily="18" charset="0"/>
                <a:ea typeface="华文楷体" panose="02010600040101010101" pitchFamily="2" charset="-122"/>
              </a:rPr>
              <a:t>，然后</a:t>
            </a:r>
            <a:r>
              <a:rPr lang="zh-CN" altLang="en-US" sz="2600" b="1" dirty="0">
                <a:solidFill>
                  <a:srgbClr val="3333FF"/>
                </a:solidFill>
                <a:latin typeface="Times New Roman" panose="02020603050405020304" pitchFamily="18" charset="0"/>
                <a:ea typeface="华文楷体" panose="02010600040101010101" pitchFamily="2" charset="-122"/>
              </a:rPr>
              <a:t>依次访问结点的后继</a:t>
            </a:r>
            <a:r>
              <a:rPr lang="zh-CN" altLang="en-US" sz="2600" b="1" dirty="0">
                <a:solidFill>
                  <a:srgbClr val="000000"/>
                </a:solidFill>
                <a:latin typeface="Times New Roman" panose="02020603050405020304" pitchFamily="18" charset="0"/>
                <a:ea typeface="华文楷体" panose="02010600040101010101" pitchFamily="2" charset="-122"/>
              </a:rPr>
              <a:t>直到后继为空时结束。</a:t>
            </a:r>
            <a:endParaRPr lang="zh-CN" altLang="en-US" sz="2600" b="1" dirty="0">
              <a:solidFill>
                <a:srgbClr val="000000"/>
              </a:solidFill>
              <a:latin typeface="Times New Roman" panose="02020603050405020304" pitchFamily="18" charset="0"/>
              <a:ea typeface="华文楷体" panose="02010600040101010101" pitchFamily="2" charset="-122"/>
            </a:endParaRPr>
          </a:p>
        </p:txBody>
      </p:sp>
      <p:sp>
        <p:nvSpPr>
          <p:cNvPr id="6" name="Rectangle 4"/>
          <p:cNvSpPr/>
          <p:nvPr/>
        </p:nvSpPr>
        <p:spPr>
          <a:xfrm>
            <a:off x="1596390" y="2724150"/>
            <a:ext cx="9518015" cy="1410970"/>
          </a:xfrm>
          <a:prstGeom prst="rect">
            <a:avLst/>
          </a:prstGeom>
          <a:noFill/>
          <a:ln w="9525">
            <a:noFill/>
          </a:ln>
        </p:spPr>
        <p:txBody>
          <a:bodyPr wrap="square">
            <a:spAutoFit/>
          </a:bodyPr>
          <a:p>
            <a:pPr>
              <a:lnSpc>
                <a:spcPct val="110000"/>
              </a:lnSpc>
              <a:spcBef>
                <a:spcPts val="0"/>
              </a:spcBef>
              <a:spcAft>
                <a:spcPts val="0"/>
              </a:spcAft>
            </a:pPr>
            <a:r>
              <a:rPr lang="en-US" altLang="zh-CN"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但是</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，在线索化二叉树中，并不是每个结点都能直接找到其后继的，</a:t>
            </a:r>
            <a:r>
              <a:rPr lang="zh-CN" altLang="en-US"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当标志为</a:t>
            </a:r>
            <a:r>
              <a:rPr lang="en-US" altLang="zh-CN"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时，</a:t>
            </a:r>
            <a:r>
              <a:rPr lang="en-US" altLang="zh-CN"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Rchild=</a:t>
            </a:r>
            <a:r>
              <a:rPr lang="zh-CN" altLang="en-US" sz="26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右孩子地址指针，并非后继！</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需要通过一定运算才能找到它的后继。</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Rectangle 5"/>
          <p:cNvSpPr/>
          <p:nvPr/>
        </p:nvSpPr>
        <p:spPr>
          <a:xfrm>
            <a:off x="885825" y="4319905"/>
            <a:ext cx="10125710" cy="2251075"/>
          </a:xfrm>
          <a:prstGeom prst="rect">
            <a:avLst/>
          </a:prstGeom>
          <a:noFill/>
          <a:ln w="9525">
            <a:noFill/>
          </a:ln>
        </p:spPr>
        <p:txBody>
          <a:bodyPr wrap="square">
            <a:spAutoFit/>
          </a:bodyPr>
          <a:p>
            <a:pPr>
              <a:lnSpc>
                <a:spcPct val="135000"/>
              </a:lnSpc>
              <a:spcBef>
                <a:spcPts val="0"/>
              </a:spcBef>
              <a:spcAft>
                <a:spcPts val="0"/>
              </a:spcAft>
            </a:pP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以</a:t>
            </a: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中序线索二叉树</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为例：</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5000"/>
              </a:lnSpc>
              <a:spcBef>
                <a:spcPts val="0"/>
              </a:spcBef>
              <a:spcAft>
                <a:spcPts val="0"/>
              </a:spcAft>
            </a:pPr>
            <a:r>
              <a:rPr lang="zh-CN" altLang="en-US" sz="26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对叶子结点（</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RTag=1</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），直接后继指针就在其</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rchild</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域内；</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35000"/>
              </a:lnSpc>
              <a:spcBef>
                <a:spcPts val="0"/>
              </a:spcBef>
              <a:spcAft>
                <a:spcPts val="0"/>
              </a:spcAft>
            </a:pPr>
            <a:r>
              <a:rPr lang="zh-CN" altLang="en-US" sz="26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对其他结点（</a:t>
            </a:r>
            <a:r>
              <a:rPr lang="en-US" altLang="zh-CN"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RTag=0</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），直接后继是其</a:t>
            </a:r>
            <a:r>
              <a:rPr lang="zh-CN" altLang="en-US" sz="26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右子树最左下的结点</a:t>
            </a:r>
            <a:r>
              <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6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135000"/>
              </a:lnSpc>
              <a:spcBef>
                <a:spcPts val="0"/>
              </a:spcBef>
              <a:spcAft>
                <a:spcPts val="0"/>
              </a:spcAft>
            </a:pPr>
            <a:r>
              <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（因为中序遍历规则是</a:t>
            </a:r>
            <a:r>
              <a:rPr lang="en-US" altLang="zh-CN"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LDR</a:t>
            </a:r>
            <a:r>
              <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，先左再根再右）</a:t>
            </a:r>
            <a:endParaRPr lang="zh-CN" altLang="en-US" sz="26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40"/>
                                  </p:iterate>
                                  <p:childTnLst>
                                    <p:set>
                                      <p:cBhvr>
                                        <p:cTn id="6" dur="1" fill="hold">
                                          <p:stCondLst>
                                            <p:cond delay="0"/>
                                          </p:stCondLst>
                                        </p:cTn>
                                        <p:tgtEl>
                                          <p:spTgt spid="5">
                                            <p:txEl>
                                              <p:charRg st="0" end="40"/>
                                            </p:txEl>
                                          </p:spTgt>
                                        </p:tgtEl>
                                        <p:attrNameLst>
                                          <p:attrName>style.visibility</p:attrName>
                                        </p:attrNameLst>
                                      </p:cBhvr>
                                      <p:to>
                                        <p:strVal val="visible"/>
                                      </p:to>
                                    </p:set>
                                  </p:childTnLst>
                                </p:cTn>
                              </p:par>
                            </p:childTnLst>
                          </p:cTn>
                        </p:par>
                        <p:par>
                          <p:cTn id="7" fill="hold">
                            <p:stCondLst>
                              <p:cond delay="1879"/>
                            </p:stCondLst>
                            <p:childTnLst>
                              <p:par>
                                <p:cTn id="8" presetID="1" presetClass="entr" presetSubtype="0" fill="hold" grpId="0" nodeType="afterEffect">
                                  <p:stCondLst>
                                    <p:cond delay="0"/>
                                  </p:stCondLst>
                                  <p:iterate type="lt">
                                    <p:tmAbs val="40"/>
                                  </p:iterate>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
                                            <p:txEl>
                                              <p:charRg st="0" end="12"/>
                                            </p:txEl>
                                          </p:spTgt>
                                        </p:tgtEl>
                                        <p:attrNameLst>
                                          <p:attrName>style.visibility</p:attrName>
                                        </p:attrNameLst>
                                      </p:cBhvr>
                                      <p:to>
                                        <p:strVal val="visible"/>
                                      </p:to>
                                    </p:set>
                                    <p:animEffect transition="in" filter="wipe(left)">
                                      <p:cBhvr>
                                        <p:cTn id="14" dur="500"/>
                                        <p:tgtEl>
                                          <p:spTgt spid="7">
                                            <p:txEl>
                                              <p:charRg st="0" end="12"/>
                                            </p:txEl>
                                          </p:spTgt>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
                                            <p:txEl>
                                              <p:charRg st="12" end="49"/>
                                            </p:txEl>
                                          </p:spTgt>
                                        </p:tgtEl>
                                        <p:attrNameLst>
                                          <p:attrName>style.visibility</p:attrName>
                                        </p:attrNameLst>
                                      </p:cBhvr>
                                      <p:to>
                                        <p:strVal val="visible"/>
                                      </p:to>
                                    </p:set>
                                    <p:animEffect transition="in" filter="wipe(left)">
                                      <p:cBhvr>
                                        <p:cTn id="18" dur="500"/>
                                        <p:tgtEl>
                                          <p:spTgt spid="7">
                                            <p:txEl>
                                              <p:charRg st="12" end="49"/>
                                            </p:txEl>
                                          </p:spTgt>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7">
                                            <p:txEl>
                                              <p:charRg st="49" end="84"/>
                                            </p:txEl>
                                          </p:spTgt>
                                        </p:tgtEl>
                                        <p:attrNameLst>
                                          <p:attrName>style.visibility</p:attrName>
                                        </p:attrNameLst>
                                      </p:cBhvr>
                                      <p:to>
                                        <p:strVal val="visible"/>
                                      </p:to>
                                    </p:set>
                                    <p:animEffect transition="in" filter="wipe(left)">
                                      <p:cBhvr>
                                        <p:cTn id="22" dur="500"/>
                                        <p:tgtEl>
                                          <p:spTgt spid="7">
                                            <p:txEl>
                                              <p:charRg st="49" end="84"/>
                                            </p:txEl>
                                          </p:spTgt>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7">
                                            <p:txEl>
                                              <p:charRg st="84" end="106"/>
                                            </p:txEl>
                                          </p:spTgt>
                                        </p:tgtEl>
                                        <p:attrNameLst>
                                          <p:attrName>style.visibility</p:attrName>
                                        </p:attrNameLst>
                                      </p:cBhvr>
                                      <p:to>
                                        <p:strVal val="visible"/>
                                      </p:to>
                                    </p:set>
                                    <p:animEffect transition="in" filter="wipe(left)">
                                      <p:cBhvr>
                                        <p:cTn id="26" dur="500"/>
                                        <p:tgtEl>
                                          <p:spTgt spid="7">
                                            <p:txEl>
                                              <p:charRg st="84"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 name="Rectangle 2"/>
          <p:cNvSpPr/>
          <p:nvPr/>
        </p:nvSpPr>
        <p:spPr>
          <a:xfrm>
            <a:off x="466725" y="1554480"/>
            <a:ext cx="11259185" cy="5260975"/>
          </a:xfrm>
          <a:prstGeom prst="rect">
            <a:avLst/>
          </a:prstGeom>
          <a:noFill/>
          <a:ln w="9525">
            <a:noFill/>
          </a:ln>
        </p:spPr>
        <p:txBody>
          <a:bodyPr wrap="square" anchor="t">
            <a:spAutoFit/>
          </a:bodyPr>
          <a:p>
            <a:pPr marL="2379980" indent="-2379980">
              <a:spcBef>
                <a:spcPct val="20000"/>
              </a:spcBef>
            </a:pP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程序注解  </a:t>
            </a:r>
            <a:r>
              <a:rPr lang="en-US" altLang="zh-CN"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非递归，且不用栈）：</a:t>
            </a:r>
            <a:endPar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p=T-&gt;lchild;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从头结点进入到根结点；</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while( p!=T)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空树或遍历结束时，</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p==T</a:t>
            </a:r>
            <a:endPar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en-US" altLang="zh-CN" sz="2400" b="1" dirty="0">
                <a:solidFill>
                  <a:srgbClr val="FF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while(p-&gt;LTag==link)  p=p-&gt;lchild;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先找到中序遍历起点</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if  (!visit(p-&gt;data))  return ERROR;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访问最左结点</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zh-CN" altLang="en-US"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while(p-&gt;RTag==</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Thread</a:t>
            </a:r>
            <a:r>
              <a:rPr lang="en-US" altLang="zh-CN" sz="2400" b="1" dirty="0">
                <a:solidFill>
                  <a:srgbClr val="66FF33"/>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&amp;&amp; p-&gt;rchild!=T)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 p-&gt;rchild=T</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即为最后一个结点</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p=p-&gt;rchild; Visit(p-&gt;data);}</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en-US" altLang="zh-CN" sz="2400"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若有后继标志，则直接提取</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p-&gt;rchild</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中线索并访问后继结点；</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p=p-&gt;rchild; </a:t>
            </a:r>
            <a:r>
              <a:rPr lang="en-US" altLang="zh-CN"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当前结点右域不空或已经找好了后继，则一律从结点的右子树开始重复</a:t>
            </a:r>
            <a:r>
              <a:rPr lang="en-US" altLang="zh-CN" sz="2400" b="1" dirty="0">
                <a:solidFill>
                  <a:srgbClr val="FF00FF"/>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的全部过程。</a:t>
            </a:r>
            <a:endParaRPr lang="zh-CN" altLang="en-US" sz="2400" b="1"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FF00FF"/>
                </a:solidFill>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solidFill>
                <a:srgbClr val="FF00FF"/>
              </a:solidFill>
              <a:latin typeface="Times New Roman" panose="02020603050405020304" pitchFamily="18" charset="0"/>
              <a:ea typeface="华文楷体" panose="02010600040101010101" pitchFamily="2" charset="-122"/>
              <a:cs typeface="Times New Roman" panose="02020603050405020304" pitchFamily="18" charset="0"/>
            </a:endParaRPr>
          </a:p>
          <a:p>
            <a:pPr marL="2379980" indent="-2379980">
              <a:spcBef>
                <a:spcPct val="20000"/>
              </a:spcBef>
            </a:pPr>
            <a:r>
              <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Return OK;</a:t>
            </a:r>
            <a:endParaRPr lang="en-US" altLang="zh-CN" sz="24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标题 5"/>
          <p:cNvSpPr txBox="1"/>
          <p:nvPr/>
        </p:nvSpPr>
        <p:spPr>
          <a:xfrm>
            <a:off x="1981200" y="160655"/>
            <a:ext cx="5668010" cy="561975"/>
          </a:xfrm>
          <a:prstGeom prst="rect">
            <a:avLst/>
          </a:prstGeom>
        </p:spPr>
        <p:txBody>
          <a:bodyPr anchor="b">
            <a:normAutofit fontScale="875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5.4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遍历二叉树和线索二叉树</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30" name="Text Box 3"/>
          <p:cNvSpPr txBox="1">
            <a:spLocks noChangeArrowheads="1"/>
          </p:cNvSpPr>
          <p:nvPr/>
        </p:nvSpPr>
        <p:spPr bwMode="auto">
          <a:xfrm>
            <a:off x="1803400" y="881380"/>
            <a:ext cx="4888230"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20000"/>
              </a:lnSpc>
              <a:spcBef>
                <a:spcPct val="35000"/>
              </a:spcBef>
              <a:spcAft>
                <a:spcPts val="0"/>
              </a:spcAft>
              <a:buClrTx/>
              <a:buSzTx/>
              <a:buFont typeface="Wingdings" panose="05000000000000000000" charset="0"/>
              <a:buChar char="Ø"/>
              <a:defRPr/>
            </a:pPr>
            <a:r>
              <a:rPr kumimoji="0" lang="en-US" altLang="zh-CN"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7</a:t>
            </a:r>
            <a:r>
              <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rPr>
              <a:t>、线索二叉树</a:t>
            </a:r>
            <a:endParaRPr kumimoji="0" lang="zh-CN" altLang="en-US" sz="2600" b="1" i="0" u="none" strike="noStrike" kern="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sym typeface="+mn-ea"/>
            </a:endParaRPr>
          </a:p>
        </p:txBody>
      </p:sp>
      <p:sp>
        <p:nvSpPr>
          <p:cNvPr id="5" name="Rectangle 11"/>
          <p:cNvSpPr>
            <a:spLocks noChangeArrowheads="1"/>
          </p:cNvSpPr>
          <p:nvPr/>
        </p:nvSpPr>
        <p:spPr bwMode="auto">
          <a:xfrm>
            <a:off x="6822440" y="372745"/>
            <a:ext cx="482981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线索二叉树的遍历</a:t>
            </a:r>
            <a:endParaRPr lang="en-US" altLang="zh-CN" sz="3200" dirty="0">
              <a:solidFill>
                <a:srgbClr val="0000FF"/>
              </a:solidFill>
              <a:latin typeface="楷体_GB2312" pitchFamily="49" charset="-122"/>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r>
              <a:rPr kumimoji="0" lang="en-US" altLang="zh-CN"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有双亲表示法、孩子表示法、孩子兄弟表示法三种常用的存储方法。</a:t>
            </a:r>
            <a:endParaRPr kumimoji="0" lang="zh-CN" altLang="en-US" b="1" i="0" u="none" strike="noStrike" kern="1200" cap="none" spc="0" normalizeH="0" baseline="0" noProof="0" dirty="0" smtClean="0">
              <a:ln>
                <a:noFill/>
              </a:ln>
              <a:solidFill>
                <a:srgbClr val="FF33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 name="Rectangle 4"/>
          <p:cNvSpPr/>
          <p:nvPr/>
        </p:nvSpPr>
        <p:spPr>
          <a:xfrm>
            <a:off x="1465580" y="2158048"/>
            <a:ext cx="3714750" cy="491490"/>
          </a:xfrm>
          <a:prstGeom prst="rect">
            <a:avLst/>
          </a:prstGeom>
          <a:noFill/>
          <a:ln w="9525">
            <a:noFill/>
          </a:ln>
        </p:spPr>
        <p:txBody>
          <a:bodyPr wrap="none" anchor="t">
            <a:spAutoFit/>
          </a:bodyPr>
          <a:p>
            <a:r>
              <a:rPr lang="en-US" altLang="zh-CN"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双亲表示法</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来存储</a:t>
            </a:r>
            <a:endPar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Rectangle 5"/>
          <p:cNvSpPr/>
          <p:nvPr/>
        </p:nvSpPr>
        <p:spPr>
          <a:xfrm>
            <a:off x="1332230" y="2720340"/>
            <a:ext cx="9774555" cy="1091565"/>
          </a:xfrm>
          <a:prstGeom prst="rect">
            <a:avLst/>
          </a:prstGeom>
          <a:noFill/>
          <a:ln w="9525">
            <a:noFill/>
          </a:ln>
        </p:spPr>
        <p:txBody>
          <a:bodyPr wrap="square" anchor="t">
            <a:spAutoFit/>
          </a:bodyPr>
          <a:p>
            <a:pPr>
              <a:lnSpc>
                <a:spcPct val="125000"/>
              </a:lnSpc>
              <a:spcBef>
                <a:spcPts val="0"/>
              </a:spcBef>
              <a:spcAft>
                <a:spcPts val="0"/>
              </a:spcAft>
            </a:pPr>
            <a:r>
              <a:rPr lang="en-US" altLang="zh-CN" sz="2600" b="1" dirty="0">
                <a:solidFill>
                  <a:srgbClr val="3333FF"/>
                </a:solidFill>
                <a:latin typeface="华文楷体" panose="02010600040101010101" pitchFamily="2" charset="-122"/>
                <a:ea typeface="华文楷体" panose="02010600040101010101" pitchFamily="2" charset="-122"/>
              </a:rPr>
              <a:t>        </a:t>
            </a:r>
            <a:r>
              <a:rPr lang="zh-CN" altLang="en-US" sz="2600" b="1" dirty="0">
                <a:solidFill>
                  <a:srgbClr val="3333FF"/>
                </a:solidFill>
                <a:latin typeface="华文楷体" panose="02010600040101010101" pitchFamily="2" charset="-122"/>
                <a:ea typeface="华文楷体" panose="02010600040101010101" pitchFamily="2" charset="-122"/>
              </a:rPr>
              <a:t>思路：</a:t>
            </a:r>
            <a:r>
              <a:rPr lang="zh-CN" altLang="en-US" sz="2600" b="1" dirty="0">
                <a:solidFill>
                  <a:srgbClr val="000000"/>
                </a:solidFill>
                <a:latin typeface="华文楷体" panose="02010600040101010101" pitchFamily="2" charset="-122"/>
                <a:ea typeface="华文楷体" panose="02010600040101010101" pitchFamily="2" charset="-122"/>
              </a:rPr>
              <a:t>用一组</a:t>
            </a:r>
            <a:r>
              <a:rPr lang="zh-CN" altLang="en-US" sz="2600" b="1" dirty="0">
                <a:solidFill>
                  <a:srgbClr val="FF0000"/>
                </a:solidFill>
                <a:latin typeface="华文楷体" panose="02010600040101010101" pitchFamily="2" charset="-122"/>
                <a:ea typeface="华文楷体" panose="02010600040101010101" pitchFamily="2" charset="-122"/>
              </a:rPr>
              <a:t>连续空间</a:t>
            </a:r>
            <a:r>
              <a:rPr lang="zh-CN" altLang="en-US" sz="2600" b="1" dirty="0">
                <a:solidFill>
                  <a:srgbClr val="000000"/>
                </a:solidFill>
                <a:latin typeface="华文楷体" panose="02010600040101010101" pitchFamily="2" charset="-122"/>
                <a:ea typeface="华文楷体" panose="02010600040101010101" pitchFamily="2" charset="-122"/>
              </a:rPr>
              <a:t>来存储树的结点，同时在每个结点中</a:t>
            </a:r>
            <a:r>
              <a:rPr lang="zh-CN" altLang="en-US" sz="2600" b="1" dirty="0">
                <a:solidFill>
                  <a:srgbClr val="FF0000"/>
                </a:solidFill>
                <a:latin typeface="华文楷体" panose="02010600040101010101" pitchFamily="2" charset="-122"/>
                <a:ea typeface="华文楷体" panose="02010600040101010101" pitchFamily="2" charset="-122"/>
              </a:rPr>
              <a:t>附设一个指示器</a:t>
            </a:r>
            <a:r>
              <a:rPr lang="zh-CN" altLang="en-US" sz="2600" b="1" dirty="0">
                <a:solidFill>
                  <a:srgbClr val="000000"/>
                </a:solidFill>
                <a:latin typeface="华文楷体" panose="02010600040101010101" pitchFamily="2" charset="-122"/>
                <a:ea typeface="华文楷体" panose="02010600040101010101" pitchFamily="2" charset="-122"/>
              </a:rPr>
              <a:t>，指示其双亲结点在链表中的位置。</a:t>
            </a:r>
            <a:endParaRPr lang="zh-CN" altLang="en-US" sz="2600" b="1" dirty="0">
              <a:solidFill>
                <a:srgbClr val="000000"/>
              </a:solidFill>
              <a:latin typeface="华文楷体" panose="02010600040101010101" pitchFamily="2" charset="-122"/>
              <a:ea typeface="华文楷体" panose="02010600040101010101" pitchFamily="2" charset="-122"/>
            </a:endParaRPr>
          </a:p>
        </p:txBody>
      </p:sp>
      <p:grpSp>
        <p:nvGrpSpPr>
          <p:cNvPr id="8" name="Group 7"/>
          <p:cNvGrpSpPr/>
          <p:nvPr/>
        </p:nvGrpSpPr>
        <p:grpSpPr>
          <a:xfrm>
            <a:off x="2044700" y="4845368"/>
            <a:ext cx="2814638" cy="1252538"/>
            <a:chOff x="904" y="474"/>
            <a:chExt cx="1384" cy="789"/>
          </a:xfrm>
        </p:grpSpPr>
        <p:sp>
          <p:nvSpPr>
            <p:cNvPr id="108550" name="Rectangle 8"/>
            <p:cNvSpPr/>
            <p:nvPr/>
          </p:nvSpPr>
          <p:spPr>
            <a:xfrm>
              <a:off x="1538" y="489"/>
              <a:ext cx="750" cy="287"/>
            </a:xfrm>
            <a:prstGeom prst="rect">
              <a:avLst/>
            </a:prstGeom>
            <a:noFill/>
            <a:ln w="9525">
              <a:noFill/>
            </a:ln>
          </p:spPr>
          <p:txBody>
            <a:bodyPr anchor="t"/>
            <a:p>
              <a:pPr algn="ctr">
                <a:spcBef>
                  <a:spcPct val="20000"/>
                </a:spcBef>
              </a:pPr>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parents</a:t>
              </a:r>
              <a:endPar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51" name="Rectangle 9"/>
            <p:cNvSpPr/>
            <p:nvPr/>
          </p:nvSpPr>
          <p:spPr>
            <a:xfrm>
              <a:off x="904" y="474"/>
              <a:ext cx="634" cy="287"/>
            </a:xfrm>
            <a:prstGeom prst="rect">
              <a:avLst/>
            </a:prstGeom>
            <a:noFill/>
            <a:ln w="9525">
              <a:noFill/>
            </a:ln>
          </p:spPr>
          <p:txBody>
            <a:bodyPr anchor="t"/>
            <a:p>
              <a:pPr algn="ctr">
                <a:spcBef>
                  <a:spcPct val="20000"/>
                </a:spcBef>
              </a:pPr>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data</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52" name="Line 10"/>
            <p:cNvSpPr/>
            <p:nvPr/>
          </p:nvSpPr>
          <p:spPr>
            <a:xfrm>
              <a:off x="904" y="534"/>
              <a:ext cx="1384" cy="0"/>
            </a:xfrm>
            <a:prstGeom prst="line">
              <a:avLst/>
            </a:prstGeom>
            <a:ln w="28575" cap="sq" cmpd="sng">
              <a:solidFill>
                <a:schemeClr val="tx1"/>
              </a:solidFill>
              <a:prstDash val="solid"/>
              <a:round/>
              <a:headEnd type="none" w="med" len="med"/>
              <a:tailEnd type="none" w="med" len="med"/>
            </a:ln>
          </p:spPr>
        </p:sp>
        <p:sp>
          <p:nvSpPr>
            <p:cNvPr id="108553" name="Line 11"/>
            <p:cNvSpPr/>
            <p:nvPr/>
          </p:nvSpPr>
          <p:spPr>
            <a:xfrm>
              <a:off x="904" y="799"/>
              <a:ext cx="1384" cy="0"/>
            </a:xfrm>
            <a:prstGeom prst="line">
              <a:avLst/>
            </a:prstGeom>
            <a:ln w="28575" cap="sq" cmpd="sng">
              <a:solidFill>
                <a:schemeClr val="tx1"/>
              </a:solidFill>
              <a:prstDash val="solid"/>
              <a:round/>
              <a:headEnd type="none" w="med" len="med"/>
              <a:tailEnd type="none" w="med" len="med"/>
            </a:ln>
          </p:spPr>
        </p:sp>
        <p:sp>
          <p:nvSpPr>
            <p:cNvPr id="108554" name="Line 12"/>
            <p:cNvSpPr/>
            <p:nvPr/>
          </p:nvSpPr>
          <p:spPr>
            <a:xfrm>
              <a:off x="904" y="512"/>
              <a:ext cx="0" cy="287"/>
            </a:xfrm>
            <a:prstGeom prst="line">
              <a:avLst/>
            </a:prstGeom>
            <a:ln w="28575" cap="sq" cmpd="sng">
              <a:solidFill>
                <a:schemeClr val="tx1"/>
              </a:solidFill>
              <a:prstDash val="solid"/>
              <a:round/>
              <a:headEnd type="none" w="med" len="med"/>
              <a:tailEnd type="none" w="med" len="med"/>
            </a:ln>
          </p:spPr>
        </p:sp>
        <p:sp>
          <p:nvSpPr>
            <p:cNvPr id="108555" name="Line 13"/>
            <p:cNvSpPr/>
            <p:nvPr/>
          </p:nvSpPr>
          <p:spPr>
            <a:xfrm>
              <a:off x="1538" y="512"/>
              <a:ext cx="0" cy="287"/>
            </a:xfrm>
            <a:prstGeom prst="line">
              <a:avLst/>
            </a:prstGeom>
            <a:ln w="12700" cap="flat" cmpd="sng">
              <a:solidFill>
                <a:schemeClr val="tx1"/>
              </a:solidFill>
              <a:prstDash val="solid"/>
              <a:round/>
              <a:headEnd type="none" w="med" len="med"/>
              <a:tailEnd type="none" w="med" len="med"/>
            </a:ln>
          </p:spPr>
        </p:sp>
        <p:sp>
          <p:nvSpPr>
            <p:cNvPr id="108556" name="Line 14"/>
            <p:cNvSpPr/>
            <p:nvPr/>
          </p:nvSpPr>
          <p:spPr>
            <a:xfrm>
              <a:off x="2288" y="512"/>
              <a:ext cx="0" cy="287"/>
            </a:xfrm>
            <a:prstGeom prst="line">
              <a:avLst/>
            </a:prstGeom>
            <a:ln w="28575" cap="sq" cmpd="sng">
              <a:solidFill>
                <a:schemeClr val="tx1"/>
              </a:solidFill>
              <a:prstDash val="solid"/>
              <a:round/>
              <a:headEnd type="none" w="med" len="med"/>
              <a:tailEnd type="none" w="med" len="med"/>
            </a:ln>
          </p:spPr>
        </p:sp>
        <p:sp>
          <p:nvSpPr>
            <p:cNvPr id="108557" name="Rectangle 15"/>
            <p:cNvSpPr/>
            <p:nvPr/>
          </p:nvSpPr>
          <p:spPr>
            <a:xfrm>
              <a:off x="1149" y="934"/>
              <a:ext cx="791" cy="329"/>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ea typeface="华文楷体" panose="02010600040101010101" pitchFamily="2" charset="-122"/>
                </a:rPr>
                <a:t>结点结构</a:t>
              </a:r>
              <a:endParaRPr lang="zh-CN" altLang="en-US" sz="2800" b="1" dirty="0">
                <a:solidFill>
                  <a:srgbClr val="0000FF"/>
                </a:solidFill>
                <a:latin typeface="Times New Roman" panose="02020603050405020304" pitchFamily="18" charset="0"/>
                <a:ea typeface="华文楷体" panose="02010600040101010101" pitchFamily="2" charset="-122"/>
              </a:endParaRPr>
            </a:p>
          </p:txBody>
        </p:sp>
      </p:grpSp>
      <p:grpSp>
        <p:nvGrpSpPr>
          <p:cNvPr id="18" name="Group 17"/>
          <p:cNvGrpSpPr/>
          <p:nvPr/>
        </p:nvGrpSpPr>
        <p:grpSpPr>
          <a:xfrm>
            <a:off x="6326188" y="3826193"/>
            <a:ext cx="2438400" cy="3076574"/>
            <a:chOff x="3747" y="332"/>
            <a:chExt cx="1536" cy="1938"/>
          </a:xfrm>
        </p:grpSpPr>
        <p:sp>
          <p:nvSpPr>
            <p:cNvPr id="108560" name="Rectangle 18"/>
            <p:cNvSpPr/>
            <p:nvPr/>
          </p:nvSpPr>
          <p:spPr>
            <a:xfrm>
              <a:off x="4488" y="1668"/>
              <a:ext cx="528"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1" name="Rectangle 19"/>
            <p:cNvSpPr/>
            <p:nvPr/>
          </p:nvSpPr>
          <p:spPr>
            <a:xfrm>
              <a:off x="3976" y="1668"/>
              <a:ext cx="512"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2" name="Rectangle 20"/>
            <p:cNvSpPr/>
            <p:nvPr/>
          </p:nvSpPr>
          <p:spPr>
            <a:xfrm>
              <a:off x="4488" y="1419"/>
              <a:ext cx="528"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3" name="Rectangle 21"/>
            <p:cNvSpPr/>
            <p:nvPr/>
          </p:nvSpPr>
          <p:spPr>
            <a:xfrm>
              <a:off x="3976" y="1419"/>
              <a:ext cx="512"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4" name="Rectangle 22"/>
            <p:cNvSpPr/>
            <p:nvPr/>
          </p:nvSpPr>
          <p:spPr>
            <a:xfrm>
              <a:off x="4488" y="1170"/>
              <a:ext cx="528"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5" name="Rectangle 23"/>
            <p:cNvSpPr/>
            <p:nvPr/>
          </p:nvSpPr>
          <p:spPr>
            <a:xfrm>
              <a:off x="3976" y="1170"/>
              <a:ext cx="512"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6" name="Rectangle 24"/>
            <p:cNvSpPr/>
            <p:nvPr/>
          </p:nvSpPr>
          <p:spPr>
            <a:xfrm>
              <a:off x="4488" y="921"/>
              <a:ext cx="528"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7" name="Rectangle 25"/>
            <p:cNvSpPr/>
            <p:nvPr/>
          </p:nvSpPr>
          <p:spPr>
            <a:xfrm>
              <a:off x="3976" y="921"/>
              <a:ext cx="512"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8" name="Rectangle 26"/>
            <p:cNvSpPr/>
            <p:nvPr/>
          </p:nvSpPr>
          <p:spPr>
            <a:xfrm>
              <a:off x="4488" y="672"/>
              <a:ext cx="528"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69" name="Rectangle 27"/>
            <p:cNvSpPr/>
            <p:nvPr/>
          </p:nvSpPr>
          <p:spPr>
            <a:xfrm>
              <a:off x="3976" y="672"/>
              <a:ext cx="512" cy="249"/>
            </a:xfrm>
            <a:prstGeom prst="rect">
              <a:avLst/>
            </a:prstGeom>
            <a:noFill/>
            <a:ln w="9525">
              <a:noFill/>
            </a:ln>
          </p:spPr>
          <p:txBody>
            <a:bodyPr anchor="t"/>
            <a:p>
              <a:pPr>
                <a:spcBef>
                  <a:spcPct val="20000"/>
                </a:spcBef>
              </a:pPr>
              <a:endParaRPr lang="zh-CN" altLang="zh-CN"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70" name="Line 28"/>
            <p:cNvSpPr/>
            <p:nvPr/>
          </p:nvSpPr>
          <p:spPr>
            <a:xfrm>
              <a:off x="3976" y="672"/>
              <a:ext cx="1040" cy="0"/>
            </a:xfrm>
            <a:prstGeom prst="line">
              <a:avLst/>
            </a:prstGeom>
            <a:ln w="28575" cap="sq" cmpd="sng">
              <a:solidFill>
                <a:schemeClr val="tx1"/>
              </a:solidFill>
              <a:prstDash val="solid"/>
              <a:round/>
              <a:headEnd type="none" w="med" len="med"/>
              <a:tailEnd type="none" w="med" len="med"/>
            </a:ln>
          </p:spPr>
        </p:sp>
        <p:sp>
          <p:nvSpPr>
            <p:cNvPr id="108571" name="Line 29"/>
            <p:cNvSpPr/>
            <p:nvPr/>
          </p:nvSpPr>
          <p:spPr>
            <a:xfrm>
              <a:off x="3976" y="921"/>
              <a:ext cx="1040" cy="0"/>
            </a:xfrm>
            <a:prstGeom prst="line">
              <a:avLst/>
            </a:prstGeom>
            <a:ln w="12700" cap="flat" cmpd="sng">
              <a:solidFill>
                <a:schemeClr val="tx1"/>
              </a:solidFill>
              <a:prstDash val="solid"/>
              <a:round/>
              <a:headEnd type="none" w="med" len="med"/>
              <a:tailEnd type="none" w="med" len="med"/>
            </a:ln>
          </p:spPr>
        </p:sp>
        <p:sp>
          <p:nvSpPr>
            <p:cNvPr id="108572" name="Line 30"/>
            <p:cNvSpPr/>
            <p:nvPr/>
          </p:nvSpPr>
          <p:spPr>
            <a:xfrm>
              <a:off x="3976" y="1170"/>
              <a:ext cx="1040" cy="0"/>
            </a:xfrm>
            <a:prstGeom prst="line">
              <a:avLst/>
            </a:prstGeom>
            <a:ln w="12700" cap="flat" cmpd="sng">
              <a:solidFill>
                <a:schemeClr val="tx1"/>
              </a:solidFill>
              <a:prstDash val="solid"/>
              <a:round/>
              <a:headEnd type="none" w="med" len="med"/>
              <a:tailEnd type="none" w="med" len="med"/>
            </a:ln>
          </p:spPr>
        </p:sp>
        <p:sp>
          <p:nvSpPr>
            <p:cNvPr id="108573" name="Line 31"/>
            <p:cNvSpPr/>
            <p:nvPr/>
          </p:nvSpPr>
          <p:spPr>
            <a:xfrm>
              <a:off x="3976" y="1419"/>
              <a:ext cx="1040" cy="0"/>
            </a:xfrm>
            <a:prstGeom prst="line">
              <a:avLst/>
            </a:prstGeom>
            <a:ln w="12700" cap="flat" cmpd="sng">
              <a:solidFill>
                <a:schemeClr val="tx1"/>
              </a:solidFill>
              <a:prstDash val="solid"/>
              <a:round/>
              <a:headEnd type="none" w="med" len="med"/>
              <a:tailEnd type="none" w="med" len="med"/>
            </a:ln>
          </p:spPr>
        </p:sp>
        <p:sp>
          <p:nvSpPr>
            <p:cNvPr id="108574" name="Line 32"/>
            <p:cNvSpPr/>
            <p:nvPr/>
          </p:nvSpPr>
          <p:spPr>
            <a:xfrm>
              <a:off x="3976" y="1668"/>
              <a:ext cx="1040" cy="0"/>
            </a:xfrm>
            <a:prstGeom prst="line">
              <a:avLst/>
            </a:prstGeom>
            <a:ln w="12700" cap="flat" cmpd="sng">
              <a:solidFill>
                <a:schemeClr val="tx1"/>
              </a:solidFill>
              <a:prstDash val="solid"/>
              <a:round/>
              <a:headEnd type="none" w="med" len="med"/>
              <a:tailEnd type="none" w="med" len="med"/>
            </a:ln>
          </p:spPr>
        </p:sp>
        <p:sp>
          <p:nvSpPr>
            <p:cNvPr id="108575" name="Line 33"/>
            <p:cNvSpPr/>
            <p:nvPr/>
          </p:nvSpPr>
          <p:spPr>
            <a:xfrm>
              <a:off x="3976" y="1917"/>
              <a:ext cx="1040" cy="0"/>
            </a:xfrm>
            <a:prstGeom prst="line">
              <a:avLst/>
            </a:prstGeom>
            <a:ln w="28575" cap="sq" cmpd="sng">
              <a:solidFill>
                <a:schemeClr val="tx1"/>
              </a:solidFill>
              <a:prstDash val="solid"/>
              <a:round/>
              <a:headEnd type="none" w="med" len="med"/>
              <a:tailEnd type="none" w="med" len="med"/>
            </a:ln>
          </p:spPr>
        </p:sp>
        <p:sp>
          <p:nvSpPr>
            <p:cNvPr id="108576" name="Line 34"/>
            <p:cNvSpPr/>
            <p:nvPr/>
          </p:nvSpPr>
          <p:spPr>
            <a:xfrm>
              <a:off x="3976" y="672"/>
              <a:ext cx="0" cy="1245"/>
            </a:xfrm>
            <a:prstGeom prst="line">
              <a:avLst/>
            </a:prstGeom>
            <a:ln w="28575" cap="sq" cmpd="sng">
              <a:solidFill>
                <a:schemeClr val="tx1"/>
              </a:solidFill>
              <a:prstDash val="solid"/>
              <a:round/>
              <a:headEnd type="none" w="med" len="med"/>
              <a:tailEnd type="none" w="med" len="med"/>
            </a:ln>
          </p:spPr>
        </p:sp>
        <p:sp>
          <p:nvSpPr>
            <p:cNvPr id="108577" name="Line 35"/>
            <p:cNvSpPr/>
            <p:nvPr/>
          </p:nvSpPr>
          <p:spPr>
            <a:xfrm>
              <a:off x="4488" y="672"/>
              <a:ext cx="0" cy="1245"/>
            </a:xfrm>
            <a:prstGeom prst="line">
              <a:avLst/>
            </a:prstGeom>
            <a:ln w="12700" cap="flat" cmpd="sng">
              <a:solidFill>
                <a:schemeClr val="tx1"/>
              </a:solidFill>
              <a:prstDash val="solid"/>
              <a:round/>
              <a:headEnd type="none" w="med" len="med"/>
              <a:tailEnd type="none" w="med" len="med"/>
            </a:ln>
          </p:spPr>
        </p:sp>
        <p:sp>
          <p:nvSpPr>
            <p:cNvPr id="108578" name="Line 36"/>
            <p:cNvSpPr/>
            <p:nvPr/>
          </p:nvSpPr>
          <p:spPr>
            <a:xfrm>
              <a:off x="5016" y="672"/>
              <a:ext cx="0" cy="1245"/>
            </a:xfrm>
            <a:prstGeom prst="line">
              <a:avLst/>
            </a:prstGeom>
            <a:ln w="28575" cap="sq" cmpd="sng">
              <a:solidFill>
                <a:schemeClr val="tx1"/>
              </a:solidFill>
              <a:prstDash val="solid"/>
              <a:round/>
              <a:headEnd type="none" w="med" len="med"/>
              <a:tailEnd type="none" w="med" len="med"/>
            </a:ln>
          </p:spPr>
        </p:sp>
        <p:sp>
          <p:nvSpPr>
            <p:cNvPr id="108579" name="Rectangle 37"/>
            <p:cNvSpPr/>
            <p:nvPr/>
          </p:nvSpPr>
          <p:spPr>
            <a:xfrm>
              <a:off x="3955" y="340"/>
              <a:ext cx="538" cy="329"/>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data</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0" name="Rectangle 38"/>
            <p:cNvSpPr/>
            <p:nvPr/>
          </p:nvSpPr>
          <p:spPr>
            <a:xfrm>
              <a:off x="4451" y="332"/>
              <a:ext cx="832" cy="329"/>
            </a:xfrm>
            <a:prstGeom prst="rect">
              <a:avLst/>
            </a:prstGeom>
            <a:noFill/>
            <a:ln w="9525">
              <a:noFill/>
            </a:ln>
          </p:spPr>
          <p:txBody>
            <a:bodyPr wrap="none" anchor="t">
              <a:spAutoFit/>
            </a:bodyPr>
            <a:p>
              <a:r>
                <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rPr>
                <a:t>parents</a:t>
              </a:r>
              <a:endParaRPr lang="en-US" altLang="zh-CN" sz="2800" b="1" dirty="0">
                <a:solidFill>
                  <a:srgbClr val="CC00CC"/>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1" name="Rectangle 39"/>
            <p:cNvSpPr/>
            <p:nvPr/>
          </p:nvSpPr>
          <p:spPr>
            <a:xfrm>
              <a:off x="3747" y="686"/>
              <a:ext cx="227" cy="329"/>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2" name="Rectangle 40"/>
            <p:cNvSpPr/>
            <p:nvPr/>
          </p:nvSpPr>
          <p:spPr>
            <a:xfrm>
              <a:off x="4090" y="1941"/>
              <a:ext cx="844" cy="329"/>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树结构</a:t>
              </a:r>
              <a:r>
                <a:rPr lang="zh-CN" altLang="en-US" sz="2800" b="1"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8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3" name="Rectangle 41"/>
            <p:cNvSpPr/>
            <p:nvPr/>
          </p:nvSpPr>
          <p:spPr>
            <a:xfrm>
              <a:off x="3747" y="942"/>
              <a:ext cx="227" cy="329"/>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2</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4" name="Rectangle 42"/>
            <p:cNvSpPr/>
            <p:nvPr/>
          </p:nvSpPr>
          <p:spPr>
            <a:xfrm>
              <a:off x="3747" y="1190"/>
              <a:ext cx="227" cy="329"/>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3</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8585" name="Rectangle 43"/>
            <p:cNvSpPr/>
            <p:nvPr/>
          </p:nvSpPr>
          <p:spPr>
            <a:xfrm>
              <a:off x="3747" y="1694"/>
              <a:ext cx="240" cy="329"/>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499"/>
                                          </p:stCondLst>
                                        </p:cTn>
                                        <p:tgtEl>
                                          <p:spTgt spid="6"/>
                                        </p:tgtEl>
                                        <p:attrNameLst>
                                          <p:attrName>style.visibility</p:attrName>
                                        </p:attrNameLst>
                                      </p:cBhvr>
                                      <p:to>
                                        <p:strVal val="visible"/>
                                      </p:to>
                                    </p:set>
                                  </p:childTnLst>
                                </p:cTn>
                              </p:par>
                            </p:childTnLst>
                          </p:cTn>
                        </p:par>
                        <p:par>
                          <p:cTn id="12" fill="hold">
                            <p:stCondLst>
                              <p:cond delay="2180"/>
                            </p:stCondLst>
                            <p:childTnLst>
                              <p:par>
                                <p:cTn id="13" presetID="4" presetClass="entr" presetSubtype="3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out)">
                                      <p:cBhvr>
                                        <p:cTn id="15" dur="500"/>
                                        <p:tgtEl>
                                          <p:spTgt spid="8"/>
                                        </p:tgtEl>
                                      </p:cBhvr>
                                    </p:animEffect>
                                  </p:childTnLst>
                                </p:cTn>
                              </p:par>
                            </p:childTnLst>
                          </p:cTn>
                        </p:par>
                        <p:par>
                          <p:cTn id="16" fill="hold">
                            <p:stCondLst>
                              <p:cond delay="2680"/>
                            </p:stCondLst>
                            <p:childTnLst>
                              <p:par>
                                <p:cTn id="17" presetID="4" presetClass="entr" presetSubtype="1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ox(i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677660" y="356235"/>
            <a:ext cx="366903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双亲表示法</a:t>
            </a:r>
            <a:endParaRPr lang="zh-CN" altLang="en-US" sz="3200" dirty="0">
              <a:solidFill>
                <a:srgbClr val="0000FF"/>
              </a:solidFill>
              <a:latin typeface="楷体_GB2312" pitchFamily="49" charset="-122"/>
            </a:endParaRPr>
          </a:p>
        </p:txBody>
      </p:sp>
      <p:grpSp>
        <p:nvGrpSpPr>
          <p:cNvPr id="109571" name="Group 2"/>
          <p:cNvGrpSpPr/>
          <p:nvPr/>
        </p:nvGrpSpPr>
        <p:grpSpPr>
          <a:xfrm>
            <a:off x="2683828" y="1722438"/>
            <a:ext cx="3732212" cy="3773487"/>
            <a:chOff x="531" y="2220"/>
            <a:chExt cx="1728" cy="1784"/>
          </a:xfrm>
        </p:grpSpPr>
        <p:sp>
          <p:nvSpPr>
            <p:cNvPr id="109572" name="Oval 3"/>
            <p:cNvSpPr/>
            <p:nvPr/>
          </p:nvSpPr>
          <p:spPr>
            <a:xfrm>
              <a:off x="1393" y="2252"/>
              <a:ext cx="247" cy="242"/>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6" name="Rectangle 4"/>
            <p:cNvSpPr>
              <a:spLocks noChangeArrowheads="1"/>
            </p:cNvSpPr>
            <p:nvPr/>
          </p:nvSpPr>
          <p:spPr bwMode="auto">
            <a:xfrm>
              <a:off x="1410" y="2220"/>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A</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109574" name="Oval 5"/>
            <p:cNvSpPr/>
            <p:nvPr/>
          </p:nvSpPr>
          <p:spPr>
            <a:xfrm>
              <a:off x="973" y="2737"/>
              <a:ext cx="247" cy="243"/>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8" name="Rectangle 6"/>
            <p:cNvSpPr>
              <a:spLocks noChangeArrowheads="1"/>
            </p:cNvSpPr>
            <p:nvPr/>
          </p:nvSpPr>
          <p:spPr bwMode="auto">
            <a:xfrm>
              <a:off x="990" y="2725"/>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B</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49" name="Line 7"/>
            <p:cNvSpPr>
              <a:spLocks noChangeShapeType="1"/>
            </p:cNvSpPr>
            <p:nvPr/>
          </p:nvSpPr>
          <p:spPr bwMode="auto">
            <a:xfrm flipH="1">
              <a:off x="1102" y="2461"/>
              <a:ext cx="331" cy="27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577" name="Oval 8"/>
            <p:cNvSpPr/>
            <p:nvPr/>
          </p:nvSpPr>
          <p:spPr>
            <a:xfrm>
              <a:off x="1791" y="2751"/>
              <a:ext cx="247" cy="242"/>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51" name="Rectangle 9"/>
            <p:cNvSpPr>
              <a:spLocks noChangeArrowheads="1"/>
            </p:cNvSpPr>
            <p:nvPr/>
          </p:nvSpPr>
          <p:spPr bwMode="auto">
            <a:xfrm>
              <a:off x="1807" y="2730"/>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C</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109579" name="Oval 10"/>
            <p:cNvSpPr/>
            <p:nvPr/>
          </p:nvSpPr>
          <p:spPr>
            <a:xfrm>
              <a:off x="2012" y="3208"/>
              <a:ext cx="247" cy="242"/>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53" name="Rectangle 11"/>
            <p:cNvSpPr>
              <a:spLocks noChangeArrowheads="1"/>
            </p:cNvSpPr>
            <p:nvPr/>
          </p:nvSpPr>
          <p:spPr bwMode="auto">
            <a:xfrm>
              <a:off x="2008" y="3187"/>
              <a:ext cx="179" cy="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G</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54" name="Line 12"/>
            <p:cNvSpPr>
              <a:spLocks noChangeShapeType="1"/>
            </p:cNvSpPr>
            <p:nvPr/>
          </p:nvSpPr>
          <p:spPr bwMode="auto">
            <a:xfrm>
              <a:off x="1986" y="2989"/>
              <a:ext cx="125" cy="20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582" name="Oval 13"/>
            <p:cNvSpPr/>
            <p:nvPr/>
          </p:nvSpPr>
          <p:spPr>
            <a:xfrm>
              <a:off x="1202" y="3229"/>
              <a:ext cx="247" cy="242"/>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56" name="Rectangle 14"/>
            <p:cNvSpPr>
              <a:spLocks noChangeArrowheads="1"/>
            </p:cNvSpPr>
            <p:nvPr/>
          </p:nvSpPr>
          <p:spPr bwMode="auto">
            <a:xfrm>
              <a:off x="1211" y="3217"/>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E</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109584" name="Oval 15"/>
            <p:cNvSpPr/>
            <p:nvPr/>
          </p:nvSpPr>
          <p:spPr>
            <a:xfrm>
              <a:off x="1003" y="3742"/>
              <a:ext cx="247" cy="243"/>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58" name="Rectangle 16"/>
            <p:cNvSpPr>
              <a:spLocks noChangeArrowheads="1"/>
            </p:cNvSpPr>
            <p:nvPr/>
          </p:nvSpPr>
          <p:spPr bwMode="auto">
            <a:xfrm>
              <a:off x="1007" y="3730"/>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I</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59" name="Line 17"/>
            <p:cNvSpPr>
              <a:spLocks noChangeShapeType="1"/>
            </p:cNvSpPr>
            <p:nvPr/>
          </p:nvSpPr>
          <p:spPr bwMode="auto">
            <a:xfrm>
              <a:off x="941" y="3480"/>
              <a:ext cx="183" cy="2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109587" name="Oval 18"/>
            <p:cNvSpPr/>
            <p:nvPr/>
          </p:nvSpPr>
          <p:spPr>
            <a:xfrm>
              <a:off x="774" y="3221"/>
              <a:ext cx="247" cy="243"/>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1" name="Rectangle 19"/>
            <p:cNvSpPr>
              <a:spLocks noChangeArrowheads="1"/>
            </p:cNvSpPr>
            <p:nvPr/>
          </p:nvSpPr>
          <p:spPr bwMode="auto">
            <a:xfrm>
              <a:off x="781" y="3209"/>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D</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109589" name="Oval 20"/>
            <p:cNvSpPr/>
            <p:nvPr/>
          </p:nvSpPr>
          <p:spPr>
            <a:xfrm>
              <a:off x="531" y="3727"/>
              <a:ext cx="247" cy="242"/>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3" name="Rectangle 21"/>
            <p:cNvSpPr>
              <a:spLocks noChangeArrowheads="1"/>
            </p:cNvSpPr>
            <p:nvPr/>
          </p:nvSpPr>
          <p:spPr bwMode="auto">
            <a:xfrm>
              <a:off x="547" y="3717"/>
              <a:ext cx="180" cy="27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H</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109591" name="Oval 22"/>
            <p:cNvSpPr/>
            <p:nvPr/>
          </p:nvSpPr>
          <p:spPr>
            <a:xfrm>
              <a:off x="1591" y="3207"/>
              <a:ext cx="247" cy="243"/>
            </a:xfrm>
            <a:prstGeom prst="ellipse">
              <a:avLst/>
            </a:prstGeom>
            <a:noFill/>
            <a:ln w="12700" cap="flat" cmpd="sng">
              <a:solidFill>
                <a:srgbClr val="000000"/>
              </a:solidFill>
              <a:prstDash val="solid"/>
              <a:round/>
              <a:headEnd type="none" w="med" len="med"/>
              <a:tailEnd type="none" w="med" len="me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5" name="Rectangle 23"/>
            <p:cNvSpPr>
              <a:spLocks noChangeArrowheads="1"/>
            </p:cNvSpPr>
            <p:nvPr/>
          </p:nvSpPr>
          <p:spPr bwMode="auto">
            <a:xfrm>
              <a:off x="1593" y="3195"/>
              <a:ext cx="179" cy="27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defRPr kumimoji="1" sz="32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32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32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32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32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defRPr kumimoji="1" sz="3200" b="1">
                  <a:solidFill>
                    <a:schemeClr val="tx1"/>
                  </a:solidFill>
                  <a:latin typeface="宋体" panose="02010600030101010101" pitchFamily="2" charset="-12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rPr>
                <a:t>F</a:t>
              </a:r>
              <a:endParaRPr kumimoji="0" lang="en-US" altLang="zh-TW" sz="32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PMingLiU" panose="02020500000000000000" pitchFamily="18" charset="-120"/>
                <a:cs typeface="+mn-cs"/>
                <a:sym typeface="+mn-ea"/>
              </a:endParaRPr>
            </a:p>
          </p:txBody>
        </p:sp>
        <p:sp>
          <p:nvSpPr>
            <p:cNvPr id="66" name="Line 24"/>
            <p:cNvSpPr>
              <a:spLocks noChangeShapeType="1"/>
            </p:cNvSpPr>
            <p:nvPr/>
          </p:nvSpPr>
          <p:spPr bwMode="auto">
            <a:xfrm flipH="1">
              <a:off x="1706" y="2988"/>
              <a:ext cx="139" cy="21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7" name="Line 25"/>
            <p:cNvSpPr>
              <a:spLocks noChangeShapeType="1"/>
            </p:cNvSpPr>
            <p:nvPr/>
          </p:nvSpPr>
          <p:spPr bwMode="auto">
            <a:xfrm>
              <a:off x="1139" y="2967"/>
              <a:ext cx="162" cy="2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8" name="Line 26"/>
            <p:cNvSpPr>
              <a:spLocks noChangeShapeType="1"/>
            </p:cNvSpPr>
            <p:nvPr/>
          </p:nvSpPr>
          <p:spPr bwMode="auto">
            <a:xfrm flipH="1">
              <a:off x="888" y="2959"/>
              <a:ext cx="140" cy="26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69" name="Line 27"/>
            <p:cNvSpPr>
              <a:spLocks noChangeShapeType="1"/>
            </p:cNvSpPr>
            <p:nvPr/>
          </p:nvSpPr>
          <p:spPr bwMode="auto">
            <a:xfrm flipH="1">
              <a:off x="653" y="3472"/>
              <a:ext cx="185" cy="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sp>
          <p:nvSpPr>
            <p:cNvPr id="70" name="Line 28"/>
            <p:cNvSpPr>
              <a:spLocks noChangeShapeType="1"/>
            </p:cNvSpPr>
            <p:nvPr/>
          </p:nvSpPr>
          <p:spPr bwMode="auto">
            <a:xfrm>
              <a:off x="1595" y="2468"/>
              <a:ext cx="309" cy="28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pSp>
      <p:sp>
        <p:nvSpPr>
          <p:cNvPr id="71" name="Text Box 29"/>
          <p:cNvSpPr txBox="1"/>
          <p:nvPr/>
        </p:nvSpPr>
        <p:spPr>
          <a:xfrm>
            <a:off x="1270318" y="6091555"/>
            <a:ext cx="7010400" cy="521970"/>
          </a:xfrm>
          <a:prstGeom prst="rect">
            <a:avLst/>
          </a:prstGeom>
          <a:noFill/>
          <a:ln w="9525">
            <a:noFill/>
          </a:ln>
        </p:spPr>
        <p:txBody>
          <a:bodyPr anchor="t">
            <a:spAutoFit/>
          </a:bodyPr>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缺点：求结点的孩子时需要遍历整个结构。</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72" name="AutoShape 30"/>
          <p:cNvSpPr>
            <a:spLocks noChangeArrowheads="1"/>
          </p:cNvSpPr>
          <p:nvPr/>
        </p:nvSpPr>
        <p:spPr bwMode="auto">
          <a:xfrm>
            <a:off x="7285038" y="3203575"/>
            <a:ext cx="1155700" cy="533400"/>
          </a:xfrm>
          <a:prstGeom prst="leftRightArrow">
            <a:avLst>
              <a:gd name="adj1" fmla="val 50000"/>
              <a:gd name="adj2" fmla="val 43333"/>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mn-cs"/>
            </a:endParaRPr>
          </a:p>
        </p:txBody>
      </p:sp>
      <p:graphicFrame>
        <p:nvGraphicFramePr>
          <p:cNvPr id="100477" name="Group 125"/>
          <p:cNvGraphicFramePr>
            <a:graphicFrameLocks noGrp="1"/>
          </p:cNvGraphicFramePr>
          <p:nvPr/>
        </p:nvGraphicFramePr>
        <p:xfrm>
          <a:off x="8275638" y="1298575"/>
          <a:ext cx="2209800" cy="4664079"/>
        </p:xfrm>
        <a:graphic>
          <a:graphicData uri="http://schemas.openxmlformats.org/drawingml/2006/table">
            <a:tbl>
              <a:tblPr/>
              <a:tblGrid>
                <a:gridCol w="854075"/>
                <a:gridCol w="854075"/>
                <a:gridCol w="501650"/>
              </a:tblGrid>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4</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5</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6</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7</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8</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0478" name="Group 126"/>
          <p:cNvGraphicFramePr>
            <a:graphicFrameLocks noGrp="1"/>
          </p:cNvGraphicFramePr>
          <p:nvPr/>
        </p:nvGraphicFramePr>
        <p:xfrm>
          <a:off x="9983788" y="1298575"/>
          <a:ext cx="501650" cy="4664079"/>
        </p:xfrm>
        <a:graphic>
          <a:graphicData uri="http://schemas.openxmlformats.org/drawingml/2006/table">
            <a:tbl>
              <a:tblPr/>
              <a:tblGrid>
                <a:gridCol w="501650"/>
              </a:tblGrid>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66FF33"/>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2</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3</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0476" name="Group 124"/>
          <p:cNvGraphicFramePr>
            <a:graphicFrameLocks noGrp="1"/>
          </p:cNvGraphicFramePr>
          <p:nvPr/>
        </p:nvGraphicFramePr>
        <p:xfrm>
          <a:off x="9113838" y="1298575"/>
          <a:ext cx="854075" cy="4664079"/>
        </p:xfrm>
        <a:graphic>
          <a:graphicData uri="http://schemas.openxmlformats.org/drawingml/2006/table">
            <a:tbl>
              <a:tblPr/>
              <a:tblGrid>
                <a:gridCol w="854075"/>
              </a:tblGrid>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A</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C</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D</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E</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G</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H</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231">
                <a:tc>
                  <a:txBody>
                    <a:bodyPr/>
                    <a:lstStyle>
                      <a:lvl1pPr algn="just" eaLnBrk="0" hangingPunct="0">
                        <a:lnSpc>
                          <a:spcPct val="110000"/>
                        </a:lnSpc>
                        <a:spcBef>
                          <a:spcPts val="1800"/>
                        </a:spcBef>
                        <a:buClr>
                          <a:schemeClr val="accent1"/>
                        </a:buClr>
                        <a:buSzPct val="70000"/>
                        <a:buFont typeface="Webdings" panose="05030102010509060703" pitchFamily="18" charset="2"/>
                        <a:defRPr>
                          <a:solidFill>
                            <a:schemeClr val="accent1"/>
                          </a:solidFill>
                          <a:latin typeface="Arial" panose="020B0604020202020204" pitchFamily="34" charset="0"/>
                          <a:ea typeface="微软雅黑" panose="020B0503020204020204" pitchFamily="34" charset="-122"/>
                        </a:defRPr>
                      </a:lvl1pPr>
                      <a:lvl2pPr marL="742950" indent="-285750" algn="just" eaLnBrk="0" hangingPunct="0">
                        <a:lnSpc>
                          <a:spcPct val="130000"/>
                        </a:lnSpc>
                        <a:spcAft>
                          <a:spcPts val="600"/>
                        </a:spcAft>
                        <a:buClr>
                          <a:srgbClr val="BBDB7E"/>
                        </a:buClr>
                        <a:buFont typeface="幼圆" panose="02010509060101010101" pitchFamily="49" charset="-122"/>
                        <a:defRPr sz="1400">
                          <a:solidFill>
                            <a:srgbClr val="7D7D7D"/>
                          </a:solidFill>
                          <a:latin typeface="幼圆" panose="02010509060101010101" pitchFamily="49" charset="-122"/>
                          <a:ea typeface="幼圆" panose="02010509060101010101" pitchFamily="49" charset="-122"/>
                        </a:defRPr>
                      </a:lvl2pPr>
                      <a:lvl3pPr marL="1143000" indent="-228600" algn="l" eaLnBrk="0" hangingPunct="0">
                        <a:lnSpc>
                          <a:spcPct val="90000"/>
                        </a:lnSpc>
                        <a:spcBef>
                          <a:spcPts val="500"/>
                        </a:spcBef>
                        <a:buFont typeface="Arial" panose="020B0604020202020204" pitchFamily="34" charset="0"/>
                        <a:defRPr>
                          <a:solidFill>
                            <a:schemeClr val="tx1"/>
                          </a:solidFill>
                          <a:latin typeface="Arial" panose="020B0604020202020204" pitchFamily="34" charset="0"/>
                          <a:ea typeface="幼圆" panose="02010509060101010101" pitchFamily="49" charset="-122"/>
                        </a:defRPr>
                      </a:lvl3pPr>
                      <a:lvl4pPr marL="16002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4pPr>
                      <a:lvl5pPr marL="2057400" indent="-228600" algn="l" eaLnBrk="0" hangingPunct="0">
                        <a:lnSpc>
                          <a:spcPct val="90000"/>
                        </a:lnSpc>
                        <a:spcBef>
                          <a:spcPts val="500"/>
                        </a:spcBef>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Arial" panose="020B0604020202020204" pitchFamily="34" charset="0"/>
                          <a:ea typeface="幼圆"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I</a:t>
                      </a:r>
                      <a:endParaRPr kumimoji="1" lang="en-US" altLang="zh-CN" sz="28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marT="45719" marB="45719"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9696" name="Rectangle 128"/>
          <p:cNvSpPr/>
          <p:nvPr/>
        </p:nvSpPr>
        <p:spPr>
          <a:xfrm>
            <a:off x="9963150" y="1298575"/>
            <a:ext cx="542290" cy="521970"/>
          </a:xfrm>
          <a:prstGeom prst="rect">
            <a:avLst/>
          </a:prstGeom>
          <a:noFill/>
          <a:ln w="9525">
            <a:noFill/>
          </a:ln>
        </p:spPr>
        <p:txBody>
          <a:bodyPr wrap="none" anchor="t">
            <a:spAutoFit/>
          </a:bodyPr>
          <a:p>
            <a:r>
              <a:rPr lang="en-US" altLang="zh-CN" sz="2800" b="1" dirty="0">
                <a:solidFill>
                  <a:srgbClr val="FF0000"/>
                </a:solidFill>
                <a:latin typeface="宋体" panose="02010600030101010101" pitchFamily="2" charset="-122"/>
                <a:ea typeface="宋体" panose="02010600030101010101" pitchFamily="2" charset="-122"/>
              </a:rPr>
              <a:t>-1</a:t>
            </a:r>
            <a:endParaRPr lang="en-US" altLang="zh-CN" sz="2800" b="1" dirty="0">
              <a:solidFill>
                <a:srgbClr val="FF0000"/>
              </a:solidFill>
              <a:latin typeface="宋体" panose="02010600030101010101" pitchFamily="2" charset="-122"/>
              <a:ea typeface="宋体" panose="02010600030101010101" pitchFamily="2" charset="-122"/>
            </a:endParaRPr>
          </a:p>
        </p:txBody>
      </p:sp>
      <p:sp>
        <p:nvSpPr>
          <p:cNvPr id="109697" name="Rectangle 129"/>
          <p:cNvSpPr/>
          <p:nvPr/>
        </p:nvSpPr>
        <p:spPr>
          <a:xfrm>
            <a:off x="10028238" y="1831975"/>
            <a:ext cx="360680" cy="521970"/>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宋体" panose="02010600030101010101" pitchFamily="2" charset="-122"/>
              </a:rPr>
              <a:t>0</a:t>
            </a:r>
            <a:endParaRPr lang="en-US" altLang="zh-CN" sz="2800" b="1" dirty="0">
              <a:solidFill>
                <a:srgbClr val="000000"/>
              </a:solidFill>
              <a:latin typeface="Times New Roman" panose="02020603050405020304" pitchFamily="18" charset="0"/>
              <a:ea typeface="宋体" panose="02010600030101010101" pitchFamily="2" charset="-122"/>
            </a:endParaRPr>
          </a:p>
        </p:txBody>
      </p:sp>
      <p:sp>
        <p:nvSpPr>
          <p:cNvPr id="109698" name="Rectangle 130"/>
          <p:cNvSpPr/>
          <p:nvPr/>
        </p:nvSpPr>
        <p:spPr>
          <a:xfrm>
            <a:off x="10028238" y="2289175"/>
            <a:ext cx="360680" cy="521970"/>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宋体" panose="02010600030101010101" pitchFamily="2" charset="-122"/>
              </a:rPr>
              <a:t>0</a:t>
            </a:r>
            <a:endParaRPr lang="en-US" altLang="zh-CN" sz="2800" b="1" dirty="0">
              <a:solidFill>
                <a:srgbClr val="000000"/>
              </a:solidFill>
              <a:latin typeface="Times New Roman" panose="02020603050405020304" pitchFamily="18" charset="0"/>
              <a:ea typeface="宋体" panose="02010600030101010101" pitchFamily="2" charset="-122"/>
            </a:endParaRPr>
          </a:p>
        </p:txBody>
      </p:sp>
      <p:sp>
        <p:nvSpPr>
          <p:cNvPr id="109699" name="Rectangle 131"/>
          <p:cNvSpPr/>
          <p:nvPr/>
        </p:nvSpPr>
        <p:spPr>
          <a:xfrm>
            <a:off x="10028238" y="2822575"/>
            <a:ext cx="360680" cy="521970"/>
          </a:xfrm>
          <a:prstGeom prst="rect">
            <a:avLst/>
          </a:prstGeom>
          <a:noFill/>
          <a:ln w="9525">
            <a:noFill/>
          </a:ln>
        </p:spPr>
        <p:txBody>
          <a:bodyPr wrap="none" anchor="t">
            <a:spAutoFit/>
          </a:bodyPr>
          <a:p>
            <a:r>
              <a:rPr lang="en-US" altLang="zh-CN" sz="2800" b="1" dirty="0">
                <a:solidFill>
                  <a:srgbClr val="000000"/>
                </a:solidFill>
                <a:latin typeface="Times New Roman" panose="02020603050405020304" pitchFamily="18" charset="0"/>
                <a:ea typeface="宋体" panose="02010600030101010101" pitchFamily="2" charset="-122"/>
              </a:rPr>
              <a:t>1</a:t>
            </a:r>
            <a:endParaRPr lang="en-US" altLang="zh-CN" sz="2800" b="1" dirty="0">
              <a:solidFill>
                <a:srgbClr val="000000"/>
              </a:solidFill>
              <a:latin typeface="Times New Roman" panose="02020603050405020304" pitchFamily="18" charset="0"/>
              <a:ea typeface="宋体" panose="02010600030101010101" pitchFamily="2" charset="-122"/>
            </a:endParaRPr>
          </a:p>
        </p:txBody>
      </p:sp>
      <p:sp>
        <p:nvSpPr>
          <p:cNvPr id="83" name="Rectangle 34"/>
          <p:cNvSpPr/>
          <p:nvPr/>
        </p:nvSpPr>
        <p:spPr>
          <a:xfrm>
            <a:off x="446723" y="2446655"/>
            <a:ext cx="4392612" cy="460375"/>
          </a:xfrm>
          <a:prstGeom prst="rect">
            <a:avLst/>
          </a:prstGeom>
          <a:noFill/>
          <a:ln w="12700">
            <a:noFill/>
          </a:ln>
        </p:spPr>
        <p:txBody>
          <a:bodyPr anchor="t">
            <a:spAutoFit/>
          </a:bodyPr>
          <a:p>
            <a:r>
              <a:rPr lang="zh-CN" altLang="en-US" sz="2400" b="1" dirty="0">
                <a:solidFill>
                  <a:srgbClr val="000000"/>
                </a:solidFill>
                <a:latin typeface="微软雅黑" panose="020B0503020204020204" pitchFamily="34" charset="-122"/>
                <a:ea typeface="微软雅黑" panose="020B0503020204020204" pitchFamily="34" charset="-122"/>
              </a:rPr>
              <a:t>一般按</a:t>
            </a:r>
            <a:r>
              <a:rPr lang="zh-CN" altLang="en-US" sz="2400" b="1" dirty="0">
                <a:solidFill>
                  <a:srgbClr val="FF3300"/>
                </a:solidFill>
                <a:latin typeface="微软雅黑" panose="020B0503020204020204" pitchFamily="34" charset="-122"/>
                <a:ea typeface="微软雅黑" panose="020B0503020204020204" pitchFamily="34" charset="-122"/>
              </a:rPr>
              <a:t>层序</a:t>
            </a:r>
            <a:r>
              <a:rPr lang="zh-CN" altLang="en-US" sz="2400" b="1" dirty="0">
                <a:solidFill>
                  <a:srgbClr val="000000"/>
                </a:solidFill>
                <a:latin typeface="微软雅黑" panose="020B0503020204020204" pitchFamily="34" charset="-122"/>
                <a:ea typeface="微软雅黑" panose="020B0503020204020204" pitchFamily="34" charset="-122"/>
              </a:rPr>
              <a:t>存储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000000"/>
                                          </p:val>
                                        </p:tav>
                                        <p:tav tm="100000">
                                          <p:val>
                                            <p:strVal val="#ppt_w"/>
                                          </p:val>
                                        </p:tav>
                                      </p:tavLst>
                                    </p:anim>
                                    <p:anim calcmode="lin" valueType="num">
                                      <p:cBhvr>
                                        <p:cTn id="8" dur="500" fill="hold"/>
                                        <p:tgtEl>
                                          <p:spTgt spid="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Rectangle 4"/>
          <p:cNvSpPr/>
          <p:nvPr/>
        </p:nvSpPr>
        <p:spPr>
          <a:xfrm>
            <a:off x="1247775" y="1544003"/>
            <a:ext cx="3714750" cy="491490"/>
          </a:xfrm>
          <a:prstGeom prst="rect">
            <a:avLst/>
          </a:prstGeom>
          <a:noFill/>
          <a:ln w="9525">
            <a:noFill/>
          </a:ln>
        </p:spPr>
        <p:txBody>
          <a:bodyPr wrap="none" anchor="t">
            <a:spAutoFit/>
          </a:bodyPr>
          <a:p>
            <a:r>
              <a:rPr lang="en-US" altLang="zh-CN"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孩子表示法</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来存储</a:t>
            </a:r>
            <a:endPar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1618" name="Rectangle 2"/>
          <p:cNvSpPr/>
          <p:nvPr/>
        </p:nvSpPr>
        <p:spPr>
          <a:xfrm>
            <a:off x="5222240" y="267335"/>
            <a:ext cx="6357620" cy="2489200"/>
          </a:xfrm>
          <a:prstGeom prst="rect">
            <a:avLst/>
          </a:prstGeom>
          <a:noFill/>
          <a:ln w="9525">
            <a:noFill/>
          </a:ln>
        </p:spPr>
        <p:txBody>
          <a:bodyPr wrap="square" anchor="t">
            <a:spAutoFit/>
          </a:bodyPr>
          <a:p>
            <a:pPr>
              <a:lnSpc>
                <a:spcPct val="120000"/>
              </a:lnSpc>
            </a:pPr>
            <a:r>
              <a:rPr lang="en-US" altLang="zh-CN"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思路：</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将每个结点的孩子排列起来，形成一个</a:t>
            </a:r>
            <a:r>
              <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带表头</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装父结点</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）的线性表（</a:t>
            </a:r>
            <a:r>
              <a:rPr lang="en-US" altLang="zh-CN"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个结点要设立</a:t>
            </a:r>
            <a:r>
              <a:rPr lang="en-US" altLang="zh-CN"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个链表）；</a:t>
            </a:r>
            <a:endPar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20000"/>
              </a:lnSpc>
            </a:pP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再将</a:t>
            </a:r>
            <a:r>
              <a:rPr lang="en-US" altLang="zh-CN"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600"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个表头用数组存放</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起来，这样就形成一个混合结构。</a:t>
            </a:r>
            <a:endPar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1619" name="Rectangle 3"/>
          <p:cNvSpPr/>
          <p:nvPr/>
        </p:nvSpPr>
        <p:spPr>
          <a:xfrm>
            <a:off x="863600" y="2524443"/>
            <a:ext cx="1255395" cy="521970"/>
          </a:xfrm>
          <a:prstGeom prst="rect">
            <a:avLst/>
          </a:prstGeom>
          <a:noFill/>
          <a:ln w="9525">
            <a:noFill/>
          </a:ln>
        </p:spPr>
        <p:txBody>
          <a:bodyPr wrap="none" anchor="t">
            <a:spAutoFit/>
          </a:bodyPr>
          <a:p>
            <a:r>
              <a:rPr lang="zh-CN" altLang="en-US" sz="2800" b="1" dirty="0">
                <a:solidFill>
                  <a:srgbClr val="3333FF"/>
                </a:solidFill>
                <a:latin typeface="黑体" panose="02010609060101010101" pitchFamily="49" charset="-122"/>
                <a:ea typeface="楷体_GB2312" pitchFamily="49" charset="-122"/>
              </a:rPr>
              <a:t>例如</a:t>
            </a:r>
            <a:r>
              <a:rPr lang="zh-CN" altLang="en-US" sz="2800" b="1" dirty="0">
                <a:solidFill>
                  <a:srgbClr val="3333FF"/>
                </a:solidFill>
                <a:latin typeface="楷体_GB2312" pitchFamily="49" charset="-122"/>
                <a:ea typeface="楷体_GB2312" pitchFamily="49" charset="-122"/>
              </a:rPr>
              <a:t>：</a:t>
            </a:r>
            <a:endParaRPr lang="zh-CN" altLang="en-US" sz="2800" b="1" dirty="0">
              <a:solidFill>
                <a:srgbClr val="3333FF"/>
              </a:solidFill>
              <a:latin typeface="楷体_GB2312" pitchFamily="49" charset="-122"/>
              <a:ea typeface="楷体_GB2312" pitchFamily="49" charset="-122"/>
            </a:endParaRPr>
          </a:p>
        </p:txBody>
      </p:sp>
      <p:sp>
        <p:nvSpPr>
          <p:cNvPr id="7" name="AutoShape 4"/>
          <p:cNvSpPr/>
          <p:nvPr/>
        </p:nvSpPr>
        <p:spPr>
          <a:xfrm>
            <a:off x="4452620" y="4231005"/>
            <a:ext cx="990600" cy="482600"/>
          </a:xfrm>
          <a:prstGeom prst="leftRightArrow">
            <a:avLst>
              <a:gd name="adj1" fmla="val 50000"/>
              <a:gd name="adj2" fmla="val 40957"/>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en-US" b="1" dirty="0">
              <a:latin typeface="宋体" panose="02010600030101010101" pitchFamily="2" charset="-122"/>
              <a:ea typeface="宋体" panose="02010600030101010101" pitchFamily="2" charset="-122"/>
            </a:endParaRPr>
          </a:p>
        </p:txBody>
      </p:sp>
      <p:grpSp>
        <p:nvGrpSpPr>
          <p:cNvPr id="111621" name="Group 5"/>
          <p:cNvGrpSpPr/>
          <p:nvPr/>
        </p:nvGrpSpPr>
        <p:grpSpPr>
          <a:xfrm>
            <a:off x="1443990" y="3001645"/>
            <a:ext cx="2590800" cy="3048000"/>
            <a:chOff x="1088" y="2328"/>
            <a:chExt cx="880" cy="1296"/>
          </a:xfrm>
        </p:grpSpPr>
        <p:sp>
          <p:nvSpPr>
            <p:cNvPr id="111622" name="Oval 6"/>
            <p:cNvSpPr/>
            <p:nvPr/>
          </p:nvSpPr>
          <p:spPr>
            <a:xfrm>
              <a:off x="1544" y="2328"/>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a</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3" name="Oval 7"/>
            <p:cNvSpPr/>
            <p:nvPr/>
          </p:nvSpPr>
          <p:spPr>
            <a:xfrm>
              <a:off x="1288" y="2680"/>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b</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4" name="Oval 8"/>
            <p:cNvSpPr/>
            <p:nvPr/>
          </p:nvSpPr>
          <p:spPr>
            <a:xfrm>
              <a:off x="1560" y="3064"/>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e</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5" name="Oval 9"/>
            <p:cNvSpPr/>
            <p:nvPr/>
          </p:nvSpPr>
          <p:spPr>
            <a:xfrm>
              <a:off x="1776" y="2696"/>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c</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6" name="Oval 10"/>
            <p:cNvSpPr/>
            <p:nvPr/>
          </p:nvSpPr>
          <p:spPr>
            <a:xfrm>
              <a:off x="1088" y="3056"/>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d</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7" name="Oval 11"/>
            <p:cNvSpPr/>
            <p:nvPr/>
          </p:nvSpPr>
          <p:spPr>
            <a:xfrm>
              <a:off x="1336" y="3448"/>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f</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8" name="Line 12"/>
            <p:cNvSpPr/>
            <p:nvPr/>
          </p:nvSpPr>
          <p:spPr>
            <a:xfrm flipH="1">
              <a:off x="1424" y="2496"/>
              <a:ext cx="152" cy="200"/>
            </a:xfrm>
            <a:prstGeom prst="line">
              <a:avLst/>
            </a:prstGeom>
            <a:ln w="38100" cap="flat" cmpd="sng">
              <a:solidFill>
                <a:srgbClr val="000000"/>
              </a:solidFill>
              <a:prstDash val="solid"/>
              <a:round/>
              <a:headEnd type="none" w="med" len="med"/>
              <a:tailEnd type="none" w="med" len="med"/>
            </a:ln>
          </p:spPr>
        </p:sp>
        <p:sp>
          <p:nvSpPr>
            <p:cNvPr id="111629" name="Line 13"/>
            <p:cNvSpPr/>
            <p:nvPr/>
          </p:nvSpPr>
          <p:spPr>
            <a:xfrm flipH="1">
              <a:off x="1208" y="2856"/>
              <a:ext cx="120" cy="208"/>
            </a:xfrm>
            <a:prstGeom prst="line">
              <a:avLst/>
            </a:prstGeom>
            <a:ln w="38100" cap="flat" cmpd="sng">
              <a:solidFill>
                <a:srgbClr val="000000"/>
              </a:solidFill>
              <a:prstDash val="solid"/>
              <a:round/>
              <a:headEnd type="none" w="med" len="med"/>
              <a:tailEnd type="none" w="med" len="med"/>
            </a:ln>
          </p:spPr>
        </p:sp>
        <p:sp>
          <p:nvSpPr>
            <p:cNvPr id="111630" name="Line 14"/>
            <p:cNvSpPr/>
            <p:nvPr/>
          </p:nvSpPr>
          <p:spPr>
            <a:xfrm>
              <a:off x="1688" y="2480"/>
              <a:ext cx="136" cy="224"/>
            </a:xfrm>
            <a:prstGeom prst="line">
              <a:avLst/>
            </a:prstGeom>
            <a:ln w="38100" cap="flat" cmpd="sng">
              <a:solidFill>
                <a:srgbClr val="000000"/>
              </a:solidFill>
              <a:prstDash val="solid"/>
              <a:round/>
              <a:headEnd type="none" w="med" len="med"/>
              <a:tailEnd type="none" w="med" len="med"/>
            </a:ln>
          </p:spPr>
        </p:sp>
        <p:sp>
          <p:nvSpPr>
            <p:cNvPr id="111631" name="Line 15"/>
            <p:cNvSpPr/>
            <p:nvPr/>
          </p:nvSpPr>
          <p:spPr>
            <a:xfrm>
              <a:off x="1416" y="2832"/>
              <a:ext cx="176" cy="272"/>
            </a:xfrm>
            <a:prstGeom prst="line">
              <a:avLst/>
            </a:prstGeom>
            <a:ln w="38100" cap="flat" cmpd="sng">
              <a:solidFill>
                <a:srgbClr val="000000"/>
              </a:solidFill>
              <a:prstDash val="solid"/>
              <a:round/>
              <a:headEnd type="none" w="med" len="med"/>
              <a:tailEnd type="none" w="med" len="med"/>
            </a:ln>
          </p:spPr>
        </p:sp>
        <p:sp>
          <p:nvSpPr>
            <p:cNvPr id="111632" name="Line 16"/>
            <p:cNvSpPr/>
            <p:nvPr/>
          </p:nvSpPr>
          <p:spPr>
            <a:xfrm flipH="1">
              <a:off x="1440" y="3224"/>
              <a:ext cx="160" cy="216"/>
            </a:xfrm>
            <a:prstGeom prst="line">
              <a:avLst/>
            </a:prstGeom>
            <a:ln w="38100" cap="flat" cmpd="sng">
              <a:solidFill>
                <a:srgbClr val="000000"/>
              </a:solidFill>
              <a:prstDash val="solid"/>
              <a:round/>
              <a:headEnd type="none" w="med" len="med"/>
              <a:tailEnd type="none" w="med" len="med"/>
            </a:ln>
          </p:spPr>
        </p:sp>
        <p:sp>
          <p:nvSpPr>
            <p:cNvPr id="111633" name="Oval 17"/>
            <p:cNvSpPr/>
            <p:nvPr/>
          </p:nvSpPr>
          <p:spPr>
            <a:xfrm>
              <a:off x="1808" y="3424"/>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h</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34" name="Line 18"/>
            <p:cNvSpPr/>
            <p:nvPr/>
          </p:nvSpPr>
          <p:spPr>
            <a:xfrm>
              <a:off x="1688" y="3216"/>
              <a:ext cx="184" cy="224"/>
            </a:xfrm>
            <a:prstGeom prst="line">
              <a:avLst/>
            </a:prstGeom>
            <a:ln w="38100" cap="flat" cmpd="sng">
              <a:solidFill>
                <a:srgbClr val="000000"/>
              </a:solidFill>
              <a:prstDash val="solid"/>
              <a:round/>
              <a:headEnd type="none" w="med" len="med"/>
              <a:tailEnd type="none" w="med" len="med"/>
            </a:ln>
          </p:spPr>
        </p:sp>
        <p:sp>
          <p:nvSpPr>
            <p:cNvPr id="111635" name="Oval 19"/>
            <p:cNvSpPr/>
            <p:nvPr/>
          </p:nvSpPr>
          <p:spPr>
            <a:xfrm>
              <a:off x="1576" y="3440"/>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g</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36" name="Line 20"/>
            <p:cNvSpPr/>
            <p:nvPr/>
          </p:nvSpPr>
          <p:spPr>
            <a:xfrm>
              <a:off x="1648" y="3232"/>
              <a:ext cx="0" cy="216"/>
            </a:xfrm>
            <a:prstGeom prst="line">
              <a:avLst/>
            </a:prstGeom>
            <a:ln w="38100" cap="flat" cmpd="sng">
              <a:solidFill>
                <a:srgbClr val="000000"/>
              </a:solidFill>
              <a:prstDash val="solid"/>
              <a:round/>
              <a:headEnd type="none" w="med" len="med"/>
              <a:tailEnd type="none" w="med" len="med"/>
            </a:ln>
          </p:spPr>
        </p:sp>
      </p:grpSp>
      <p:sp>
        <p:nvSpPr>
          <p:cNvPr id="24" name="Line 21"/>
          <p:cNvSpPr/>
          <p:nvPr/>
        </p:nvSpPr>
        <p:spPr>
          <a:xfrm>
            <a:off x="7276148" y="3723640"/>
            <a:ext cx="425450" cy="0"/>
          </a:xfrm>
          <a:prstGeom prst="line">
            <a:avLst/>
          </a:prstGeom>
          <a:ln w="9525" cap="flat" cmpd="sng">
            <a:solidFill>
              <a:schemeClr val="tx1"/>
            </a:solidFill>
            <a:prstDash val="solid"/>
            <a:round/>
            <a:headEnd type="none" w="med" len="med"/>
            <a:tailEnd type="triangle" w="med" len="med"/>
          </a:ln>
        </p:spPr>
      </p:sp>
      <p:grpSp>
        <p:nvGrpSpPr>
          <p:cNvPr id="25" name="Group 22"/>
          <p:cNvGrpSpPr/>
          <p:nvPr/>
        </p:nvGrpSpPr>
        <p:grpSpPr>
          <a:xfrm>
            <a:off x="7714298" y="3502978"/>
            <a:ext cx="1646237" cy="473074"/>
            <a:chOff x="3639" y="1957"/>
            <a:chExt cx="1037" cy="298"/>
          </a:xfrm>
        </p:grpSpPr>
        <p:grpSp>
          <p:nvGrpSpPr>
            <p:cNvPr id="111639" name="Group 23"/>
            <p:cNvGrpSpPr/>
            <p:nvPr/>
          </p:nvGrpSpPr>
          <p:grpSpPr>
            <a:xfrm>
              <a:off x="3639" y="1988"/>
              <a:ext cx="432" cy="218"/>
              <a:chOff x="4376" y="2144"/>
              <a:chExt cx="400" cy="224"/>
            </a:xfrm>
          </p:grpSpPr>
          <p:sp>
            <p:nvSpPr>
              <p:cNvPr id="111640" name="Rectangle 24"/>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641" name="Line 25"/>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642" name="Rectangle 26"/>
            <p:cNvSpPr/>
            <p:nvPr/>
          </p:nvSpPr>
          <p:spPr>
            <a:xfrm>
              <a:off x="3673" y="1984"/>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d</a:t>
              </a:r>
              <a:endParaRPr lang="en-US" altLang="zh-CN" sz="2200" b="1" dirty="0">
                <a:solidFill>
                  <a:srgbClr val="000000"/>
                </a:solidFill>
                <a:latin typeface="宋体" panose="02010600030101010101" pitchFamily="2" charset="-122"/>
                <a:ea typeface="宋体" panose="02010600030101010101" pitchFamily="2" charset="-122"/>
              </a:endParaRPr>
            </a:p>
          </p:txBody>
        </p:sp>
        <p:grpSp>
          <p:nvGrpSpPr>
            <p:cNvPr id="111643" name="Group 27"/>
            <p:cNvGrpSpPr/>
            <p:nvPr/>
          </p:nvGrpSpPr>
          <p:grpSpPr>
            <a:xfrm>
              <a:off x="4244" y="1989"/>
              <a:ext cx="432" cy="215"/>
              <a:chOff x="4376" y="2144"/>
              <a:chExt cx="400" cy="224"/>
            </a:xfrm>
          </p:grpSpPr>
          <p:sp>
            <p:nvSpPr>
              <p:cNvPr id="111644" name="Rectangle 28"/>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645" name="Line 29"/>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646" name="Rectangle 30"/>
            <p:cNvSpPr/>
            <p:nvPr/>
          </p:nvSpPr>
          <p:spPr>
            <a:xfrm>
              <a:off x="4263" y="1957"/>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e</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47" name="Line 31"/>
            <p:cNvSpPr/>
            <p:nvPr/>
          </p:nvSpPr>
          <p:spPr>
            <a:xfrm flipH="1">
              <a:off x="4546" y="2061"/>
              <a:ext cx="43" cy="98"/>
            </a:xfrm>
            <a:prstGeom prst="line">
              <a:avLst/>
            </a:prstGeom>
            <a:ln w="9525" cap="flat" cmpd="sng">
              <a:solidFill>
                <a:schemeClr val="tx1"/>
              </a:solidFill>
              <a:prstDash val="solid"/>
              <a:round/>
              <a:headEnd type="none" w="med" len="med"/>
              <a:tailEnd type="none" w="med" len="med"/>
            </a:ln>
          </p:spPr>
        </p:sp>
        <p:sp>
          <p:nvSpPr>
            <p:cNvPr id="111648" name="Line 32"/>
            <p:cNvSpPr/>
            <p:nvPr/>
          </p:nvSpPr>
          <p:spPr>
            <a:xfrm>
              <a:off x="4589" y="2070"/>
              <a:ext cx="35" cy="89"/>
            </a:xfrm>
            <a:prstGeom prst="line">
              <a:avLst/>
            </a:prstGeom>
            <a:ln w="9525" cap="flat" cmpd="sng">
              <a:solidFill>
                <a:schemeClr val="tx1"/>
              </a:solidFill>
              <a:prstDash val="solid"/>
              <a:round/>
              <a:headEnd type="none" w="med" len="med"/>
              <a:tailEnd type="none" w="med" len="med"/>
            </a:ln>
          </p:spPr>
        </p:sp>
        <p:sp>
          <p:nvSpPr>
            <p:cNvPr id="111649" name="Line 33"/>
            <p:cNvSpPr/>
            <p:nvPr/>
          </p:nvSpPr>
          <p:spPr>
            <a:xfrm>
              <a:off x="3985" y="2096"/>
              <a:ext cx="267" cy="0"/>
            </a:xfrm>
            <a:prstGeom prst="line">
              <a:avLst/>
            </a:prstGeom>
            <a:ln w="9525" cap="flat" cmpd="sng">
              <a:solidFill>
                <a:schemeClr val="tx1"/>
              </a:solidFill>
              <a:prstDash val="solid"/>
              <a:round/>
              <a:headEnd type="none" w="med" len="med"/>
              <a:tailEnd type="triangle" w="med" len="med"/>
            </a:ln>
          </p:spPr>
        </p:sp>
      </p:grpSp>
      <p:sp>
        <p:nvSpPr>
          <p:cNvPr id="37" name="Line 34"/>
          <p:cNvSpPr/>
          <p:nvPr/>
        </p:nvSpPr>
        <p:spPr>
          <a:xfrm>
            <a:off x="7290435" y="5057140"/>
            <a:ext cx="423863" cy="0"/>
          </a:xfrm>
          <a:prstGeom prst="line">
            <a:avLst/>
          </a:prstGeom>
          <a:ln w="9525" cap="flat" cmpd="sng">
            <a:solidFill>
              <a:schemeClr val="tx1"/>
            </a:solidFill>
            <a:prstDash val="solid"/>
            <a:round/>
            <a:headEnd type="none" w="med" len="med"/>
            <a:tailEnd type="triangle" w="med" len="med"/>
          </a:ln>
        </p:spPr>
      </p:sp>
      <p:grpSp>
        <p:nvGrpSpPr>
          <p:cNvPr id="38" name="Group 35"/>
          <p:cNvGrpSpPr/>
          <p:nvPr/>
        </p:nvGrpSpPr>
        <p:grpSpPr>
          <a:xfrm>
            <a:off x="7728585" y="4834890"/>
            <a:ext cx="2590800" cy="473076"/>
            <a:chOff x="3648" y="2796"/>
            <a:chExt cx="1632" cy="298"/>
          </a:xfrm>
        </p:grpSpPr>
        <p:grpSp>
          <p:nvGrpSpPr>
            <p:cNvPr id="111652" name="Group 36"/>
            <p:cNvGrpSpPr/>
            <p:nvPr/>
          </p:nvGrpSpPr>
          <p:grpSpPr>
            <a:xfrm>
              <a:off x="3648" y="2828"/>
              <a:ext cx="432" cy="217"/>
              <a:chOff x="4376" y="2144"/>
              <a:chExt cx="400" cy="224"/>
            </a:xfrm>
          </p:grpSpPr>
          <p:sp>
            <p:nvSpPr>
              <p:cNvPr id="111653" name="Rectangle 37"/>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654" name="Line 38"/>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655" name="Rectangle 39"/>
            <p:cNvSpPr/>
            <p:nvPr/>
          </p:nvSpPr>
          <p:spPr>
            <a:xfrm>
              <a:off x="3658" y="2823"/>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f</a:t>
              </a:r>
              <a:endParaRPr lang="en-US" altLang="zh-CN" sz="2200" b="1" dirty="0">
                <a:solidFill>
                  <a:srgbClr val="000000"/>
                </a:solidFill>
                <a:latin typeface="宋体" panose="02010600030101010101" pitchFamily="2" charset="-122"/>
                <a:ea typeface="宋体" panose="02010600030101010101" pitchFamily="2" charset="-122"/>
              </a:endParaRPr>
            </a:p>
          </p:txBody>
        </p:sp>
        <p:grpSp>
          <p:nvGrpSpPr>
            <p:cNvPr id="111656" name="Group 40"/>
            <p:cNvGrpSpPr/>
            <p:nvPr/>
          </p:nvGrpSpPr>
          <p:grpSpPr>
            <a:xfrm>
              <a:off x="4261" y="2829"/>
              <a:ext cx="432" cy="214"/>
              <a:chOff x="4376" y="2144"/>
              <a:chExt cx="400" cy="224"/>
            </a:xfrm>
          </p:grpSpPr>
          <p:sp>
            <p:nvSpPr>
              <p:cNvPr id="111657" name="Rectangle 41"/>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658" name="Line 42"/>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659" name="Rectangle 43"/>
            <p:cNvSpPr/>
            <p:nvPr/>
          </p:nvSpPr>
          <p:spPr>
            <a:xfrm>
              <a:off x="4277" y="2796"/>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g</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60" name="Line 44"/>
            <p:cNvSpPr/>
            <p:nvPr/>
          </p:nvSpPr>
          <p:spPr>
            <a:xfrm>
              <a:off x="3993" y="2936"/>
              <a:ext cx="268" cy="0"/>
            </a:xfrm>
            <a:prstGeom prst="line">
              <a:avLst/>
            </a:prstGeom>
            <a:ln w="9525" cap="flat" cmpd="sng">
              <a:solidFill>
                <a:schemeClr val="tx1"/>
              </a:solidFill>
              <a:prstDash val="solid"/>
              <a:round/>
              <a:headEnd type="none" w="med" len="med"/>
              <a:tailEnd type="triangle" w="med" len="med"/>
            </a:ln>
          </p:spPr>
        </p:sp>
        <p:grpSp>
          <p:nvGrpSpPr>
            <p:cNvPr id="111661" name="Group 45"/>
            <p:cNvGrpSpPr/>
            <p:nvPr/>
          </p:nvGrpSpPr>
          <p:grpSpPr>
            <a:xfrm>
              <a:off x="4848" y="2819"/>
              <a:ext cx="432" cy="217"/>
              <a:chOff x="4376" y="2144"/>
              <a:chExt cx="400" cy="224"/>
            </a:xfrm>
          </p:grpSpPr>
          <p:sp>
            <p:nvSpPr>
              <p:cNvPr id="111662" name="Rectangle 46"/>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663" name="Line 47"/>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664" name="Rectangle 48"/>
            <p:cNvSpPr/>
            <p:nvPr/>
          </p:nvSpPr>
          <p:spPr>
            <a:xfrm>
              <a:off x="4881" y="2814"/>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h</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65" name="Line 49"/>
            <p:cNvSpPr/>
            <p:nvPr/>
          </p:nvSpPr>
          <p:spPr>
            <a:xfrm>
              <a:off x="4581" y="2936"/>
              <a:ext cx="267" cy="0"/>
            </a:xfrm>
            <a:prstGeom prst="line">
              <a:avLst/>
            </a:prstGeom>
            <a:ln w="9525" cap="flat" cmpd="sng">
              <a:solidFill>
                <a:schemeClr val="tx1"/>
              </a:solidFill>
              <a:prstDash val="solid"/>
              <a:round/>
              <a:headEnd type="none" w="med" len="med"/>
              <a:tailEnd type="triangle" w="med" len="med"/>
            </a:ln>
          </p:spPr>
        </p:sp>
        <p:sp>
          <p:nvSpPr>
            <p:cNvPr id="111666" name="Line 50"/>
            <p:cNvSpPr/>
            <p:nvPr/>
          </p:nvSpPr>
          <p:spPr>
            <a:xfrm flipH="1">
              <a:off x="5168" y="2873"/>
              <a:ext cx="52" cy="99"/>
            </a:xfrm>
            <a:prstGeom prst="line">
              <a:avLst/>
            </a:prstGeom>
            <a:ln w="9525" cap="flat" cmpd="sng">
              <a:solidFill>
                <a:schemeClr val="tx1"/>
              </a:solidFill>
              <a:prstDash val="solid"/>
              <a:round/>
              <a:headEnd type="none" w="med" len="med"/>
              <a:tailEnd type="none" w="med" len="med"/>
            </a:ln>
          </p:spPr>
        </p:sp>
        <p:sp>
          <p:nvSpPr>
            <p:cNvPr id="111667" name="Line 51"/>
            <p:cNvSpPr/>
            <p:nvPr/>
          </p:nvSpPr>
          <p:spPr>
            <a:xfrm>
              <a:off x="5220" y="2891"/>
              <a:ext cx="25" cy="81"/>
            </a:xfrm>
            <a:prstGeom prst="line">
              <a:avLst/>
            </a:prstGeom>
            <a:ln w="9525" cap="flat" cmpd="sng">
              <a:solidFill>
                <a:schemeClr val="tx1"/>
              </a:solidFill>
              <a:prstDash val="solid"/>
              <a:round/>
              <a:headEnd type="none" w="med" len="med"/>
              <a:tailEnd type="none" w="med" len="med"/>
            </a:ln>
          </p:spPr>
        </p:sp>
      </p:grpSp>
      <p:grpSp>
        <p:nvGrpSpPr>
          <p:cNvPr id="55" name="Group 52"/>
          <p:cNvGrpSpPr/>
          <p:nvPr/>
        </p:nvGrpSpPr>
        <p:grpSpPr>
          <a:xfrm>
            <a:off x="6566535" y="3069590"/>
            <a:ext cx="476250" cy="3498850"/>
            <a:chOff x="2923" y="1686"/>
            <a:chExt cx="300" cy="2204"/>
          </a:xfrm>
        </p:grpSpPr>
        <p:sp>
          <p:nvSpPr>
            <p:cNvPr id="111669" name="Rectangle 53"/>
            <p:cNvSpPr/>
            <p:nvPr/>
          </p:nvSpPr>
          <p:spPr>
            <a:xfrm>
              <a:off x="2923" y="3353"/>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0" name="Rectangle 54"/>
            <p:cNvSpPr/>
            <p:nvPr/>
          </p:nvSpPr>
          <p:spPr>
            <a:xfrm>
              <a:off x="2923" y="3075"/>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1" name="Rectangle 55"/>
            <p:cNvSpPr/>
            <p:nvPr/>
          </p:nvSpPr>
          <p:spPr>
            <a:xfrm>
              <a:off x="2923" y="2797"/>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2" name="Rectangle 56"/>
            <p:cNvSpPr/>
            <p:nvPr/>
          </p:nvSpPr>
          <p:spPr>
            <a:xfrm>
              <a:off x="2923" y="2519"/>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3" name="Rectangle 57"/>
            <p:cNvSpPr/>
            <p:nvPr/>
          </p:nvSpPr>
          <p:spPr>
            <a:xfrm>
              <a:off x="2923" y="2241"/>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4" name="Rectangle 58"/>
            <p:cNvSpPr/>
            <p:nvPr/>
          </p:nvSpPr>
          <p:spPr>
            <a:xfrm>
              <a:off x="2923" y="1964"/>
              <a:ext cx="291" cy="277"/>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5" name="Rectangle 59"/>
            <p:cNvSpPr/>
            <p:nvPr/>
          </p:nvSpPr>
          <p:spPr>
            <a:xfrm>
              <a:off x="2923" y="1686"/>
              <a:ext cx="291"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676" name="Rectangle 60"/>
            <p:cNvSpPr/>
            <p:nvPr/>
          </p:nvSpPr>
          <p:spPr>
            <a:xfrm>
              <a:off x="2931" y="3612"/>
              <a:ext cx="292" cy="278"/>
            </a:xfrm>
            <a:prstGeom prst="rect">
              <a:avLst/>
            </a:prstGeom>
            <a:noFill/>
            <a:ln w="9525">
              <a:noFill/>
            </a:ln>
          </p:spPr>
          <p:txBody>
            <a:bodyPr anchor="t"/>
            <a:p>
              <a:pPr algn="ctr">
                <a:spcBef>
                  <a:spcPct val="20000"/>
                </a:spcBef>
              </a:pPr>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4" name="Group 61"/>
          <p:cNvGrpSpPr/>
          <p:nvPr/>
        </p:nvGrpSpPr>
        <p:grpSpPr>
          <a:xfrm>
            <a:off x="6577648" y="3072765"/>
            <a:ext cx="922337" cy="3571875"/>
            <a:chOff x="2923" y="1686"/>
            <a:chExt cx="581" cy="2250"/>
          </a:xfrm>
        </p:grpSpPr>
        <p:sp>
          <p:nvSpPr>
            <p:cNvPr id="111678" name="Line 62"/>
            <p:cNvSpPr/>
            <p:nvPr/>
          </p:nvSpPr>
          <p:spPr>
            <a:xfrm>
              <a:off x="2926" y="1686"/>
              <a:ext cx="578" cy="0"/>
            </a:xfrm>
            <a:prstGeom prst="line">
              <a:avLst/>
            </a:prstGeom>
            <a:ln w="28575" cap="sq" cmpd="sng">
              <a:solidFill>
                <a:srgbClr val="000000"/>
              </a:solidFill>
              <a:prstDash val="solid"/>
              <a:round/>
              <a:headEnd type="none" w="med" len="med"/>
              <a:tailEnd type="none" w="med" len="med"/>
            </a:ln>
          </p:spPr>
        </p:sp>
        <p:sp>
          <p:nvSpPr>
            <p:cNvPr id="111679" name="Line 63"/>
            <p:cNvSpPr/>
            <p:nvPr/>
          </p:nvSpPr>
          <p:spPr>
            <a:xfrm>
              <a:off x="2923" y="1964"/>
              <a:ext cx="578" cy="0"/>
            </a:xfrm>
            <a:prstGeom prst="line">
              <a:avLst/>
            </a:prstGeom>
            <a:ln w="12700" cap="flat" cmpd="sng">
              <a:solidFill>
                <a:srgbClr val="000000"/>
              </a:solidFill>
              <a:prstDash val="solid"/>
              <a:round/>
              <a:headEnd type="none" w="med" len="med"/>
              <a:tailEnd type="none" w="med" len="med"/>
            </a:ln>
          </p:spPr>
        </p:sp>
        <p:sp>
          <p:nvSpPr>
            <p:cNvPr id="111680" name="Line 64"/>
            <p:cNvSpPr/>
            <p:nvPr/>
          </p:nvSpPr>
          <p:spPr>
            <a:xfrm>
              <a:off x="2923" y="2241"/>
              <a:ext cx="578" cy="0"/>
            </a:xfrm>
            <a:prstGeom prst="line">
              <a:avLst/>
            </a:prstGeom>
            <a:ln w="12700" cap="flat" cmpd="sng">
              <a:solidFill>
                <a:srgbClr val="000000"/>
              </a:solidFill>
              <a:prstDash val="solid"/>
              <a:round/>
              <a:headEnd type="none" w="med" len="med"/>
              <a:tailEnd type="none" w="med" len="med"/>
            </a:ln>
          </p:spPr>
        </p:sp>
        <p:sp>
          <p:nvSpPr>
            <p:cNvPr id="111681" name="Line 65"/>
            <p:cNvSpPr/>
            <p:nvPr/>
          </p:nvSpPr>
          <p:spPr>
            <a:xfrm>
              <a:off x="2923" y="2519"/>
              <a:ext cx="578" cy="0"/>
            </a:xfrm>
            <a:prstGeom prst="line">
              <a:avLst/>
            </a:prstGeom>
            <a:ln w="12700" cap="flat" cmpd="sng">
              <a:solidFill>
                <a:srgbClr val="000000"/>
              </a:solidFill>
              <a:prstDash val="solid"/>
              <a:round/>
              <a:headEnd type="none" w="med" len="med"/>
              <a:tailEnd type="none" w="med" len="med"/>
            </a:ln>
          </p:spPr>
        </p:sp>
        <p:sp>
          <p:nvSpPr>
            <p:cNvPr id="111682" name="Line 66"/>
            <p:cNvSpPr/>
            <p:nvPr/>
          </p:nvSpPr>
          <p:spPr>
            <a:xfrm>
              <a:off x="2923" y="2797"/>
              <a:ext cx="578" cy="0"/>
            </a:xfrm>
            <a:prstGeom prst="line">
              <a:avLst/>
            </a:prstGeom>
            <a:ln w="12700" cap="flat" cmpd="sng">
              <a:solidFill>
                <a:srgbClr val="000000"/>
              </a:solidFill>
              <a:prstDash val="solid"/>
              <a:round/>
              <a:headEnd type="none" w="med" len="med"/>
              <a:tailEnd type="none" w="med" len="med"/>
            </a:ln>
          </p:spPr>
        </p:sp>
        <p:sp>
          <p:nvSpPr>
            <p:cNvPr id="111683" name="Line 67"/>
            <p:cNvSpPr/>
            <p:nvPr/>
          </p:nvSpPr>
          <p:spPr>
            <a:xfrm>
              <a:off x="2923" y="3075"/>
              <a:ext cx="578" cy="0"/>
            </a:xfrm>
            <a:prstGeom prst="line">
              <a:avLst/>
            </a:prstGeom>
            <a:ln w="12700" cap="flat" cmpd="sng">
              <a:solidFill>
                <a:srgbClr val="000000"/>
              </a:solidFill>
              <a:prstDash val="solid"/>
              <a:round/>
              <a:headEnd type="none" w="med" len="med"/>
              <a:tailEnd type="none" w="med" len="med"/>
            </a:ln>
          </p:spPr>
        </p:sp>
        <p:sp>
          <p:nvSpPr>
            <p:cNvPr id="111684" name="Line 68"/>
            <p:cNvSpPr/>
            <p:nvPr/>
          </p:nvSpPr>
          <p:spPr>
            <a:xfrm>
              <a:off x="2923" y="3353"/>
              <a:ext cx="578" cy="0"/>
            </a:xfrm>
            <a:prstGeom prst="line">
              <a:avLst/>
            </a:prstGeom>
            <a:ln w="12700" cap="flat" cmpd="sng">
              <a:solidFill>
                <a:srgbClr val="000000"/>
              </a:solidFill>
              <a:prstDash val="solid"/>
              <a:round/>
              <a:headEnd type="none" w="med" len="med"/>
              <a:tailEnd type="none" w="med" len="med"/>
            </a:ln>
          </p:spPr>
        </p:sp>
        <p:sp>
          <p:nvSpPr>
            <p:cNvPr id="111685" name="Line 69"/>
            <p:cNvSpPr/>
            <p:nvPr/>
          </p:nvSpPr>
          <p:spPr>
            <a:xfrm>
              <a:off x="2923" y="3926"/>
              <a:ext cx="578" cy="0"/>
            </a:xfrm>
            <a:prstGeom prst="line">
              <a:avLst/>
            </a:prstGeom>
            <a:ln w="28575" cap="sq" cmpd="sng">
              <a:solidFill>
                <a:srgbClr val="000000"/>
              </a:solidFill>
              <a:prstDash val="solid"/>
              <a:round/>
              <a:headEnd type="none" w="med" len="med"/>
              <a:tailEnd type="none" w="med" len="med"/>
            </a:ln>
          </p:spPr>
        </p:sp>
        <p:sp>
          <p:nvSpPr>
            <p:cNvPr id="111686" name="Line 70"/>
            <p:cNvSpPr/>
            <p:nvPr/>
          </p:nvSpPr>
          <p:spPr>
            <a:xfrm>
              <a:off x="2923" y="1686"/>
              <a:ext cx="0" cy="1945"/>
            </a:xfrm>
            <a:prstGeom prst="line">
              <a:avLst/>
            </a:prstGeom>
            <a:ln w="28575" cap="sq" cmpd="sng">
              <a:solidFill>
                <a:srgbClr val="000000"/>
              </a:solidFill>
              <a:prstDash val="solid"/>
              <a:round/>
              <a:headEnd type="none" w="med" len="med"/>
              <a:tailEnd type="none" w="med" len="med"/>
            </a:ln>
          </p:spPr>
        </p:sp>
        <p:sp>
          <p:nvSpPr>
            <p:cNvPr id="111687" name="Line 71"/>
            <p:cNvSpPr/>
            <p:nvPr/>
          </p:nvSpPr>
          <p:spPr>
            <a:xfrm>
              <a:off x="3214" y="1686"/>
              <a:ext cx="2" cy="2250"/>
            </a:xfrm>
            <a:prstGeom prst="line">
              <a:avLst/>
            </a:prstGeom>
            <a:ln w="12700" cap="flat" cmpd="sng">
              <a:solidFill>
                <a:srgbClr val="000000"/>
              </a:solidFill>
              <a:prstDash val="solid"/>
              <a:round/>
              <a:headEnd type="none" w="med" len="med"/>
              <a:tailEnd type="none" w="med" len="med"/>
            </a:ln>
          </p:spPr>
        </p:sp>
        <p:sp>
          <p:nvSpPr>
            <p:cNvPr id="111688" name="Line 72"/>
            <p:cNvSpPr/>
            <p:nvPr/>
          </p:nvSpPr>
          <p:spPr>
            <a:xfrm>
              <a:off x="3501" y="1686"/>
              <a:ext cx="3" cy="2250"/>
            </a:xfrm>
            <a:prstGeom prst="line">
              <a:avLst/>
            </a:prstGeom>
            <a:ln w="28575" cap="sq" cmpd="sng">
              <a:solidFill>
                <a:srgbClr val="000000"/>
              </a:solidFill>
              <a:prstDash val="solid"/>
              <a:round/>
              <a:headEnd type="none" w="med" len="med"/>
              <a:tailEnd type="none" w="med" len="med"/>
            </a:ln>
          </p:spPr>
        </p:sp>
        <p:sp>
          <p:nvSpPr>
            <p:cNvPr id="111689" name="Line 73"/>
            <p:cNvSpPr/>
            <p:nvPr/>
          </p:nvSpPr>
          <p:spPr>
            <a:xfrm>
              <a:off x="2923" y="3630"/>
              <a:ext cx="578" cy="0"/>
            </a:xfrm>
            <a:prstGeom prst="line">
              <a:avLst/>
            </a:prstGeom>
            <a:ln w="12700" cap="flat" cmpd="sng">
              <a:solidFill>
                <a:srgbClr val="000000"/>
              </a:solidFill>
              <a:prstDash val="solid"/>
              <a:round/>
              <a:headEnd type="none" w="med" len="med"/>
              <a:tailEnd type="none" w="med" len="med"/>
            </a:ln>
          </p:spPr>
        </p:sp>
        <p:sp>
          <p:nvSpPr>
            <p:cNvPr id="111690" name="Line 74"/>
            <p:cNvSpPr/>
            <p:nvPr/>
          </p:nvSpPr>
          <p:spPr>
            <a:xfrm>
              <a:off x="2923" y="3606"/>
              <a:ext cx="0" cy="321"/>
            </a:xfrm>
            <a:prstGeom prst="line">
              <a:avLst/>
            </a:prstGeom>
            <a:ln w="28575" cap="flat" cmpd="sng">
              <a:solidFill>
                <a:srgbClr val="000000"/>
              </a:solidFill>
              <a:prstDash val="solid"/>
              <a:round/>
              <a:headEnd type="none" w="med" len="med"/>
              <a:tailEnd type="none" w="med" len="med"/>
            </a:ln>
          </p:spPr>
        </p:sp>
      </p:grpSp>
      <p:grpSp>
        <p:nvGrpSpPr>
          <p:cNvPr id="78" name="Group 75"/>
          <p:cNvGrpSpPr/>
          <p:nvPr/>
        </p:nvGrpSpPr>
        <p:grpSpPr>
          <a:xfrm>
            <a:off x="7195185" y="4130040"/>
            <a:ext cx="177800" cy="2311400"/>
            <a:chOff x="3297" y="2346"/>
            <a:chExt cx="112" cy="1456"/>
          </a:xfrm>
        </p:grpSpPr>
        <p:sp>
          <p:nvSpPr>
            <p:cNvPr id="111692" name="Line 76"/>
            <p:cNvSpPr/>
            <p:nvPr/>
          </p:nvSpPr>
          <p:spPr>
            <a:xfrm flipH="1">
              <a:off x="3297" y="2346"/>
              <a:ext cx="52" cy="99"/>
            </a:xfrm>
            <a:prstGeom prst="line">
              <a:avLst/>
            </a:prstGeom>
            <a:ln w="9525" cap="flat" cmpd="sng">
              <a:solidFill>
                <a:schemeClr val="tx1"/>
              </a:solidFill>
              <a:prstDash val="solid"/>
              <a:round/>
              <a:headEnd type="none" w="med" len="med"/>
              <a:tailEnd type="none" w="med" len="med"/>
            </a:ln>
          </p:spPr>
        </p:sp>
        <p:sp>
          <p:nvSpPr>
            <p:cNvPr id="111693" name="Line 77"/>
            <p:cNvSpPr/>
            <p:nvPr/>
          </p:nvSpPr>
          <p:spPr>
            <a:xfrm>
              <a:off x="3349" y="2364"/>
              <a:ext cx="26" cy="81"/>
            </a:xfrm>
            <a:prstGeom prst="line">
              <a:avLst/>
            </a:prstGeom>
            <a:ln w="9525" cap="flat" cmpd="sng">
              <a:solidFill>
                <a:schemeClr val="tx1"/>
              </a:solidFill>
              <a:prstDash val="solid"/>
              <a:round/>
              <a:headEnd type="none" w="med" len="med"/>
              <a:tailEnd type="none" w="med" len="med"/>
            </a:ln>
          </p:spPr>
        </p:sp>
        <p:sp>
          <p:nvSpPr>
            <p:cNvPr id="111694" name="Line 78"/>
            <p:cNvSpPr/>
            <p:nvPr/>
          </p:nvSpPr>
          <p:spPr>
            <a:xfrm flipH="1">
              <a:off x="3306" y="2605"/>
              <a:ext cx="52" cy="99"/>
            </a:xfrm>
            <a:prstGeom prst="line">
              <a:avLst/>
            </a:prstGeom>
            <a:ln w="9525" cap="flat" cmpd="sng">
              <a:solidFill>
                <a:schemeClr val="tx1"/>
              </a:solidFill>
              <a:prstDash val="solid"/>
              <a:round/>
              <a:headEnd type="none" w="med" len="med"/>
              <a:tailEnd type="none" w="med" len="med"/>
            </a:ln>
          </p:spPr>
        </p:sp>
        <p:sp>
          <p:nvSpPr>
            <p:cNvPr id="111695" name="Line 79"/>
            <p:cNvSpPr/>
            <p:nvPr/>
          </p:nvSpPr>
          <p:spPr>
            <a:xfrm>
              <a:off x="3358" y="2623"/>
              <a:ext cx="25" cy="81"/>
            </a:xfrm>
            <a:prstGeom prst="line">
              <a:avLst/>
            </a:prstGeom>
            <a:ln w="9525" cap="flat" cmpd="sng">
              <a:solidFill>
                <a:schemeClr val="tx1"/>
              </a:solidFill>
              <a:prstDash val="solid"/>
              <a:round/>
              <a:headEnd type="none" w="med" len="med"/>
              <a:tailEnd type="none" w="med" len="med"/>
            </a:ln>
          </p:spPr>
        </p:sp>
        <p:sp>
          <p:nvSpPr>
            <p:cNvPr id="111696" name="Line 80"/>
            <p:cNvSpPr/>
            <p:nvPr/>
          </p:nvSpPr>
          <p:spPr>
            <a:xfrm flipH="1">
              <a:off x="3323" y="3159"/>
              <a:ext cx="52" cy="98"/>
            </a:xfrm>
            <a:prstGeom prst="line">
              <a:avLst/>
            </a:prstGeom>
            <a:ln w="9525" cap="flat" cmpd="sng">
              <a:solidFill>
                <a:schemeClr val="tx1"/>
              </a:solidFill>
              <a:prstDash val="solid"/>
              <a:round/>
              <a:headEnd type="none" w="med" len="med"/>
              <a:tailEnd type="none" w="med" len="med"/>
            </a:ln>
          </p:spPr>
        </p:sp>
        <p:sp>
          <p:nvSpPr>
            <p:cNvPr id="111697" name="Line 81"/>
            <p:cNvSpPr/>
            <p:nvPr/>
          </p:nvSpPr>
          <p:spPr>
            <a:xfrm>
              <a:off x="3375" y="3177"/>
              <a:ext cx="26" cy="80"/>
            </a:xfrm>
            <a:prstGeom prst="line">
              <a:avLst/>
            </a:prstGeom>
            <a:ln w="9525" cap="flat" cmpd="sng">
              <a:solidFill>
                <a:schemeClr val="tx1"/>
              </a:solidFill>
              <a:prstDash val="solid"/>
              <a:round/>
              <a:headEnd type="none" w="med" len="med"/>
              <a:tailEnd type="none" w="med" len="med"/>
            </a:ln>
          </p:spPr>
        </p:sp>
        <p:sp>
          <p:nvSpPr>
            <p:cNvPr id="111698" name="Line 82"/>
            <p:cNvSpPr/>
            <p:nvPr/>
          </p:nvSpPr>
          <p:spPr>
            <a:xfrm flipH="1">
              <a:off x="3332" y="3427"/>
              <a:ext cx="51" cy="98"/>
            </a:xfrm>
            <a:prstGeom prst="line">
              <a:avLst/>
            </a:prstGeom>
            <a:ln w="9525" cap="flat" cmpd="sng">
              <a:solidFill>
                <a:schemeClr val="tx1"/>
              </a:solidFill>
              <a:prstDash val="solid"/>
              <a:round/>
              <a:headEnd type="none" w="med" len="med"/>
              <a:tailEnd type="none" w="med" len="med"/>
            </a:ln>
          </p:spPr>
        </p:sp>
        <p:sp>
          <p:nvSpPr>
            <p:cNvPr id="111699" name="Line 83"/>
            <p:cNvSpPr/>
            <p:nvPr/>
          </p:nvSpPr>
          <p:spPr>
            <a:xfrm>
              <a:off x="3383" y="3445"/>
              <a:ext cx="26" cy="80"/>
            </a:xfrm>
            <a:prstGeom prst="line">
              <a:avLst/>
            </a:prstGeom>
            <a:ln w="9525" cap="flat" cmpd="sng">
              <a:solidFill>
                <a:schemeClr val="tx1"/>
              </a:solidFill>
              <a:prstDash val="solid"/>
              <a:round/>
              <a:headEnd type="none" w="med" len="med"/>
              <a:tailEnd type="none" w="med" len="med"/>
            </a:ln>
          </p:spPr>
        </p:sp>
        <p:sp>
          <p:nvSpPr>
            <p:cNvPr id="111700" name="Line 84"/>
            <p:cNvSpPr/>
            <p:nvPr/>
          </p:nvSpPr>
          <p:spPr>
            <a:xfrm flipH="1">
              <a:off x="3323" y="3704"/>
              <a:ext cx="52" cy="98"/>
            </a:xfrm>
            <a:prstGeom prst="line">
              <a:avLst/>
            </a:prstGeom>
            <a:ln w="9525" cap="flat" cmpd="sng">
              <a:solidFill>
                <a:schemeClr val="tx1"/>
              </a:solidFill>
              <a:prstDash val="solid"/>
              <a:round/>
              <a:headEnd type="none" w="med" len="med"/>
              <a:tailEnd type="none" w="med" len="med"/>
            </a:ln>
          </p:spPr>
        </p:sp>
        <p:sp>
          <p:nvSpPr>
            <p:cNvPr id="111701" name="Line 85"/>
            <p:cNvSpPr/>
            <p:nvPr/>
          </p:nvSpPr>
          <p:spPr>
            <a:xfrm>
              <a:off x="3375" y="3722"/>
              <a:ext cx="26" cy="80"/>
            </a:xfrm>
            <a:prstGeom prst="line">
              <a:avLst/>
            </a:prstGeom>
            <a:ln w="9525" cap="flat" cmpd="sng">
              <a:solidFill>
                <a:schemeClr val="tx1"/>
              </a:solidFill>
              <a:prstDash val="solid"/>
              <a:round/>
              <a:headEnd type="none" w="med" len="med"/>
              <a:tailEnd type="none" w="med" len="med"/>
            </a:ln>
          </p:spPr>
        </p:sp>
      </p:grpSp>
      <p:grpSp>
        <p:nvGrpSpPr>
          <p:cNvPr id="89" name="Group 86"/>
          <p:cNvGrpSpPr/>
          <p:nvPr/>
        </p:nvGrpSpPr>
        <p:grpSpPr>
          <a:xfrm>
            <a:off x="6128385" y="3063240"/>
            <a:ext cx="338138" cy="3535363"/>
            <a:chOff x="2640" y="1680"/>
            <a:chExt cx="213" cy="2227"/>
          </a:xfrm>
        </p:grpSpPr>
        <p:sp>
          <p:nvSpPr>
            <p:cNvPr id="111703" name="Rectangle 87"/>
            <p:cNvSpPr/>
            <p:nvPr/>
          </p:nvSpPr>
          <p:spPr>
            <a:xfrm>
              <a:off x="2640" y="1680"/>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4" name="Rectangle 88"/>
            <p:cNvSpPr/>
            <p:nvPr/>
          </p:nvSpPr>
          <p:spPr>
            <a:xfrm>
              <a:off x="2640" y="1984"/>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5" name="Rectangle 89"/>
            <p:cNvSpPr/>
            <p:nvPr/>
          </p:nvSpPr>
          <p:spPr>
            <a:xfrm>
              <a:off x="2640" y="2252"/>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6" name="Rectangle 90"/>
            <p:cNvSpPr/>
            <p:nvPr/>
          </p:nvSpPr>
          <p:spPr>
            <a:xfrm>
              <a:off x="2640" y="2537"/>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7" name="Rectangle 91"/>
            <p:cNvSpPr/>
            <p:nvPr/>
          </p:nvSpPr>
          <p:spPr>
            <a:xfrm>
              <a:off x="2640" y="2814"/>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8" name="Rectangle 92"/>
            <p:cNvSpPr/>
            <p:nvPr/>
          </p:nvSpPr>
          <p:spPr>
            <a:xfrm>
              <a:off x="2640" y="3100"/>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09" name="Rectangle 93"/>
            <p:cNvSpPr/>
            <p:nvPr/>
          </p:nvSpPr>
          <p:spPr>
            <a:xfrm>
              <a:off x="2640" y="3377"/>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710" name="Rectangle 94"/>
            <p:cNvSpPr/>
            <p:nvPr/>
          </p:nvSpPr>
          <p:spPr>
            <a:xfrm>
              <a:off x="2640" y="3636"/>
              <a:ext cx="213" cy="271"/>
            </a:xfrm>
            <a:prstGeom prst="rect">
              <a:avLst/>
            </a:prstGeom>
            <a:noFill/>
            <a:ln w="9525">
              <a:noFill/>
            </a:ln>
          </p:spPr>
          <p:txBody>
            <a:bodyPr wrap="none" anchor="t">
              <a:spAutoFit/>
            </a:bodyPr>
            <a:p>
              <a:r>
                <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00" name="Group 97"/>
          <p:cNvGrpSpPr/>
          <p:nvPr/>
        </p:nvGrpSpPr>
        <p:grpSpPr>
          <a:xfrm>
            <a:off x="7714298" y="3063240"/>
            <a:ext cx="1646237" cy="473076"/>
            <a:chOff x="3639" y="1680"/>
            <a:chExt cx="1037" cy="298"/>
          </a:xfrm>
        </p:grpSpPr>
        <p:sp>
          <p:nvSpPr>
            <p:cNvPr id="111713" name="Rectangle 98"/>
            <p:cNvSpPr/>
            <p:nvPr/>
          </p:nvSpPr>
          <p:spPr>
            <a:xfrm>
              <a:off x="3673" y="1707"/>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b</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714" name="Line 99"/>
            <p:cNvSpPr/>
            <p:nvPr/>
          </p:nvSpPr>
          <p:spPr>
            <a:xfrm>
              <a:off x="3976" y="1828"/>
              <a:ext cx="268" cy="0"/>
            </a:xfrm>
            <a:prstGeom prst="line">
              <a:avLst/>
            </a:prstGeom>
            <a:ln w="9525" cap="flat" cmpd="sng">
              <a:solidFill>
                <a:schemeClr val="tx1"/>
              </a:solidFill>
              <a:prstDash val="solid"/>
              <a:round/>
              <a:headEnd type="none" w="med" len="med"/>
              <a:tailEnd type="triangle" w="med" len="med"/>
            </a:ln>
          </p:spPr>
        </p:sp>
        <p:grpSp>
          <p:nvGrpSpPr>
            <p:cNvPr id="111715" name="Group 100"/>
            <p:cNvGrpSpPr/>
            <p:nvPr/>
          </p:nvGrpSpPr>
          <p:grpSpPr>
            <a:xfrm>
              <a:off x="3639" y="1711"/>
              <a:ext cx="432" cy="218"/>
              <a:chOff x="4376" y="2144"/>
              <a:chExt cx="400" cy="224"/>
            </a:xfrm>
          </p:grpSpPr>
          <p:sp>
            <p:nvSpPr>
              <p:cNvPr id="111716" name="Rectangle 101"/>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717" name="Line 102"/>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grpSp>
          <p:nvGrpSpPr>
            <p:cNvPr id="111718" name="Group 103"/>
            <p:cNvGrpSpPr/>
            <p:nvPr/>
          </p:nvGrpSpPr>
          <p:grpSpPr>
            <a:xfrm>
              <a:off x="4244" y="1712"/>
              <a:ext cx="432" cy="215"/>
              <a:chOff x="4376" y="2144"/>
              <a:chExt cx="400" cy="224"/>
            </a:xfrm>
          </p:grpSpPr>
          <p:sp>
            <p:nvSpPr>
              <p:cNvPr id="111719" name="Rectangle 104"/>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200" b="1" dirty="0">
                  <a:latin typeface="宋体" panose="02010600030101010101" pitchFamily="2" charset="-122"/>
                  <a:ea typeface="宋体" panose="02010600030101010101" pitchFamily="2" charset="-122"/>
                </a:endParaRPr>
              </a:p>
            </p:txBody>
          </p:sp>
          <p:sp>
            <p:nvSpPr>
              <p:cNvPr id="111720" name="Line 105"/>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1721" name="Rectangle 106"/>
            <p:cNvSpPr/>
            <p:nvPr/>
          </p:nvSpPr>
          <p:spPr>
            <a:xfrm>
              <a:off x="4263" y="1680"/>
              <a:ext cx="204" cy="271"/>
            </a:xfrm>
            <a:prstGeom prst="rect">
              <a:avLst/>
            </a:prstGeom>
            <a:noFill/>
            <a:ln w="9525">
              <a:noFill/>
            </a:ln>
          </p:spPr>
          <p:txBody>
            <a:bodyPr wrap="none" anchor="t">
              <a:spAutoFit/>
            </a:bodyPr>
            <a:p>
              <a:pPr algn="ctr">
                <a:spcBef>
                  <a:spcPct val="20000"/>
                </a:spcBef>
              </a:pPr>
              <a:r>
                <a:rPr lang="en-US" altLang="zh-CN" sz="2200" b="1" dirty="0">
                  <a:solidFill>
                    <a:srgbClr val="000000"/>
                  </a:solidFill>
                  <a:latin typeface="宋体" panose="02010600030101010101" pitchFamily="2" charset="-122"/>
                  <a:ea typeface="宋体" panose="02010600030101010101" pitchFamily="2" charset="-122"/>
                </a:rPr>
                <a:t>c</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722" name="Line 107"/>
            <p:cNvSpPr/>
            <p:nvPr/>
          </p:nvSpPr>
          <p:spPr>
            <a:xfrm flipH="1">
              <a:off x="4546" y="1784"/>
              <a:ext cx="43" cy="98"/>
            </a:xfrm>
            <a:prstGeom prst="line">
              <a:avLst/>
            </a:prstGeom>
            <a:ln w="9525" cap="flat" cmpd="sng">
              <a:solidFill>
                <a:schemeClr val="tx1"/>
              </a:solidFill>
              <a:prstDash val="solid"/>
              <a:round/>
              <a:headEnd type="none" w="med" len="med"/>
              <a:tailEnd type="none" w="med" len="med"/>
            </a:ln>
          </p:spPr>
        </p:sp>
        <p:sp>
          <p:nvSpPr>
            <p:cNvPr id="111723" name="Line 108"/>
            <p:cNvSpPr/>
            <p:nvPr/>
          </p:nvSpPr>
          <p:spPr>
            <a:xfrm>
              <a:off x="4589" y="1793"/>
              <a:ext cx="35" cy="89"/>
            </a:xfrm>
            <a:prstGeom prst="line">
              <a:avLst/>
            </a:prstGeom>
            <a:ln w="9525" cap="flat" cmpd="sng">
              <a:solidFill>
                <a:schemeClr val="tx1"/>
              </a:solidFill>
              <a:prstDash val="solid"/>
              <a:round/>
              <a:headEnd type="none" w="med" len="med"/>
              <a:tailEnd type="none" w="med" len="med"/>
            </a:ln>
          </p:spPr>
        </p:sp>
      </p:grpSp>
      <p:sp>
        <p:nvSpPr>
          <p:cNvPr id="112" name="Line 109"/>
          <p:cNvSpPr/>
          <p:nvPr/>
        </p:nvSpPr>
        <p:spPr>
          <a:xfrm>
            <a:off x="7271385" y="3291840"/>
            <a:ext cx="425450" cy="0"/>
          </a:xfrm>
          <a:prstGeom prst="line">
            <a:avLst/>
          </a:prstGeom>
          <a:ln w="9525" cap="flat" cmpd="sng">
            <a:solidFill>
              <a:schemeClr val="tx1"/>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0"/>
                                          </p:stCondLst>
                                        </p:cTn>
                                        <p:tgtEl>
                                          <p:spTgt spid="111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1619"/>
                                        </p:tgtEl>
                                        <p:attrNameLst>
                                          <p:attrName>style.visibility</p:attrName>
                                        </p:attrNameLst>
                                      </p:cBhvr>
                                      <p:to>
                                        <p:strVal val="visible"/>
                                      </p:to>
                                    </p:set>
                                    <p:animEffect transition="in" filter="wipe(up)">
                                      <p:cBhvr>
                                        <p:cTn id="16" dur="500"/>
                                        <p:tgtEl>
                                          <p:spTgt spid="111619"/>
                                        </p:tgtEl>
                                      </p:cBhvr>
                                    </p:animEffect>
                                  </p:childTnLst>
                                </p:cTn>
                              </p:par>
                              <p:par>
                                <p:cTn id="17" presetID="22" presetClass="entr" presetSubtype="1" fill="hold" nodeType="withEffect">
                                  <p:stCondLst>
                                    <p:cond delay="0"/>
                                  </p:stCondLst>
                                  <p:childTnLst>
                                    <p:set>
                                      <p:cBhvr>
                                        <p:cTn id="18" dur="1" fill="hold">
                                          <p:stCondLst>
                                            <p:cond delay="0"/>
                                          </p:stCondLst>
                                        </p:cTn>
                                        <p:tgtEl>
                                          <p:spTgt spid="111621"/>
                                        </p:tgtEl>
                                        <p:attrNameLst>
                                          <p:attrName>style.visibility</p:attrName>
                                        </p:attrNameLst>
                                      </p:cBhvr>
                                      <p:to>
                                        <p:strVal val="visible"/>
                                      </p:to>
                                    </p:set>
                                    <p:animEffect transition="in" filter="wipe(up)">
                                      <p:cBhvr>
                                        <p:cTn id="19" dur="500"/>
                                        <p:tgtEl>
                                          <p:spTgt spid="1116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up)">
                                      <p:cBhvr>
                                        <p:cTn id="29" dur="500"/>
                                        <p:tgtEl>
                                          <p:spTgt spid="64"/>
                                        </p:tgtEl>
                                      </p:cBhvr>
                                    </p:animEffect>
                                  </p:childTnLst>
                                </p:cTn>
                              </p:par>
                              <p:par>
                                <p:cTn id="30" presetID="22" presetClass="entr" presetSubtype="1" fill="hold" nodeType="with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wipe(up)">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strips(downRight)">
                                      <p:cBhvr>
                                        <p:cTn id="42" dur="500"/>
                                        <p:tgtEl>
                                          <p:spTgt spid="1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wipe(left)">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trips(downRigh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strips(downRight)">
                                      <p:cBhvr>
                                        <p:cTn id="62" dur="500"/>
                                        <p:tgtEl>
                                          <p:spTgt spid="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left)">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wipe(up)">
                                      <p:cBhvr>
                                        <p:cTn id="7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111618" grpId="0"/>
      <p:bldP spid="11161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Rectangle 11"/>
          <p:cNvSpPr>
            <a:spLocks noChangeArrowheads="1"/>
          </p:cNvSpPr>
          <p:nvPr/>
        </p:nvSpPr>
        <p:spPr bwMode="auto">
          <a:xfrm>
            <a:off x="6677660" y="356235"/>
            <a:ext cx="3669030" cy="571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zh-CN"/>
            </a:defPPr>
            <a:lvl1pPr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20000"/>
              </a:spcBef>
              <a:spcAft>
                <a:spcPct val="0"/>
              </a:spcAft>
              <a:buClr>
                <a:srgbClr val="000000"/>
              </a:buClr>
              <a:buSzPct val="100000"/>
              <a:buFont typeface="Times New Roman" panose="02020603050405020304" pitchFamily="18" charset="0"/>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a:lstStyle>
          <a:p>
            <a:pPr algn="ctr" eaLnBrk="0" hangingPunct="0">
              <a:spcBef>
                <a:spcPct val="0"/>
              </a:spcBef>
            </a:pPr>
            <a:r>
              <a:rPr lang="zh-CN" altLang="en-US" sz="3200" dirty="0">
                <a:solidFill>
                  <a:srgbClr val="0000FF"/>
                </a:solidFill>
                <a:latin typeface="楷体_GB2312" pitchFamily="49" charset="-122"/>
              </a:rPr>
              <a:t>孩子表示法</a:t>
            </a:r>
            <a:endParaRPr lang="zh-CN" altLang="en-US" sz="3200" dirty="0">
              <a:solidFill>
                <a:srgbClr val="0000FF"/>
              </a:solidFill>
              <a:latin typeface="楷体_GB2312" pitchFamily="49" charset="-122"/>
            </a:endParaRPr>
          </a:p>
        </p:txBody>
      </p:sp>
      <p:sp>
        <p:nvSpPr>
          <p:cNvPr id="113666" name="矩形 3"/>
          <p:cNvSpPr/>
          <p:nvPr/>
        </p:nvSpPr>
        <p:spPr>
          <a:xfrm>
            <a:off x="492125" y="1775460"/>
            <a:ext cx="5732145" cy="4292600"/>
          </a:xfrm>
          <a:prstGeom prst="rect">
            <a:avLst/>
          </a:prstGeom>
          <a:noFill/>
          <a:ln w="9525">
            <a:noFill/>
          </a:ln>
        </p:spPr>
        <p:txBody>
          <a:bodyPr wrap="square" anchor="t">
            <a:spAutoFit/>
          </a:bodyPr>
          <a:p>
            <a:pPr>
              <a:lnSpc>
                <a:spcPct val="150000"/>
              </a:lnSpc>
            </a:pPr>
            <a:r>
              <a:rPr lang="en-US" altLang="zh-CN"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这种存储结构的特点是</a:t>
            </a:r>
            <a:r>
              <a:rPr lang="zh-CN" altLang="en-US"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寻找某个结点的孩子比较容易</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但寻找双亲比较麻烦</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，所以，在必要的时候，可以</a:t>
            </a:r>
            <a:r>
              <a:rPr lang="zh-CN" altLang="en-US"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将双亲表示法</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和</a:t>
            </a:r>
            <a:r>
              <a:rPr lang="zh-CN" altLang="en-US" sz="26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孩子表示法结合</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起来，即将一维数组元素增加一个表示双亲结点的域</a:t>
            </a:r>
            <a:r>
              <a:rPr lang="en-US" altLang="zh-CN"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parent</a:t>
            </a:r>
            <a:r>
              <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，用来指示结点的双亲在一维数组中的位置。</a:t>
            </a:r>
            <a:endParaRPr lang="zh-CN" altLang="en-US" sz="26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14" name="组合 113"/>
          <p:cNvGrpSpPr/>
          <p:nvPr/>
        </p:nvGrpSpPr>
        <p:grpSpPr>
          <a:xfrm>
            <a:off x="6503670" y="1976755"/>
            <a:ext cx="4892040" cy="3587750"/>
            <a:chOff x="10242" y="3678"/>
            <a:chExt cx="7704" cy="5650"/>
          </a:xfrm>
        </p:grpSpPr>
        <p:sp>
          <p:nvSpPr>
            <p:cNvPr id="6" name="Line 21"/>
            <p:cNvSpPr/>
            <p:nvPr/>
          </p:nvSpPr>
          <p:spPr>
            <a:xfrm>
              <a:off x="13154" y="4734"/>
              <a:ext cx="670" cy="0"/>
            </a:xfrm>
            <a:prstGeom prst="line">
              <a:avLst/>
            </a:prstGeom>
            <a:ln w="9525" cap="flat" cmpd="sng">
              <a:solidFill>
                <a:schemeClr val="tx1"/>
              </a:solidFill>
              <a:prstDash val="solid"/>
              <a:round/>
              <a:headEnd type="none" w="med" len="med"/>
              <a:tailEnd type="triangle" w="med" len="med"/>
            </a:ln>
          </p:spPr>
        </p:sp>
        <p:grpSp>
          <p:nvGrpSpPr>
            <p:cNvPr id="7" name="Group 22"/>
            <p:cNvGrpSpPr/>
            <p:nvPr/>
          </p:nvGrpSpPr>
          <p:grpSpPr>
            <a:xfrm>
              <a:off x="13844" y="4387"/>
              <a:ext cx="2592" cy="792"/>
              <a:chOff x="3639" y="1957"/>
              <a:chExt cx="1037" cy="317"/>
            </a:xfrm>
          </p:grpSpPr>
          <p:grpSp>
            <p:nvGrpSpPr>
              <p:cNvPr id="8" name="Group 23"/>
              <p:cNvGrpSpPr/>
              <p:nvPr/>
            </p:nvGrpSpPr>
            <p:grpSpPr>
              <a:xfrm>
                <a:off x="3639" y="1988"/>
                <a:ext cx="432" cy="218"/>
                <a:chOff x="4376" y="2144"/>
                <a:chExt cx="400" cy="224"/>
              </a:xfrm>
            </p:grpSpPr>
            <p:sp>
              <p:nvSpPr>
                <p:cNvPr id="9" name="Rectangle 24"/>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Line 25"/>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1" name="Rectangle 26"/>
              <p:cNvSpPr/>
              <p:nvPr/>
            </p:nvSpPr>
            <p:spPr>
              <a:xfrm>
                <a:off x="3669" y="1984"/>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Group 27"/>
              <p:cNvGrpSpPr/>
              <p:nvPr/>
            </p:nvGrpSpPr>
            <p:grpSpPr>
              <a:xfrm>
                <a:off x="4244" y="1989"/>
                <a:ext cx="432" cy="215"/>
                <a:chOff x="4376" y="2144"/>
                <a:chExt cx="400" cy="224"/>
              </a:xfrm>
            </p:grpSpPr>
            <p:sp>
              <p:nvSpPr>
                <p:cNvPr id="13" name="Rectangle 28"/>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Line 29"/>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15" name="Rectangle 30"/>
              <p:cNvSpPr/>
              <p:nvPr/>
            </p:nvSpPr>
            <p:spPr>
              <a:xfrm>
                <a:off x="4259" y="1957"/>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Line 31"/>
              <p:cNvSpPr/>
              <p:nvPr/>
            </p:nvSpPr>
            <p:spPr>
              <a:xfrm flipH="1">
                <a:off x="4546" y="2061"/>
                <a:ext cx="43" cy="98"/>
              </a:xfrm>
              <a:prstGeom prst="line">
                <a:avLst/>
              </a:prstGeom>
              <a:ln w="9525" cap="flat" cmpd="sng">
                <a:solidFill>
                  <a:schemeClr val="tx1"/>
                </a:solidFill>
                <a:prstDash val="solid"/>
                <a:round/>
                <a:headEnd type="none" w="med" len="med"/>
                <a:tailEnd type="none" w="med" len="med"/>
              </a:ln>
            </p:spPr>
          </p:sp>
          <p:sp>
            <p:nvSpPr>
              <p:cNvPr id="17" name="Line 32"/>
              <p:cNvSpPr/>
              <p:nvPr/>
            </p:nvSpPr>
            <p:spPr>
              <a:xfrm>
                <a:off x="4589" y="2070"/>
                <a:ext cx="35" cy="89"/>
              </a:xfrm>
              <a:prstGeom prst="line">
                <a:avLst/>
              </a:prstGeom>
              <a:ln w="9525" cap="flat" cmpd="sng">
                <a:solidFill>
                  <a:schemeClr val="tx1"/>
                </a:solidFill>
                <a:prstDash val="solid"/>
                <a:round/>
                <a:headEnd type="none" w="med" len="med"/>
                <a:tailEnd type="none" w="med" len="med"/>
              </a:ln>
            </p:spPr>
          </p:sp>
          <p:sp>
            <p:nvSpPr>
              <p:cNvPr id="18" name="Line 33"/>
              <p:cNvSpPr/>
              <p:nvPr/>
            </p:nvSpPr>
            <p:spPr>
              <a:xfrm>
                <a:off x="3985" y="2096"/>
                <a:ext cx="267" cy="0"/>
              </a:xfrm>
              <a:prstGeom prst="line">
                <a:avLst/>
              </a:prstGeom>
              <a:ln w="9525" cap="flat" cmpd="sng">
                <a:solidFill>
                  <a:schemeClr val="tx1"/>
                </a:solidFill>
                <a:prstDash val="solid"/>
                <a:round/>
                <a:headEnd type="none" w="med" len="med"/>
                <a:tailEnd type="triangle" w="med" len="med"/>
              </a:ln>
            </p:spPr>
          </p:sp>
        </p:grpSp>
        <p:sp>
          <p:nvSpPr>
            <p:cNvPr id="19" name="Line 34"/>
            <p:cNvSpPr/>
            <p:nvPr/>
          </p:nvSpPr>
          <p:spPr>
            <a:xfrm>
              <a:off x="13176" y="6834"/>
              <a:ext cx="668" cy="0"/>
            </a:xfrm>
            <a:prstGeom prst="line">
              <a:avLst/>
            </a:prstGeom>
            <a:ln w="9525" cap="flat" cmpd="sng">
              <a:solidFill>
                <a:schemeClr val="tx1"/>
              </a:solidFill>
              <a:prstDash val="solid"/>
              <a:round/>
              <a:headEnd type="none" w="med" len="med"/>
              <a:tailEnd type="triangle" w="med" len="med"/>
            </a:ln>
          </p:spPr>
        </p:sp>
        <p:grpSp>
          <p:nvGrpSpPr>
            <p:cNvPr id="20" name="Group 35"/>
            <p:cNvGrpSpPr/>
            <p:nvPr/>
          </p:nvGrpSpPr>
          <p:grpSpPr>
            <a:xfrm>
              <a:off x="13866" y="6484"/>
              <a:ext cx="4080" cy="793"/>
              <a:chOff x="3648" y="2796"/>
              <a:chExt cx="1632" cy="317"/>
            </a:xfrm>
          </p:grpSpPr>
          <p:grpSp>
            <p:nvGrpSpPr>
              <p:cNvPr id="21" name="Group 36"/>
              <p:cNvGrpSpPr/>
              <p:nvPr/>
            </p:nvGrpSpPr>
            <p:grpSpPr>
              <a:xfrm>
                <a:off x="3648" y="2828"/>
                <a:ext cx="432" cy="217"/>
                <a:chOff x="4376" y="2144"/>
                <a:chExt cx="400" cy="224"/>
              </a:xfrm>
            </p:grpSpPr>
            <p:sp>
              <p:nvSpPr>
                <p:cNvPr id="22" name="Rectangle 37"/>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Line 38"/>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26" name="Rectangle 39"/>
              <p:cNvSpPr/>
              <p:nvPr/>
            </p:nvSpPr>
            <p:spPr>
              <a:xfrm>
                <a:off x="3654" y="2823"/>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7" name="Group 40"/>
              <p:cNvGrpSpPr/>
              <p:nvPr/>
            </p:nvGrpSpPr>
            <p:grpSpPr>
              <a:xfrm>
                <a:off x="4261" y="2829"/>
                <a:ext cx="432" cy="214"/>
                <a:chOff x="4376" y="2144"/>
                <a:chExt cx="400" cy="224"/>
              </a:xfrm>
            </p:grpSpPr>
            <p:sp>
              <p:nvSpPr>
                <p:cNvPr id="28" name="Rectangle 41"/>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Line 42"/>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30" name="Rectangle 43"/>
              <p:cNvSpPr/>
              <p:nvPr/>
            </p:nvSpPr>
            <p:spPr>
              <a:xfrm>
                <a:off x="4273" y="2796"/>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Line 44"/>
              <p:cNvSpPr/>
              <p:nvPr/>
            </p:nvSpPr>
            <p:spPr>
              <a:xfrm>
                <a:off x="3993" y="2936"/>
                <a:ext cx="268" cy="0"/>
              </a:xfrm>
              <a:prstGeom prst="line">
                <a:avLst/>
              </a:prstGeom>
              <a:ln w="9525" cap="flat" cmpd="sng">
                <a:solidFill>
                  <a:schemeClr val="tx1"/>
                </a:solidFill>
                <a:prstDash val="solid"/>
                <a:round/>
                <a:headEnd type="none" w="med" len="med"/>
                <a:tailEnd type="triangle" w="med" len="med"/>
              </a:ln>
            </p:spPr>
          </p:sp>
          <p:grpSp>
            <p:nvGrpSpPr>
              <p:cNvPr id="32" name="Group 45"/>
              <p:cNvGrpSpPr/>
              <p:nvPr/>
            </p:nvGrpSpPr>
            <p:grpSpPr>
              <a:xfrm>
                <a:off x="4848" y="2819"/>
                <a:ext cx="432" cy="217"/>
                <a:chOff x="4376" y="2144"/>
                <a:chExt cx="400" cy="224"/>
              </a:xfrm>
            </p:grpSpPr>
            <p:sp>
              <p:nvSpPr>
                <p:cNvPr id="33" name="Rectangle 46"/>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Line 47"/>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35" name="Rectangle 48"/>
              <p:cNvSpPr/>
              <p:nvPr/>
            </p:nvSpPr>
            <p:spPr>
              <a:xfrm>
                <a:off x="4877" y="2814"/>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Line 49"/>
              <p:cNvSpPr/>
              <p:nvPr/>
            </p:nvSpPr>
            <p:spPr>
              <a:xfrm>
                <a:off x="4581" y="2936"/>
                <a:ext cx="267" cy="0"/>
              </a:xfrm>
              <a:prstGeom prst="line">
                <a:avLst/>
              </a:prstGeom>
              <a:ln w="9525" cap="flat" cmpd="sng">
                <a:solidFill>
                  <a:schemeClr val="tx1"/>
                </a:solidFill>
                <a:prstDash val="solid"/>
                <a:round/>
                <a:headEnd type="none" w="med" len="med"/>
                <a:tailEnd type="triangle" w="med" len="med"/>
              </a:ln>
            </p:spPr>
          </p:sp>
          <p:sp>
            <p:nvSpPr>
              <p:cNvPr id="39" name="Line 50"/>
              <p:cNvSpPr/>
              <p:nvPr/>
            </p:nvSpPr>
            <p:spPr>
              <a:xfrm flipH="1">
                <a:off x="5168" y="2873"/>
                <a:ext cx="52" cy="99"/>
              </a:xfrm>
              <a:prstGeom prst="line">
                <a:avLst/>
              </a:prstGeom>
              <a:ln w="9525" cap="flat" cmpd="sng">
                <a:solidFill>
                  <a:schemeClr val="tx1"/>
                </a:solidFill>
                <a:prstDash val="solid"/>
                <a:round/>
                <a:headEnd type="none" w="med" len="med"/>
                <a:tailEnd type="none" w="med" len="med"/>
              </a:ln>
            </p:spPr>
          </p:sp>
          <p:sp>
            <p:nvSpPr>
              <p:cNvPr id="40" name="Line 51"/>
              <p:cNvSpPr/>
              <p:nvPr/>
            </p:nvSpPr>
            <p:spPr>
              <a:xfrm>
                <a:off x="5220" y="2891"/>
                <a:ext cx="25" cy="81"/>
              </a:xfrm>
              <a:prstGeom prst="line">
                <a:avLst/>
              </a:prstGeom>
              <a:ln w="9525" cap="flat" cmpd="sng">
                <a:solidFill>
                  <a:schemeClr val="tx1"/>
                </a:solidFill>
                <a:prstDash val="solid"/>
                <a:round/>
                <a:headEnd type="none" w="med" len="med"/>
                <a:tailEnd type="none" w="med" len="med"/>
              </a:ln>
            </p:spPr>
          </p:sp>
        </p:grpSp>
        <p:grpSp>
          <p:nvGrpSpPr>
            <p:cNvPr id="41" name="Group 52"/>
            <p:cNvGrpSpPr/>
            <p:nvPr/>
          </p:nvGrpSpPr>
          <p:grpSpPr>
            <a:xfrm>
              <a:off x="11923" y="3704"/>
              <a:ext cx="750" cy="5510"/>
              <a:chOff x="2923" y="1686"/>
              <a:chExt cx="300" cy="2204"/>
            </a:xfrm>
          </p:grpSpPr>
          <p:sp>
            <p:nvSpPr>
              <p:cNvPr id="42" name="Rectangle 53"/>
              <p:cNvSpPr/>
              <p:nvPr/>
            </p:nvSpPr>
            <p:spPr>
              <a:xfrm>
                <a:off x="2923" y="3353"/>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Rectangle 54"/>
              <p:cNvSpPr/>
              <p:nvPr/>
            </p:nvSpPr>
            <p:spPr>
              <a:xfrm>
                <a:off x="2923" y="3075"/>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Rectangle 55"/>
              <p:cNvSpPr/>
              <p:nvPr/>
            </p:nvSpPr>
            <p:spPr>
              <a:xfrm>
                <a:off x="2923" y="2797"/>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Rectangle 56"/>
              <p:cNvSpPr/>
              <p:nvPr/>
            </p:nvSpPr>
            <p:spPr>
              <a:xfrm>
                <a:off x="2923" y="2519"/>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 name="Rectangle 57"/>
              <p:cNvSpPr/>
              <p:nvPr/>
            </p:nvSpPr>
            <p:spPr>
              <a:xfrm>
                <a:off x="2923" y="2241"/>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7" name="Rectangle 58"/>
              <p:cNvSpPr/>
              <p:nvPr/>
            </p:nvSpPr>
            <p:spPr>
              <a:xfrm>
                <a:off x="2923" y="1964"/>
                <a:ext cx="291" cy="277"/>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Rectangle 59"/>
              <p:cNvSpPr/>
              <p:nvPr/>
            </p:nvSpPr>
            <p:spPr>
              <a:xfrm>
                <a:off x="2923" y="1686"/>
                <a:ext cx="291"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 name="Rectangle 60"/>
              <p:cNvSpPr/>
              <p:nvPr/>
            </p:nvSpPr>
            <p:spPr>
              <a:xfrm>
                <a:off x="2931" y="3612"/>
                <a:ext cx="292" cy="278"/>
              </a:xfrm>
              <a:prstGeom prst="rect">
                <a:avLst/>
              </a:prstGeom>
              <a:noFill/>
              <a:ln w="9525">
                <a:noFill/>
              </a:ln>
            </p:spPr>
            <p:txBody>
              <a:bodyPr anchor="t"/>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50" name="Group 75"/>
            <p:cNvGrpSpPr/>
            <p:nvPr/>
          </p:nvGrpSpPr>
          <p:grpSpPr>
            <a:xfrm>
              <a:off x="13026" y="5374"/>
              <a:ext cx="280" cy="3640"/>
              <a:chOff x="3297" y="2346"/>
              <a:chExt cx="112" cy="1456"/>
            </a:xfrm>
          </p:grpSpPr>
          <p:sp>
            <p:nvSpPr>
              <p:cNvPr id="51" name="Line 76"/>
              <p:cNvSpPr/>
              <p:nvPr/>
            </p:nvSpPr>
            <p:spPr>
              <a:xfrm flipH="1">
                <a:off x="3297" y="2346"/>
                <a:ext cx="52" cy="99"/>
              </a:xfrm>
              <a:prstGeom prst="line">
                <a:avLst/>
              </a:prstGeom>
              <a:ln w="9525" cap="flat" cmpd="sng">
                <a:solidFill>
                  <a:schemeClr val="tx1"/>
                </a:solidFill>
                <a:prstDash val="solid"/>
                <a:round/>
                <a:headEnd type="none" w="med" len="med"/>
                <a:tailEnd type="none" w="med" len="med"/>
              </a:ln>
            </p:spPr>
          </p:sp>
          <p:sp>
            <p:nvSpPr>
              <p:cNvPr id="52" name="Line 77"/>
              <p:cNvSpPr/>
              <p:nvPr/>
            </p:nvSpPr>
            <p:spPr>
              <a:xfrm>
                <a:off x="3349" y="2364"/>
                <a:ext cx="26" cy="81"/>
              </a:xfrm>
              <a:prstGeom prst="line">
                <a:avLst/>
              </a:prstGeom>
              <a:ln w="9525" cap="flat" cmpd="sng">
                <a:solidFill>
                  <a:schemeClr val="tx1"/>
                </a:solidFill>
                <a:prstDash val="solid"/>
                <a:round/>
                <a:headEnd type="none" w="med" len="med"/>
                <a:tailEnd type="none" w="med" len="med"/>
              </a:ln>
            </p:spPr>
          </p:sp>
          <p:sp>
            <p:nvSpPr>
              <p:cNvPr id="53" name="Line 78"/>
              <p:cNvSpPr/>
              <p:nvPr/>
            </p:nvSpPr>
            <p:spPr>
              <a:xfrm flipH="1">
                <a:off x="3306" y="2605"/>
                <a:ext cx="52" cy="99"/>
              </a:xfrm>
              <a:prstGeom prst="line">
                <a:avLst/>
              </a:prstGeom>
              <a:ln w="9525" cap="flat" cmpd="sng">
                <a:solidFill>
                  <a:schemeClr val="tx1"/>
                </a:solidFill>
                <a:prstDash val="solid"/>
                <a:round/>
                <a:headEnd type="none" w="med" len="med"/>
                <a:tailEnd type="none" w="med" len="med"/>
              </a:ln>
            </p:spPr>
          </p:sp>
          <p:sp>
            <p:nvSpPr>
              <p:cNvPr id="54" name="Line 79"/>
              <p:cNvSpPr/>
              <p:nvPr/>
            </p:nvSpPr>
            <p:spPr>
              <a:xfrm>
                <a:off x="3358" y="2623"/>
                <a:ext cx="25" cy="81"/>
              </a:xfrm>
              <a:prstGeom prst="line">
                <a:avLst/>
              </a:prstGeom>
              <a:ln w="9525" cap="flat" cmpd="sng">
                <a:solidFill>
                  <a:schemeClr val="tx1"/>
                </a:solidFill>
                <a:prstDash val="solid"/>
                <a:round/>
                <a:headEnd type="none" w="med" len="med"/>
                <a:tailEnd type="none" w="med" len="med"/>
              </a:ln>
            </p:spPr>
          </p:sp>
          <p:sp>
            <p:nvSpPr>
              <p:cNvPr id="56" name="Line 80"/>
              <p:cNvSpPr/>
              <p:nvPr/>
            </p:nvSpPr>
            <p:spPr>
              <a:xfrm flipH="1">
                <a:off x="3323" y="3159"/>
                <a:ext cx="52" cy="98"/>
              </a:xfrm>
              <a:prstGeom prst="line">
                <a:avLst/>
              </a:prstGeom>
              <a:ln w="9525" cap="flat" cmpd="sng">
                <a:solidFill>
                  <a:schemeClr val="tx1"/>
                </a:solidFill>
                <a:prstDash val="solid"/>
                <a:round/>
                <a:headEnd type="none" w="med" len="med"/>
                <a:tailEnd type="none" w="med" len="med"/>
              </a:ln>
            </p:spPr>
          </p:sp>
          <p:sp>
            <p:nvSpPr>
              <p:cNvPr id="57" name="Line 81"/>
              <p:cNvSpPr/>
              <p:nvPr/>
            </p:nvSpPr>
            <p:spPr>
              <a:xfrm>
                <a:off x="3375" y="3177"/>
                <a:ext cx="26" cy="80"/>
              </a:xfrm>
              <a:prstGeom prst="line">
                <a:avLst/>
              </a:prstGeom>
              <a:ln w="9525" cap="flat" cmpd="sng">
                <a:solidFill>
                  <a:schemeClr val="tx1"/>
                </a:solidFill>
                <a:prstDash val="solid"/>
                <a:round/>
                <a:headEnd type="none" w="med" len="med"/>
                <a:tailEnd type="none" w="med" len="med"/>
              </a:ln>
            </p:spPr>
          </p:sp>
          <p:sp>
            <p:nvSpPr>
              <p:cNvPr id="58" name="Line 82"/>
              <p:cNvSpPr/>
              <p:nvPr/>
            </p:nvSpPr>
            <p:spPr>
              <a:xfrm flipH="1">
                <a:off x="3332" y="3427"/>
                <a:ext cx="51" cy="98"/>
              </a:xfrm>
              <a:prstGeom prst="line">
                <a:avLst/>
              </a:prstGeom>
              <a:ln w="9525" cap="flat" cmpd="sng">
                <a:solidFill>
                  <a:schemeClr val="tx1"/>
                </a:solidFill>
                <a:prstDash val="solid"/>
                <a:round/>
                <a:headEnd type="none" w="med" len="med"/>
                <a:tailEnd type="none" w="med" len="med"/>
              </a:ln>
            </p:spPr>
          </p:sp>
          <p:sp>
            <p:nvSpPr>
              <p:cNvPr id="59" name="Line 83"/>
              <p:cNvSpPr/>
              <p:nvPr/>
            </p:nvSpPr>
            <p:spPr>
              <a:xfrm>
                <a:off x="3383" y="3445"/>
                <a:ext cx="26" cy="80"/>
              </a:xfrm>
              <a:prstGeom prst="line">
                <a:avLst/>
              </a:prstGeom>
              <a:ln w="9525" cap="flat" cmpd="sng">
                <a:solidFill>
                  <a:schemeClr val="tx1"/>
                </a:solidFill>
                <a:prstDash val="solid"/>
                <a:round/>
                <a:headEnd type="none" w="med" len="med"/>
                <a:tailEnd type="none" w="med" len="med"/>
              </a:ln>
            </p:spPr>
          </p:sp>
          <p:sp>
            <p:nvSpPr>
              <p:cNvPr id="60" name="Line 84"/>
              <p:cNvSpPr/>
              <p:nvPr/>
            </p:nvSpPr>
            <p:spPr>
              <a:xfrm flipH="1">
                <a:off x="3323" y="3704"/>
                <a:ext cx="52" cy="98"/>
              </a:xfrm>
              <a:prstGeom prst="line">
                <a:avLst/>
              </a:prstGeom>
              <a:ln w="9525" cap="flat" cmpd="sng">
                <a:solidFill>
                  <a:schemeClr val="tx1"/>
                </a:solidFill>
                <a:prstDash val="solid"/>
                <a:round/>
                <a:headEnd type="none" w="med" len="med"/>
                <a:tailEnd type="none" w="med" len="med"/>
              </a:ln>
            </p:spPr>
          </p:sp>
          <p:sp>
            <p:nvSpPr>
              <p:cNvPr id="61" name="Line 85"/>
              <p:cNvSpPr/>
              <p:nvPr/>
            </p:nvSpPr>
            <p:spPr>
              <a:xfrm>
                <a:off x="3375" y="3722"/>
                <a:ext cx="26" cy="80"/>
              </a:xfrm>
              <a:prstGeom prst="line">
                <a:avLst/>
              </a:prstGeom>
              <a:ln w="9525" cap="flat" cmpd="sng">
                <a:solidFill>
                  <a:schemeClr val="tx1"/>
                </a:solidFill>
                <a:prstDash val="solid"/>
                <a:round/>
                <a:headEnd type="none" w="med" len="med"/>
                <a:tailEnd type="none" w="med" len="med"/>
              </a:ln>
            </p:spPr>
          </p:sp>
        </p:grpSp>
        <p:grpSp>
          <p:nvGrpSpPr>
            <p:cNvPr id="62" name="Group 86"/>
            <p:cNvGrpSpPr/>
            <p:nvPr/>
          </p:nvGrpSpPr>
          <p:grpSpPr>
            <a:xfrm>
              <a:off x="11120" y="3694"/>
              <a:ext cx="688" cy="5615"/>
              <a:chOff x="2595" y="1680"/>
              <a:chExt cx="275" cy="2246"/>
            </a:xfrm>
          </p:grpSpPr>
          <p:sp>
            <p:nvSpPr>
              <p:cNvPr id="63" name="Rectangle 87"/>
              <p:cNvSpPr/>
              <p:nvPr/>
            </p:nvSpPr>
            <p:spPr>
              <a:xfrm>
                <a:off x="2595" y="1680"/>
                <a:ext cx="275"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Rectangle 88"/>
              <p:cNvSpPr/>
              <p:nvPr/>
            </p:nvSpPr>
            <p:spPr>
              <a:xfrm>
                <a:off x="2640" y="1984"/>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Rectangle 89"/>
              <p:cNvSpPr/>
              <p:nvPr/>
            </p:nvSpPr>
            <p:spPr>
              <a:xfrm>
                <a:off x="2640" y="2252"/>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7" name="Rectangle 90"/>
              <p:cNvSpPr/>
              <p:nvPr/>
            </p:nvSpPr>
            <p:spPr>
              <a:xfrm>
                <a:off x="2640" y="2537"/>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Rectangle 91"/>
              <p:cNvSpPr/>
              <p:nvPr/>
            </p:nvSpPr>
            <p:spPr>
              <a:xfrm>
                <a:off x="2640" y="2814"/>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Rectangle 92"/>
              <p:cNvSpPr/>
              <p:nvPr/>
            </p:nvSpPr>
            <p:spPr>
              <a:xfrm>
                <a:off x="2640" y="3100"/>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Rectangle 93"/>
              <p:cNvSpPr/>
              <p:nvPr/>
            </p:nvSpPr>
            <p:spPr>
              <a:xfrm>
                <a:off x="2640" y="3377"/>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Rectangle 94"/>
              <p:cNvSpPr/>
              <p:nvPr/>
            </p:nvSpPr>
            <p:spPr>
              <a:xfrm>
                <a:off x="2640" y="3636"/>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2" name="Group 97"/>
            <p:cNvGrpSpPr/>
            <p:nvPr/>
          </p:nvGrpSpPr>
          <p:grpSpPr>
            <a:xfrm>
              <a:off x="13844" y="3694"/>
              <a:ext cx="2592" cy="793"/>
              <a:chOff x="3639" y="1680"/>
              <a:chExt cx="1037" cy="317"/>
            </a:xfrm>
          </p:grpSpPr>
          <p:sp>
            <p:nvSpPr>
              <p:cNvPr id="73" name="Rectangle 98"/>
              <p:cNvSpPr/>
              <p:nvPr/>
            </p:nvSpPr>
            <p:spPr>
              <a:xfrm>
                <a:off x="3669" y="1707"/>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Line 99"/>
              <p:cNvSpPr/>
              <p:nvPr/>
            </p:nvSpPr>
            <p:spPr>
              <a:xfrm>
                <a:off x="3976" y="1828"/>
                <a:ext cx="268" cy="0"/>
              </a:xfrm>
              <a:prstGeom prst="line">
                <a:avLst/>
              </a:prstGeom>
              <a:ln w="9525" cap="flat" cmpd="sng">
                <a:solidFill>
                  <a:schemeClr val="tx1"/>
                </a:solidFill>
                <a:prstDash val="solid"/>
                <a:round/>
                <a:headEnd type="none" w="med" len="med"/>
                <a:tailEnd type="triangle" w="med" len="med"/>
              </a:ln>
            </p:spPr>
          </p:sp>
          <p:grpSp>
            <p:nvGrpSpPr>
              <p:cNvPr id="75" name="Group 100"/>
              <p:cNvGrpSpPr/>
              <p:nvPr/>
            </p:nvGrpSpPr>
            <p:grpSpPr>
              <a:xfrm>
                <a:off x="3639" y="1711"/>
                <a:ext cx="432" cy="218"/>
                <a:chOff x="4376" y="2144"/>
                <a:chExt cx="400" cy="224"/>
              </a:xfrm>
            </p:grpSpPr>
            <p:sp>
              <p:nvSpPr>
                <p:cNvPr id="76" name="Rectangle 101"/>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 name="Line 102"/>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grpSp>
            <p:nvGrpSpPr>
              <p:cNvPr id="79" name="Group 103"/>
              <p:cNvGrpSpPr/>
              <p:nvPr/>
            </p:nvGrpSpPr>
            <p:grpSpPr>
              <a:xfrm>
                <a:off x="4244" y="1712"/>
                <a:ext cx="432" cy="215"/>
                <a:chOff x="4376" y="2144"/>
                <a:chExt cx="400" cy="224"/>
              </a:xfrm>
            </p:grpSpPr>
            <p:sp>
              <p:nvSpPr>
                <p:cNvPr id="80" name="Rectangle 104"/>
                <p:cNvSpPr/>
                <p:nvPr/>
              </p:nvSpPr>
              <p:spPr>
                <a:xfrm>
                  <a:off x="4376" y="2144"/>
                  <a:ext cx="400" cy="224"/>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Line 105"/>
                <p:cNvSpPr/>
                <p:nvPr/>
              </p:nvSpPr>
              <p:spPr>
                <a:xfrm>
                  <a:off x="4624" y="2152"/>
                  <a:ext cx="0" cy="216"/>
                </a:xfrm>
                <a:prstGeom prst="line">
                  <a:avLst/>
                </a:prstGeom>
                <a:ln w="9525" cap="flat" cmpd="sng">
                  <a:solidFill>
                    <a:schemeClr val="tx1"/>
                  </a:solidFill>
                  <a:prstDash val="solid"/>
                  <a:round/>
                  <a:headEnd type="none" w="med" len="med"/>
                  <a:tailEnd type="none" w="med" len="med"/>
                </a:ln>
              </p:spPr>
            </p:sp>
          </p:grpSp>
          <p:sp>
            <p:nvSpPr>
              <p:cNvPr id="82" name="Rectangle 106"/>
              <p:cNvSpPr/>
              <p:nvPr/>
            </p:nvSpPr>
            <p:spPr>
              <a:xfrm>
                <a:off x="4259" y="1680"/>
                <a:ext cx="211" cy="290"/>
              </a:xfrm>
              <a:prstGeom prst="rect">
                <a:avLst/>
              </a:prstGeom>
              <a:noFill/>
              <a:ln w="9525">
                <a:noFill/>
              </a:ln>
            </p:spPr>
            <p:txBody>
              <a:bodyPr wrap="none" anchor="t">
                <a:spAutoFit/>
              </a:bodyPr>
              <a:p>
                <a:pPr algn="ctr">
                  <a:spcBef>
                    <a:spcPct val="20000"/>
                  </a:spcBef>
                </a:pPr>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Line 107"/>
              <p:cNvSpPr/>
              <p:nvPr/>
            </p:nvSpPr>
            <p:spPr>
              <a:xfrm flipH="1">
                <a:off x="4546" y="1784"/>
                <a:ext cx="43" cy="98"/>
              </a:xfrm>
              <a:prstGeom prst="line">
                <a:avLst/>
              </a:prstGeom>
              <a:ln w="9525" cap="flat" cmpd="sng">
                <a:solidFill>
                  <a:schemeClr val="tx1"/>
                </a:solidFill>
                <a:prstDash val="solid"/>
                <a:round/>
                <a:headEnd type="none" w="med" len="med"/>
                <a:tailEnd type="none" w="med" len="med"/>
              </a:ln>
            </p:spPr>
          </p:sp>
          <p:sp>
            <p:nvSpPr>
              <p:cNvPr id="84" name="Line 108"/>
              <p:cNvSpPr/>
              <p:nvPr/>
            </p:nvSpPr>
            <p:spPr>
              <a:xfrm>
                <a:off x="4589" y="1793"/>
                <a:ext cx="35" cy="89"/>
              </a:xfrm>
              <a:prstGeom prst="line">
                <a:avLst/>
              </a:prstGeom>
              <a:ln w="9525" cap="flat" cmpd="sng">
                <a:solidFill>
                  <a:schemeClr val="tx1"/>
                </a:solidFill>
                <a:prstDash val="solid"/>
                <a:round/>
                <a:headEnd type="none" w="med" len="med"/>
                <a:tailEnd type="none" w="med" len="med"/>
              </a:ln>
            </p:spPr>
          </p:sp>
        </p:grpSp>
        <p:sp>
          <p:nvSpPr>
            <p:cNvPr id="85" name="Line 109"/>
            <p:cNvSpPr/>
            <p:nvPr/>
          </p:nvSpPr>
          <p:spPr>
            <a:xfrm>
              <a:off x="13146" y="4054"/>
              <a:ext cx="670" cy="0"/>
            </a:xfrm>
            <a:prstGeom prst="line">
              <a:avLst/>
            </a:prstGeom>
            <a:ln w="9525" cap="flat" cmpd="sng">
              <a:solidFill>
                <a:schemeClr val="tx1"/>
              </a:solidFill>
              <a:prstDash val="solid"/>
              <a:round/>
              <a:headEnd type="none" w="med" len="med"/>
              <a:tailEnd type="triangle" w="med" len="med"/>
            </a:ln>
          </p:spPr>
        </p:sp>
        <p:grpSp>
          <p:nvGrpSpPr>
            <p:cNvPr id="86" name="组合 85"/>
            <p:cNvGrpSpPr/>
            <p:nvPr/>
          </p:nvGrpSpPr>
          <p:grpSpPr>
            <a:xfrm>
              <a:off x="10890" y="3678"/>
              <a:ext cx="2686" cy="5650"/>
              <a:chOff x="9333" y="3363"/>
              <a:chExt cx="2686" cy="5650"/>
            </a:xfrm>
          </p:grpSpPr>
          <p:grpSp>
            <p:nvGrpSpPr>
              <p:cNvPr id="87" name="Group 61"/>
              <p:cNvGrpSpPr/>
              <p:nvPr/>
            </p:nvGrpSpPr>
            <p:grpSpPr>
              <a:xfrm>
                <a:off x="9333" y="3389"/>
                <a:ext cx="2686" cy="5625"/>
                <a:chOff x="2923" y="1686"/>
                <a:chExt cx="581" cy="2250"/>
              </a:xfrm>
            </p:grpSpPr>
            <p:sp>
              <p:nvSpPr>
                <p:cNvPr id="88" name="Line 62"/>
                <p:cNvSpPr/>
                <p:nvPr/>
              </p:nvSpPr>
              <p:spPr>
                <a:xfrm>
                  <a:off x="2926" y="1686"/>
                  <a:ext cx="578" cy="0"/>
                </a:xfrm>
                <a:prstGeom prst="line">
                  <a:avLst/>
                </a:prstGeom>
                <a:ln w="28575" cap="sq" cmpd="sng">
                  <a:solidFill>
                    <a:srgbClr val="000000"/>
                  </a:solidFill>
                  <a:prstDash val="solid"/>
                  <a:round/>
                  <a:headEnd type="none" w="med" len="med"/>
                  <a:tailEnd type="none" w="med" len="med"/>
                </a:ln>
              </p:spPr>
            </p:sp>
            <p:sp>
              <p:nvSpPr>
                <p:cNvPr id="90" name="Line 63"/>
                <p:cNvSpPr/>
                <p:nvPr/>
              </p:nvSpPr>
              <p:spPr>
                <a:xfrm>
                  <a:off x="2923" y="1964"/>
                  <a:ext cx="578" cy="0"/>
                </a:xfrm>
                <a:prstGeom prst="line">
                  <a:avLst/>
                </a:prstGeom>
                <a:ln w="12700" cap="flat" cmpd="sng">
                  <a:solidFill>
                    <a:srgbClr val="000000"/>
                  </a:solidFill>
                  <a:prstDash val="solid"/>
                  <a:round/>
                  <a:headEnd type="none" w="med" len="med"/>
                  <a:tailEnd type="none" w="med" len="med"/>
                </a:ln>
              </p:spPr>
            </p:sp>
            <p:sp>
              <p:nvSpPr>
                <p:cNvPr id="91" name="Line 64"/>
                <p:cNvSpPr/>
                <p:nvPr/>
              </p:nvSpPr>
              <p:spPr>
                <a:xfrm>
                  <a:off x="2923" y="2241"/>
                  <a:ext cx="578" cy="0"/>
                </a:xfrm>
                <a:prstGeom prst="line">
                  <a:avLst/>
                </a:prstGeom>
                <a:ln w="12700" cap="flat" cmpd="sng">
                  <a:solidFill>
                    <a:srgbClr val="000000"/>
                  </a:solidFill>
                  <a:prstDash val="solid"/>
                  <a:round/>
                  <a:headEnd type="none" w="med" len="med"/>
                  <a:tailEnd type="none" w="med" len="med"/>
                </a:ln>
              </p:spPr>
            </p:sp>
            <p:sp>
              <p:nvSpPr>
                <p:cNvPr id="92" name="Line 65"/>
                <p:cNvSpPr/>
                <p:nvPr/>
              </p:nvSpPr>
              <p:spPr>
                <a:xfrm>
                  <a:off x="2923" y="2519"/>
                  <a:ext cx="578" cy="0"/>
                </a:xfrm>
                <a:prstGeom prst="line">
                  <a:avLst/>
                </a:prstGeom>
                <a:ln w="12700" cap="flat" cmpd="sng">
                  <a:solidFill>
                    <a:srgbClr val="000000"/>
                  </a:solidFill>
                  <a:prstDash val="solid"/>
                  <a:round/>
                  <a:headEnd type="none" w="med" len="med"/>
                  <a:tailEnd type="none" w="med" len="med"/>
                </a:ln>
              </p:spPr>
            </p:sp>
            <p:sp>
              <p:nvSpPr>
                <p:cNvPr id="93" name="Line 66"/>
                <p:cNvSpPr/>
                <p:nvPr/>
              </p:nvSpPr>
              <p:spPr>
                <a:xfrm>
                  <a:off x="2923" y="2797"/>
                  <a:ext cx="578" cy="0"/>
                </a:xfrm>
                <a:prstGeom prst="line">
                  <a:avLst/>
                </a:prstGeom>
                <a:ln w="12700" cap="flat" cmpd="sng">
                  <a:solidFill>
                    <a:srgbClr val="000000"/>
                  </a:solidFill>
                  <a:prstDash val="solid"/>
                  <a:round/>
                  <a:headEnd type="none" w="med" len="med"/>
                  <a:tailEnd type="none" w="med" len="med"/>
                </a:ln>
              </p:spPr>
            </p:sp>
            <p:sp>
              <p:nvSpPr>
                <p:cNvPr id="94" name="Line 67"/>
                <p:cNvSpPr/>
                <p:nvPr/>
              </p:nvSpPr>
              <p:spPr>
                <a:xfrm>
                  <a:off x="2923" y="3075"/>
                  <a:ext cx="578" cy="0"/>
                </a:xfrm>
                <a:prstGeom prst="line">
                  <a:avLst/>
                </a:prstGeom>
                <a:ln w="12700" cap="flat" cmpd="sng">
                  <a:solidFill>
                    <a:srgbClr val="000000"/>
                  </a:solidFill>
                  <a:prstDash val="solid"/>
                  <a:round/>
                  <a:headEnd type="none" w="med" len="med"/>
                  <a:tailEnd type="none" w="med" len="med"/>
                </a:ln>
              </p:spPr>
            </p:sp>
            <p:sp>
              <p:nvSpPr>
                <p:cNvPr id="95" name="Line 68"/>
                <p:cNvSpPr/>
                <p:nvPr/>
              </p:nvSpPr>
              <p:spPr>
                <a:xfrm>
                  <a:off x="2923" y="3353"/>
                  <a:ext cx="578" cy="0"/>
                </a:xfrm>
                <a:prstGeom prst="line">
                  <a:avLst/>
                </a:prstGeom>
                <a:ln w="12700" cap="flat" cmpd="sng">
                  <a:solidFill>
                    <a:srgbClr val="000000"/>
                  </a:solidFill>
                  <a:prstDash val="solid"/>
                  <a:round/>
                  <a:headEnd type="none" w="med" len="med"/>
                  <a:tailEnd type="none" w="med" len="med"/>
                </a:ln>
              </p:spPr>
            </p:sp>
            <p:sp>
              <p:nvSpPr>
                <p:cNvPr id="96" name="Line 69"/>
                <p:cNvSpPr/>
                <p:nvPr/>
              </p:nvSpPr>
              <p:spPr>
                <a:xfrm>
                  <a:off x="2923" y="3926"/>
                  <a:ext cx="578" cy="0"/>
                </a:xfrm>
                <a:prstGeom prst="line">
                  <a:avLst/>
                </a:prstGeom>
                <a:ln w="28575" cap="sq" cmpd="sng">
                  <a:solidFill>
                    <a:srgbClr val="000000"/>
                  </a:solidFill>
                  <a:prstDash val="solid"/>
                  <a:round/>
                  <a:headEnd type="none" w="med" len="med"/>
                  <a:tailEnd type="none" w="med" len="med"/>
                </a:ln>
              </p:spPr>
            </p:sp>
            <p:sp>
              <p:nvSpPr>
                <p:cNvPr id="97" name="Line 70"/>
                <p:cNvSpPr/>
                <p:nvPr/>
              </p:nvSpPr>
              <p:spPr>
                <a:xfrm>
                  <a:off x="2923" y="1686"/>
                  <a:ext cx="0" cy="1945"/>
                </a:xfrm>
                <a:prstGeom prst="line">
                  <a:avLst/>
                </a:prstGeom>
                <a:ln w="28575" cap="sq" cmpd="sng">
                  <a:solidFill>
                    <a:srgbClr val="000000"/>
                  </a:solidFill>
                  <a:prstDash val="solid"/>
                  <a:round/>
                  <a:headEnd type="none" w="med" len="med"/>
                  <a:tailEnd type="none" w="med" len="med"/>
                </a:ln>
              </p:spPr>
            </p:sp>
            <p:sp>
              <p:nvSpPr>
                <p:cNvPr id="98" name="Line 71"/>
                <p:cNvSpPr/>
                <p:nvPr/>
              </p:nvSpPr>
              <p:spPr>
                <a:xfrm>
                  <a:off x="3128" y="1686"/>
                  <a:ext cx="2" cy="2250"/>
                </a:xfrm>
                <a:prstGeom prst="line">
                  <a:avLst/>
                </a:prstGeom>
                <a:ln w="12700" cap="flat" cmpd="sng">
                  <a:solidFill>
                    <a:srgbClr val="000000"/>
                  </a:solidFill>
                  <a:prstDash val="solid"/>
                  <a:round/>
                  <a:headEnd type="none" w="med" len="med"/>
                  <a:tailEnd type="none" w="med" len="med"/>
                </a:ln>
              </p:spPr>
            </p:sp>
            <p:sp>
              <p:nvSpPr>
                <p:cNvPr id="99" name="Line 72"/>
                <p:cNvSpPr/>
                <p:nvPr/>
              </p:nvSpPr>
              <p:spPr>
                <a:xfrm>
                  <a:off x="3501" y="1686"/>
                  <a:ext cx="3" cy="2250"/>
                </a:xfrm>
                <a:prstGeom prst="line">
                  <a:avLst/>
                </a:prstGeom>
                <a:ln w="28575" cap="sq" cmpd="sng">
                  <a:solidFill>
                    <a:srgbClr val="000000"/>
                  </a:solidFill>
                  <a:prstDash val="solid"/>
                  <a:round/>
                  <a:headEnd type="none" w="med" len="med"/>
                  <a:tailEnd type="none" w="med" len="med"/>
                </a:ln>
              </p:spPr>
            </p:sp>
            <p:sp>
              <p:nvSpPr>
                <p:cNvPr id="101" name="Line 73"/>
                <p:cNvSpPr/>
                <p:nvPr/>
              </p:nvSpPr>
              <p:spPr>
                <a:xfrm>
                  <a:off x="2923" y="3630"/>
                  <a:ext cx="578" cy="0"/>
                </a:xfrm>
                <a:prstGeom prst="line">
                  <a:avLst/>
                </a:prstGeom>
                <a:ln w="12700" cap="flat" cmpd="sng">
                  <a:solidFill>
                    <a:srgbClr val="000000"/>
                  </a:solidFill>
                  <a:prstDash val="solid"/>
                  <a:round/>
                  <a:headEnd type="none" w="med" len="med"/>
                  <a:tailEnd type="none" w="med" len="med"/>
                </a:ln>
              </p:spPr>
            </p:sp>
            <p:sp>
              <p:nvSpPr>
                <p:cNvPr id="102" name="Line 74"/>
                <p:cNvSpPr/>
                <p:nvPr/>
              </p:nvSpPr>
              <p:spPr>
                <a:xfrm>
                  <a:off x="2923" y="3606"/>
                  <a:ext cx="0" cy="321"/>
                </a:xfrm>
                <a:prstGeom prst="line">
                  <a:avLst/>
                </a:prstGeom>
                <a:ln w="28575" cap="flat" cmpd="sng">
                  <a:solidFill>
                    <a:srgbClr val="000000"/>
                  </a:solidFill>
                  <a:prstDash val="solid"/>
                  <a:round/>
                  <a:headEnd type="none" w="med" len="med"/>
                  <a:tailEnd type="none" w="med" len="med"/>
                </a:ln>
              </p:spPr>
            </p:sp>
          </p:grpSp>
          <p:sp>
            <p:nvSpPr>
              <p:cNvPr id="103" name="Line 71"/>
              <p:cNvSpPr/>
              <p:nvPr/>
            </p:nvSpPr>
            <p:spPr>
              <a:xfrm>
                <a:off x="11152" y="3363"/>
                <a:ext cx="10" cy="5625"/>
              </a:xfrm>
              <a:prstGeom prst="line">
                <a:avLst/>
              </a:prstGeom>
              <a:ln w="12700" cap="flat" cmpd="sng">
                <a:solidFill>
                  <a:srgbClr val="000000"/>
                </a:solidFill>
                <a:prstDash val="solid"/>
                <a:round/>
                <a:headEnd type="none" w="med" len="med"/>
                <a:tailEnd type="none" w="med" len="med"/>
              </a:ln>
            </p:spPr>
          </p:sp>
        </p:grpSp>
        <p:grpSp>
          <p:nvGrpSpPr>
            <p:cNvPr id="104" name="Group 86"/>
            <p:cNvGrpSpPr/>
            <p:nvPr/>
          </p:nvGrpSpPr>
          <p:grpSpPr>
            <a:xfrm>
              <a:off x="10242" y="3690"/>
              <a:ext cx="528" cy="5615"/>
              <a:chOff x="2640" y="1680"/>
              <a:chExt cx="211" cy="2246"/>
            </a:xfrm>
          </p:grpSpPr>
          <p:sp>
            <p:nvSpPr>
              <p:cNvPr id="105" name="Rectangle 87"/>
              <p:cNvSpPr/>
              <p:nvPr/>
            </p:nvSpPr>
            <p:spPr>
              <a:xfrm>
                <a:off x="2640" y="1680"/>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6" name="Rectangle 88"/>
              <p:cNvSpPr/>
              <p:nvPr/>
            </p:nvSpPr>
            <p:spPr>
              <a:xfrm>
                <a:off x="2640" y="1984"/>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7" name="Rectangle 89"/>
              <p:cNvSpPr/>
              <p:nvPr/>
            </p:nvSpPr>
            <p:spPr>
              <a:xfrm>
                <a:off x="2640" y="2252"/>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8" name="Rectangle 90"/>
              <p:cNvSpPr/>
              <p:nvPr/>
            </p:nvSpPr>
            <p:spPr>
              <a:xfrm>
                <a:off x="2640" y="2537"/>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9" name="Rectangle 91"/>
              <p:cNvSpPr/>
              <p:nvPr/>
            </p:nvSpPr>
            <p:spPr>
              <a:xfrm>
                <a:off x="2640" y="2814"/>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Rectangle 92"/>
              <p:cNvSpPr/>
              <p:nvPr/>
            </p:nvSpPr>
            <p:spPr>
              <a:xfrm>
                <a:off x="2640" y="3100"/>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1" name="Rectangle 93"/>
              <p:cNvSpPr/>
              <p:nvPr/>
            </p:nvSpPr>
            <p:spPr>
              <a:xfrm>
                <a:off x="2640" y="3377"/>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3" name="Rectangle 94"/>
              <p:cNvSpPr/>
              <p:nvPr/>
            </p:nvSpPr>
            <p:spPr>
              <a:xfrm>
                <a:off x="2640" y="3636"/>
                <a:ext cx="211" cy="290"/>
              </a:xfrm>
              <a:prstGeom prst="rect">
                <a:avLst/>
              </a:prstGeom>
              <a:noFill/>
              <a:ln w="9525">
                <a:noFill/>
              </a:ln>
            </p:spPr>
            <p:txBody>
              <a:bodyPr wrap="none" anchor="t">
                <a:spAutoFit/>
              </a:bodyPr>
              <a:p>
                <a:r>
                  <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endParaRPr lang="en-US" altLang="zh-CN" sz="24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11621" name="Group 5"/>
          <p:cNvGrpSpPr/>
          <p:nvPr/>
        </p:nvGrpSpPr>
        <p:grpSpPr>
          <a:xfrm>
            <a:off x="1508760" y="2252345"/>
            <a:ext cx="2590800" cy="3048000"/>
            <a:chOff x="1088" y="2328"/>
            <a:chExt cx="880" cy="1296"/>
          </a:xfrm>
        </p:grpSpPr>
        <p:sp>
          <p:nvSpPr>
            <p:cNvPr id="111622" name="Oval 6"/>
            <p:cNvSpPr/>
            <p:nvPr/>
          </p:nvSpPr>
          <p:spPr>
            <a:xfrm>
              <a:off x="1544" y="2328"/>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a</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3" name="Oval 7"/>
            <p:cNvSpPr/>
            <p:nvPr/>
          </p:nvSpPr>
          <p:spPr>
            <a:xfrm>
              <a:off x="1288" y="2680"/>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b</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4" name="Oval 8"/>
            <p:cNvSpPr/>
            <p:nvPr/>
          </p:nvSpPr>
          <p:spPr>
            <a:xfrm>
              <a:off x="1560" y="3064"/>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e</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5" name="Oval 9"/>
            <p:cNvSpPr/>
            <p:nvPr/>
          </p:nvSpPr>
          <p:spPr>
            <a:xfrm>
              <a:off x="1776" y="2696"/>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c</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6" name="Oval 10"/>
            <p:cNvSpPr/>
            <p:nvPr/>
          </p:nvSpPr>
          <p:spPr>
            <a:xfrm>
              <a:off x="1088" y="3056"/>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d</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7" name="Oval 11"/>
            <p:cNvSpPr/>
            <p:nvPr/>
          </p:nvSpPr>
          <p:spPr>
            <a:xfrm>
              <a:off x="1336" y="3448"/>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f</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28" name="Line 12"/>
            <p:cNvSpPr/>
            <p:nvPr/>
          </p:nvSpPr>
          <p:spPr>
            <a:xfrm flipH="1">
              <a:off x="1424" y="2496"/>
              <a:ext cx="152" cy="200"/>
            </a:xfrm>
            <a:prstGeom prst="line">
              <a:avLst/>
            </a:prstGeom>
            <a:ln w="38100" cap="flat" cmpd="sng">
              <a:solidFill>
                <a:srgbClr val="000000"/>
              </a:solidFill>
              <a:prstDash val="solid"/>
              <a:round/>
              <a:headEnd type="none" w="med" len="med"/>
              <a:tailEnd type="none" w="med" len="med"/>
            </a:ln>
          </p:spPr>
        </p:sp>
        <p:sp>
          <p:nvSpPr>
            <p:cNvPr id="111629" name="Line 13"/>
            <p:cNvSpPr/>
            <p:nvPr/>
          </p:nvSpPr>
          <p:spPr>
            <a:xfrm flipH="1">
              <a:off x="1208" y="2856"/>
              <a:ext cx="120" cy="208"/>
            </a:xfrm>
            <a:prstGeom prst="line">
              <a:avLst/>
            </a:prstGeom>
            <a:ln w="38100" cap="flat" cmpd="sng">
              <a:solidFill>
                <a:srgbClr val="000000"/>
              </a:solidFill>
              <a:prstDash val="solid"/>
              <a:round/>
              <a:headEnd type="none" w="med" len="med"/>
              <a:tailEnd type="none" w="med" len="med"/>
            </a:ln>
          </p:spPr>
        </p:sp>
        <p:sp>
          <p:nvSpPr>
            <p:cNvPr id="111630" name="Line 14"/>
            <p:cNvSpPr/>
            <p:nvPr/>
          </p:nvSpPr>
          <p:spPr>
            <a:xfrm>
              <a:off x="1688" y="2480"/>
              <a:ext cx="136" cy="224"/>
            </a:xfrm>
            <a:prstGeom prst="line">
              <a:avLst/>
            </a:prstGeom>
            <a:ln w="38100" cap="flat" cmpd="sng">
              <a:solidFill>
                <a:srgbClr val="000000"/>
              </a:solidFill>
              <a:prstDash val="solid"/>
              <a:round/>
              <a:headEnd type="none" w="med" len="med"/>
              <a:tailEnd type="none" w="med" len="med"/>
            </a:ln>
          </p:spPr>
        </p:sp>
        <p:sp>
          <p:nvSpPr>
            <p:cNvPr id="111631" name="Line 15"/>
            <p:cNvSpPr/>
            <p:nvPr/>
          </p:nvSpPr>
          <p:spPr>
            <a:xfrm>
              <a:off x="1416" y="2832"/>
              <a:ext cx="176" cy="272"/>
            </a:xfrm>
            <a:prstGeom prst="line">
              <a:avLst/>
            </a:prstGeom>
            <a:ln w="38100" cap="flat" cmpd="sng">
              <a:solidFill>
                <a:srgbClr val="000000"/>
              </a:solidFill>
              <a:prstDash val="solid"/>
              <a:round/>
              <a:headEnd type="none" w="med" len="med"/>
              <a:tailEnd type="none" w="med" len="med"/>
            </a:ln>
          </p:spPr>
        </p:sp>
        <p:sp>
          <p:nvSpPr>
            <p:cNvPr id="111632" name="Line 16"/>
            <p:cNvSpPr/>
            <p:nvPr/>
          </p:nvSpPr>
          <p:spPr>
            <a:xfrm flipH="1">
              <a:off x="1440" y="3224"/>
              <a:ext cx="160" cy="216"/>
            </a:xfrm>
            <a:prstGeom prst="line">
              <a:avLst/>
            </a:prstGeom>
            <a:ln w="38100" cap="flat" cmpd="sng">
              <a:solidFill>
                <a:srgbClr val="000000"/>
              </a:solidFill>
              <a:prstDash val="solid"/>
              <a:round/>
              <a:headEnd type="none" w="med" len="med"/>
              <a:tailEnd type="none" w="med" len="med"/>
            </a:ln>
          </p:spPr>
        </p:sp>
        <p:sp>
          <p:nvSpPr>
            <p:cNvPr id="111633" name="Oval 17"/>
            <p:cNvSpPr/>
            <p:nvPr/>
          </p:nvSpPr>
          <p:spPr>
            <a:xfrm>
              <a:off x="1808" y="3424"/>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h</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34" name="Line 18"/>
            <p:cNvSpPr/>
            <p:nvPr/>
          </p:nvSpPr>
          <p:spPr>
            <a:xfrm>
              <a:off x="1688" y="3216"/>
              <a:ext cx="184" cy="224"/>
            </a:xfrm>
            <a:prstGeom prst="line">
              <a:avLst/>
            </a:prstGeom>
            <a:ln w="38100" cap="flat" cmpd="sng">
              <a:solidFill>
                <a:srgbClr val="000000"/>
              </a:solidFill>
              <a:prstDash val="solid"/>
              <a:round/>
              <a:headEnd type="none" w="med" len="med"/>
              <a:tailEnd type="none" w="med" len="med"/>
            </a:ln>
          </p:spPr>
        </p:sp>
        <p:sp>
          <p:nvSpPr>
            <p:cNvPr id="111635" name="Oval 19"/>
            <p:cNvSpPr/>
            <p:nvPr/>
          </p:nvSpPr>
          <p:spPr>
            <a:xfrm>
              <a:off x="1576" y="3440"/>
              <a:ext cx="160" cy="176"/>
            </a:xfrm>
            <a:prstGeom prst="ellipse">
              <a:avLst/>
            </a:prstGeom>
            <a:noFill/>
            <a:ln w="9525" cap="flat" cmpd="sng">
              <a:solidFill>
                <a:srgbClr val="000000"/>
              </a:solidFill>
              <a:prstDash val="solid"/>
              <a:round/>
              <a:headEnd type="none" w="med" len="med"/>
              <a:tailEnd type="none" w="med" len="med"/>
            </a:ln>
          </p:spPr>
          <p:txBody>
            <a:bodyPr wrap="none" anchor="ctr"/>
            <a:p>
              <a:pPr algn="ctr"/>
              <a:r>
                <a:rPr lang="en-US" altLang="zh-CN" sz="2200" b="1" dirty="0">
                  <a:solidFill>
                    <a:srgbClr val="000000"/>
                  </a:solidFill>
                  <a:latin typeface="宋体" panose="02010600030101010101" pitchFamily="2" charset="-122"/>
                  <a:ea typeface="宋体" panose="02010600030101010101" pitchFamily="2" charset="-122"/>
                </a:rPr>
                <a:t>g</a:t>
              </a:r>
              <a:endParaRPr lang="en-US" altLang="zh-CN" sz="2200" b="1" dirty="0">
                <a:solidFill>
                  <a:srgbClr val="000000"/>
                </a:solidFill>
                <a:latin typeface="宋体" panose="02010600030101010101" pitchFamily="2" charset="-122"/>
                <a:ea typeface="宋体" panose="02010600030101010101" pitchFamily="2" charset="-122"/>
              </a:endParaRPr>
            </a:p>
          </p:txBody>
        </p:sp>
        <p:sp>
          <p:nvSpPr>
            <p:cNvPr id="111636" name="Line 20"/>
            <p:cNvSpPr/>
            <p:nvPr/>
          </p:nvSpPr>
          <p:spPr>
            <a:xfrm>
              <a:off x="1648" y="3232"/>
              <a:ext cx="0" cy="216"/>
            </a:xfrm>
            <a:prstGeom prst="line">
              <a:avLst/>
            </a:prstGeom>
            <a:ln w="38100" cap="flat" cmpd="sng">
              <a:solidFill>
                <a:srgbClr val="00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3666"/>
                                        </p:tgtEl>
                                        <p:attrNameLst>
                                          <p:attrName>style.visibility</p:attrName>
                                        </p:attrNameLst>
                                      </p:cBhvr>
                                      <p:to>
                                        <p:strVal val="hidden"/>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11621"/>
                                        </p:tgtEl>
                                        <p:attrNameLst>
                                          <p:attrName>style.visibility</p:attrName>
                                        </p:attrNameLst>
                                      </p:cBhvr>
                                      <p:to>
                                        <p:strVal val="visible"/>
                                      </p:to>
                                    </p:set>
                                    <p:animEffect transition="in" filter="wipe(up)">
                                      <p:cBhvr>
                                        <p:cTn id="10" dur="500"/>
                                        <p:tgtEl>
                                          <p:spTgt spid="1116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up)">
                                      <p:cBhvr>
                                        <p:cTn id="15"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5"/>
          <p:cNvSpPr txBox="1"/>
          <p:nvPr/>
        </p:nvSpPr>
        <p:spPr>
          <a:xfrm>
            <a:off x="863600" y="312827"/>
            <a:ext cx="2674640" cy="561975"/>
          </a:xfrm>
          <a:prstGeom prst="rect">
            <a:avLst/>
          </a:prstGeom>
        </p:spPr>
        <p:txBody>
          <a:bodyPr anchor="b">
            <a:normAutofit fontScale="90000"/>
          </a:bodyPr>
          <a:lst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2pPr>
            <a:lvl3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3pPr>
            <a:lvl4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4pPr>
            <a:lvl5pPr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5pPr>
            <a:lvl6pPr marL="4572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6pPr>
            <a:lvl7pPr marL="9144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7pPr>
            <a:lvl8pPr marL="13716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8pPr>
            <a:lvl9pPr marL="1828800" algn="l" rtl="0" fontAlgn="base">
              <a:spcBef>
                <a:spcPct val="0"/>
              </a:spcBef>
              <a:spcAft>
                <a:spcPct val="0"/>
              </a:spcAft>
              <a:defRPr sz="3000">
                <a:solidFill>
                  <a:schemeClr val="tx2"/>
                </a:solidFill>
                <a:latin typeface="Franklin Gothic Medium" panose="020B06030201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5.5 </a:t>
            </a:r>
            <a:r>
              <a:rPr kumimoji="0" lang="zh-CN" altLang="en-US" b="1" i="0" u="none" strike="noStrike" kern="1200" cap="small" spc="0" normalizeH="0" baseline="0" noProof="0" dirty="0" smtClean="0">
                <a:ln>
                  <a:noFill/>
                </a:ln>
                <a:solidFill>
                  <a:schemeClr val="tx2"/>
                </a:solidFill>
                <a:effectLst/>
                <a:uLnTx/>
                <a:uFillTx/>
                <a:latin typeface="+mj-lt"/>
                <a:ea typeface="+mj-ea"/>
                <a:cs typeface="+mj-cs"/>
              </a:rPr>
              <a:t>树和森林</a:t>
            </a:r>
            <a:r>
              <a:rPr kumimoji="0" lang="en-US" altLang="zh-CN" b="1" i="0" u="none" strike="noStrike" kern="1200" cap="small" spc="0" normalizeH="0" baseline="0" noProof="0" dirty="0" smtClean="0">
                <a:ln>
                  <a:noFill/>
                </a:ln>
                <a:solidFill>
                  <a:schemeClr val="tx2"/>
                </a:solidFill>
                <a:effectLst/>
                <a:uLnTx/>
                <a:uFillTx/>
                <a:latin typeface="+mj-lt"/>
                <a:ea typeface="+mj-ea"/>
                <a:cs typeface="+mj-cs"/>
              </a:rPr>
              <a:t>  </a:t>
            </a:r>
            <a:endParaRPr kumimoji="0" lang="zh-CN" altLang="en-US" b="1" i="0" u="none" strike="noStrike" kern="1200" cap="small" spc="0" normalizeH="0" baseline="0" noProof="0" dirty="0">
              <a:ln>
                <a:noFill/>
              </a:ln>
              <a:solidFill>
                <a:schemeClr val="tx2"/>
              </a:solidFill>
              <a:effectLst/>
              <a:uLnTx/>
              <a:uFillTx/>
              <a:latin typeface="+mj-lt"/>
              <a:ea typeface="+mj-ea"/>
              <a:cs typeface="+mj-cs"/>
            </a:endParaRPr>
          </a:p>
        </p:txBody>
      </p:sp>
      <p:sp>
        <p:nvSpPr>
          <p:cNvPr id="5" name="Rectangle 2"/>
          <p:cNvSpPr>
            <a:spLocks noChangeArrowheads="1"/>
          </p:cNvSpPr>
          <p:nvPr/>
        </p:nvSpPr>
        <p:spPr bwMode="auto">
          <a:xfrm>
            <a:off x="693420" y="927735"/>
            <a:ext cx="1071816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sz="2800">
                <a:solidFill>
                  <a:schemeClr val="tx1"/>
                </a:solidFill>
                <a:latin typeface="Times New Roman" panose="02020603050405020304" pitchFamily="18" charset="0"/>
                <a:ea typeface="仿宋_GB2312" pitchFamily="1" charset="-122"/>
              </a:defRPr>
            </a:lvl1pPr>
            <a:lvl2pPr marL="742950" indent="-285750" eaLnBrk="0" hangingPunct="0">
              <a:defRPr sz="2800">
                <a:solidFill>
                  <a:schemeClr val="tx1"/>
                </a:solidFill>
                <a:latin typeface="Times New Roman" panose="02020603050405020304" pitchFamily="18" charset="0"/>
                <a:ea typeface="仿宋_GB2312" pitchFamily="1" charset="-122"/>
              </a:defRPr>
            </a:lvl2pPr>
            <a:lvl3pPr eaLnBrk="0" hangingPunct="0">
              <a:defRPr sz="2800">
                <a:solidFill>
                  <a:schemeClr val="tx1"/>
                </a:solidFill>
                <a:latin typeface="Times New Roman" panose="02020603050405020304" pitchFamily="18" charset="0"/>
                <a:ea typeface="仿宋_GB2312" pitchFamily="1" charset="-122"/>
              </a:defRPr>
            </a:lvl3pPr>
            <a:lvl4pPr eaLnBrk="0" hangingPunct="0">
              <a:defRPr sz="2800">
                <a:solidFill>
                  <a:schemeClr val="tx1"/>
                </a:solidFill>
                <a:latin typeface="Times New Roman" panose="02020603050405020304" pitchFamily="18" charset="0"/>
                <a:ea typeface="仿宋_GB2312" pitchFamily="1" charset="-122"/>
              </a:defRPr>
            </a:lvl4pPr>
            <a:lvl5pPr eaLnBrk="0" hangingPunct="0">
              <a:defRPr sz="2800">
                <a:solidFill>
                  <a:schemeClr val="tx1"/>
                </a:solidFill>
                <a:latin typeface="Times New Roman" panose="02020603050405020304" pitchFamily="18" charset="0"/>
                <a:ea typeface="仿宋_GB2312" pitchFamily="1" charset="-122"/>
              </a:defRPr>
            </a:lvl5pPr>
            <a:lvl6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6pPr>
            <a:lvl7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7pPr>
            <a:lvl8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8pPr>
            <a:lvl9pPr eaLnBrk="0" fontAlgn="base" hangingPunct="0">
              <a:spcBef>
                <a:spcPct val="20000"/>
              </a:spcBef>
              <a:spcAft>
                <a:spcPct val="0"/>
              </a:spcAft>
              <a:buClr>
                <a:srgbClr val="000000"/>
              </a:buClr>
              <a:buSzPct val="100000"/>
              <a:buFont typeface="Times New Roman" panose="02020603050405020304" pitchFamily="18" charset="0"/>
              <a:defRPr sz="2800">
                <a:solidFill>
                  <a:schemeClr val="tx1"/>
                </a:solidFill>
                <a:latin typeface="Times New Roman" panose="02020603050405020304" pitchFamily="18" charset="0"/>
                <a:ea typeface="仿宋_GB2312" pitchFamily="1" charset="-122"/>
              </a:defRPr>
            </a:lvl9pPr>
          </a:lstStyle>
          <a:p>
            <a:pPr marL="342900" marR="0" lvl="0" indent="-342900" algn="l" defTabSz="914400" rtl="0" eaLnBrk="0" fontAlgn="base" latinLnBrk="0" hangingPunct="0">
              <a:lnSpc>
                <a:spcPct val="125000"/>
              </a:lnSpc>
              <a:spcBef>
                <a:spcPts val="0"/>
              </a:spcBef>
              <a:spcAft>
                <a:spcPts val="0"/>
              </a:spcAft>
              <a:buClr>
                <a:srgbClr val="FF3300"/>
              </a:buClr>
              <a:buSzTx/>
              <a:buFont typeface="Wingdings" panose="05000000000000000000" pitchFamily="2" charset="2"/>
              <a:buChar char="Ø"/>
              <a:defRPr/>
            </a:pPr>
            <a:r>
              <a:rPr kumimoji="0" lang="en-US"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1</a:t>
            </a:r>
            <a:r>
              <a:rPr kumimoji="0" lang="zh-CN" alt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树的存储结构</a:t>
            </a:r>
            <a:endParaRPr kumimoji="0" lang="zh-CN" altLang="en-US"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Rectangle 4"/>
          <p:cNvSpPr/>
          <p:nvPr/>
        </p:nvSpPr>
        <p:spPr>
          <a:xfrm>
            <a:off x="1247775" y="1544003"/>
            <a:ext cx="4519295" cy="491490"/>
          </a:xfrm>
          <a:prstGeom prst="rect">
            <a:avLst/>
          </a:prstGeom>
          <a:noFill/>
          <a:ln w="9525">
            <a:noFill/>
          </a:ln>
        </p:spPr>
        <p:txBody>
          <a:bodyPr wrap="none" anchor="t">
            <a:spAutoFit/>
          </a:bodyPr>
          <a:p>
            <a:r>
              <a:rPr lang="en-US" altLang="zh-CN"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孩子</a:t>
            </a:r>
            <a:r>
              <a:rPr lang="en-US" altLang="zh-CN"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600" b="1" dirty="0">
                <a:solidFill>
                  <a:srgbClr val="3333FF"/>
                </a:solidFill>
                <a:latin typeface="微软雅黑" panose="020B0503020204020204" pitchFamily="34" charset="-122"/>
                <a:ea typeface="微软雅黑" panose="020B0503020204020204" pitchFamily="34" charset="-122"/>
                <a:cs typeface="微软雅黑" panose="020B0503020204020204" pitchFamily="34" charset="-122"/>
              </a:rPr>
              <a:t>兄弟表示法</a:t>
            </a:r>
            <a:r>
              <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来存储</a:t>
            </a:r>
            <a:endParaRPr lang="zh-CN" altLang="en-US" sz="2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Rectangle 2"/>
          <p:cNvSpPr/>
          <p:nvPr/>
        </p:nvSpPr>
        <p:spPr>
          <a:xfrm>
            <a:off x="1085850" y="2277745"/>
            <a:ext cx="10151110" cy="1942465"/>
          </a:xfrm>
          <a:prstGeom prst="rect">
            <a:avLst/>
          </a:prstGeom>
          <a:noFill/>
          <a:ln w="9525">
            <a:noFill/>
          </a:ln>
        </p:spPr>
        <p:txBody>
          <a:bodyPr wrap="square" anchor="t">
            <a:spAutoFit/>
          </a:bodyPr>
          <a:p>
            <a:pPr>
              <a:lnSpc>
                <a:spcPct val="130000"/>
              </a:lnSpc>
              <a:spcBef>
                <a:spcPct val="50000"/>
              </a:spcBef>
              <a:buClr>
                <a:schemeClr val="folHlink"/>
              </a:buClr>
              <a:buSzPct val="85000"/>
              <a:buFont typeface="Wingdings 2" panose="05020102010507070707" pitchFamily="18" charset="2"/>
              <a:buNone/>
            </a:pPr>
            <a:r>
              <a:rPr lang="zh-CN" altLang="en-US" sz="2800" b="1" dirty="0">
                <a:solidFill>
                  <a:srgbClr val="3333FF"/>
                </a:solidFill>
                <a:latin typeface="华文楷体" panose="02010600040101010101" pitchFamily="2" charset="-122"/>
                <a:ea typeface="华文楷体" panose="02010600040101010101" pitchFamily="2" charset="-122"/>
                <a:cs typeface="华文楷体" panose="02010600040101010101" pitchFamily="2" charset="-122"/>
              </a:rPr>
              <a:t>思路：</a:t>
            </a: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用二叉链表来表示树，但链表中的两个指针域含义不同。</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ct val="20000"/>
              </a:spcBef>
              <a:buClr>
                <a:schemeClr val="folHlink"/>
              </a:buClr>
              <a:buSzPct val="85000"/>
              <a:buFont typeface="Wingdings 2" panose="05020102010507070707" pitchFamily="18" charset="2"/>
              <a:buNone/>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左指针指向该结点的第一个孩子；</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a:p>
            <a:pPr>
              <a:lnSpc>
                <a:spcPct val="130000"/>
              </a:lnSpc>
              <a:spcBef>
                <a:spcPct val="20000"/>
              </a:spcBef>
              <a:buClr>
                <a:schemeClr val="folHlink"/>
              </a:buClr>
              <a:buSzPct val="85000"/>
              <a:buFont typeface="Wingdings 2" panose="05020102010507070707" pitchFamily="18" charset="2"/>
              <a:buNone/>
            </a:pPr>
            <a:r>
              <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rPr>
              <a:t>            右指针指向该结点的下一个兄弟结点。</a:t>
            </a:r>
            <a:endParaRPr lang="zh-CN" altLang="en-US" sz="2800" b="1"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7" name="Group 3"/>
          <p:cNvGrpSpPr/>
          <p:nvPr/>
        </p:nvGrpSpPr>
        <p:grpSpPr>
          <a:xfrm>
            <a:off x="3270568" y="4568825"/>
            <a:ext cx="5176837" cy="762000"/>
            <a:chOff x="1059" y="2160"/>
            <a:chExt cx="3261" cy="480"/>
          </a:xfrm>
        </p:grpSpPr>
        <p:sp>
          <p:nvSpPr>
            <p:cNvPr id="114692" name="Rectangle 4"/>
            <p:cNvSpPr/>
            <p:nvPr/>
          </p:nvSpPr>
          <p:spPr>
            <a:xfrm>
              <a:off x="2976" y="2256"/>
              <a:ext cx="1344" cy="336"/>
            </a:xfrm>
            <a:prstGeom prst="rect">
              <a:avLst/>
            </a:prstGeom>
            <a:noFill/>
            <a:ln w="9525">
              <a:noFill/>
            </a:ln>
          </p:spPr>
          <p:txBody>
            <a:bodyPr anchor="t"/>
            <a:p>
              <a:pPr algn="ctr">
                <a:spcBef>
                  <a:spcPct val="20000"/>
                </a:spcBef>
              </a:pPr>
              <a:r>
                <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nextsibling</a:t>
              </a:r>
              <a:endPar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4693" name="Rectangle 5"/>
            <p:cNvSpPr/>
            <p:nvPr/>
          </p:nvSpPr>
          <p:spPr>
            <a:xfrm>
              <a:off x="2208" y="2256"/>
              <a:ext cx="768" cy="312"/>
            </a:xfrm>
            <a:prstGeom prst="rect">
              <a:avLst/>
            </a:prstGeom>
            <a:noFill/>
            <a:ln w="9525">
              <a:noFill/>
            </a:ln>
          </p:spPr>
          <p:txBody>
            <a:bodyPr anchor="t"/>
            <a:p>
              <a:pPr algn="ctr">
                <a:spcBef>
                  <a:spcPct val="20000"/>
                </a:spcBef>
              </a:pPr>
              <a:r>
                <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data</a:t>
              </a:r>
              <a:endPar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4694" name="Rectangle 6"/>
            <p:cNvSpPr/>
            <p:nvPr/>
          </p:nvSpPr>
          <p:spPr>
            <a:xfrm>
              <a:off x="1059" y="2256"/>
              <a:ext cx="1179" cy="336"/>
            </a:xfrm>
            <a:prstGeom prst="rect">
              <a:avLst/>
            </a:prstGeom>
            <a:noFill/>
            <a:ln w="9525">
              <a:noFill/>
            </a:ln>
          </p:spPr>
          <p:txBody>
            <a:bodyPr anchor="t"/>
            <a:p>
              <a:pPr algn="ctr">
                <a:spcBef>
                  <a:spcPct val="20000"/>
                </a:spcBef>
              </a:pPr>
              <a:r>
                <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firstchild</a:t>
              </a:r>
              <a:endParaRPr lang="en-US" altLang="zh-CN" sz="32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4695" name="Line 7"/>
            <p:cNvSpPr/>
            <p:nvPr/>
          </p:nvSpPr>
          <p:spPr>
            <a:xfrm>
              <a:off x="1104" y="2160"/>
              <a:ext cx="3216" cy="0"/>
            </a:xfrm>
            <a:prstGeom prst="line">
              <a:avLst/>
            </a:prstGeom>
            <a:ln w="28575" cap="sq" cmpd="sng">
              <a:solidFill>
                <a:schemeClr val="tx1"/>
              </a:solidFill>
              <a:prstDash val="solid"/>
              <a:round/>
              <a:headEnd type="none" w="med" len="med"/>
              <a:tailEnd type="none" w="med" len="med"/>
            </a:ln>
          </p:spPr>
        </p:sp>
        <p:sp>
          <p:nvSpPr>
            <p:cNvPr id="114696" name="Line 8"/>
            <p:cNvSpPr/>
            <p:nvPr/>
          </p:nvSpPr>
          <p:spPr>
            <a:xfrm>
              <a:off x="1104" y="2640"/>
              <a:ext cx="3216" cy="0"/>
            </a:xfrm>
            <a:prstGeom prst="line">
              <a:avLst/>
            </a:prstGeom>
            <a:ln w="28575" cap="sq" cmpd="sng">
              <a:solidFill>
                <a:schemeClr val="tx1"/>
              </a:solidFill>
              <a:prstDash val="solid"/>
              <a:round/>
              <a:headEnd type="none" w="med" len="med"/>
              <a:tailEnd type="none" w="med" len="med"/>
            </a:ln>
          </p:spPr>
        </p:sp>
        <p:sp>
          <p:nvSpPr>
            <p:cNvPr id="114697" name="Line 9"/>
            <p:cNvSpPr/>
            <p:nvPr/>
          </p:nvSpPr>
          <p:spPr>
            <a:xfrm>
              <a:off x="1104" y="2160"/>
              <a:ext cx="0" cy="480"/>
            </a:xfrm>
            <a:prstGeom prst="line">
              <a:avLst/>
            </a:prstGeom>
            <a:ln w="28575" cap="sq" cmpd="sng">
              <a:solidFill>
                <a:schemeClr val="tx1"/>
              </a:solidFill>
              <a:prstDash val="solid"/>
              <a:round/>
              <a:headEnd type="none" w="med" len="med"/>
              <a:tailEnd type="none" w="med" len="med"/>
            </a:ln>
          </p:spPr>
        </p:sp>
        <p:sp>
          <p:nvSpPr>
            <p:cNvPr id="114698" name="Line 10"/>
            <p:cNvSpPr/>
            <p:nvPr/>
          </p:nvSpPr>
          <p:spPr>
            <a:xfrm>
              <a:off x="2238" y="2160"/>
              <a:ext cx="0" cy="480"/>
            </a:xfrm>
            <a:prstGeom prst="line">
              <a:avLst/>
            </a:prstGeom>
            <a:ln w="12700" cap="flat" cmpd="sng">
              <a:solidFill>
                <a:schemeClr val="tx1"/>
              </a:solidFill>
              <a:prstDash val="solid"/>
              <a:round/>
              <a:headEnd type="none" w="med" len="med"/>
              <a:tailEnd type="none" w="med" len="med"/>
            </a:ln>
          </p:spPr>
        </p:sp>
        <p:sp>
          <p:nvSpPr>
            <p:cNvPr id="114699" name="Line 11"/>
            <p:cNvSpPr/>
            <p:nvPr/>
          </p:nvSpPr>
          <p:spPr>
            <a:xfrm>
              <a:off x="2976" y="2160"/>
              <a:ext cx="0" cy="480"/>
            </a:xfrm>
            <a:prstGeom prst="line">
              <a:avLst/>
            </a:prstGeom>
            <a:ln w="12700" cap="flat" cmpd="sng">
              <a:solidFill>
                <a:schemeClr val="tx1"/>
              </a:solidFill>
              <a:prstDash val="solid"/>
              <a:round/>
              <a:headEnd type="none" w="med" len="med"/>
              <a:tailEnd type="none" w="med" len="med"/>
            </a:ln>
          </p:spPr>
        </p:sp>
        <p:sp>
          <p:nvSpPr>
            <p:cNvPr id="114700" name="Line 12"/>
            <p:cNvSpPr/>
            <p:nvPr/>
          </p:nvSpPr>
          <p:spPr>
            <a:xfrm>
              <a:off x="4320" y="2160"/>
              <a:ext cx="0" cy="480"/>
            </a:xfrm>
            <a:prstGeom prst="line">
              <a:avLst/>
            </a:prstGeom>
            <a:ln w="28575" cap="sq" cmpd="sng">
              <a:solidFill>
                <a:schemeClr val="tx1"/>
              </a:solidFill>
              <a:prstDash val="solid"/>
              <a:round/>
              <a:headEnd type="none" w="med" len="med"/>
              <a:tailEnd type="none" w="med" len="med"/>
            </a:ln>
          </p:spPr>
        </p:sp>
      </p:grpSp>
      <p:sp>
        <p:nvSpPr>
          <p:cNvPr id="17" name="AutoShape 15"/>
          <p:cNvSpPr/>
          <p:nvPr/>
        </p:nvSpPr>
        <p:spPr>
          <a:xfrm>
            <a:off x="2322830" y="5948363"/>
            <a:ext cx="2362200" cy="609600"/>
          </a:xfrm>
          <a:prstGeom prst="wedgeRectCallout">
            <a:avLst>
              <a:gd name="adj1" fmla="val 38037"/>
              <a:gd name="adj2" fmla="val -170051"/>
            </a:avLst>
          </a:prstGeom>
          <a:solidFill>
            <a:schemeClr val="accent1"/>
          </a:solidFill>
          <a:ln w="9525" cap="flat" cmpd="sng">
            <a:solidFill>
              <a:schemeClr val="tx1"/>
            </a:solidFill>
            <a:prstDash val="solid"/>
            <a:miter/>
            <a:headEnd type="none" w="med" len="med"/>
            <a:tailEnd type="none" w="med" len="med"/>
          </a:ln>
        </p:spPr>
        <p:txBody>
          <a:bodyPr anchor="t"/>
          <a:p>
            <a:pPr algn="ctr"/>
            <a:r>
              <a:rPr lang="zh-CN" altLang="en-US" sz="3200" b="1" dirty="0">
                <a:solidFill>
                  <a:schemeClr val="bg1"/>
                </a:solidFill>
                <a:latin typeface="Times New Roman" panose="02020603050405020304" pitchFamily="18" charset="0"/>
                <a:ea typeface="华文楷体" panose="02010600040101010101" pitchFamily="2" charset="-122"/>
              </a:rPr>
              <a:t>指向左孩子</a:t>
            </a:r>
            <a:endParaRPr lang="zh-CN" altLang="en-US" sz="3200" b="1" dirty="0">
              <a:solidFill>
                <a:schemeClr val="bg1"/>
              </a:solidFill>
              <a:latin typeface="Times New Roman" panose="02020603050405020304" pitchFamily="18" charset="0"/>
              <a:ea typeface="华文楷体" panose="02010600040101010101" pitchFamily="2" charset="-122"/>
            </a:endParaRPr>
          </a:p>
        </p:txBody>
      </p:sp>
      <p:sp>
        <p:nvSpPr>
          <p:cNvPr id="18" name="AutoShape 16"/>
          <p:cNvSpPr/>
          <p:nvPr/>
        </p:nvSpPr>
        <p:spPr>
          <a:xfrm>
            <a:off x="7199630" y="5872163"/>
            <a:ext cx="2362200" cy="609600"/>
          </a:xfrm>
          <a:prstGeom prst="wedgeRectCallout">
            <a:avLst>
              <a:gd name="adj1" fmla="val -41801"/>
              <a:gd name="adj2" fmla="val -154167"/>
            </a:avLst>
          </a:prstGeom>
          <a:solidFill>
            <a:schemeClr val="accent1"/>
          </a:solidFill>
          <a:ln w="9525" cap="flat" cmpd="sng">
            <a:solidFill>
              <a:schemeClr val="tx1"/>
            </a:solidFill>
            <a:prstDash val="solid"/>
            <a:miter/>
            <a:headEnd type="none" w="med" len="med"/>
            <a:tailEnd type="none" w="med" len="med"/>
          </a:ln>
        </p:spPr>
        <p:txBody>
          <a:bodyPr anchor="t"/>
          <a:p>
            <a:pPr algn="ctr"/>
            <a:r>
              <a:rPr lang="zh-CN" altLang="en-US" sz="3200" b="1" dirty="0">
                <a:solidFill>
                  <a:schemeClr val="bg1"/>
                </a:solidFill>
                <a:latin typeface="Times New Roman" panose="02020603050405020304" pitchFamily="18" charset="0"/>
                <a:ea typeface="华文楷体" panose="02010600040101010101" pitchFamily="2" charset="-122"/>
              </a:rPr>
              <a:t>指向右兄弟</a:t>
            </a:r>
            <a:endParaRPr lang="zh-CN" altLang="en-US" sz="3200" b="1" dirty="0">
              <a:solidFill>
                <a:schemeClr val="bg1"/>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30"/>
                                  </p:iterate>
                                  <p:childTnLst>
                                    <p:set>
                                      <p:cBhvr>
                                        <p:cTn id="11" dur="1" fill="hold">
                                          <p:stCondLst>
                                            <p:cond delay="0"/>
                                          </p:stCondLst>
                                        </p:cTn>
                                        <p:tgtEl>
                                          <p:spTgt spid="4">
                                            <p:txEl>
                                              <p:charRg st="0" end="2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30"/>
                                  </p:iterate>
                                  <p:childTnLst>
                                    <p:set>
                                      <p:cBhvr>
                                        <p:cTn id="15" dur="1" fill="hold">
                                          <p:stCondLst>
                                            <p:cond delay="0"/>
                                          </p:stCondLst>
                                        </p:cTn>
                                        <p:tgtEl>
                                          <p:spTgt spid="4">
                                            <p:txEl>
                                              <p:charRg st="29" end="49"/>
                                            </p:txEl>
                                          </p:spTgt>
                                        </p:tgtEl>
                                        <p:attrNameLst>
                                          <p:attrName>style.visibility</p:attrName>
                                        </p:attrNameLst>
                                      </p:cBhvr>
                                      <p:to>
                                        <p:strVal val="visible"/>
                                      </p:to>
                                    </p:set>
                                  </p:childTnLst>
                                </p:cTn>
                              </p:par>
                            </p:childTnLst>
                          </p:cTn>
                        </p:par>
                        <p:par>
                          <p:cTn id="16" fill="hold">
                            <p:stCondLst>
                              <p:cond delay="810"/>
                            </p:stCondLst>
                            <p:childTnLst>
                              <p:par>
                                <p:cTn id="17" presetID="1" presetClass="entr" presetSubtype="0" fill="hold" grpId="0" nodeType="afterEffect">
                                  <p:stCondLst>
                                    <p:cond delay="0"/>
                                  </p:stCondLst>
                                  <p:iterate type="lt">
                                    <p:tmAbs val="30"/>
                                  </p:iterate>
                                  <p:childTnLst>
                                    <p:set>
                                      <p:cBhvr>
                                        <p:cTn id="18" dur="1" fill="hold">
                                          <p:stCondLst>
                                            <p:cond delay="0"/>
                                          </p:stCondLst>
                                        </p:cTn>
                                        <p:tgtEl>
                                          <p:spTgt spid="4">
                                            <p:txEl>
                                              <p:charRg st="49" end="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000000"/>
                                          </p:val>
                                        </p:tav>
                                        <p:tav tm="100000">
                                          <p:val>
                                            <p:strVal val="#ppt_w"/>
                                          </p:val>
                                        </p:tav>
                                      </p:tavLst>
                                    </p:anim>
                                    <p:anim calcmode="lin" valueType="num">
                                      <p:cBhvr>
                                        <p:cTn id="24" dur="500" fill="hold"/>
                                        <p:tgtEl>
                                          <p:spTgt spid="7"/>
                                        </p:tgtEl>
                                        <p:attrNameLst>
                                          <p:attrName>ppt_h</p:attrName>
                                        </p:attrNameLst>
                                      </p:cBhvr>
                                      <p:tavLst>
                                        <p:tav tm="0">
                                          <p:val>
                                            <p:fltVal val="0.000000"/>
                                          </p:val>
                                        </p:tav>
                                        <p:tav tm="100000">
                                          <p:val>
                                            <p:strVal val="#ppt_h"/>
                                          </p:val>
                                        </p:tav>
                                      </p:tavLst>
                                    </p:anim>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uiExpand="1" build="p"/>
      <p:bldP spid="17" grpId="0" bldLvl="0" animBg="1"/>
      <p:bldP spid="18"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22664</Words>
  <Application>WPS 演示</Application>
  <PresentationFormat>自定义</PresentationFormat>
  <Paragraphs>4582</Paragraphs>
  <Slides>133</Slides>
  <Notes>2</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1</vt:i4>
      </vt:variant>
      <vt:variant>
        <vt:lpstr>幻灯片标题</vt:lpstr>
      </vt:variant>
      <vt:variant>
        <vt:i4>133</vt:i4>
      </vt:variant>
    </vt:vector>
  </HeadingPairs>
  <TitlesOfParts>
    <vt:vector size="165" baseType="lpstr">
      <vt:lpstr>Arial</vt:lpstr>
      <vt:lpstr>宋体</vt:lpstr>
      <vt:lpstr>Wingdings</vt:lpstr>
      <vt:lpstr>Franklin Gothic Book</vt:lpstr>
      <vt:lpstr>黑体</vt:lpstr>
      <vt:lpstr>Franklin Gothic Medium</vt:lpstr>
      <vt:lpstr>微软雅黑</vt:lpstr>
      <vt:lpstr>Wingdings 2</vt:lpstr>
      <vt:lpstr>Wingdings</vt:lpstr>
      <vt:lpstr>华文楷体</vt:lpstr>
      <vt:lpstr>Times New Roman</vt:lpstr>
      <vt:lpstr>仿宋_GB2312</vt:lpstr>
      <vt:lpstr>Tahoma</vt:lpstr>
      <vt:lpstr>Arial Black</vt:lpstr>
      <vt:lpstr>楷体_GB2312</vt:lpstr>
      <vt:lpstr>Times New Roman</vt:lpstr>
      <vt:lpstr>Symbol</vt:lpstr>
      <vt:lpstr>Tunga</vt:lpstr>
      <vt:lpstr>华文行楷</vt:lpstr>
      <vt:lpstr>Arial Unicode MS</vt:lpstr>
      <vt:lpstr>Calibri</vt:lpstr>
      <vt:lpstr>PMingLiU</vt:lpstr>
      <vt:lpstr>Webdings</vt:lpstr>
      <vt:lpstr>Wingdings</vt:lpstr>
      <vt:lpstr>华文新魏</vt:lpstr>
      <vt:lpstr>华文细黑</vt:lpstr>
      <vt:lpstr>幼圆</vt:lpstr>
      <vt:lpstr>华文琥珀</vt:lpstr>
      <vt:lpstr>新宋体</vt:lpstr>
      <vt:lpstr>仿宋</vt:lpstr>
      <vt:lpstr>凸显</vt:lpstr>
      <vt:lpstr>Equation.3</vt:lpstr>
      <vt:lpstr>数 据 结 构 Data Structure</vt:lpstr>
      <vt:lpstr>知识回顾</vt:lpstr>
      <vt:lpstr>知识回顾——线性结构</vt:lpstr>
      <vt:lpstr>知识回顾</vt:lpstr>
      <vt:lpstr>第5章 树和二叉树</vt:lpstr>
      <vt:lpstr>PowerPoint 演示文稿</vt:lpstr>
      <vt:lpstr>树形结构</vt:lpstr>
      <vt:lpstr>PowerPoint 演示文稿</vt:lpstr>
      <vt:lpstr>非树形结构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拓展：由后序、中序遍历序列恢复二叉树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据 结 构 Data Structure</dc:title>
  <dc:creator>Administrator</dc:creator>
  <cp:lastModifiedBy>秋池</cp:lastModifiedBy>
  <cp:revision>724</cp:revision>
  <dcterms:created xsi:type="dcterms:W3CDTF">2018-08-25T08:32:00Z</dcterms:created>
  <dcterms:modified xsi:type="dcterms:W3CDTF">2018-10-24T11:25:41Z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