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259" r:id="rId3"/>
    <p:sldId id="260" r:id="rId4"/>
    <p:sldId id="262" r:id="rId5"/>
    <p:sldId id="352" r:id="rId6"/>
    <p:sldId id="698" r:id="rId7"/>
    <p:sldId id="1733" r:id="rId8"/>
    <p:sldId id="1737" r:id="rId9"/>
    <p:sldId id="1734" r:id="rId10"/>
    <p:sldId id="1735" r:id="rId11"/>
    <p:sldId id="1736" r:id="rId12"/>
    <p:sldId id="1738" r:id="rId13"/>
    <p:sldId id="1743" r:id="rId14"/>
    <p:sldId id="1744" r:id="rId15"/>
    <p:sldId id="1739" r:id="rId16"/>
    <p:sldId id="1740" r:id="rId17"/>
    <p:sldId id="1865" r:id="rId18"/>
    <p:sldId id="1741" r:id="rId19"/>
    <p:sldId id="1742" r:id="rId20"/>
    <p:sldId id="1866" r:id="rId21"/>
    <p:sldId id="1867" r:id="rId22"/>
    <p:sldId id="1868" r:id="rId23"/>
    <p:sldId id="1869" r:id="rId24"/>
    <p:sldId id="1870" r:id="rId25"/>
    <p:sldId id="1871" r:id="rId26"/>
    <p:sldId id="1872" r:id="rId27"/>
    <p:sldId id="1873" r:id="rId28"/>
    <p:sldId id="1878" r:id="rId29"/>
    <p:sldId id="1879" r:id="rId30"/>
    <p:sldId id="1880" r:id="rId31"/>
    <p:sldId id="1881" r:id="rId32"/>
    <p:sldId id="1882" r:id="rId33"/>
    <p:sldId id="1883" r:id="rId34"/>
    <p:sldId id="1884" r:id="rId35"/>
    <p:sldId id="1885" r:id="rId36"/>
    <p:sldId id="1886" r:id="rId37"/>
    <p:sldId id="1887" r:id="rId38"/>
    <p:sldId id="1888" r:id="rId39"/>
    <p:sldId id="1889" r:id="rId40"/>
    <p:sldId id="1890" r:id="rId41"/>
    <p:sldId id="1891" r:id="rId42"/>
    <p:sldId id="1892" r:id="rId43"/>
    <p:sldId id="1893" r:id="rId44"/>
    <p:sldId id="1894" r:id="rId45"/>
    <p:sldId id="1898" r:id="rId46"/>
    <p:sldId id="1899" r:id="rId47"/>
    <p:sldId id="1895" r:id="rId48"/>
    <p:sldId id="1900" r:id="rId49"/>
    <p:sldId id="1901" r:id="rId50"/>
    <p:sldId id="1906" r:id="rId51"/>
    <p:sldId id="1907" r:id="rId52"/>
    <p:sldId id="1902" r:id="rId53"/>
    <p:sldId id="1925" r:id="rId54"/>
    <p:sldId id="1926" r:id="rId55"/>
    <p:sldId id="1914" r:id="rId56"/>
    <p:sldId id="1915" r:id="rId57"/>
    <p:sldId id="1916" r:id="rId58"/>
    <p:sldId id="1917" r:id="rId59"/>
    <p:sldId id="1918" r:id="rId60"/>
    <p:sldId id="1919" r:id="rId61"/>
    <p:sldId id="1920" r:id="rId62"/>
    <p:sldId id="1921" r:id="rId63"/>
    <p:sldId id="1922" r:id="rId64"/>
    <p:sldId id="1923" r:id="rId65"/>
    <p:sldId id="1924" r:id="rId66"/>
    <p:sldId id="1903" r:id="rId67"/>
    <p:sldId id="1904" r:id="rId68"/>
    <p:sldId id="1905" r:id="rId69"/>
    <p:sldId id="1943" r:id="rId70"/>
    <p:sldId id="1944" r:id="rId71"/>
    <p:sldId id="1945" r:id="rId72"/>
    <p:sldId id="1946" r:id="rId73"/>
    <p:sldId id="1947" r:id="rId74"/>
    <p:sldId id="1948" r:id="rId75"/>
    <p:sldId id="1951" r:id="rId76"/>
    <p:sldId id="1952" r:id="rId77"/>
    <p:sldId id="1976" r:id="rId78"/>
    <p:sldId id="1962" r:id="rId79"/>
    <p:sldId id="1953" r:id="rId80"/>
    <p:sldId id="1954" r:id="rId81"/>
    <p:sldId id="1957" r:id="rId82"/>
    <p:sldId id="1958" r:id="rId83"/>
    <p:sldId id="1959" r:id="rId84"/>
    <p:sldId id="1960" r:id="rId85"/>
    <p:sldId id="1961" r:id="rId86"/>
    <p:sldId id="1972" r:id="rId87"/>
    <p:sldId id="1731" r:id="rId88"/>
    <p:sldId id="1732" r:id="rId8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BF11C3"/>
    <a:srgbClr val="7B6993"/>
    <a:srgbClr val="4A4573"/>
    <a:srgbClr val="FFF043"/>
    <a:srgbClr val="F6EC81"/>
    <a:srgbClr val="F5E967"/>
    <a:srgbClr val="F85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66"/>
  </p:normalViewPr>
  <p:slideViewPr>
    <p:cSldViewPr showGuides="1">
      <p:cViewPr varScale="1">
        <p:scale>
          <a:sx n="63" d="100"/>
          <a:sy n="63" d="100"/>
        </p:scale>
        <p:origin x="-126" y="-168"/>
      </p:cViewPr>
      <p:guideLst>
        <p:guide orient="horz" pos="2068"/>
        <p:guide pos="4410"/>
      </p:guideLst>
    </p:cSldViewPr>
  </p:slideViewPr>
  <p:outlineViewPr>
    <p:cViewPr>
      <p:scale>
        <a:sx n="33" d="100"/>
        <a:sy n="33" d="100"/>
      </p:scale>
      <p:origin x="0" y="89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notesMaster" Target="notesMasters/notesMaster1.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直接连接符 25"/>
          <p:cNvSpPr>
            <a:spLocks noChangeShapeType="1"/>
          </p:cNvSpPr>
          <p:nvPr/>
        </p:nvSpPr>
        <p:spPr bwMode="auto">
          <a:xfrm>
            <a:off x="1215178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矩形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746250"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218267" y="5788025"/>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2540000" y="4495800"/>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3048000" y="3124200"/>
            <a:ext cx="82296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33" name="日期占位符 27"/>
          <p:cNvSpPr>
            <a:spLocks noGrp="1"/>
          </p:cNvSpPr>
          <p:nvPr>
            <p:ph type="dt" sz="half" idx="2"/>
          </p:nvPr>
        </p:nvSpPr>
        <p:spPr bwMode="auto">
          <a:xfrm rot="5400000">
            <a:off x="10352617" y="1174750"/>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16"/>
          <p:cNvSpPr>
            <a:spLocks noGrp="1"/>
          </p:cNvSpPr>
          <p:nvPr>
            <p:ph type="ftr" sz="quarter" idx="3"/>
          </p:nvPr>
        </p:nvSpPr>
        <p:spPr bwMode="auto">
          <a:xfrm rot="5400000">
            <a:off x="9436100" y="4181475"/>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28"/>
          <p:cNvSpPr>
            <a:spLocks noGrp="1"/>
          </p:cNvSpPr>
          <p:nvPr>
            <p:ph type="sldNum" sz="quarter" idx="4"/>
          </p:nvPr>
        </p:nvSpPr>
        <p:spPr bwMode="auto">
          <a:xfrm>
            <a:off x="176741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直接连接符 14"/>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196" name="直接连接符 16"/>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8197" name="直接连接符 17"/>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9" name="直接连接符 19"/>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4495800" y="3200400"/>
            <a:ext cx="841248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406400" y="274320"/>
            <a:ext cx="75184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4" name="日期占位符 20"/>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21"/>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2"/>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椭圆 14"/>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220" name="直接连接符 16"/>
          <p:cNvSpPr/>
          <p:nvPr/>
        </p:nvSpPr>
        <p:spPr>
          <a:xfrm>
            <a:off x="119888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2" name="直接连接符 18"/>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224" name="直接连接符 20"/>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4466844" y="3200400"/>
            <a:ext cx="841248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4" name="日期占位符 16"/>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17"/>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0"/>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2352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13" name="Rectangle 2"/>
          <p:cNvSpPr>
            <a:spLocks noChangeArrowheads="1"/>
          </p:cNvSpPr>
          <p:nvPr/>
        </p:nvSpPr>
        <p:spPr bwMode="auto">
          <a:xfrm>
            <a:off x="1346200" y="2082800"/>
            <a:ext cx="10022417" cy="3646488"/>
          </a:xfrm>
          <a:prstGeom prst="rect">
            <a:avLst/>
          </a:prstGeom>
          <a:solidFill>
            <a:srgbClr val="CCCCFF"/>
          </a:solidFill>
          <a:ln w="9525" cmpd="sng">
            <a:solidFill>
              <a:srgbClr val="0037E8"/>
            </a:solidFill>
            <a:prstDash val="solid"/>
            <a:miter lim="800000"/>
          </a:ln>
          <a:effectLst>
            <a:outerShdw dist="107763" dir="18900000" algn="ctr" rotWithShape="0">
              <a:srgbClr val="808080"/>
            </a:outerShdw>
          </a:effec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just" defTabSz="914400" rtl="0" eaLnBrk="0" fontAlgn="base" latinLnBrk="0" hangingPunct="0">
              <a:lnSpc>
                <a:spcPct val="17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1.1 数据结构的研究内容</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1.2  基本概念和术语</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1.3  抽象数据类型的表示与实现    </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1.4  算法与算法分析</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Times New Roman" panose="02020603050405020304" pitchFamily="18" charset="0"/>
              <a:buChar char="•"/>
              <a:defRPr/>
            </a:pP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5" name="Rectangle 3"/>
          <p:cNvSpPr>
            <a:spLocks noChangeArrowheads="1"/>
          </p:cNvSpPr>
          <p:nvPr/>
        </p:nvSpPr>
        <p:spPr bwMode="auto">
          <a:xfrm>
            <a:off x="1570567" y="904875"/>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48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教学内容</a:t>
            </a:r>
            <a:endParaRPr kumimoji="0" lang="zh-CN" altLang="zh-CN" sz="44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p:txBody>
      </p:sp>
      <p:sp>
        <p:nvSpPr>
          <p:cNvPr id="17"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5400" b="1">
                <a:latin typeface="华文楷体" panose="02010600040101010101" pitchFamily="2" charset="-122"/>
                <a:ea typeface="华文楷体" panose="02010600040101010101" pitchFamily="2" charset="-122"/>
              </a:defRPr>
            </a:lvl1pPr>
          </a:lstStyle>
          <a:p>
            <a:r>
              <a:rPr lang="zh-CN" altLang="en-US" dirty="0" smtClean="0"/>
              <a:t>单击此处编辑母版标题</a:t>
            </a:r>
            <a:endParaRPr lang="en-US" dirty="0"/>
          </a:p>
        </p:txBody>
      </p:sp>
      <p:sp>
        <p:nvSpPr>
          <p:cNvPr id="8" name="内容占位符 7"/>
          <p:cNvSpPr>
            <a:spLocks noGrp="1"/>
          </p:cNvSpPr>
          <p:nvPr>
            <p:ph sz="quarter" idx="1"/>
          </p:nvPr>
        </p:nvSpPr>
        <p:spPr>
          <a:xfrm>
            <a:off x="609600" y="1600200"/>
            <a:ext cx="99568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6"/>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8"/>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9"/>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8" name="内容占位符 7"/>
          <p:cNvSpPr>
            <a:spLocks noGrp="1"/>
          </p:cNvSpPr>
          <p:nvPr>
            <p:ph sz="quarter" idx="13"/>
          </p:nvPr>
        </p:nvSpPr>
        <p:spPr>
          <a:xfrm>
            <a:off x="1390651" y="1125538"/>
            <a:ext cx="9025467" cy="475173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9956800" cy="562074"/>
          </a:xfrm>
        </p:spPr>
        <p:txBody>
          <a:bodyPr/>
          <a:lstStyle/>
          <a:p>
            <a:r>
              <a:rPr lang="zh-CN" altLang="en-US" dirty="0" smtClean="0"/>
              <a:t>单击此处编辑母版标题样式</a:t>
            </a:r>
            <a:endParaRPr lang="zh-CN" altLang="en-US" dirty="0"/>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矩形 2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765300" y="4867275"/>
            <a:ext cx="8572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2218267" y="5791200"/>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506133" y="4479925"/>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3048000" y="2895600"/>
            <a:ext cx="82296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33" name="日期占位符 3"/>
          <p:cNvSpPr>
            <a:spLocks noGrp="1"/>
          </p:cNvSpPr>
          <p:nvPr>
            <p:ph type="dt" sz="half" idx="2"/>
          </p:nvPr>
        </p:nvSpPr>
        <p:spPr bwMode="auto">
          <a:xfrm rot="5400000">
            <a:off x="10350500" y="1169988"/>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4"/>
          <p:cNvSpPr>
            <a:spLocks noGrp="1"/>
          </p:cNvSpPr>
          <p:nvPr>
            <p:ph type="ftr" sz="quarter" idx="3"/>
          </p:nvPr>
        </p:nvSpPr>
        <p:spPr bwMode="auto">
          <a:xfrm rot="5400000">
            <a:off x="9436100" y="4178300"/>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5"/>
          <p:cNvSpPr>
            <a:spLocks noGrp="1"/>
          </p:cNvSpPr>
          <p:nvPr>
            <p:ph type="sldNum" sz="quarter" idx="4"/>
          </p:nvPr>
        </p:nvSpPr>
        <p:spPr bwMode="auto">
          <a:xfrm>
            <a:off x="178646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5693664"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0584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58293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3" name="日期占位符 5"/>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6"/>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7"/>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标题占位符 21"/>
          <p:cNvSpPr>
            <a:spLocks noGrp="1"/>
          </p:cNvSpPr>
          <p:nvPr>
            <p:ph type="title"/>
          </p:nvPr>
        </p:nvSpPr>
        <p:spPr>
          <a:xfrm>
            <a:off x="609600" y="274638"/>
            <a:ext cx="99568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a:xfrm>
            <a:off x="609600" y="1600200"/>
            <a:ext cx="9956800" cy="48736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10118725" y="1081881"/>
            <a:ext cx="2681817"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3"/>
          </p:nvPr>
        </p:nvSpPr>
        <p:spPr>
          <a:xfrm rot="5400000">
            <a:off x="9319683" y="3736975"/>
            <a:ext cx="42672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7" name="直接连接符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32" name="直接连接符 8"/>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10839450" y="5734050"/>
            <a:ext cx="812800" cy="520700"/>
          </a:xfrm>
          <a:prstGeom prst="rect">
            <a:avLst/>
          </a:prstGeom>
        </p:spPr>
        <p:txBody>
          <a:bodyPr vert="horz" anchor="ctr"/>
          <a:lstStyle>
            <a:lvl1pPr algn="ctr">
              <a:defRPr sz="1400" b="1">
                <a:solidFill>
                  <a:srgbClr val="FFFFFF"/>
                </a:solidFill>
                <a:latin typeface="Franklin Gothic Book" panose="020B0503020102020204" pitchFamily="34" charset="0"/>
                <a:ea typeface="黑体" panose="02010609060101010101" pitchFamily="49"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oleObject" Target="../embeddings/oleObject6.bin"/><Relationship Id="rId2" Type="http://schemas.openxmlformats.org/officeDocument/2006/relationships/image" Target="../media/image10.png"/><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72.xml"/><Relationship Id="rId4" Type="http://schemas.openxmlformats.org/officeDocument/2006/relationships/slide" Target="slide71.xml"/><Relationship Id="rId3" Type="http://schemas.openxmlformats.org/officeDocument/2006/relationships/slide" Target="slide70.xml"/><Relationship Id="rId2" Type="http://schemas.openxmlformats.org/officeDocument/2006/relationships/slide" Target="slide69.xml"/><Relationship Id="rId1" Type="http://schemas.openxmlformats.org/officeDocument/2006/relationships/slide" Target="slide6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80.xml"/><Relationship Id="rId1" Type="http://schemas.openxmlformats.org/officeDocument/2006/relationships/slide" Target="slide7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0" y="1125538"/>
            <a:ext cx="6172200" cy="1893887"/>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数 据 结 构 </a:t>
            </a:r>
            <a:b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br>
            <a: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Data Structure</a:t>
            </a:r>
            <a:endParaRPr kumimoji="0" lang="zh-CN" altLang="en-US" sz="5400" b="1" i="0" u="none" strike="noStrike" kern="1200" cap="small" spc="0" normalizeH="0" baseline="0" noProof="0" dirty="0">
              <a:ln>
                <a:noFill/>
              </a:ln>
              <a:solidFill>
                <a:schemeClr val="accent1"/>
              </a:solidFill>
              <a:effectLst/>
              <a:uLnTx/>
              <a:uFillTx/>
              <a:latin typeface="Tahoma" panose="020B0604030504040204" pitchFamily="34" charset="0"/>
              <a:ea typeface="+mj-ea"/>
              <a:cs typeface="+mj-cs"/>
            </a:endParaRPr>
          </a:p>
        </p:txBody>
      </p:sp>
      <p:sp>
        <p:nvSpPr>
          <p:cNvPr id="3" name="副标题 2"/>
          <p:cNvSpPr>
            <a:spLocks noGrp="1"/>
          </p:cNvSpPr>
          <p:nvPr>
            <p:ph type="subTitle" idx="1"/>
          </p:nvPr>
        </p:nvSpPr>
        <p:spPr>
          <a:xfrm>
            <a:off x="3810000" y="4650740"/>
            <a:ext cx="6172200" cy="1371600"/>
          </a:xfrm>
        </p:spPr>
        <p:txBody>
          <a:bodyPr vert="horz" wrap="square" lIns="91440" tIns="45720" rIns="91440" bIns="45720" numCol="1" anchor="t" anchorCtr="0" compatLnSpc="1">
            <a:normAutofit fontScale="92500" lnSpcReduction="10000"/>
          </a:bodyPr>
          <a:lstStyle/>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r>
              <a:rPr kumimoji="0" lang="zh-CN" altLang="en-US" sz="3200" b="1" i="0" u="none" strike="noStrike" kern="1200" cap="none" spc="0" normalizeH="0" baseline="0" noProof="0" dirty="0" smtClean="0">
                <a:ln>
                  <a:noFill/>
                </a:ln>
                <a:solidFill>
                  <a:schemeClr val="accent1"/>
                </a:solidFill>
                <a:effectLst/>
                <a:uLnTx/>
                <a:uFillTx/>
                <a:latin typeface="+mj-ea"/>
                <a:ea typeface="+mj-ea"/>
                <a:cs typeface="+mn-cs"/>
              </a:rPr>
              <a:t>软件与通信工程学院    郭美    </a:t>
            </a:r>
            <a:r>
              <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rPr>
              <a:t>18075531998</a:t>
            </a:r>
            <a:endPar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endParaRPr kumimoji="0" lang="zh-CN" altLang="en-US"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55750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线性表的查找（静态查找表）</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1035685" y="955040"/>
            <a:ext cx="10093325" cy="3175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81000" indent="-381000">
              <a:lnSpc>
                <a:spcPct val="135000"/>
              </a:lnSpc>
              <a:spcBef>
                <a:spcPct val="10000"/>
              </a:spcBef>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顺序查找（线性查找）</a:t>
            </a: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lang="zh-CN" altLang="en-US" b="1" dirty="0">
                <a:solidFill>
                  <a:srgbClr val="000000"/>
                </a:solidFill>
                <a:latin typeface="华文楷体" panose="02010600040101010101" pitchFamily="2" charset="-122"/>
                <a:ea typeface="华文楷体" panose="02010600040101010101" pitchFamily="2" charset="-122"/>
                <a:sym typeface="+mn-ea"/>
              </a:rPr>
              <a:t>即用</a:t>
            </a:r>
            <a:r>
              <a:rPr lang="zh-CN" altLang="en-US" b="1" dirty="0">
                <a:solidFill>
                  <a:srgbClr val="FF0000"/>
                </a:solidFill>
                <a:latin typeface="华文楷体" panose="02010600040101010101" pitchFamily="2" charset="-122"/>
                <a:ea typeface="华文楷体" panose="02010600040101010101" pitchFamily="2" charset="-122"/>
                <a:sym typeface="+mn-ea"/>
              </a:rPr>
              <a:t>逐一比较</a:t>
            </a:r>
            <a:r>
              <a:rPr lang="zh-CN" altLang="en-US" b="1" dirty="0">
                <a:solidFill>
                  <a:srgbClr val="000000"/>
                </a:solidFill>
                <a:latin typeface="华文楷体" panose="02010600040101010101" pitchFamily="2" charset="-122"/>
                <a:ea typeface="华文楷体" panose="02010600040101010101" pitchFamily="2" charset="-122"/>
                <a:sym typeface="+mn-ea"/>
              </a:rPr>
              <a:t>的办法顺序查找关</a:t>
            </a:r>
            <a:endParaRPr lang="zh-CN" altLang="en-US" b="1" dirty="0">
              <a:solidFill>
                <a:srgbClr val="000000"/>
              </a:solidFill>
              <a:latin typeface="华文楷体" panose="02010600040101010101" pitchFamily="2" charset="-122"/>
              <a:ea typeface="华文楷体" panose="02010600040101010101" pitchFamily="2" charset="-122"/>
              <a:sym typeface="+mn-ea"/>
            </a:endParaRPr>
          </a:p>
          <a:p>
            <a:pPr marL="381000" indent="-381000">
              <a:lnSpc>
                <a:spcPct val="135000"/>
              </a:lnSpc>
              <a:spcBef>
                <a:spcPct val="10000"/>
              </a:spcBef>
            </a:pPr>
            <a:r>
              <a:rPr lang="zh-CN" altLang="en-US" b="1" dirty="0">
                <a:solidFill>
                  <a:srgbClr val="000000"/>
                </a:solidFill>
                <a:latin typeface="华文楷体" panose="02010600040101010101" pitchFamily="2" charset="-122"/>
                <a:ea typeface="华文楷体" panose="02010600040101010101" pitchFamily="2" charset="-122"/>
                <a:sym typeface="+mn-ea"/>
              </a:rPr>
              <a:t>键字，这显然是最直接的办法。</a:t>
            </a:r>
            <a:endParaRPr lang="zh-CN" altLang="en-US" b="1" dirty="0">
              <a:solidFill>
                <a:srgbClr val="000000"/>
              </a:solidFill>
              <a:latin typeface="华文楷体" panose="02010600040101010101" pitchFamily="2" charset="-122"/>
              <a:ea typeface="华文楷体" panose="02010600040101010101" pitchFamily="2" charset="-122"/>
              <a:sym typeface="+mn-ea"/>
            </a:endParaRPr>
          </a:p>
          <a:p>
            <a:pPr marL="1371600" lvl="3" indent="0">
              <a:lnSpc>
                <a:spcPct val="120000"/>
              </a:lnSpc>
              <a:spcBef>
                <a:spcPts val="1200"/>
              </a:spcBef>
              <a:spcAft>
                <a:spcPts val="0"/>
              </a:spcAft>
              <a:buNone/>
            </a:pPr>
            <a:r>
              <a:rPr lang="zh-CN" altLang="en-US">
                <a:solidFill>
                  <a:srgbClr val="0000FF"/>
                </a:solidFill>
                <a:latin typeface="微软雅黑" panose="020B0503020204020204" pitchFamily="34" charset="-122"/>
                <a:ea typeface="微软雅黑" panose="020B0503020204020204" pitchFamily="34" charset="-122"/>
                <a:sym typeface="+mn-ea"/>
              </a:rPr>
              <a:t>应用范围：</a:t>
            </a:r>
            <a:endParaRPr lang="zh-CN" altLang="en-US">
              <a:solidFill>
                <a:srgbClr val="0000FF"/>
              </a:solidFill>
              <a:latin typeface="微软雅黑" panose="020B0503020204020204" pitchFamily="34" charset="-122"/>
              <a:ea typeface="微软雅黑" panose="020B0503020204020204" pitchFamily="34" charset="-122"/>
            </a:endParaRPr>
          </a:p>
          <a:p>
            <a:pPr marL="1371600" lvl="3" indent="0" eaLnBrk="0" hangingPunct="0">
              <a:lnSpc>
                <a:spcPct val="120000"/>
              </a:lnSpc>
              <a:spcBef>
                <a:spcPts val="0"/>
              </a:spcBef>
              <a:spcAft>
                <a:spcPts val="0"/>
              </a:spcAft>
              <a:buNone/>
            </a:pPr>
            <a:r>
              <a:rPr lang="zh-CN" altLang="en-US">
                <a:solidFill>
                  <a:srgbClr val="0000FF"/>
                </a:solidFill>
                <a:latin typeface="微软雅黑" panose="020B0503020204020204" pitchFamily="34" charset="-122"/>
                <a:ea typeface="微软雅黑" panose="020B0503020204020204" pitchFamily="34" charset="-122"/>
                <a:sym typeface="+mn-ea"/>
              </a:rPr>
              <a:t>　　顺序表或线性链表</a:t>
            </a:r>
            <a:endParaRPr lang="zh-CN" altLang="en-US">
              <a:solidFill>
                <a:srgbClr val="0000FF"/>
              </a:solidFill>
              <a:latin typeface="微软雅黑" panose="020B0503020204020204" pitchFamily="34" charset="-122"/>
              <a:ea typeface="微软雅黑" panose="020B0503020204020204" pitchFamily="34" charset="-122"/>
            </a:endParaRPr>
          </a:p>
          <a:p>
            <a:pPr marL="1371600" lvl="3" indent="0" eaLnBrk="0" hangingPunct="0">
              <a:lnSpc>
                <a:spcPct val="120000"/>
              </a:lnSpc>
              <a:spcBef>
                <a:spcPts val="0"/>
              </a:spcBef>
              <a:spcAft>
                <a:spcPts val="0"/>
              </a:spcAft>
              <a:buNone/>
            </a:pPr>
            <a:r>
              <a:rPr lang="zh-CN" altLang="en-US">
                <a:solidFill>
                  <a:srgbClr val="0000FF"/>
                </a:solidFill>
                <a:latin typeface="微软雅黑" panose="020B0503020204020204" pitchFamily="34" charset="-122"/>
                <a:ea typeface="微软雅黑" panose="020B0503020204020204" pitchFamily="34" charset="-122"/>
                <a:sym typeface="+mn-ea"/>
              </a:rPr>
              <a:t>　　表内元素之间无序</a:t>
            </a:r>
            <a:endParaRPr lang="zh-CN" altLang="en-US">
              <a:solidFill>
                <a:srgbClr val="0000FF"/>
              </a:solidFill>
              <a:latin typeface="微软雅黑" panose="020B0503020204020204" pitchFamily="34" charset="-122"/>
              <a:ea typeface="微软雅黑" panose="020B0503020204020204" pitchFamily="34" charset="-122"/>
            </a:endParaRPr>
          </a:p>
          <a:p>
            <a:pPr marL="381000" indent="-381000">
              <a:lnSpc>
                <a:spcPct val="135000"/>
              </a:lnSpc>
              <a:spcBef>
                <a:spcPct val="10000"/>
              </a:spcBef>
            </a:pPr>
            <a:endPar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0000"/>
              </a:lnSpc>
              <a:spcBef>
                <a:spcPct val="0"/>
              </a:spcBef>
              <a:spcAft>
                <a:spcPct val="0"/>
              </a:spcAft>
              <a:buClr>
                <a:srgbClr val="FF3300"/>
              </a:buClr>
              <a:buSzTx/>
              <a:defRPr/>
            </a:pPr>
            <a:r>
              <a:rPr lang="zh-CN" altLang="en-US" b="1" dirty="0" smtClean="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Rectangle 3"/>
          <p:cNvSpPr/>
          <p:nvPr/>
        </p:nvSpPr>
        <p:spPr>
          <a:xfrm>
            <a:off x="1035685" y="4130040"/>
            <a:ext cx="4953000" cy="491490"/>
          </a:xfrm>
          <a:prstGeom prst="rect">
            <a:avLst/>
          </a:prstGeom>
          <a:noFill/>
          <a:ln w="9525">
            <a:noFill/>
          </a:ln>
        </p:spPr>
        <p:txBody>
          <a:bodyPr anchor="t">
            <a:spAutoFit/>
          </a:bodyPr>
          <a:lstStyle/>
          <a:p>
            <a:pPr>
              <a:spcBef>
                <a:spcPct val="90000"/>
              </a:spcBef>
            </a:pPr>
            <a:r>
              <a:rPr lang="zh-CN" altLang="en-US" sz="2600"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600"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）顺序表的机内存储结构：</a:t>
            </a:r>
            <a:endParaRPr lang="zh-CN" altLang="en-US" sz="2600"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5"/>
          <p:cNvSpPr/>
          <p:nvPr/>
        </p:nvSpPr>
        <p:spPr>
          <a:xfrm>
            <a:off x="1542415" y="4806950"/>
            <a:ext cx="9084945" cy="1863725"/>
          </a:xfrm>
          <a:prstGeom prst="rect">
            <a:avLst/>
          </a:prstGeom>
          <a:noFill/>
          <a:ln w="9525">
            <a:noFill/>
          </a:ln>
        </p:spPr>
        <p:txBody>
          <a:bodyPr wrap="square" anchor="t">
            <a:spAutoFit/>
          </a:bodyPr>
          <a:lstStyle/>
          <a:p>
            <a:pPr>
              <a:lnSpc>
                <a:spcPct val="12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typedef struct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ElemType   *R;</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表基址，</a:t>
            </a:r>
            <a:r>
              <a:rPr lang="en-US" altLang="zh-CN"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号单元留空。</a:t>
            </a:r>
            <a:endParaRPr lang="zh-CN" altLang="en-US"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       length;</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rPr>
              <a:t>表长，即表中数据元素个数</a:t>
            </a:r>
            <a:endParaRPr lang="zh-CN" altLang="en-US" sz="2400" b="1" dirty="0">
              <a:solidFill>
                <a:srgbClr val="3D742A"/>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}SSTable;</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11"/>
          <p:cNvSpPr>
            <a:spLocks noChangeArrowheads="1"/>
          </p:cNvSpPr>
          <p:nvPr/>
        </p:nvSpPr>
        <p:spPr bwMode="auto">
          <a:xfrm>
            <a:off x="7320280" y="415925"/>
            <a:ext cx="43046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顺序查找（线性查找）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1"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descr="花岗岩"/>
          <p:cNvSpPr/>
          <p:nvPr/>
        </p:nvSpPr>
        <p:spPr>
          <a:xfrm>
            <a:off x="1260316" y="1263333"/>
            <a:ext cx="2694305" cy="492760"/>
          </a:xfrm>
          <a:prstGeom prst="rect">
            <a:avLst/>
          </a:prstGeom>
          <a:noFill/>
          <a:ln w="9525">
            <a:noFill/>
          </a:ln>
        </p:spPr>
        <p:txBody>
          <a:bodyPr wrap="none" lIns="90000" tIns="46800" rIns="90000" bIns="46800" anchor="t">
            <a:spAutoFit/>
          </a:bodyPr>
          <a:lstStyle/>
          <a:p>
            <a:pPr algn="ctr"/>
            <a:r>
              <a:rPr lang="zh-CN" altLang="en-US" sz="2600" b="1" dirty="0">
                <a:solidFill>
                  <a:srgbClr val="CC00CC"/>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dirty="0">
                <a:solidFill>
                  <a:srgbClr val="CC00CC"/>
                </a:solidFill>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600" b="1" dirty="0">
                <a:solidFill>
                  <a:srgbClr val="CC00CC"/>
                </a:solidFill>
                <a:effectLst/>
                <a:latin typeface="微软雅黑" panose="020B0503020204020204" pitchFamily="34" charset="-122"/>
                <a:ea typeface="微软雅黑" panose="020B0503020204020204" pitchFamily="34" charset="-122"/>
                <a:cs typeface="微软雅黑" panose="020B0503020204020204" pitchFamily="34" charset="-122"/>
              </a:rPr>
              <a:t>）算法思想：</a:t>
            </a:r>
            <a:endParaRPr lang="zh-CN" altLang="en-US" sz="2600" b="1" dirty="0">
              <a:solidFill>
                <a:srgbClr val="CC00CC"/>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Rectangle 11" descr="花岗岩"/>
          <p:cNvSpPr/>
          <p:nvPr/>
        </p:nvSpPr>
        <p:spPr>
          <a:xfrm>
            <a:off x="1544955" y="3790950"/>
            <a:ext cx="9486265" cy="1292860"/>
          </a:xfrm>
          <a:prstGeom prst="rect">
            <a:avLst/>
          </a:prstGeom>
          <a:ln w="28575"/>
        </p:spPr>
        <p:style>
          <a:lnRef idx="2">
            <a:schemeClr val="accent2"/>
          </a:lnRef>
          <a:fillRef idx="1">
            <a:schemeClr val="lt1"/>
          </a:fillRef>
          <a:effectRef idx="0">
            <a:schemeClr val="accent2"/>
          </a:effectRef>
          <a:fontRef idx="minor">
            <a:schemeClr val="dk1"/>
          </a:fontRef>
        </p:style>
        <p:txBody>
          <a:bodyPr wrap="square" lIns="90000" tIns="46800" rIns="90000" bIns="46800" anchor="t">
            <a:spAutoFit/>
          </a:bodyPr>
          <a:lstStyle/>
          <a:p>
            <a:pPr>
              <a:lnSpc>
                <a:spcPct val="150000"/>
              </a:lnSpc>
            </a:pPr>
            <a:r>
              <a:rPr lang="zh-CN" altLang="en-US" sz="28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技巧：</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把待查关键字</a:t>
            </a:r>
            <a:r>
              <a:rPr lang="en-US" altLang="zh-CN"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key</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存入表头或表尾（俗称“</a:t>
            </a:r>
            <a:r>
              <a:rPr lang="zh-CN" altLang="en-US" sz="2400"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哨兵</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”），这样可以加快执行速度。</a:t>
            </a:r>
            <a:endPar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40" name="Rectangle 12" descr="花岗岩"/>
          <p:cNvSpPr/>
          <p:nvPr/>
        </p:nvSpPr>
        <p:spPr>
          <a:xfrm>
            <a:off x="1544955" y="5300980"/>
            <a:ext cx="9210040" cy="1092835"/>
          </a:xfrm>
          <a:prstGeom prst="rect">
            <a:avLst/>
          </a:prstGeom>
          <a:noFill/>
          <a:ln w="38100">
            <a:noFill/>
          </a:ln>
        </p:spPr>
        <p:txBody>
          <a:bodyPr wrap="square" lIns="90000" tIns="46800" rIns="90000" bIns="46800" anchor="t">
            <a:spAutoFit/>
          </a:bodyPr>
          <a:lstStyle/>
          <a:p>
            <a:pPr>
              <a:lnSpc>
                <a:spcPct val="125000"/>
              </a:lnSpc>
              <a:spcBef>
                <a:spcPts val="0"/>
              </a:spcBef>
              <a:spcAft>
                <a:spcPts val="0"/>
              </a:spcAft>
            </a:pPr>
            <a:r>
              <a:rPr lang="zh-CN" altLang="en-US" sz="2800" b="1" dirty="0">
                <a:solidFill>
                  <a:srgbClr val="3333FF"/>
                </a:solidFill>
                <a:effectLst/>
                <a:latin typeface="微软雅黑" panose="020B0503020204020204" pitchFamily="34" charset="-122"/>
                <a:ea typeface="微软雅黑" panose="020B0503020204020204" pitchFamily="34" charset="-122"/>
                <a:cs typeface="Times New Roman" panose="02020603050405020304" pitchFamily="18" charset="0"/>
              </a:rPr>
              <a:t>例：</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若将待查找的特定值</a:t>
            </a:r>
            <a:r>
              <a:rPr lang="en-US" altLang="zh-CN"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key</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存入顺序表的首部（如</a:t>
            </a:r>
            <a:r>
              <a:rPr lang="en-US" altLang="zh-CN"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b="1"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号单元），则顺序查找的实现方案为：</a:t>
            </a:r>
            <a:r>
              <a:rPr lang="zh-CN" altLang="en-US" sz="2400"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从后向前逐个比较！</a:t>
            </a:r>
            <a:endParaRPr lang="zh-CN" altLang="en-US" sz="2400" b="1"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4">
            <a:hlinkClick r:id="" action="ppaction://hlinkshowjump?jump=nextslide" highlightClick="1"/>
          </p:cNvPr>
          <p:cNvSpPr>
            <a:spLocks noChangeArrowheads="1"/>
          </p:cNvSpPr>
          <p:nvPr/>
        </p:nvSpPr>
        <p:spPr bwMode="auto">
          <a:xfrm>
            <a:off x="1544955" y="1830070"/>
            <a:ext cx="9210040" cy="186372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457200" marR="0" lvl="0" indent="-457200" algn="l" defTabSz="914400" rtl="0" fontAlgn="auto">
              <a:lnSpc>
                <a:spcPct val="120000"/>
              </a:lnSpc>
              <a:spcBef>
                <a:spcPts val="0"/>
              </a:spcBef>
              <a:spcAft>
                <a:spcPts val="0"/>
              </a:spcAft>
              <a:buClrTx/>
              <a:buSzTx/>
              <a:buFont typeface="Wingdings" panose="05000000000000000000" pitchFamily="2" charset="2"/>
              <a:buAutoNum type="alphaLcParenR"/>
              <a:defRPr/>
            </a:pPr>
            <a:r>
              <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从查找表的第一个元素向后（或从最后一个 元素向前），比较当前位置数据元素的关键字与查找关键字；</a:t>
            </a:r>
            <a:endPar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marR="0" lvl="0" indent="-457200" algn="l" defTabSz="914400" rtl="0" fontAlgn="auto">
              <a:lnSpc>
                <a:spcPct val="120000"/>
              </a:lnSpc>
              <a:spcBef>
                <a:spcPts val="0"/>
              </a:spcBef>
              <a:spcAft>
                <a:spcPts val="0"/>
              </a:spcAft>
              <a:buClrTx/>
              <a:buSzTx/>
              <a:buFont typeface="Wingdings" panose="05000000000000000000" pitchFamily="2" charset="2"/>
              <a:buAutoNum type="alphaLcParenR"/>
              <a:defRPr/>
            </a:pPr>
            <a:r>
              <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若相等，输出当前位置，查找成功，若不相等，走向下一个位置；</a:t>
            </a:r>
            <a:endPar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57200" marR="0" lvl="0" indent="-457200" algn="l" defTabSz="914400" rtl="0" fontAlgn="auto">
              <a:lnSpc>
                <a:spcPct val="120000"/>
              </a:lnSpc>
              <a:spcBef>
                <a:spcPts val="0"/>
              </a:spcBef>
              <a:spcAft>
                <a:spcPts val="0"/>
              </a:spcAft>
              <a:buClrTx/>
              <a:buSzTx/>
              <a:buFont typeface="Wingdings" panose="05000000000000000000" pitchFamily="2" charset="2"/>
              <a:buAutoNum type="alphaLcParenR"/>
              <a:defRPr/>
            </a:pPr>
            <a:r>
              <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循环执行a)、b)步，直到查找成功或超出范围，表示查找失败。</a:t>
            </a:r>
            <a:endParaRPr kumimoji="0" lang="zh-CN" altLang="en-US" sz="2400" b="1" i="0" u="none" strike="noStrike" cap="none" spc="0" normalizeH="0" baseline="0"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421755" y="415925"/>
            <a:ext cx="469646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顺序查找（线性查找）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in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500" fill="hold">
                                          <p:stCondLst>
                                            <p:cond delay="0"/>
                                          </p:stCondLst>
                                        </p:cTn>
                                        <p:tgtEl>
                                          <p:spTgt spid="14340"/>
                                        </p:tgtEl>
                                        <p:attrNameLst>
                                          <p:attrName>style.visibility</p:attrName>
                                        </p:attrNameLst>
                                      </p:cBhvr>
                                      <p:to>
                                        <p:strVal val="visible"/>
                                      </p:to>
                                    </p:set>
                                    <p:animEffect transition="in" filter="diamond(in)">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Group 28"/>
          <p:cNvGraphicFramePr>
            <a:graphicFrameLocks noGrp="1"/>
          </p:cNvGraphicFramePr>
          <p:nvPr/>
        </p:nvGraphicFramePr>
        <p:xfrm>
          <a:off x="3216275" y="1844675"/>
          <a:ext cx="6096000" cy="575945"/>
        </p:xfrm>
        <a:graphic>
          <a:graphicData uri="http://schemas.openxmlformats.org/drawingml/2006/table">
            <a:tbl>
              <a:tblPr/>
              <a:tblGrid>
                <a:gridCol w="762000"/>
                <a:gridCol w="762000"/>
                <a:gridCol w="762000"/>
                <a:gridCol w="762000"/>
                <a:gridCol w="762000"/>
                <a:gridCol w="762000"/>
                <a:gridCol w="762000"/>
                <a:gridCol w="762000"/>
              </a:tblGrid>
              <a:tr h="575945">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67</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78</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76</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45</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33</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99</a:t>
                      </a:r>
                      <a:endParaRPr kumimoji="0" lang="en-US" altLang="zh-CN" sz="2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88</a:t>
                      </a:r>
                      <a:endParaRPr kumimoji="0" lang="en-US" altLang="zh-CN" sz="2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44" name="Group 29"/>
          <p:cNvGraphicFramePr>
            <a:graphicFrameLocks noGrp="1"/>
          </p:cNvGraphicFramePr>
          <p:nvPr/>
        </p:nvGraphicFramePr>
        <p:xfrm>
          <a:off x="3216275" y="3930650"/>
          <a:ext cx="6096000" cy="575945"/>
        </p:xfrm>
        <a:graphic>
          <a:graphicData uri="http://schemas.openxmlformats.org/drawingml/2006/table">
            <a:tbl>
              <a:tblPr/>
              <a:tblGrid>
                <a:gridCol w="762000"/>
                <a:gridCol w="762000"/>
                <a:gridCol w="762000"/>
                <a:gridCol w="762000"/>
                <a:gridCol w="762000"/>
                <a:gridCol w="762000"/>
                <a:gridCol w="762000"/>
                <a:gridCol w="762000"/>
              </a:tblGrid>
              <a:tr h="575945">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45" name="Text Box 49"/>
          <p:cNvSpPr txBox="1"/>
          <p:nvPr/>
        </p:nvSpPr>
        <p:spPr>
          <a:xfrm>
            <a:off x="3298825" y="3957638"/>
            <a:ext cx="565150" cy="521970"/>
          </a:xfrm>
          <a:prstGeom prst="rect">
            <a:avLst/>
          </a:prstGeom>
          <a:noFill/>
          <a:ln w="9525">
            <a:noFill/>
          </a:ln>
        </p:spPr>
        <p:txBody>
          <a:bodyPr anchor="t">
            <a:spAutoFit/>
          </a:bodyPr>
          <a:lstStyle/>
          <a:p>
            <a:r>
              <a:rPr lang="en-US" altLang="zh-CN" sz="2800" b="0" dirty="0">
                <a:solidFill>
                  <a:srgbClr val="A50021"/>
                </a:solidFill>
                <a:latin typeface="宋体" panose="02010600030101010101" pitchFamily="2" charset="-122"/>
                <a:ea typeface="宋体" panose="02010600030101010101" pitchFamily="2" charset="-122"/>
              </a:rPr>
              <a:t>55</a:t>
            </a:r>
            <a:endParaRPr lang="en-US" altLang="zh-CN" sz="2800" b="0" dirty="0">
              <a:solidFill>
                <a:srgbClr val="A50021"/>
              </a:solidFill>
              <a:latin typeface="宋体" panose="02010600030101010101" pitchFamily="2" charset="-122"/>
              <a:ea typeface="宋体" panose="02010600030101010101" pitchFamily="2" charset="-122"/>
            </a:endParaRPr>
          </a:p>
        </p:txBody>
      </p:sp>
      <p:sp>
        <p:nvSpPr>
          <p:cNvPr id="46" name="Text Box 50"/>
          <p:cNvSpPr txBox="1"/>
          <p:nvPr/>
        </p:nvSpPr>
        <p:spPr>
          <a:xfrm>
            <a:off x="4090988"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67</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47" name="Text Box 51"/>
          <p:cNvSpPr txBox="1"/>
          <p:nvPr/>
        </p:nvSpPr>
        <p:spPr>
          <a:xfrm>
            <a:off x="4810125" y="4002088"/>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78</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48" name="Text Box 52"/>
          <p:cNvSpPr txBox="1"/>
          <p:nvPr/>
        </p:nvSpPr>
        <p:spPr>
          <a:xfrm>
            <a:off x="5602288"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76</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49" name="Text Box 53"/>
          <p:cNvSpPr txBox="1"/>
          <p:nvPr/>
        </p:nvSpPr>
        <p:spPr>
          <a:xfrm>
            <a:off x="6311900"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45</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50" name="Text Box 54"/>
          <p:cNvSpPr txBox="1"/>
          <p:nvPr/>
        </p:nvSpPr>
        <p:spPr>
          <a:xfrm>
            <a:off x="7104063"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33</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51" name="Text Box 55"/>
          <p:cNvSpPr txBox="1"/>
          <p:nvPr/>
        </p:nvSpPr>
        <p:spPr>
          <a:xfrm>
            <a:off x="7907338"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99</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52" name="Text Box 56"/>
          <p:cNvSpPr txBox="1"/>
          <p:nvPr/>
        </p:nvSpPr>
        <p:spPr>
          <a:xfrm>
            <a:off x="8626475" y="39878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88</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53" name="AutoShape 57"/>
          <p:cNvSpPr>
            <a:spLocks noChangeArrowheads="1"/>
          </p:cNvSpPr>
          <p:nvPr/>
        </p:nvSpPr>
        <p:spPr bwMode="auto">
          <a:xfrm>
            <a:off x="1992313" y="5443538"/>
            <a:ext cx="3167063" cy="1009650"/>
          </a:xfrm>
          <a:prstGeom prst="wedgeRoundRectCallout">
            <a:avLst>
              <a:gd name="adj1" fmla="val -676"/>
              <a:gd name="adj2" fmla="val -141981"/>
              <a:gd name="adj3" fmla="val 16667"/>
            </a:avLst>
          </a:prstGeom>
          <a:solidFill>
            <a:srgbClr val="DBF5F9"/>
          </a:solidFill>
          <a:ln w="9525">
            <a:solidFill>
              <a:srgbClr val="000000"/>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n-cs"/>
                <a:sym typeface="+mn-ea"/>
              </a:rPr>
              <a:t>越界了，表示没找到，返回值为</a:t>
            </a:r>
            <a:r>
              <a:rPr kumimoji="0" lang="en-US" altLang="zh-CN" sz="2400" b="0"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n-cs"/>
                <a:sym typeface="+mn-ea"/>
              </a:rPr>
              <a:t>0</a:t>
            </a:r>
            <a:endParaRPr kumimoji="0" lang="en-US" altLang="zh-CN" sz="2400" b="0"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n-cs"/>
              <a:sym typeface="+mn-ea"/>
            </a:endParaRPr>
          </a:p>
        </p:txBody>
      </p:sp>
      <p:sp>
        <p:nvSpPr>
          <p:cNvPr id="54" name="AutoShape 58"/>
          <p:cNvSpPr>
            <a:spLocks noChangeArrowheads="1"/>
          </p:cNvSpPr>
          <p:nvPr/>
        </p:nvSpPr>
        <p:spPr bwMode="auto">
          <a:xfrm>
            <a:off x="1524000" y="3138488"/>
            <a:ext cx="1547813" cy="504825"/>
          </a:xfrm>
          <a:prstGeom prst="wedgeRoundRectCallout">
            <a:avLst>
              <a:gd name="adj1" fmla="val 65898"/>
              <a:gd name="adj2" fmla="val 116667"/>
              <a:gd name="adj3" fmla="val 16667"/>
            </a:avLst>
          </a:prstGeom>
          <a:solidFill>
            <a:srgbClr val="DBF5F9"/>
          </a:solidFill>
          <a:ln w="9525">
            <a:solidFill>
              <a:srgbClr val="000000"/>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rPr>
              <a:t>监视哨</a:t>
            </a:r>
            <a:endParaRPr kumimoji="0" lang="zh-CN" altLang="en-US" sz="2400" b="0" i="0" u="none" strike="noStrike" kern="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endParaRPr>
          </a:p>
        </p:txBody>
      </p:sp>
      <p:grpSp>
        <p:nvGrpSpPr>
          <p:cNvPr id="2" name="Group 75"/>
          <p:cNvGrpSpPr/>
          <p:nvPr/>
        </p:nvGrpSpPr>
        <p:grpSpPr>
          <a:xfrm>
            <a:off x="8543925" y="4545013"/>
            <a:ext cx="865188" cy="854075"/>
            <a:chOff x="4422" y="2683"/>
            <a:chExt cx="545" cy="538"/>
          </a:xfrm>
        </p:grpSpPr>
        <p:sp>
          <p:nvSpPr>
            <p:cNvPr id="56" name="AutoShape 59"/>
            <p:cNvSpPr>
              <a:spLocks noChangeArrowheads="1"/>
            </p:cNvSpPr>
            <p:nvPr/>
          </p:nvSpPr>
          <p:spPr bwMode="auto">
            <a:xfrm>
              <a:off x="4580" y="2683"/>
              <a:ext cx="181" cy="272"/>
            </a:xfrm>
            <a:prstGeom prst="upArrow">
              <a:avLst>
                <a:gd name="adj1" fmla="val 0"/>
                <a:gd name="adj2" fmla="val 60771"/>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14" name="Text Box 67"/>
            <p:cNvSpPr txBox="1"/>
            <p:nvPr/>
          </p:nvSpPr>
          <p:spPr>
            <a:xfrm>
              <a:off x="4422" y="2931"/>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3" name="Group 76"/>
          <p:cNvGrpSpPr/>
          <p:nvPr/>
        </p:nvGrpSpPr>
        <p:grpSpPr>
          <a:xfrm>
            <a:off x="7815263" y="4532313"/>
            <a:ext cx="865187" cy="858837"/>
            <a:chOff x="3963" y="2675"/>
            <a:chExt cx="545" cy="541"/>
          </a:xfrm>
        </p:grpSpPr>
        <p:sp>
          <p:nvSpPr>
            <p:cNvPr id="59" name="AutoShape 60"/>
            <p:cNvSpPr>
              <a:spLocks noChangeArrowheads="1"/>
            </p:cNvSpPr>
            <p:nvPr/>
          </p:nvSpPr>
          <p:spPr bwMode="auto">
            <a:xfrm>
              <a:off x="4105" y="2675"/>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17" name="Text Box 68"/>
            <p:cNvSpPr txBox="1"/>
            <p:nvPr/>
          </p:nvSpPr>
          <p:spPr>
            <a:xfrm>
              <a:off x="3963" y="2926"/>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4" name="Group 77"/>
          <p:cNvGrpSpPr/>
          <p:nvPr/>
        </p:nvGrpSpPr>
        <p:grpSpPr>
          <a:xfrm>
            <a:off x="6981825" y="4519613"/>
            <a:ext cx="865188" cy="866775"/>
            <a:chOff x="3438" y="2667"/>
            <a:chExt cx="545" cy="546"/>
          </a:xfrm>
        </p:grpSpPr>
        <p:sp>
          <p:nvSpPr>
            <p:cNvPr id="62" name="AutoShape 61"/>
            <p:cNvSpPr>
              <a:spLocks noChangeArrowheads="1"/>
            </p:cNvSpPr>
            <p:nvPr/>
          </p:nvSpPr>
          <p:spPr bwMode="auto">
            <a:xfrm>
              <a:off x="3603" y="2667"/>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20" name="Text Box 69"/>
            <p:cNvSpPr txBox="1"/>
            <p:nvPr/>
          </p:nvSpPr>
          <p:spPr>
            <a:xfrm>
              <a:off x="3438" y="2923"/>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5" name="Group 78"/>
          <p:cNvGrpSpPr/>
          <p:nvPr/>
        </p:nvGrpSpPr>
        <p:grpSpPr>
          <a:xfrm>
            <a:off x="6286500" y="4519613"/>
            <a:ext cx="865188" cy="854075"/>
            <a:chOff x="3000" y="2667"/>
            <a:chExt cx="545" cy="538"/>
          </a:xfrm>
        </p:grpSpPr>
        <p:sp>
          <p:nvSpPr>
            <p:cNvPr id="65" name="AutoShape 62"/>
            <p:cNvSpPr>
              <a:spLocks noChangeArrowheads="1"/>
            </p:cNvSpPr>
            <p:nvPr/>
          </p:nvSpPr>
          <p:spPr bwMode="auto">
            <a:xfrm>
              <a:off x="3158" y="2667"/>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23" name="Text Box 70"/>
            <p:cNvSpPr txBox="1"/>
            <p:nvPr/>
          </p:nvSpPr>
          <p:spPr>
            <a:xfrm>
              <a:off x="3000" y="2915"/>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6" name="Group 79"/>
          <p:cNvGrpSpPr/>
          <p:nvPr/>
        </p:nvGrpSpPr>
        <p:grpSpPr>
          <a:xfrm>
            <a:off x="5489575" y="4506913"/>
            <a:ext cx="865188" cy="866775"/>
            <a:chOff x="2498" y="2659"/>
            <a:chExt cx="545" cy="546"/>
          </a:xfrm>
        </p:grpSpPr>
        <p:sp>
          <p:nvSpPr>
            <p:cNvPr id="68" name="AutoShape 63"/>
            <p:cNvSpPr>
              <a:spLocks noChangeArrowheads="1"/>
            </p:cNvSpPr>
            <p:nvPr/>
          </p:nvSpPr>
          <p:spPr bwMode="auto">
            <a:xfrm>
              <a:off x="2653" y="2659"/>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26" name="Text Box 71"/>
            <p:cNvSpPr txBox="1"/>
            <p:nvPr/>
          </p:nvSpPr>
          <p:spPr>
            <a:xfrm>
              <a:off x="2498" y="2915"/>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7" name="Group 80"/>
          <p:cNvGrpSpPr/>
          <p:nvPr/>
        </p:nvGrpSpPr>
        <p:grpSpPr>
          <a:xfrm>
            <a:off x="4727575" y="4532313"/>
            <a:ext cx="865188" cy="828675"/>
            <a:chOff x="2018" y="2675"/>
            <a:chExt cx="545" cy="522"/>
          </a:xfrm>
        </p:grpSpPr>
        <p:sp>
          <p:nvSpPr>
            <p:cNvPr id="71" name="AutoShape 64"/>
            <p:cNvSpPr>
              <a:spLocks noChangeArrowheads="1"/>
            </p:cNvSpPr>
            <p:nvPr/>
          </p:nvSpPr>
          <p:spPr bwMode="auto">
            <a:xfrm>
              <a:off x="2184" y="2675"/>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29" name="Text Box 72"/>
            <p:cNvSpPr txBox="1"/>
            <p:nvPr/>
          </p:nvSpPr>
          <p:spPr>
            <a:xfrm>
              <a:off x="2018" y="2907"/>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8" name="Group 81"/>
          <p:cNvGrpSpPr/>
          <p:nvPr/>
        </p:nvGrpSpPr>
        <p:grpSpPr>
          <a:xfrm>
            <a:off x="3970338" y="4506913"/>
            <a:ext cx="865187" cy="833437"/>
            <a:chOff x="1541" y="2659"/>
            <a:chExt cx="545" cy="525"/>
          </a:xfrm>
        </p:grpSpPr>
        <p:sp>
          <p:nvSpPr>
            <p:cNvPr id="74" name="AutoShape 65"/>
            <p:cNvSpPr>
              <a:spLocks noChangeArrowheads="1"/>
            </p:cNvSpPr>
            <p:nvPr/>
          </p:nvSpPr>
          <p:spPr bwMode="auto">
            <a:xfrm>
              <a:off x="1701" y="2659"/>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32" name="Text Box 73"/>
            <p:cNvSpPr txBox="1"/>
            <p:nvPr/>
          </p:nvSpPr>
          <p:spPr>
            <a:xfrm>
              <a:off x="1541" y="2894"/>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9" name="Group 82"/>
          <p:cNvGrpSpPr/>
          <p:nvPr/>
        </p:nvGrpSpPr>
        <p:grpSpPr>
          <a:xfrm>
            <a:off x="3216275" y="4506913"/>
            <a:ext cx="865188" cy="815975"/>
            <a:chOff x="1066" y="2659"/>
            <a:chExt cx="545" cy="514"/>
          </a:xfrm>
        </p:grpSpPr>
        <p:sp>
          <p:nvSpPr>
            <p:cNvPr id="77" name="AutoShape 66"/>
            <p:cNvSpPr>
              <a:spLocks noChangeArrowheads="1"/>
            </p:cNvSpPr>
            <p:nvPr/>
          </p:nvSpPr>
          <p:spPr bwMode="auto">
            <a:xfrm>
              <a:off x="1202" y="2659"/>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35" name="Text Box 74"/>
            <p:cNvSpPr txBox="1"/>
            <p:nvPr/>
          </p:nvSpPr>
          <p:spPr>
            <a:xfrm>
              <a:off x="1066" y="2883"/>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sp>
        <p:nvSpPr>
          <p:cNvPr id="15436" name="Text Box 83"/>
          <p:cNvSpPr txBox="1"/>
          <p:nvPr/>
        </p:nvSpPr>
        <p:spPr>
          <a:xfrm>
            <a:off x="1919288" y="1125538"/>
            <a:ext cx="3024187" cy="521970"/>
          </a:xfrm>
          <a:prstGeom prst="rect">
            <a:avLst/>
          </a:prstGeom>
          <a:noFill/>
          <a:ln w="9525">
            <a:noFill/>
          </a:ln>
        </p:spPr>
        <p:txBody>
          <a:bodyPr anchor="t">
            <a:spAutoFit/>
          </a:bodyPr>
          <a:lstStyle/>
          <a:p>
            <a:pPr>
              <a:spcBef>
                <a:spcPct val="50000"/>
              </a:spcBef>
            </a:pPr>
            <a:r>
              <a:rPr lang="zh-CN" altLang="en-US" sz="2800" dirty="0">
                <a:solidFill>
                  <a:srgbClr val="000000"/>
                </a:solidFill>
                <a:latin typeface="Arial" panose="020B0604020202020204" pitchFamily="34" charset="0"/>
                <a:ea typeface="黑体" panose="02010609060101010101" pitchFamily="49" charset="-122"/>
              </a:rPr>
              <a:t>从后向前查找</a:t>
            </a:r>
            <a:r>
              <a:rPr lang="en-US" altLang="zh-CN" sz="2800" dirty="0">
                <a:solidFill>
                  <a:srgbClr val="000000"/>
                </a:solidFill>
                <a:latin typeface="Arial" panose="020B0604020202020204" pitchFamily="34" charset="0"/>
                <a:ea typeface="黑体" panose="02010609060101010101" pitchFamily="49" charset="-122"/>
              </a:rPr>
              <a:t>55</a:t>
            </a:r>
            <a:endParaRPr lang="en-US" altLang="zh-CN" sz="2800" dirty="0">
              <a:solidFill>
                <a:srgbClr val="000000"/>
              </a:solidFill>
              <a:latin typeface="Arial" panose="020B0604020202020204" pitchFamily="34" charset="0"/>
              <a:ea typeface="黑体" panose="02010609060101010101" pitchFamily="49" charset="-122"/>
            </a:endParaRPr>
          </a:p>
        </p:txBody>
      </p:sp>
      <p:sp>
        <p:nvSpPr>
          <p:cNvPr id="15437" name="Text Box 84"/>
          <p:cNvSpPr txBox="1"/>
          <p:nvPr/>
        </p:nvSpPr>
        <p:spPr>
          <a:xfrm>
            <a:off x="1919288" y="2592388"/>
            <a:ext cx="2089150" cy="491490"/>
          </a:xfrm>
          <a:prstGeom prst="rect">
            <a:avLst/>
          </a:prstGeom>
          <a:noFill/>
          <a:ln w="9525">
            <a:noFill/>
          </a:ln>
        </p:spPr>
        <p:txBody>
          <a:bodyPr anchor="t">
            <a:spAutoFit/>
          </a:bodyPr>
          <a:lstStyle/>
          <a:p>
            <a:pPr>
              <a:spcBef>
                <a:spcPct val="50000"/>
              </a:spcBef>
            </a:pPr>
            <a:r>
              <a:rPr lang="zh-CN" altLang="en-US" sz="2600" b="0" dirty="0">
                <a:solidFill>
                  <a:srgbClr val="3333FF"/>
                </a:solidFill>
                <a:latin typeface="黑体" panose="02010609060101010101" pitchFamily="49" charset="-122"/>
                <a:ea typeface="黑体" panose="02010609060101010101" pitchFamily="49" charset="-122"/>
              </a:rPr>
              <a:t>查找步骤：</a:t>
            </a:r>
            <a:endParaRPr lang="zh-CN" altLang="en-US" sz="2600" b="0" dirty="0">
              <a:solidFill>
                <a:srgbClr val="3333FF"/>
              </a:solidFill>
              <a:latin typeface="黑体" panose="02010609060101010101" pitchFamily="49" charset="-122"/>
              <a:ea typeface="黑体" panose="02010609060101010101" pitchFamily="49" charset="-122"/>
            </a:endParaRPr>
          </a:p>
        </p:txBody>
      </p:sp>
      <p:sp>
        <p:nvSpPr>
          <p:cNvPr id="10"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顺序查找表示例演示</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grpId="0" nodeType="clickEffect">
                                  <p:stCondLst>
                                    <p:cond delay="0"/>
                                  </p:stCondLst>
                                  <p:iterate type="lt">
                                    <p:tmPct val="4000"/>
                                  </p:iterate>
                                  <p:childTnLst>
                                    <p:set>
                                      <p:cBhvr override="childStyle">
                                        <p:cTn id="20" dur="500" fill="hold"/>
                                        <p:tgtEl>
                                          <p:spTgt spid="52"/>
                                        </p:tgtEl>
                                        <p:attrNameLst>
                                          <p:attrName>style.color</p:attrName>
                                        </p:attrNameLst>
                                      </p:cBhvr>
                                      <p:to>
                                        <p:clrVal>
                                          <a:schemeClr val="accent2"/>
                                        </p:clrVal>
                                      </p:to>
                                    </p:set>
                                    <p:set>
                                      <p:cBhvr>
                                        <p:cTn id="21" dur="500" fill="hold"/>
                                        <p:tgtEl>
                                          <p:spTgt spid="52"/>
                                        </p:tgtEl>
                                        <p:attrNameLst>
                                          <p:attrName>fillcolor</p:attrName>
                                        </p:attrNameLst>
                                      </p:cBhvr>
                                      <p:to>
                                        <p:clrVal>
                                          <a:schemeClr val="accent2"/>
                                        </p:clrVal>
                                      </p:to>
                                    </p:set>
                                    <p:set>
                                      <p:cBhvr>
                                        <p:cTn id="22" dur="500" fill="hold"/>
                                        <p:tgtEl>
                                          <p:spTgt spid="52"/>
                                        </p:tgtEl>
                                        <p:attrNameLst>
                                          <p:attrName>fill.type</p:attrName>
                                        </p:attrNameLst>
                                      </p:cBhvr>
                                      <p:to>
                                        <p:strVal val="solid"/>
                                      </p:to>
                                    </p:set>
                                  </p:childTnLst>
                                </p:cTn>
                              </p:par>
                              <p:par>
                                <p:cTn id="23" presetID="4" presetClass="exit" presetSubtype="16" fill="hold" nodeType="withEffect">
                                  <p:stCondLst>
                                    <p:cond delay="0"/>
                                  </p:stCondLst>
                                  <p:childTnLst>
                                    <p:animEffect transition="out" filter="box(in)">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0" nodeType="clickEffect">
                                  <p:stCondLst>
                                    <p:cond delay="0"/>
                                  </p:stCondLst>
                                  <p:iterate type="lt">
                                    <p:tmPct val="4000"/>
                                  </p:iterate>
                                  <p:childTnLst>
                                    <p:set>
                                      <p:cBhvr override="childStyle">
                                        <p:cTn id="34" dur="500" fill="hold"/>
                                        <p:tgtEl>
                                          <p:spTgt spid="51"/>
                                        </p:tgtEl>
                                        <p:attrNameLst>
                                          <p:attrName>style.color</p:attrName>
                                        </p:attrNameLst>
                                      </p:cBhvr>
                                      <p:to>
                                        <p:clrVal>
                                          <a:schemeClr val="accent2"/>
                                        </p:clrVal>
                                      </p:to>
                                    </p:set>
                                    <p:set>
                                      <p:cBhvr>
                                        <p:cTn id="35" dur="500" fill="hold"/>
                                        <p:tgtEl>
                                          <p:spTgt spid="51"/>
                                        </p:tgtEl>
                                        <p:attrNameLst>
                                          <p:attrName>fillcolor</p:attrName>
                                        </p:attrNameLst>
                                      </p:cBhvr>
                                      <p:to>
                                        <p:clrVal>
                                          <a:schemeClr val="accent2"/>
                                        </p:clrVal>
                                      </p:to>
                                    </p:set>
                                    <p:set>
                                      <p:cBhvr>
                                        <p:cTn id="36" dur="500" fill="hold"/>
                                        <p:tgtEl>
                                          <p:spTgt spid="51"/>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nodeType="clickEffect">
                                  <p:stCondLst>
                                    <p:cond delay="0"/>
                                  </p:stCondLst>
                                  <p:childTnLst>
                                    <p:animEffect transition="out" filter="box(in)">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ox(i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mph" presetSubtype="0" fill="hold" grpId="0" nodeType="clickEffect">
                                  <p:stCondLst>
                                    <p:cond delay="0"/>
                                  </p:stCondLst>
                                  <p:iterate type="lt">
                                    <p:tmPct val="4000"/>
                                  </p:iterate>
                                  <p:childTnLst>
                                    <p:set>
                                      <p:cBhvr override="childStyle">
                                        <p:cTn id="50" dur="500" fill="hold"/>
                                        <p:tgtEl>
                                          <p:spTgt spid="50"/>
                                        </p:tgtEl>
                                        <p:attrNameLst>
                                          <p:attrName>style.color</p:attrName>
                                        </p:attrNameLst>
                                      </p:cBhvr>
                                      <p:to>
                                        <p:clrVal>
                                          <a:schemeClr val="accent2"/>
                                        </p:clrVal>
                                      </p:to>
                                    </p:set>
                                    <p:set>
                                      <p:cBhvr>
                                        <p:cTn id="51" dur="500" fill="hold"/>
                                        <p:tgtEl>
                                          <p:spTgt spid="50"/>
                                        </p:tgtEl>
                                        <p:attrNameLst>
                                          <p:attrName>fillcolor</p:attrName>
                                        </p:attrNameLst>
                                      </p:cBhvr>
                                      <p:to>
                                        <p:clrVal>
                                          <a:schemeClr val="accent2"/>
                                        </p:clrVal>
                                      </p:to>
                                    </p:set>
                                    <p:set>
                                      <p:cBhvr>
                                        <p:cTn id="52" dur="500" fill="hold"/>
                                        <p:tgtEl>
                                          <p:spTgt spid="50"/>
                                        </p:tgtEl>
                                        <p:attrNameLst>
                                          <p:attrName>fill.type</p:attrName>
                                        </p:attrNameLst>
                                      </p:cBhvr>
                                      <p:to>
                                        <p:strVal val="solid"/>
                                      </p:to>
                                    </p:set>
                                  </p:childTnLst>
                                </p:cTn>
                              </p:par>
                              <p:par>
                                <p:cTn id="53" presetID="4" presetClass="exit" presetSubtype="16" fill="hold" nodeType="withEffect">
                                  <p:stCondLst>
                                    <p:cond delay="0"/>
                                  </p:stCondLst>
                                  <p:childTnLst>
                                    <p:animEffect transition="out" filter="box(in)">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mph" presetSubtype="0" fill="hold" grpId="0" nodeType="clickEffect">
                                  <p:stCondLst>
                                    <p:cond delay="0"/>
                                  </p:stCondLst>
                                  <p:iterate type="lt">
                                    <p:tmPct val="4000"/>
                                  </p:iterate>
                                  <p:childTnLst>
                                    <p:set>
                                      <p:cBhvr override="childStyle">
                                        <p:cTn id="59" dur="500" fill="hold"/>
                                        <p:tgtEl>
                                          <p:spTgt spid="49"/>
                                        </p:tgtEl>
                                        <p:attrNameLst>
                                          <p:attrName>style.color</p:attrName>
                                        </p:attrNameLst>
                                      </p:cBhvr>
                                      <p:to>
                                        <p:clrVal>
                                          <a:schemeClr val="accent2"/>
                                        </p:clrVal>
                                      </p:to>
                                    </p:set>
                                    <p:set>
                                      <p:cBhvr>
                                        <p:cTn id="60" dur="500" fill="hold"/>
                                        <p:tgtEl>
                                          <p:spTgt spid="49"/>
                                        </p:tgtEl>
                                        <p:attrNameLst>
                                          <p:attrName>fillcolor</p:attrName>
                                        </p:attrNameLst>
                                      </p:cBhvr>
                                      <p:to>
                                        <p:clrVal>
                                          <a:schemeClr val="accent2"/>
                                        </p:clrVal>
                                      </p:to>
                                    </p:set>
                                    <p:set>
                                      <p:cBhvr>
                                        <p:cTn id="61" dur="500" fill="hold"/>
                                        <p:tgtEl>
                                          <p:spTgt spid="49"/>
                                        </p:tgtEl>
                                        <p:attrNameLst>
                                          <p:attrName>fill.type</p:attrName>
                                        </p:attrNameLst>
                                      </p:cBhvr>
                                      <p:to>
                                        <p:strVal val="solid"/>
                                      </p:to>
                                    </p:set>
                                  </p:childTnLst>
                                </p:cTn>
                              </p:par>
                              <p:par>
                                <p:cTn id="62" presetID="4" presetClass="entr" presetSubtype="16"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ox(in)">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mph" presetSubtype="0" fill="hold" grpId="0" nodeType="clickEffect">
                                  <p:stCondLst>
                                    <p:cond delay="0"/>
                                  </p:stCondLst>
                                  <p:iterate type="lt">
                                    <p:tmPct val="4000"/>
                                  </p:iterate>
                                  <p:childTnLst>
                                    <p:set>
                                      <p:cBhvr override="childStyle">
                                        <p:cTn id="68" dur="500" fill="hold"/>
                                        <p:tgtEl>
                                          <p:spTgt spid="48"/>
                                        </p:tgtEl>
                                        <p:attrNameLst>
                                          <p:attrName>style.color</p:attrName>
                                        </p:attrNameLst>
                                      </p:cBhvr>
                                      <p:to>
                                        <p:clrVal>
                                          <a:schemeClr val="accent2"/>
                                        </p:clrVal>
                                      </p:to>
                                    </p:set>
                                    <p:set>
                                      <p:cBhvr>
                                        <p:cTn id="69" dur="500" fill="hold"/>
                                        <p:tgtEl>
                                          <p:spTgt spid="48"/>
                                        </p:tgtEl>
                                        <p:attrNameLst>
                                          <p:attrName>fillcolor</p:attrName>
                                        </p:attrNameLst>
                                      </p:cBhvr>
                                      <p:to>
                                        <p:clrVal>
                                          <a:schemeClr val="accent2"/>
                                        </p:clrVal>
                                      </p:to>
                                    </p:set>
                                    <p:set>
                                      <p:cBhvr>
                                        <p:cTn id="70" dur="500" fill="hold"/>
                                        <p:tgtEl>
                                          <p:spTgt spid="48"/>
                                        </p:tgtEl>
                                        <p:attrNameLst>
                                          <p:attrName>fill.type</p:attrName>
                                        </p:attrNameLst>
                                      </p:cBhvr>
                                      <p:to>
                                        <p:strVal val="solid"/>
                                      </p:to>
                                    </p:set>
                                  </p:childTnLst>
                                </p:cTn>
                              </p:par>
                              <p:par>
                                <p:cTn id="71" presetID="4" presetClass="exit" presetSubtype="16" fill="hold" nodeType="withEffect">
                                  <p:stCondLst>
                                    <p:cond delay="0"/>
                                  </p:stCondLst>
                                  <p:childTnLst>
                                    <p:animEffect transition="out" filter="box(in)">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4"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ox(in)">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mph" presetSubtype="0" fill="hold" grpId="0" nodeType="clickEffect">
                                  <p:stCondLst>
                                    <p:cond delay="0"/>
                                  </p:stCondLst>
                                  <p:iterate type="lt">
                                    <p:tmPct val="4000"/>
                                  </p:iterate>
                                  <p:childTnLst>
                                    <p:set>
                                      <p:cBhvr override="childStyle">
                                        <p:cTn id="80" dur="500" fill="hold"/>
                                        <p:tgtEl>
                                          <p:spTgt spid="47"/>
                                        </p:tgtEl>
                                        <p:attrNameLst>
                                          <p:attrName>style.color</p:attrName>
                                        </p:attrNameLst>
                                      </p:cBhvr>
                                      <p:to>
                                        <p:clrVal>
                                          <a:schemeClr val="accent2"/>
                                        </p:clrVal>
                                      </p:to>
                                    </p:set>
                                    <p:set>
                                      <p:cBhvr>
                                        <p:cTn id="81" dur="500" fill="hold"/>
                                        <p:tgtEl>
                                          <p:spTgt spid="47"/>
                                        </p:tgtEl>
                                        <p:attrNameLst>
                                          <p:attrName>fillcolor</p:attrName>
                                        </p:attrNameLst>
                                      </p:cBhvr>
                                      <p:to>
                                        <p:clrVal>
                                          <a:schemeClr val="accent2"/>
                                        </p:clrVal>
                                      </p:to>
                                    </p:set>
                                    <p:set>
                                      <p:cBhvr>
                                        <p:cTn id="82" dur="500" fill="hold"/>
                                        <p:tgtEl>
                                          <p:spTgt spid="47"/>
                                        </p:tgtEl>
                                        <p:attrNameLst>
                                          <p:attrName>fill.type</p:attrName>
                                        </p:attrNameLst>
                                      </p:cBhvr>
                                      <p:to>
                                        <p:strVal val="solid"/>
                                      </p:to>
                                    </p:set>
                                  </p:childTnLst>
                                </p:cTn>
                              </p:par>
                              <p:par>
                                <p:cTn id="83" presetID="4" presetClass="exit" presetSubtype="16" fill="hold" nodeType="withEffect">
                                  <p:stCondLst>
                                    <p:cond delay="0"/>
                                  </p:stCondLst>
                                  <p:childTnLst>
                                    <p:animEffect transition="out" filter="box(in)">
                                      <p:cBhvr>
                                        <p:cTn id="84" dur="500"/>
                                        <p:tgtEl>
                                          <p:spTgt spid="6"/>
                                        </p:tgtEl>
                                      </p:cBhvr>
                                    </p:animEffect>
                                    <p:set>
                                      <p:cBhvr>
                                        <p:cTn id="85" dur="1" fill="hold">
                                          <p:stCondLst>
                                            <p:cond delay="499"/>
                                          </p:stCondLst>
                                        </p:cTn>
                                        <p:tgtEl>
                                          <p:spTgt spid="6"/>
                                        </p:tgtEl>
                                        <p:attrNameLst>
                                          <p:attrName>style.visibility</p:attrName>
                                        </p:attrNameLst>
                                      </p:cBhvr>
                                      <p:to>
                                        <p:strVal val="hidden"/>
                                      </p:to>
                                    </p:set>
                                  </p:childTnLst>
                                </p:cTn>
                              </p:par>
                              <p:par>
                                <p:cTn id="86" presetID="4" presetClass="entr" presetSubtype="16" fill="hold"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box(i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mph" presetSubtype="0" fill="hold" grpId="0" nodeType="clickEffect">
                                  <p:stCondLst>
                                    <p:cond delay="0"/>
                                  </p:stCondLst>
                                  <p:iterate type="lt">
                                    <p:tmPct val="4000"/>
                                  </p:iterate>
                                  <p:childTnLst>
                                    <p:set>
                                      <p:cBhvr override="childStyle">
                                        <p:cTn id="92" dur="500" fill="hold"/>
                                        <p:tgtEl>
                                          <p:spTgt spid="46"/>
                                        </p:tgtEl>
                                        <p:attrNameLst>
                                          <p:attrName>style.color</p:attrName>
                                        </p:attrNameLst>
                                      </p:cBhvr>
                                      <p:to>
                                        <p:clrVal>
                                          <a:schemeClr val="accent2"/>
                                        </p:clrVal>
                                      </p:to>
                                    </p:set>
                                    <p:set>
                                      <p:cBhvr>
                                        <p:cTn id="93" dur="500" fill="hold"/>
                                        <p:tgtEl>
                                          <p:spTgt spid="46"/>
                                        </p:tgtEl>
                                        <p:attrNameLst>
                                          <p:attrName>fillcolor</p:attrName>
                                        </p:attrNameLst>
                                      </p:cBhvr>
                                      <p:to>
                                        <p:clrVal>
                                          <a:schemeClr val="accent2"/>
                                        </p:clrVal>
                                      </p:to>
                                    </p:set>
                                    <p:set>
                                      <p:cBhvr>
                                        <p:cTn id="94" dur="500" fill="hold"/>
                                        <p:tgtEl>
                                          <p:spTgt spid="46"/>
                                        </p:tgtEl>
                                        <p:attrNameLst>
                                          <p:attrName>fill.type</p:attrName>
                                        </p:attrNameLst>
                                      </p:cBhvr>
                                      <p:to>
                                        <p:strVal val="solid"/>
                                      </p:to>
                                    </p:set>
                                  </p:childTnLst>
                                </p:cTn>
                              </p:par>
                              <p:par>
                                <p:cTn id="95" presetID="4" presetClass="entr" presetSubtype="16"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box(in)">
                                      <p:cBhvr>
                                        <p:cTn id="97" dur="500"/>
                                        <p:tgtEl>
                                          <p:spTgt spid="8"/>
                                        </p:tgtEl>
                                      </p:cBhvr>
                                    </p:animEffect>
                                  </p:childTnLst>
                                </p:cTn>
                              </p:par>
                              <p:par>
                                <p:cTn id="98" presetID="4" presetClass="exit" presetSubtype="16" fill="hold" nodeType="withEffect">
                                  <p:stCondLst>
                                    <p:cond delay="0"/>
                                  </p:stCondLst>
                                  <p:childTnLst>
                                    <p:animEffect transition="out" filter="box(in)">
                                      <p:cBhvr>
                                        <p:cTn id="99" dur="500"/>
                                        <p:tgtEl>
                                          <p:spTgt spid="7"/>
                                        </p:tgtEl>
                                      </p:cBhvr>
                                    </p:animEffect>
                                    <p:set>
                                      <p:cBhvr>
                                        <p:cTn id="100" dur="1" fill="hold">
                                          <p:stCondLst>
                                            <p:cond delay="499"/>
                                          </p:stCondLst>
                                        </p:cTn>
                                        <p:tgtEl>
                                          <p:spTgt spid="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 presetClass="exit" presetSubtype="16" fill="hold" nodeType="clickEffect">
                                  <p:stCondLst>
                                    <p:cond delay="0"/>
                                  </p:stCondLst>
                                  <p:childTnLst>
                                    <p:animEffect transition="out" filter="box(in)">
                                      <p:cBhvr>
                                        <p:cTn id="104" dur="500"/>
                                        <p:tgtEl>
                                          <p:spTgt spid="8"/>
                                        </p:tgtEl>
                                      </p:cBhvr>
                                    </p:animEffect>
                                    <p:set>
                                      <p:cBhvr>
                                        <p:cTn id="105" dur="1" fill="hold">
                                          <p:stCondLst>
                                            <p:cond delay="499"/>
                                          </p:stCondLst>
                                        </p:cTn>
                                        <p:tgtEl>
                                          <p:spTgt spid="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nodeType="click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box(in)">
                                      <p:cBhvr>
                                        <p:cTn id="110" dur="500"/>
                                        <p:tgtEl>
                                          <p:spTgt spid="9"/>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bldLvl="0" animBg="1"/>
      <p:bldP spid="5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oup 4"/>
          <p:cNvGraphicFramePr>
            <a:graphicFrameLocks noGrp="1"/>
          </p:cNvGraphicFramePr>
          <p:nvPr/>
        </p:nvGraphicFramePr>
        <p:xfrm>
          <a:off x="3432175" y="2060575"/>
          <a:ext cx="6096000" cy="575945"/>
        </p:xfrm>
        <a:graphic>
          <a:graphicData uri="http://schemas.openxmlformats.org/drawingml/2006/table">
            <a:tbl>
              <a:tblPr/>
              <a:tblGrid>
                <a:gridCol w="762000"/>
                <a:gridCol w="762000"/>
                <a:gridCol w="762000"/>
                <a:gridCol w="762000"/>
                <a:gridCol w="762000"/>
                <a:gridCol w="762000"/>
                <a:gridCol w="762000"/>
                <a:gridCol w="762000"/>
              </a:tblGrid>
              <a:tr h="575945">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67</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78</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76</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45</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33</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99</a:t>
                      </a:r>
                      <a:endParaRPr kumimoji="0"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r>
                        <a:rPr kumimoji="0"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88</a:t>
                      </a:r>
                      <a:endParaRPr kumimoji="0"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27" name="Group 24"/>
          <p:cNvGraphicFramePr>
            <a:graphicFrameLocks noGrp="1"/>
          </p:cNvGraphicFramePr>
          <p:nvPr/>
        </p:nvGraphicFramePr>
        <p:xfrm>
          <a:off x="3432175" y="4146550"/>
          <a:ext cx="6096000" cy="575945"/>
        </p:xfrm>
        <a:graphic>
          <a:graphicData uri="http://schemas.openxmlformats.org/drawingml/2006/table">
            <a:tbl>
              <a:tblPr/>
              <a:tblGrid>
                <a:gridCol w="762000"/>
                <a:gridCol w="762000"/>
                <a:gridCol w="762000"/>
                <a:gridCol w="762000"/>
                <a:gridCol w="762000"/>
                <a:gridCol w="762000"/>
                <a:gridCol w="762000"/>
                <a:gridCol w="762000"/>
              </a:tblGrid>
              <a:tr h="575945">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panose="02030602050306030303"/>
                          <a:ea typeface="宋体" panose="02010600030101010101" pitchFamily="2" charset="-122"/>
                        </a:defRPr>
                      </a:lvl1pPr>
                      <a:lvl2pPr marL="457200" algn="l" defTabSz="914400" rtl="0" eaLnBrk="1" latinLnBrk="0" hangingPunct="1">
                        <a:defRPr sz="1800" kern="1200">
                          <a:solidFill>
                            <a:schemeClr val="tx1"/>
                          </a:solidFill>
                          <a:latin typeface="Constantia" panose="02030602050306030303"/>
                          <a:ea typeface="宋体" panose="02010600030101010101" pitchFamily="2" charset="-122"/>
                        </a:defRPr>
                      </a:lvl2pPr>
                      <a:lvl3pPr marL="914400" algn="l" defTabSz="914400" rtl="0" eaLnBrk="1" latinLnBrk="0" hangingPunct="1">
                        <a:defRPr sz="1800" kern="1200">
                          <a:solidFill>
                            <a:schemeClr val="tx1"/>
                          </a:solidFill>
                          <a:latin typeface="Constantia" panose="02030602050306030303"/>
                          <a:ea typeface="宋体" panose="02010600030101010101" pitchFamily="2" charset="-122"/>
                        </a:defRPr>
                      </a:lvl3pPr>
                      <a:lvl4pPr marL="1371600" algn="l" defTabSz="914400" rtl="0" eaLnBrk="1" latinLnBrk="0" hangingPunct="1">
                        <a:defRPr sz="1800" kern="1200">
                          <a:solidFill>
                            <a:schemeClr val="tx1"/>
                          </a:solidFill>
                          <a:latin typeface="Constantia" panose="02030602050306030303"/>
                          <a:ea typeface="宋体" panose="02010600030101010101" pitchFamily="2" charset="-122"/>
                        </a:defRPr>
                      </a:lvl4pPr>
                      <a:lvl5pPr marL="1828800" algn="l" defTabSz="914400" rtl="0" eaLnBrk="1" latinLnBrk="0" hangingPunct="1">
                        <a:defRPr sz="1800" kern="1200">
                          <a:solidFill>
                            <a:schemeClr val="tx1"/>
                          </a:solidFill>
                          <a:latin typeface="Constantia" panose="02030602050306030303"/>
                          <a:ea typeface="宋体" panose="02010600030101010101" pitchFamily="2" charset="-122"/>
                        </a:defRPr>
                      </a:lvl5pPr>
                      <a:lvl6pPr marL="2286000" algn="l" defTabSz="914400" rtl="0" eaLnBrk="1" latinLnBrk="0" hangingPunct="1">
                        <a:defRPr sz="1800" kern="1200">
                          <a:solidFill>
                            <a:schemeClr val="tx1"/>
                          </a:solidFill>
                          <a:latin typeface="Constantia" panose="02030602050306030303"/>
                          <a:ea typeface="宋体" panose="02010600030101010101" pitchFamily="2" charset="-122"/>
                        </a:defRPr>
                      </a:lvl6pPr>
                      <a:lvl7pPr marL="2743200" algn="l" defTabSz="914400" rtl="0" eaLnBrk="1" latinLnBrk="0" hangingPunct="1">
                        <a:defRPr sz="1800" kern="1200">
                          <a:solidFill>
                            <a:schemeClr val="tx1"/>
                          </a:solidFill>
                          <a:latin typeface="Constantia" panose="02030602050306030303"/>
                          <a:ea typeface="宋体" panose="02010600030101010101" pitchFamily="2" charset="-122"/>
                        </a:defRPr>
                      </a:lvl7pPr>
                      <a:lvl8pPr marL="3200400" algn="l" defTabSz="914400" rtl="0" eaLnBrk="1" latinLnBrk="0" hangingPunct="1">
                        <a:defRPr sz="1800" kern="1200">
                          <a:solidFill>
                            <a:schemeClr val="tx1"/>
                          </a:solidFill>
                          <a:latin typeface="Constantia" panose="02030602050306030303"/>
                          <a:ea typeface="宋体" panose="02010600030101010101" pitchFamily="2" charset="-122"/>
                        </a:defRPr>
                      </a:lvl8pPr>
                      <a:lvl9pPr marL="3657600" algn="l" defTabSz="914400" rtl="0" eaLnBrk="1" latinLnBrk="0" hangingPunct="1">
                        <a:defRPr sz="1800" kern="1200">
                          <a:solidFill>
                            <a:schemeClr val="tx1"/>
                          </a:solidFill>
                          <a:latin typeface="Constantia" panose="02030602050306030303"/>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pPr>
                      <a:endPar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28" name="Text Box 44"/>
          <p:cNvSpPr txBox="1"/>
          <p:nvPr/>
        </p:nvSpPr>
        <p:spPr>
          <a:xfrm>
            <a:off x="3514725" y="4173538"/>
            <a:ext cx="565150" cy="521970"/>
          </a:xfrm>
          <a:prstGeom prst="rect">
            <a:avLst/>
          </a:prstGeom>
          <a:noFill/>
          <a:ln w="9525">
            <a:noFill/>
          </a:ln>
        </p:spPr>
        <p:txBody>
          <a:bodyPr anchor="t">
            <a:spAutoFit/>
          </a:bodyPr>
          <a:lstStyle/>
          <a:p>
            <a:r>
              <a:rPr lang="en-US" altLang="zh-CN" sz="2800" b="0" dirty="0">
                <a:solidFill>
                  <a:srgbClr val="A50021"/>
                </a:solidFill>
                <a:latin typeface="宋体" panose="02010600030101010101" pitchFamily="2" charset="-122"/>
                <a:ea typeface="宋体" panose="02010600030101010101" pitchFamily="2" charset="-122"/>
              </a:rPr>
              <a:t>33</a:t>
            </a:r>
            <a:endParaRPr lang="en-US" altLang="zh-CN" sz="2800" b="0" dirty="0">
              <a:solidFill>
                <a:srgbClr val="A50021"/>
              </a:solidFill>
              <a:latin typeface="宋体" panose="02010600030101010101" pitchFamily="2" charset="-122"/>
              <a:ea typeface="宋体" panose="02010600030101010101" pitchFamily="2" charset="-122"/>
            </a:endParaRPr>
          </a:p>
        </p:txBody>
      </p:sp>
      <p:sp>
        <p:nvSpPr>
          <p:cNvPr id="16427" name="Text Box 45"/>
          <p:cNvSpPr txBox="1"/>
          <p:nvPr/>
        </p:nvSpPr>
        <p:spPr>
          <a:xfrm>
            <a:off x="4306888"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67</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16428" name="Text Box 46"/>
          <p:cNvSpPr txBox="1"/>
          <p:nvPr/>
        </p:nvSpPr>
        <p:spPr>
          <a:xfrm>
            <a:off x="5026025" y="4217988"/>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78</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16429" name="Text Box 47"/>
          <p:cNvSpPr txBox="1"/>
          <p:nvPr/>
        </p:nvSpPr>
        <p:spPr>
          <a:xfrm>
            <a:off x="5818188"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76</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16430" name="Text Box 48"/>
          <p:cNvSpPr txBox="1"/>
          <p:nvPr/>
        </p:nvSpPr>
        <p:spPr>
          <a:xfrm>
            <a:off x="6527800"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45</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33" name="Text Box 49"/>
          <p:cNvSpPr txBox="1"/>
          <p:nvPr/>
        </p:nvSpPr>
        <p:spPr>
          <a:xfrm>
            <a:off x="7319963"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33</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34" name="Text Box 50"/>
          <p:cNvSpPr txBox="1"/>
          <p:nvPr/>
        </p:nvSpPr>
        <p:spPr>
          <a:xfrm>
            <a:off x="8123238"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99</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35" name="Text Box 51"/>
          <p:cNvSpPr txBox="1"/>
          <p:nvPr/>
        </p:nvSpPr>
        <p:spPr>
          <a:xfrm>
            <a:off x="8842375" y="4203700"/>
            <a:ext cx="565150" cy="521970"/>
          </a:xfrm>
          <a:prstGeom prst="rect">
            <a:avLst/>
          </a:prstGeom>
          <a:noFill/>
          <a:ln w="9525">
            <a:noFill/>
          </a:ln>
        </p:spPr>
        <p:txBody>
          <a:bodyPr anchor="t">
            <a:spAutoFit/>
          </a:bodyPr>
          <a:lstStyle/>
          <a:p>
            <a:r>
              <a:rPr lang="en-US" altLang="zh-CN" sz="2800" b="0" dirty="0">
                <a:solidFill>
                  <a:srgbClr val="0707F9"/>
                </a:solidFill>
                <a:latin typeface="宋体" panose="02010600030101010101" pitchFamily="2" charset="-122"/>
                <a:ea typeface="宋体" panose="02010600030101010101" pitchFamily="2" charset="-122"/>
              </a:rPr>
              <a:t>88</a:t>
            </a:r>
            <a:endParaRPr lang="en-US" altLang="zh-CN" sz="2800" b="0" dirty="0">
              <a:solidFill>
                <a:srgbClr val="0707F9"/>
              </a:solidFill>
              <a:latin typeface="宋体" panose="02010600030101010101" pitchFamily="2" charset="-122"/>
              <a:ea typeface="宋体" panose="02010600030101010101" pitchFamily="2" charset="-122"/>
            </a:endParaRPr>
          </a:p>
        </p:txBody>
      </p:sp>
      <p:sp>
        <p:nvSpPr>
          <p:cNvPr id="36" name="AutoShape 53"/>
          <p:cNvSpPr>
            <a:spLocks noChangeArrowheads="1"/>
          </p:cNvSpPr>
          <p:nvPr/>
        </p:nvSpPr>
        <p:spPr bwMode="auto">
          <a:xfrm>
            <a:off x="1739900" y="3354388"/>
            <a:ext cx="1547813" cy="504825"/>
          </a:xfrm>
          <a:prstGeom prst="wedgeRoundRectCallout">
            <a:avLst>
              <a:gd name="adj1" fmla="val 65898"/>
              <a:gd name="adj2" fmla="val 116667"/>
              <a:gd name="adj3" fmla="val 16667"/>
            </a:avLst>
          </a:prstGeom>
          <a:solidFill>
            <a:srgbClr val="DBF5F9"/>
          </a:solidFill>
          <a:ln w="9525">
            <a:solidFill>
              <a:srgbClr val="000000"/>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rPr>
              <a:t>监视哨</a:t>
            </a:r>
            <a:endParaRPr kumimoji="0" lang="zh-CN" altLang="en-US" sz="2400" b="0"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endParaRPr>
          </a:p>
        </p:txBody>
      </p:sp>
      <p:grpSp>
        <p:nvGrpSpPr>
          <p:cNvPr id="2" name="Group 54"/>
          <p:cNvGrpSpPr/>
          <p:nvPr/>
        </p:nvGrpSpPr>
        <p:grpSpPr>
          <a:xfrm>
            <a:off x="8759825" y="4760913"/>
            <a:ext cx="865188" cy="854075"/>
            <a:chOff x="4422" y="2683"/>
            <a:chExt cx="545" cy="538"/>
          </a:xfrm>
        </p:grpSpPr>
        <p:sp>
          <p:nvSpPr>
            <p:cNvPr id="38" name="AutoShape 55"/>
            <p:cNvSpPr>
              <a:spLocks noChangeArrowheads="1"/>
            </p:cNvSpPr>
            <p:nvPr/>
          </p:nvSpPr>
          <p:spPr bwMode="auto">
            <a:xfrm>
              <a:off x="4580" y="2683"/>
              <a:ext cx="181" cy="272"/>
            </a:xfrm>
            <a:prstGeom prst="upArrow">
              <a:avLst>
                <a:gd name="adj1" fmla="val 0"/>
                <a:gd name="adj2" fmla="val 60771"/>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437" name="Text Box 56"/>
            <p:cNvSpPr txBox="1"/>
            <p:nvPr/>
          </p:nvSpPr>
          <p:spPr>
            <a:xfrm>
              <a:off x="4422" y="2931"/>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3" name="Group 57"/>
          <p:cNvGrpSpPr/>
          <p:nvPr/>
        </p:nvGrpSpPr>
        <p:grpSpPr>
          <a:xfrm>
            <a:off x="8031163" y="4748213"/>
            <a:ext cx="865187" cy="858837"/>
            <a:chOff x="3963" y="2675"/>
            <a:chExt cx="545" cy="541"/>
          </a:xfrm>
        </p:grpSpPr>
        <p:sp>
          <p:nvSpPr>
            <p:cNvPr id="41" name="AutoShape 58"/>
            <p:cNvSpPr>
              <a:spLocks noChangeArrowheads="1"/>
            </p:cNvSpPr>
            <p:nvPr/>
          </p:nvSpPr>
          <p:spPr bwMode="auto">
            <a:xfrm>
              <a:off x="4105" y="2675"/>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440" name="Text Box 59"/>
            <p:cNvSpPr txBox="1"/>
            <p:nvPr/>
          </p:nvSpPr>
          <p:spPr>
            <a:xfrm>
              <a:off x="3963" y="2926"/>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grpSp>
        <p:nvGrpSpPr>
          <p:cNvPr id="4" name="Group 60"/>
          <p:cNvGrpSpPr/>
          <p:nvPr/>
        </p:nvGrpSpPr>
        <p:grpSpPr>
          <a:xfrm>
            <a:off x="7197725" y="4735513"/>
            <a:ext cx="865188" cy="866775"/>
            <a:chOff x="3438" y="2667"/>
            <a:chExt cx="545" cy="546"/>
          </a:xfrm>
        </p:grpSpPr>
        <p:sp>
          <p:nvSpPr>
            <p:cNvPr id="44" name="AutoShape 61"/>
            <p:cNvSpPr>
              <a:spLocks noChangeArrowheads="1"/>
            </p:cNvSpPr>
            <p:nvPr/>
          </p:nvSpPr>
          <p:spPr bwMode="auto">
            <a:xfrm>
              <a:off x="3603" y="2667"/>
              <a:ext cx="219" cy="273"/>
            </a:xfrm>
            <a:prstGeom prst="upArrow">
              <a:avLst>
                <a:gd name="adj1" fmla="val 0"/>
                <a:gd name="adj2" fmla="val 54336"/>
              </a:avLst>
            </a:prstGeom>
            <a:solidFill>
              <a:srgbClr val="FF0000"/>
            </a:solidFill>
            <a:ln w="19050" algn="ctr">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443" name="Text Box 62"/>
            <p:cNvSpPr txBox="1"/>
            <p:nvPr/>
          </p:nvSpPr>
          <p:spPr>
            <a:xfrm>
              <a:off x="3438" y="2923"/>
              <a:ext cx="545" cy="290"/>
            </a:xfrm>
            <a:prstGeom prst="rect">
              <a:avLst/>
            </a:prstGeom>
            <a:noFill/>
            <a:ln w="9525">
              <a:noFill/>
            </a:ln>
          </p:spPr>
          <p:txBody>
            <a:bodyPr lIns="0" rIns="0" anchor="t">
              <a:spAutoFit/>
            </a:bodyPr>
            <a:lstStyle/>
            <a:p>
              <a:pPr algn="ctr">
                <a:spcBef>
                  <a:spcPct val="50000"/>
                </a:spcBef>
              </a:pPr>
              <a:r>
                <a:rPr lang="zh-CN" altLang="en-US" sz="2400" b="0" dirty="0">
                  <a:solidFill>
                    <a:srgbClr val="000000"/>
                  </a:solidFill>
                  <a:latin typeface="宋体" panose="02010600030101010101" pitchFamily="2" charset="-122"/>
                  <a:ea typeface="黑体" panose="02010609060101010101" pitchFamily="49" charset="-122"/>
                </a:rPr>
                <a:t>比较</a:t>
              </a:r>
              <a:endParaRPr lang="zh-CN" altLang="en-US" sz="2400" b="0" dirty="0">
                <a:solidFill>
                  <a:srgbClr val="000000"/>
                </a:solidFill>
                <a:latin typeface="宋体" panose="02010600030101010101" pitchFamily="2" charset="-122"/>
                <a:ea typeface="黑体" panose="02010609060101010101" pitchFamily="49" charset="-122"/>
              </a:endParaRPr>
            </a:p>
          </p:txBody>
        </p:sp>
      </p:grpSp>
      <p:sp>
        <p:nvSpPr>
          <p:cNvPr id="16444" name="Text Box 78"/>
          <p:cNvSpPr txBox="1"/>
          <p:nvPr/>
        </p:nvSpPr>
        <p:spPr>
          <a:xfrm>
            <a:off x="2135188" y="1196975"/>
            <a:ext cx="3024187" cy="521970"/>
          </a:xfrm>
          <a:prstGeom prst="rect">
            <a:avLst/>
          </a:prstGeom>
          <a:noFill/>
          <a:ln w="9525">
            <a:noFill/>
          </a:ln>
        </p:spPr>
        <p:txBody>
          <a:bodyPr anchor="t">
            <a:spAutoFit/>
          </a:bodyPr>
          <a:lstStyle/>
          <a:p>
            <a:pPr>
              <a:spcBef>
                <a:spcPct val="50000"/>
              </a:spcBef>
            </a:pPr>
            <a:r>
              <a:rPr lang="zh-CN" altLang="en-US" sz="2800" dirty="0">
                <a:solidFill>
                  <a:srgbClr val="000000"/>
                </a:solidFill>
                <a:latin typeface="黑体" panose="02010609060101010101" pitchFamily="49" charset="-122"/>
                <a:ea typeface="黑体" panose="02010609060101010101" pitchFamily="49" charset="-122"/>
              </a:rPr>
              <a:t>从后向前查找</a:t>
            </a:r>
            <a:r>
              <a:rPr lang="en-US" altLang="zh-CN" sz="2800" dirty="0">
                <a:solidFill>
                  <a:srgbClr val="000000"/>
                </a:solidFill>
                <a:latin typeface="黑体" panose="02010609060101010101" pitchFamily="49" charset="-122"/>
                <a:ea typeface="黑体" panose="02010609060101010101" pitchFamily="49" charset="-122"/>
              </a:rPr>
              <a:t>33</a:t>
            </a:r>
            <a:endParaRPr lang="en-US" altLang="zh-CN" sz="2800" dirty="0">
              <a:solidFill>
                <a:srgbClr val="000000"/>
              </a:solidFill>
              <a:latin typeface="黑体" panose="02010609060101010101" pitchFamily="49" charset="-122"/>
              <a:ea typeface="黑体" panose="02010609060101010101" pitchFamily="49" charset="-122"/>
            </a:endParaRPr>
          </a:p>
        </p:txBody>
      </p:sp>
      <p:sp>
        <p:nvSpPr>
          <p:cNvPr id="16445" name="Text Box 79"/>
          <p:cNvSpPr txBox="1"/>
          <p:nvPr/>
        </p:nvSpPr>
        <p:spPr>
          <a:xfrm>
            <a:off x="2135188" y="2808288"/>
            <a:ext cx="2089150" cy="491490"/>
          </a:xfrm>
          <a:prstGeom prst="rect">
            <a:avLst/>
          </a:prstGeom>
          <a:noFill/>
          <a:ln w="9525">
            <a:noFill/>
          </a:ln>
        </p:spPr>
        <p:txBody>
          <a:bodyPr anchor="t">
            <a:spAutoFit/>
          </a:bodyPr>
          <a:lstStyle/>
          <a:p>
            <a:pPr>
              <a:spcBef>
                <a:spcPct val="50000"/>
              </a:spcBef>
            </a:pPr>
            <a:r>
              <a:rPr lang="zh-CN" altLang="en-US" sz="2600" dirty="0">
                <a:solidFill>
                  <a:srgbClr val="3333FF"/>
                </a:solidFill>
                <a:latin typeface="黑体" panose="02010609060101010101" pitchFamily="49" charset="-122"/>
                <a:ea typeface="黑体" panose="02010609060101010101" pitchFamily="49" charset="-122"/>
              </a:rPr>
              <a:t>查找步骤：</a:t>
            </a:r>
            <a:endParaRPr lang="zh-CN" altLang="en-US" sz="2600" dirty="0">
              <a:solidFill>
                <a:srgbClr val="3333FF"/>
              </a:solidFill>
              <a:latin typeface="黑体" panose="02010609060101010101" pitchFamily="49" charset="-122"/>
              <a:ea typeface="黑体" panose="02010609060101010101" pitchFamily="49" charset="-122"/>
            </a:endParaRPr>
          </a:p>
        </p:txBody>
      </p:sp>
      <p:sp>
        <p:nvSpPr>
          <p:cNvPr id="48" name="AutoShape 80"/>
          <p:cNvSpPr>
            <a:spLocks noChangeArrowheads="1"/>
          </p:cNvSpPr>
          <p:nvPr/>
        </p:nvSpPr>
        <p:spPr bwMode="auto">
          <a:xfrm>
            <a:off x="5087938" y="5541963"/>
            <a:ext cx="2232025" cy="982663"/>
          </a:xfrm>
          <a:prstGeom prst="wedgeRoundRectCallout">
            <a:avLst>
              <a:gd name="adj1" fmla="val 60454"/>
              <a:gd name="adj2" fmla="val -147417"/>
              <a:gd name="adj3" fmla="val 16667"/>
            </a:avLst>
          </a:prstGeom>
          <a:solidFill>
            <a:srgbClr val="DBF5F9"/>
          </a:solidFill>
          <a:ln w="9525">
            <a:solidFill>
              <a:srgbClr val="000000"/>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mn-ea"/>
              </a:rPr>
              <a:t>查找成功，返</a:t>
            </a:r>
            <a:endParaRPr kumimoji="0"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mn-ea"/>
              </a:rPr>
              <a:t>回当前位置</a:t>
            </a:r>
            <a:r>
              <a:rPr kumimoji="0"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mn-ea"/>
              </a:rPr>
              <a:t>5</a:t>
            </a:r>
            <a:endParaRPr kumimoji="0"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mn-ea"/>
            </a:endParaRPr>
          </a:p>
        </p:txBody>
      </p:sp>
      <p:sp>
        <p:nvSpPr>
          <p:cNvPr id="5"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顺序查找表示例演示</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grpId="0" nodeType="clickEffect">
                                  <p:stCondLst>
                                    <p:cond delay="0"/>
                                  </p:stCondLst>
                                  <p:iterate type="lt">
                                    <p:tmPct val="4000"/>
                                  </p:iterate>
                                  <p:childTnLst>
                                    <p:set>
                                      <p:cBhvr override="childStyle">
                                        <p:cTn id="20" dur="500" fill="hold"/>
                                        <p:tgtEl>
                                          <p:spTgt spid="35"/>
                                        </p:tgtEl>
                                        <p:attrNameLst>
                                          <p:attrName>style.color</p:attrName>
                                        </p:attrNameLst>
                                      </p:cBhvr>
                                      <p:to>
                                        <p:clrVal>
                                          <a:schemeClr val="accent2"/>
                                        </p:clrVal>
                                      </p:to>
                                    </p:set>
                                    <p:set>
                                      <p:cBhvr>
                                        <p:cTn id="21" dur="500" fill="hold"/>
                                        <p:tgtEl>
                                          <p:spTgt spid="35"/>
                                        </p:tgtEl>
                                        <p:attrNameLst>
                                          <p:attrName>fillcolor</p:attrName>
                                        </p:attrNameLst>
                                      </p:cBhvr>
                                      <p:to>
                                        <p:clrVal>
                                          <a:schemeClr val="accent2"/>
                                        </p:clrVal>
                                      </p:to>
                                    </p:set>
                                    <p:set>
                                      <p:cBhvr>
                                        <p:cTn id="22" dur="500" fill="hold"/>
                                        <p:tgtEl>
                                          <p:spTgt spid="35"/>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nodeType="clickEffect">
                                  <p:stCondLst>
                                    <p:cond delay="0"/>
                                  </p:stCondLst>
                                  <p:childTnLst>
                                    <p:animEffect transition="out" filter="box(in)">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34"/>
                                        </p:tgtEl>
                                        <p:attrNameLst>
                                          <p:attrName>style.color</p:attrName>
                                        </p:attrNameLst>
                                      </p:cBhvr>
                                      <p:to>
                                        <p:clrVal>
                                          <a:schemeClr val="accent2"/>
                                        </p:clrVal>
                                      </p:to>
                                    </p:set>
                                    <p:set>
                                      <p:cBhvr>
                                        <p:cTn id="37" dur="500" fill="hold"/>
                                        <p:tgtEl>
                                          <p:spTgt spid="34"/>
                                        </p:tgtEl>
                                        <p:attrNameLst>
                                          <p:attrName>fillcolor</p:attrName>
                                        </p:attrNameLst>
                                      </p:cBhvr>
                                      <p:to>
                                        <p:clrVal>
                                          <a:schemeClr val="accent2"/>
                                        </p:clrVal>
                                      </p:to>
                                    </p:set>
                                    <p:set>
                                      <p:cBhvr>
                                        <p:cTn id="38" dur="500" fill="hold"/>
                                        <p:tgtEl>
                                          <p:spTgt spid="34"/>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nodeType="clickEffect">
                                  <p:stCondLst>
                                    <p:cond delay="0"/>
                                  </p:stCondLst>
                                  <p:childTnLst>
                                    <p:animEffect transition="out" filter="box(in)">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i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mph" presetSubtype="0" fill="hold" grpId="0" nodeType="clickEffect">
                                  <p:stCondLst>
                                    <p:cond delay="0"/>
                                  </p:stCondLst>
                                  <p:iterate type="lt">
                                    <p:tmPct val="4000"/>
                                  </p:iterate>
                                  <p:childTnLst>
                                    <p:set>
                                      <p:cBhvr override="childStyle">
                                        <p:cTn id="52" dur="500" fill="hold"/>
                                        <p:tgtEl>
                                          <p:spTgt spid="33"/>
                                        </p:tgtEl>
                                        <p:attrNameLst>
                                          <p:attrName>style.color</p:attrName>
                                        </p:attrNameLst>
                                      </p:cBhvr>
                                      <p:to>
                                        <p:clrVal>
                                          <a:schemeClr val="accent2"/>
                                        </p:clrVal>
                                      </p:to>
                                    </p:set>
                                    <p:set>
                                      <p:cBhvr>
                                        <p:cTn id="53" dur="500" fill="hold"/>
                                        <p:tgtEl>
                                          <p:spTgt spid="33"/>
                                        </p:tgtEl>
                                        <p:attrNameLst>
                                          <p:attrName>fillcolor</p:attrName>
                                        </p:attrNameLst>
                                      </p:cBhvr>
                                      <p:to>
                                        <p:clrVal>
                                          <a:schemeClr val="accent2"/>
                                        </p:clrVal>
                                      </p:to>
                                    </p:set>
                                    <p:set>
                                      <p:cBhvr>
                                        <p:cTn id="54" dur="500" fill="hold"/>
                                        <p:tgtEl>
                                          <p:spTgt spid="3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bldLvl="0" animBg="1"/>
      <p:bldP spid="4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
          <p:cNvSpPr/>
          <p:nvPr/>
        </p:nvSpPr>
        <p:spPr>
          <a:xfrm>
            <a:off x="1417320" y="1125220"/>
            <a:ext cx="9114790" cy="5852795"/>
          </a:xfrm>
          <a:prstGeom prst="rect">
            <a:avLst/>
          </a:prstGeom>
          <a:noFill/>
          <a:ln w="9525">
            <a:noFill/>
          </a:ln>
        </p:spPr>
        <p:txBody>
          <a:bodyPr wrap="square" anchor="t">
            <a:spAutoFit/>
          </a:bodyPr>
          <a:lstStyle/>
          <a:p>
            <a:pPr marL="571500" indent="-571500">
              <a:lnSpc>
                <a:spcPct val="150000"/>
              </a:lnSpc>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Search_Seq</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SSTable</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ST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KeyType  key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在顺序表</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ST</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中，查找关键字与</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key</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相同的元素；若成功，返回其位置信息，否则返回</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].key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key</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设立哨兵，可免去查找过程中每一步都要检测是否查找完毕。当</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n&gt;1000</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时，查找时间将减少一半。</a:t>
            </a:r>
            <a:endPar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spcBef>
                <a:spcPct val="20000"/>
              </a:spcBef>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for(</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i=ST.length</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ST.R[ i ].key</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key;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 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不要用</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for(i=n; i&gt;0; - -i) </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或 </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for(i=1; i&lt;=n; 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spcBef>
                <a:spcPct val="20000"/>
              </a:spcBef>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return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若到达</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号单元才结束循环，说明不成功，返回</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值</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(i=0)</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。成功时则返回找到的那个元素的位置</a:t>
            </a:r>
            <a:r>
              <a:rPr lang="en-US" altLang="zh-CN"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rgbClr val="009900"/>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indent="-571500">
              <a:lnSpc>
                <a:spcPct val="150000"/>
              </a:lnSpc>
              <a:spcBef>
                <a:spcPct val="20000"/>
              </a:spcBef>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 Search_Seq</a:t>
            </a:r>
            <a:endPar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顺序查找算法的实现</a:t>
            </a:r>
            <a:endParaRPr lang="en-US" alt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Rectangle 14"/>
          <p:cNvSpPr/>
          <p:nvPr/>
        </p:nvSpPr>
        <p:spPr>
          <a:xfrm>
            <a:off x="3953510" y="1243965"/>
            <a:ext cx="3258185" cy="521970"/>
          </a:xfrm>
          <a:prstGeom prst="rect">
            <a:avLst/>
          </a:prstGeom>
          <a:noFill/>
          <a:ln w="9525">
            <a:noFill/>
          </a:ln>
        </p:spPr>
        <p:txBody>
          <a:bodyPr wrap="square" anchor="t">
            <a:spAutoFit/>
          </a:bodyPr>
          <a:lstStyle/>
          <a:p>
            <a:pPr>
              <a:spcBef>
                <a:spcPct val="50000"/>
              </a:spcBef>
            </a:pPr>
            <a:r>
              <a:rPr 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一个辅助空间</a:t>
            </a:r>
            <a:r>
              <a:rPr lang="zh-CN" altLang="en-US" sz="28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35" name="Rectangle 15"/>
          <p:cNvSpPr/>
          <p:nvPr/>
        </p:nvSpPr>
        <p:spPr>
          <a:xfrm>
            <a:off x="1731010" y="1200150"/>
            <a:ext cx="2663825" cy="609600"/>
          </a:xfrm>
          <a:prstGeom prst="rect">
            <a:avLst/>
          </a:prstGeom>
          <a:noFill/>
          <a:ln w="9525">
            <a:noFill/>
          </a:ln>
        </p:spPr>
        <p:txBody>
          <a:bodyPr anchor="ctr"/>
          <a:lstStyle/>
          <a:p>
            <a:pPr eaLnBrk="0" hangingPunct="0">
              <a:lnSpc>
                <a:spcPct val="90000"/>
              </a:lnSpc>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空间复杂度？</a:t>
            </a:r>
            <a:endPar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05" name="Text Box 17"/>
          <p:cNvSpPr txBox="1"/>
          <p:nvPr/>
        </p:nvSpPr>
        <p:spPr>
          <a:xfrm>
            <a:off x="1811655" y="2355850"/>
            <a:ext cx="7750175" cy="2251075"/>
          </a:xfrm>
          <a:prstGeom prst="rect">
            <a:avLst/>
          </a:prstGeom>
          <a:noFill/>
          <a:ln w="9525">
            <a:noFill/>
          </a:ln>
        </p:spPr>
        <p:txBody>
          <a:bodyPr wrap="square" anchor="t">
            <a:spAutoFit/>
          </a:bodyPr>
          <a:lstStyle/>
          <a:p>
            <a:pPr algn="just">
              <a:spcBef>
                <a:spcPct val="10000"/>
              </a:spcBef>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a:t>
            </a:r>
            <a:r>
              <a:rPr lang="zh-CN" altLang="en-US"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考虑成功的情况</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spcBef>
                <a:spcPct val="10000"/>
              </a:spcBef>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查找第</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个元素所需的比较次数为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spcBef>
                <a:spcPct val="10000"/>
              </a:spcBef>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查找第</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个元素所需的比较次数为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spcBef>
                <a:spcPct val="10000"/>
              </a:spcBef>
            </a:pP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spcBef>
                <a:spcPct val="10000"/>
              </a:spcBef>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查找第</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个元素所需的比较次数为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06" name="Rectangle 18"/>
          <p:cNvSpPr/>
          <p:nvPr/>
        </p:nvSpPr>
        <p:spPr>
          <a:xfrm>
            <a:off x="1811655" y="4754245"/>
            <a:ext cx="8153400" cy="491490"/>
          </a:xfrm>
          <a:prstGeom prst="rect">
            <a:avLst/>
          </a:prstGeom>
          <a:noFill/>
          <a:ln w="9525">
            <a:noFill/>
          </a:ln>
        </p:spPr>
        <p:txBody>
          <a:bodyPr anchor="t">
            <a:spAutoFit/>
          </a:bodyPr>
          <a:lstStyle/>
          <a:p>
            <a:pPr>
              <a:spcBef>
                <a:spcPct val="10000"/>
              </a:spcBef>
            </a:pP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总计全部比较次数为：</a:t>
            </a:r>
            <a:r>
              <a:rPr lang="en-US" altLang="zh-CN"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n = (1+n)n/2</a:t>
            </a:r>
            <a:endParaRPr lang="en-US" altLang="zh-CN"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07" name="AutoShape 19"/>
          <p:cNvSpPr/>
          <p:nvPr/>
        </p:nvSpPr>
        <p:spPr>
          <a:xfrm>
            <a:off x="8187055" y="2213610"/>
            <a:ext cx="3044190" cy="1259205"/>
          </a:xfrm>
          <a:prstGeom prst="wedgeRectCallout">
            <a:avLst>
              <a:gd name="adj1" fmla="val -79819"/>
              <a:gd name="adj2" fmla="val 152245"/>
            </a:avLst>
          </a:prstGeom>
          <a:solidFill>
            <a:srgbClr val="BEDD87"/>
          </a:solidFill>
          <a:ln w="9525" cap="flat" cmpd="sng">
            <a:solidFill>
              <a:srgbClr val="000000"/>
            </a:solidFill>
            <a:prstDash val="solid"/>
            <a:miter/>
            <a:headEnd type="none" w="med" len="med"/>
            <a:tailEnd type="none" w="med" len="med"/>
          </a:ln>
        </p:spPr>
        <p:txBody>
          <a:bodyPr anchor="t"/>
          <a:lstStyle/>
          <a:p>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考虑查找</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不成功</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的情况：查找哨兵所需的比较次数为 </a:t>
            </a:r>
            <a:r>
              <a:rPr lang="en-US" altLang="zh-CN"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n+1</a:t>
            </a:r>
            <a:endParaRPr lang="en-US" altLang="zh-CN"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endParaRPr>
          </a:p>
        </p:txBody>
      </p:sp>
      <p:sp>
        <p:nvSpPr>
          <p:cNvPr id="12309" name="Rectangle 21"/>
          <p:cNvSpPr/>
          <p:nvPr/>
        </p:nvSpPr>
        <p:spPr>
          <a:xfrm>
            <a:off x="1213485" y="5354955"/>
            <a:ext cx="9869170" cy="1038860"/>
          </a:xfrm>
          <a:prstGeom prst="rect">
            <a:avLst/>
          </a:prstGeom>
          <a:noFill/>
          <a:ln w="9525">
            <a:noFill/>
          </a:ln>
        </p:spPr>
        <p:txBody>
          <a:bodyPr wrap="square" anchor="t">
            <a:spAutoFit/>
          </a:bodyPr>
          <a:lstStyle/>
          <a:p>
            <a:pPr>
              <a:spcBef>
                <a:spcPct val="2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若求某一个元素的平均查找次数，还应当除以</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（等概率），</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即：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，时间效率为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O(n)</a:t>
            </a:r>
            <a:endPar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Rectangle 15"/>
          <p:cNvSpPr/>
          <p:nvPr/>
        </p:nvSpPr>
        <p:spPr>
          <a:xfrm>
            <a:off x="1728470" y="1843405"/>
            <a:ext cx="2663825" cy="609600"/>
          </a:xfrm>
          <a:prstGeom prst="rect">
            <a:avLst/>
          </a:prstGeom>
          <a:noFill/>
          <a:ln w="9525">
            <a:noFill/>
          </a:ln>
        </p:spPr>
        <p:txBody>
          <a:bodyPr anchor="ctr"/>
          <a:lstStyle/>
          <a:p>
            <a:pPr eaLnBrk="0" hangingPunct="0">
              <a:lnSpc>
                <a:spcPct val="90000"/>
              </a:lnSpc>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时间复杂度？</a:t>
            </a:r>
            <a:endPar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顺序查找算法的效率</a:t>
            </a:r>
            <a:endParaRPr lang="en-US" alt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2302">
                                            <p:txEl>
                                              <p:pRg st="0" end="0"/>
                                            </p:txEl>
                                          </p:spTgt>
                                        </p:tgtEl>
                                        <p:attrNameLst>
                                          <p:attrName>style.visibility</p:attrName>
                                        </p:attrNameLst>
                                      </p:cBhvr>
                                      <p:to>
                                        <p:strVal val="visible"/>
                                      </p:to>
                                    </p:set>
                                    <p:animEffect transition="in" filter="wipe(left)">
                                      <p:cBhvr>
                                        <p:cTn id="7" dur="500"/>
                                        <p:tgtEl>
                                          <p:spTgt spid="123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05">
                                            <p:txEl>
                                              <p:pRg st="0" end="0"/>
                                            </p:txEl>
                                          </p:spTgt>
                                        </p:tgtEl>
                                        <p:attrNameLst>
                                          <p:attrName>style.visibility</p:attrName>
                                        </p:attrNameLst>
                                      </p:cBhvr>
                                      <p:to>
                                        <p:strVal val="visible"/>
                                      </p:to>
                                    </p:set>
                                    <p:animEffect transition="in" filter="strips(downRight)">
                                      <p:cBhvr>
                                        <p:cTn id="12" dur="500"/>
                                        <p:tgtEl>
                                          <p:spTgt spid="123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305">
                                            <p:txEl>
                                              <p:pRg st="1" end="1"/>
                                            </p:txEl>
                                          </p:spTgt>
                                        </p:tgtEl>
                                        <p:attrNameLst>
                                          <p:attrName>style.visibility</p:attrName>
                                        </p:attrNameLst>
                                      </p:cBhvr>
                                      <p:to>
                                        <p:strVal val="visible"/>
                                      </p:to>
                                    </p:set>
                                    <p:animEffect transition="in" filter="strips(downRight)">
                                      <p:cBhvr>
                                        <p:cTn id="17" dur="500"/>
                                        <p:tgtEl>
                                          <p:spTgt spid="123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305">
                                            <p:txEl>
                                              <p:pRg st="2" end="2"/>
                                            </p:txEl>
                                          </p:spTgt>
                                        </p:tgtEl>
                                        <p:attrNameLst>
                                          <p:attrName>style.visibility</p:attrName>
                                        </p:attrNameLst>
                                      </p:cBhvr>
                                      <p:to>
                                        <p:strVal val="visible"/>
                                      </p:to>
                                    </p:set>
                                    <p:animEffect transition="in" filter="strips(downRight)">
                                      <p:cBhvr>
                                        <p:cTn id="22" dur="500"/>
                                        <p:tgtEl>
                                          <p:spTgt spid="1230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305">
                                            <p:txEl>
                                              <p:pRg st="3" end="3"/>
                                            </p:txEl>
                                          </p:spTgt>
                                        </p:tgtEl>
                                        <p:attrNameLst>
                                          <p:attrName>style.visibility</p:attrName>
                                        </p:attrNameLst>
                                      </p:cBhvr>
                                      <p:to>
                                        <p:strVal val="visible"/>
                                      </p:to>
                                    </p:set>
                                    <p:animEffect transition="in" filter="strips(downRight)">
                                      <p:cBhvr>
                                        <p:cTn id="27" dur="500"/>
                                        <p:tgtEl>
                                          <p:spTgt spid="1230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305">
                                            <p:txEl>
                                              <p:pRg st="4" end="4"/>
                                            </p:txEl>
                                          </p:spTgt>
                                        </p:tgtEl>
                                        <p:attrNameLst>
                                          <p:attrName>style.visibility</p:attrName>
                                        </p:attrNameLst>
                                      </p:cBhvr>
                                      <p:to>
                                        <p:strVal val="visible"/>
                                      </p:to>
                                    </p:set>
                                    <p:animEffect transition="in" filter="strips(downRight)">
                                      <p:cBhvr>
                                        <p:cTn id="32" dur="500"/>
                                        <p:tgtEl>
                                          <p:spTgt spid="12305">
                                            <p:txEl>
                                              <p:pRg st="4" end="4"/>
                                            </p:txEl>
                                          </p:spTgt>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12306">
                                            <p:txEl>
                                              <p:pRg st="0" end="0"/>
                                            </p:txEl>
                                          </p:spTgt>
                                        </p:tgtEl>
                                        <p:attrNameLst>
                                          <p:attrName>style.visibility</p:attrName>
                                        </p:attrNameLst>
                                      </p:cBhvr>
                                      <p:to>
                                        <p:strVal val="visible"/>
                                      </p:to>
                                    </p:set>
                                    <p:animEffect transition="in" filter="strips(downRight)">
                                      <p:cBhvr>
                                        <p:cTn id="36" dur="500"/>
                                        <p:tgtEl>
                                          <p:spTgt spid="12306">
                                            <p:txEl>
                                              <p:pRg st="0" end="0"/>
                                            </p:txEl>
                                          </p:spTgt>
                                        </p:tgtEl>
                                      </p:cBhvr>
                                    </p:animEffect>
                                  </p:childTnLst>
                                </p:cTn>
                              </p:par>
                            </p:childTnLst>
                          </p:cTn>
                        </p:par>
                        <p:par>
                          <p:cTn id="37" fill="hold">
                            <p:stCondLst>
                              <p:cond delay="1000"/>
                            </p:stCondLst>
                            <p:childTnLst>
                              <p:par>
                                <p:cTn id="38" presetID="2" presetClass="entr" presetSubtype="2" fill="hold" grpId="0" nodeType="afterEffect">
                                  <p:stCondLst>
                                    <p:cond delay="0"/>
                                  </p:stCondLst>
                                  <p:childTnLst>
                                    <p:set>
                                      <p:cBhvr>
                                        <p:cTn id="39" dur="1" fill="hold">
                                          <p:stCondLst>
                                            <p:cond delay="0"/>
                                          </p:stCondLst>
                                        </p:cTn>
                                        <p:tgtEl>
                                          <p:spTgt spid="12307"/>
                                        </p:tgtEl>
                                        <p:attrNameLst>
                                          <p:attrName>style.visibility</p:attrName>
                                        </p:attrNameLst>
                                      </p:cBhvr>
                                      <p:to>
                                        <p:strVal val="visible"/>
                                      </p:to>
                                    </p:set>
                                    <p:anim calcmode="lin" valueType="num">
                                      <p:cBhvr additive="base">
                                        <p:cTn id="40" dur="500" fill="hold"/>
                                        <p:tgtEl>
                                          <p:spTgt spid="12307"/>
                                        </p:tgtEl>
                                        <p:attrNameLst>
                                          <p:attrName>ppt_x</p:attrName>
                                        </p:attrNameLst>
                                      </p:cBhvr>
                                      <p:tavLst>
                                        <p:tav tm="0">
                                          <p:val>
                                            <p:strVal val="1+#ppt_w/2"/>
                                          </p:val>
                                        </p:tav>
                                        <p:tav tm="100000">
                                          <p:val>
                                            <p:strVal val="#ppt_x"/>
                                          </p:val>
                                        </p:tav>
                                      </p:tavLst>
                                    </p:anim>
                                    <p:anim calcmode="lin" valueType="num">
                                      <p:cBhvr additive="base">
                                        <p:cTn id="41" dur="500" fill="hold"/>
                                        <p:tgtEl>
                                          <p:spTgt spid="12307"/>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12309">
                                            <p:txEl>
                                              <p:pRg st="0" end="0"/>
                                            </p:txEl>
                                          </p:spTgt>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12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1" bldLvl="0" build="allAtOnce"/>
      <p:bldP spid="12305" grpId="0" build="p"/>
      <p:bldP spid="12306" grpId="0" build="p"/>
      <p:bldP spid="12307" grpId="0" bldLvl="0" animBg="1"/>
      <p:bldP spid="1230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884035" y="415925"/>
            <a:ext cx="423418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a:solidFill>
                  <a:srgbClr val="BF11C3"/>
                </a:solidFill>
                <a:latin typeface="微软雅黑" panose="020B0503020204020204" pitchFamily="34" charset="-122"/>
                <a:ea typeface="微软雅黑" panose="020B0503020204020204" pitchFamily="34" charset="-122"/>
                <a:cs typeface="微软雅黑" panose="020B0503020204020204" pitchFamily="34" charset="-122"/>
                <a:sym typeface="+mn-ea"/>
              </a:rPr>
              <a:t>练习</a:t>
            </a:r>
            <a:r>
              <a:rPr lang="en-US" altLang="zh-CN" sz="3200">
                <a:solidFill>
                  <a:srgbClr val="BF11C3"/>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a:solidFill>
                  <a:srgbClr val="BF11C3"/>
                </a:solidFill>
                <a:latin typeface="微软雅黑" panose="020B0503020204020204" pitchFamily="34" charset="-122"/>
                <a:ea typeface="微软雅黑" panose="020B0503020204020204" pitchFamily="34" charset="-122"/>
                <a:cs typeface="微软雅黑" panose="020B0503020204020204" pitchFamily="34" charset="-122"/>
                <a:sym typeface="+mn-ea"/>
              </a:rPr>
              <a:t>判断对错</a:t>
            </a:r>
            <a:endParaRPr lang="zh-CN" altLang="en-US" sz="3200" dirty="0">
              <a:solidFill>
                <a:srgbClr val="BF11C3"/>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555" name="矩形 23554"/>
          <p:cNvSpPr/>
          <p:nvPr/>
        </p:nvSpPr>
        <p:spPr>
          <a:xfrm>
            <a:off x="1614170" y="2011680"/>
            <a:ext cx="9091295" cy="1383665"/>
          </a:xfrm>
          <a:prstGeom prst="rect">
            <a:avLst/>
          </a:prstGeom>
          <a:noFill/>
          <a:ln w="57150" cap="flat" cmpd="sng">
            <a:solidFill>
              <a:srgbClr val="0000FF"/>
            </a:solidFill>
            <a:prstDash val="solid"/>
            <a:miter/>
            <a:headEnd type="none" w="med" len="med"/>
            <a:tailEnd type="none" w="med" len="med"/>
          </a:ln>
        </p:spPr>
        <p:txBody>
          <a:bodyPr wrap="square" anchor="ctr">
            <a:spAutoFit/>
          </a:bodyPr>
          <a:lstStyle/>
          <a:p>
            <a:pPr eaLnBrk="0" hangingPunct="0">
              <a:lnSpc>
                <a:spcPct val="150000"/>
              </a:lnSpc>
              <a:spcBef>
                <a:spcPct val="0"/>
              </a:spcBef>
              <a:buNone/>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       n</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个数存在一维数组</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A[1..n]</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中，在进行顺序查找时，这</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个数的排列</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有序或无序</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其平均查找长度</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不同</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57" name="矩形 23556"/>
          <p:cNvSpPr/>
          <p:nvPr/>
        </p:nvSpPr>
        <p:spPr>
          <a:xfrm>
            <a:off x="1614170" y="4034155"/>
            <a:ext cx="9091930" cy="2030095"/>
          </a:xfrm>
          <a:prstGeom prst="rect">
            <a:avLst/>
          </a:prstGeom>
          <a:solidFill>
            <a:srgbClr val="FFFF99"/>
          </a:solidFill>
          <a:ln w="9525">
            <a:noFill/>
          </a:ln>
        </p:spPr>
        <p:txBody>
          <a:bodyPr wrap="square" anchor="ctr">
            <a:spAutoFit/>
          </a:bodyPr>
          <a:lstStyle/>
          <a:p>
            <a:pPr eaLnBrk="0" hangingPunct="0">
              <a:lnSpc>
                <a:spcPct val="150000"/>
              </a:lnSpc>
              <a:spcBef>
                <a:spcPct val="0"/>
              </a:spcBef>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查找概率相等时，</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相同；</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spcBef>
                <a:spcPct val="0"/>
              </a:spcBef>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查找概率不等时，如果从前向后查找，则按查找概率由大到小排列的有序表其</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要比无序表</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小。 </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ox(in)">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3316" name="Rectangle 4"/>
          <p:cNvSpPr/>
          <p:nvPr/>
        </p:nvSpPr>
        <p:spPr>
          <a:xfrm>
            <a:off x="2550160" y="5657850"/>
            <a:ext cx="7239000" cy="533400"/>
          </a:xfrm>
          <a:prstGeom prst="rect">
            <a:avLst/>
          </a:prstGeom>
          <a:noFill/>
          <a:ln w="9525">
            <a:noFill/>
          </a:ln>
        </p:spPr>
        <p:txBody>
          <a:bodyPr anchor="ctr"/>
          <a:lstStyle/>
          <a:p>
            <a:pPr algn="ctr" eaLnBrk="0" hangingPunct="0">
              <a:lnSpc>
                <a:spcPct val="90000"/>
              </a:lnSpc>
            </a:pPr>
            <a:r>
              <a:rPr lang="zh-CN" altLang="en-US" sz="3000" b="1" dirty="0">
                <a:solidFill>
                  <a:srgbClr val="FF0000"/>
                </a:solidFill>
                <a:latin typeface="微软雅黑" panose="020B0503020204020204" pitchFamily="34" charset="-122"/>
                <a:ea typeface="微软雅黑" panose="020B0503020204020204" pitchFamily="34" charset="-122"/>
              </a:rPr>
              <a:t>折半查找法</a:t>
            </a:r>
            <a:endParaRPr lang="zh-CN" altLang="en-US" sz="3000" b="1" dirty="0">
              <a:solidFill>
                <a:srgbClr val="FF0000"/>
              </a:solidFill>
              <a:latin typeface="微软雅黑" panose="020B0503020204020204" pitchFamily="34" charset="-122"/>
              <a:ea typeface="微软雅黑" panose="020B0503020204020204" pitchFamily="34" charset="-122"/>
            </a:endParaRPr>
          </a:p>
        </p:txBody>
      </p:sp>
      <p:sp>
        <p:nvSpPr>
          <p:cNvPr id="13317" name="Rectangle 5"/>
          <p:cNvSpPr/>
          <p:nvPr/>
        </p:nvSpPr>
        <p:spPr>
          <a:xfrm>
            <a:off x="1943735" y="2719388"/>
            <a:ext cx="8960485" cy="1430020"/>
          </a:xfrm>
          <a:prstGeom prst="rect">
            <a:avLst/>
          </a:prstGeom>
          <a:noFill/>
          <a:ln w="9525">
            <a:noFill/>
          </a:ln>
        </p:spPr>
        <p:txBody>
          <a:bodyPr wrap="none" anchor="t">
            <a:spAutoFit/>
          </a:bodyPr>
          <a:lstStyle/>
          <a:p>
            <a:pPr>
              <a:lnSpc>
                <a:spcPct val="115000"/>
              </a:lnSpc>
              <a:spcBef>
                <a:spcPct val="60000"/>
              </a:spcBef>
            </a:pPr>
            <a:r>
              <a:rPr lang="zh-CN" altLang="en-US" sz="3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优点：</a:t>
            </a:r>
            <a:r>
              <a:rPr lang="zh-CN" altLang="en-US" sz="3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算法简单，且对顺序结构或链表结构均适用。</a:t>
            </a:r>
            <a:endParaRPr lang="zh-CN" altLang="en-US" sz="3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nSpc>
                <a:spcPct val="115000"/>
              </a:lnSpc>
              <a:spcBef>
                <a:spcPct val="60000"/>
              </a:spcBef>
            </a:pPr>
            <a:r>
              <a:rPr lang="zh-CN" altLang="en-US" sz="3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缺点：</a:t>
            </a:r>
            <a:r>
              <a:rPr lang="zh-CN" altLang="en-US" sz="30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sz="3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ASL </a:t>
            </a:r>
            <a:r>
              <a:rPr lang="zh-CN" altLang="en-US" sz="3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太长，时间效率太低。</a:t>
            </a:r>
            <a:endParaRPr lang="zh-CN" altLang="en-US" sz="3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sp>
        <p:nvSpPr>
          <p:cNvPr id="13318" name="AutoShape 6"/>
          <p:cNvSpPr/>
          <p:nvPr/>
        </p:nvSpPr>
        <p:spPr>
          <a:xfrm>
            <a:off x="7560945" y="5060315"/>
            <a:ext cx="1186180" cy="975995"/>
          </a:xfrm>
          <a:prstGeom prst="curvedLeftArrow">
            <a:avLst>
              <a:gd name="adj1" fmla="val 9583"/>
              <a:gd name="adj2" fmla="val 37917"/>
              <a:gd name="adj3" fmla="val 40712"/>
            </a:avLst>
          </a:prstGeom>
          <a:solidFill>
            <a:srgbClr val="BEDD87"/>
          </a:solidFill>
          <a:ln w="9525" cap="flat" cmpd="sng">
            <a:solidFill>
              <a:schemeClr val="tx1"/>
            </a:solidFill>
            <a:prstDash val="solid"/>
            <a:miter/>
            <a:headEnd type="none" w="med" len="med"/>
            <a:tailEnd type="none" w="med" len="med"/>
          </a:ln>
        </p:spPr>
        <p:txBody>
          <a:bodyPr wrap="none" anchor="ctr"/>
          <a:lstStyle/>
          <a:p>
            <a:pPr algn="ctr"/>
            <a:endParaRPr lang="zh-CN" altLang="en-US" sz="3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319" name="Text Box 7"/>
          <p:cNvSpPr txBox="1"/>
          <p:nvPr/>
        </p:nvSpPr>
        <p:spPr>
          <a:xfrm>
            <a:off x="6150610" y="4506913"/>
            <a:ext cx="1758950" cy="553085"/>
          </a:xfrm>
          <a:prstGeom prst="rect">
            <a:avLst/>
          </a:prstGeom>
          <a:noFill/>
          <a:ln w="9525">
            <a:noFill/>
          </a:ln>
        </p:spPr>
        <p:txBody>
          <a:bodyPr anchor="t">
            <a:spAutoFit/>
          </a:bodyPr>
          <a:lstStyle/>
          <a:p>
            <a:pPr>
              <a:spcBef>
                <a:spcPct val="50000"/>
              </a:spcBef>
            </a:pPr>
            <a:r>
              <a:rPr lang="zh-CN" altLang="en-US" sz="3000" b="1" dirty="0">
                <a:solidFill>
                  <a:srgbClr val="0000FF"/>
                </a:solidFill>
                <a:latin typeface="微软雅黑" panose="020B0503020204020204" pitchFamily="34" charset="-122"/>
                <a:ea typeface="微软雅黑" panose="020B0503020204020204" pitchFamily="34" charset="-122"/>
              </a:rPr>
              <a:t>如何改进？</a:t>
            </a:r>
            <a:endParaRPr lang="zh-CN" altLang="en-US" sz="3000" b="1" dirty="0">
              <a:solidFill>
                <a:srgbClr val="0000FF"/>
              </a:solidFill>
              <a:latin typeface="微软雅黑" panose="020B0503020204020204" pitchFamily="34" charset="-122"/>
              <a:ea typeface="微软雅黑" panose="020B0503020204020204" pitchFamily="34" charset="-122"/>
            </a:endParaRPr>
          </a:p>
        </p:txBody>
      </p:sp>
      <p:sp>
        <p:nvSpPr>
          <p:cNvPr id="19462" name="Rectangle 8"/>
          <p:cNvSpPr/>
          <p:nvPr/>
        </p:nvSpPr>
        <p:spPr>
          <a:xfrm>
            <a:off x="1883410" y="1701800"/>
            <a:ext cx="3434080" cy="583565"/>
          </a:xfrm>
          <a:prstGeom prst="rect">
            <a:avLst/>
          </a:prstGeom>
          <a:noFill/>
          <a:ln w="9525">
            <a:noFill/>
          </a:ln>
        </p:spPr>
        <p:txBody>
          <a:bodyPr wrap="none" anchor="t">
            <a:spAutoFit/>
          </a:bodyPr>
          <a:lstStyle/>
          <a:p>
            <a:r>
              <a:rPr lang="zh-CN" altLang="en-US" sz="3200" b="1" dirty="0">
                <a:solidFill>
                  <a:srgbClr val="0000FF"/>
                </a:solidFill>
                <a:latin typeface="微软雅黑" panose="020B0503020204020204" pitchFamily="34" charset="-122"/>
                <a:ea typeface="微软雅黑" panose="020B0503020204020204" pitchFamily="34" charset="-122"/>
              </a:rPr>
              <a:t>顺序查找的特点：</a:t>
            </a:r>
            <a:endParaRPr lang="zh-CN" altLang="en-US" sz="3200" b="1" dirty="0">
              <a:solidFill>
                <a:srgbClr val="0000FF"/>
              </a:solidFill>
              <a:latin typeface="微软雅黑" panose="020B0503020204020204" pitchFamily="34" charset="-122"/>
              <a:ea typeface="微软雅黑" panose="020B0503020204020204" pitchFamily="34" charset="-122"/>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顺序查找（线性查找）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299"/>
                                          </p:stCondLst>
                                        </p:cTn>
                                        <p:tgtEl>
                                          <p:spTgt spid="13319"/>
                                        </p:tgtEl>
                                        <p:attrNameLst>
                                          <p:attrName>style.visibility</p:attrName>
                                        </p:attrNameLst>
                                      </p:cBhvr>
                                      <p:to>
                                        <p:strVal val="visible"/>
                                      </p:to>
                                    </p:se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wipe(up)">
                                      <p:cBhvr>
                                        <p:cTn id="18" dur="500"/>
                                        <p:tgtEl>
                                          <p:spTgt spid="13318"/>
                                        </p:tgtEl>
                                      </p:cBhvr>
                                    </p:animEffect>
                                  </p:childTnLst>
                                </p:cTn>
                              </p:par>
                            </p:childTnLst>
                          </p:cTn>
                        </p:par>
                        <p:par>
                          <p:cTn id="19" fill="hold">
                            <p:stCondLst>
                              <p:cond delay="100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build="p"/>
      <p:bldP spid="13318" grpId="0" bldLvl="0" animBg="1"/>
      <p:bldP spid="1331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折半查找（二分查找）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Rectangle 6"/>
          <p:cNvSpPr>
            <a:spLocks noChangeArrowheads="1"/>
          </p:cNvSpPr>
          <p:nvPr/>
        </p:nvSpPr>
        <p:spPr bwMode="auto">
          <a:xfrm>
            <a:off x="1327150" y="1341755"/>
            <a:ext cx="9474200" cy="510032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、折半查找：</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先给数据排序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，形成有序表，然后再将</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key</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与正中元素相比，若不等，则相应缩小至左半部或右半部内递归查找，直到查找成功或失败为止。</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381000" marR="0" lvl="0" indent="-381000" algn="l" defTabSz="914400" rtl="0" eaLnBrk="1" fontAlgn="base" latinLnBrk="0" hangingPunct="1">
              <a:lnSpc>
                <a:spcPct val="135000"/>
              </a:lnSpc>
              <a:spcBef>
                <a:spcPct val="10000"/>
              </a:spcBef>
              <a:spcAft>
                <a:spcPct val="0"/>
              </a:spcAft>
              <a:buClrTx/>
              <a:buSzTx/>
              <a:buFont typeface="Wingdings" panose="05000000000000000000" pitchFamily="2" charset="2"/>
              <a:buChar char="v"/>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对</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顺序结构</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如何线性查找？</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35000"/>
              </a:lnSpc>
              <a:spcBef>
                <a:spcPct val="1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见下页之例或教材</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P206</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381000" marR="0" lvl="0" indent="-381000" algn="l" defTabSz="914400" rtl="0" eaLnBrk="1" fontAlgn="base" latinLnBrk="0" hangingPunct="1">
              <a:lnSpc>
                <a:spcPct val="135000"/>
              </a:lnSpc>
              <a:spcBef>
                <a:spcPct val="10000"/>
              </a:spcBef>
              <a:spcAft>
                <a:spcPct val="0"/>
              </a:spcAft>
              <a:buClrTx/>
              <a:buSzTx/>
              <a:buFont typeface="Wingdings" panose="05000000000000000000" pitchFamily="2" charset="2"/>
              <a:buChar char="v"/>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对</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单链表结构</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如何折半查找？</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35000"/>
              </a:lnSpc>
              <a:spcBef>
                <a:spcPct val="1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无法实现！因全部元素的定位只能从头指针</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head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开始</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381000" marR="0" lvl="0" indent="-381000" algn="l" defTabSz="914400" rtl="0" eaLnBrk="1" fontAlgn="base" latinLnBrk="0" hangingPunct="1">
              <a:lnSpc>
                <a:spcPct val="135000"/>
              </a:lnSpc>
              <a:spcBef>
                <a:spcPct val="10000"/>
              </a:spcBef>
              <a:spcAft>
                <a:spcPct val="0"/>
              </a:spcAft>
              <a:buClrTx/>
              <a:buSzTx/>
              <a:buFont typeface="Wingdings" panose="05000000000000000000" pitchFamily="2" charset="2"/>
              <a:buChar char="v"/>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对</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非线性（树）结构</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如何折半序查找</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35000"/>
              </a:lnSpc>
              <a:spcBef>
                <a:spcPct val="1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可借助二叉排序树来查找（属动态查找表形式）</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Par">
                                  <p:stCondLst>
                                    <p:cond delay="0"/>
                                  </p:stCondLst>
                                  <p:childTnLst>
                                    <p:set>
                                      <p:cBhvr>
                                        <p:cTn id="11" dur="500" fill="hold">
                                          <p:stCondLst>
                                            <p:cond delay="0"/>
                                          </p:stCondLst>
                                        </p:cTn>
                                        <p:tgtEl>
                                          <p:spTgt spid="5">
                                            <p:txEl>
                                              <p:pRg st="1" end="1"/>
                                            </p:txEl>
                                          </p:spTgt>
                                        </p:tgtEl>
                                        <p:attrNameLst>
                                          <p:attrName>style.visibility</p:attrName>
                                        </p:attrNameLst>
                                      </p:cBhvr>
                                      <p:to>
                                        <p:strVal val="visible"/>
                                      </p:to>
                                    </p:set>
                                    <p:animEffect transition="in" filter="strips(downRigh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trips(downRigh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trips(downRigh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strips(downRigh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trips(downRigh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strips(downRigh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p:nvPr/>
        </p:nvSpPr>
        <p:spPr>
          <a:xfrm>
            <a:off x="1257300" y="2285683"/>
            <a:ext cx="4464050" cy="521970"/>
          </a:xfrm>
          <a:prstGeom prst="rect">
            <a:avLst/>
          </a:prstGeom>
          <a:noFill/>
          <a:ln w="9525">
            <a:noFill/>
          </a:ln>
        </p:spPr>
        <p:txBody>
          <a:bodyPr anchor="t">
            <a:spAutoFit/>
          </a:bodyPr>
          <a:lstStyle/>
          <a:p>
            <a:pPr>
              <a:spcBef>
                <a:spcPct val="20000"/>
              </a:spcBef>
              <a:buFont typeface="Wingdings" panose="05000000000000000000" pitchFamily="2" charset="2"/>
              <a:buChar char="p"/>
            </a:pPr>
            <a:r>
              <a:rPr lang="en-US" altLang="zh-CN"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折半查找的前提要求</a:t>
            </a:r>
            <a:endPar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8"/>
          <p:cNvSpPr txBox="1"/>
          <p:nvPr/>
        </p:nvSpPr>
        <p:spPr>
          <a:xfrm>
            <a:off x="1546225" y="2963863"/>
            <a:ext cx="7897813" cy="521970"/>
          </a:xfrm>
          <a:prstGeom prst="rect">
            <a:avLst/>
          </a:prstGeom>
          <a:noFill/>
          <a:ln w="9525">
            <a:noFill/>
          </a:ln>
        </p:spPr>
        <p:txBody>
          <a:bodyPr anchor="t">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顺序存储并且有序。</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21508" name="Text Box 2"/>
          <p:cNvSpPr txBox="1"/>
          <p:nvPr/>
        </p:nvSpPr>
        <p:spPr>
          <a:xfrm>
            <a:off x="1257300" y="3656013"/>
            <a:ext cx="4321175" cy="521970"/>
          </a:xfrm>
          <a:prstGeom prst="rect">
            <a:avLst/>
          </a:prstGeom>
          <a:noFill/>
          <a:ln w="9525">
            <a:noFill/>
          </a:ln>
        </p:spPr>
        <p:txBody>
          <a:bodyPr anchor="t">
            <a:spAutoFit/>
          </a:bodyPr>
          <a:lstStyle/>
          <a:p>
            <a:pPr>
              <a:spcBef>
                <a:spcPct val="20000"/>
              </a:spcBef>
              <a:buFont typeface="Wingdings" panose="05000000000000000000" pitchFamily="2" charset="2"/>
              <a:buChar char="p"/>
            </a:pPr>
            <a:r>
              <a:rPr lang="en-US" altLang="zh-CN"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折半查找的思想</a:t>
            </a:r>
            <a:endPar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4">
            <a:hlinkClick r:id="" action="ppaction://hlinkshowjump?jump=nextslide"/>
          </p:cNvPr>
          <p:cNvSpPr/>
          <p:nvPr/>
        </p:nvSpPr>
        <p:spPr>
          <a:xfrm>
            <a:off x="1544955" y="4145280"/>
            <a:ext cx="9260840" cy="2489200"/>
          </a:xfrm>
          <a:prstGeom prst="rect">
            <a:avLst/>
          </a:prstGeom>
          <a:noFill/>
          <a:ln w="9525">
            <a:noFill/>
          </a:ln>
        </p:spPr>
        <p:txBody>
          <a:bodyPr wrap="square" anchor="t">
            <a:spAutoFit/>
          </a:bodyPr>
          <a:lstStyle/>
          <a:p>
            <a:pPr algn="just">
              <a:lnSpc>
                <a:spcPct val="130000"/>
              </a:lnSpc>
              <a:spcBef>
                <a:spcPts val="5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在有序表中，取中间元素作为比较对象，若给定值与中间元素的关键字相等，则查找成功；若给定值小于中间元素的关键</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微软雅黑" panose="020B0503020204020204" pitchFamily="34" charset="-122"/>
              </a:rPr>
              <a:t>字</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，则在中间元素的左半区继续查找；若给定值大于中间元素的关键</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微软雅黑" panose="020B0503020204020204" pitchFamily="34" charset="-122"/>
              </a:rPr>
              <a:t>字</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，则在中间元素的右半区继续查找。不断重复上述查找过程，直到查找成功，或所查找的区域无数据元素，查找失败。</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5"/>
          <p:cNvSpPr txBox="1"/>
          <p:nvPr/>
        </p:nvSpPr>
        <p:spPr>
          <a:xfrm>
            <a:off x="1618615" y="393065"/>
            <a:ext cx="4082415" cy="561975"/>
          </a:xfrm>
          <a:prstGeom prst="rect">
            <a:avLst/>
          </a:prstGeom>
        </p:spPr>
        <p:txBody>
          <a:bodyPr anchor="b">
            <a:normAutofit fontScale="950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折半查找（二分查找）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6"/>
          <p:cNvSpPr>
            <a:spLocks noChangeArrowheads="1"/>
          </p:cNvSpPr>
          <p:nvPr/>
        </p:nvSpPr>
        <p:spPr bwMode="auto">
          <a:xfrm>
            <a:off x="1327150" y="1341755"/>
            <a:ext cx="9474200" cy="783590"/>
          </a:xfrm>
          <a:prstGeom prst="rect">
            <a:avLst/>
          </a:prstGeom>
          <a:noFill/>
          <a:ln>
            <a:noFill/>
          </a:ln>
          <a:effectLst/>
        </p:spPr>
        <p:txBody>
          <a:bodyPr wrap="square">
            <a:spAutoFit/>
          </a:bodyPr>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、折半查找</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b">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第</a:t>
            </a:r>
            <a:r>
              <a:rPr kumimoji="0" lang="en-US" altLang="zh-CN"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7</a:t>
            </a: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章 查找</a:t>
            </a:r>
            <a:endParaRPr kumimoji="0" lang="en-US" altLang="zh-CN"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endParaRPr>
          </a:p>
        </p:txBody>
      </p:sp>
      <p:sp>
        <p:nvSpPr>
          <p:cNvPr id="3" name="内容占位符 2"/>
          <p:cNvSpPr>
            <a:spLocks noGrp="1"/>
          </p:cNvSpPr>
          <p:nvPr>
            <p:ph sz="quarter" idx="1"/>
          </p:nvPr>
        </p:nvSpPr>
        <p:spPr>
          <a:xfrm>
            <a:off x="1271270" y="1600200"/>
            <a:ext cx="9840595" cy="4873625"/>
          </a:xfrm>
        </p:spPr>
        <p:txBody>
          <a:bodyPr vert="horz" wrap="square" lIns="91440" tIns="45720" rIns="91440" bIns="45720" numCol="1" anchor="t" anchorCtr="0" compatLnSpc="1"/>
          <a:lstStyle/>
          <a:p>
            <a:pPr marL="0" marR="0" lvl="0" indent="0" algn="l" defTabSz="914400" rtl="0" eaLnBrk="1" latinLnBrk="0" hangingPunct="1">
              <a:lnSpc>
                <a:spcPct val="110000"/>
              </a:lnSpc>
              <a:spcBef>
                <a:spcPts val="600"/>
              </a:spcBef>
              <a:spcAft>
                <a:spcPct val="0"/>
              </a:spcAft>
              <a:buClr>
                <a:schemeClr val="accent1"/>
              </a:buClr>
              <a:buSzPct val="7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教学目标</a:t>
            </a:r>
            <a:endPar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a:p>
            <a:pPr marL="457200" marR="0" lvl="0" indent="0" algn="l" rtl="0" eaLnBrk="1" latinLnBrk="0" hangingPunct="1">
              <a:lnSpc>
                <a:spcPct val="110000"/>
              </a:lnSpc>
              <a:spcBef>
                <a:spcPts val="0"/>
              </a:spcBef>
              <a:spcAft>
                <a:spcPts val="0"/>
              </a:spcAft>
              <a:buClrTx/>
              <a:buSzPct val="100000"/>
              <a:buAutoNum type="arabicPeriod"/>
            </a:pPr>
            <a:r>
              <a:rPr lang="zh-CN" altLang="en-US" sz="3200" b="1">
                <a:latin typeface="Times New Roman" panose="02020603050405020304" pitchFamily="18" charset="0"/>
                <a:ea typeface="华文楷体" panose="02010600040101010101" pitchFamily="2" charset="-122"/>
                <a:sym typeface="+mn-ea"/>
              </a:rPr>
              <a:t>熟练掌握顺序表和有序表（</a:t>
            </a:r>
            <a:r>
              <a:rPr lang="zh-CN" altLang="en-US" sz="3200" b="1">
                <a:solidFill>
                  <a:srgbClr val="FF3300"/>
                </a:solidFill>
                <a:latin typeface="Times New Roman" panose="02020603050405020304" pitchFamily="18" charset="0"/>
                <a:ea typeface="华文楷体" panose="02010600040101010101" pitchFamily="2" charset="-122"/>
                <a:sym typeface="+mn-ea"/>
              </a:rPr>
              <a:t>折半查找</a:t>
            </a:r>
            <a:r>
              <a:rPr lang="zh-CN" altLang="en-US" sz="3200" b="1">
                <a:latin typeface="Times New Roman" panose="02020603050405020304" pitchFamily="18" charset="0"/>
                <a:ea typeface="华文楷体" panose="02010600040101010101" pitchFamily="2" charset="-122"/>
                <a:sym typeface="+mn-ea"/>
              </a:rPr>
              <a:t>）的查找算法及其性能分析方法。</a:t>
            </a:r>
            <a:endParaRPr lang="zh-CN" altLang="en-US" sz="3200" b="1" dirty="0">
              <a:latin typeface="Times New Roman" panose="02020603050405020304" pitchFamily="18" charset="0"/>
              <a:ea typeface="华文楷体" panose="02010600040101010101" pitchFamily="2" charset="-122"/>
              <a:cs typeface="华文楷体" panose="02010600040101010101" pitchFamily="2" charset="-122"/>
            </a:endParaRPr>
          </a:p>
          <a:p>
            <a:pPr marL="457200" marR="0" lvl="0" indent="0" algn="l" rtl="0" eaLnBrk="1" latinLnBrk="0" hangingPunct="1">
              <a:lnSpc>
                <a:spcPct val="110000"/>
              </a:lnSpc>
              <a:spcBef>
                <a:spcPts val="0"/>
              </a:spcBef>
              <a:spcAft>
                <a:spcPts val="0"/>
              </a:spcAft>
              <a:buClrTx/>
              <a:buSzPct val="100000"/>
              <a:buAutoNum type="arabicPeriod"/>
            </a:pPr>
            <a:r>
              <a:rPr lang="zh-CN" altLang="en-US" sz="3200" b="1">
                <a:latin typeface="Times New Roman" panose="02020603050405020304" pitchFamily="18" charset="0"/>
                <a:ea typeface="华文楷体" panose="02010600040101010101" pitchFamily="2" charset="-122"/>
                <a:sym typeface="+mn-ea"/>
              </a:rPr>
              <a:t>熟练掌握</a:t>
            </a:r>
            <a:r>
              <a:rPr lang="zh-CN" altLang="en-US" sz="3200" b="1">
                <a:solidFill>
                  <a:srgbClr val="FF3300"/>
                </a:solidFill>
                <a:latin typeface="Times New Roman" panose="02020603050405020304" pitchFamily="18" charset="0"/>
                <a:ea typeface="华文楷体" panose="02010600040101010101" pitchFamily="2" charset="-122"/>
                <a:sym typeface="+mn-ea"/>
              </a:rPr>
              <a:t>二叉排序树的构造和查找</a:t>
            </a:r>
            <a:r>
              <a:rPr lang="zh-CN" altLang="en-US" sz="3200" b="1">
                <a:latin typeface="Times New Roman" panose="02020603050405020304" pitchFamily="18" charset="0"/>
                <a:ea typeface="华文楷体" panose="02010600040101010101" pitchFamily="2" charset="-122"/>
                <a:sym typeface="+mn-ea"/>
              </a:rPr>
              <a:t>算法及其性能分析方法</a:t>
            </a:r>
            <a:r>
              <a:rPr lang="zh-CN" altLang="en-US" sz="3200" b="1">
                <a:latin typeface="Times New Roman" panose="02020603050405020304" pitchFamily="18" charset="0"/>
                <a:ea typeface="华文楷体" panose="02010600040101010101" pitchFamily="2" charset="-122"/>
                <a:cs typeface="华文楷体" panose="02010600040101010101" pitchFamily="2" charset="-122"/>
                <a:sym typeface="+mn-ea"/>
              </a:rPr>
              <a:t>。</a:t>
            </a:r>
            <a:endParaRPr lang="zh-CN" altLang="en-US" sz="3200" b="1" dirty="0">
              <a:latin typeface="Times New Roman" panose="02020603050405020304" pitchFamily="18" charset="0"/>
              <a:ea typeface="华文楷体" panose="02010600040101010101" pitchFamily="2" charset="-122"/>
              <a:cs typeface="华文楷体" panose="02010600040101010101" pitchFamily="2" charset="-122"/>
            </a:endParaRPr>
          </a:p>
          <a:p>
            <a:pPr marL="457200" marR="0" lvl="0" indent="0" algn="l" rtl="0" eaLnBrk="1" latinLnBrk="0" hangingPunct="1">
              <a:lnSpc>
                <a:spcPct val="110000"/>
              </a:lnSpc>
              <a:spcBef>
                <a:spcPts val="0"/>
              </a:spcBef>
              <a:spcAft>
                <a:spcPts val="0"/>
              </a:spcAft>
              <a:buClrTx/>
              <a:buSzPct val="100000"/>
              <a:buAutoNum type="arabicPeriod"/>
            </a:pPr>
            <a:r>
              <a:rPr lang="zh-CN" altLang="en-US" sz="3200" b="1">
                <a:latin typeface="Times New Roman" panose="02020603050405020304" pitchFamily="18" charset="0"/>
                <a:ea typeface="华文楷体" panose="02010600040101010101" pitchFamily="2" charset="-122"/>
                <a:sym typeface="+mn-ea"/>
              </a:rPr>
              <a:t>掌握二叉排序树的</a:t>
            </a:r>
            <a:r>
              <a:rPr lang="zh-CN" altLang="en-US" sz="3200" b="1">
                <a:solidFill>
                  <a:srgbClr val="FF3300"/>
                </a:solidFill>
                <a:latin typeface="Times New Roman" panose="02020603050405020304" pitchFamily="18" charset="0"/>
                <a:ea typeface="华文楷体" panose="02010600040101010101" pitchFamily="2" charset="-122"/>
                <a:sym typeface="+mn-ea"/>
              </a:rPr>
              <a:t>插入</a:t>
            </a:r>
            <a:r>
              <a:rPr lang="zh-CN" altLang="en-US" sz="3200" b="1">
                <a:latin typeface="Times New Roman" panose="02020603050405020304" pitchFamily="18" charset="0"/>
                <a:ea typeface="华文楷体" panose="02010600040101010101" pitchFamily="2" charset="-122"/>
                <a:sym typeface="+mn-ea"/>
              </a:rPr>
              <a:t>算法，掌握二叉排序树的删除方法</a:t>
            </a:r>
            <a:r>
              <a:rPr lang="zh-CN" altLang="zh-CN" sz="3200" b="1" dirty="0" smtClean="0">
                <a:latin typeface="Times New Roman" panose="02020603050405020304" pitchFamily="18" charset="0"/>
                <a:ea typeface="华文楷体" panose="02010600040101010101" pitchFamily="2" charset="-122"/>
                <a:cs typeface="华文楷体" panose="02010600040101010101" pitchFamily="2" charset="-122"/>
              </a:rPr>
              <a:t>。</a:t>
            </a:r>
            <a:endParaRPr lang="zh-CN" altLang="zh-CN" sz="3200" b="1" dirty="0" smtClean="0">
              <a:latin typeface="Times New Roman" panose="02020603050405020304" pitchFamily="18" charset="0"/>
              <a:ea typeface="华文楷体" panose="02010600040101010101" pitchFamily="2" charset="-122"/>
              <a:cs typeface="华文楷体" panose="02010600040101010101" pitchFamily="2" charset="-122"/>
            </a:endParaRPr>
          </a:p>
          <a:p>
            <a:pPr marL="457200" marR="0" lvl="0" indent="0" algn="l" rtl="0" eaLnBrk="1" latinLnBrk="0" hangingPunct="1">
              <a:lnSpc>
                <a:spcPct val="110000"/>
              </a:lnSpc>
              <a:spcBef>
                <a:spcPts val="0"/>
              </a:spcBef>
              <a:spcAft>
                <a:spcPts val="0"/>
              </a:spcAft>
              <a:buClrTx/>
              <a:buSzPct val="100000"/>
              <a:buAutoNum type="arabicPeriod"/>
            </a:pPr>
            <a:r>
              <a:rPr lang="zh-CN" altLang="en-US" sz="3200" b="1">
                <a:latin typeface="Times New Roman" panose="02020603050405020304" pitchFamily="18" charset="0"/>
                <a:ea typeface="华文楷体" panose="02010600040101010101" pitchFamily="2" charset="-122"/>
                <a:sym typeface="+mn-ea"/>
              </a:rPr>
              <a:t>熟练掌握散列函数</a:t>
            </a:r>
            <a:r>
              <a:rPr lang="zh-CN" altLang="en-US" sz="3200" b="1">
                <a:solidFill>
                  <a:srgbClr val="FF3300"/>
                </a:solidFill>
                <a:latin typeface="Times New Roman" panose="02020603050405020304" pitchFamily="18" charset="0"/>
                <a:ea typeface="华文楷体" panose="02010600040101010101" pitchFamily="2" charset="-122"/>
                <a:sym typeface="+mn-ea"/>
              </a:rPr>
              <a:t>（除留余数法）</a:t>
            </a:r>
            <a:r>
              <a:rPr lang="zh-CN" altLang="en-US" sz="3200" b="1">
                <a:latin typeface="Times New Roman" panose="02020603050405020304" pitchFamily="18" charset="0"/>
                <a:ea typeface="华文楷体" panose="02010600040101010101" pitchFamily="2" charset="-122"/>
                <a:sym typeface="+mn-ea"/>
              </a:rPr>
              <a:t>的构造</a:t>
            </a:r>
            <a:r>
              <a:rPr lang="zh-CN" altLang="en-US" sz="3200" b="1">
                <a:latin typeface="Times New Roman" panose="02020603050405020304" pitchFamily="18" charset="0"/>
                <a:ea typeface="华文楷体" panose="02010600040101010101" pitchFamily="2" charset="-122"/>
                <a:cs typeface="华文楷体" panose="02010600040101010101" pitchFamily="2" charset="-122"/>
                <a:sym typeface="+mn-ea"/>
              </a:rPr>
              <a:t>。</a:t>
            </a:r>
            <a:endParaRPr lang="zh-CN" altLang="en-US" sz="3200" b="1">
              <a:latin typeface="Times New Roman" panose="02020603050405020304" pitchFamily="18" charset="0"/>
              <a:ea typeface="华文楷体" panose="02010600040101010101" pitchFamily="2" charset="-122"/>
              <a:cs typeface="华文楷体" panose="02010600040101010101" pitchFamily="2" charset="-122"/>
            </a:endParaRPr>
          </a:p>
          <a:p>
            <a:pPr marL="457200" marR="0" lvl="0" indent="0" algn="l" rtl="0" eaLnBrk="1" latinLnBrk="0" hangingPunct="1">
              <a:lnSpc>
                <a:spcPct val="110000"/>
              </a:lnSpc>
              <a:spcBef>
                <a:spcPts val="0"/>
              </a:spcBef>
              <a:spcAft>
                <a:spcPts val="0"/>
              </a:spcAft>
              <a:buClrTx/>
              <a:buSzPct val="100000"/>
              <a:buAutoNum type="arabicPeriod"/>
            </a:pPr>
            <a:r>
              <a:rPr lang="zh-CN" altLang="en-US" sz="3200" b="1">
                <a:latin typeface="Times New Roman" panose="02020603050405020304" pitchFamily="18" charset="0"/>
                <a:ea typeface="华文楷体" panose="02010600040101010101" pitchFamily="2" charset="-122"/>
                <a:sym typeface="+mn-ea"/>
              </a:rPr>
              <a:t>熟练掌握散列函数</a:t>
            </a:r>
            <a:r>
              <a:rPr lang="zh-CN" altLang="en-US" sz="3200" b="1">
                <a:solidFill>
                  <a:srgbClr val="FF3300"/>
                </a:solidFill>
                <a:latin typeface="Times New Roman" panose="02020603050405020304" pitchFamily="18" charset="0"/>
                <a:ea typeface="华文楷体" panose="02010600040101010101" pitchFamily="2" charset="-122"/>
                <a:sym typeface="+mn-ea"/>
              </a:rPr>
              <a:t>解决冲突的方法</a:t>
            </a:r>
            <a:r>
              <a:rPr lang="zh-CN" altLang="en-US" sz="3200" b="1">
                <a:solidFill>
                  <a:srgbClr val="000000"/>
                </a:solidFill>
                <a:latin typeface="Times New Roman" panose="02020603050405020304" pitchFamily="18" charset="0"/>
                <a:ea typeface="华文楷体" panose="02010600040101010101" pitchFamily="2" charset="-122"/>
                <a:sym typeface="+mn-ea"/>
              </a:rPr>
              <a:t>及其特点</a:t>
            </a:r>
            <a:r>
              <a:rPr lang="zh-CN" altLang="en-US" sz="3200" b="1">
                <a:latin typeface="Times New Roman" panose="02020603050405020304" pitchFamily="18" charset="0"/>
                <a:ea typeface="华文楷体" panose="02010600040101010101" pitchFamily="2" charset="-122"/>
                <a:cs typeface="华文楷体" panose="02010600040101010101" pitchFamily="2" charset="-122"/>
                <a:sym typeface="+mn-ea"/>
              </a:rPr>
              <a:t>。</a:t>
            </a:r>
            <a:endParaRPr lang="zh-CN" altLang="en-US" b="1">
              <a:latin typeface="Times New Roman" panose="02020603050405020304" pitchFamily="18" charset="0"/>
              <a:ea typeface="华文楷体" panose="02010600040101010101" pitchFamily="2" charset="-122"/>
            </a:endParaRPr>
          </a:p>
          <a:p>
            <a:pPr marL="457200" indent="-457200" latinLnBrk="0">
              <a:lnSpc>
                <a:spcPct val="120000"/>
              </a:lnSpc>
              <a:spcBef>
                <a:spcPts val="0"/>
              </a:spcBef>
              <a:spcAft>
                <a:spcPts val="0"/>
              </a:spcAft>
              <a:buClrTx/>
              <a:buSzPct val="100000"/>
              <a:buAutoNum type="arabicPeriod"/>
            </a:pP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折半查找表示例演示</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88" name="Rectangle 521"/>
          <p:cNvSpPr>
            <a:spLocks noChangeArrowheads="1"/>
          </p:cNvSpPr>
          <p:nvPr/>
        </p:nvSpPr>
        <p:spPr bwMode="auto">
          <a:xfrm>
            <a:off x="4806633" y="3453765"/>
            <a:ext cx="984250" cy="358775"/>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9" name="Rectangle 511"/>
          <p:cNvSpPr>
            <a:spLocks noChangeArrowheads="1"/>
          </p:cNvSpPr>
          <p:nvPr/>
        </p:nvSpPr>
        <p:spPr bwMode="auto">
          <a:xfrm>
            <a:off x="3346133" y="3455353"/>
            <a:ext cx="2443163" cy="358775"/>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0" name="Rectangle 510"/>
          <p:cNvSpPr>
            <a:spLocks noChangeArrowheads="1"/>
          </p:cNvSpPr>
          <p:nvPr/>
        </p:nvSpPr>
        <p:spPr bwMode="auto">
          <a:xfrm>
            <a:off x="3346133" y="3475990"/>
            <a:ext cx="5410200" cy="358775"/>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1" name="Text Box 19"/>
          <p:cNvSpPr txBox="1"/>
          <p:nvPr/>
        </p:nvSpPr>
        <p:spPr>
          <a:xfrm>
            <a:off x="1367155" y="1189990"/>
            <a:ext cx="9599930" cy="1198880"/>
          </a:xfrm>
          <a:prstGeom prst="rect">
            <a:avLst/>
          </a:prstGeom>
          <a:noFill/>
          <a:ln w="57150">
            <a:noFill/>
          </a:ln>
        </p:spPr>
        <p:txBody>
          <a:bodyPr wrap="square" anchor="t">
            <a:spAutoFit/>
          </a:bodyPr>
          <a:lstStyle/>
          <a:p>
            <a:pPr>
              <a:spcBef>
                <a:spcPct val="20000"/>
              </a:spcBef>
              <a:buClr>
                <a:schemeClr val="tx2"/>
              </a:buClr>
              <a:buFont typeface="Wingdings" panose="05000000000000000000" pitchFamily="2" charset="2"/>
              <a:buNone/>
            </a:pPr>
            <a:r>
              <a:rPr lang="zh-CN" altLang="en-US" sz="2400" b="1" dirty="0">
                <a:solidFill>
                  <a:srgbClr val="000000"/>
                </a:solidFill>
                <a:latin typeface="宋体" panose="02010600030101010101" pitchFamily="2" charset="-122"/>
                <a:ea typeface="宋体" panose="02010600030101010101" pitchFamily="2" charset="-122"/>
              </a:rPr>
              <a:t>    例：如下</a:t>
            </a:r>
            <a:r>
              <a:rPr lang="en-US" altLang="zh-CN" sz="2400" b="1" dirty="0">
                <a:solidFill>
                  <a:srgbClr val="000000"/>
                </a:solidFill>
                <a:latin typeface="宋体" panose="02010600030101010101" pitchFamily="2" charset="-122"/>
                <a:ea typeface="宋体" panose="02010600030101010101" pitchFamily="2" charset="-122"/>
              </a:rPr>
              <a:t>11</a:t>
            </a:r>
            <a:r>
              <a:rPr lang="zh-CN" altLang="en-US" sz="2400" b="1" dirty="0">
                <a:solidFill>
                  <a:srgbClr val="000000"/>
                </a:solidFill>
                <a:latin typeface="宋体" panose="02010600030101010101" pitchFamily="2" charset="-122"/>
                <a:ea typeface="宋体" panose="02010600030101010101" pitchFamily="2" charset="-122"/>
              </a:rPr>
              <a:t>个</a:t>
            </a:r>
            <a:r>
              <a:rPr lang="zh-CN" altLang="en-US" sz="2400" b="1" dirty="0">
                <a:solidFill>
                  <a:srgbClr val="000000"/>
                </a:solidFill>
                <a:latin typeface="华文楷体" panose="02010600040101010101" pitchFamily="2" charset="-122"/>
                <a:ea typeface="华文楷体" panose="02010600040101010101" pitchFamily="2" charset="-122"/>
              </a:rPr>
              <a:t>数据</a:t>
            </a:r>
            <a:r>
              <a:rPr lang="zh-CN" altLang="en-US" sz="2400" b="1" dirty="0">
                <a:solidFill>
                  <a:srgbClr val="000000"/>
                </a:solidFill>
                <a:latin typeface="宋体" panose="02010600030101010101" pitchFamily="2" charset="-122"/>
                <a:ea typeface="宋体" panose="02010600030101010101" pitchFamily="2" charset="-122"/>
              </a:rPr>
              <a:t>元素的有序表（关键字即为数据元素的值）：（</a:t>
            </a:r>
            <a:r>
              <a:rPr lang="en-US" altLang="zh-CN" sz="2400" b="1" dirty="0">
                <a:solidFill>
                  <a:srgbClr val="000000"/>
                </a:solidFill>
                <a:latin typeface="宋体" panose="02010600030101010101" pitchFamily="2" charset="-122"/>
                <a:ea typeface="宋体" panose="02010600030101010101" pitchFamily="2" charset="-122"/>
              </a:rPr>
              <a:t>05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13</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19</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21</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37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56</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75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80</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88</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92</a:t>
            </a:r>
            <a:r>
              <a:rPr lang="zh-CN" altLang="en-US" sz="2400" b="1" dirty="0">
                <a:solidFill>
                  <a:srgbClr val="000000"/>
                </a:solidFill>
                <a:latin typeface="宋体" panose="02010600030101010101" pitchFamily="2" charset="-122"/>
                <a:ea typeface="宋体" panose="02010600030101010101" pitchFamily="2" charset="-122"/>
              </a:rPr>
              <a:t>），请查找关键字为</a:t>
            </a:r>
            <a:r>
              <a:rPr lang="en-US" altLang="zh-CN" sz="2400" b="1" dirty="0">
                <a:solidFill>
                  <a:srgbClr val="FF0000"/>
                </a:solidFill>
                <a:latin typeface="宋体" panose="02010600030101010101" pitchFamily="2" charset="-122"/>
                <a:ea typeface="宋体" panose="02010600030101010101" pitchFamily="2" charset="-122"/>
              </a:rPr>
              <a:t>21</a:t>
            </a:r>
            <a:r>
              <a:rPr lang="zh-CN" altLang="en-US" sz="2400" b="1" dirty="0">
                <a:solidFill>
                  <a:srgbClr val="000000"/>
                </a:solidFill>
                <a:latin typeface="宋体" panose="02010600030101010101" pitchFamily="2" charset="-122"/>
                <a:ea typeface="宋体" panose="02010600030101010101" pitchFamily="2" charset="-122"/>
              </a:rPr>
              <a:t>和</a:t>
            </a:r>
            <a:r>
              <a:rPr lang="en-US" altLang="zh-CN" sz="2400" b="1" dirty="0">
                <a:solidFill>
                  <a:srgbClr val="FF0000"/>
                </a:solidFill>
                <a:latin typeface="宋体" panose="02010600030101010101" pitchFamily="2" charset="-122"/>
                <a:ea typeface="宋体" panose="02010600030101010101" pitchFamily="2" charset="-122"/>
              </a:rPr>
              <a:t>85</a:t>
            </a:r>
            <a:r>
              <a:rPr lang="zh-CN" altLang="en-US" sz="2400" b="1" dirty="0">
                <a:solidFill>
                  <a:srgbClr val="000000"/>
                </a:solidFill>
                <a:latin typeface="宋体" panose="02010600030101010101" pitchFamily="2" charset="-122"/>
                <a:ea typeface="宋体" panose="02010600030101010101" pitchFamily="2" charset="-122"/>
              </a:rPr>
              <a:t>的数据元素。</a:t>
            </a: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92" name="Rectangle 246"/>
          <p:cNvSpPr>
            <a:spLocks noChangeArrowheads="1"/>
          </p:cNvSpPr>
          <p:nvPr/>
        </p:nvSpPr>
        <p:spPr bwMode="auto">
          <a:xfrm>
            <a:off x="8740458" y="3841115"/>
            <a:ext cx="488950" cy="395288"/>
          </a:xfrm>
          <a:prstGeom prst="rect">
            <a:avLst/>
          </a:prstGeom>
          <a:noFill/>
          <a:ln>
            <a:noFill/>
          </a:ln>
          <a:effectLst/>
        </p:spPr>
        <p:txBody>
          <a:bodyPr anchor="ctr"/>
          <a:lstStyle/>
          <a:p>
            <a:pPr marL="0" marR="0" lvl="0" indent="0" algn="l" defTabSz="914400" rtl="0" eaLnBrk="1" fontAlgn="auto" latinLnBrk="0" hangingPunct="1">
              <a:lnSpc>
                <a:spcPct val="100000"/>
              </a:lnSpc>
              <a:spcBef>
                <a:spcPct val="20000"/>
              </a:spcBef>
              <a:spcAft>
                <a:spcPts val="0"/>
              </a:spcAft>
              <a:buClrTx/>
              <a:buSzPct val="85000"/>
              <a:buFont typeface="Wingdings" panose="05000000000000000000" pitchFamily="2" charset="2"/>
              <a:buNone/>
              <a:defRPr/>
            </a:pPr>
            <a:endParaRPr kumimoji="0" lang="zh-CN" altLang="en-US" sz="2000" b="1" i="0" u="none" strike="noStrike" kern="0" cap="none" spc="0" normalizeH="0" baseline="0" noProof="0">
              <a:ln>
                <a:noFill/>
              </a:ln>
              <a:solidFill>
                <a:srgbClr val="54BBBE"/>
              </a:solidFill>
              <a:effectLst/>
              <a:uLnTx/>
              <a:uFillTx/>
              <a:latin typeface="Arial" panose="020B0604020202020204" pitchFamily="34" charset="0"/>
              <a:ea typeface="宋体" panose="02010600030101010101" pitchFamily="2" charset="-122"/>
              <a:cs typeface="+mn-cs"/>
            </a:endParaRPr>
          </a:p>
        </p:txBody>
      </p:sp>
      <p:sp>
        <p:nvSpPr>
          <p:cNvPr id="93" name="Rectangle 245"/>
          <p:cNvSpPr/>
          <p:nvPr/>
        </p:nvSpPr>
        <p:spPr>
          <a:xfrm>
            <a:off x="8246745" y="3841115"/>
            <a:ext cx="493713"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11</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4" name="Rectangle 244"/>
          <p:cNvSpPr/>
          <p:nvPr/>
        </p:nvSpPr>
        <p:spPr>
          <a:xfrm>
            <a:off x="7738745" y="3841115"/>
            <a:ext cx="5080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10</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5" name="Rectangle 243"/>
          <p:cNvSpPr/>
          <p:nvPr/>
        </p:nvSpPr>
        <p:spPr>
          <a:xfrm>
            <a:off x="7268845" y="3841115"/>
            <a:ext cx="4699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9</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6" name="Rectangle 242"/>
          <p:cNvSpPr/>
          <p:nvPr/>
        </p:nvSpPr>
        <p:spPr>
          <a:xfrm>
            <a:off x="6778308" y="3841115"/>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8</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7" name="Rectangle 241"/>
          <p:cNvSpPr/>
          <p:nvPr/>
        </p:nvSpPr>
        <p:spPr>
          <a:xfrm>
            <a:off x="6287770" y="3841115"/>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7</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8" name="Rectangle 240"/>
          <p:cNvSpPr/>
          <p:nvPr/>
        </p:nvSpPr>
        <p:spPr>
          <a:xfrm>
            <a:off x="5795645" y="3841115"/>
            <a:ext cx="492125"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6</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99" name="Rectangle 239"/>
          <p:cNvSpPr/>
          <p:nvPr/>
        </p:nvSpPr>
        <p:spPr>
          <a:xfrm>
            <a:off x="5305108" y="3841115"/>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5</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00" name="Rectangle 238"/>
          <p:cNvSpPr/>
          <p:nvPr/>
        </p:nvSpPr>
        <p:spPr>
          <a:xfrm>
            <a:off x="4814570" y="3841115"/>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4</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01" name="Rectangle 237"/>
          <p:cNvSpPr/>
          <p:nvPr/>
        </p:nvSpPr>
        <p:spPr>
          <a:xfrm>
            <a:off x="4325620" y="3841115"/>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3</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02" name="Rectangle 236"/>
          <p:cNvSpPr/>
          <p:nvPr/>
        </p:nvSpPr>
        <p:spPr>
          <a:xfrm>
            <a:off x="3836670" y="3841115"/>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2</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03" name="Rectangle 235"/>
          <p:cNvSpPr/>
          <p:nvPr/>
        </p:nvSpPr>
        <p:spPr>
          <a:xfrm>
            <a:off x="3342958" y="3841115"/>
            <a:ext cx="493712"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04" name="Rectangle 232"/>
          <p:cNvSpPr/>
          <p:nvPr/>
        </p:nvSpPr>
        <p:spPr>
          <a:xfrm>
            <a:off x="8246745" y="3445828"/>
            <a:ext cx="493713"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92</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05" name="Rectangle 231"/>
          <p:cNvSpPr>
            <a:spLocks noChangeArrowheads="1"/>
          </p:cNvSpPr>
          <p:nvPr/>
        </p:nvSpPr>
        <p:spPr bwMode="auto">
          <a:xfrm>
            <a:off x="7738745" y="3445828"/>
            <a:ext cx="508000" cy="395288"/>
          </a:xfrm>
          <a:prstGeom prst="rect">
            <a:avLst/>
          </a:prstGeom>
          <a:solidFill>
            <a:srgbClr val="E49514">
              <a:alpha val="0"/>
            </a:srgbClr>
          </a:solidFill>
          <a:ln>
            <a:noFill/>
          </a:ln>
          <a:effectLst/>
        </p:spPr>
        <p:txBody>
          <a:bodyPr anchor="ctr"/>
          <a:lstStyle/>
          <a:p>
            <a:pPr marL="0" marR="0" lvl="0" indent="0" algn="ctr" defTabSz="914400" rtl="0" eaLnBrk="1" fontAlgn="auto" latinLnBrk="0" hangingPunct="1">
              <a:lnSpc>
                <a:spcPct val="100000"/>
              </a:lnSpc>
              <a:spcBef>
                <a:spcPct val="20000"/>
              </a:spcBef>
              <a:spcAft>
                <a:spcPts val="0"/>
              </a:spcAft>
              <a:buClrTx/>
              <a:buSzPct val="85000"/>
              <a:buFont typeface="Wingdings" panose="05000000000000000000" pitchFamily="2" charset="2"/>
              <a:buNone/>
              <a:defRPr/>
            </a:pPr>
            <a:r>
              <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sym typeface="+mn-ea"/>
              </a:rPr>
              <a:t>88</a:t>
            </a:r>
            <a:endPar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sym typeface="+mn-ea"/>
            </a:endParaRPr>
          </a:p>
        </p:txBody>
      </p:sp>
      <p:sp>
        <p:nvSpPr>
          <p:cNvPr id="106" name="Rectangle 230"/>
          <p:cNvSpPr/>
          <p:nvPr/>
        </p:nvSpPr>
        <p:spPr>
          <a:xfrm>
            <a:off x="7268845" y="3445828"/>
            <a:ext cx="4699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80</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07" name="Rectangle 229"/>
          <p:cNvSpPr/>
          <p:nvPr/>
        </p:nvSpPr>
        <p:spPr>
          <a:xfrm>
            <a:off x="6778308" y="3445828"/>
            <a:ext cx="490537" cy="395287"/>
          </a:xfrm>
          <a:prstGeom prst="rect">
            <a:avLst/>
          </a:prstGeom>
          <a:solidFill>
            <a:srgbClr val="ACEAF2">
              <a:alpha val="0"/>
            </a:srgbClr>
          </a:solid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75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08" name="Rectangle 228"/>
          <p:cNvSpPr/>
          <p:nvPr/>
        </p:nvSpPr>
        <p:spPr>
          <a:xfrm>
            <a:off x="6287770" y="344582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64</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09" name="Rectangle 227"/>
          <p:cNvSpPr/>
          <p:nvPr/>
        </p:nvSpPr>
        <p:spPr>
          <a:xfrm>
            <a:off x="5795645" y="3445828"/>
            <a:ext cx="492125"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56</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0" name="Rectangle 226"/>
          <p:cNvSpPr/>
          <p:nvPr/>
        </p:nvSpPr>
        <p:spPr>
          <a:xfrm>
            <a:off x="5305108" y="3445828"/>
            <a:ext cx="490537"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37</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1" name="Rectangle 225"/>
          <p:cNvSpPr/>
          <p:nvPr/>
        </p:nvSpPr>
        <p:spPr>
          <a:xfrm>
            <a:off x="4820920" y="344582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21</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2" name="Rectangle 224"/>
          <p:cNvSpPr/>
          <p:nvPr/>
        </p:nvSpPr>
        <p:spPr>
          <a:xfrm>
            <a:off x="4325620" y="344582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19</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3" name="Rectangle 223"/>
          <p:cNvSpPr/>
          <p:nvPr/>
        </p:nvSpPr>
        <p:spPr>
          <a:xfrm>
            <a:off x="3836670" y="344582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4" name="Rectangle 222"/>
          <p:cNvSpPr/>
          <p:nvPr/>
        </p:nvSpPr>
        <p:spPr>
          <a:xfrm>
            <a:off x="3346133" y="3409315"/>
            <a:ext cx="493712"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05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5" name="Line 247"/>
          <p:cNvSpPr>
            <a:spLocks noChangeShapeType="1"/>
          </p:cNvSpPr>
          <p:nvPr/>
        </p:nvSpPr>
        <p:spPr bwMode="auto">
          <a:xfrm>
            <a:off x="2854008" y="3445828"/>
            <a:ext cx="6375400" cy="0"/>
          </a:xfrm>
          <a:prstGeom prst="line">
            <a:avLst/>
          </a:prstGeom>
          <a:noFill/>
          <a:ln w="28575" cap="sq">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6" name="Line 248"/>
          <p:cNvSpPr>
            <a:spLocks noChangeShapeType="1"/>
          </p:cNvSpPr>
          <p:nvPr/>
        </p:nvSpPr>
        <p:spPr bwMode="auto">
          <a:xfrm>
            <a:off x="2854008" y="3841115"/>
            <a:ext cx="6375400" cy="0"/>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7" name="Line 251"/>
          <p:cNvSpPr>
            <a:spLocks noChangeShapeType="1"/>
          </p:cNvSpPr>
          <p:nvPr/>
        </p:nvSpPr>
        <p:spPr bwMode="auto">
          <a:xfrm>
            <a:off x="3342958"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8" name="Line 252"/>
          <p:cNvSpPr>
            <a:spLocks noChangeShapeType="1"/>
          </p:cNvSpPr>
          <p:nvPr/>
        </p:nvSpPr>
        <p:spPr bwMode="auto">
          <a:xfrm>
            <a:off x="3836670"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9" name="Line 253"/>
          <p:cNvSpPr>
            <a:spLocks noChangeShapeType="1"/>
          </p:cNvSpPr>
          <p:nvPr/>
        </p:nvSpPr>
        <p:spPr bwMode="auto">
          <a:xfrm>
            <a:off x="4325620"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0" name="Line 254"/>
          <p:cNvSpPr>
            <a:spLocks noChangeShapeType="1"/>
          </p:cNvSpPr>
          <p:nvPr/>
        </p:nvSpPr>
        <p:spPr bwMode="auto">
          <a:xfrm>
            <a:off x="4814570"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1" name="Line 255"/>
          <p:cNvSpPr>
            <a:spLocks noChangeShapeType="1"/>
          </p:cNvSpPr>
          <p:nvPr/>
        </p:nvSpPr>
        <p:spPr bwMode="auto">
          <a:xfrm>
            <a:off x="5305108"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2" name="Line 256"/>
          <p:cNvSpPr>
            <a:spLocks noChangeShapeType="1"/>
          </p:cNvSpPr>
          <p:nvPr/>
        </p:nvSpPr>
        <p:spPr bwMode="auto">
          <a:xfrm>
            <a:off x="5795645"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Line 257"/>
          <p:cNvSpPr>
            <a:spLocks noChangeShapeType="1"/>
          </p:cNvSpPr>
          <p:nvPr/>
        </p:nvSpPr>
        <p:spPr bwMode="auto">
          <a:xfrm>
            <a:off x="6287770"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4" name="Line 258"/>
          <p:cNvSpPr>
            <a:spLocks noChangeShapeType="1"/>
          </p:cNvSpPr>
          <p:nvPr/>
        </p:nvSpPr>
        <p:spPr bwMode="auto">
          <a:xfrm>
            <a:off x="6778308"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5" name="Line 259"/>
          <p:cNvSpPr>
            <a:spLocks noChangeShapeType="1"/>
          </p:cNvSpPr>
          <p:nvPr/>
        </p:nvSpPr>
        <p:spPr bwMode="auto">
          <a:xfrm>
            <a:off x="7268845"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6" name="Line 260"/>
          <p:cNvSpPr>
            <a:spLocks noChangeShapeType="1"/>
          </p:cNvSpPr>
          <p:nvPr/>
        </p:nvSpPr>
        <p:spPr bwMode="auto">
          <a:xfrm>
            <a:off x="7738745"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Line 261"/>
          <p:cNvSpPr>
            <a:spLocks noChangeShapeType="1"/>
          </p:cNvSpPr>
          <p:nvPr/>
        </p:nvSpPr>
        <p:spPr bwMode="auto">
          <a:xfrm>
            <a:off x="8246745"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8" name="Line 262"/>
          <p:cNvSpPr>
            <a:spLocks noChangeShapeType="1"/>
          </p:cNvSpPr>
          <p:nvPr/>
        </p:nvSpPr>
        <p:spPr bwMode="auto">
          <a:xfrm>
            <a:off x="8740458" y="344582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9" name="Line 364"/>
          <p:cNvSpPr>
            <a:spLocks noChangeShapeType="1"/>
          </p:cNvSpPr>
          <p:nvPr/>
        </p:nvSpPr>
        <p:spPr bwMode="auto">
          <a:xfrm>
            <a:off x="874045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Line 366"/>
          <p:cNvSpPr>
            <a:spLocks noChangeShapeType="1"/>
          </p:cNvSpPr>
          <p:nvPr/>
        </p:nvSpPr>
        <p:spPr bwMode="auto">
          <a:xfrm>
            <a:off x="922940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1" name="Line 381"/>
          <p:cNvSpPr>
            <a:spLocks noChangeShapeType="1"/>
          </p:cNvSpPr>
          <p:nvPr/>
        </p:nvSpPr>
        <p:spPr bwMode="auto">
          <a:xfrm>
            <a:off x="334295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2" name="Line 383"/>
          <p:cNvSpPr>
            <a:spLocks noChangeShapeType="1"/>
          </p:cNvSpPr>
          <p:nvPr/>
        </p:nvSpPr>
        <p:spPr bwMode="auto">
          <a:xfrm>
            <a:off x="285400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385"/>
          <p:cNvSpPr>
            <a:spLocks noChangeShapeType="1"/>
          </p:cNvSpPr>
          <p:nvPr/>
        </p:nvSpPr>
        <p:spPr bwMode="auto">
          <a:xfrm>
            <a:off x="3836670"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4" name="Line 387"/>
          <p:cNvSpPr>
            <a:spLocks noChangeShapeType="1"/>
          </p:cNvSpPr>
          <p:nvPr/>
        </p:nvSpPr>
        <p:spPr bwMode="auto">
          <a:xfrm>
            <a:off x="4325620"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5" name="Line 389"/>
          <p:cNvSpPr>
            <a:spLocks noChangeShapeType="1"/>
          </p:cNvSpPr>
          <p:nvPr/>
        </p:nvSpPr>
        <p:spPr bwMode="auto">
          <a:xfrm>
            <a:off x="4814570"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Line 391"/>
          <p:cNvSpPr>
            <a:spLocks noChangeShapeType="1"/>
          </p:cNvSpPr>
          <p:nvPr/>
        </p:nvSpPr>
        <p:spPr bwMode="auto">
          <a:xfrm>
            <a:off x="530510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7" name="Line 393"/>
          <p:cNvSpPr>
            <a:spLocks noChangeShapeType="1"/>
          </p:cNvSpPr>
          <p:nvPr/>
        </p:nvSpPr>
        <p:spPr bwMode="auto">
          <a:xfrm>
            <a:off x="5795645"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8" name="Line 395"/>
          <p:cNvSpPr>
            <a:spLocks noChangeShapeType="1"/>
          </p:cNvSpPr>
          <p:nvPr/>
        </p:nvSpPr>
        <p:spPr bwMode="auto">
          <a:xfrm>
            <a:off x="6287770"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9" name="Line 397"/>
          <p:cNvSpPr>
            <a:spLocks noChangeShapeType="1"/>
          </p:cNvSpPr>
          <p:nvPr/>
        </p:nvSpPr>
        <p:spPr bwMode="auto">
          <a:xfrm>
            <a:off x="6778308"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0" name="Line 399"/>
          <p:cNvSpPr>
            <a:spLocks noChangeShapeType="1"/>
          </p:cNvSpPr>
          <p:nvPr/>
        </p:nvSpPr>
        <p:spPr bwMode="auto">
          <a:xfrm>
            <a:off x="7268845"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1" name="Line 401"/>
          <p:cNvSpPr>
            <a:spLocks noChangeShapeType="1"/>
          </p:cNvSpPr>
          <p:nvPr/>
        </p:nvSpPr>
        <p:spPr bwMode="auto">
          <a:xfrm>
            <a:off x="7738745"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2" name="Line 403"/>
          <p:cNvSpPr>
            <a:spLocks noChangeShapeType="1"/>
          </p:cNvSpPr>
          <p:nvPr/>
        </p:nvSpPr>
        <p:spPr bwMode="auto">
          <a:xfrm>
            <a:off x="8246745" y="384111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3" name="Text Box 405"/>
          <p:cNvSpPr txBox="1"/>
          <p:nvPr/>
        </p:nvSpPr>
        <p:spPr>
          <a:xfrm>
            <a:off x="2382520" y="3094990"/>
            <a:ext cx="962025" cy="307340"/>
          </a:xfrm>
          <a:prstGeom prst="rect">
            <a:avLst/>
          </a:prstGeom>
          <a:noFill/>
          <a:ln w="9525">
            <a:noFill/>
          </a:ln>
        </p:spPr>
        <p:txBody>
          <a:bodyPr lIns="0" tIns="0" rIns="0" bIns="0" anchor="t">
            <a:spAutoFit/>
          </a:bodyPr>
          <a:lstStyle/>
          <a:p>
            <a:pPr>
              <a:spcBef>
                <a:spcPct val="50000"/>
              </a:spcBef>
            </a:pPr>
            <a:r>
              <a:rPr lang="en-US" altLang="zh-CN" sz="2000" b="1" dirty="0">
                <a:solidFill>
                  <a:srgbClr val="0000FF"/>
                </a:solidFill>
                <a:latin typeface="宋体" panose="02010600030101010101" pitchFamily="2" charset="-122"/>
                <a:ea typeface="宋体" panose="02010600030101010101" pitchFamily="2" charset="-122"/>
              </a:rPr>
              <a:t>ST.elem</a:t>
            </a:r>
            <a:endParaRPr lang="en-US" altLang="zh-CN" sz="2000" b="1" dirty="0">
              <a:solidFill>
                <a:srgbClr val="0000FF"/>
              </a:solidFill>
              <a:latin typeface="宋体" panose="02010600030101010101" pitchFamily="2" charset="-122"/>
              <a:ea typeface="宋体" panose="02010600030101010101" pitchFamily="2" charset="-122"/>
            </a:endParaRPr>
          </a:p>
        </p:txBody>
      </p:sp>
      <p:sp>
        <p:nvSpPr>
          <p:cNvPr id="144" name="Text Box 414"/>
          <p:cNvSpPr txBox="1"/>
          <p:nvPr/>
        </p:nvSpPr>
        <p:spPr>
          <a:xfrm>
            <a:off x="2168208" y="5717540"/>
            <a:ext cx="2646362" cy="307340"/>
          </a:xfrm>
          <a:prstGeom prst="rect">
            <a:avLst/>
          </a:prstGeom>
          <a:noFill/>
          <a:ln w="57150">
            <a:noFill/>
          </a:ln>
        </p:spPr>
        <p:txBody>
          <a:bodyPr lIns="0" tIns="0" rIns="0" bIns="0" anchor="t">
            <a:spAutoFit/>
          </a:bodyPr>
          <a:lstStyle/>
          <a:p>
            <a:pPr algn="ctr">
              <a:spcBef>
                <a:spcPct val="50000"/>
              </a:spcBef>
            </a:pPr>
            <a:r>
              <a:rPr lang="zh-CN" altLang="en-US" sz="2000" b="1" dirty="0">
                <a:solidFill>
                  <a:srgbClr val="009900"/>
                </a:solidFill>
                <a:latin typeface="Arial" panose="020B0604020202020204" pitchFamily="34" charset="0"/>
                <a:ea typeface="宋体" panose="02010600030101010101" pitchFamily="2" charset="-122"/>
              </a:rPr>
              <a:t>下界：</a:t>
            </a:r>
            <a:r>
              <a:rPr lang="en-US" altLang="zh-CN" sz="2000" b="1" dirty="0">
                <a:solidFill>
                  <a:srgbClr val="009900"/>
                </a:solidFill>
                <a:latin typeface="Arial" panose="020B0604020202020204" pitchFamily="34" charset="0"/>
                <a:ea typeface="宋体" panose="02010600030101010101" pitchFamily="2" charset="-122"/>
              </a:rPr>
              <a:t>low=1</a:t>
            </a:r>
            <a:endParaRPr lang="zh-CN" altLang="en-US" sz="2000" b="1" dirty="0">
              <a:solidFill>
                <a:srgbClr val="009900"/>
              </a:solidFill>
              <a:latin typeface="Arial" panose="020B0604020202020204" pitchFamily="34" charset="0"/>
              <a:ea typeface="宋体" panose="02010600030101010101" pitchFamily="2" charset="-122"/>
            </a:endParaRPr>
          </a:p>
        </p:txBody>
      </p:sp>
      <p:sp>
        <p:nvSpPr>
          <p:cNvPr id="145" name="Text Box 415"/>
          <p:cNvSpPr txBox="1"/>
          <p:nvPr/>
        </p:nvSpPr>
        <p:spPr>
          <a:xfrm>
            <a:off x="7397433" y="5717540"/>
            <a:ext cx="2768600" cy="307340"/>
          </a:xfrm>
          <a:prstGeom prst="rect">
            <a:avLst/>
          </a:prstGeom>
          <a:noFill/>
          <a:ln w="57150">
            <a:noFill/>
          </a:ln>
        </p:spPr>
        <p:txBody>
          <a:bodyPr lIns="0" tIns="0" rIns="0" bIns="0" anchor="t">
            <a:spAutoFit/>
          </a:bodyPr>
          <a:lstStyle/>
          <a:p>
            <a:pPr>
              <a:spcBef>
                <a:spcPct val="50000"/>
              </a:spcBef>
            </a:pPr>
            <a:r>
              <a:rPr lang="zh-CN" altLang="en-US" sz="2000" b="1" dirty="0">
                <a:solidFill>
                  <a:srgbClr val="3366CC"/>
                </a:solidFill>
                <a:latin typeface="Arial" panose="020B0604020202020204" pitchFamily="34" charset="0"/>
                <a:ea typeface="宋体" panose="02010600030101010101" pitchFamily="2" charset="-122"/>
              </a:rPr>
              <a:t>     上界：</a:t>
            </a:r>
            <a:r>
              <a:rPr lang="en-US" altLang="zh-CN" sz="2000" b="1" dirty="0">
                <a:solidFill>
                  <a:srgbClr val="3366CC"/>
                </a:solidFill>
                <a:latin typeface="Arial" panose="020B0604020202020204" pitchFamily="34" charset="0"/>
                <a:ea typeface="宋体" panose="02010600030101010101" pitchFamily="2" charset="-122"/>
              </a:rPr>
              <a:t>high=11</a:t>
            </a:r>
            <a:endParaRPr lang="en-US" altLang="zh-CN" sz="2000" b="1" dirty="0">
              <a:solidFill>
                <a:srgbClr val="3366CC"/>
              </a:solidFill>
              <a:latin typeface="Arial" panose="020B0604020202020204" pitchFamily="34" charset="0"/>
              <a:ea typeface="宋体" panose="02010600030101010101" pitchFamily="2" charset="-122"/>
            </a:endParaRPr>
          </a:p>
        </p:txBody>
      </p:sp>
      <p:sp>
        <p:nvSpPr>
          <p:cNvPr id="146" name="Text Box 416"/>
          <p:cNvSpPr txBox="1"/>
          <p:nvPr/>
        </p:nvSpPr>
        <p:spPr>
          <a:xfrm>
            <a:off x="3901758" y="6189028"/>
            <a:ext cx="4302125" cy="307340"/>
          </a:xfrm>
          <a:prstGeom prst="rect">
            <a:avLst/>
          </a:prstGeom>
          <a:noFill/>
          <a:ln w="9525">
            <a:noFill/>
          </a:ln>
        </p:spPr>
        <p:txBody>
          <a:bodyPr lIns="0" tIns="0" rIns="0" bIns="0" anchor="t">
            <a:spAutoFit/>
          </a:bodyPr>
          <a:lstStyle/>
          <a:p>
            <a:pPr algn="ctr">
              <a:spcBef>
                <a:spcPct val="50000"/>
              </a:spcBef>
            </a:pPr>
            <a:r>
              <a:rPr lang="zh-CN" altLang="en-US" sz="2000" b="1" dirty="0">
                <a:solidFill>
                  <a:srgbClr val="FF0000"/>
                </a:solidFill>
                <a:latin typeface="Arial" panose="020B0604020202020204" pitchFamily="34" charset="0"/>
                <a:ea typeface="宋体" panose="02010600030101010101" pitchFamily="2" charset="-122"/>
              </a:rPr>
              <a:t>中间位置：</a:t>
            </a:r>
            <a:r>
              <a:rPr lang="en-US" altLang="zh-CN" sz="2000" b="1" dirty="0">
                <a:solidFill>
                  <a:srgbClr val="FF0000"/>
                </a:solidFill>
                <a:latin typeface="Arial" panose="020B0604020202020204" pitchFamily="34" charset="0"/>
                <a:ea typeface="宋体" panose="02010600030101010101" pitchFamily="2" charset="-122"/>
              </a:rPr>
              <a:t>mid</a:t>
            </a:r>
            <a:r>
              <a:rPr lang="zh-CN" altLang="en-US" sz="2000" b="1" dirty="0">
                <a:solidFill>
                  <a:srgbClr val="FF0000"/>
                </a:solidFill>
                <a:latin typeface="宋体" panose="02010600030101010101" pitchFamily="2" charset="-122"/>
                <a:ea typeface="宋体" panose="02010600030101010101" pitchFamily="2" charset="-122"/>
                <a:sym typeface="Wingdings" panose="05000000000000000000" pitchFamily="2" charset="2"/>
              </a:rPr>
              <a:t>＝ </a:t>
            </a:r>
            <a:r>
              <a:rPr lang="zh-CN" altLang="en-US" sz="2000" b="1" dirty="0">
                <a:solidFill>
                  <a:srgbClr val="FF0000"/>
                </a:solidFill>
                <a:latin typeface="宋体" panose="02010600030101010101" pitchFamily="2" charset="-122"/>
                <a:ea typeface="宋体" panose="02010600030101010101" pitchFamily="2" charset="-122"/>
                <a:sym typeface="Symbol" panose="05050102010706020507" pitchFamily="18" charset="2"/>
              </a:rPr>
              <a:t></a:t>
            </a:r>
            <a:r>
              <a:rPr lang="en-US" altLang="zh-CN" sz="2000" b="1" dirty="0">
                <a:solidFill>
                  <a:srgbClr val="FF0000"/>
                </a:solidFill>
                <a:latin typeface="宋体" panose="02010600030101010101" pitchFamily="2" charset="-122"/>
                <a:ea typeface="宋体" panose="02010600030101010101" pitchFamily="2" charset="-122"/>
              </a:rPr>
              <a:t>(low+high)/2</a:t>
            </a:r>
            <a:r>
              <a:rPr lang="en-US" altLang="zh-CN" sz="20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endParaRPr lang="en-US" altLang="zh-CN" sz="2000" b="1" dirty="0">
              <a:solidFill>
                <a:srgbClr val="FF0000"/>
              </a:solidFill>
              <a:latin typeface="宋体" panose="02010600030101010101" pitchFamily="2" charset="-122"/>
              <a:ea typeface="宋体" panose="02010600030101010101" pitchFamily="2" charset="-122"/>
              <a:sym typeface="Symbol" panose="05050102010706020507" pitchFamily="18" charset="2"/>
            </a:endParaRPr>
          </a:p>
        </p:txBody>
      </p:sp>
      <p:sp>
        <p:nvSpPr>
          <p:cNvPr id="147" name="Text Box 422"/>
          <p:cNvSpPr txBox="1"/>
          <p:nvPr/>
        </p:nvSpPr>
        <p:spPr>
          <a:xfrm>
            <a:off x="5754370" y="2914015"/>
            <a:ext cx="715963" cy="307340"/>
          </a:xfrm>
          <a:prstGeom prst="rect">
            <a:avLst/>
          </a:prstGeom>
          <a:noFill/>
          <a:ln w="57150">
            <a:noFill/>
          </a:ln>
        </p:spPr>
        <p:txBody>
          <a:bodyPr lIns="0" tIns="0" rIns="0" bIns="0" anchor="t">
            <a:spAutoFit/>
          </a:bodyPr>
          <a:lstStyle/>
          <a:p>
            <a:pPr algn="ctr">
              <a:spcBef>
                <a:spcPct val="50000"/>
              </a:spcBef>
            </a:pPr>
            <a:r>
              <a:rPr lang="en-US" altLang="zh-CN" sz="2000" b="1" dirty="0">
                <a:solidFill>
                  <a:srgbClr val="FF3300"/>
                </a:solidFill>
                <a:latin typeface="Arial" panose="020B0604020202020204" pitchFamily="34" charset="0"/>
                <a:ea typeface="宋体" panose="02010600030101010101" pitchFamily="2" charset="-122"/>
              </a:rPr>
              <a:t>21&lt;</a:t>
            </a:r>
            <a:r>
              <a:rPr lang="en-US" altLang="zh-CN" sz="2000" b="1" dirty="0">
                <a:solidFill>
                  <a:srgbClr val="008000"/>
                </a:solidFill>
                <a:latin typeface="Arial" panose="020B0604020202020204" pitchFamily="34" charset="0"/>
                <a:ea typeface="宋体" panose="02010600030101010101" pitchFamily="2" charset="-122"/>
              </a:rPr>
              <a:t>56</a:t>
            </a:r>
            <a:endParaRPr lang="en-US" altLang="zh-CN" sz="2000" b="1" dirty="0">
              <a:solidFill>
                <a:srgbClr val="008000"/>
              </a:solidFill>
              <a:latin typeface="Arial" panose="020B0604020202020204" pitchFamily="34" charset="0"/>
              <a:ea typeface="宋体" panose="02010600030101010101" pitchFamily="2" charset="-122"/>
            </a:endParaRPr>
          </a:p>
        </p:txBody>
      </p:sp>
      <p:sp>
        <p:nvSpPr>
          <p:cNvPr id="148" name="Text Box 423"/>
          <p:cNvSpPr txBox="1"/>
          <p:nvPr/>
        </p:nvSpPr>
        <p:spPr>
          <a:xfrm>
            <a:off x="4163695" y="2883853"/>
            <a:ext cx="868363" cy="307340"/>
          </a:xfrm>
          <a:prstGeom prst="rect">
            <a:avLst/>
          </a:prstGeom>
          <a:noFill/>
          <a:ln w="57150">
            <a:noFill/>
          </a:ln>
        </p:spPr>
        <p:txBody>
          <a:bodyPr lIns="0" tIns="0" rIns="0" bIns="0" anchor="t">
            <a:spAutoFit/>
          </a:bodyPr>
          <a:lstStyle/>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21&gt;</a:t>
            </a:r>
            <a:r>
              <a:rPr lang="en-US" altLang="zh-CN" sz="2000" b="1" dirty="0">
                <a:solidFill>
                  <a:srgbClr val="008000"/>
                </a:solidFill>
                <a:latin typeface="Arial" panose="020B0604020202020204" pitchFamily="34" charset="0"/>
                <a:ea typeface="宋体" panose="02010600030101010101" pitchFamily="2" charset="-122"/>
              </a:rPr>
              <a:t>19</a:t>
            </a:r>
            <a:endParaRPr lang="en-US" altLang="zh-CN" sz="2000" b="1" dirty="0">
              <a:solidFill>
                <a:srgbClr val="FF0000"/>
              </a:solidFill>
              <a:latin typeface="Arial" panose="020B0604020202020204" pitchFamily="34" charset="0"/>
              <a:ea typeface="宋体" panose="02010600030101010101" pitchFamily="2" charset="-122"/>
            </a:endParaRPr>
          </a:p>
        </p:txBody>
      </p:sp>
      <p:sp>
        <p:nvSpPr>
          <p:cNvPr id="149" name="Text Box 424"/>
          <p:cNvSpPr txBox="1"/>
          <p:nvPr/>
        </p:nvSpPr>
        <p:spPr>
          <a:xfrm>
            <a:off x="4611370" y="2914015"/>
            <a:ext cx="1184275" cy="307340"/>
          </a:xfrm>
          <a:prstGeom prst="rect">
            <a:avLst/>
          </a:prstGeom>
          <a:noFill/>
          <a:ln w="57150">
            <a:noFill/>
          </a:ln>
        </p:spPr>
        <p:txBody>
          <a:bodyPr lIns="0" tIns="0" rIns="0" bIns="0" anchor="t">
            <a:spAutoFit/>
          </a:bodyPr>
          <a:lstStyle/>
          <a:p>
            <a:pPr>
              <a:spcBef>
                <a:spcPct val="50000"/>
              </a:spcBef>
            </a:pPr>
            <a:r>
              <a:rPr lang="zh-CN" altLang="en-US" sz="2000" b="1" dirty="0">
                <a:solidFill>
                  <a:srgbClr val="FF0000"/>
                </a:solidFill>
                <a:latin typeface="Arial" panose="020B0604020202020204" pitchFamily="34" charset="0"/>
                <a:ea typeface="宋体" panose="02010600030101010101" pitchFamily="2" charset="-122"/>
              </a:rPr>
              <a:t>查找成功！</a:t>
            </a:r>
            <a:endParaRPr lang="zh-CN" altLang="en-US" sz="2000" b="1" dirty="0">
              <a:solidFill>
                <a:srgbClr val="FF0000"/>
              </a:solidFill>
              <a:latin typeface="Arial" panose="020B0604020202020204" pitchFamily="34" charset="0"/>
              <a:ea typeface="宋体" panose="02010600030101010101" pitchFamily="2" charset="-122"/>
            </a:endParaRPr>
          </a:p>
        </p:txBody>
      </p:sp>
      <p:sp>
        <p:nvSpPr>
          <p:cNvPr id="150" name="Text Box 425"/>
          <p:cNvSpPr txBox="1"/>
          <p:nvPr/>
        </p:nvSpPr>
        <p:spPr>
          <a:xfrm>
            <a:off x="2353945" y="2425065"/>
            <a:ext cx="2944813" cy="398780"/>
          </a:xfrm>
          <a:prstGeom prst="rect">
            <a:avLst/>
          </a:prstGeom>
          <a:noFill/>
          <a:ln w="57150">
            <a:noFill/>
          </a:ln>
        </p:spPr>
        <p:txBody>
          <a:bodyPr anchor="t">
            <a:spAutoFit/>
          </a:bodyPr>
          <a:lstStyle/>
          <a:p>
            <a:pPr>
              <a:spcBef>
                <a:spcPct val="50000"/>
              </a:spcBef>
            </a:pPr>
            <a:r>
              <a:rPr lang="zh-CN" altLang="en-US" sz="2000" b="1" dirty="0">
                <a:solidFill>
                  <a:srgbClr val="0000CC"/>
                </a:solidFill>
                <a:latin typeface="Arial" panose="020B0604020202020204" pitchFamily="34" charset="0"/>
                <a:ea typeface="宋体" panose="02010600030101010101" pitchFamily="2" charset="-122"/>
              </a:rPr>
              <a:t>查找 </a:t>
            </a:r>
            <a:r>
              <a:rPr lang="en-US" altLang="zh-CN" sz="2000" b="1" dirty="0">
                <a:solidFill>
                  <a:srgbClr val="0000CC"/>
                </a:solidFill>
                <a:latin typeface="Arial" panose="020B0604020202020204" pitchFamily="34" charset="0"/>
                <a:ea typeface="宋体" panose="02010600030101010101" pitchFamily="2" charset="-122"/>
              </a:rPr>
              <a:t>key = 21 </a:t>
            </a:r>
            <a:r>
              <a:rPr lang="zh-CN" altLang="en-US" sz="2000" b="1" dirty="0">
                <a:solidFill>
                  <a:srgbClr val="0000CC"/>
                </a:solidFill>
                <a:latin typeface="Arial" panose="020B0604020202020204" pitchFamily="34" charset="0"/>
                <a:ea typeface="宋体" panose="02010600030101010101" pitchFamily="2" charset="-122"/>
              </a:rPr>
              <a:t>的情形</a:t>
            </a:r>
            <a:endParaRPr lang="zh-CN" altLang="en-US" sz="2000" b="1" dirty="0">
              <a:solidFill>
                <a:srgbClr val="0000CC"/>
              </a:solidFill>
              <a:latin typeface="Arial" panose="020B0604020202020204" pitchFamily="34" charset="0"/>
              <a:ea typeface="宋体" panose="02010600030101010101" pitchFamily="2" charset="-122"/>
            </a:endParaRPr>
          </a:p>
        </p:txBody>
      </p:sp>
      <p:grpSp>
        <p:nvGrpSpPr>
          <p:cNvPr id="5" name="Group 504"/>
          <p:cNvGrpSpPr/>
          <p:nvPr/>
        </p:nvGrpSpPr>
        <p:grpSpPr>
          <a:xfrm>
            <a:off x="8168958" y="4163378"/>
            <a:ext cx="719137" cy="821865"/>
            <a:chOff x="4348" y="2487"/>
            <a:chExt cx="309" cy="874"/>
          </a:xfrm>
        </p:grpSpPr>
        <p:sp>
          <p:nvSpPr>
            <p:cNvPr id="152" name="Line 418"/>
            <p:cNvSpPr>
              <a:spLocks noChangeShapeType="1"/>
            </p:cNvSpPr>
            <p:nvPr/>
          </p:nvSpPr>
          <p:spPr bwMode="auto">
            <a:xfrm flipV="1">
              <a:off x="4503" y="2487"/>
              <a:ext cx="0" cy="547"/>
            </a:xfrm>
            <a:prstGeom prst="line">
              <a:avLst/>
            </a:prstGeom>
            <a:noFill/>
            <a:ln w="57150">
              <a:solidFill>
                <a:srgbClr val="3366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595" name="Text Box 500"/>
            <p:cNvSpPr txBox="1"/>
            <p:nvPr/>
          </p:nvSpPr>
          <p:spPr>
            <a:xfrm>
              <a:off x="4348"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3366CC"/>
                  </a:solidFill>
                  <a:latin typeface="宋体" panose="02010600030101010101" pitchFamily="2" charset="-122"/>
                  <a:ea typeface="宋体" panose="02010600030101010101" pitchFamily="2" charset="-122"/>
                </a:rPr>
                <a:t>high</a:t>
              </a:r>
              <a:endParaRPr lang="en-US" altLang="zh-CN" sz="2000" b="1" dirty="0">
                <a:solidFill>
                  <a:srgbClr val="3366CC"/>
                </a:solidFill>
                <a:latin typeface="宋体" panose="02010600030101010101" pitchFamily="2" charset="-122"/>
                <a:ea typeface="宋体" panose="02010600030101010101" pitchFamily="2" charset="-122"/>
              </a:endParaRPr>
            </a:p>
          </p:txBody>
        </p:sp>
      </p:grpSp>
      <p:grpSp>
        <p:nvGrpSpPr>
          <p:cNvPr id="7" name="Group 503"/>
          <p:cNvGrpSpPr/>
          <p:nvPr/>
        </p:nvGrpSpPr>
        <p:grpSpPr>
          <a:xfrm>
            <a:off x="5790883" y="4144328"/>
            <a:ext cx="490537" cy="833437"/>
            <a:chOff x="2789" y="2475"/>
            <a:chExt cx="309" cy="886"/>
          </a:xfrm>
        </p:grpSpPr>
        <p:sp>
          <p:nvSpPr>
            <p:cNvPr id="155" name="Line 420"/>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598" name="Text Box 501"/>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grpSp>
        <p:nvGrpSpPr>
          <p:cNvPr id="8" name="Group 502"/>
          <p:cNvGrpSpPr/>
          <p:nvPr/>
        </p:nvGrpSpPr>
        <p:grpSpPr>
          <a:xfrm>
            <a:off x="3346133" y="4163378"/>
            <a:ext cx="490537" cy="822325"/>
            <a:chOff x="1249" y="2487"/>
            <a:chExt cx="309" cy="874"/>
          </a:xfrm>
        </p:grpSpPr>
        <p:sp>
          <p:nvSpPr>
            <p:cNvPr id="158" name="Line 421"/>
            <p:cNvSpPr>
              <a:spLocks noChangeShapeType="1"/>
            </p:cNvSpPr>
            <p:nvPr/>
          </p:nvSpPr>
          <p:spPr bwMode="auto">
            <a:xfrm flipV="1">
              <a:off x="1400" y="2487"/>
              <a:ext cx="0" cy="547"/>
            </a:xfrm>
            <a:prstGeom prst="line">
              <a:avLst/>
            </a:prstGeom>
            <a:noFill/>
            <a:ln w="57150">
              <a:solidFill>
                <a:srgbClr val="0099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601" name="Text Box 429"/>
            <p:cNvSpPr txBox="1"/>
            <p:nvPr/>
          </p:nvSpPr>
          <p:spPr>
            <a:xfrm>
              <a:off x="124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008000"/>
                  </a:solidFill>
                  <a:latin typeface="宋体" panose="02010600030101010101" pitchFamily="2" charset="-122"/>
                  <a:ea typeface="宋体" panose="02010600030101010101" pitchFamily="2" charset="-122"/>
                </a:rPr>
                <a:t>low</a:t>
              </a:r>
              <a:endParaRPr lang="en-US" altLang="zh-CN" sz="2000" b="1" dirty="0">
                <a:solidFill>
                  <a:srgbClr val="008000"/>
                </a:solidFill>
                <a:latin typeface="宋体" panose="02010600030101010101" pitchFamily="2" charset="-122"/>
                <a:ea typeface="宋体" panose="02010600030101010101" pitchFamily="2" charset="-122"/>
              </a:endParaRPr>
            </a:p>
          </p:txBody>
        </p:sp>
      </p:grpSp>
      <p:grpSp>
        <p:nvGrpSpPr>
          <p:cNvPr id="9" name="Group 512"/>
          <p:cNvGrpSpPr/>
          <p:nvPr/>
        </p:nvGrpSpPr>
        <p:grpSpPr>
          <a:xfrm>
            <a:off x="3346133" y="5234940"/>
            <a:ext cx="5467350" cy="1573213"/>
            <a:chOff x="1877" y="2759"/>
            <a:chExt cx="3240" cy="991"/>
          </a:xfrm>
        </p:grpSpPr>
        <p:sp>
          <p:nvSpPr>
            <p:cNvPr id="161" name="AutoShape 513"/>
            <p:cNvSpPr>
              <a:spLocks noChangeArrowheads="1"/>
            </p:cNvSpPr>
            <p:nvPr/>
          </p:nvSpPr>
          <p:spPr bwMode="gray">
            <a:xfrm>
              <a:off x="1877" y="2759"/>
              <a:ext cx="3240" cy="991"/>
            </a:xfrm>
            <a:prstGeom prst="roundRect">
              <a:avLst>
                <a:gd name="adj" fmla="val 16667"/>
              </a:avLst>
            </a:prstGeom>
            <a:solidFill>
              <a:srgbClr val="E49514">
                <a:alpha val="30000"/>
              </a:srgbClr>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2" name="Rectangle 514"/>
            <p:cNvSpPr>
              <a:spLocks noChangeArrowheads="1"/>
            </p:cNvSpPr>
            <p:nvPr/>
          </p:nvSpPr>
          <p:spPr bwMode="auto">
            <a:xfrm>
              <a:off x="2060" y="2985"/>
              <a:ext cx="2883" cy="523"/>
            </a:xfrm>
            <a:prstGeom prst="rect">
              <a:avLst/>
            </a:prstGeom>
            <a:noFill/>
            <a:ln>
              <a:noFill/>
            </a:ln>
            <a:effectLst/>
          </p:spPr>
          <p:txBody>
            <a:bodyPr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if( key &lt; mid )</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key</a:t>
              </a: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low ,mid-1 ] </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令：</a:t>
              </a: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high = mid–1;</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重算 </a:t>
              </a: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mid </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p:txBody>
        </p:sp>
      </p:grpSp>
      <p:grpSp>
        <p:nvGrpSpPr>
          <p:cNvPr id="10" name="Group 515"/>
          <p:cNvGrpSpPr/>
          <p:nvPr/>
        </p:nvGrpSpPr>
        <p:grpSpPr>
          <a:xfrm>
            <a:off x="4324033" y="4160203"/>
            <a:ext cx="490537" cy="833437"/>
            <a:chOff x="2789" y="2475"/>
            <a:chExt cx="309" cy="886"/>
          </a:xfrm>
        </p:grpSpPr>
        <p:sp>
          <p:nvSpPr>
            <p:cNvPr id="164" name="Line 516"/>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607" name="Text Box 517"/>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grpSp>
        <p:nvGrpSpPr>
          <p:cNvPr id="12" name="Group 518"/>
          <p:cNvGrpSpPr/>
          <p:nvPr/>
        </p:nvGrpSpPr>
        <p:grpSpPr>
          <a:xfrm>
            <a:off x="3261995" y="4990465"/>
            <a:ext cx="5467350" cy="1573213"/>
            <a:chOff x="1877" y="2759"/>
            <a:chExt cx="3240" cy="991"/>
          </a:xfrm>
        </p:grpSpPr>
        <p:sp>
          <p:nvSpPr>
            <p:cNvPr id="167" name="AutoShape 519"/>
            <p:cNvSpPr>
              <a:spLocks noChangeArrowheads="1"/>
            </p:cNvSpPr>
            <p:nvPr/>
          </p:nvSpPr>
          <p:spPr bwMode="gray">
            <a:xfrm>
              <a:off x="1877" y="2759"/>
              <a:ext cx="3240" cy="991"/>
            </a:xfrm>
            <a:prstGeom prst="roundRect">
              <a:avLst>
                <a:gd name="adj" fmla="val 16667"/>
              </a:avLst>
            </a:prstGeom>
            <a:solidFill>
              <a:srgbClr val="E49514">
                <a:alpha val="30000"/>
              </a:srgbClr>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8" name="Rectangle 520"/>
            <p:cNvSpPr>
              <a:spLocks noChangeArrowheads="1"/>
            </p:cNvSpPr>
            <p:nvPr/>
          </p:nvSpPr>
          <p:spPr bwMode="auto">
            <a:xfrm>
              <a:off x="2060" y="2985"/>
              <a:ext cx="2883" cy="523"/>
            </a:xfrm>
            <a:prstGeom prst="rect">
              <a:avLst/>
            </a:prstGeom>
            <a:noFill/>
            <a:ln>
              <a:noFill/>
            </a:ln>
            <a:effectLst/>
          </p:spPr>
          <p:txBody>
            <a:bodyPr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if( key &gt; mid ) </a:t>
              </a: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key</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mid+1,high ] </a:t>
              </a: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endPar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endPar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令：</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low = mid + 1;</a:t>
              </a:r>
              <a:r>
                <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重算 </a:t>
              </a:r>
              <a:r>
                <a:rPr kumimoji="0" lang="en-US" altLang="zh-CN"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mid </a:t>
              </a:r>
              <a:endParaRPr kumimoji="0"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grpSp>
        <p:nvGrpSpPr>
          <p:cNvPr id="13" name="Group 522"/>
          <p:cNvGrpSpPr/>
          <p:nvPr/>
        </p:nvGrpSpPr>
        <p:grpSpPr>
          <a:xfrm>
            <a:off x="4820920" y="4160203"/>
            <a:ext cx="490538" cy="833437"/>
            <a:chOff x="2789" y="2475"/>
            <a:chExt cx="309" cy="886"/>
          </a:xfrm>
        </p:grpSpPr>
        <p:sp>
          <p:nvSpPr>
            <p:cNvPr id="170" name="Line 523"/>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613" name="Text Box 524"/>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linds(horizontal)">
                                      <p:cBhvr>
                                        <p:cTn id="10" dur="500"/>
                                        <p:tgtEl>
                                          <p:spTgt spid="90"/>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blinds(vertical)">
                                      <p:cBhvr>
                                        <p:cTn id="13" dur="500"/>
                                        <p:tgtEl>
                                          <p:spTgt spid="104"/>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blinds(vertical)">
                                      <p:cBhvr>
                                        <p:cTn id="16" dur="500"/>
                                        <p:tgtEl>
                                          <p:spTgt spid="105"/>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blinds(vertical)">
                                      <p:cBhvr>
                                        <p:cTn id="19" dur="500"/>
                                        <p:tgtEl>
                                          <p:spTgt spid="106"/>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blinds(vertical)">
                                      <p:cBhvr>
                                        <p:cTn id="22" dur="500"/>
                                        <p:tgtEl>
                                          <p:spTgt spid="107"/>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blinds(vertical)">
                                      <p:cBhvr>
                                        <p:cTn id="25" dur="500"/>
                                        <p:tgtEl>
                                          <p:spTgt spid="108"/>
                                        </p:tgtEl>
                                      </p:cBhvr>
                                    </p:animEffect>
                                  </p:childTnLst>
                                </p:cTn>
                              </p:par>
                              <p:par>
                                <p:cTn id="26" presetID="3" presetClass="entr" presetSubtype="5" fill="hold" grpId="0" nodeType="withEffect">
                                  <p:stCondLst>
                                    <p:cond delay="0"/>
                                  </p:stCondLst>
                                  <p:iterate type="lt">
                                    <p:tmAbs val="0"/>
                                  </p:iterate>
                                  <p:childTnLst>
                                    <p:set>
                                      <p:cBhvr>
                                        <p:cTn id="27" dur="1" fill="hold">
                                          <p:stCondLst>
                                            <p:cond delay="0"/>
                                          </p:stCondLst>
                                        </p:cTn>
                                        <p:tgtEl>
                                          <p:spTgt spid="109"/>
                                        </p:tgtEl>
                                        <p:attrNameLst>
                                          <p:attrName>style.visibility</p:attrName>
                                        </p:attrNameLst>
                                      </p:cBhvr>
                                      <p:to>
                                        <p:strVal val="visible"/>
                                      </p:to>
                                    </p:set>
                                    <p:animEffect transition="in" filter="blinds(vertical)">
                                      <p:cBhvr>
                                        <p:cTn id="28" dur="500"/>
                                        <p:tgtEl>
                                          <p:spTgt spid="109"/>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blinds(vertical)">
                                      <p:cBhvr>
                                        <p:cTn id="31" dur="500"/>
                                        <p:tgtEl>
                                          <p:spTgt spid="110"/>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blinds(vertical)">
                                      <p:cBhvr>
                                        <p:cTn id="34" dur="500"/>
                                        <p:tgtEl>
                                          <p:spTgt spid="111"/>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blinds(vertical)">
                                      <p:cBhvr>
                                        <p:cTn id="37" dur="500"/>
                                        <p:tgtEl>
                                          <p:spTgt spid="112"/>
                                        </p:tgtEl>
                                      </p:cBhvr>
                                    </p:animEffect>
                                  </p:childTnLst>
                                </p:cTn>
                              </p:par>
                              <p:par>
                                <p:cTn id="38" presetID="3" presetClass="entr" presetSubtype="5" fill="hold" grpId="0" nodeType="with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blinds(vertical)">
                                      <p:cBhvr>
                                        <p:cTn id="40" dur="500"/>
                                        <p:tgtEl>
                                          <p:spTgt spid="113"/>
                                        </p:tgtEl>
                                      </p:cBhvr>
                                    </p:animEffect>
                                  </p:childTnLst>
                                </p:cTn>
                              </p:par>
                              <p:par>
                                <p:cTn id="41" presetID="3" presetClass="entr" presetSubtype="5" fill="hold" grpId="0" nodeType="with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blinds(vertical)">
                                      <p:cBhvr>
                                        <p:cTn id="43" dur="500"/>
                                        <p:tgtEl>
                                          <p:spTgt spid="114"/>
                                        </p:tgtEl>
                                      </p:cBhvr>
                                    </p:animEffect>
                                  </p:childTnLst>
                                </p:cTn>
                              </p:par>
                              <p:par>
                                <p:cTn id="44" presetID="3" presetClass="entr" presetSubtype="5" fill="hold" nodeType="withEffect">
                                  <p:stCondLst>
                                    <p:cond delay="0"/>
                                  </p:stCondLst>
                                  <p:childTnLst>
                                    <p:set>
                                      <p:cBhvr>
                                        <p:cTn id="45" dur="1" fill="hold">
                                          <p:stCondLst>
                                            <p:cond delay="0"/>
                                          </p:stCondLst>
                                        </p:cTn>
                                        <p:tgtEl>
                                          <p:spTgt spid="115"/>
                                        </p:tgtEl>
                                        <p:attrNameLst>
                                          <p:attrName>style.visibility</p:attrName>
                                        </p:attrNameLst>
                                      </p:cBhvr>
                                      <p:to>
                                        <p:strVal val="visible"/>
                                      </p:to>
                                    </p:set>
                                    <p:animEffect transition="in" filter="blinds(vertical)">
                                      <p:cBhvr>
                                        <p:cTn id="46" dur="500"/>
                                        <p:tgtEl>
                                          <p:spTgt spid="115"/>
                                        </p:tgtEl>
                                      </p:cBhvr>
                                    </p:animEffect>
                                  </p:childTnLst>
                                </p:cTn>
                              </p:par>
                              <p:par>
                                <p:cTn id="47" presetID="3" presetClass="entr" presetSubtype="5" fill="hold"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blinds(vertical)">
                                      <p:cBhvr>
                                        <p:cTn id="49" dur="500"/>
                                        <p:tgtEl>
                                          <p:spTgt spid="116"/>
                                        </p:tgtEl>
                                      </p:cBhvr>
                                    </p:animEffect>
                                  </p:childTnLst>
                                </p:cTn>
                              </p:par>
                              <p:par>
                                <p:cTn id="50" presetID="3" presetClass="entr" presetSubtype="5" fill="hold"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blinds(vertical)">
                                      <p:cBhvr>
                                        <p:cTn id="52" dur="500"/>
                                        <p:tgtEl>
                                          <p:spTgt spid="117"/>
                                        </p:tgtEl>
                                      </p:cBhvr>
                                    </p:animEffect>
                                  </p:childTnLst>
                                </p:cTn>
                              </p:par>
                              <p:par>
                                <p:cTn id="53" presetID="3" presetClass="entr" presetSubtype="5"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blinds(vertical)">
                                      <p:cBhvr>
                                        <p:cTn id="55" dur="500"/>
                                        <p:tgtEl>
                                          <p:spTgt spid="118"/>
                                        </p:tgtEl>
                                      </p:cBhvr>
                                    </p:animEffect>
                                  </p:childTnLst>
                                </p:cTn>
                              </p:par>
                              <p:par>
                                <p:cTn id="56" presetID="3" presetClass="entr" presetSubtype="5" fill="hold" nodeType="with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blinds(vertical)">
                                      <p:cBhvr>
                                        <p:cTn id="58" dur="500"/>
                                        <p:tgtEl>
                                          <p:spTgt spid="119"/>
                                        </p:tgtEl>
                                      </p:cBhvr>
                                    </p:animEffect>
                                  </p:childTnLst>
                                </p:cTn>
                              </p:par>
                              <p:par>
                                <p:cTn id="59" presetID="3" presetClass="entr" presetSubtype="5"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blinds(vertical)">
                                      <p:cBhvr>
                                        <p:cTn id="61" dur="500"/>
                                        <p:tgtEl>
                                          <p:spTgt spid="120"/>
                                        </p:tgtEl>
                                      </p:cBhvr>
                                    </p:animEffect>
                                  </p:childTnLst>
                                </p:cTn>
                              </p:par>
                              <p:par>
                                <p:cTn id="62" presetID="3" presetClass="entr" presetSubtype="5" fill="hold"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blinds(vertical)">
                                      <p:cBhvr>
                                        <p:cTn id="64" dur="500"/>
                                        <p:tgtEl>
                                          <p:spTgt spid="121"/>
                                        </p:tgtEl>
                                      </p:cBhvr>
                                    </p:animEffect>
                                  </p:childTnLst>
                                </p:cTn>
                              </p:par>
                              <p:par>
                                <p:cTn id="65" presetID="3" presetClass="entr" presetSubtype="5"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animEffect transition="in" filter="blinds(vertical)">
                                      <p:cBhvr>
                                        <p:cTn id="67" dur="500"/>
                                        <p:tgtEl>
                                          <p:spTgt spid="122"/>
                                        </p:tgtEl>
                                      </p:cBhvr>
                                    </p:animEffect>
                                  </p:childTnLst>
                                </p:cTn>
                              </p:par>
                              <p:par>
                                <p:cTn id="68" presetID="3" presetClass="entr" presetSubtype="5"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blinds(vertical)">
                                      <p:cBhvr>
                                        <p:cTn id="70" dur="500"/>
                                        <p:tgtEl>
                                          <p:spTgt spid="123"/>
                                        </p:tgtEl>
                                      </p:cBhvr>
                                    </p:animEffect>
                                  </p:childTnLst>
                                </p:cTn>
                              </p:par>
                              <p:par>
                                <p:cTn id="71" presetID="3" presetClass="entr" presetSubtype="5"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blinds(vertical)">
                                      <p:cBhvr>
                                        <p:cTn id="73" dur="500"/>
                                        <p:tgtEl>
                                          <p:spTgt spid="124"/>
                                        </p:tgtEl>
                                      </p:cBhvr>
                                    </p:animEffect>
                                  </p:childTnLst>
                                </p:cTn>
                              </p:par>
                              <p:par>
                                <p:cTn id="74" presetID="3" presetClass="entr" presetSubtype="5" fill="hold"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linds(vertical)">
                                      <p:cBhvr>
                                        <p:cTn id="76" dur="500"/>
                                        <p:tgtEl>
                                          <p:spTgt spid="125"/>
                                        </p:tgtEl>
                                      </p:cBhvr>
                                    </p:animEffect>
                                  </p:childTnLst>
                                </p:cTn>
                              </p:par>
                              <p:par>
                                <p:cTn id="77" presetID="3" presetClass="entr" presetSubtype="5" fill="hold" nodeType="with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blinds(vertical)">
                                      <p:cBhvr>
                                        <p:cTn id="79" dur="500"/>
                                        <p:tgtEl>
                                          <p:spTgt spid="126"/>
                                        </p:tgtEl>
                                      </p:cBhvr>
                                    </p:animEffect>
                                  </p:childTnLst>
                                </p:cTn>
                              </p:par>
                              <p:par>
                                <p:cTn id="80" presetID="3" presetClass="entr" presetSubtype="5" fill="hold" nodeType="with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blinds(vertical)">
                                      <p:cBhvr>
                                        <p:cTn id="82" dur="500"/>
                                        <p:tgtEl>
                                          <p:spTgt spid="127"/>
                                        </p:tgtEl>
                                      </p:cBhvr>
                                    </p:animEffect>
                                  </p:childTnLst>
                                </p:cTn>
                              </p:par>
                              <p:par>
                                <p:cTn id="83" presetID="3" presetClass="entr" presetSubtype="5" fill="hold" nodeType="with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blinds(vertical)">
                                      <p:cBhvr>
                                        <p:cTn id="85" dur="500"/>
                                        <p:tgtEl>
                                          <p:spTgt spid="12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blinds(horizontal)">
                                      <p:cBhvr>
                                        <p:cTn id="88" dur="500"/>
                                        <p:tgtEl>
                                          <p:spTgt spid="10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blinds(horizontal)">
                                      <p:cBhvr>
                                        <p:cTn id="91" dur="500"/>
                                        <p:tgtEl>
                                          <p:spTgt spid="10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01"/>
                                        </p:tgtEl>
                                        <p:attrNameLst>
                                          <p:attrName>style.visibility</p:attrName>
                                        </p:attrNameLst>
                                      </p:cBhvr>
                                      <p:to>
                                        <p:strVal val="visible"/>
                                      </p:to>
                                    </p:set>
                                    <p:animEffect transition="in" filter="blinds(horizontal)">
                                      <p:cBhvr>
                                        <p:cTn id="94" dur="500"/>
                                        <p:tgtEl>
                                          <p:spTgt spid="10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blinds(horizontal)">
                                      <p:cBhvr>
                                        <p:cTn id="97" dur="500"/>
                                        <p:tgtEl>
                                          <p:spTgt spid="10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blinds(horizontal)">
                                      <p:cBhvr>
                                        <p:cTn id="100" dur="500"/>
                                        <p:tgtEl>
                                          <p:spTgt spid="9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blinds(horizontal)">
                                      <p:cBhvr>
                                        <p:cTn id="103" dur="500"/>
                                        <p:tgtEl>
                                          <p:spTgt spid="9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blinds(horizontal)">
                                      <p:cBhvr>
                                        <p:cTn id="106" dur="500"/>
                                        <p:tgtEl>
                                          <p:spTgt spid="97"/>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blinds(horizontal)">
                                      <p:cBhvr>
                                        <p:cTn id="109" dur="500"/>
                                        <p:tgtEl>
                                          <p:spTgt spid="9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blinds(horizontal)">
                                      <p:cBhvr>
                                        <p:cTn id="112" dur="500"/>
                                        <p:tgtEl>
                                          <p:spTgt spid="95"/>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blinds(horizontal)">
                                      <p:cBhvr>
                                        <p:cTn id="115" dur="500"/>
                                        <p:tgtEl>
                                          <p:spTgt spid="94"/>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blinds(horizontal)">
                                      <p:cBhvr>
                                        <p:cTn id="118" dur="500"/>
                                        <p:tgtEl>
                                          <p:spTgt spid="93"/>
                                        </p:tgtEl>
                                      </p:cBhvr>
                                    </p:animEffect>
                                  </p:childTnLst>
                                </p:cTn>
                              </p:par>
                              <p:par>
                                <p:cTn id="119" presetID="3" presetClass="entr" presetSubtype="5"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animEffect transition="in" filter="blinds(vertical)">
                                      <p:cBhvr>
                                        <p:cTn id="121" dur="500"/>
                                        <p:tgtEl>
                                          <p:spTgt spid="143"/>
                                        </p:tgtEl>
                                      </p:cBhvr>
                                    </p:animEffect>
                                  </p:childTnLst>
                                </p:cTn>
                              </p:par>
                            </p:childTnLst>
                          </p:cTn>
                        </p:par>
                        <p:par>
                          <p:cTn id="122" fill="hold">
                            <p:stCondLst>
                              <p:cond delay="500"/>
                            </p:stCondLst>
                            <p:childTnLst>
                              <p:par>
                                <p:cTn id="123" presetID="16" presetClass="entr" presetSubtype="21" fill="hold" grpId="0" nodeType="afterEffect">
                                  <p:stCondLst>
                                    <p:cond delay="0"/>
                                  </p:stCondLst>
                                  <p:childTnLst>
                                    <p:set>
                                      <p:cBhvr>
                                        <p:cTn id="124" dur="1" fill="hold">
                                          <p:stCondLst>
                                            <p:cond delay="0"/>
                                          </p:stCondLst>
                                        </p:cTn>
                                        <p:tgtEl>
                                          <p:spTgt spid="150"/>
                                        </p:tgtEl>
                                        <p:attrNameLst>
                                          <p:attrName>style.visibility</p:attrName>
                                        </p:attrNameLst>
                                      </p:cBhvr>
                                      <p:to>
                                        <p:strVal val="visible"/>
                                      </p:to>
                                    </p:set>
                                    <p:animEffect transition="in" filter="barn(inVertical)">
                                      <p:cBhvr>
                                        <p:cTn id="125" dur="500"/>
                                        <p:tgtEl>
                                          <p:spTgt spid="15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down)">
                                      <p:cBhvr>
                                        <p:cTn id="130" dur="500"/>
                                        <p:tgtEl>
                                          <p:spTgt spid="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44"/>
                                        </p:tgtEl>
                                        <p:attrNameLst>
                                          <p:attrName>style.visibility</p:attrName>
                                        </p:attrNameLst>
                                      </p:cBhvr>
                                      <p:to>
                                        <p:strVal val="visible"/>
                                      </p:to>
                                    </p:set>
                                    <p:animEffect transition="in" filter="wipe(down)">
                                      <p:cBhvr>
                                        <p:cTn id="133" dur="500"/>
                                        <p:tgtEl>
                                          <p:spTgt spid="144"/>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5"/>
                                        </p:tgtEl>
                                        <p:attrNameLst>
                                          <p:attrName>style.visibility</p:attrName>
                                        </p:attrNameLst>
                                      </p:cBhvr>
                                      <p:to>
                                        <p:strVal val="visible"/>
                                      </p:to>
                                    </p:set>
                                    <p:animEffect transition="in" filter="wipe(down)">
                                      <p:cBhvr>
                                        <p:cTn id="138" dur="500"/>
                                        <p:tgtEl>
                                          <p:spTgt spid="5"/>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45"/>
                                        </p:tgtEl>
                                        <p:attrNameLst>
                                          <p:attrName>style.visibility</p:attrName>
                                        </p:attrNameLst>
                                      </p:cBhvr>
                                      <p:to>
                                        <p:strVal val="visible"/>
                                      </p:to>
                                    </p:set>
                                    <p:animEffect transition="in" filter="wipe(down)">
                                      <p:cBhvr>
                                        <p:cTn id="141" dur="500"/>
                                        <p:tgtEl>
                                          <p:spTgt spid="14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46"/>
                                        </p:tgtEl>
                                        <p:attrNameLst>
                                          <p:attrName>style.visibility</p:attrName>
                                        </p:attrNameLst>
                                      </p:cBhvr>
                                      <p:to>
                                        <p:strVal val="visible"/>
                                      </p:to>
                                    </p:set>
                                    <p:animEffect transition="in" filter="wipe(down)">
                                      <p:cBhvr>
                                        <p:cTn id="146" dur="500"/>
                                        <p:tgtEl>
                                          <p:spTgt spid="14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7"/>
                                        </p:tgtEl>
                                        <p:attrNameLst>
                                          <p:attrName>style.visibility</p:attrName>
                                        </p:attrNameLst>
                                      </p:cBhvr>
                                      <p:to>
                                        <p:strVal val="visible"/>
                                      </p:to>
                                    </p:set>
                                    <p:animEffect transition="in" filter="wipe(down)">
                                      <p:cBhvr>
                                        <p:cTn id="151" dur="500"/>
                                        <p:tgtEl>
                                          <p:spTgt spid="7"/>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mph" presetSubtype="2" fill="hold" grpId="1" nodeType="clickEffect">
                                  <p:stCondLst>
                                    <p:cond delay="0"/>
                                  </p:stCondLst>
                                  <p:iterate type="lt">
                                    <p:tmAbs val="0"/>
                                  </p:iterate>
                                  <p:childTnLst>
                                    <p:animClr clrSpc="rgb" dir="cw">
                                      <p:cBhvr override="childStyle">
                                        <p:cTn id="155" dur="500" fill="hold"/>
                                        <p:tgtEl>
                                          <p:spTgt spid="109"/>
                                        </p:tgtEl>
                                        <p:attrNameLst>
                                          <p:attrName>style.color</p:attrName>
                                        </p:attrNameLst>
                                      </p:cBhvr>
                                      <p:to>
                                        <a:srgbClr val="008000"/>
                                      </p:to>
                                    </p:animClr>
                                  </p:childTnLst>
                                </p:cTn>
                              </p:par>
                            </p:childTnLst>
                          </p:cTn>
                        </p:par>
                        <p:par>
                          <p:cTn id="156" fill="hold">
                            <p:stCondLst>
                              <p:cond delay="500"/>
                            </p:stCondLst>
                            <p:childTnLst>
                              <p:par>
                                <p:cTn id="157" presetID="14" presetClass="entr" presetSubtype="10" fill="hold" grpId="0" nodeType="afterEffect">
                                  <p:stCondLst>
                                    <p:cond delay="0"/>
                                  </p:stCondLst>
                                  <p:childTnLst>
                                    <p:set>
                                      <p:cBhvr>
                                        <p:cTn id="158" dur="1" fill="hold">
                                          <p:stCondLst>
                                            <p:cond delay="0"/>
                                          </p:stCondLst>
                                        </p:cTn>
                                        <p:tgtEl>
                                          <p:spTgt spid="147"/>
                                        </p:tgtEl>
                                        <p:attrNameLst>
                                          <p:attrName>style.visibility</p:attrName>
                                        </p:attrNameLst>
                                      </p:cBhvr>
                                      <p:to>
                                        <p:strVal val="visible"/>
                                      </p:to>
                                    </p:set>
                                    <p:animEffect transition="in" filter="randombar(horizontal)">
                                      <p:cBhvr>
                                        <p:cTn id="159" dur="500"/>
                                        <p:tgtEl>
                                          <p:spTgt spid="147"/>
                                        </p:tgtEl>
                                      </p:cBhvr>
                                    </p:animEffect>
                                  </p:childTnLst>
                                </p:cTn>
                              </p:par>
                              <p:par>
                                <p:cTn id="160" presetID="1" presetClass="exit" presetSubtype="0" fill="hold" grpId="1" nodeType="withEffect">
                                  <p:stCondLst>
                                    <p:cond delay="0"/>
                                  </p:stCondLst>
                                  <p:childTnLst>
                                    <p:set>
                                      <p:cBhvr>
                                        <p:cTn id="161" dur="1" fill="hold">
                                          <p:stCondLst>
                                            <p:cond delay="0"/>
                                          </p:stCondLst>
                                        </p:cTn>
                                        <p:tgtEl>
                                          <p:spTgt spid="145"/>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144"/>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146"/>
                                        </p:tgtEl>
                                        <p:attrNameLst>
                                          <p:attrName>style.visibility</p:attrName>
                                        </p:attrNameLst>
                                      </p:cBhvr>
                                      <p:to>
                                        <p:strVal val="hidden"/>
                                      </p:to>
                                    </p:set>
                                  </p:childTnLst>
                                </p:cTn>
                              </p:par>
                              <p:par>
                                <p:cTn id="166" presetID="14" presetClass="entr" presetSubtype="10" fill="hold" nodeType="withEffect">
                                  <p:stCondLst>
                                    <p:cond delay="0"/>
                                  </p:stCondLst>
                                  <p:childTnLst>
                                    <p:set>
                                      <p:cBhvr>
                                        <p:cTn id="167" dur="1" fill="hold">
                                          <p:stCondLst>
                                            <p:cond delay="0"/>
                                          </p:stCondLst>
                                        </p:cTn>
                                        <p:tgtEl>
                                          <p:spTgt spid="9"/>
                                        </p:tgtEl>
                                        <p:attrNameLst>
                                          <p:attrName>style.visibility</p:attrName>
                                        </p:attrNameLst>
                                      </p:cBhvr>
                                      <p:to>
                                        <p:strVal val="visible"/>
                                      </p:to>
                                    </p:set>
                                    <p:animEffect transition="in" filter="randombar(horizontal)">
                                      <p:cBhvr>
                                        <p:cTn id="168" dur="500"/>
                                        <p:tgtEl>
                                          <p:spTgt spid="9"/>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147"/>
                                        </p:tgtEl>
                                        <p:attrNameLst>
                                          <p:attrName>style.visibility</p:attrName>
                                        </p:attrNameLst>
                                      </p:cBhvr>
                                      <p:to>
                                        <p:strVal val="hidden"/>
                                      </p:to>
                                    </p:set>
                                  </p:childTnLst>
                                </p:cTn>
                              </p:par>
                              <p:par>
                                <p:cTn id="173" presetID="22" presetClass="exit" presetSubtype="2" fill="hold" grpId="1" nodeType="withEffect">
                                  <p:stCondLst>
                                    <p:cond delay="0"/>
                                  </p:stCondLst>
                                  <p:childTnLst>
                                    <p:animEffect transition="out" filter="wipe(right)">
                                      <p:cBhvr>
                                        <p:cTn id="174" dur="500"/>
                                        <p:tgtEl>
                                          <p:spTgt spid="90"/>
                                        </p:tgtEl>
                                      </p:cBhvr>
                                    </p:animEffect>
                                    <p:set>
                                      <p:cBhvr>
                                        <p:cTn id="175" dur="1" fill="hold">
                                          <p:stCondLst>
                                            <p:cond delay="499"/>
                                          </p:stCondLst>
                                        </p:cTn>
                                        <p:tgtEl>
                                          <p:spTgt spid="90"/>
                                        </p:tgtEl>
                                        <p:attrNameLst>
                                          <p:attrName>style.visibility</p:attrName>
                                        </p:attrNameLst>
                                      </p:cBhvr>
                                      <p:to>
                                        <p:strVal val="hidden"/>
                                      </p:to>
                                    </p:set>
                                  </p:childTnLst>
                                </p:cTn>
                              </p:par>
                              <p:par>
                                <p:cTn id="176" presetID="1" presetClass="exit" presetSubtype="0" fill="hold" nodeType="withEffect">
                                  <p:stCondLst>
                                    <p:cond delay="0"/>
                                  </p:stCondLst>
                                  <p:childTnLst>
                                    <p:set>
                                      <p:cBhvr>
                                        <p:cTn id="177" dur="1" fill="hold">
                                          <p:stCondLst>
                                            <p:cond delay="0"/>
                                          </p:stCondLst>
                                        </p:cTn>
                                        <p:tgtEl>
                                          <p:spTgt spid="7"/>
                                        </p:tgtEl>
                                        <p:attrNameLst>
                                          <p:attrName>style.visibility</p:attrName>
                                        </p:attrNameLst>
                                      </p:cBhvr>
                                      <p:to>
                                        <p:strVal val="hidden"/>
                                      </p:to>
                                    </p:set>
                                  </p:childTnLst>
                                </p:cTn>
                              </p:par>
                              <p:par>
                                <p:cTn id="178" presetID="22" presetClass="entr" presetSubtype="2" fill="hold" grpId="0" nodeType="withEffect">
                                  <p:stCondLst>
                                    <p:cond delay="0"/>
                                  </p:stCondLst>
                                  <p:childTnLst>
                                    <p:set>
                                      <p:cBhvr>
                                        <p:cTn id="179" dur="1" fill="hold">
                                          <p:stCondLst>
                                            <p:cond delay="0"/>
                                          </p:stCondLst>
                                        </p:cTn>
                                        <p:tgtEl>
                                          <p:spTgt spid="89"/>
                                        </p:tgtEl>
                                        <p:attrNameLst>
                                          <p:attrName>style.visibility</p:attrName>
                                        </p:attrNameLst>
                                      </p:cBhvr>
                                      <p:to>
                                        <p:strVal val="visible"/>
                                      </p:to>
                                    </p:set>
                                    <p:animEffect transition="in" filter="wipe(right)">
                                      <p:cBhvr>
                                        <p:cTn id="180" dur="500"/>
                                        <p:tgtEl>
                                          <p:spTgt spid="89"/>
                                        </p:tgtEl>
                                      </p:cBhvr>
                                    </p:animEffect>
                                  </p:childTnLst>
                                </p:cTn>
                              </p:par>
                              <p:par>
                                <p:cTn id="181" presetID="35" presetClass="path" presetSubtype="0" accel="50000" decel="50000" fill="hold" nodeType="withEffect">
                                  <p:stCondLst>
                                    <p:cond delay="0"/>
                                  </p:stCondLst>
                                  <p:childTnLst>
                                    <p:animMotion origin="layout" path="M 0.000000 -0.000185 L -0.246719 0.001019 " pathEditMode="relative" rAng="0" ptsTypes="">
                                      <p:cBhvr>
                                        <p:cTn id="182" dur="500" fill="hold"/>
                                        <p:tgtEl>
                                          <p:spTgt spid="5"/>
                                        </p:tgtEl>
                                        <p:attrNameLst>
                                          <p:attrName>ppt_x</p:attrName>
                                          <p:attrName>ppt_y</p:attrName>
                                        </p:attrNameLst>
                                      </p:cBhvr>
                                      <p:rCtr x="-161" y="1"/>
                                    </p:animMotion>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wipe(down)">
                                      <p:cBhvr>
                                        <p:cTn id="187" dur="500"/>
                                        <p:tgtEl>
                                          <p:spTgt spid="10"/>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xit" presetSubtype="0" fill="hold" nodeType="clickEffect">
                                  <p:stCondLst>
                                    <p:cond delay="0"/>
                                  </p:stCondLst>
                                  <p:childTnLst>
                                    <p:animEffect transition="out" filter="dissolve">
                                      <p:cBhvr>
                                        <p:cTn id="191" dur="500"/>
                                        <p:tgtEl>
                                          <p:spTgt spid="9"/>
                                        </p:tgtEl>
                                      </p:cBhvr>
                                    </p:animEffect>
                                    <p:set>
                                      <p:cBhvr>
                                        <p:cTn id="192" dur="1" fill="hold">
                                          <p:stCondLst>
                                            <p:cond delay="499"/>
                                          </p:stCondLst>
                                        </p:cTn>
                                        <p:tgtEl>
                                          <p:spTgt spid="9"/>
                                        </p:tgtEl>
                                        <p:attrNameLst>
                                          <p:attrName>style.visibility</p:attrName>
                                        </p:attrNameLst>
                                      </p:cBhvr>
                                      <p:to>
                                        <p:strVal val="hidden"/>
                                      </p:to>
                                    </p:set>
                                  </p:childTnLst>
                                </p:cTn>
                              </p:par>
                            </p:childTnLst>
                          </p:cTn>
                        </p:par>
                        <p:par>
                          <p:cTn id="193" fill="hold">
                            <p:stCondLst>
                              <p:cond delay="500"/>
                            </p:stCondLst>
                            <p:childTnLst>
                              <p:par>
                                <p:cTn id="194" presetID="3" presetClass="emph" presetSubtype="2" fill="hold" grpId="1" nodeType="afterEffect">
                                  <p:stCondLst>
                                    <p:cond delay="0"/>
                                  </p:stCondLst>
                                  <p:childTnLst>
                                    <p:animClr clrSpc="rgb" dir="cw">
                                      <p:cBhvr override="childStyle">
                                        <p:cTn id="195" dur="500" fill="hold"/>
                                        <p:tgtEl>
                                          <p:spTgt spid="112"/>
                                        </p:tgtEl>
                                        <p:attrNameLst>
                                          <p:attrName>style.color</p:attrName>
                                        </p:attrNameLst>
                                      </p:cBhvr>
                                      <p:to>
                                        <a:srgbClr val="008000"/>
                                      </p:to>
                                    </p:animClr>
                                  </p:childTnLst>
                                </p:cTn>
                              </p:par>
                            </p:childTnLst>
                          </p:cTn>
                        </p:par>
                        <p:par>
                          <p:cTn id="196" fill="hold">
                            <p:stCondLst>
                              <p:cond delay="1000"/>
                            </p:stCondLst>
                            <p:childTnLst>
                              <p:par>
                                <p:cTn id="197" presetID="14" presetClass="entr" presetSubtype="10" fill="hold" grpId="0" nodeType="afterEffect">
                                  <p:stCondLst>
                                    <p:cond delay="0"/>
                                  </p:stCondLst>
                                  <p:childTnLst>
                                    <p:set>
                                      <p:cBhvr>
                                        <p:cTn id="198" dur="1" fill="hold">
                                          <p:stCondLst>
                                            <p:cond delay="0"/>
                                          </p:stCondLst>
                                        </p:cTn>
                                        <p:tgtEl>
                                          <p:spTgt spid="148"/>
                                        </p:tgtEl>
                                        <p:attrNameLst>
                                          <p:attrName>style.visibility</p:attrName>
                                        </p:attrNameLst>
                                      </p:cBhvr>
                                      <p:to>
                                        <p:strVal val="visible"/>
                                      </p:to>
                                    </p:set>
                                    <p:animEffect transition="in" filter="randombar(horizontal)">
                                      <p:cBhvr>
                                        <p:cTn id="199" dur="500"/>
                                        <p:tgtEl>
                                          <p:spTgt spid="148"/>
                                        </p:tgtEl>
                                      </p:cBhvr>
                                    </p:animEffect>
                                  </p:childTnLst>
                                </p:cTn>
                              </p:par>
                            </p:childTnLst>
                          </p:cTn>
                        </p:par>
                        <p:par>
                          <p:cTn id="200" fill="hold">
                            <p:stCondLst>
                              <p:cond delay="1500"/>
                            </p:stCondLst>
                            <p:childTnLst>
                              <p:par>
                                <p:cTn id="201" presetID="14" presetClass="entr" presetSubtype="10" fill="hold" nodeType="afterEffect">
                                  <p:stCondLst>
                                    <p:cond delay="0"/>
                                  </p:stCondLst>
                                  <p:childTnLst>
                                    <p:set>
                                      <p:cBhvr>
                                        <p:cTn id="202" dur="1" fill="hold">
                                          <p:stCondLst>
                                            <p:cond delay="0"/>
                                          </p:stCondLst>
                                        </p:cTn>
                                        <p:tgtEl>
                                          <p:spTgt spid="12"/>
                                        </p:tgtEl>
                                        <p:attrNameLst>
                                          <p:attrName>style.visibility</p:attrName>
                                        </p:attrNameLst>
                                      </p:cBhvr>
                                      <p:to>
                                        <p:strVal val="visible"/>
                                      </p:to>
                                    </p:set>
                                    <p:animEffect transition="in" filter="randombar(horizontal)">
                                      <p:cBhvr>
                                        <p:cTn id="203" dur="500"/>
                                        <p:tgtEl>
                                          <p:spTgt spid="12"/>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48"/>
                                        </p:tgtEl>
                                        <p:attrNameLst>
                                          <p:attrName>style.visibility</p:attrName>
                                        </p:attrNameLst>
                                      </p:cBhvr>
                                      <p:to>
                                        <p:strVal val="hidden"/>
                                      </p:to>
                                    </p:set>
                                  </p:childTnLst>
                                </p:cTn>
                              </p:par>
                              <p:par>
                                <p:cTn id="208" presetID="63" presetClass="path" presetSubtype="0" accel="50000" decel="50000" fill="hold" nodeType="withEffect">
                                  <p:stCondLst>
                                    <p:cond delay="0"/>
                                  </p:stCondLst>
                                  <p:childTnLst>
                                    <p:animMotion origin="layout" path="M 0.000000 -0.000093 L 0.122760 0.001019 " pathEditMode="relative" rAng="0" ptsTypes="">
                                      <p:cBhvr>
                                        <p:cTn id="209" dur="500" fill="hold"/>
                                        <p:tgtEl>
                                          <p:spTgt spid="8"/>
                                        </p:tgtEl>
                                        <p:attrNameLst>
                                          <p:attrName>ppt_x</p:attrName>
                                          <p:attrName>ppt_y</p:attrName>
                                        </p:attrNameLst>
                                      </p:cBhvr>
                                      <p:rCtr x="80" y="0"/>
                                    </p:animMotion>
                                  </p:childTnLst>
                                </p:cTn>
                              </p:par>
                              <p:par>
                                <p:cTn id="210" presetID="1" presetClass="exit" presetSubtype="0" fill="hold" nodeType="withEffect">
                                  <p:stCondLst>
                                    <p:cond delay="0"/>
                                  </p:stCondLst>
                                  <p:childTnLst>
                                    <p:set>
                                      <p:cBhvr>
                                        <p:cTn id="211" dur="1" fill="hold">
                                          <p:stCondLst>
                                            <p:cond delay="0"/>
                                          </p:stCondLst>
                                        </p:cTn>
                                        <p:tgtEl>
                                          <p:spTgt spid="10"/>
                                        </p:tgtEl>
                                        <p:attrNameLst>
                                          <p:attrName>style.visibility</p:attrName>
                                        </p:attrNameLst>
                                      </p:cBhvr>
                                      <p:to>
                                        <p:strVal val="hidden"/>
                                      </p:to>
                                    </p:set>
                                  </p:childTnLst>
                                </p:cTn>
                              </p:par>
                              <p:par>
                                <p:cTn id="212" presetID="22" presetClass="exit" presetSubtype="8" fill="hold" grpId="1" nodeType="withEffect">
                                  <p:stCondLst>
                                    <p:cond delay="0"/>
                                  </p:stCondLst>
                                  <p:childTnLst>
                                    <p:animEffect transition="out" filter="wipe(left)">
                                      <p:cBhvr>
                                        <p:cTn id="213" dur="500"/>
                                        <p:tgtEl>
                                          <p:spTgt spid="89"/>
                                        </p:tgtEl>
                                      </p:cBhvr>
                                    </p:animEffect>
                                    <p:set>
                                      <p:cBhvr>
                                        <p:cTn id="214" dur="1" fill="hold">
                                          <p:stCondLst>
                                            <p:cond delay="499"/>
                                          </p:stCondLst>
                                        </p:cTn>
                                        <p:tgtEl>
                                          <p:spTgt spid="89"/>
                                        </p:tgtEl>
                                        <p:attrNameLst>
                                          <p:attrName>style.visibility</p:attrName>
                                        </p:attrNameLst>
                                      </p:cBhvr>
                                      <p:to>
                                        <p:strVal val="hidden"/>
                                      </p:to>
                                    </p:set>
                                  </p:childTnLst>
                                </p:cTn>
                              </p:par>
                              <p:par>
                                <p:cTn id="215" presetID="22" presetClass="entr" presetSubtype="8" fill="hold" grpId="0" nodeType="withEffect">
                                  <p:stCondLst>
                                    <p:cond delay="0"/>
                                  </p:stCondLst>
                                  <p:childTnLst>
                                    <p:set>
                                      <p:cBhvr>
                                        <p:cTn id="216" dur="1" fill="hold">
                                          <p:stCondLst>
                                            <p:cond delay="0"/>
                                          </p:stCondLst>
                                        </p:cTn>
                                        <p:tgtEl>
                                          <p:spTgt spid="88"/>
                                        </p:tgtEl>
                                        <p:attrNameLst>
                                          <p:attrName>style.visibility</p:attrName>
                                        </p:attrNameLst>
                                      </p:cBhvr>
                                      <p:to>
                                        <p:strVal val="visible"/>
                                      </p:to>
                                    </p:set>
                                    <p:animEffect transition="in" filter="wipe(left)">
                                      <p:cBhvr>
                                        <p:cTn id="217" dur="500"/>
                                        <p:tgtEl>
                                          <p:spTgt spid="88"/>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nodeType="clickEffect">
                                  <p:stCondLst>
                                    <p:cond delay="0"/>
                                  </p:stCondLst>
                                  <p:childTnLst>
                                    <p:set>
                                      <p:cBhvr>
                                        <p:cTn id="221" dur="1" fill="hold">
                                          <p:stCondLst>
                                            <p:cond delay="0"/>
                                          </p:stCondLst>
                                        </p:cTn>
                                        <p:tgtEl>
                                          <p:spTgt spid="13"/>
                                        </p:tgtEl>
                                        <p:attrNameLst>
                                          <p:attrName>style.visibility</p:attrName>
                                        </p:attrNameLst>
                                      </p:cBhvr>
                                      <p:to>
                                        <p:strVal val="visible"/>
                                      </p:to>
                                    </p:set>
                                    <p:animEffect transition="in" filter="wipe(down)">
                                      <p:cBhvr>
                                        <p:cTn id="222" dur="500"/>
                                        <p:tgtEl>
                                          <p:spTgt spid="13"/>
                                        </p:tgtEl>
                                      </p:cBhvr>
                                    </p:animEffect>
                                  </p:childTnLst>
                                </p:cTn>
                              </p:par>
                            </p:childTnLst>
                          </p:cTn>
                        </p:par>
                        <p:par>
                          <p:cTn id="223" fill="hold">
                            <p:stCondLst>
                              <p:cond delay="500"/>
                            </p:stCondLst>
                            <p:childTnLst>
                              <p:par>
                                <p:cTn id="224" presetID="6" presetClass="emph" presetSubtype="0" fill="hold" grpId="1" nodeType="afterEffect">
                                  <p:stCondLst>
                                    <p:cond delay="0"/>
                                  </p:stCondLst>
                                  <p:childTnLst>
                                    <p:animScale>
                                      <p:cBhvr>
                                        <p:cTn id="225" dur="500" fill="hold"/>
                                        <p:tgtEl>
                                          <p:spTgt spid="111"/>
                                        </p:tgtEl>
                                      </p:cBhvr>
                                      <p:by x="100000" y="150000"/>
                                    </p:animScale>
                                  </p:childTnLst>
                                </p:cTn>
                              </p:par>
                              <p:par>
                                <p:cTn id="226" presetID="3" presetClass="emph" presetSubtype="2" fill="hold" grpId="2" nodeType="withEffect">
                                  <p:stCondLst>
                                    <p:cond delay="0"/>
                                  </p:stCondLst>
                                  <p:childTnLst>
                                    <p:animClr clrSpc="rgb" dir="cw">
                                      <p:cBhvr override="childStyle">
                                        <p:cTn id="227" dur="500" fill="hold"/>
                                        <p:tgtEl>
                                          <p:spTgt spid="111"/>
                                        </p:tgtEl>
                                        <p:attrNameLst>
                                          <p:attrName>style.color</p:attrName>
                                        </p:attrNameLst>
                                      </p:cBhvr>
                                      <p:to>
                                        <a:srgbClr val="FF0000"/>
                                      </p:to>
                                    </p:animClr>
                                  </p:childTnLst>
                                </p:cTn>
                              </p:par>
                              <p:par>
                                <p:cTn id="228" presetID="53" presetClass="entr" presetSubtype="16" fill="hold" grpId="0" nodeType="withEffect">
                                  <p:stCondLst>
                                    <p:cond delay="0"/>
                                  </p:stCondLst>
                                  <p:childTnLst>
                                    <p:set>
                                      <p:cBhvr>
                                        <p:cTn id="229" dur="1" fill="hold">
                                          <p:stCondLst>
                                            <p:cond delay="0"/>
                                          </p:stCondLst>
                                        </p:cTn>
                                        <p:tgtEl>
                                          <p:spTgt spid="149"/>
                                        </p:tgtEl>
                                        <p:attrNameLst>
                                          <p:attrName>style.visibility</p:attrName>
                                        </p:attrNameLst>
                                      </p:cBhvr>
                                      <p:to>
                                        <p:strVal val="visible"/>
                                      </p:to>
                                    </p:set>
                                    <p:anim calcmode="lin" valueType="num">
                                      <p:cBhvr>
                                        <p:cTn id="230" dur="500" fill="hold"/>
                                        <p:tgtEl>
                                          <p:spTgt spid="149"/>
                                        </p:tgtEl>
                                        <p:attrNameLst>
                                          <p:attrName>ppt_w</p:attrName>
                                        </p:attrNameLst>
                                      </p:cBhvr>
                                      <p:tavLst>
                                        <p:tav tm="0">
                                          <p:val>
                                            <p:fltVal val="0"/>
                                          </p:val>
                                        </p:tav>
                                        <p:tav tm="100000">
                                          <p:val>
                                            <p:strVal val="#ppt_w"/>
                                          </p:val>
                                        </p:tav>
                                      </p:tavLst>
                                    </p:anim>
                                    <p:anim calcmode="lin" valueType="num">
                                      <p:cBhvr>
                                        <p:cTn id="231" dur="500" fill="hold"/>
                                        <p:tgtEl>
                                          <p:spTgt spid="149"/>
                                        </p:tgtEl>
                                        <p:attrNameLst>
                                          <p:attrName>ppt_h</p:attrName>
                                        </p:attrNameLst>
                                      </p:cBhvr>
                                      <p:tavLst>
                                        <p:tav tm="0">
                                          <p:val>
                                            <p:fltVal val="0"/>
                                          </p:val>
                                        </p:tav>
                                        <p:tav tm="100000">
                                          <p:val>
                                            <p:strVal val="#ppt_h"/>
                                          </p:val>
                                        </p:tav>
                                      </p:tavLst>
                                    </p:anim>
                                    <p:animEffect transition="in" filter="fade">
                                      <p:cBhvr>
                                        <p:cTn id="23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89" grpId="0" bldLvl="0" animBg="1"/>
      <p:bldP spid="89" grpId="1" bldLvl="0" animBg="1"/>
      <p:bldP spid="90" grpId="0" bldLvl="0" animBg="1"/>
      <p:bldP spid="90" grpId="1" bldLvl="0" animBg="1"/>
      <p:bldP spid="91" grpId="0"/>
      <p:bldP spid="93" grpId="0"/>
      <p:bldP spid="94" grpId="0"/>
      <p:bldP spid="95" grpId="0"/>
      <p:bldP spid="96" grpId="0"/>
      <p:bldP spid="97" grpId="0"/>
      <p:bldP spid="98" grpId="0"/>
      <p:bldP spid="99" grpId="0"/>
      <p:bldP spid="100" grpId="0"/>
      <p:bldP spid="101" grpId="0"/>
      <p:bldP spid="102" grpId="0"/>
      <p:bldP spid="103" grpId="0"/>
      <p:bldP spid="104" grpId="0"/>
      <p:bldP spid="105" grpId="0" bldLvl="0" animBg="1"/>
      <p:bldP spid="106" grpId="0"/>
      <p:bldP spid="107" grpId="0" bldLvl="0" animBg="1"/>
      <p:bldP spid="108" grpId="0"/>
      <p:bldP spid="109" grpId="0"/>
      <p:bldP spid="109" grpId="1"/>
      <p:bldP spid="110" grpId="0"/>
      <p:bldP spid="111" grpId="0"/>
      <p:bldP spid="111" grpId="1"/>
      <p:bldP spid="111" grpId="2"/>
      <p:bldP spid="112" grpId="0"/>
      <p:bldP spid="112" grpId="1"/>
      <p:bldP spid="113" grpId="0"/>
      <p:bldP spid="114" grpId="0"/>
      <p:bldP spid="143" grpId="0"/>
      <p:bldP spid="144" grpId="0"/>
      <p:bldP spid="144" grpId="1"/>
      <p:bldP spid="145" grpId="0"/>
      <p:bldP spid="145" grpId="1"/>
      <p:bldP spid="146" grpId="0"/>
      <p:bldP spid="146" grpId="1"/>
      <p:bldP spid="147" grpId="0"/>
      <p:bldP spid="147" grpId="1"/>
      <p:bldP spid="148" grpId="0"/>
      <p:bldP spid="148" grpId="1"/>
      <p:bldP spid="149" grpId="0"/>
      <p:bldP spid="1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折半查找表示例演示</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91" name="Text Box 19"/>
          <p:cNvSpPr txBox="1"/>
          <p:nvPr/>
        </p:nvSpPr>
        <p:spPr>
          <a:xfrm>
            <a:off x="1367155" y="1189990"/>
            <a:ext cx="9599930" cy="1198880"/>
          </a:xfrm>
          <a:prstGeom prst="rect">
            <a:avLst/>
          </a:prstGeom>
          <a:noFill/>
          <a:ln w="57150">
            <a:noFill/>
          </a:ln>
        </p:spPr>
        <p:txBody>
          <a:bodyPr wrap="square" anchor="t">
            <a:spAutoFit/>
          </a:bodyPr>
          <a:lstStyle/>
          <a:p>
            <a:pPr>
              <a:spcBef>
                <a:spcPct val="20000"/>
              </a:spcBef>
              <a:buClr>
                <a:schemeClr val="tx2"/>
              </a:buClr>
              <a:buFont typeface="Wingdings" panose="05000000000000000000" pitchFamily="2" charset="2"/>
              <a:buNone/>
            </a:pPr>
            <a:r>
              <a:rPr lang="zh-CN" altLang="en-US" sz="2400" b="1" dirty="0">
                <a:solidFill>
                  <a:srgbClr val="000000"/>
                </a:solidFill>
                <a:latin typeface="宋体" panose="02010600030101010101" pitchFamily="2" charset="-122"/>
                <a:ea typeface="宋体" panose="02010600030101010101" pitchFamily="2" charset="-122"/>
              </a:rPr>
              <a:t>    例：如下</a:t>
            </a:r>
            <a:r>
              <a:rPr lang="en-US" altLang="zh-CN" sz="2400" b="1" dirty="0">
                <a:solidFill>
                  <a:srgbClr val="000000"/>
                </a:solidFill>
                <a:latin typeface="宋体" panose="02010600030101010101" pitchFamily="2" charset="-122"/>
                <a:ea typeface="宋体" panose="02010600030101010101" pitchFamily="2" charset="-122"/>
              </a:rPr>
              <a:t>11</a:t>
            </a:r>
            <a:r>
              <a:rPr lang="zh-CN" altLang="en-US" sz="2400" b="1" dirty="0">
                <a:solidFill>
                  <a:srgbClr val="000000"/>
                </a:solidFill>
                <a:latin typeface="宋体" panose="02010600030101010101" pitchFamily="2" charset="-122"/>
                <a:ea typeface="宋体" panose="02010600030101010101" pitchFamily="2" charset="-122"/>
              </a:rPr>
              <a:t>个</a:t>
            </a:r>
            <a:r>
              <a:rPr lang="zh-CN" altLang="en-US" sz="2400" b="1" dirty="0">
                <a:solidFill>
                  <a:srgbClr val="000000"/>
                </a:solidFill>
                <a:latin typeface="华文楷体" panose="02010600040101010101" pitchFamily="2" charset="-122"/>
                <a:ea typeface="华文楷体" panose="02010600040101010101" pitchFamily="2" charset="-122"/>
              </a:rPr>
              <a:t>数据</a:t>
            </a:r>
            <a:r>
              <a:rPr lang="zh-CN" altLang="en-US" sz="2400" b="1" dirty="0">
                <a:solidFill>
                  <a:srgbClr val="000000"/>
                </a:solidFill>
                <a:latin typeface="宋体" panose="02010600030101010101" pitchFamily="2" charset="-122"/>
                <a:ea typeface="宋体" panose="02010600030101010101" pitchFamily="2" charset="-122"/>
              </a:rPr>
              <a:t>元素的有序表（关键字即为数据元素的值）：（</a:t>
            </a:r>
            <a:r>
              <a:rPr lang="en-US" altLang="zh-CN" sz="2400" b="1" dirty="0">
                <a:solidFill>
                  <a:srgbClr val="000000"/>
                </a:solidFill>
                <a:latin typeface="宋体" panose="02010600030101010101" pitchFamily="2" charset="-122"/>
                <a:ea typeface="宋体" panose="02010600030101010101" pitchFamily="2" charset="-122"/>
              </a:rPr>
              <a:t>05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13</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19</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21</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37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56</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75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80</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88</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92</a:t>
            </a:r>
            <a:r>
              <a:rPr lang="zh-CN" altLang="en-US" sz="2400" b="1" dirty="0">
                <a:solidFill>
                  <a:srgbClr val="000000"/>
                </a:solidFill>
                <a:latin typeface="宋体" panose="02010600030101010101" pitchFamily="2" charset="-122"/>
                <a:ea typeface="宋体" panose="02010600030101010101" pitchFamily="2" charset="-122"/>
              </a:rPr>
              <a:t>），请查找关键字为</a:t>
            </a:r>
            <a:r>
              <a:rPr lang="en-US" altLang="zh-CN" sz="2400" b="1" dirty="0">
                <a:solidFill>
                  <a:srgbClr val="FF0000"/>
                </a:solidFill>
                <a:latin typeface="宋体" panose="02010600030101010101" pitchFamily="2" charset="-122"/>
                <a:ea typeface="宋体" panose="02010600030101010101" pitchFamily="2" charset="-122"/>
              </a:rPr>
              <a:t>21</a:t>
            </a:r>
            <a:r>
              <a:rPr lang="zh-CN" altLang="en-US" sz="2400" b="1" dirty="0">
                <a:solidFill>
                  <a:srgbClr val="000000"/>
                </a:solidFill>
                <a:latin typeface="宋体" panose="02010600030101010101" pitchFamily="2" charset="-122"/>
                <a:ea typeface="宋体" panose="02010600030101010101" pitchFamily="2" charset="-122"/>
              </a:rPr>
              <a:t>和</a:t>
            </a:r>
            <a:r>
              <a:rPr lang="en-US" altLang="zh-CN" sz="2400" b="1" dirty="0">
                <a:solidFill>
                  <a:srgbClr val="FF0000"/>
                </a:solidFill>
                <a:latin typeface="宋体" panose="02010600030101010101" pitchFamily="2" charset="-122"/>
                <a:ea typeface="宋体" panose="02010600030101010101" pitchFamily="2" charset="-122"/>
              </a:rPr>
              <a:t>85</a:t>
            </a:r>
            <a:r>
              <a:rPr lang="zh-CN" altLang="en-US" sz="2400" b="1" dirty="0">
                <a:solidFill>
                  <a:srgbClr val="000000"/>
                </a:solidFill>
                <a:latin typeface="宋体" panose="02010600030101010101" pitchFamily="2" charset="-122"/>
                <a:ea typeface="宋体" panose="02010600030101010101" pitchFamily="2" charset="-122"/>
              </a:rPr>
              <a:t>的数据元素。</a:t>
            </a: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150" name="Text Box 425"/>
          <p:cNvSpPr txBox="1"/>
          <p:nvPr/>
        </p:nvSpPr>
        <p:spPr>
          <a:xfrm>
            <a:off x="2353945" y="2712085"/>
            <a:ext cx="2944813" cy="398780"/>
          </a:xfrm>
          <a:prstGeom prst="rect">
            <a:avLst/>
          </a:prstGeom>
          <a:noFill/>
          <a:ln w="57150">
            <a:noFill/>
          </a:ln>
        </p:spPr>
        <p:txBody>
          <a:bodyPr anchor="t">
            <a:spAutoFit/>
          </a:bodyPr>
          <a:lstStyle/>
          <a:p>
            <a:pPr>
              <a:spcBef>
                <a:spcPct val="50000"/>
              </a:spcBef>
            </a:pPr>
            <a:r>
              <a:rPr lang="zh-CN" altLang="en-US" sz="2000" b="1" dirty="0">
                <a:solidFill>
                  <a:srgbClr val="0000CC"/>
                </a:solidFill>
                <a:latin typeface="Arial" panose="020B0604020202020204" pitchFamily="34" charset="0"/>
                <a:ea typeface="宋体" panose="02010600030101010101" pitchFamily="2" charset="-122"/>
              </a:rPr>
              <a:t>查找 </a:t>
            </a:r>
            <a:r>
              <a:rPr lang="en-US" altLang="zh-CN" sz="2000" b="1" dirty="0">
                <a:solidFill>
                  <a:srgbClr val="0000CC"/>
                </a:solidFill>
                <a:latin typeface="Arial" panose="020B0604020202020204" pitchFamily="34" charset="0"/>
                <a:ea typeface="宋体" panose="02010600030101010101" pitchFamily="2" charset="-122"/>
              </a:rPr>
              <a:t>key = 85 </a:t>
            </a:r>
            <a:r>
              <a:rPr lang="zh-CN" altLang="en-US" sz="2000" b="1" dirty="0">
                <a:solidFill>
                  <a:srgbClr val="0000CC"/>
                </a:solidFill>
                <a:latin typeface="Arial" panose="020B0604020202020204" pitchFamily="34" charset="0"/>
                <a:ea typeface="宋体" panose="02010600030101010101" pitchFamily="2" charset="-122"/>
              </a:rPr>
              <a:t>的情形</a:t>
            </a:r>
            <a:endParaRPr lang="zh-CN" altLang="en-US" sz="2000" b="1" dirty="0">
              <a:solidFill>
                <a:srgbClr val="0000CC"/>
              </a:solidFill>
              <a:latin typeface="Arial" panose="020B0604020202020204" pitchFamily="34" charset="0"/>
              <a:ea typeface="宋体" panose="02010600030101010101" pitchFamily="2" charset="-122"/>
            </a:endParaRPr>
          </a:p>
        </p:txBody>
      </p:sp>
      <p:sp>
        <p:nvSpPr>
          <p:cNvPr id="83" name="Rectangle 7"/>
          <p:cNvSpPr>
            <a:spLocks noChangeArrowheads="1"/>
          </p:cNvSpPr>
          <p:nvPr/>
        </p:nvSpPr>
        <p:spPr bwMode="auto">
          <a:xfrm>
            <a:off x="7882255" y="3753485"/>
            <a:ext cx="1001713" cy="358775"/>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4" name="Rectangle 8"/>
          <p:cNvSpPr>
            <a:spLocks noChangeArrowheads="1"/>
          </p:cNvSpPr>
          <p:nvPr/>
        </p:nvSpPr>
        <p:spPr bwMode="auto">
          <a:xfrm>
            <a:off x="6439218" y="3748723"/>
            <a:ext cx="2444750" cy="358775"/>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558" name="Text Box 35"/>
          <p:cNvSpPr txBox="1"/>
          <p:nvPr/>
        </p:nvSpPr>
        <p:spPr>
          <a:xfrm>
            <a:off x="2526030" y="3382010"/>
            <a:ext cx="962025" cy="307340"/>
          </a:xfrm>
          <a:prstGeom prst="rect">
            <a:avLst/>
          </a:prstGeom>
          <a:noFill/>
          <a:ln w="9525">
            <a:noFill/>
          </a:ln>
        </p:spPr>
        <p:txBody>
          <a:bodyPr lIns="0" tIns="0" rIns="0" bIns="0" anchor="t">
            <a:spAutoFit/>
          </a:bodyPr>
          <a:lstStyle/>
          <a:p>
            <a:pPr>
              <a:spcBef>
                <a:spcPct val="50000"/>
              </a:spcBef>
            </a:pPr>
            <a:r>
              <a:rPr lang="en-US" altLang="zh-CN" sz="2000" b="1" dirty="0">
                <a:solidFill>
                  <a:srgbClr val="0000FF"/>
                </a:solidFill>
                <a:latin typeface="宋体" panose="02010600030101010101" pitchFamily="2" charset="-122"/>
                <a:ea typeface="宋体" panose="02010600030101010101" pitchFamily="2" charset="-122"/>
              </a:rPr>
              <a:t>ST.elem</a:t>
            </a:r>
            <a:endParaRPr lang="en-US" altLang="zh-CN" sz="2000" b="1" dirty="0">
              <a:solidFill>
                <a:srgbClr val="0000FF"/>
              </a:solidFill>
              <a:latin typeface="宋体" panose="02010600030101010101" pitchFamily="2" charset="-122"/>
              <a:ea typeface="宋体" panose="02010600030101010101" pitchFamily="2" charset="-122"/>
            </a:endParaRPr>
          </a:p>
        </p:txBody>
      </p:sp>
      <p:sp>
        <p:nvSpPr>
          <p:cNvPr id="86" name="Rectangle 9"/>
          <p:cNvSpPr>
            <a:spLocks noChangeArrowheads="1"/>
          </p:cNvSpPr>
          <p:nvPr/>
        </p:nvSpPr>
        <p:spPr bwMode="auto">
          <a:xfrm>
            <a:off x="3489643" y="3732848"/>
            <a:ext cx="5413375" cy="406400"/>
          </a:xfrm>
          <a:prstGeom prst="rect">
            <a:avLst/>
          </a:prstGeom>
          <a:solidFill>
            <a:srgbClr val="E49514"/>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560" name="Rectangle 10"/>
          <p:cNvSpPr/>
          <p:nvPr/>
        </p:nvSpPr>
        <p:spPr>
          <a:xfrm>
            <a:off x="8409305" y="3712210"/>
            <a:ext cx="493713"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92</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88" name="Rectangle 11"/>
          <p:cNvSpPr>
            <a:spLocks noChangeArrowheads="1"/>
          </p:cNvSpPr>
          <p:nvPr/>
        </p:nvSpPr>
        <p:spPr bwMode="auto">
          <a:xfrm>
            <a:off x="7882255" y="3732848"/>
            <a:ext cx="508000" cy="395288"/>
          </a:xfrm>
          <a:prstGeom prst="rect">
            <a:avLst/>
          </a:prstGeom>
          <a:solidFill>
            <a:srgbClr val="E49514">
              <a:alpha val="0"/>
            </a:srgbClr>
          </a:solidFill>
          <a:ln>
            <a:noFill/>
          </a:ln>
          <a:effectLst/>
        </p:spPr>
        <p:txBody>
          <a:bodyPr anchor="ctr"/>
          <a:lstStyle/>
          <a:p>
            <a:pPr marL="0" marR="0" lvl="0" indent="0" algn="ctr" defTabSz="914400" rtl="0" eaLnBrk="1" fontAlgn="auto" latinLnBrk="0" hangingPunct="1">
              <a:lnSpc>
                <a:spcPct val="100000"/>
              </a:lnSpc>
              <a:spcBef>
                <a:spcPct val="20000"/>
              </a:spcBef>
              <a:spcAft>
                <a:spcPts val="0"/>
              </a:spcAft>
              <a:buClrTx/>
              <a:buSzPct val="85000"/>
              <a:buFont typeface="Wingdings" panose="05000000000000000000" pitchFamily="2" charset="2"/>
              <a:buNone/>
              <a:defRPr/>
            </a:pPr>
            <a:r>
              <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sym typeface="+mn-ea"/>
              </a:rPr>
              <a:t>88</a:t>
            </a:r>
            <a:endPar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sym typeface="+mn-ea"/>
            </a:endParaRPr>
          </a:p>
        </p:txBody>
      </p:sp>
      <p:sp>
        <p:nvSpPr>
          <p:cNvPr id="23562" name="Rectangle 12"/>
          <p:cNvSpPr/>
          <p:nvPr/>
        </p:nvSpPr>
        <p:spPr>
          <a:xfrm>
            <a:off x="7412355" y="3732848"/>
            <a:ext cx="4699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80</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3" name="Rectangle 13"/>
          <p:cNvSpPr/>
          <p:nvPr/>
        </p:nvSpPr>
        <p:spPr>
          <a:xfrm>
            <a:off x="6921818" y="3732848"/>
            <a:ext cx="490537" cy="395287"/>
          </a:xfrm>
          <a:prstGeom prst="rect">
            <a:avLst/>
          </a:prstGeom>
          <a:solidFill>
            <a:srgbClr val="ACEAF2">
              <a:alpha val="0"/>
            </a:srgbClr>
          </a:solid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75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4" name="Rectangle 14"/>
          <p:cNvSpPr/>
          <p:nvPr/>
        </p:nvSpPr>
        <p:spPr>
          <a:xfrm>
            <a:off x="6415405" y="3712210"/>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64</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5" name="Rectangle 15"/>
          <p:cNvSpPr/>
          <p:nvPr/>
        </p:nvSpPr>
        <p:spPr>
          <a:xfrm>
            <a:off x="5939155" y="3732848"/>
            <a:ext cx="492125"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56</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6" name="Rectangle 16"/>
          <p:cNvSpPr/>
          <p:nvPr/>
        </p:nvSpPr>
        <p:spPr>
          <a:xfrm>
            <a:off x="5443855" y="3747135"/>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37</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7" name="Rectangle 17"/>
          <p:cNvSpPr/>
          <p:nvPr/>
        </p:nvSpPr>
        <p:spPr>
          <a:xfrm>
            <a:off x="4964430" y="373284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21</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8" name="Rectangle 18"/>
          <p:cNvSpPr/>
          <p:nvPr/>
        </p:nvSpPr>
        <p:spPr>
          <a:xfrm>
            <a:off x="4469130" y="373284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19</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69" name="Rectangle 19"/>
          <p:cNvSpPr/>
          <p:nvPr/>
        </p:nvSpPr>
        <p:spPr>
          <a:xfrm>
            <a:off x="3980180" y="373284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3570" name="Rectangle 20"/>
          <p:cNvSpPr/>
          <p:nvPr/>
        </p:nvSpPr>
        <p:spPr>
          <a:xfrm>
            <a:off x="3486468" y="3715385"/>
            <a:ext cx="493712"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05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98" name="Line 21"/>
          <p:cNvSpPr>
            <a:spLocks noChangeShapeType="1"/>
          </p:cNvSpPr>
          <p:nvPr/>
        </p:nvSpPr>
        <p:spPr bwMode="auto">
          <a:xfrm>
            <a:off x="2997518" y="3732848"/>
            <a:ext cx="6375400" cy="0"/>
          </a:xfrm>
          <a:prstGeom prst="line">
            <a:avLst/>
          </a:prstGeom>
          <a:noFill/>
          <a:ln w="28575" cap="sq">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9" name="Line 22"/>
          <p:cNvSpPr>
            <a:spLocks noChangeShapeType="1"/>
          </p:cNvSpPr>
          <p:nvPr/>
        </p:nvSpPr>
        <p:spPr bwMode="auto">
          <a:xfrm>
            <a:off x="2997518" y="4128135"/>
            <a:ext cx="6375400" cy="0"/>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0" name="Line 23"/>
          <p:cNvSpPr>
            <a:spLocks noChangeShapeType="1"/>
          </p:cNvSpPr>
          <p:nvPr/>
        </p:nvSpPr>
        <p:spPr bwMode="auto">
          <a:xfrm>
            <a:off x="3486468"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1" name="Line 24"/>
          <p:cNvSpPr>
            <a:spLocks noChangeShapeType="1"/>
          </p:cNvSpPr>
          <p:nvPr/>
        </p:nvSpPr>
        <p:spPr bwMode="auto">
          <a:xfrm>
            <a:off x="3980180"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2" name="Line 25"/>
          <p:cNvSpPr>
            <a:spLocks noChangeShapeType="1"/>
          </p:cNvSpPr>
          <p:nvPr/>
        </p:nvSpPr>
        <p:spPr bwMode="auto">
          <a:xfrm>
            <a:off x="4469130"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Line 26"/>
          <p:cNvSpPr>
            <a:spLocks noChangeShapeType="1"/>
          </p:cNvSpPr>
          <p:nvPr/>
        </p:nvSpPr>
        <p:spPr bwMode="auto">
          <a:xfrm>
            <a:off x="4958080"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4" name="Line 27"/>
          <p:cNvSpPr>
            <a:spLocks noChangeShapeType="1"/>
          </p:cNvSpPr>
          <p:nvPr/>
        </p:nvSpPr>
        <p:spPr bwMode="auto">
          <a:xfrm>
            <a:off x="5448618"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5" name="Line 28"/>
          <p:cNvSpPr>
            <a:spLocks noChangeShapeType="1"/>
          </p:cNvSpPr>
          <p:nvPr/>
        </p:nvSpPr>
        <p:spPr bwMode="auto">
          <a:xfrm>
            <a:off x="5939155"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6" name="Line 29"/>
          <p:cNvSpPr>
            <a:spLocks noChangeShapeType="1"/>
          </p:cNvSpPr>
          <p:nvPr/>
        </p:nvSpPr>
        <p:spPr bwMode="auto">
          <a:xfrm>
            <a:off x="6431280"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7" name="Line 30"/>
          <p:cNvSpPr>
            <a:spLocks noChangeShapeType="1"/>
          </p:cNvSpPr>
          <p:nvPr/>
        </p:nvSpPr>
        <p:spPr bwMode="auto">
          <a:xfrm>
            <a:off x="6921818"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8" name="Line 31"/>
          <p:cNvSpPr>
            <a:spLocks noChangeShapeType="1"/>
          </p:cNvSpPr>
          <p:nvPr/>
        </p:nvSpPr>
        <p:spPr bwMode="auto">
          <a:xfrm>
            <a:off x="7412355"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 name="Line 32"/>
          <p:cNvSpPr>
            <a:spLocks noChangeShapeType="1"/>
          </p:cNvSpPr>
          <p:nvPr/>
        </p:nvSpPr>
        <p:spPr bwMode="auto">
          <a:xfrm>
            <a:off x="7882255"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0" name="Line 33"/>
          <p:cNvSpPr>
            <a:spLocks noChangeShapeType="1"/>
          </p:cNvSpPr>
          <p:nvPr/>
        </p:nvSpPr>
        <p:spPr bwMode="auto">
          <a:xfrm>
            <a:off x="8390255"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1" name="Line 34"/>
          <p:cNvSpPr>
            <a:spLocks noChangeShapeType="1"/>
          </p:cNvSpPr>
          <p:nvPr/>
        </p:nvSpPr>
        <p:spPr bwMode="auto">
          <a:xfrm>
            <a:off x="8883968" y="3732848"/>
            <a:ext cx="0" cy="395288"/>
          </a:xfrm>
          <a:prstGeom prst="line">
            <a:avLst/>
          </a:prstGeom>
          <a:noFill/>
          <a:ln w="28575">
            <a:solidFill>
              <a:srgbClr val="0000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2" name="Rectangle 36"/>
          <p:cNvSpPr>
            <a:spLocks noChangeArrowheads="1"/>
          </p:cNvSpPr>
          <p:nvPr/>
        </p:nvSpPr>
        <p:spPr bwMode="auto">
          <a:xfrm>
            <a:off x="8883968" y="4128135"/>
            <a:ext cx="488950" cy="395288"/>
          </a:xfrm>
          <a:prstGeom prst="rect">
            <a:avLst/>
          </a:prstGeom>
          <a:noFill/>
          <a:ln>
            <a:noFill/>
          </a:ln>
          <a:effectLst/>
        </p:spPr>
        <p:txBody>
          <a:bodyPr anchor="ctr"/>
          <a:lstStyle/>
          <a:p>
            <a:pPr marL="0" marR="0" lvl="0" indent="0" algn="l" defTabSz="914400" rtl="0" eaLnBrk="1" fontAlgn="auto" latinLnBrk="0" hangingPunct="1">
              <a:lnSpc>
                <a:spcPct val="100000"/>
              </a:lnSpc>
              <a:spcBef>
                <a:spcPct val="20000"/>
              </a:spcBef>
              <a:spcAft>
                <a:spcPts val="0"/>
              </a:spcAft>
              <a:buClrTx/>
              <a:buSzPct val="85000"/>
              <a:buFont typeface="Wingdings" panose="05000000000000000000" pitchFamily="2" charset="2"/>
              <a:buNone/>
              <a:defRPr/>
            </a:pPr>
            <a:endParaRPr kumimoji="0" lang="zh-CN" altLang="en-US" sz="2000" b="1" i="0" u="none" strike="noStrike" kern="0" cap="none" spc="0" normalizeH="0" baseline="0" noProof="0">
              <a:ln>
                <a:noFill/>
              </a:ln>
              <a:solidFill>
                <a:srgbClr val="54BBBE"/>
              </a:solidFill>
              <a:effectLst/>
              <a:uLnTx/>
              <a:uFillTx/>
              <a:latin typeface="Arial" panose="020B0604020202020204" pitchFamily="34" charset="0"/>
              <a:ea typeface="宋体" panose="02010600030101010101" pitchFamily="2" charset="-122"/>
              <a:cs typeface="+mn-cs"/>
            </a:endParaRPr>
          </a:p>
        </p:txBody>
      </p:sp>
      <p:sp>
        <p:nvSpPr>
          <p:cNvPr id="23586" name="Rectangle 37"/>
          <p:cNvSpPr/>
          <p:nvPr/>
        </p:nvSpPr>
        <p:spPr>
          <a:xfrm>
            <a:off x="8390255" y="4128135"/>
            <a:ext cx="493713"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11</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87" name="Rectangle 38"/>
          <p:cNvSpPr/>
          <p:nvPr/>
        </p:nvSpPr>
        <p:spPr>
          <a:xfrm>
            <a:off x="7882255" y="4128135"/>
            <a:ext cx="5080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10</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88" name="Rectangle 39"/>
          <p:cNvSpPr/>
          <p:nvPr/>
        </p:nvSpPr>
        <p:spPr>
          <a:xfrm>
            <a:off x="7412355" y="4128135"/>
            <a:ext cx="4699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9</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89" name="Rectangle 40"/>
          <p:cNvSpPr/>
          <p:nvPr/>
        </p:nvSpPr>
        <p:spPr>
          <a:xfrm>
            <a:off x="6921818" y="4128135"/>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8</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0" name="Rectangle 41"/>
          <p:cNvSpPr/>
          <p:nvPr/>
        </p:nvSpPr>
        <p:spPr>
          <a:xfrm>
            <a:off x="6431280" y="4128135"/>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7</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1" name="Rectangle 42"/>
          <p:cNvSpPr/>
          <p:nvPr/>
        </p:nvSpPr>
        <p:spPr>
          <a:xfrm>
            <a:off x="5939155" y="4128135"/>
            <a:ext cx="492125"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6</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2" name="Rectangle 43"/>
          <p:cNvSpPr/>
          <p:nvPr/>
        </p:nvSpPr>
        <p:spPr>
          <a:xfrm>
            <a:off x="5448618" y="4128135"/>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5</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3" name="Rectangle 44"/>
          <p:cNvSpPr/>
          <p:nvPr/>
        </p:nvSpPr>
        <p:spPr>
          <a:xfrm>
            <a:off x="4958080" y="4128135"/>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4</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4" name="Rectangle 45"/>
          <p:cNvSpPr/>
          <p:nvPr/>
        </p:nvSpPr>
        <p:spPr>
          <a:xfrm>
            <a:off x="4469130" y="4128135"/>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3</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5" name="Rectangle 46"/>
          <p:cNvSpPr/>
          <p:nvPr/>
        </p:nvSpPr>
        <p:spPr>
          <a:xfrm>
            <a:off x="3980180" y="4128135"/>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2</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23596" name="Rectangle 47"/>
          <p:cNvSpPr/>
          <p:nvPr/>
        </p:nvSpPr>
        <p:spPr>
          <a:xfrm>
            <a:off x="3486468" y="4128135"/>
            <a:ext cx="493712"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D60093"/>
                </a:solidFill>
                <a:latin typeface="Arial" panose="020B0604020202020204" pitchFamily="34" charset="0"/>
                <a:ea typeface="宋体" panose="02010600030101010101" pitchFamily="2" charset="-122"/>
              </a:rPr>
              <a:t>1</a:t>
            </a:r>
            <a:endParaRPr lang="en-US" altLang="zh-CN" sz="2000" b="1" dirty="0">
              <a:solidFill>
                <a:srgbClr val="D60093"/>
              </a:solidFill>
              <a:latin typeface="Arial" panose="020B0604020202020204" pitchFamily="34" charset="0"/>
              <a:ea typeface="宋体" panose="02010600030101010101" pitchFamily="2" charset="-122"/>
            </a:endParaRPr>
          </a:p>
        </p:txBody>
      </p:sp>
      <p:sp>
        <p:nvSpPr>
          <p:cNvPr id="125" name="Line 49"/>
          <p:cNvSpPr>
            <a:spLocks noChangeShapeType="1"/>
          </p:cNvSpPr>
          <p:nvPr/>
        </p:nvSpPr>
        <p:spPr bwMode="auto">
          <a:xfrm>
            <a:off x="888396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6" name="Line 50"/>
          <p:cNvSpPr>
            <a:spLocks noChangeShapeType="1"/>
          </p:cNvSpPr>
          <p:nvPr/>
        </p:nvSpPr>
        <p:spPr bwMode="auto">
          <a:xfrm>
            <a:off x="937291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Line 51"/>
          <p:cNvSpPr>
            <a:spLocks noChangeShapeType="1"/>
          </p:cNvSpPr>
          <p:nvPr/>
        </p:nvSpPr>
        <p:spPr bwMode="auto">
          <a:xfrm>
            <a:off x="348646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8" name="Line 52"/>
          <p:cNvSpPr>
            <a:spLocks noChangeShapeType="1"/>
          </p:cNvSpPr>
          <p:nvPr/>
        </p:nvSpPr>
        <p:spPr bwMode="auto">
          <a:xfrm>
            <a:off x="299751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9" name="Line 53"/>
          <p:cNvSpPr>
            <a:spLocks noChangeShapeType="1"/>
          </p:cNvSpPr>
          <p:nvPr/>
        </p:nvSpPr>
        <p:spPr bwMode="auto">
          <a:xfrm>
            <a:off x="3980180"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Line 54"/>
          <p:cNvSpPr>
            <a:spLocks noChangeShapeType="1"/>
          </p:cNvSpPr>
          <p:nvPr/>
        </p:nvSpPr>
        <p:spPr bwMode="auto">
          <a:xfrm>
            <a:off x="4469130"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1" name="Line 55"/>
          <p:cNvSpPr>
            <a:spLocks noChangeShapeType="1"/>
          </p:cNvSpPr>
          <p:nvPr/>
        </p:nvSpPr>
        <p:spPr bwMode="auto">
          <a:xfrm>
            <a:off x="4958080"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2" name="Line 56"/>
          <p:cNvSpPr>
            <a:spLocks noChangeShapeType="1"/>
          </p:cNvSpPr>
          <p:nvPr/>
        </p:nvSpPr>
        <p:spPr bwMode="auto">
          <a:xfrm>
            <a:off x="544861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57"/>
          <p:cNvSpPr>
            <a:spLocks noChangeShapeType="1"/>
          </p:cNvSpPr>
          <p:nvPr/>
        </p:nvSpPr>
        <p:spPr bwMode="auto">
          <a:xfrm>
            <a:off x="5939155"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4" name="Line 58"/>
          <p:cNvSpPr>
            <a:spLocks noChangeShapeType="1"/>
          </p:cNvSpPr>
          <p:nvPr/>
        </p:nvSpPr>
        <p:spPr bwMode="auto">
          <a:xfrm>
            <a:off x="6431280"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5" name="Line 59"/>
          <p:cNvSpPr>
            <a:spLocks noChangeShapeType="1"/>
          </p:cNvSpPr>
          <p:nvPr/>
        </p:nvSpPr>
        <p:spPr bwMode="auto">
          <a:xfrm>
            <a:off x="6921818"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Line 60"/>
          <p:cNvSpPr>
            <a:spLocks noChangeShapeType="1"/>
          </p:cNvSpPr>
          <p:nvPr/>
        </p:nvSpPr>
        <p:spPr bwMode="auto">
          <a:xfrm>
            <a:off x="7412355"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7" name="Line 61"/>
          <p:cNvSpPr>
            <a:spLocks noChangeShapeType="1"/>
          </p:cNvSpPr>
          <p:nvPr/>
        </p:nvSpPr>
        <p:spPr bwMode="auto">
          <a:xfrm>
            <a:off x="7882255"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8" name="Line 62"/>
          <p:cNvSpPr>
            <a:spLocks noChangeShapeType="1"/>
          </p:cNvSpPr>
          <p:nvPr/>
        </p:nvSpPr>
        <p:spPr bwMode="auto">
          <a:xfrm>
            <a:off x="8390255" y="4128135"/>
            <a:ext cx="0" cy="395288"/>
          </a:xfrm>
          <a:prstGeom prst="line">
            <a:avLst/>
          </a:prstGeom>
          <a:no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4" name="Group 63"/>
          <p:cNvGrpSpPr/>
          <p:nvPr/>
        </p:nvGrpSpPr>
        <p:grpSpPr>
          <a:xfrm>
            <a:off x="8310880" y="4450398"/>
            <a:ext cx="719138" cy="821865"/>
            <a:chOff x="4348" y="2487"/>
            <a:chExt cx="309" cy="874"/>
          </a:xfrm>
        </p:grpSpPr>
        <p:sp>
          <p:nvSpPr>
            <p:cNvPr id="140" name="Line 64"/>
            <p:cNvSpPr>
              <a:spLocks noChangeShapeType="1"/>
            </p:cNvSpPr>
            <p:nvPr/>
          </p:nvSpPr>
          <p:spPr bwMode="auto">
            <a:xfrm flipV="1">
              <a:off x="4503" y="2487"/>
              <a:ext cx="0" cy="547"/>
            </a:xfrm>
            <a:prstGeom prst="line">
              <a:avLst/>
            </a:prstGeom>
            <a:noFill/>
            <a:ln w="57150">
              <a:solidFill>
                <a:srgbClr val="3366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14" name="Text Box 65"/>
            <p:cNvSpPr txBox="1"/>
            <p:nvPr/>
          </p:nvSpPr>
          <p:spPr>
            <a:xfrm>
              <a:off x="4348"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3366CC"/>
                  </a:solidFill>
                  <a:latin typeface="宋体" panose="02010600030101010101" pitchFamily="2" charset="-122"/>
                  <a:ea typeface="宋体" panose="02010600030101010101" pitchFamily="2" charset="-122"/>
                </a:rPr>
                <a:t>high</a:t>
              </a:r>
              <a:endParaRPr lang="en-US" altLang="zh-CN" sz="2000" b="1" dirty="0">
                <a:solidFill>
                  <a:srgbClr val="3366CC"/>
                </a:solidFill>
                <a:latin typeface="宋体" panose="02010600030101010101" pitchFamily="2" charset="-122"/>
                <a:ea typeface="宋体" panose="02010600030101010101" pitchFamily="2" charset="-122"/>
              </a:endParaRPr>
            </a:p>
          </p:txBody>
        </p:sp>
      </p:grpSp>
      <p:sp>
        <p:nvSpPr>
          <p:cNvPr id="142" name="Text Box 72"/>
          <p:cNvSpPr txBox="1"/>
          <p:nvPr/>
        </p:nvSpPr>
        <p:spPr>
          <a:xfrm>
            <a:off x="7436168" y="5607685"/>
            <a:ext cx="1517650" cy="692150"/>
          </a:xfrm>
          <a:prstGeom prst="rect">
            <a:avLst/>
          </a:prstGeom>
          <a:noFill/>
          <a:ln w="9525">
            <a:noFill/>
          </a:ln>
        </p:spPr>
        <p:txBody>
          <a:bodyPr lIns="0" tIns="0" rIns="0" bIns="0" anchor="t">
            <a:spAutoFit/>
          </a:bodyPr>
          <a:lstStyle/>
          <a:p>
            <a:pPr algn="ctr">
              <a:spcBef>
                <a:spcPct val="50000"/>
              </a:spcBef>
            </a:pPr>
            <a:r>
              <a:rPr lang="en-US" altLang="zh-CN" sz="1800" b="1" dirty="0">
                <a:solidFill>
                  <a:srgbClr val="FF0000"/>
                </a:solidFill>
                <a:latin typeface="宋体" panose="02010600030101010101" pitchFamily="2" charset="-122"/>
                <a:ea typeface="宋体" panose="02010600030101010101" pitchFamily="2" charset="-122"/>
              </a:rPr>
              <a:t>low&gt;high</a:t>
            </a:r>
            <a:endParaRPr lang="en-US" altLang="zh-CN" sz="1800" b="1" dirty="0">
              <a:solidFill>
                <a:srgbClr val="FF0000"/>
              </a:solidFill>
              <a:latin typeface="宋体" panose="02010600030101010101" pitchFamily="2" charset="-122"/>
              <a:ea typeface="宋体" panose="02010600030101010101" pitchFamily="2" charset="-122"/>
            </a:endParaRPr>
          </a:p>
          <a:p>
            <a:pPr algn="ctr">
              <a:spcBef>
                <a:spcPct val="50000"/>
              </a:spcBef>
            </a:pPr>
            <a:r>
              <a:rPr lang="zh-CN" altLang="en-US" sz="1800" b="1" dirty="0">
                <a:solidFill>
                  <a:srgbClr val="FF0000"/>
                </a:solidFill>
                <a:latin typeface="宋体" panose="02010600030101010101" pitchFamily="2" charset="-122"/>
                <a:ea typeface="宋体" panose="02010600030101010101" pitchFamily="2" charset="-122"/>
              </a:rPr>
              <a:t>查找失败！</a:t>
            </a:r>
            <a:endParaRPr lang="zh-CN" altLang="en-US" sz="1800" b="1" dirty="0">
              <a:solidFill>
                <a:srgbClr val="FF0000"/>
              </a:solidFill>
              <a:latin typeface="宋体" panose="02010600030101010101" pitchFamily="2" charset="-122"/>
              <a:ea typeface="宋体" panose="02010600030101010101" pitchFamily="2" charset="-122"/>
            </a:endParaRPr>
          </a:p>
        </p:txBody>
      </p:sp>
      <p:grpSp>
        <p:nvGrpSpPr>
          <p:cNvPr id="5" name="Group 80"/>
          <p:cNvGrpSpPr/>
          <p:nvPr/>
        </p:nvGrpSpPr>
        <p:grpSpPr>
          <a:xfrm>
            <a:off x="5934393" y="4463098"/>
            <a:ext cx="490537" cy="833437"/>
            <a:chOff x="2789" y="2475"/>
            <a:chExt cx="309" cy="886"/>
          </a:xfrm>
        </p:grpSpPr>
        <p:sp>
          <p:nvSpPr>
            <p:cNvPr id="144" name="Line 81"/>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18" name="Text Box 82"/>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sp>
        <p:nvSpPr>
          <p:cNvPr id="146" name="Text Box 83"/>
          <p:cNvSpPr txBox="1"/>
          <p:nvPr/>
        </p:nvSpPr>
        <p:spPr>
          <a:xfrm>
            <a:off x="5897880" y="2997835"/>
            <a:ext cx="715963" cy="307340"/>
          </a:xfrm>
          <a:prstGeom prst="rect">
            <a:avLst/>
          </a:prstGeom>
          <a:noFill/>
          <a:ln w="57150">
            <a:noFill/>
          </a:ln>
        </p:spPr>
        <p:txBody>
          <a:bodyPr lIns="0" tIns="0" rIns="0" bIns="0" anchor="t">
            <a:spAutoFit/>
          </a:bodyPr>
          <a:lstStyle/>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85&gt;</a:t>
            </a:r>
            <a:r>
              <a:rPr lang="en-US" altLang="zh-CN" sz="2000" b="1" dirty="0">
                <a:solidFill>
                  <a:srgbClr val="008000"/>
                </a:solidFill>
                <a:latin typeface="Arial" panose="020B0604020202020204" pitchFamily="34" charset="0"/>
                <a:ea typeface="宋体" panose="02010600030101010101" pitchFamily="2" charset="-122"/>
              </a:rPr>
              <a:t>56</a:t>
            </a:r>
            <a:endParaRPr lang="en-US" altLang="zh-CN" sz="2000" b="1" dirty="0">
              <a:solidFill>
                <a:srgbClr val="FF0000"/>
              </a:solidFill>
              <a:latin typeface="Arial" panose="020B0604020202020204" pitchFamily="34" charset="0"/>
              <a:ea typeface="宋体" panose="02010600030101010101" pitchFamily="2" charset="-122"/>
            </a:endParaRPr>
          </a:p>
        </p:txBody>
      </p:sp>
      <p:grpSp>
        <p:nvGrpSpPr>
          <p:cNvPr id="7" name="Group 87"/>
          <p:cNvGrpSpPr/>
          <p:nvPr/>
        </p:nvGrpSpPr>
        <p:grpSpPr>
          <a:xfrm>
            <a:off x="7394893" y="4447223"/>
            <a:ext cx="490537" cy="833437"/>
            <a:chOff x="2789" y="2475"/>
            <a:chExt cx="309" cy="886"/>
          </a:xfrm>
        </p:grpSpPr>
        <p:sp>
          <p:nvSpPr>
            <p:cNvPr id="148" name="Line 88"/>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22" name="Text Box 89"/>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sp>
        <p:nvSpPr>
          <p:cNvPr id="8" name="Text Box 90"/>
          <p:cNvSpPr txBox="1"/>
          <p:nvPr/>
        </p:nvSpPr>
        <p:spPr>
          <a:xfrm>
            <a:off x="7277418" y="2894648"/>
            <a:ext cx="715962" cy="307340"/>
          </a:xfrm>
          <a:prstGeom prst="rect">
            <a:avLst/>
          </a:prstGeom>
          <a:noFill/>
          <a:ln w="57150">
            <a:noFill/>
          </a:ln>
        </p:spPr>
        <p:txBody>
          <a:bodyPr lIns="0" tIns="0" rIns="0" bIns="0" anchor="t">
            <a:spAutoFit/>
          </a:bodyPr>
          <a:lstStyle/>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85&gt;</a:t>
            </a:r>
            <a:r>
              <a:rPr lang="en-US" altLang="zh-CN" sz="2000" b="1" dirty="0">
                <a:solidFill>
                  <a:srgbClr val="008000"/>
                </a:solidFill>
                <a:latin typeface="Arial" panose="020B0604020202020204" pitchFamily="34" charset="0"/>
                <a:ea typeface="宋体" panose="02010600030101010101" pitchFamily="2" charset="-122"/>
              </a:rPr>
              <a:t>80</a:t>
            </a:r>
            <a:endParaRPr lang="en-US" altLang="zh-CN" sz="2000" b="1" dirty="0">
              <a:solidFill>
                <a:srgbClr val="FF0000"/>
              </a:solidFill>
              <a:latin typeface="Arial" panose="020B0604020202020204" pitchFamily="34" charset="0"/>
              <a:ea typeface="宋体" panose="02010600030101010101" pitchFamily="2" charset="-122"/>
            </a:endParaRPr>
          </a:p>
        </p:txBody>
      </p:sp>
      <p:grpSp>
        <p:nvGrpSpPr>
          <p:cNvPr id="9" name="Group 91"/>
          <p:cNvGrpSpPr/>
          <p:nvPr/>
        </p:nvGrpSpPr>
        <p:grpSpPr>
          <a:xfrm>
            <a:off x="7950518" y="4463098"/>
            <a:ext cx="490537" cy="833437"/>
            <a:chOff x="2789" y="2475"/>
            <a:chExt cx="309" cy="886"/>
          </a:xfrm>
        </p:grpSpPr>
        <p:sp>
          <p:nvSpPr>
            <p:cNvPr id="152" name="Line 92"/>
            <p:cNvSpPr>
              <a:spLocks noChangeShapeType="1"/>
            </p:cNvSpPr>
            <p:nvPr/>
          </p:nvSpPr>
          <p:spPr bwMode="auto">
            <a:xfrm flipV="1">
              <a:off x="2944" y="2475"/>
              <a:ext cx="0" cy="547"/>
            </a:xfrm>
            <a:prstGeom prst="line">
              <a:avLst/>
            </a:prstGeom>
            <a:noFill/>
            <a:ln w="57150">
              <a:solidFill>
                <a:srgbClr val="FF00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26" name="Text Box 93"/>
            <p:cNvSpPr txBox="1"/>
            <p:nvPr/>
          </p:nvSpPr>
          <p:spPr>
            <a:xfrm>
              <a:off x="278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FF0000"/>
                  </a:solidFill>
                  <a:latin typeface="宋体" panose="02010600030101010101" pitchFamily="2" charset="-122"/>
                  <a:ea typeface="宋体" panose="02010600030101010101" pitchFamily="2" charset="-122"/>
                </a:rPr>
                <a:t>mid</a:t>
              </a:r>
              <a:endParaRPr lang="en-US" altLang="zh-CN" sz="2000" b="1" dirty="0">
                <a:solidFill>
                  <a:srgbClr val="FF0000"/>
                </a:solidFill>
                <a:latin typeface="宋体" panose="02010600030101010101" pitchFamily="2" charset="-122"/>
                <a:ea typeface="宋体" panose="02010600030101010101" pitchFamily="2" charset="-122"/>
              </a:endParaRPr>
            </a:p>
          </p:txBody>
        </p:sp>
      </p:grpSp>
      <p:sp>
        <p:nvSpPr>
          <p:cNvPr id="154" name="Text Box 95"/>
          <p:cNvSpPr txBox="1"/>
          <p:nvPr/>
        </p:nvSpPr>
        <p:spPr>
          <a:xfrm>
            <a:off x="7926070" y="2404745"/>
            <a:ext cx="715963" cy="307340"/>
          </a:xfrm>
          <a:prstGeom prst="rect">
            <a:avLst/>
          </a:prstGeom>
          <a:noFill/>
          <a:ln w="57150">
            <a:noFill/>
          </a:ln>
        </p:spPr>
        <p:txBody>
          <a:bodyPr lIns="0" tIns="0" rIns="0" bIns="0" anchor="t">
            <a:spAutoFit/>
          </a:bodyPr>
          <a:lstStyle/>
          <a:p>
            <a:pPr algn="ctr">
              <a:spcBef>
                <a:spcPct val="50000"/>
              </a:spcBef>
            </a:pPr>
            <a:r>
              <a:rPr lang="en-US" altLang="zh-CN" sz="2000" b="1" dirty="0">
                <a:solidFill>
                  <a:srgbClr val="FF0000"/>
                </a:solidFill>
                <a:latin typeface="Arial" panose="020B0604020202020204" pitchFamily="34" charset="0"/>
                <a:ea typeface="宋体" panose="02010600030101010101" pitchFamily="2" charset="-122"/>
              </a:rPr>
              <a:t>85&lt;</a:t>
            </a:r>
            <a:r>
              <a:rPr lang="en-US" altLang="zh-CN" sz="2000" b="1" dirty="0">
                <a:solidFill>
                  <a:srgbClr val="008000"/>
                </a:solidFill>
                <a:latin typeface="Arial" panose="020B0604020202020204" pitchFamily="34" charset="0"/>
                <a:ea typeface="宋体" panose="02010600030101010101" pitchFamily="2" charset="-122"/>
              </a:rPr>
              <a:t>88</a:t>
            </a:r>
            <a:endParaRPr lang="en-US" altLang="zh-CN" sz="2000" b="1" dirty="0">
              <a:solidFill>
                <a:srgbClr val="008000"/>
              </a:solidFill>
              <a:latin typeface="Arial" panose="020B0604020202020204" pitchFamily="34" charset="0"/>
              <a:ea typeface="宋体" panose="02010600030101010101" pitchFamily="2" charset="-122"/>
            </a:endParaRPr>
          </a:p>
        </p:txBody>
      </p:sp>
      <p:grpSp>
        <p:nvGrpSpPr>
          <p:cNvPr id="10" name="Group 69"/>
          <p:cNvGrpSpPr/>
          <p:nvPr/>
        </p:nvGrpSpPr>
        <p:grpSpPr>
          <a:xfrm>
            <a:off x="3489643" y="4450398"/>
            <a:ext cx="490537" cy="822325"/>
            <a:chOff x="1249" y="2487"/>
            <a:chExt cx="309" cy="874"/>
          </a:xfrm>
        </p:grpSpPr>
        <p:sp>
          <p:nvSpPr>
            <p:cNvPr id="156" name="Line 70"/>
            <p:cNvSpPr>
              <a:spLocks noChangeShapeType="1"/>
            </p:cNvSpPr>
            <p:nvPr/>
          </p:nvSpPr>
          <p:spPr bwMode="auto">
            <a:xfrm flipV="1">
              <a:off x="1400" y="2487"/>
              <a:ext cx="0" cy="547"/>
            </a:xfrm>
            <a:prstGeom prst="line">
              <a:avLst/>
            </a:prstGeom>
            <a:noFill/>
            <a:ln w="57150">
              <a:solidFill>
                <a:srgbClr val="009900"/>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30" name="Text Box 71"/>
            <p:cNvSpPr txBox="1"/>
            <p:nvPr/>
          </p:nvSpPr>
          <p:spPr>
            <a:xfrm>
              <a:off x="1249" y="3034"/>
              <a:ext cx="309" cy="327"/>
            </a:xfrm>
            <a:prstGeom prst="rect">
              <a:avLst/>
            </a:prstGeom>
            <a:noFill/>
            <a:ln w="9525">
              <a:noFill/>
            </a:ln>
          </p:spPr>
          <p:txBody>
            <a:bodyPr lIns="0" tIns="0" rIns="0" bIns="0" anchor="t">
              <a:spAutoFit/>
            </a:bodyPr>
            <a:lstStyle/>
            <a:p>
              <a:pPr algn="ctr">
                <a:spcBef>
                  <a:spcPct val="50000"/>
                </a:spcBef>
              </a:pPr>
              <a:r>
                <a:rPr lang="en-US" altLang="zh-CN" sz="2000" b="1" dirty="0">
                  <a:solidFill>
                    <a:srgbClr val="008000"/>
                  </a:solidFill>
                  <a:latin typeface="宋体" panose="02010600030101010101" pitchFamily="2" charset="-122"/>
                  <a:ea typeface="宋体" panose="02010600030101010101" pitchFamily="2" charset="-122"/>
                </a:rPr>
                <a:t>low</a:t>
              </a:r>
              <a:endParaRPr lang="en-US" altLang="zh-CN" sz="2000" b="1" dirty="0">
                <a:solidFill>
                  <a:srgbClr val="008000"/>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6"/>
                                        </p:tgtEl>
                                      </p:cBhvr>
                                    </p:animEffect>
                                    <p:set>
                                      <p:cBhvr>
                                        <p:cTn id="7" dur="1" fill="hold">
                                          <p:stCondLst>
                                            <p:cond delay="499"/>
                                          </p:stCondLst>
                                        </p:cTn>
                                        <p:tgtEl>
                                          <p:spTgt spid="8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left)">
                                      <p:cBhvr>
                                        <p:cTn id="10" dur="500"/>
                                        <p:tgtEl>
                                          <p:spTgt spid="84"/>
                                        </p:tgtEl>
                                      </p:cBhvr>
                                    </p:animEffec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63" presetClass="path" presetSubtype="0" accel="50000" decel="50000" fill="hold" nodeType="withEffect">
                                  <p:stCondLst>
                                    <p:cond delay="0"/>
                                  </p:stCondLst>
                                  <p:childTnLst>
                                    <p:animMotion origin="layout" path="M 0.000000 0.000000 L 0.240938 0.001204 " pathEditMode="relative" rAng="0" ptsTypes="">
                                      <p:cBhvr>
                                        <p:cTn id="14" dur="500" fill="hold"/>
                                        <p:tgtEl>
                                          <p:spTgt spid="10"/>
                                        </p:tgtEl>
                                        <p:attrNameLst>
                                          <p:attrName>ppt_x</p:attrName>
                                          <p:attrName>ppt_y</p:attrName>
                                        </p:attrNameLst>
                                      </p:cBhvr>
                                      <p:rCtr x="161" y="0"/>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1" nodeType="clickEffect">
                                  <p:stCondLst>
                                    <p:cond delay="0"/>
                                  </p:stCondLst>
                                  <p:childTnLst>
                                    <p:animEffect transition="out" filter="wipe(left)">
                                      <p:cBhvr>
                                        <p:cTn id="36" dur="500"/>
                                        <p:tgtEl>
                                          <p:spTgt spid="84"/>
                                        </p:tgtEl>
                                      </p:cBhvr>
                                    </p:animEffect>
                                    <p:set>
                                      <p:cBhvr>
                                        <p:cTn id="37" dur="1" fill="hold">
                                          <p:stCondLst>
                                            <p:cond delay="499"/>
                                          </p:stCondLst>
                                        </p:cTn>
                                        <p:tgtEl>
                                          <p:spTgt spid="84"/>
                                        </p:tgtEl>
                                        <p:attrNameLst>
                                          <p:attrName>style.visibility</p:attrName>
                                        </p:attrNameLst>
                                      </p:cBhvr>
                                      <p:to>
                                        <p:strVal val="hidden"/>
                                      </p:to>
                                    </p:set>
                                  </p:childTnLst>
                                </p:cTn>
                              </p:par>
                              <p:par>
                                <p:cTn id="38" presetID="22" presetClass="entr" presetSubtype="8"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wipe(left)">
                                      <p:cBhvr>
                                        <p:cTn id="40" dur="500"/>
                                        <p:tgtEl>
                                          <p:spTgt spid="83"/>
                                        </p:tgtEl>
                                      </p:cBhvr>
                                    </p:animEffec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nodeType="clickPar">
                                  <p:stCondLst>
                                    <p:cond delay="0"/>
                                  </p:stCondLst>
                                  <p:childTnLst>
                                    <p:animMotion origin="layout" path="M 0.321302 0.000000 L 0.364948 0.001204 " pathEditMode="relative" rAng="0" ptsTypes="">
                                      <p:cBhvr>
                                        <p:cTn id="44" dur="500" fill="hold"/>
                                        <p:tgtEl>
                                          <p:spTgt spid="10"/>
                                        </p:tgtEl>
                                        <p:attrNameLst>
                                          <p:attrName>ppt_x</p:attrName>
                                          <p:attrName>ppt_y</p:attrName>
                                        </p:attrNameLst>
                                      </p:cBhvr>
                                      <p:rCtr x="79" y="0"/>
                                    </p:animMotion>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54"/>
                                        </p:tgtEl>
                                        <p:attrNameLst>
                                          <p:attrName>style.visibility</p:attrName>
                                        </p:attrNameLst>
                                      </p:cBhvr>
                                      <p:to>
                                        <p:strVal val="visible"/>
                                      </p:to>
                                    </p:set>
                                    <p:animEffect transition="in" filter="barn(inVertical)">
                                      <p:cBhvr>
                                        <p:cTn id="56" dur="500"/>
                                        <p:tgtEl>
                                          <p:spTgt spid="154"/>
                                        </p:tgtEl>
                                      </p:cBhvr>
                                    </p:animEffect>
                                  </p:childTnLst>
                                </p:cTn>
                              </p:par>
                            </p:childTnLst>
                          </p:cTn>
                        </p:par>
                      </p:childTnLst>
                    </p:cTn>
                  </p:par>
                  <p:par>
                    <p:cTn id="57" fill="hold">
                      <p:stCondLst>
                        <p:cond delay="indefinite"/>
                      </p:stCondLst>
                      <p:childTnLst>
                        <p:par>
                          <p:cTn id="58" fill="hold">
                            <p:stCondLst>
                              <p:cond delay="0"/>
                            </p:stCondLst>
                            <p:childTnLst>
                              <p:par>
                                <p:cTn id="59" presetID="35" presetClass="path" presetSubtype="0" accel="50000" decel="50000" fill="hold" nodeType="clickEffect">
                                  <p:stCondLst>
                                    <p:cond delay="0"/>
                                  </p:stCondLst>
                                  <p:childTnLst>
                                    <p:animMotion origin="layout" path="M 0.000000 0.000000 L -0.075260 0.001204 " pathEditMode="relative" rAng="0" ptsTypes="">
                                      <p:cBhvr>
                                        <p:cTn id="60" dur="1000" fill="hold"/>
                                        <p:tgtEl>
                                          <p:spTgt spid="4"/>
                                        </p:tgtEl>
                                        <p:attrNameLst>
                                          <p:attrName>ppt_x</p:attrName>
                                          <p:attrName>ppt_y</p:attrName>
                                        </p:attrNameLst>
                                      </p:cBhvr>
                                      <p:rCtr x="-37" y="-4"/>
                                    </p:animMotion>
                                  </p:childTnLst>
                                </p:cTn>
                              </p:par>
                              <p:par>
                                <p:cTn id="61" presetID="1" presetClass="exit" presetSubtype="0" fill="hold" grpId="1" nodeType="withEffect">
                                  <p:stCondLst>
                                    <p:cond delay="0"/>
                                  </p:stCondLst>
                                  <p:childTnLst>
                                    <p:set>
                                      <p:cBhvr>
                                        <p:cTn id="62" dur="1" fill="hold">
                                          <p:stCondLst>
                                            <p:cond delay="0"/>
                                          </p:stCondLst>
                                        </p:cTn>
                                        <p:tgtEl>
                                          <p:spTgt spid="15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grpId="1" nodeType="withEffect">
                                  <p:stCondLst>
                                    <p:cond delay="500"/>
                                  </p:stCondLst>
                                  <p:childTnLst>
                                    <p:set>
                                      <p:cBhvr>
                                        <p:cTn id="66" dur="1" fill="hold">
                                          <p:stCondLst>
                                            <p:cond delay="0"/>
                                          </p:stCondLst>
                                        </p:cTn>
                                        <p:tgtEl>
                                          <p:spTgt spid="8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42"/>
                                        </p:tgtEl>
                                        <p:attrNameLst>
                                          <p:attrName>style.visibility</p:attrName>
                                        </p:attrNameLst>
                                      </p:cBhvr>
                                      <p:to>
                                        <p:strVal val="visible"/>
                                      </p:to>
                                    </p:set>
                                    <p:animEffect transition="in" filter="randombar(horizontal)">
                                      <p:cBhvr>
                                        <p:cTn id="7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3" grpId="1" bldLvl="0" animBg="1"/>
      <p:bldP spid="84" grpId="0" bldLvl="0" animBg="1"/>
      <p:bldP spid="84" grpId="1" bldLvl="0" animBg="1"/>
      <p:bldP spid="86" grpId="0" bldLvl="0" animBg="1"/>
      <p:bldP spid="142" grpId="0"/>
      <p:bldP spid="146" grpId="1"/>
      <p:bldP spid="8" grpId="0"/>
      <p:bldP spid="8" grpId="1"/>
      <p:bldP spid="154" grpId="0"/>
      <p:bldP spid="15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折半查找算法的实现</a:t>
            </a:r>
            <a:endParaRPr lang="en-US" alt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578" name="AutoShape 5"/>
          <p:cNvSpPr/>
          <p:nvPr/>
        </p:nvSpPr>
        <p:spPr>
          <a:xfrm>
            <a:off x="1972310" y="1424305"/>
            <a:ext cx="8650605" cy="4892675"/>
          </a:xfrm>
          <a:prstGeom prst="roundRect">
            <a:avLst>
              <a:gd name="adj" fmla="val 10347"/>
            </a:avLst>
          </a:prstGeom>
          <a:gradFill rotWithShape="1">
            <a:gsLst>
              <a:gs pos="0">
                <a:srgbClr val="CCECFF"/>
              </a:gs>
              <a:gs pos="100000">
                <a:srgbClr val="FFFFFF"/>
              </a:gs>
            </a:gsLst>
            <a:lin ang="18900000" scaled="1"/>
            <a:tileRect/>
          </a:gradFill>
          <a:ln w="50800" cap="flat" cmpd="sng">
            <a:solidFill>
              <a:srgbClr val="ABE9FF"/>
            </a:solidFill>
            <a:prstDash val="solid"/>
            <a:round/>
            <a:headEnd type="none" w="med" len="med"/>
            <a:tailEnd type="none" w="med" len="med"/>
          </a:ln>
          <a:effectLst>
            <a:outerShdw dist="107763" dir="2699999" algn="ctr" rotWithShape="0">
              <a:srgbClr val="C0C0C0">
                <a:alpha val="50000"/>
              </a:srgbClr>
            </a:outerShdw>
          </a:effectLst>
        </p:spPr>
        <p:txBody>
          <a:bodyPr wrap="none" anchor="ctr"/>
          <a:lstStyle/>
          <a:p>
            <a:pPr algn="ctr"/>
            <a:endParaRPr lang="zh-CN" altLang="en-US" dirty="0">
              <a:latin typeface="宋体" panose="02010600030101010101" pitchFamily="2" charset="-122"/>
              <a:ea typeface="宋体" panose="02010600030101010101" pitchFamily="2" charset="-122"/>
            </a:endParaRPr>
          </a:p>
        </p:txBody>
      </p:sp>
      <p:sp>
        <p:nvSpPr>
          <p:cNvPr id="24584" name="Text Box 9"/>
          <p:cNvSpPr txBox="1"/>
          <p:nvPr/>
        </p:nvSpPr>
        <p:spPr>
          <a:xfrm>
            <a:off x="2423795" y="1314450"/>
            <a:ext cx="7875270" cy="5128895"/>
          </a:xfrm>
          <a:prstGeom prst="rect">
            <a:avLst/>
          </a:prstGeom>
          <a:noFill/>
          <a:ln w="9525">
            <a:noFill/>
          </a:ln>
        </p:spPr>
        <p:txBody>
          <a:bodyPr wrap="square" anchor="t">
            <a:spAutoFit/>
          </a:bodyPr>
          <a:lstStyle/>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 Search_Bin ( SSTable  ST,  KeyType  key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low = 1;  high = ST.length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while ( low &lt;= high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mid = ( low + high ) / 2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if ( key == ST.R[mid].key )         return  mid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else if ( key &lt; ST.R[mid].key )     high = mid - 1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else low = mid + 1;</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30000"/>
              </a:lnSpc>
              <a:spcBef>
                <a:spcPts val="0"/>
              </a:spcBef>
              <a:spcAft>
                <a:spcPts val="0"/>
              </a:spcAft>
            </a:pPr>
            <a:r>
              <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return  0 ;     }</a:t>
            </a:r>
            <a:endParaRPr lang="en-US" altLang="zh-CN" sz="28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624840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折半查找算法的效率</a:t>
            </a:r>
            <a:r>
              <a:rPr lang="en-US" altLang="zh-CN" sz="3200" dirty="0">
                <a:solidFill>
                  <a:srgbClr val="0000FF"/>
                </a:solidFill>
                <a:latin typeface="微软雅黑" panose="020B0503020204020204" pitchFamily="34" charset="-122"/>
                <a:ea typeface="微软雅黑" panose="020B0503020204020204" pitchFamily="34" charset="-122"/>
                <a:sym typeface="+mn-ea"/>
              </a:rPr>
              <a:t>——</a:t>
            </a:r>
            <a:r>
              <a:rPr lang="zh-CN" altLang="en-US" sz="3200" dirty="0">
                <a:solidFill>
                  <a:srgbClr val="0000FF"/>
                </a:solidFill>
                <a:latin typeface="微软雅黑" panose="020B0503020204020204" pitchFamily="34" charset="-122"/>
                <a:ea typeface="微软雅黑" panose="020B0503020204020204" pitchFamily="34" charset="-122"/>
                <a:sym typeface="+mn-ea"/>
              </a:rPr>
              <a:t>判定树</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650" name="矩形 4"/>
          <p:cNvSpPr/>
          <p:nvPr/>
        </p:nvSpPr>
        <p:spPr>
          <a:xfrm>
            <a:off x="2401570" y="1196658"/>
            <a:ext cx="7991475" cy="460375"/>
          </a:xfrm>
          <a:prstGeom prst="rect">
            <a:avLst/>
          </a:prstGeom>
          <a:noFill/>
          <a:ln w="9525">
            <a:noFill/>
          </a:ln>
        </p:spPr>
        <p:txBody>
          <a:bodyPr anchor="t">
            <a:spAutoFit/>
          </a:bodyPr>
          <a:lstStyle/>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查找过程可用</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判定树</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描述：</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Line 164"/>
          <p:cNvSpPr/>
          <p:nvPr/>
        </p:nvSpPr>
        <p:spPr>
          <a:xfrm flipH="1">
            <a:off x="6592570" y="5808345"/>
            <a:ext cx="207963" cy="490538"/>
          </a:xfrm>
          <a:prstGeom prst="line">
            <a:avLst/>
          </a:prstGeom>
          <a:ln w="38100" cap="flat" cmpd="sng">
            <a:solidFill>
              <a:schemeClr val="accent2"/>
            </a:solidFill>
            <a:prstDash val="solid"/>
            <a:round/>
            <a:headEnd type="none" w="med" len="med"/>
            <a:tailEnd type="none" w="med" len="med"/>
          </a:ln>
        </p:spPr>
      </p:sp>
      <p:sp>
        <p:nvSpPr>
          <p:cNvPr id="7" name="Line 158"/>
          <p:cNvSpPr/>
          <p:nvPr/>
        </p:nvSpPr>
        <p:spPr>
          <a:xfrm>
            <a:off x="4986020" y="5855970"/>
            <a:ext cx="228600" cy="457200"/>
          </a:xfrm>
          <a:prstGeom prst="line">
            <a:avLst/>
          </a:prstGeom>
          <a:ln w="38100" cap="flat" cmpd="sng">
            <a:solidFill>
              <a:schemeClr val="accent2"/>
            </a:solidFill>
            <a:prstDash val="solid"/>
            <a:round/>
            <a:headEnd type="none" w="med" len="med"/>
            <a:tailEnd type="none" w="med" len="med"/>
          </a:ln>
        </p:spPr>
      </p:sp>
      <p:sp>
        <p:nvSpPr>
          <p:cNvPr id="8" name="Line 160"/>
          <p:cNvSpPr/>
          <p:nvPr/>
        </p:nvSpPr>
        <p:spPr>
          <a:xfrm flipH="1">
            <a:off x="4452620" y="5855970"/>
            <a:ext cx="152400" cy="457200"/>
          </a:xfrm>
          <a:prstGeom prst="line">
            <a:avLst/>
          </a:prstGeom>
          <a:ln w="38100" cap="flat" cmpd="sng">
            <a:solidFill>
              <a:schemeClr val="accent2"/>
            </a:solidFill>
            <a:prstDash val="solid"/>
            <a:round/>
            <a:headEnd type="none" w="med" len="med"/>
            <a:tailEnd type="none" w="med" len="med"/>
          </a:ln>
        </p:spPr>
      </p:sp>
      <p:sp>
        <p:nvSpPr>
          <p:cNvPr id="9" name="Line 170"/>
          <p:cNvSpPr/>
          <p:nvPr/>
        </p:nvSpPr>
        <p:spPr>
          <a:xfrm>
            <a:off x="8975408" y="5832158"/>
            <a:ext cx="207962" cy="442912"/>
          </a:xfrm>
          <a:prstGeom prst="line">
            <a:avLst/>
          </a:prstGeom>
          <a:ln w="38100" cap="flat" cmpd="sng">
            <a:solidFill>
              <a:schemeClr val="accent2"/>
            </a:solidFill>
            <a:prstDash val="solid"/>
            <a:round/>
            <a:headEnd type="none" w="med" len="med"/>
            <a:tailEnd type="none" w="med" len="med"/>
          </a:ln>
        </p:spPr>
      </p:sp>
      <p:sp>
        <p:nvSpPr>
          <p:cNvPr id="10" name="Line 169"/>
          <p:cNvSpPr/>
          <p:nvPr/>
        </p:nvSpPr>
        <p:spPr>
          <a:xfrm flipH="1">
            <a:off x="8573770" y="5914708"/>
            <a:ext cx="138113" cy="360362"/>
          </a:xfrm>
          <a:prstGeom prst="line">
            <a:avLst/>
          </a:prstGeom>
          <a:ln w="28575" cap="flat" cmpd="sng">
            <a:solidFill>
              <a:schemeClr val="accent2"/>
            </a:solidFill>
            <a:prstDash val="solid"/>
            <a:round/>
            <a:headEnd type="none" w="med" len="med"/>
            <a:tailEnd type="none" w="med" len="med"/>
          </a:ln>
        </p:spPr>
      </p:sp>
      <p:sp>
        <p:nvSpPr>
          <p:cNvPr id="5" name="Line 168"/>
          <p:cNvSpPr/>
          <p:nvPr/>
        </p:nvSpPr>
        <p:spPr>
          <a:xfrm>
            <a:off x="8497570" y="5146358"/>
            <a:ext cx="304800" cy="304800"/>
          </a:xfrm>
          <a:prstGeom prst="line">
            <a:avLst/>
          </a:prstGeom>
          <a:ln w="38100" cap="flat" cmpd="sng">
            <a:solidFill>
              <a:schemeClr val="accent2"/>
            </a:solidFill>
            <a:prstDash val="solid"/>
            <a:round/>
            <a:headEnd type="none" w="med" len="med"/>
            <a:tailEnd type="none" w="med" len="med"/>
          </a:ln>
        </p:spPr>
      </p:sp>
      <p:sp>
        <p:nvSpPr>
          <p:cNvPr id="12" name="Line 166"/>
          <p:cNvSpPr/>
          <p:nvPr/>
        </p:nvSpPr>
        <p:spPr>
          <a:xfrm>
            <a:off x="7667308" y="4419283"/>
            <a:ext cx="588962" cy="360362"/>
          </a:xfrm>
          <a:prstGeom prst="line">
            <a:avLst/>
          </a:prstGeom>
          <a:ln w="38100" cap="flat" cmpd="sng">
            <a:solidFill>
              <a:schemeClr val="accent2"/>
            </a:solidFill>
            <a:prstDash val="solid"/>
            <a:round/>
            <a:headEnd type="none" w="med" len="med"/>
            <a:tailEnd type="none" w="med" len="med"/>
          </a:ln>
        </p:spPr>
      </p:sp>
      <p:sp>
        <p:nvSpPr>
          <p:cNvPr id="13" name="Line 152"/>
          <p:cNvSpPr/>
          <p:nvPr/>
        </p:nvSpPr>
        <p:spPr>
          <a:xfrm flipH="1">
            <a:off x="2299970" y="5113020"/>
            <a:ext cx="266700" cy="398463"/>
          </a:xfrm>
          <a:prstGeom prst="line">
            <a:avLst/>
          </a:prstGeom>
          <a:ln w="38100" cap="flat" cmpd="sng">
            <a:solidFill>
              <a:schemeClr val="accent2"/>
            </a:solidFill>
            <a:prstDash val="solid"/>
            <a:round/>
            <a:headEnd type="none" w="med" len="med"/>
            <a:tailEnd type="none" w="med" len="med"/>
          </a:ln>
        </p:spPr>
      </p:sp>
      <p:sp>
        <p:nvSpPr>
          <p:cNvPr id="14" name="Line 163"/>
          <p:cNvSpPr/>
          <p:nvPr/>
        </p:nvSpPr>
        <p:spPr>
          <a:xfrm>
            <a:off x="6689408" y="5208270"/>
            <a:ext cx="304800" cy="274638"/>
          </a:xfrm>
          <a:prstGeom prst="line">
            <a:avLst/>
          </a:prstGeom>
          <a:ln w="38100" cap="flat" cmpd="sng">
            <a:solidFill>
              <a:schemeClr val="accent2"/>
            </a:solidFill>
            <a:prstDash val="solid"/>
            <a:round/>
            <a:headEnd type="none" w="med" len="med"/>
            <a:tailEnd type="none" w="med" len="med"/>
          </a:ln>
        </p:spPr>
      </p:sp>
      <p:sp>
        <p:nvSpPr>
          <p:cNvPr id="15" name="Line 162"/>
          <p:cNvSpPr/>
          <p:nvPr/>
        </p:nvSpPr>
        <p:spPr>
          <a:xfrm flipH="1">
            <a:off x="5865495" y="5192395"/>
            <a:ext cx="396875" cy="350838"/>
          </a:xfrm>
          <a:prstGeom prst="line">
            <a:avLst/>
          </a:prstGeom>
          <a:ln w="38100" cap="flat" cmpd="sng">
            <a:solidFill>
              <a:schemeClr val="accent2"/>
            </a:solidFill>
            <a:prstDash val="solid"/>
            <a:round/>
            <a:headEnd type="none" w="med" len="med"/>
            <a:tailEnd type="none" w="med" len="med"/>
          </a:ln>
        </p:spPr>
      </p:sp>
      <p:sp>
        <p:nvSpPr>
          <p:cNvPr id="16" name="Line 157"/>
          <p:cNvSpPr/>
          <p:nvPr/>
        </p:nvSpPr>
        <p:spPr>
          <a:xfrm flipH="1">
            <a:off x="3879533" y="5036820"/>
            <a:ext cx="247650" cy="473075"/>
          </a:xfrm>
          <a:prstGeom prst="line">
            <a:avLst/>
          </a:prstGeom>
          <a:ln w="38100" cap="flat" cmpd="sng">
            <a:solidFill>
              <a:schemeClr val="accent2"/>
            </a:solidFill>
            <a:prstDash val="solid"/>
            <a:round/>
            <a:headEnd type="none" w="med" len="med"/>
            <a:tailEnd type="none" w="med" len="med"/>
          </a:ln>
        </p:spPr>
      </p:sp>
      <p:sp>
        <p:nvSpPr>
          <p:cNvPr id="17" name="Line 150"/>
          <p:cNvSpPr/>
          <p:nvPr/>
        </p:nvSpPr>
        <p:spPr>
          <a:xfrm>
            <a:off x="5782945" y="3881120"/>
            <a:ext cx="1392238" cy="452438"/>
          </a:xfrm>
          <a:prstGeom prst="line">
            <a:avLst/>
          </a:prstGeom>
          <a:ln w="28575" cap="flat" cmpd="sng">
            <a:solidFill>
              <a:schemeClr val="accent2"/>
            </a:solidFill>
            <a:prstDash val="solid"/>
            <a:round/>
            <a:headEnd type="none" w="med" len="med"/>
            <a:tailEnd type="none" w="med" len="med"/>
          </a:ln>
        </p:spPr>
      </p:sp>
      <p:sp>
        <p:nvSpPr>
          <p:cNvPr id="18" name="Line 159"/>
          <p:cNvSpPr/>
          <p:nvPr/>
        </p:nvSpPr>
        <p:spPr>
          <a:xfrm>
            <a:off x="4498658" y="5092383"/>
            <a:ext cx="304800" cy="411162"/>
          </a:xfrm>
          <a:prstGeom prst="line">
            <a:avLst/>
          </a:prstGeom>
          <a:ln w="38100" cap="flat" cmpd="sng">
            <a:solidFill>
              <a:schemeClr val="accent2"/>
            </a:solidFill>
            <a:prstDash val="solid"/>
            <a:round/>
            <a:headEnd type="none" w="med" len="med"/>
            <a:tailEnd type="none" w="med" len="med"/>
          </a:ln>
        </p:spPr>
      </p:sp>
      <p:sp>
        <p:nvSpPr>
          <p:cNvPr id="19" name="Line 161"/>
          <p:cNvSpPr/>
          <p:nvPr/>
        </p:nvSpPr>
        <p:spPr>
          <a:xfrm flipH="1">
            <a:off x="6649720" y="4416108"/>
            <a:ext cx="555625" cy="452437"/>
          </a:xfrm>
          <a:prstGeom prst="line">
            <a:avLst/>
          </a:prstGeom>
          <a:ln w="38100" cap="flat" cmpd="sng">
            <a:solidFill>
              <a:schemeClr val="accent2"/>
            </a:solidFill>
            <a:prstDash val="solid"/>
            <a:round/>
            <a:headEnd type="none" w="med" len="med"/>
            <a:tailEnd type="none" w="med" len="med"/>
          </a:ln>
        </p:spPr>
      </p:sp>
      <p:sp>
        <p:nvSpPr>
          <p:cNvPr id="20" name="Line 149"/>
          <p:cNvSpPr/>
          <p:nvPr/>
        </p:nvSpPr>
        <p:spPr>
          <a:xfrm flipH="1">
            <a:off x="3790633" y="3917633"/>
            <a:ext cx="1639887" cy="374650"/>
          </a:xfrm>
          <a:prstGeom prst="line">
            <a:avLst/>
          </a:prstGeom>
          <a:ln w="38100" cap="flat" cmpd="sng">
            <a:solidFill>
              <a:schemeClr val="accent2"/>
            </a:solidFill>
            <a:prstDash val="solid"/>
            <a:round/>
            <a:headEnd type="none" w="med" len="med"/>
            <a:tailEnd type="none" w="med" len="med"/>
          </a:ln>
        </p:spPr>
      </p:sp>
      <p:sp>
        <p:nvSpPr>
          <p:cNvPr id="21" name="Line 165"/>
          <p:cNvSpPr/>
          <p:nvPr/>
        </p:nvSpPr>
        <p:spPr>
          <a:xfrm>
            <a:off x="7238683" y="5878195"/>
            <a:ext cx="244475" cy="427038"/>
          </a:xfrm>
          <a:prstGeom prst="line">
            <a:avLst/>
          </a:prstGeom>
          <a:ln w="38100" cap="flat" cmpd="sng">
            <a:solidFill>
              <a:schemeClr val="accent2"/>
            </a:solidFill>
            <a:prstDash val="solid"/>
            <a:round/>
            <a:headEnd type="none" w="med" len="med"/>
            <a:tailEnd type="none" w="med" len="med"/>
          </a:ln>
        </p:spPr>
      </p:sp>
      <p:sp>
        <p:nvSpPr>
          <p:cNvPr id="22" name="Line 156"/>
          <p:cNvSpPr/>
          <p:nvPr/>
        </p:nvSpPr>
        <p:spPr>
          <a:xfrm>
            <a:off x="3870008" y="4458970"/>
            <a:ext cx="317500" cy="304800"/>
          </a:xfrm>
          <a:prstGeom prst="line">
            <a:avLst/>
          </a:prstGeom>
          <a:ln w="38100" cap="flat" cmpd="sng">
            <a:solidFill>
              <a:schemeClr val="accent2"/>
            </a:solidFill>
            <a:prstDash val="solid"/>
            <a:round/>
            <a:headEnd type="none" w="med" len="med"/>
            <a:tailEnd type="none" w="med" len="med"/>
          </a:ln>
        </p:spPr>
      </p:sp>
      <p:sp>
        <p:nvSpPr>
          <p:cNvPr id="23" name="Line 151"/>
          <p:cNvSpPr/>
          <p:nvPr/>
        </p:nvSpPr>
        <p:spPr>
          <a:xfrm flipH="1">
            <a:off x="2774633" y="4425633"/>
            <a:ext cx="587375" cy="338137"/>
          </a:xfrm>
          <a:prstGeom prst="line">
            <a:avLst/>
          </a:prstGeom>
          <a:ln w="38100" cap="flat" cmpd="sng">
            <a:solidFill>
              <a:schemeClr val="accent2"/>
            </a:solidFill>
            <a:prstDash val="solid"/>
            <a:round/>
            <a:headEnd type="none" w="med" len="med"/>
            <a:tailEnd type="none" w="med" len="med"/>
          </a:ln>
        </p:spPr>
      </p:sp>
      <p:sp>
        <p:nvSpPr>
          <p:cNvPr id="24" name="Line 153"/>
          <p:cNvSpPr/>
          <p:nvPr/>
        </p:nvSpPr>
        <p:spPr>
          <a:xfrm>
            <a:off x="3025458" y="5187633"/>
            <a:ext cx="296862" cy="411162"/>
          </a:xfrm>
          <a:prstGeom prst="line">
            <a:avLst/>
          </a:prstGeom>
          <a:ln w="38100" cap="flat" cmpd="sng">
            <a:solidFill>
              <a:schemeClr val="accent2"/>
            </a:solidFill>
            <a:prstDash val="solid"/>
            <a:round/>
            <a:headEnd type="none" w="med" len="med"/>
            <a:tailEnd type="none" w="med" len="med"/>
          </a:ln>
        </p:spPr>
      </p:sp>
      <p:sp>
        <p:nvSpPr>
          <p:cNvPr id="25" name="Line 154"/>
          <p:cNvSpPr/>
          <p:nvPr/>
        </p:nvSpPr>
        <p:spPr>
          <a:xfrm flipH="1">
            <a:off x="2941320" y="5949633"/>
            <a:ext cx="152400" cy="381000"/>
          </a:xfrm>
          <a:prstGeom prst="line">
            <a:avLst/>
          </a:prstGeom>
          <a:ln w="38100" cap="flat" cmpd="sng">
            <a:solidFill>
              <a:schemeClr val="accent2"/>
            </a:solidFill>
            <a:prstDash val="solid"/>
            <a:round/>
            <a:headEnd type="none" w="med" len="med"/>
            <a:tailEnd type="none" w="med" len="med"/>
          </a:ln>
        </p:spPr>
      </p:sp>
      <p:sp>
        <p:nvSpPr>
          <p:cNvPr id="26" name="Line 155"/>
          <p:cNvSpPr/>
          <p:nvPr/>
        </p:nvSpPr>
        <p:spPr>
          <a:xfrm>
            <a:off x="3493770" y="5976620"/>
            <a:ext cx="152400" cy="381000"/>
          </a:xfrm>
          <a:prstGeom prst="line">
            <a:avLst/>
          </a:prstGeom>
          <a:ln w="38100" cap="flat" cmpd="sng">
            <a:solidFill>
              <a:schemeClr val="accent2"/>
            </a:solidFill>
            <a:prstDash val="solid"/>
            <a:round/>
            <a:headEnd type="none" w="med" len="med"/>
            <a:tailEnd type="none" w="med" len="med"/>
          </a:ln>
        </p:spPr>
      </p:sp>
      <p:sp>
        <p:nvSpPr>
          <p:cNvPr id="27672" name="Rectangle 70"/>
          <p:cNvSpPr/>
          <p:nvPr/>
        </p:nvSpPr>
        <p:spPr>
          <a:xfrm>
            <a:off x="8761095" y="2680970"/>
            <a:ext cx="488950" cy="395288"/>
          </a:xfrm>
          <a:prstGeom prst="rect">
            <a:avLst/>
          </a:prstGeom>
          <a:noFill/>
          <a:ln w="57150">
            <a:noFill/>
          </a:ln>
        </p:spPr>
        <p:txBody>
          <a:bodyPr anchor="ctr"/>
          <a:lstStyle/>
          <a:p>
            <a:pPr>
              <a:spcBef>
                <a:spcPct val="20000"/>
              </a:spcBef>
              <a:buSzPct val="85000"/>
              <a:buFont typeface="Wingdings" panose="05000000000000000000" pitchFamily="2" charset="2"/>
              <a:buNone/>
            </a:pPr>
            <a:endParaRPr lang="zh-CN" altLang="en-US" sz="2000" b="1" dirty="0">
              <a:solidFill>
                <a:schemeClr val="accent1"/>
              </a:solidFill>
              <a:latin typeface="Arial" panose="020B0604020202020204" pitchFamily="34" charset="0"/>
              <a:ea typeface="宋体" panose="02010600030101010101" pitchFamily="2" charset="-122"/>
            </a:endParaRPr>
          </a:p>
        </p:txBody>
      </p:sp>
      <p:sp>
        <p:nvSpPr>
          <p:cNvPr id="27673" name="Rectangle 82"/>
          <p:cNvSpPr/>
          <p:nvPr/>
        </p:nvSpPr>
        <p:spPr>
          <a:xfrm>
            <a:off x="2631758" y="2680970"/>
            <a:ext cx="7318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zh-CN" altLang="en-US" sz="2000" b="1" dirty="0">
                <a:solidFill>
                  <a:srgbClr val="0000CC"/>
                </a:solidFill>
                <a:latin typeface="Arial" panose="020B0604020202020204" pitchFamily="34" charset="0"/>
                <a:ea typeface="宋体" panose="02010600030101010101" pitchFamily="2" charset="-122"/>
              </a:rPr>
              <a:t>次数</a:t>
            </a:r>
            <a:endParaRPr lang="zh-CN" altLang="en-US" sz="2000" b="1" dirty="0">
              <a:solidFill>
                <a:srgbClr val="0000CC"/>
              </a:solidFill>
              <a:latin typeface="Arial" panose="020B0604020202020204" pitchFamily="34" charset="0"/>
              <a:ea typeface="宋体" panose="02010600030101010101" pitchFamily="2" charset="-122"/>
            </a:endParaRPr>
          </a:p>
        </p:txBody>
      </p:sp>
      <p:sp>
        <p:nvSpPr>
          <p:cNvPr id="27674" name="Line 96"/>
          <p:cNvSpPr/>
          <p:nvPr/>
        </p:nvSpPr>
        <p:spPr>
          <a:xfrm>
            <a:off x="2917508" y="2671445"/>
            <a:ext cx="6375400" cy="0"/>
          </a:xfrm>
          <a:prstGeom prst="line">
            <a:avLst/>
          </a:prstGeom>
          <a:ln w="28575" cap="sq" cmpd="sng">
            <a:solidFill>
              <a:srgbClr val="000000"/>
            </a:solidFill>
            <a:prstDash val="solid"/>
            <a:round/>
            <a:headEnd type="none" w="med" len="med"/>
            <a:tailEnd type="none" w="med" len="med"/>
          </a:ln>
        </p:spPr>
      </p:sp>
      <p:sp>
        <p:nvSpPr>
          <p:cNvPr id="27675" name="Line 98"/>
          <p:cNvSpPr/>
          <p:nvPr/>
        </p:nvSpPr>
        <p:spPr>
          <a:xfrm>
            <a:off x="2874645" y="3076258"/>
            <a:ext cx="6375400" cy="0"/>
          </a:xfrm>
          <a:prstGeom prst="line">
            <a:avLst/>
          </a:prstGeom>
          <a:ln w="28575" cap="sq" cmpd="sng">
            <a:solidFill>
              <a:srgbClr val="000000"/>
            </a:solidFill>
            <a:prstDash val="solid"/>
            <a:round/>
            <a:headEnd type="none" w="med" len="med"/>
            <a:tailEnd type="none" w="med" len="med"/>
          </a:ln>
        </p:spPr>
      </p:sp>
      <p:sp>
        <p:nvSpPr>
          <p:cNvPr id="27676" name="Line 113"/>
          <p:cNvSpPr/>
          <p:nvPr/>
        </p:nvSpPr>
        <p:spPr>
          <a:xfrm>
            <a:off x="8761095" y="2680970"/>
            <a:ext cx="0" cy="395288"/>
          </a:xfrm>
          <a:prstGeom prst="line">
            <a:avLst/>
          </a:prstGeom>
          <a:ln w="28575" cap="flat" cmpd="sng">
            <a:solidFill>
              <a:srgbClr val="000000"/>
            </a:solidFill>
            <a:prstDash val="solid"/>
            <a:round/>
            <a:headEnd type="none" w="med" len="med"/>
            <a:tailEnd type="none" w="med" len="med"/>
          </a:ln>
        </p:spPr>
      </p:sp>
      <p:sp>
        <p:nvSpPr>
          <p:cNvPr id="27677" name="Line 115"/>
          <p:cNvSpPr/>
          <p:nvPr/>
        </p:nvSpPr>
        <p:spPr>
          <a:xfrm>
            <a:off x="3363595" y="2680970"/>
            <a:ext cx="0" cy="395288"/>
          </a:xfrm>
          <a:prstGeom prst="line">
            <a:avLst/>
          </a:prstGeom>
          <a:ln w="28575" cap="flat" cmpd="sng">
            <a:solidFill>
              <a:srgbClr val="000000"/>
            </a:solidFill>
            <a:prstDash val="solid"/>
            <a:round/>
            <a:headEnd type="none" w="med" len="med"/>
            <a:tailEnd type="none" w="med" len="med"/>
          </a:ln>
        </p:spPr>
      </p:sp>
      <p:sp>
        <p:nvSpPr>
          <p:cNvPr id="27678" name="Line 117"/>
          <p:cNvSpPr/>
          <p:nvPr/>
        </p:nvSpPr>
        <p:spPr>
          <a:xfrm>
            <a:off x="3857308" y="2680970"/>
            <a:ext cx="0" cy="395288"/>
          </a:xfrm>
          <a:prstGeom prst="line">
            <a:avLst/>
          </a:prstGeom>
          <a:ln w="28575" cap="flat" cmpd="sng">
            <a:solidFill>
              <a:srgbClr val="000000"/>
            </a:solidFill>
            <a:prstDash val="solid"/>
            <a:round/>
            <a:headEnd type="none" w="med" len="med"/>
            <a:tailEnd type="none" w="med" len="med"/>
          </a:ln>
        </p:spPr>
      </p:sp>
      <p:sp>
        <p:nvSpPr>
          <p:cNvPr id="27679" name="Line 118"/>
          <p:cNvSpPr/>
          <p:nvPr/>
        </p:nvSpPr>
        <p:spPr>
          <a:xfrm>
            <a:off x="4346258" y="2680970"/>
            <a:ext cx="0" cy="395288"/>
          </a:xfrm>
          <a:prstGeom prst="line">
            <a:avLst/>
          </a:prstGeom>
          <a:ln w="28575" cap="flat" cmpd="sng">
            <a:solidFill>
              <a:srgbClr val="000000"/>
            </a:solidFill>
            <a:prstDash val="solid"/>
            <a:round/>
            <a:headEnd type="none" w="med" len="med"/>
            <a:tailEnd type="none" w="med" len="med"/>
          </a:ln>
        </p:spPr>
      </p:sp>
      <p:sp>
        <p:nvSpPr>
          <p:cNvPr id="27680" name="Line 119"/>
          <p:cNvSpPr/>
          <p:nvPr/>
        </p:nvSpPr>
        <p:spPr>
          <a:xfrm>
            <a:off x="4835208" y="2680970"/>
            <a:ext cx="0" cy="395288"/>
          </a:xfrm>
          <a:prstGeom prst="line">
            <a:avLst/>
          </a:prstGeom>
          <a:ln w="28575" cap="flat" cmpd="sng">
            <a:solidFill>
              <a:srgbClr val="000000"/>
            </a:solidFill>
            <a:prstDash val="solid"/>
            <a:round/>
            <a:headEnd type="none" w="med" len="med"/>
            <a:tailEnd type="none" w="med" len="med"/>
          </a:ln>
        </p:spPr>
      </p:sp>
      <p:sp>
        <p:nvSpPr>
          <p:cNvPr id="27681" name="Line 120"/>
          <p:cNvSpPr/>
          <p:nvPr/>
        </p:nvSpPr>
        <p:spPr>
          <a:xfrm>
            <a:off x="5325745" y="2680970"/>
            <a:ext cx="0" cy="395288"/>
          </a:xfrm>
          <a:prstGeom prst="line">
            <a:avLst/>
          </a:prstGeom>
          <a:ln w="28575" cap="flat" cmpd="sng">
            <a:solidFill>
              <a:srgbClr val="000000"/>
            </a:solidFill>
            <a:prstDash val="solid"/>
            <a:round/>
            <a:headEnd type="none" w="med" len="med"/>
            <a:tailEnd type="none" w="med" len="med"/>
          </a:ln>
        </p:spPr>
      </p:sp>
      <p:sp>
        <p:nvSpPr>
          <p:cNvPr id="27682" name="Line 121"/>
          <p:cNvSpPr/>
          <p:nvPr/>
        </p:nvSpPr>
        <p:spPr>
          <a:xfrm>
            <a:off x="5816283" y="2680970"/>
            <a:ext cx="0" cy="395288"/>
          </a:xfrm>
          <a:prstGeom prst="line">
            <a:avLst/>
          </a:prstGeom>
          <a:ln w="28575" cap="flat" cmpd="sng">
            <a:solidFill>
              <a:srgbClr val="000000"/>
            </a:solidFill>
            <a:prstDash val="solid"/>
            <a:round/>
            <a:headEnd type="none" w="med" len="med"/>
            <a:tailEnd type="none" w="med" len="med"/>
          </a:ln>
        </p:spPr>
      </p:sp>
      <p:sp>
        <p:nvSpPr>
          <p:cNvPr id="27683" name="Line 122"/>
          <p:cNvSpPr/>
          <p:nvPr/>
        </p:nvSpPr>
        <p:spPr>
          <a:xfrm>
            <a:off x="6308408" y="2680970"/>
            <a:ext cx="0" cy="395288"/>
          </a:xfrm>
          <a:prstGeom prst="line">
            <a:avLst/>
          </a:prstGeom>
          <a:ln w="28575" cap="flat" cmpd="sng">
            <a:solidFill>
              <a:srgbClr val="000000"/>
            </a:solidFill>
            <a:prstDash val="solid"/>
            <a:round/>
            <a:headEnd type="none" w="med" len="med"/>
            <a:tailEnd type="none" w="med" len="med"/>
          </a:ln>
        </p:spPr>
      </p:sp>
      <p:sp>
        <p:nvSpPr>
          <p:cNvPr id="27684" name="Line 123"/>
          <p:cNvSpPr/>
          <p:nvPr/>
        </p:nvSpPr>
        <p:spPr>
          <a:xfrm>
            <a:off x="6798945" y="2680970"/>
            <a:ext cx="0" cy="395288"/>
          </a:xfrm>
          <a:prstGeom prst="line">
            <a:avLst/>
          </a:prstGeom>
          <a:ln w="28575" cap="flat" cmpd="sng">
            <a:solidFill>
              <a:srgbClr val="000000"/>
            </a:solidFill>
            <a:prstDash val="solid"/>
            <a:round/>
            <a:headEnd type="none" w="med" len="med"/>
            <a:tailEnd type="none" w="med" len="med"/>
          </a:ln>
        </p:spPr>
      </p:sp>
      <p:sp>
        <p:nvSpPr>
          <p:cNvPr id="27685" name="Line 124"/>
          <p:cNvSpPr/>
          <p:nvPr/>
        </p:nvSpPr>
        <p:spPr>
          <a:xfrm>
            <a:off x="7289483" y="2680970"/>
            <a:ext cx="0" cy="395288"/>
          </a:xfrm>
          <a:prstGeom prst="line">
            <a:avLst/>
          </a:prstGeom>
          <a:ln w="28575" cap="flat" cmpd="sng">
            <a:solidFill>
              <a:srgbClr val="000000"/>
            </a:solidFill>
            <a:prstDash val="solid"/>
            <a:round/>
            <a:headEnd type="none" w="med" len="med"/>
            <a:tailEnd type="none" w="med" len="med"/>
          </a:ln>
        </p:spPr>
      </p:sp>
      <p:sp>
        <p:nvSpPr>
          <p:cNvPr id="27686" name="Line 125"/>
          <p:cNvSpPr/>
          <p:nvPr/>
        </p:nvSpPr>
        <p:spPr>
          <a:xfrm>
            <a:off x="7759383" y="2680970"/>
            <a:ext cx="0" cy="395288"/>
          </a:xfrm>
          <a:prstGeom prst="line">
            <a:avLst/>
          </a:prstGeom>
          <a:ln w="28575" cap="flat" cmpd="sng">
            <a:solidFill>
              <a:srgbClr val="000000"/>
            </a:solidFill>
            <a:prstDash val="solid"/>
            <a:round/>
            <a:headEnd type="none" w="med" len="med"/>
            <a:tailEnd type="none" w="med" len="med"/>
          </a:ln>
        </p:spPr>
      </p:sp>
      <p:sp>
        <p:nvSpPr>
          <p:cNvPr id="27687" name="Line 126"/>
          <p:cNvSpPr/>
          <p:nvPr/>
        </p:nvSpPr>
        <p:spPr>
          <a:xfrm>
            <a:off x="8267383" y="2680970"/>
            <a:ext cx="0" cy="395288"/>
          </a:xfrm>
          <a:prstGeom prst="line">
            <a:avLst/>
          </a:prstGeom>
          <a:ln w="28575" cap="flat" cmpd="sng">
            <a:solidFill>
              <a:srgbClr val="000000"/>
            </a:solidFill>
            <a:prstDash val="solid"/>
            <a:round/>
            <a:headEnd type="none" w="med" len="med"/>
            <a:tailEnd type="none" w="med" len="med"/>
          </a:ln>
        </p:spPr>
      </p:sp>
      <p:sp>
        <p:nvSpPr>
          <p:cNvPr id="43" name="Oval 127"/>
          <p:cNvSpPr/>
          <p:nvPr/>
        </p:nvSpPr>
        <p:spPr>
          <a:xfrm>
            <a:off x="5290820" y="3519170"/>
            <a:ext cx="609600" cy="533400"/>
          </a:xfrm>
          <a:prstGeom prst="ellipse">
            <a:avLst/>
          </a:prstGeom>
          <a:solidFill>
            <a:schemeClr val="accent5">
              <a:lumMod val="75000"/>
            </a:schemeClr>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6</a:t>
            </a:r>
            <a:endParaRPr lang="en-US" altLang="zh-CN" b="1" dirty="0">
              <a:latin typeface="宋体" panose="02010600030101010101" pitchFamily="2" charset="-122"/>
              <a:ea typeface="宋体" panose="02010600030101010101" pitchFamily="2" charset="-122"/>
            </a:endParaRPr>
          </a:p>
        </p:txBody>
      </p:sp>
      <p:sp>
        <p:nvSpPr>
          <p:cNvPr id="44" name="Oval 128"/>
          <p:cNvSpPr/>
          <p:nvPr/>
        </p:nvSpPr>
        <p:spPr>
          <a:xfrm>
            <a:off x="3301683" y="4182745"/>
            <a:ext cx="609600" cy="533400"/>
          </a:xfrm>
          <a:prstGeom prst="ellipse">
            <a:avLst/>
          </a:prstGeom>
          <a:solidFill>
            <a:schemeClr val="accent2"/>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3</a:t>
            </a:r>
            <a:endParaRPr lang="en-US" altLang="zh-CN" b="1" dirty="0">
              <a:latin typeface="宋体" panose="02010600030101010101" pitchFamily="2" charset="-122"/>
              <a:ea typeface="宋体" panose="02010600030101010101" pitchFamily="2" charset="-122"/>
            </a:endParaRPr>
          </a:p>
        </p:txBody>
      </p:sp>
      <p:sp>
        <p:nvSpPr>
          <p:cNvPr id="45" name="Oval 129"/>
          <p:cNvSpPr/>
          <p:nvPr/>
        </p:nvSpPr>
        <p:spPr>
          <a:xfrm>
            <a:off x="7113270" y="4114483"/>
            <a:ext cx="609600" cy="533400"/>
          </a:xfrm>
          <a:prstGeom prst="ellipse">
            <a:avLst/>
          </a:prstGeom>
          <a:solidFill>
            <a:schemeClr val="accent2"/>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9</a:t>
            </a:r>
            <a:endParaRPr lang="en-US" altLang="zh-CN" b="1" dirty="0">
              <a:latin typeface="宋体" panose="02010600030101010101" pitchFamily="2" charset="-122"/>
              <a:ea typeface="宋体" panose="02010600030101010101" pitchFamily="2" charset="-122"/>
            </a:endParaRPr>
          </a:p>
        </p:txBody>
      </p:sp>
      <p:sp>
        <p:nvSpPr>
          <p:cNvPr id="46" name="Oval 130"/>
          <p:cNvSpPr/>
          <p:nvPr/>
        </p:nvSpPr>
        <p:spPr>
          <a:xfrm>
            <a:off x="2482533" y="4738370"/>
            <a:ext cx="609600" cy="533400"/>
          </a:xfrm>
          <a:prstGeom prst="ellipse">
            <a:avLst/>
          </a:prstGeom>
          <a:solidFill>
            <a:srgbClr val="BF11C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1</a:t>
            </a:r>
            <a:endParaRPr lang="en-US" altLang="zh-CN" b="1" dirty="0">
              <a:latin typeface="宋体" panose="02010600030101010101" pitchFamily="2" charset="-122"/>
              <a:ea typeface="宋体" panose="02010600030101010101" pitchFamily="2" charset="-122"/>
            </a:endParaRPr>
          </a:p>
        </p:txBody>
      </p:sp>
      <p:sp>
        <p:nvSpPr>
          <p:cNvPr id="47" name="Oval 131"/>
          <p:cNvSpPr/>
          <p:nvPr/>
        </p:nvSpPr>
        <p:spPr>
          <a:xfrm>
            <a:off x="3935095" y="4698683"/>
            <a:ext cx="609600" cy="533400"/>
          </a:xfrm>
          <a:prstGeom prst="ellipse">
            <a:avLst/>
          </a:prstGeom>
          <a:solidFill>
            <a:srgbClr val="BF11C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4</a:t>
            </a:r>
            <a:endParaRPr lang="en-US" altLang="zh-CN" b="1" dirty="0">
              <a:latin typeface="宋体" panose="02010600030101010101" pitchFamily="2" charset="-122"/>
              <a:ea typeface="宋体" panose="02010600030101010101" pitchFamily="2" charset="-122"/>
            </a:endParaRPr>
          </a:p>
        </p:txBody>
      </p:sp>
      <p:sp>
        <p:nvSpPr>
          <p:cNvPr id="48" name="Rectangle 132"/>
          <p:cNvSpPr/>
          <p:nvPr/>
        </p:nvSpPr>
        <p:spPr>
          <a:xfrm>
            <a:off x="2165033" y="5494020"/>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49" name="Rectangle 133"/>
          <p:cNvSpPr/>
          <p:nvPr/>
        </p:nvSpPr>
        <p:spPr>
          <a:xfrm>
            <a:off x="2774633" y="6305233"/>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0" name="Rectangle 134"/>
          <p:cNvSpPr/>
          <p:nvPr/>
        </p:nvSpPr>
        <p:spPr>
          <a:xfrm>
            <a:off x="3495358" y="6289358"/>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1" name="Rectangle 135"/>
          <p:cNvSpPr/>
          <p:nvPr/>
        </p:nvSpPr>
        <p:spPr>
          <a:xfrm>
            <a:off x="3709670" y="5511483"/>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2" name="Rectangle 136"/>
          <p:cNvSpPr/>
          <p:nvPr/>
        </p:nvSpPr>
        <p:spPr>
          <a:xfrm>
            <a:off x="4300220" y="6299200"/>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3" name="Rectangle 137"/>
          <p:cNvSpPr/>
          <p:nvPr/>
        </p:nvSpPr>
        <p:spPr>
          <a:xfrm>
            <a:off x="5079683" y="6313170"/>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4" name="Rectangle 138"/>
          <p:cNvSpPr/>
          <p:nvPr/>
        </p:nvSpPr>
        <p:spPr>
          <a:xfrm>
            <a:off x="5728970" y="5497195"/>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5" name="Rectangle 139"/>
          <p:cNvSpPr/>
          <p:nvPr/>
        </p:nvSpPr>
        <p:spPr>
          <a:xfrm>
            <a:off x="6430645" y="6284595"/>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6" name="Rectangle 140"/>
          <p:cNvSpPr/>
          <p:nvPr/>
        </p:nvSpPr>
        <p:spPr>
          <a:xfrm>
            <a:off x="7299008" y="6259195"/>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7" name="Rectangle 141"/>
          <p:cNvSpPr/>
          <p:nvPr/>
        </p:nvSpPr>
        <p:spPr>
          <a:xfrm>
            <a:off x="7535545" y="5535295"/>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8" name="Rectangle 142"/>
          <p:cNvSpPr/>
          <p:nvPr/>
        </p:nvSpPr>
        <p:spPr>
          <a:xfrm>
            <a:off x="8421370" y="6275070"/>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59" name="Oval 144"/>
          <p:cNvSpPr/>
          <p:nvPr/>
        </p:nvSpPr>
        <p:spPr>
          <a:xfrm>
            <a:off x="4498658" y="5444808"/>
            <a:ext cx="609600" cy="533400"/>
          </a:xfrm>
          <a:prstGeom prst="ellipse">
            <a:avLst/>
          </a:prstGeom>
          <a:solidFill>
            <a:srgbClr val="4A457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5</a:t>
            </a:r>
            <a:endParaRPr lang="en-US" altLang="zh-CN" b="1" dirty="0">
              <a:latin typeface="宋体" panose="02010600030101010101" pitchFamily="2" charset="-122"/>
              <a:ea typeface="宋体" panose="02010600030101010101" pitchFamily="2" charset="-122"/>
            </a:endParaRPr>
          </a:p>
        </p:txBody>
      </p:sp>
      <p:sp>
        <p:nvSpPr>
          <p:cNvPr id="60" name="Oval 143"/>
          <p:cNvSpPr/>
          <p:nvPr/>
        </p:nvSpPr>
        <p:spPr>
          <a:xfrm>
            <a:off x="3001645" y="5497195"/>
            <a:ext cx="609600" cy="533400"/>
          </a:xfrm>
          <a:prstGeom prst="ellipse">
            <a:avLst/>
          </a:prstGeom>
          <a:solidFill>
            <a:srgbClr val="4A457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2</a:t>
            </a:r>
            <a:endParaRPr lang="en-US" altLang="zh-CN" b="1" dirty="0">
              <a:latin typeface="宋体" panose="02010600030101010101" pitchFamily="2" charset="-122"/>
              <a:ea typeface="宋体" panose="02010600030101010101" pitchFamily="2" charset="-122"/>
            </a:endParaRPr>
          </a:p>
        </p:txBody>
      </p:sp>
      <p:sp>
        <p:nvSpPr>
          <p:cNvPr id="61" name="Oval 145"/>
          <p:cNvSpPr/>
          <p:nvPr/>
        </p:nvSpPr>
        <p:spPr>
          <a:xfrm>
            <a:off x="6186170" y="4827270"/>
            <a:ext cx="609600" cy="533400"/>
          </a:xfrm>
          <a:prstGeom prst="ellipse">
            <a:avLst/>
          </a:prstGeom>
          <a:solidFill>
            <a:srgbClr val="BF11C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7</a:t>
            </a:r>
            <a:endParaRPr lang="en-US" altLang="zh-CN" b="1" dirty="0">
              <a:latin typeface="宋体" panose="02010600030101010101" pitchFamily="2" charset="-122"/>
              <a:ea typeface="宋体" panose="02010600030101010101" pitchFamily="2" charset="-122"/>
            </a:endParaRPr>
          </a:p>
        </p:txBody>
      </p:sp>
      <p:sp>
        <p:nvSpPr>
          <p:cNvPr id="62" name="Oval 146"/>
          <p:cNvSpPr/>
          <p:nvPr/>
        </p:nvSpPr>
        <p:spPr>
          <a:xfrm>
            <a:off x="6679883" y="5471795"/>
            <a:ext cx="609600" cy="533400"/>
          </a:xfrm>
          <a:prstGeom prst="ellipse">
            <a:avLst/>
          </a:prstGeom>
          <a:solidFill>
            <a:srgbClr val="4A457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8</a:t>
            </a:r>
            <a:endParaRPr lang="en-US" altLang="zh-CN" b="1" dirty="0">
              <a:latin typeface="宋体" panose="02010600030101010101" pitchFamily="2" charset="-122"/>
              <a:ea typeface="宋体" panose="02010600030101010101" pitchFamily="2" charset="-122"/>
            </a:endParaRPr>
          </a:p>
        </p:txBody>
      </p:sp>
      <p:sp>
        <p:nvSpPr>
          <p:cNvPr id="63" name="Oval 147"/>
          <p:cNvSpPr/>
          <p:nvPr/>
        </p:nvSpPr>
        <p:spPr>
          <a:xfrm>
            <a:off x="7957820" y="4724083"/>
            <a:ext cx="609600" cy="533400"/>
          </a:xfrm>
          <a:prstGeom prst="ellipse">
            <a:avLst/>
          </a:prstGeom>
          <a:solidFill>
            <a:srgbClr val="BF11C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10</a:t>
            </a:r>
            <a:endParaRPr lang="en-US" altLang="zh-CN" b="1" dirty="0">
              <a:latin typeface="宋体" panose="02010600030101010101" pitchFamily="2" charset="-122"/>
              <a:ea typeface="宋体" panose="02010600030101010101" pitchFamily="2" charset="-122"/>
            </a:endParaRPr>
          </a:p>
        </p:txBody>
      </p:sp>
      <p:sp>
        <p:nvSpPr>
          <p:cNvPr id="64" name="Oval 148"/>
          <p:cNvSpPr/>
          <p:nvPr/>
        </p:nvSpPr>
        <p:spPr>
          <a:xfrm>
            <a:off x="8492808" y="5424170"/>
            <a:ext cx="609600" cy="533400"/>
          </a:xfrm>
          <a:prstGeom prst="ellipse">
            <a:avLst/>
          </a:prstGeom>
          <a:solidFill>
            <a:srgbClr val="4A4573"/>
          </a:solidFill>
          <a:ln w="38100">
            <a:noFill/>
          </a:ln>
        </p:spPr>
        <p:txBody>
          <a:bodyPr wrap="none" anchor="ctr"/>
          <a:lstStyle/>
          <a:p>
            <a:pPr algn="ctr"/>
            <a:r>
              <a:rPr lang="en-US" altLang="zh-CN" b="1" dirty="0">
                <a:latin typeface="宋体" panose="02010600030101010101" pitchFamily="2" charset="-122"/>
                <a:ea typeface="宋体" panose="02010600030101010101" pitchFamily="2" charset="-122"/>
              </a:rPr>
              <a:t>11</a:t>
            </a:r>
            <a:endParaRPr lang="en-US" altLang="zh-CN" b="1" dirty="0">
              <a:latin typeface="宋体" panose="02010600030101010101" pitchFamily="2" charset="-122"/>
              <a:ea typeface="宋体" panose="02010600030101010101" pitchFamily="2" charset="-122"/>
            </a:endParaRPr>
          </a:p>
        </p:txBody>
      </p:sp>
      <p:sp>
        <p:nvSpPr>
          <p:cNvPr id="65" name="Line 167"/>
          <p:cNvSpPr/>
          <p:nvPr/>
        </p:nvSpPr>
        <p:spPr>
          <a:xfrm flipH="1">
            <a:off x="7729220" y="5154295"/>
            <a:ext cx="304800" cy="381000"/>
          </a:xfrm>
          <a:prstGeom prst="line">
            <a:avLst/>
          </a:prstGeom>
          <a:ln w="38100" cap="flat" cmpd="sng">
            <a:solidFill>
              <a:schemeClr val="accent2"/>
            </a:solidFill>
            <a:prstDash val="solid"/>
            <a:round/>
            <a:headEnd type="none" w="med" len="med"/>
            <a:tailEnd type="none" w="med" len="med"/>
          </a:ln>
        </p:spPr>
      </p:sp>
      <p:sp>
        <p:nvSpPr>
          <p:cNvPr id="66" name="Rectangle 200"/>
          <p:cNvSpPr/>
          <p:nvPr/>
        </p:nvSpPr>
        <p:spPr>
          <a:xfrm>
            <a:off x="9043670" y="6281420"/>
            <a:ext cx="304800" cy="457200"/>
          </a:xfrm>
          <a:prstGeom prst="rect">
            <a:avLst/>
          </a:prstGeom>
          <a:solidFill>
            <a:srgbClr val="F85208"/>
          </a:solidFill>
          <a:ln w="9525" cap="flat" cmpd="sng">
            <a:solidFill>
              <a:srgbClr val="F5CE8F"/>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a typeface="宋体" panose="02010600030101010101" pitchFamily="2" charset="-122"/>
            </a:endParaRPr>
          </a:p>
        </p:txBody>
      </p:sp>
      <p:sp>
        <p:nvSpPr>
          <p:cNvPr id="67" name="Text Box 201"/>
          <p:cNvSpPr txBox="1"/>
          <p:nvPr/>
        </p:nvSpPr>
        <p:spPr>
          <a:xfrm>
            <a:off x="9607550" y="6274753"/>
            <a:ext cx="1681163" cy="368935"/>
          </a:xfrm>
          <a:prstGeom prst="rect">
            <a:avLst/>
          </a:prstGeom>
          <a:noFill/>
          <a:ln w="38100">
            <a:noFill/>
          </a:ln>
        </p:spPr>
        <p:txBody>
          <a:bodyPr lIns="0" tIns="0" rIns="0" bIns="0" anchor="t">
            <a:spAutoFit/>
          </a:bodyPr>
          <a:lstStyle/>
          <a:p>
            <a:pPr algn="ctr">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外部结点</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8" name="Text Box 204"/>
          <p:cNvSpPr txBox="1"/>
          <p:nvPr/>
        </p:nvSpPr>
        <p:spPr>
          <a:xfrm>
            <a:off x="1831658" y="3698558"/>
            <a:ext cx="1530350" cy="368935"/>
          </a:xfrm>
          <a:prstGeom prst="rect">
            <a:avLst/>
          </a:prstGeom>
          <a:noFill/>
          <a:ln w="38100">
            <a:noFill/>
          </a:ln>
        </p:spPr>
        <p:txBody>
          <a:bodyPr lIns="0" tIns="0" rIns="0" bIns="0" anchor="t">
            <a:spAutoFit/>
          </a:bodyPr>
          <a:lstStyle/>
          <a:p>
            <a:pPr algn="ctr">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内部结点</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9" name="Text Box 205"/>
          <p:cNvSpPr txBox="1"/>
          <p:nvPr/>
        </p:nvSpPr>
        <p:spPr>
          <a:xfrm>
            <a:off x="3611245" y="3007995"/>
            <a:ext cx="3998913" cy="521970"/>
          </a:xfrm>
          <a:prstGeom prst="rect">
            <a:avLst/>
          </a:prstGeom>
          <a:noFill/>
          <a:ln w="38100">
            <a:noFill/>
          </a:ln>
        </p:spPr>
        <p:txBody>
          <a:bodyPr anchor="t">
            <a:spAutoFit/>
          </a:bodyPr>
          <a:lstStyle/>
          <a:p>
            <a:pPr algn="ctr">
              <a:spcBef>
                <a:spcPct val="50000"/>
              </a:spcBef>
            </a:pPr>
            <a:r>
              <a:rPr lang="zh-CN" altLang="en-US" sz="2800" b="1" dirty="0">
                <a:solidFill>
                  <a:srgbClr val="FF0000"/>
                </a:solidFill>
                <a:latin typeface="宋体" panose="02010600030101010101" pitchFamily="2" charset="-122"/>
                <a:ea typeface="隶书" panose="02010509060101010101" pitchFamily="49" charset="-122"/>
              </a:rPr>
              <a:t>判 定 树</a:t>
            </a:r>
            <a:endParaRPr lang="zh-CN" altLang="en-US" sz="2800" b="1" dirty="0">
              <a:solidFill>
                <a:srgbClr val="FF0000"/>
              </a:solidFill>
              <a:latin typeface="宋体" panose="02010600030101010101" pitchFamily="2" charset="-122"/>
              <a:ea typeface="隶书" panose="02010509060101010101" pitchFamily="49" charset="-122"/>
            </a:endParaRPr>
          </a:p>
        </p:txBody>
      </p:sp>
      <p:sp>
        <p:nvSpPr>
          <p:cNvPr id="27715" name="Rectangle 207"/>
          <p:cNvSpPr/>
          <p:nvPr/>
        </p:nvSpPr>
        <p:spPr>
          <a:xfrm>
            <a:off x="8267383" y="2276158"/>
            <a:ext cx="493712"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92</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16" name="Rectangle 208"/>
          <p:cNvSpPr/>
          <p:nvPr/>
        </p:nvSpPr>
        <p:spPr>
          <a:xfrm>
            <a:off x="7759383" y="2276158"/>
            <a:ext cx="5080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88</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17" name="Rectangle 209"/>
          <p:cNvSpPr/>
          <p:nvPr/>
        </p:nvSpPr>
        <p:spPr>
          <a:xfrm>
            <a:off x="7289483" y="2276158"/>
            <a:ext cx="4699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80</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18" name="Rectangle 210"/>
          <p:cNvSpPr/>
          <p:nvPr/>
        </p:nvSpPr>
        <p:spPr>
          <a:xfrm>
            <a:off x="6798945" y="227615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75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19" name="Rectangle 211"/>
          <p:cNvSpPr/>
          <p:nvPr/>
        </p:nvSpPr>
        <p:spPr>
          <a:xfrm>
            <a:off x="6308408" y="2276158"/>
            <a:ext cx="490537"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64</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0" name="Rectangle 212"/>
          <p:cNvSpPr/>
          <p:nvPr/>
        </p:nvSpPr>
        <p:spPr>
          <a:xfrm>
            <a:off x="5816283" y="2276158"/>
            <a:ext cx="492125"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56</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1" name="Rectangle 213"/>
          <p:cNvSpPr/>
          <p:nvPr/>
        </p:nvSpPr>
        <p:spPr>
          <a:xfrm>
            <a:off x="5325745" y="227615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37</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2" name="Rectangle 214"/>
          <p:cNvSpPr/>
          <p:nvPr/>
        </p:nvSpPr>
        <p:spPr>
          <a:xfrm>
            <a:off x="4835208" y="2276158"/>
            <a:ext cx="490537"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21</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3" name="Rectangle 215"/>
          <p:cNvSpPr/>
          <p:nvPr/>
        </p:nvSpPr>
        <p:spPr>
          <a:xfrm>
            <a:off x="4346258" y="227615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19</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4" name="Rectangle 216"/>
          <p:cNvSpPr/>
          <p:nvPr/>
        </p:nvSpPr>
        <p:spPr>
          <a:xfrm>
            <a:off x="3857308" y="227615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5" name="Rectangle 217"/>
          <p:cNvSpPr/>
          <p:nvPr/>
        </p:nvSpPr>
        <p:spPr>
          <a:xfrm>
            <a:off x="3363595" y="2276158"/>
            <a:ext cx="493713"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05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26" name="Line 219"/>
          <p:cNvSpPr/>
          <p:nvPr/>
        </p:nvSpPr>
        <p:spPr>
          <a:xfrm>
            <a:off x="2874645" y="2276158"/>
            <a:ext cx="6375400" cy="0"/>
          </a:xfrm>
          <a:prstGeom prst="line">
            <a:avLst/>
          </a:prstGeom>
          <a:ln w="28575" cap="sq" cmpd="sng">
            <a:solidFill>
              <a:srgbClr val="000000"/>
            </a:solidFill>
            <a:prstDash val="solid"/>
            <a:round/>
            <a:headEnd type="none" w="med" len="med"/>
            <a:tailEnd type="none" w="med" len="med"/>
          </a:ln>
        </p:spPr>
      </p:sp>
      <p:sp>
        <p:nvSpPr>
          <p:cNvPr id="27727" name="Line 222"/>
          <p:cNvSpPr/>
          <p:nvPr/>
        </p:nvSpPr>
        <p:spPr>
          <a:xfrm>
            <a:off x="3363595" y="2276158"/>
            <a:ext cx="0" cy="395287"/>
          </a:xfrm>
          <a:prstGeom prst="line">
            <a:avLst/>
          </a:prstGeom>
          <a:ln w="28575" cap="flat" cmpd="sng">
            <a:solidFill>
              <a:srgbClr val="000000"/>
            </a:solidFill>
            <a:prstDash val="solid"/>
            <a:round/>
            <a:headEnd type="none" w="med" len="med"/>
            <a:tailEnd type="none" w="med" len="med"/>
          </a:ln>
        </p:spPr>
      </p:sp>
      <p:sp>
        <p:nvSpPr>
          <p:cNvPr id="27728" name="Line 223"/>
          <p:cNvSpPr/>
          <p:nvPr/>
        </p:nvSpPr>
        <p:spPr>
          <a:xfrm>
            <a:off x="3857308" y="2276158"/>
            <a:ext cx="0" cy="395287"/>
          </a:xfrm>
          <a:prstGeom prst="line">
            <a:avLst/>
          </a:prstGeom>
          <a:ln w="28575" cap="flat" cmpd="sng">
            <a:solidFill>
              <a:srgbClr val="000000"/>
            </a:solidFill>
            <a:prstDash val="solid"/>
            <a:round/>
            <a:headEnd type="none" w="med" len="med"/>
            <a:tailEnd type="none" w="med" len="med"/>
          </a:ln>
        </p:spPr>
      </p:sp>
      <p:sp>
        <p:nvSpPr>
          <p:cNvPr id="27729" name="Line 224"/>
          <p:cNvSpPr/>
          <p:nvPr/>
        </p:nvSpPr>
        <p:spPr>
          <a:xfrm>
            <a:off x="4346258" y="2276158"/>
            <a:ext cx="0" cy="395287"/>
          </a:xfrm>
          <a:prstGeom prst="line">
            <a:avLst/>
          </a:prstGeom>
          <a:ln w="28575" cap="flat" cmpd="sng">
            <a:solidFill>
              <a:srgbClr val="000000"/>
            </a:solidFill>
            <a:prstDash val="solid"/>
            <a:round/>
            <a:headEnd type="none" w="med" len="med"/>
            <a:tailEnd type="none" w="med" len="med"/>
          </a:ln>
        </p:spPr>
      </p:sp>
      <p:sp>
        <p:nvSpPr>
          <p:cNvPr id="27730" name="Line 225"/>
          <p:cNvSpPr/>
          <p:nvPr/>
        </p:nvSpPr>
        <p:spPr>
          <a:xfrm>
            <a:off x="4835208" y="2276158"/>
            <a:ext cx="0" cy="395287"/>
          </a:xfrm>
          <a:prstGeom prst="line">
            <a:avLst/>
          </a:prstGeom>
          <a:ln w="28575" cap="flat" cmpd="sng">
            <a:solidFill>
              <a:srgbClr val="000000"/>
            </a:solidFill>
            <a:prstDash val="solid"/>
            <a:round/>
            <a:headEnd type="none" w="med" len="med"/>
            <a:tailEnd type="none" w="med" len="med"/>
          </a:ln>
        </p:spPr>
      </p:sp>
      <p:sp>
        <p:nvSpPr>
          <p:cNvPr id="27731" name="Line 226"/>
          <p:cNvSpPr/>
          <p:nvPr/>
        </p:nvSpPr>
        <p:spPr>
          <a:xfrm>
            <a:off x="5325745" y="2276158"/>
            <a:ext cx="0" cy="395287"/>
          </a:xfrm>
          <a:prstGeom prst="line">
            <a:avLst/>
          </a:prstGeom>
          <a:ln w="28575" cap="flat" cmpd="sng">
            <a:solidFill>
              <a:srgbClr val="000000"/>
            </a:solidFill>
            <a:prstDash val="solid"/>
            <a:round/>
            <a:headEnd type="none" w="med" len="med"/>
            <a:tailEnd type="none" w="med" len="med"/>
          </a:ln>
        </p:spPr>
      </p:sp>
      <p:sp>
        <p:nvSpPr>
          <p:cNvPr id="27732" name="Line 227"/>
          <p:cNvSpPr/>
          <p:nvPr/>
        </p:nvSpPr>
        <p:spPr>
          <a:xfrm>
            <a:off x="5816283" y="2276158"/>
            <a:ext cx="0" cy="395287"/>
          </a:xfrm>
          <a:prstGeom prst="line">
            <a:avLst/>
          </a:prstGeom>
          <a:ln w="28575" cap="flat" cmpd="sng">
            <a:solidFill>
              <a:srgbClr val="000000"/>
            </a:solidFill>
            <a:prstDash val="solid"/>
            <a:round/>
            <a:headEnd type="none" w="med" len="med"/>
            <a:tailEnd type="none" w="med" len="med"/>
          </a:ln>
        </p:spPr>
      </p:sp>
      <p:sp>
        <p:nvSpPr>
          <p:cNvPr id="27733" name="Line 228"/>
          <p:cNvSpPr/>
          <p:nvPr/>
        </p:nvSpPr>
        <p:spPr>
          <a:xfrm>
            <a:off x="6308408" y="2276158"/>
            <a:ext cx="0" cy="395287"/>
          </a:xfrm>
          <a:prstGeom prst="line">
            <a:avLst/>
          </a:prstGeom>
          <a:ln w="28575" cap="flat" cmpd="sng">
            <a:solidFill>
              <a:srgbClr val="000000"/>
            </a:solidFill>
            <a:prstDash val="solid"/>
            <a:round/>
            <a:headEnd type="none" w="med" len="med"/>
            <a:tailEnd type="none" w="med" len="med"/>
          </a:ln>
        </p:spPr>
      </p:sp>
      <p:sp>
        <p:nvSpPr>
          <p:cNvPr id="27734" name="Line 229"/>
          <p:cNvSpPr/>
          <p:nvPr/>
        </p:nvSpPr>
        <p:spPr>
          <a:xfrm>
            <a:off x="6798945" y="2276158"/>
            <a:ext cx="0" cy="395287"/>
          </a:xfrm>
          <a:prstGeom prst="line">
            <a:avLst/>
          </a:prstGeom>
          <a:ln w="28575" cap="flat" cmpd="sng">
            <a:solidFill>
              <a:srgbClr val="000000"/>
            </a:solidFill>
            <a:prstDash val="solid"/>
            <a:round/>
            <a:headEnd type="none" w="med" len="med"/>
            <a:tailEnd type="none" w="med" len="med"/>
          </a:ln>
        </p:spPr>
      </p:sp>
      <p:sp>
        <p:nvSpPr>
          <p:cNvPr id="27735" name="Line 230"/>
          <p:cNvSpPr/>
          <p:nvPr/>
        </p:nvSpPr>
        <p:spPr>
          <a:xfrm>
            <a:off x="7289483" y="2276158"/>
            <a:ext cx="0" cy="395287"/>
          </a:xfrm>
          <a:prstGeom prst="line">
            <a:avLst/>
          </a:prstGeom>
          <a:ln w="28575" cap="flat" cmpd="sng">
            <a:solidFill>
              <a:srgbClr val="000000"/>
            </a:solidFill>
            <a:prstDash val="solid"/>
            <a:round/>
            <a:headEnd type="none" w="med" len="med"/>
            <a:tailEnd type="none" w="med" len="med"/>
          </a:ln>
        </p:spPr>
      </p:sp>
      <p:sp>
        <p:nvSpPr>
          <p:cNvPr id="27736" name="Line 231"/>
          <p:cNvSpPr/>
          <p:nvPr/>
        </p:nvSpPr>
        <p:spPr>
          <a:xfrm>
            <a:off x="7759383" y="2276158"/>
            <a:ext cx="0" cy="395287"/>
          </a:xfrm>
          <a:prstGeom prst="line">
            <a:avLst/>
          </a:prstGeom>
          <a:ln w="28575" cap="flat" cmpd="sng">
            <a:solidFill>
              <a:srgbClr val="000000"/>
            </a:solidFill>
            <a:prstDash val="solid"/>
            <a:round/>
            <a:headEnd type="none" w="med" len="med"/>
            <a:tailEnd type="none" w="med" len="med"/>
          </a:ln>
        </p:spPr>
      </p:sp>
      <p:sp>
        <p:nvSpPr>
          <p:cNvPr id="27737" name="Line 232"/>
          <p:cNvSpPr/>
          <p:nvPr/>
        </p:nvSpPr>
        <p:spPr>
          <a:xfrm>
            <a:off x="8267383" y="2276158"/>
            <a:ext cx="0" cy="395287"/>
          </a:xfrm>
          <a:prstGeom prst="line">
            <a:avLst/>
          </a:prstGeom>
          <a:ln w="28575" cap="flat" cmpd="sng">
            <a:solidFill>
              <a:srgbClr val="000000"/>
            </a:solidFill>
            <a:prstDash val="solid"/>
            <a:round/>
            <a:headEnd type="none" w="med" len="med"/>
            <a:tailEnd type="none" w="med" len="med"/>
          </a:ln>
        </p:spPr>
      </p:sp>
      <p:sp>
        <p:nvSpPr>
          <p:cNvPr id="27738" name="Line 233"/>
          <p:cNvSpPr/>
          <p:nvPr/>
        </p:nvSpPr>
        <p:spPr>
          <a:xfrm>
            <a:off x="8761095" y="2276158"/>
            <a:ext cx="0" cy="395287"/>
          </a:xfrm>
          <a:prstGeom prst="line">
            <a:avLst/>
          </a:prstGeom>
          <a:ln w="28575" cap="flat" cmpd="sng">
            <a:solidFill>
              <a:srgbClr val="000000"/>
            </a:solidFill>
            <a:prstDash val="solid"/>
            <a:round/>
            <a:headEnd type="none" w="med" len="med"/>
            <a:tailEnd type="none" w="med" len="med"/>
          </a:ln>
        </p:spPr>
      </p:sp>
      <p:sp>
        <p:nvSpPr>
          <p:cNvPr id="94" name="Line 237"/>
          <p:cNvSpPr/>
          <p:nvPr/>
        </p:nvSpPr>
        <p:spPr>
          <a:xfrm>
            <a:off x="5865495" y="3917633"/>
            <a:ext cx="1247775" cy="415925"/>
          </a:xfrm>
          <a:prstGeom prst="line">
            <a:avLst/>
          </a:prstGeom>
          <a:ln w="57150" cap="flat" cmpd="sng">
            <a:solidFill>
              <a:srgbClr val="FF0000"/>
            </a:solidFill>
            <a:prstDash val="solid"/>
            <a:round/>
            <a:headEnd type="none" w="med" len="med"/>
            <a:tailEnd type="none" w="med" len="med"/>
          </a:ln>
        </p:spPr>
      </p:sp>
      <p:sp>
        <p:nvSpPr>
          <p:cNvPr id="95" name="Line 238"/>
          <p:cNvSpPr/>
          <p:nvPr/>
        </p:nvSpPr>
        <p:spPr>
          <a:xfrm flipH="1">
            <a:off x="6649720" y="4458970"/>
            <a:ext cx="525463" cy="409575"/>
          </a:xfrm>
          <a:prstGeom prst="line">
            <a:avLst/>
          </a:prstGeom>
          <a:ln w="57150" cap="flat" cmpd="sng">
            <a:solidFill>
              <a:srgbClr val="FF0000"/>
            </a:solidFill>
            <a:prstDash val="solid"/>
            <a:round/>
            <a:headEnd type="none" w="med" len="med"/>
            <a:tailEnd type="none" w="med" len="med"/>
          </a:ln>
        </p:spPr>
      </p:sp>
      <p:sp>
        <p:nvSpPr>
          <p:cNvPr id="96" name="Line 239"/>
          <p:cNvSpPr/>
          <p:nvPr/>
        </p:nvSpPr>
        <p:spPr>
          <a:xfrm>
            <a:off x="6735445" y="5232083"/>
            <a:ext cx="258763" cy="250825"/>
          </a:xfrm>
          <a:prstGeom prst="line">
            <a:avLst/>
          </a:prstGeom>
          <a:ln w="57150" cap="flat" cmpd="sng">
            <a:solidFill>
              <a:srgbClr val="FF0000"/>
            </a:solidFill>
            <a:prstDash val="solid"/>
            <a:round/>
            <a:headEnd type="none" w="med" len="med"/>
            <a:tailEnd type="none" w="med" len="med"/>
          </a:ln>
        </p:spPr>
      </p:sp>
      <p:sp>
        <p:nvSpPr>
          <p:cNvPr id="97" name="Line 241"/>
          <p:cNvSpPr/>
          <p:nvPr/>
        </p:nvSpPr>
        <p:spPr>
          <a:xfrm flipH="1">
            <a:off x="3800158" y="3917633"/>
            <a:ext cx="1584325" cy="374650"/>
          </a:xfrm>
          <a:prstGeom prst="line">
            <a:avLst/>
          </a:prstGeom>
          <a:ln w="57150" cap="flat" cmpd="sng">
            <a:solidFill>
              <a:srgbClr val="6600CC"/>
            </a:solidFill>
            <a:prstDash val="solid"/>
            <a:round/>
            <a:headEnd type="none" w="med" len="med"/>
            <a:tailEnd type="none" w="med" len="med"/>
          </a:ln>
        </p:spPr>
      </p:sp>
      <p:sp>
        <p:nvSpPr>
          <p:cNvPr id="98" name="Line 242"/>
          <p:cNvSpPr/>
          <p:nvPr/>
        </p:nvSpPr>
        <p:spPr>
          <a:xfrm>
            <a:off x="3879533" y="4458970"/>
            <a:ext cx="255587" cy="265113"/>
          </a:xfrm>
          <a:prstGeom prst="line">
            <a:avLst/>
          </a:prstGeom>
          <a:ln w="57150" cap="flat" cmpd="sng">
            <a:solidFill>
              <a:srgbClr val="6600CC"/>
            </a:solidFill>
            <a:prstDash val="solid"/>
            <a:round/>
            <a:headEnd type="none" w="med" len="med"/>
            <a:tailEnd type="none" w="med" len="med"/>
          </a:ln>
        </p:spPr>
      </p:sp>
      <p:sp>
        <p:nvSpPr>
          <p:cNvPr id="99" name="Line 243"/>
          <p:cNvSpPr/>
          <p:nvPr/>
        </p:nvSpPr>
        <p:spPr>
          <a:xfrm>
            <a:off x="4498658" y="5113020"/>
            <a:ext cx="304800" cy="358775"/>
          </a:xfrm>
          <a:prstGeom prst="line">
            <a:avLst/>
          </a:prstGeom>
          <a:ln w="57150" cap="flat" cmpd="sng">
            <a:solidFill>
              <a:srgbClr val="6600CC"/>
            </a:solidFill>
            <a:prstDash val="solid"/>
            <a:round/>
            <a:headEnd type="none" w="med" len="med"/>
            <a:tailEnd type="none" w="med" len="med"/>
          </a:ln>
        </p:spPr>
      </p:sp>
      <p:sp>
        <p:nvSpPr>
          <p:cNvPr id="100" name="Line 244"/>
          <p:cNvSpPr/>
          <p:nvPr/>
        </p:nvSpPr>
        <p:spPr>
          <a:xfrm>
            <a:off x="4986020" y="5878195"/>
            <a:ext cx="228600" cy="427038"/>
          </a:xfrm>
          <a:prstGeom prst="line">
            <a:avLst/>
          </a:prstGeom>
          <a:ln w="57150" cap="flat" cmpd="sng">
            <a:solidFill>
              <a:srgbClr val="6600CC"/>
            </a:solidFill>
            <a:prstDash val="solid"/>
            <a:round/>
            <a:headEnd type="none" w="med" len="med"/>
            <a:tailEnd type="none" w="med" len="med"/>
          </a:ln>
        </p:spPr>
      </p:sp>
      <p:sp>
        <p:nvSpPr>
          <p:cNvPr id="101" name="Line 246"/>
          <p:cNvSpPr/>
          <p:nvPr/>
        </p:nvSpPr>
        <p:spPr>
          <a:xfrm>
            <a:off x="6130608" y="3689033"/>
            <a:ext cx="3408362" cy="0"/>
          </a:xfrm>
          <a:prstGeom prst="line">
            <a:avLst/>
          </a:prstGeom>
          <a:ln w="38100" cap="flat" cmpd="sng">
            <a:solidFill>
              <a:srgbClr val="0000CC"/>
            </a:solidFill>
            <a:prstDash val="dash"/>
            <a:round/>
            <a:headEnd type="none" w="med" len="med"/>
            <a:tailEnd type="none" w="med" len="med"/>
          </a:ln>
        </p:spPr>
      </p:sp>
      <p:sp>
        <p:nvSpPr>
          <p:cNvPr id="102" name="Text Box 247"/>
          <p:cNvSpPr txBox="1"/>
          <p:nvPr/>
        </p:nvSpPr>
        <p:spPr>
          <a:xfrm>
            <a:off x="9538970" y="3423920"/>
            <a:ext cx="644525" cy="460375"/>
          </a:xfrm>
          <a:prstGeom prst="rect">
            <a:avLst/>
          </a:prstGeom>
          <a:noFill/>
          <a:ln w="38100">
            <a:noFill/>
          </a:ln>
        </p:spPr>
        <p:txBody>
          <a:bodyPr anchor="t">
            <a:spAutoFit/>
          </a:bodyPr>
          <a:lstStyle/>
          <a:p>
            <a:pPr algn="ctr">
              <a:spcBef>
                <a:spcPct val="50000"/>
              </a:spcBef>
            </a:pPr>
            <a:r>
              <a:rPr lang="en-US" altLang="zh-CN" sz="2400" b="1" dirty="0">
                <a:solidFill>
                  <a:srgbClr val="FF3300"/>
                </a:solidFill>
                <a:latin typeface="宋体" panose="02010600030101010101" pitchFamily="2" charset="-122"/>
                <a:ea typeface="宋体" panose="02010600030101010101" pitchFamily="2" charset="-122"/>
              </a:rPr>
              <a:t>1</a:t>
            </a:r>
            <a:endParaRPr lang="en-US" altLang="zh-CN" sz="2400" b="1" dirty="0">
              <a:solidFill>
                <a:srgbClr val="FF3300"/>
              </a:solidFill>
              <a:latin typeface="宋体" panose="02010600030101010101" pitchFamily="2" charset="-122"/>
              <a:ea typeface="宋体" panose="02010600030101010101" pitchFamily="2" charset="-122"/>
            </a:endParaRPr>
          </a:p>
        </p:txBody>
      </p:sp>
      <p:sp>
        <p:nvSpPr>
          <p:cNvPr id="103" name="Line 248"/>
          <p:cNvSpPr/>
          <p:nvPr/>
        </p:nvSpPr>
        <p:spPr>
          <a:xfrm>
            <a:off x="7840345" y="4312920"/>
            <a:ext cx="1719263" cy="0"/>
          </a:xfrm>
          <a:prstGeom prst="line">
            <a:avLst/>
          </a:prstGeom>
          <a:ln w="38100" cap="flat" cmpd="sng">
            <a:solidFill>
              <a:srgbClr val="0000CC"/>
            </a:solidFill>
            <a:prstDash val="dash"/>
            <a:round/>
            <a:headEnd type="none" w="med" len="med"/>
            <a:tailEnd type="none" w="med" len="med"/>
          </a:ln>
        </p:spPr>
      </p:sp>
      <p:sp>
        <p:nvSpPr>
          <p:cNvPr id="104" name="Text Box 249"/>
          <p:cNvSpPr txBox="1"/>
          <p:nvPr/>
        </p:nvSpPr>
        <p:spPr>
          <a:xfrm>
            <a:off x="9559608" y="4047808"/>
            <a:ext cx="644525" cy="460375"/>
          </a:xfrm>
          <a:prstGeom prst="rect">
            <a:avLst/>
          </a:prstGeom>
          <a:noFill/>
          <a:ln w="38100">
            <a:noFill/>
          </a:ln>
        </p:spPr>
        <p:txBody>
          <a:bodyPr anchor="t">
            <a:spAutoFit/>
          </a:bodyPr>
          <a:lstStyle/>
          <a:p>
            <a:pPr algn="ctr">
              <a:spcBef>
                <a:spcPct val="50000"/>
              </a:spcBef>
            </a:pPr>
            <a:r>
              <a:rPr lang="en-US" altLang="zh-CN" sz="2400" b="1" dirty="0">
                <a:solidFill>
                  <a:srgbClr val="6600CC"/>
                </a:solidFill>
                <a:latin typeface="宋体" panose="02010600030101010101" pitchFamily="2" charset="-122"/>
                <a:ea typeface="宋体" panose="02010600030101010101" pitchFamily="2" charset="-122"/>
              </a:rPr>
              <a:t>2</a:t>
            </a:r>
            <a:endParaRPr lang="en-US" altLang="zh-CN" sz="2400" b="1" dirty="0">
              <a:solidFill>
                <a:srgbClr val="6600CC"/>
              </a:solidFill>
              <a:latin typeface="宋体" panose="02010600030101010101" pitchFamily="2" charset="-122"/>
              <a:ea typeface="宋体" panose="02010600030101010101" pitchFamily="2" charset="-122"/>
            </a:endParaRPr>
          </a:p>
        </p:txBody>
      </p:sp>
      <p:sp>
        <p:nvSpPr>
          <p:cNvPr id="105" name="Line 250"/>
          <p:cNvSpPr/>
          <p:nvPr/>
        </p:nvSpPr>
        <p:spPr>
          <a:xfrm>
            <a:off x="8711883" y="4963795"/>
            <a:ext cx="879475" cy="0"/>
          </a:xfrm>
          <a:prstGeom prst="line">
            <a:avLst/>
          </a:prstGeom>
          <a:ln w="38100" cap="flat" cmpd="sng">
            <a:solidFill>
              <a:srgbClr val="0000CC"/>
            </a:solidFill>
            <a:prstDash val="dash"/>
            <a:round/>
            <a:headEnd type="none" w="med" len="med"/>
            <a:tailEnd type="none" w="med" len="med"/>
          </a:ln>
        </p:spPr>
      </p:sp>
      <p:sp>
        <p:nvSpPr>
          <p:cNvPr id="106" name="Text Box 251"/>
          <p:cNvSpPr txBox="1"/>
          <p:nvPr/>
        </p:nvSpPr>
        <p:spPr>
          <a:xfrm>
            <a:off x="9591358" y="4698683"/>
            <a:ext cx="644525" cy="460375"/>
          </a:xfrm>
          <a:prstGeom prst="rect">
            <a:avLst/>
          </a:prstGeom>
          <a:noFill/>
          <a:ln w="38100">
            <a:noFill/>
          </a:ln>
        </p:spPr>
        <p:txBody>
          <a:bodyPr anchor="t">
            <a:spAutoFit/>
          </a:bodyPr>
          <a:lstStyle/>
          <a:p>
            <a:pPr algn="ctr">
              <a:spcBef>
                <a:spcPct val="50000"/>
              </a:spcBef>
            </a:pPr>
            <a:r>
              <a:rPr lang="en-US" altLang="zh-CN" sz="2400" b="1" dirty="0">
                <a:solidFill>
                  <a:srgbClr val="0000CC"/>
                </a:solidFill>
                <a:latin typeface="宋体" panose="02010600030101010101" pitchFamily="2" charset="-122"/>
                <a:ea typeface="宋体" panose="02010600030101010101" pitchFamily="2" charset="-122"/>
              </a:rPr>
              <a:t>3</a:t>
            </a:r>
            <a:endParaRPr lang="en-US" altLang="zh-CN" sz="2400" b="1" dirty="0">
              <a:solidFill>
                <a:srgbClr val="0000CC"/>
              </a:solidFill>
              <a:latin typeface="宋体" panose="02010600030101010101" pitchFamily="2" charset="-122"/>
              <a:ea typeface="宋体" panose="02010600030101010101" pitchFamily="2" charset="-122"/>
            </a:endParaRPr>
          </a:p>
        </p:txBody>
      </p:sp>
      <p:sp>
        <p:nvSpPr>
          <p:cNvPr id="107" name="Line 252"/>
          <p:cNvSpPr/>
          <p:nvPr/>
        </p:nvSpPr>
        <p:spPr>
          <a:xfrm>
            <a:off x="9102408" y="5646420"/>
            <a:ext cx="504825" cy="0"/>
          </a:xfrm>
          <a:prstGeom prst="line">
            <a:avLst/>
          </a:prstGeom>
          <a:ln w="38100" cap="flat" cmpd="sng">
            <a:solidFill>
              <a:srgbClr val="0000CC"/>
            </a:solidFill>
            <a:prstDash val="dash"/>
            <a:round/>
            <a:headEnd type="none" w="med" len="med"/>
            <a:tailEnd type="none" w="med" len="med"/>
          </a:ln>
        </p:spPr>
      </p:sp>
      <p:sp>
        <p:nvSpPr>
          <p:cNvPr id="108" name="Text Box 253"/>
          <p:cNvSpPr txBox="1"/>
          <p:nvPr/>
        </p:nvSpPr>
        <p:spPr>
          <a:xfrm>
            <a:off x="9607233" y="5381308"/>
            <a:ext cx="644525" cy="460375"/>
          </a:xfrm>
          <a:prstGeom prst="rect">
            <a:avLst/>
          </a:prstGeom>
          <a:noFill/>
          <a:ln w="38100">
            <a:noFill/>
          </a:ln>
        </p:spPr>
        <p:txBody>
          <a:bodyPr anchor="t">
            <a:spAutoFit/>
          </a:bodyPr>
          <a:lstStyle/>
          <a:p>
            <a:pPr algn="ctr">
              <a:spcBef>
                <a:spcPct val="20000"/>
              </a:spcBef>
              <a:buSzPct val="85000"/>
              <a:buFont typeface="Wingdings" panose="05000000000000000000" pitchFamily="2" charset="2"/>
              <a:buNone/>
            </a:pPr>
            <a:r>
              <a:rPr lang="en-US" altLang="zh-CN" sz="2400" b="1" dirty="0">
                <a:solidFill>
                  <a:srgbClr val="006600"/>
                </a:solidFill>
                <a:latin typeface="宋体" panose="02010600030101010101" pitchFamily="2" charset="-122"/>
                <a:ea typeface="宋体" panose="02010600030101010101" pitchFamily="2" charset="-122"/>
              </a:rPr>
              <a:t>4</a:t>
            </a:r>
            <a:endParaRPr lang="en-US" altLang="zh-CN" sz="2400" b="1" dirty="0">
              <a:solidFill>
                <a:srgbClr val="006600"/>
              </a:solidFill>
              <a:latin typeface="宋体" panose="02010600030101010101" pitchFamily="2" charset="-122"/>
              <a:ea typeface="宋体" panose="02010600030101010101" pitchFamily="2" charset="-122"/>
            </a:endParaRPr>
          </a:p>
        </p:txBody>
      </p:sp>
      <p:sp>
        <p:nvSpPr>
          <p:cNvPr id="109" name="Rectangle 254"/>
          <p:cNvSpPr/>
          <p:nvPr/>
        </p:nvSpPr>
        <p:spPr>
          <a:xfrm>
            <a:off x="8267383" y="2680970"/>
            <a:ext cx="493712"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6600"/>
                </a:solidFill>
                <a:latin typeface="Arial" panose="020B0604020202020204" pitchFamily="34" charset="0"/>
                <a:ea typeface="宋体" panose="02010600030101010101" pitchFamily="2" charset="-122"/>
              </a:rPr>
              <a:t>4</a:t>
            </a:r>
            <a:endParaRPr lang="en-US" altLang="zh-CN" sz="2000" b="1" dirty="0">
              <a:solidFill>
                <a:srgbClr val="006600"/>
              </a:solidFill>
              <a:latin typeface="Arial" panose="020B0604020202020204" pitchFamily="34" charset="0"/>
              <a:ea typeface="宋体" panose="02010600030101010101" pitchFamily="2" charset="-122"/>
            </a:endParaRPr>
          </a:p>
        </p:txBody>
      </p:sp>
      <p:sp>
        <p:nvSpPr>
          <p:cNvPr id="110" name="Rectangle 255"/>
          <p:cNvSpPr/>
          <p:nvPr/>
        </p:nvSpPr>
        <p:spPr>
          <a:xfrm>
            <a:off x="7759383" y="2680970"/>
            <a:ext cx="5080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1" name="Rectangle 256"/>
          <p:cNvSpPr/>
          <p:nvPr/>
        </p:nvSpPr>
        <p:spPr>
          <a:xfrm>
            <a:off x="7289483" y="2680970"/>
            <a:ext cx="46990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6600CC"/>
                </a:solidFill>
                <a:latin typeface="Arial" panose="020B0604020202020204" pitchFamily="34" charset="0"/>
                <a:ea typeface="宋体" panose="02010600030101010101" pitchFamily="2" charset="-122"/>
              </a:rPr>
              <a:t>2</a:t>
            </a:r>
            <a:endParaRPr lang="en-US" altLang="zh-CN" sz="2000" b="1" dirty="0">
              <a:solidFill>
                <a:srgbClr val="6600CC"/>
              </a:solidFill>
              <a:latin typeface="Arial" panose="020B0604020202020204" pitchFamily="34" charset="0"/>
              <a:ea typeface="宋体" panose="02010600030101010101" pitchFamily="2" charset="-122"/>
            </a:endParaRPr>
          </a:p>
        </p:txBody>
      </p:sp>
      <p:sp>
        <p:nvSpPr>
          <p:cNvPr id="112" name="Rectangle 257"/>
          <p:cNvSpPr/>
          <p:nvPr/>
        </p:nvSpPr>
        <p:spPr>
          <a:xfrm>
            <a:off x="6798945" y="2680970"/>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6600"/>
                </a:solidFill>
                <a:latin typeface="Arial" panose="020B0604020202020204" pitchFamily="34" charset="0"/>
                <a:ea typeface="宋体" panose="02010600030101010101" pitchFamily="2" charset="-122"/>
              </a:rPr>
              <a:t>4</a:t>
            </a:r>
            <a:endParaRPr lang="en-US" altLang="zh-CN" sz="2000" b="1" dirty="0">
              <a:solidFill>
                <a:srgbClr val="006600"/>
              </a:solidFill>
              <a:latin typeface="Arial" panose="020B0604020202020204" pitchFamily="34" charset="0"/>
              <a:ea typeface="宋体" panose="02010600030101010101" pitchFamily="2" charset="-122"/>
            </a:endParaRPr>
          </a:p>
        </p:txBody>
      </p:sp>
      <p:sp>
        <p:nvSpPr>
          <p:cNvPr id="113" name="Rectangle 258"/>
          <p:cNvSpPr/>
          <p:nvPr/>
        </p:nvSpPr>
        <p:spPr>
          <a:xfrm>
            <a:off x="6308408" y="2680970"/>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4" name="Rectangle 259"/>
          <p:cNvSpPr/>
          <p:nvPr/>
        </p:nvSpPr>
        <p:spPr>
          <a:xfrm>
            <a:off x="5816283" y="2680970"/>
            <a:ext cx="492125"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FF0000"/>
                </a:solidFill>
                <a:latin typeface="Arial" panose="020B0604020202020204" pitchFamily="34" charset="0"/>
                <a:ea typeface="宋体" panose="02010600030101010101" pitchFamily="2" charset="-122"/>
              </a:rPr>
              <a:t>1</a:t>
            </a:r>
            <a:endParaRPr lang="en-US" altLang="zh-CN" sz="2000" b="1" dirty="0">
              <a:solidFill>
                <a:srgbClr val="FF0000"/>
              </a:solidFill>
              <a:latin typeface="Arial" panose="020B0604020202020204" pitchFamily="34" charset="0"/>
              <a:ea typeface="宋体" panose="02010600030101010101" pitchFamily="2" charset="-122"/>
            </a:endParaRPr>
          </a:p>
        </p:txBody>
      </p:sp>
      <p:sp>
        <p:nvSpPr>
          <p:cNvPr id="115" name="Rectangle 260"/>
          <p:cNvSpPr/>
          <p:nvPr/>
        </p:nvSpPr>
        <p:spPr>
          <a:xfrm>
            <a:off x="5325745" y="2680970"/>
            <a:ext cx="490538"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6600"/>
                </a:solidFill>
                <a:latin typeface="Arial" panose="020B0604020202020204" pitchFamily="34" charset="0"/>
                <a:ea typeface="宋体" panose="02010600030101010101" pitchFamily="2" charset="-122"/>
              </a:rPr>
              <a:t>4</a:t>
            </a:r>
            <a:endParaRPr lang="en-US" altLang="zh-CN" sz="2000" b="1" dirty="0">
              <a:solidFill>
                <a:srgbClr val="006600"/>
              </a:solidFill>
              <a:latin typeface="Arial" panose="020B0604020202020204" pitchFamily="34" charset="0"/>
              <a:ea typeface="宋体" panose="02010600030101010101" pitchFamily="2" charset="-122"/>
            </a:endParaRPr>
          </a:p>
        </p:txBody>
      </p:sp>
      <p:sp>
        <p:nvSpPr>
          <p:cNvPr id="116" name="Rectangle 261"/>
          <p:cNvSpPr/>
          <p:nvPr/>
        </p:nvSpPr>
        <p:spPr>
          <a:xfrm>
            <a:off x="4835208" y="2680970"/>
            <a:ext cx="4905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117" name="Rectangle 262"/>
          <p:cNvSpPr/>
          <p:nvPr/>
        </p:nvSpPr>
        <p:spPr>
          <a:xfrm>
            <a:off x="4346258" y="2680970"/>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6600CC"/>
                </a:solidFill>
                <a:latin typeface="Arial" panose="020B0604020202020204" pitchFamily="34" charset="0"/>
                <a:ea typeface="宋体" panose="02010600030101010101" pitchFamily="2" charset="-122"/>
              </a:rPr>
              <a:t>2</a:t>
            </a:r>
            <a:endParaRPr lang="en-US" altLang="zh-CN" sz="2000" b="1" dirty="0">
              <a:solidFill>
                <a:srgbClr val="6600CC"/>
              </a:solidFill>
              <a:latin typeface="Arial" panose="020B0604020202020204" pitchFamily="34" charset="0"/>
              <a:ea typeface="宋体" panose="02010600030101010101" pitchFamily="2" charset="-122"/>
            </a:endParaRPr>
          </a:p>
        </p:txBody>
      </p:sp>
      <p:sp>
        <p:nvSpPr>
          <p:cNvPr id="118" name="Rectangle 263"/>
          <p:cNvSpPr/>
          <p:nvPr/>
        </p:nvSpPr>
        <p:spPr>
          <a:xfrm>
            <a:off x="3857308" y="2680970"/>
            <a:ext cx="488950"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6600"/>
                </a:solidFill>
                <a:latin typeface="Arial" panose="020B0604020202020204" pitchFamily="34" charset="0"/>
                <a:ea typeface="宋体" panose="02010600030101010101" pitchFamily="2" charset="-122"/>
              </a:rPr>
              <a:t>4</a:t>
            </a:r>
            <a:endParaRPr lang="en-US" altLang="zh-CN" sz="2000" b="1" dirty="0">
              <a:solidFill>
                <a:srgbClr val="006600"/>
              </a:solidFill>
              <a:latin typeface="Arial" panose="020B0604020202020204" pitchFamily="34" charset="0"/>
              <a:ea typeface="宋体" panose="02010600030101010101" pitchFamily="2" charset="-122"/>
            </a:endParaRPr>
          </a:p>
        </p:txBody>
      </p:sp>
      <p:sp>
        <p:nvSpPr>
          <p:cNvPr id="119" name="Rectangle 264"/>
          <p:cNvSpPr/>
          <p:nvPr/>
        </p:nvSpPr>
        <p:spPr>
          <a:xfrm>
            <a:off x="3363595" y="2680970"/>
            <a:ext cx="493713"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65" name="Rectangle 207"/>
          <p:cNvSpPr/>
          <p:nvPr/>
        </p:nvSpPr>
        <p:spPr>
          <a:xfrm>
            <a:off x="8270558" y="1857058"/>
            <a:ext cx="493712"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11</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66" name="Rectangle 208"/>
          <p:cNvSpPr/>
          <p:nvPr/>
        </p:nvSpPr>
        <p:spPr>
          <a:xfrm>
            <a:off x="7762558" y="1857058"/>
            <a:ext cx="5080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10</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67" name="Rectangle 209"/>
          <p:cNvSpPr/>
          <p:nvPr/>
        </p:nvSpPr>
        <p:spPr>
          <a:xfrm>
            <a:off x="7292658" y="1857058"/>
            <a:ext cx="46990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9</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68" name="Rectangle 210"/>
          <p:cNvSpPr/>
          <p:nvPr/>
        </p:nvSpPr>
        <p:spPr>
          <a:xfrm>
            <a:off x="6802120" y="185705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8</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69" name="Rectangle 211"/>
          <p:cNvSpPr/>
          <p:nvPr/>
        </p:nvSpPr>
        <p:spPr>
          <a:xfrm>
            <a:off x="6311583" y="1857058"/>
            <a:ext cx="490537"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7</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0" name="Rectangle 212"/>
          <p:cNvSpPr/>
          <p:nvPr/>
        </p:nvSpPr>
        <p:spPr>
          <a:xfrm>
            <a:off x="5819458" y="1857058"/>
            <a:ext cx="492125"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6</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1" name="Rectangle 213"/>
          <p:cNvSpPr/>
          <p:nvPr/>
        </p:nvSpPr>
        <p:spPr>
          <a:xfrm>
            <a:off x="5328920" y="1857058"/>
            <a:ext cx="490538"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5</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2" name="Rectangle 214"/>
          <p:cNvSpPr/>
          <p:nvPr/>
        </p:nvSpPr>
        <p:spPr>
          <a:xfrm>
            <a:off x="4838383" y="1857058"/>
            <a:ext cx="490537"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4</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3" name="Rectangle 215"/>
          <p:cNvSpPr/>
          <p:nvPr/>
        </p:nvSpPr>
        <p:spPr>
          <a:xfrm>
            <a:off x="4349433" y="185705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3</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4" name="Rectangle 216"/>
          <p:cNvSpPr/>
          <p:nvPr/>
        </p:nvSpPr>
        <p:spPr>
          <a:xfrm>
            <a:off x="3860483" y="1857058"/>
            <a:ext cx="488950"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2</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5" name="Rectangle 217"/>
          <p:cNvSpPr/>
          <p:nvPr/>
        </p:nvSpPr>
        <p:spPr>
          <a:xfrm>
            <a:off x="3366770" y="1857058"/>
            <a:ext cx="493713" cy="395287"/>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en-US" altLang="zh-CN" sz="2000" b="1" dirty="0">
                <a:solidFill>
                  <a:srgbClr val="0000FF"/>
                </a:solidFill>
                <a:latin typeface="Arial" panose="020B0604020202020204" pitchFamily="34" charset="0"/>
                <a:ea typeface="宋体" panose="02010600030101010101" pitchFamily="2" charset="-122"/>
              </a:rPr>
              <a:t>1</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27776" name="Line 219"/>
          <p:cNvSpPr/>
          <p:nvPr/>
        </p:nvSpPr>
        <p:spPr>
          <a:xfrm>
            <a:off x="2877820" y="1857058"/>
            <a:ext cx="6375400" cy="0"/>
          </a:xfrm>
          <a:prstGeom prst="line">
            <a:avLst/>
          </a:prstGeom>
          <a:ln w="28575" cap="sq" cmpd="sng">
            <a:solidFill>
              <a:srgbClr val="000000"/>
            </a:solidFill>
            <a:prstDash val="solid"/>
            <a:round/>
            <a:headEnd type="none" w="med" len="med"/>
            <a:tailEnd type="none" w="med" len="med"/>
          </a:ln>
        </p:spPr>
      </p:sp>
      <p:sp>
        <p:nvSpPr>
          <p:cNvPr id="27777" name="Line 222"/>
          <p:cNvSpPr/>
          <p:nvPr/>
        </p:nvSpPr>
        <p:spPr>
          <a:xfrm>
            <a:off x="3366770" y="1857058"/>
            <a:ext cx="0" cy="395287"/>
          </a:xfrm>
          <a:prstGeom prst="line">
            <a:avLst/>
          </a:prstGeom>
          <a:ln w="28575" cap="flat" cmpd="sng">
            <a:solidFill>
              <a:srgbClr val="000000"/>
            </a:solidFill>
            <a:prstDash val="solid"/>
            <a:round/>
            <a:headEnd type="none" w="med" len="med"/>
            <a:tailEnd type="none" w="med" len="med"/>
          </a:ln>
        </p:spPr>
      </p:sp>
      <p:sp>
        <p:nvSpPr>
          <p:cNvPr id="27778" name="Line 223"/>
          <p:cNvSpPr/>
          <p:nvPr/>
        </p:nvSpPr>
        <p:spPr>
          <a:xfrm>
            <a:off x="3860483" y="1857058"/>
            <a:ext cx="0" cy="395287"/>
          </a:xfrm>
          <a:prstGeom prst="line">
            <a:avLst/>
          </a:prstGeom>
          <a:ln w="28575" cap="flat" cmpd="sng">
            <a:solidFill>
              <a:srgbClr val="000000"/>
            </a:solidFill>
            <a:prstDash val="solid"/>
            <a:round/>
            <a:headEnd type="none" w="med" len="med"/>
            <a:tailEnd type="none" w="med" len="med"/>
          </a:ln>
        </p:spPr>
      </p:sp>
      <p:sp>
        <p:nvSpPr>
          <p:cNvPr id="27779" name="Line 224"/>
          <p:cNvSpPr/>
          <p:nvPr/>
        </p:nvSpPr>
        <p:spPr>
          <a:xfrm>
            <a:off x="4349433" y="1857058"/>
            <a:ext cx="0" cy="395287"/>
          </a:xfrm>
          <a:prstGeom prst="line">
            <a:avLst/>
          </a:prstGeom>
          <a:ln w="28575" cap="flat" cmpd="sng">
            <a:solidFill>
              <a:srgbClr val="000000"/>
            </a:solidFill>
            <a:prstDash val="solid"/>
            <a:round/>
            <a:headEnd type="none" w="med" len="med"/>
            <a:tailEnd type="none" w="med" len="med"/>
          </a:ln>
        </p:spPr>
      </p:sp>
      <p:sp>
        <p:nvSpPr>
          <p:cNvPr id="27780" name="Line 225"/>
          <p:cNvSpPr/>
          <p:nvPr/>
        </p:nvSpPr>
        <p:spPr>
          <a:xfrm>
            <a:off x="4838383" y="1857058"/>
            <a:ext cx="0" cy="395287"/>
          </a:xfrm>
          <a:prstGeom prst="line">
            <a:avLst/>
          </a:prstGeom>
          <a:ln w="28575" cap="flat" cmpd="sng">
            <a:solidFill>
              <a:srgbClr val="000000"/>
            </a:solidFill>
            <a:prstDash val="solid"/>
            <a:round/>
            <a:headEnd type="none" w="med" len="med"/>
            <a:tailEnd type="none" w="med" len="med"/>
          </a:ln>
        </p:spPr>
      </p:sp>
      <p:sp>
        <p:nvSpPr>
          <p:cNvPr id="27781" name="Line 226"/>
          <p:cNvSpPr/>
          <p:nvPr/>
        </p:nvSpPr>
        <p:spPr>
          <a:xfrm>
            <a:off x="5328920" y="1857058"/>
            <a:ext cx="0" cy="395287"/>
          </a:xfrm>
          <a:prstGeom prst="line">
            <a:avLst/>
          </a:prstGeom>
          <a:ln w="28575" cap="flat" cmpd="sng">
            <a:solidFill>
              <a:srgbClr val="000000"/>
            </a:solidFill>
            <a:prstDash val="solid"/>
            <a:round/>
            <a:headEnd type="none" w="med" len="med"/>
            <a:tailEnd type="none" w="med" len="med"/>
          </a:ln>
        </p:spPr>
      </p:sp>
      <p:sp>
        <p:nvSpPr>
          <p:cNvPr id="27782" name="Line 227"/>
          <p:cNvSpPr/>
          <p:nvPr/>
        </p:nvSpPr>
        <p:spPr>
          <a:xfrm>
            <a:off x="5819458" y="1857058"/>
            <a:ext cx="0" cy="395287"/>
          </a:xfrm>
          <a:prstGeom prst="line">
            <a:avLst/>
          </a:prstGeom>
          <a:ln w="28575" cap="flat" cmpd="sng">
            <a:solidFill>
              <a:srgbClr val="000000"/>
            </a:solidFill>
            <a:prstDash val="solid"/>
            <a:round/>
            <a:headEnd type="none" w="med" len="med"/>
            <a:tailEnd type="none" w="med" len="med"/>
          </a:ln>
        </p:spPr>
      </p:sp>
      <p:sp>
        <p:nvSpPr>
          <p:cNvPr id="27783" name="Line 228"/>
          <p:cNvSpPr/>
          <p:nvPr/>
        </p:nvSpPr>
        <p:spPr>
          <a:xfrm>
            <a:off x="6311583" y="1857058"/>
            <a:ext cx="0" cy="395287"/>
          </a:xfrm>
          <a:prstGeom prst="line">
            <a:avLst/>
          </a:prstGeom>
          <a:ln w="28575" cap="flat" cmpd="sng">
            <a:solidFill>
              <a:srgbClr val="000000"/>
            </a:solidFill>
            <a:prstDash val="solid"/>
            <a:round/>
            <a:headEnd type="none" w="med" len="med"/>
            <a:tailEnd type="none" w="med" len="med"/>
          </a:ln>
        </p:spPr>
      </p:sp>
      <p:sp>
        <p:nvSpPr>
          <p:cNvPr id="27784" name="Line 229"/>
          <p:cNvSpPr/>
          <p:nvPr/>
        </p:nvSpPr>
        <p:spPr>
          <a:xfrm>
            <a:off x="6802120" y="1857058"/>
            <a:ext cx="0" cy="395287"/>
          </a:xfrm>
          <a:prstGeom prst="line">
            <a:avLst/>
          </a:prstGeom>
          <a:ln w="28575" cap="flat" cmpd="sng">
            <a:solidFill>
              <a:srgbClr val="000000"/>
            </a:solidFill>
            <a:prstDash val="solid"/>
            <a:round/>
            <a:headEnd type="none" w="med" len="med"/>
            <a:tailEnd type="none" w="med" len="med"/>
          </a:ln>
        </p:spPr>
      </p:sp>
      <p:sp>
        <p:nvSpPr>
          <p:cNvPr id="27785" name="Line 230"/>
          <p:cNvSpPr/>
          <p:nvPr/>
        </p:nvSpPr>
        <p:spPr>
          <a:xfrm>
            <a:off x="7292658" y="1857058"/>
            <a:ext cx="0" cy="395287"/>
          </a:xfrm>
          <a:prstGeom prst="line">
            <a:avLst/>
          </a:prstGeom>
          <a:ln w="28575" cap="flat" cmpd="sng">
            <a:solidFill>
              <a:srgbClr val="000000"/>
            </a:solidFill>
            <a:prstDash val="solid"/>
            <a:round/>
            <a:headEnd type="none" w="med" len="med"/>
            <a:tailEnd type="none" w="med" len="med"/>
          </a:ln>
        </p:spPr>
      </p:sp>
      <p:sp>
        <p:nvSpPr>
          <p:cNvPr id="27786" name="Line 231"/>
          <p:cNvSpPr/>
          <p:nvPr/>
        </p:nvSpPr>
        <p:spPr>
          <a:xfrm>
            <a:off x="7762558" y="1857058"/>
            <a:ext cx="0" cy="395287"/>
          </a:xfrm>
          <a:prstGeom prst="line">
            <a:avLst/>
          </a:prstGeom>
          <a:ln w="28575" cap="flat" cmpd="sng">
            <a:solidFill>
              <a:srgbClr val="000000"/>
            </a:solidFill>
            <a:prstDash val="solid"/>
            <a:round/>
            <a:headEnd type="none" w="med" len="med"/>
            <a:tailEnd type="none" w="med" len="med"/>
          </a:ln>
        </p:spPr>
      </p:sp>
      <p:sp>
        <p:nvSpPr>
          <p:cNvPr id="27787" name="Line 232"/>
          <p:cNvSpPr/>
          <p:nvPr/>
        </p:nvSpPr>
        <p:spPr>
          <a:xfrm>
            <a:off x="8270558" y="1857058"/>
            <a:ext cx="0" cy="395287"/>
          </a:xfrm>
          <a:prstGeom prst="line">
            <a:avLst/>
          </a:prstGeom>
          <a:ln w="28575" cap="flat" cmpd="sng">
            <a:solidFill>
              <a:srgbClr val="000000"/>
            </a:solidFill>
            <a:prstDash val="solid"/>
            <a:round/>
            <a:headEnd type="none" w="med" len="med"/>
            <a:tailEnd type="none" w="med" len="med"/>
          </a:ln>
        </p:spPr>
      </p:sp>
      <p:sp>
        <p:nvSpPr>
          <p:cNvPr id="27788" name="Line 233"/>
          <p:cNvSpPr/>
          <p:nvPr/>
        </p:nvSpPr>
        <p:spPr>
          <a:xfrm>
            <a:off x="8753158" y="1857058"/>
            <a:ext cx="0" cy="395287"/>
          </a:xfrm>
          <a:prstGeom prst="line">
            <a:avLst/>
          </a:prstGeom>
          <a:ln w="28575" cap="flat" cmpd="sng">
            <a:solidFill>
              <a:srgbClr val="000000"/>
            </a:solidFill>
            <a:prstDash val="solid"/>
            <a:round/>
            <a:headEnd type="none" w="med" len="med"/>
            <a:tailEnd type="none" w="med" len="med"/>
          </a:ln>
        </p:spPr>
      </p:sp>
      <p:sp>
        <p:nvSpPr>
          <p:cNvPr id="27789" name="Rectangle 82"/>
          <p:cNvSpPr/>
          <p:nvPr/>
        </p:nvSpPr>
        <p:spPr>
          <a:xfrm>
            <a:off x="2634933" y="1880870"/>
            <a:ext cx="731837" cy="395288"/>
          </a:xfrm>
          <a:prstGeom prst="rect">
            <a:avLst/>
          </a:prstGeom>
          <a:noFill/>
          <a:ln w="57150">
            <a:noFill/>
          </a:ln>
        </p:spPr>
        <p:txBody>
          <a:bodyPr anchor="ctr"/>
          <a:lstStyle/>
          <a:p>
            <a:pPr algn="ctr">
              <a:spcBef>
                <a:spcPct val="20000"/>
              </a:spcBef>
              <a:buSzPct val="85000"/>
              <a:buFont typeface="Wingdings" panose="05000000000000000000" pitchFamily="2" charset="2"/>
              <a:buNone/>
            </a:pPr>
            <a:r>
              <a:rPr lang="zh-CN" altLang="en-US" sz="2000" b="1" dirty="0">
                <a:solidFill>
                  <a:srgbClr val="0000CC"/>
                </a:solidFill>
                <a:latin typeface="Arial" panose="020B0604020202020204" pitchFamily="34" charset="0"/>
                <a:ea typeface="宋体" panose="02010600030101010101" pitchFamily="2" charset="-122"/>
              </a:rPr>
              <a:t>位置</a:t>
            </a:r>
            <a:endParaRPr lang="zh-CN" altLang="en-US" sz="2000" b="1" dirty="0">
              <a:solidFill>
                <a:srgbClr val="0000CC"/>
              </a:solidFill>
              <a:latin typeface="Arial" panose="020B0604020202020204" pitchFamily="34" charset="0"/>
              <a:ea typeface="宋体" panose="02010600030101010101" pitchFamily="2" charset="-122"/>
            </a:endParaRPr>
          </a:p>
        </p:txBody>
      </p:sp>
      <p:sp>
        <p:nvSpPr>
          <p:cNvPr id="3" name="文本框 2"/>
          <p:cNvSpPr txBox="1"/>
          <p:nvPr/>
        </p:nvSpPr>
        <p:spPr>
          <a:xfrm>
            <a:off x="8034020" y="180975"/>
            <a:ext cx="2964180" cy="1476375"/>
          </a:xfrm>
          <a:prstGeom prst="rect">
            <a:avLst/>
          </a:prstGeom>
          <a:solidFill>
            <a:schemeClr val="bg2">
              <a:lumMod val="75000"/>
            </a:schemeClr>
          </a:solidFill>
        </p:spPr>
        <p:txBody>
          <a:bodyPr wrap="square" rtlCol="0">
            <a:spAutoFit/>
          </a:bodyPr>
          <a:p>
            <a:r>
              <a:rPr lang="zh-CN" altLang="en-US" b="1" kern="0" noProof="0" dirty="0" smtClean="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若所有结点的空指针域设置为一个指向一个方形结点的指针，称方形结点为判定树的</a:t>
            </a:r>
            <a:r>
              <a:rPr lang="zh-CN" altLang="en-US" b="1" kern="0" noProof="0" dirty="0" smtClean="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外部结点</a:t>
            </a:r>
            <a:r>
              <a:rPr lang="zh-CN" altLang="en-US" b="1" kern="0" noProof="0" dirty="0" smtClean="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；对应的，圆形结点为</a:t>
            </a:r>
            <a:r>
              <a:rPr lang="zh-CN" altLang="en-US"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内部结点</a:t>
            </a:r>
            <a:r>
              <a:rPr lang="zh-CN" altLang="en-US" b="1" kern="0" noProof="0" dirty="0" smtClean="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a:p>
        </p:txBody>
      </p:sp>
      <p:sp>
        <p:nvSpPr>
          <p:cNvPr id="27" name="文本框 26"/>
          <p:cNvSpPr txBox="1"/>
          <p:nvPr/>
        </p:nvSpPr>
        <p:spPr>
          <a:xfrm>
            <a:off x="8249285" y="396240"/>
            <a:ext cx="2964180" cy="1198880"/>
          </a:xfrm>
          <a:prstGeom prst="rect">
            <a:avLst/>
          </a:prstGeom>
          <a:solidFill>
            <a:schemeClr val="bg2">
              <a:lumMod val="75000"/>
            </a:schemeClr>
          </a:solidFill>
        </p:spPr>
        <p:txBody>
          <a:bodyPr wrap="square" rtlCol="0">
            <a:spAutoFit/>
          </a:bodyPr>
          <a:p>
            <a:r>
              <a:rPr lang="zh-CN" altLang="en-US"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在有序表中查找记录成功的过程就是：</a:t>
            </a:r>
            <a:r>
              <a:rPr lang="zh-CN" altLang="en-US"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走了一条从根结点到与该记录相应的结点的路径</a:t>
            </a:r>
            <a:r>
              <a:rPr lang="zh-CN" altLang="en-US" b="1" kern="0" noProof="0" dirty="0" smtClean="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a:p>
        </p:txBody>
      </p:sp>
      <p:sp>
        <p:nvSpPr>
          <p:cNvPr id="28" name="文本框 27"/>
          <p:cNvSpPr txBox="1"/>
          <p:nvPr/>
        </p:nvSpPr>
        <p:spPr>
          <a:xfrm>
            <a:off x="64135" y="1995805"/>
            <a:ext cx="2571115" cy="922020"/>
          </a:xfrm>
          <a:prstGeom prst="rect">
            <a:avLst/>
          </a:prstGeom>
          <a:solidFill>
            <a:schemeClr val="bg2">
              <a:lumMod val="75000"/>
            </a:schemeClr>
          </a:solidFill>
        </p:spPr>
        <p:txBody>
          <a:bodyPr wrap="square" rtlCol="0">
            <a:spAutoFit/>
          </a:bodyPr>
          <a:p>
            <a:r>
              <a:rPr lang="zh-CN" altLang="en-US"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查找不成功的过程是：</a:t>
            </a:r>
            <a:r>
              <a:rPr lang="zh-CN" altLang="en-US" b="1" kern="0" noProof="0" dirty="0" smtClean="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走了一条从根结点到外部结点的路径</a:t>
            </a:r>
            <a:r>
              <a:rPr lang="zh-CN" altLang="en-US"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a:p>
        </p:txBody>
      </p:sp>
      <p:sp>
        <p:nvSpPr>
          <p:cNvPr id="29" name="文本框 28"/>
          <p:cNvSpPr txBox="1"/>
          <p:nvPr/>
        </p:nvSpPr>
        <p:spPr>
          <a:xfrm>
            <a:off x="8975725" y="2501900"/>
            <a:ext cx="2571115" cy="922020"/>
          </a:xfrm>
          <a:prstGeom prst="rect">
            <a:avLst/>
          </a:prstGeom>
          <a:solidFill>
            <a:schemeClr val="bg2">
              <a:lumMod val="75000"/>
            </a:schemeClr>
          </a:solidFill>
        </p:spPr>
        <p:txBody>
          <a:bodyPr wrap="square" rtlCol="0">
            <a:spAutoFit/>
          </a:bodyPr>
          <a:p>
            <a:r>
              <a:rPr lang="zh-CN" altLang="en-US"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比较的关键字的次数：</a:t>
            </a:r>
            <a:r>
              <a:rPr lang="zh-CN" altLang="en-US" b="1" kern="0" noProof="0" dirty="0" smtClean="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为该结点在判定树上的层次数</a:t>
            </a:r>
            <a:r>
              <a:rPr lang="zh-CN" altLang="en-US" b="1" kern="0" noProof="0" dirty="0" smtClean="0">
                <a:ln>
                  <a:noFill/>
                </a:ln>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a:p>
        </p:txBody>
      </p:sp>
      <p:sp>
        <p:nvSpPr>
          <p:cNvPr id="31" name="文本框 30"/>
          <p:cNvSpPr txBox="1"/>
          <p:nvPr/>
        </p:nvSpPr>
        <p:spPr>
          <a:xfrm>
            <a:off x="8975725" y="1186180"/>
            <a:ext cx="2571115" cy="1198880"/>
          </a:xfrm>
          <a:prstGeom prst="rect">
            <a:avLst/>
          </a:prstGeom>
          <a:solidFill>
            <a:schemeClr val="bg2">
              <a:lumMod val="75000"/>
            </a:schemeClr>
          </a:solidFill>
        </p:spPr>
        <p:txBody>
          <a:bodyPr wrap="square" rtlCol="0">
            <a:spAutoFit/>
          </a:bodyPr>
          <a:p>
            <a:r>
              <a:rPr lang="zh-CN" altLang="en-US"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查找成功时，</a:t>
            </a:r>
            <a:r>
              <a:rPr lang="zh-CN" altLang="en-US"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比较的关键字次数最多不超过树的深度</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r>
              <a:rPr lang="zh-CN" altLang="en-US" b="1" kern="0" noProof="0" dirty="0" smtClean="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b="1" i="0" u="none" strike="noStrike" kern="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b="1" kern="0" noProof="0" dirty="0" smtClean="0">
                <a:ln>
                  <a:noFill/>
                </a:ln>
                <a:solidFill>
                  <a:schemeClr val="accent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 = </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log</a:t>
            </a:r>
            <a:r>
              <a:rPr lang="en-US" altLang="zh-CN" b="1" kern="0" baseline="-2500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 </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n  </a:t>
            </a:r>
            <a:r>
              <a:rPr lang="en-US" altLang="zh-CN"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clickPar">
                                  <p:stCondLst>
                                    <p:cond delay="0"/>
                                  </p:stCondLst>
                                  <p:childTnLst>
                                    <p:set>
                                      <p:cBhvr>
                                        <p:cTn id="6" dur="500" fill="hold">
                                          <p:stCondLst>
                                            <p:cond delay="0"/>
                                          </p:stCondLst>
                                        </p:cTn>
                                        <p:tgtEl>
                                          <p:spTgt spid="69"/>
                                        </p:tgtEl>
                                        <p:attrNameLst>
                                          <p:attrName>style.visibility</p:attrName>
                                        </p:attrNameLst>
                                      </p:cBhvr>
                                      <p:to>
                                        <p:strVal val="visible"/>
                                      </p:to>
                                    </p:set>
                                    <p:animEffect transition="in" filter="randombar(horizontal)">
                                      <p:cBhvr>
                                        <p:cTn id="7" dur="500"/>
                                        <p:tgtEl>
                                          <p:spTgt spid="6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22" presetClass="entr" presetSubtype="1"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22" presetClass="entr" presetSubtype="1"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par>
                                <p:cTn id="51" presetID="22" presetClass="entr" presetSubtype="1"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par>
                                <p:cTn id="60" presetID="22" presetClass="entr" presetSubtype="1"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par>
                                <p:cTn id="63" presetID="22" presetClass="entr" presetSubtype="1"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up)">
                                      <p:cBhvr>
                                        <p:cTn id="77" dur="500"/>
                                        <p:tgtEl>
                                          <p:spTgt spid="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up)">
                                      <p:cBhvr>
                                        <p:cTn id="80" dur="500"/>
                                        <p:tgtEl>
                                          <p:spTgt spid="45"/>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up)">
                                      <p:cBhvr>
                                        <p:cTn id="83" dur="500"/>
                                        <p:tgtEl>
                                          <p:spTgt spid="46"/>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wipe(up)">
                                      <p:cBhvr>
                                        <p:cTn id="86" dur="500"/>
                                        <p:tgtEl>
                                          <p:spTgt spid="47"/>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wipe(up)">
                                      <p:cBhvr>
                                        <p:cTn id="89" dur="500"/>
                                        <p:tgtEl>
                                          <p:spTgt spid="48"/>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up)">
                                      <p:cBhvr>
                                        <p:cTn id="101" dur="500"/>
                                        <p:tgtEl>
                                          <p:spTgt spid="52"/>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up)">
                                      <p:cBhvr>
                                        <p:cTn id="104" dur="500"/>
                                        <p:tgtEl>
                                          <p:spTgt spid="53"/>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wipe(up)">
                                      <p:cBhvr>
                                        <p:cTn id="107" dur="500"/>
                                        <p:tgtEl>
                                          <p:spTgt spid="54"/>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up)">
                                      <p:cBhvr>
                                        <p:cTn id="110" dur="500"/>
                                        <p:tgtEl>
                                          <p:spTgt spid="5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up)">
                                      <p:cBhvr>
                                        <p:cTn id="113" dur="500"/>
                                        <p:tgtEl>
                                          <p:spTgt spid="56"/>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wipe(up)">
                                      <p:cBhvr>
                                        <p:cTn id="116" dur="500"/>
                                        <p:tgtEl>
                                          <p:spTgt spid="57"/>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wipe(up)">
                                      <p:cBhvr>
                                        <p:cTn id="119" dur="500"/>
                                        <p:tgtEl>
                                          <p:spTgt spid="58"/>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59"/>
                                        </p:tgtEl>
                                        <p:attrNameLst>
                                          <p:attrName>style.visibility</p:attrName>
                                        </p:attrNameLst>
                                      </p:cBhvr>
                                      <p:to>
                                        <p:strVal val="visible"/>
                                      </p:to>
                                    </p:set>
                                    <p:animEffect transition="in" filter="wipe(up)">
                                      <p:cBhvr>
                                        <p:cTn id="122" dur="500"/>
                                        <p:tgtEl>
                                          <p:spTgt spid="59"/>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up)">
                                      <p:cBhvr>
                                        <p:cTn id="125" dur="500"/>
                                        <p:tgtEl>
                                          <p:spTgt spid="60"/>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wipe(up)">
                                      <p:cBhvr>
                                        <p:cTn id="128" dur="500"/>
                                        <p:tgtEl>
                                          <p:spTgt spid="61"/>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up)">
                                      <p:cBhvr>
                                        <p:cTn id="131" dur="500"/>
                                        <p:tgtEl>
                                          <p:spTgt spid="6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63"/>
                                        </p:tgtEl>
                                        <p:attrNameLst>
                                          <p:attrName>style.visibility</p:attrName>
                                        </p:attrNameLst>
                                      </p:cBhvr>
                                      <p:to>
                                        <p:strVal val="visible"/>
                                      </p:to>
                                    </p:set>
                                    <p:animEffect transition="in" filter="wipe(up)">
                                      <p:cBhvr>
                                        <p:cTn id="134" dur="500"/>
                                        <p:tgtEl>
                                          <p:spTgt spid="6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wipe(up)">
                                      <p:cBhvr>
                                        <p:cTn id="137" dur="500"/>
                                        <p:tgtEl>
                                          <p:spTgt spid="64"/>
                                        </p:tgtEl>
                                      </p:cBhvr>
                                    </p:animEffect>
                                  </p:childTnLst>
                                </p:cTn>
                              </p:par>
                              <p:par>
                                <p:cTn id="138" presetID="22" presetClass="entr" presetSubtype="1" fill="hold" nodeType="withEffect">
                                  <p:stCondLst>
                                    <p:cond delay="0"/>
                                  </p:stCondLst>
                                  <p:childTnLst>
                                    <p:set>
                                      <p:cBhvr>
                                        <p:cTn id="139" dur="1" fill="hold">
                                          <p:stCondLst>
                                            <p:cond delay="0"/>
                                          </p:stCondLst>
                                        </p:cTn>
                                        <p:tgtEl>
                                          <p:spTgt spid="65"/>
                                        </p:tgtEl>
                                        <p:attrNameLst>
                                          <p:attrName>style.visibility</p:attrName>
                                        </p:attrNameLst>
                                      </p:cBhvr>
                                      <p:to>
                                        <p:strVal val="visible"/>
                                      </p:to>
                                    </p:set>
                                    <p:animEffect transition="in" filter="wipe(up)">
                                      <p:cBhvr>
                                        <p:cTn id="140" dur="500"/>
                                        <p:tgtEl>
                                          <p:spTgt spid="6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ipe(up)">
                                      <p:cBhvr>
                                        <p:cTn id="143" dur="500"/>
                                        <p:tgtEl>
                                          <p:spTgt spid="66"/>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5" fill="hold" grpId="0" nodeType="clickEffect">
                                  <p:stCondLst>
                                    <p:cond delay="0"/>
                                  </p:stCondLst>
                                  <p:childTnLst>
                                    <p:set>
                                      <p:cBhvr>
                                        <p:cTn id="147" dur="1" fill="hold">
                                          <p:stCondLst>
                                            <p:cond delay="0"/>
                                          </p:stCondLst>
                                        </p:cTn>
                                        <p:tgtEl>
                                          <p:spTgt spid="3"/>
                                        </p:tgtEl>
                                        <p:attrNameLst>
                                          <p:attrName>style.visibility</p:attrName>
                                        </p:attrNameLst>
                                      </p:cBhvr>
                                      <p:to>
                                        <p:strVal val="visible"/>
                                      </p:to>
                                    </p:set>
                                    <p:animEffect transition="in" filter="blinds(vertical)">
                                      <p:cBhvr>
                                        <p:cTn id="148" dur="500"/>
                                        <p:tgtEl>
                                          <p:spTgt spid="3"/>
                                        </p:tgtEl>
                                      </p:cBhvr>
                                    </p:animEffect>
                                  </p:childTnLst>
                                </p:cTn>
                              </p:par>
                            </p:childTnLst>
                          </p:cTn>
                        </p:par>
                        <p:par>
                          <p:cTn id="149" fill="hold">
                            <p:stCondLst>
                              <p:cond delay="500"/>
                            </p:stCondLst>
                            <p:childTnLst>
                              <p:par>
                                <p:cTn id="150" presetID="26" presetClass="emph" presetSubtype="0" fill="hold" grpId="1" nodeType="afterEffect">
                                  <p:stCondLst>
                                    <p:cond delay="0"/>
                                  </p:stCondLst>
                                  <p:childTnLst>
                                    <p:animEffect transition="out" filter="fade">
                                      <p:cBhvr>
                                        <p:cTn id="151" dur="2000" tmFilter="0, 0; .2, .5; .8, .5; 1, 0"/>
                                        <p:tgtEl>
                                          <p:spTgt spid="48"/>
                                        </p:tgtEl>
                                      </p:cBhvr>
                                    </p:animEffect>
                                    <p:animScale>
                                      <p:cBhvr>
                                        <p:cTn id="152" dur="2000" autoRev="1" fill="hold"/>
                                        <p:tgtEl>
                                          <p:spTgt spid="48"/>
                                        </p:tgtEl>
                                      </p:cBhvr>
                                      <p:by x="105000" y="105000"/>
                                    </p:animScale>
                                  </p:childTnLst>
                                </p:cTn>
                              </p:par>
                              <p:par>
                                <p:cTn id="153" presetID="26" presetClass="emph" presetSubtype="0" fill="hold" grpId="1" nodeType="withEffect">
                                  <p:stCondLst>
                                    <p:cond delay="0"/>
                                  </p:stCondLst>
                                  <p:childTnLst>
                                    <p:animEffect transition="out" filter="fade">
                                      <p:cBhvr>
                                        <p:cTn id="154" dur="2000" tmFilter="0, 0; .2, .5; .8, .5; 1, 0"/>
                                        <p:tgtEl>
                                          <p:spTgt spid="49"/>
                                        </p:tgtEl>
                                      </p:cBhvr>
                                    </p:animEffect>
                                    <p:animScale>
                                      <p:cBhvr>
                                        <p:cTn id="155" dur="2000" autoRev="1" fill="hold"/>
                                        <p:tgtEl>
                                          <p:spTgt spid="49"/>
                                        </p:tgtEl>
                                      </p:cBhvr>
                                      <p:by x="105000" y="105000"/>
                                    </p:animScale>
                                  </p:childTnLst>
                                </p:cTn>
                              </p:par>
                              <p:par>
                                <p:cTn id="156" presetID="26" presetClass="emph" presetSubtype="0" fill="hold" grpId="1" nodeType="withEffect">
                                  <p:stCondLst>
                                    <p:cond delay="0"/>
                                  </p:stCondLst>
                                  <p:childTnLst>
                                    <p:animEffect transition="out" filter="fade">
                                      <p:cBhvr>
                                        <p:cTn id="157" dur="2000" tmFilter="0, 0; .2, .5; .8, .5; 1, 0"/>
                                        <p:tgtEl>
                                          <p:spTgt spid="50"/>
                                        </p:tgtEl>
                                      </p:cBhvr>
                                    </p:animEffect>
                                    <p:animScale>
                                      <p:cBhvr>
                                        <p:cTn id="158" dur="2000" autoRev="1" fill="hold"/>
                                        <p:tgtEl>
                                          <p:spTgt spid="50"/>
                                        </p:tgtEl>
                                      </p:cBhvr>
                                      <p:by x="105000" y="105000"/>
                                    </p:animScale>
                                  </p:childTnLst>
                                </p:cTn>
                              </p:par>
                              <p:par>
                                <p:cTn id="159" presetID="26" presetClass="emph" presetSubtype="0" fill="hold" grpId="1" nodeType="withEffect">
                                  <p:stCondLst>
                                    <p:cond delay="0"/>
                                  </p:stCondLst>
                                  <p:childTnLst>
                                    <p:animEffect transition="out" filter="fade">
                                      <p:cBhvr>
                                        <p:cTn id="160" dur="2000" tmFilter="0, 0; .2, .5; .8, .5; 1, 0"/>
                                        <p:tgtEl>
                                          <p:spTgt spid="51"/>
                                        </p:tgtEl>
                                      </p:cBhvr>
                                    </p:animEffect>
                                    <p:animScale>
                                      <p:cBhvr>
                                        <p:cTn id="161" dur="2000" autoRev="1" fill="hold"/>
                                        <p:tgtEl>
                                          <p:spTgt spid="51"/>
                                        </p:tgtEl>
                                      </p:cBhvr>
                                      <p:by x="105000" y="105000"/>
                                    </p:animScale>
                                  </p:childTnLst>
                                </p:cTn>
                              </p:par>
                              <p:par>
                                <p:cTn id="162" presetID="26" presetClass="emph" presetSubtype="0" fill="hold" grpId="1" nodeType="withEffect">
                                  <p:stCondLst>
                                    <p:cond delay="0"/>
                                  </p:stCondLst>
                                  <p:childTnLst>
                                    <p:animEffect transition="out" filter="fade">
                                      <p:cBhvr>
                                        <p:cTn id="163" dur="2000" tmFilter="0, 0; .2, .5; .8, .5; 1, 0"/>
                                        <p:tgtEl>
                                          <p:spTgt spid="52"/>
                                        </p:tgtEl>
                                      </p:cBhvr>
                                    </p:animEffect>
                                    <p:animScale>
                                      <p:cBhvr>
                                        <p:cTn id="164" dur="2000" autoRev="1" fill="hold"/>
                                        <p:tgtEl>
                                          <p:spTgt spid="52"/>
                                        </p:tgtEl>
                                      </p:cBhvr>
                                      <p:by x="105000" y="105000"/>
                                    </p:animScale>
                                  </p:childTnLst>
                                </p:cTn>
                              </p:par>
                              <p:par>
                                <p:cTn id="165" presetID="26" presetClass="emph" presetSubtype="0" fill="hold" grpId="1" nodeType="withEffect">
                                  <p:stCondLst>
                                    <p:cond delay="0"/>
                                  </p:stCondLst>
                                  <p:childTnLst>
                                    <p:animEffect transition="out" filter="fade">
                                      <p:cBhvr>
                                        <p:cTn id="166" dur="2000" tmFilter="0, 0; .2, .5; .8, .5; 1, 0"/>
                                        <p:tgtEl>
                                          <p:spTgt spid="53"/>
                                        </p:tgtEl>
                                      </p:cBhvr>
                                    </p:animEffect>
                                    <p:animScale>
                                      <p:cBhvr>
                                        <p:cTn id="167" dur="2000" autoRev="1" fill="hold"/>
                                        <p:tgtEl>
                                          <p:spTgt spid="53"/>
                                        </p:tgtEl>
                                      </p:cBhvr>
                                      <p:by x="105000" y="105000"/>
                                    </p:animScale>
                                  </p:childTnLst>
                                </p:cTn>
                              </p:par>
                              <p:par>
                                <p:cTn id="168" presetID="26" presetClass="emph" presetSubtype="0" fill="hold" grpId="1" nodeType="withEffect">
                                  <p:stCondLst>
                                    <p:cond delay="0"/>
                                  </p:stCondLst>
                                  <p:childTnLst>
                                    <p:animEffect transition="out" filter="fade">
                                      <p:cBhvr>
                                        <p:cTn id="169" dur="2000" tmFilter="0, 0; .2, .5; .8, .5; 1, 0"/>
                                        <p:tgtEl>
                                          <p:spTgt spid="54"/>
                                        </p:tgtEl>
                                      </p:cBhvr>
                                    </p:animEffect>
                                    <p:animScale>
                                      <p:cBhvr>
                                        <p:cTn id="170" dur="2000" autoRev="1" fill="hold"/>
                                        <p:tgtEl>
                                          <p:spTgt spid="54"/>
                                        </p:tgtEl>
                                      </p:cBhvr>
                                      <p:by x="105000" y="105000"/>
                                    </p:animScale>
                                  </p:childTnLst>
                                </p:cTn>
                              </p:par>
                              <p:par>
                                <p:cTn id="171" presetID="26" presetClass="emph" presetSubtype="0" fill="hold" grpId="1" nodeType="withEffect">
                                  <p:stCondLst>
                                    <p:cond delay="0"/>
                                  </p:stCondLst>
                                  <p:childTnLst>
                                    <p:animEffect transition="out" filter="fade">
                                      <p:cBhvr>
                                        <p:cTn id="172" dur="2000" tmFilter="0, 0; .2, .5; .8, .5; 1, 0"/>
                                        <p:tgtEl>
                                          <p:spTgt spid="55"/>
                                        </p:tgtEl>
                                      </p:cBhvr>
                                    </p:animEffect>
                                    <p:animScale>
                                      <p:cBhvr>
                                        <p:cTn id="173" dur="2000" autoRev="1" fill="hold"/>
                                        <p:tgtEl>
                                          <p:spTgt spid="55"/>
                                        </p:tgtEl>
                                      </p:cBhvr>
                                      <p:by x="105000" y="105000"/>
                                    </p:animScale>
                                  </p:childTnLst>
                                </p:cTn>
                              </p:par>
                              <p:par>
                                <p:cTn id="174" presetID="26" presetClass="emph" presetSubtype="0" fill="hold" grpId="1" nodeType="withEffect">
                                  <p:stCondLst>
                                    <p:cond delay="0"/>
                                  </p:stCondLst>
                                  <p:childTnLst>
                                    <p:animEffect transition="out" filter="fade">
                                      <p:cBhvr>
                                        <p:cTn id="175" dur="2000" tmFilter="0, 0; .2, .5; .8, .5; 1, 0"/>
                                        <p:tgtEl>
                                          <p:spTgt spid="56"/>
                                        </p:tgtEl>
                                      </p:cBhvr>
                                    </p:animEffect>
                                    <p:animScale>
                                      <p:cBhvr>
                                        <p:cTn id="176" dur="2000" autoRev="1" fill="hold"/>
                                        <p:tgtEl>
                                          <p:spTgt spid="56"/>
                                        </p:tgtEl>
                                      </p:cBhvr>
                                      <p:by x="105000" y="105000"/>
                                    </p:animScale>
                                  </p:childTnLst>
                                </p:cTn>
                              </p:par>
                              <p:par>
                                <p:cTn id="177" presetID="26" presetClass="emph" presetSubtype="0" fill="hold" grpId="1" nodeType="withEffect">
                                  <p:stCondLst>
                                    <p:cond delay="0"/>
                                  </p:stCondLst>
                                  <p:childTnLst>
                                    <p:animEffect transition="out" filter="fade">
                                      <p:cBhvr>
                                        <p:cTn id="178" dur="2000" tmFilter="0, 0; .2, .5; .8, .5; 1, 0"/>
                                        <p:tgtEl>
                                          <p:spTgt spid="57"/>
                                        </p:tgtEl>
                                      </p:cBhvr>
                                    </p:animEffect>
                                    <p:animScale>
                                      <p:cBhvr>
                                        <p:cTn id="179" dur="2000" autoRev="1" fill="hold"/>
                                        <p:tgtEl>
                                          <p:spTgt spid="57"/>
                                        </p:tgtEl>
                                      </p:cBhvr>
                                      <p:by x="105000" y="105000"/>
                                    </p:animScale>
                                  </p:childTnLst>
                                </p:cTn>
                              </p:par>
                              <p:par>
                                <p:cTn id="180" presetID="26" presetClass="emph" presetSubtype="0" fill="hold" grpId="1" nodeType="withEffect">
                                  <p:stCondLst>
                                    <p:cond delay="0"/>
                                  </p:stCondLst>
                                  <p:childTnLst>
                                    <p:animEffect transition="out" filter="fade">
                                      <p:cBhvr>
                                        <p:cTn id="181" dur="2000" tmFilter="0, 0; .2, .5; .8, .5; 1, 0"/>
                                        <p:tgtEl>
                                          <p:spTgt spid="58"/>
                                        </p:tgtEl>
                                      </p:cBhvr>
                                    </p:animEffect>
                                    <p:animScale>
                                      <p:cBhvr>
                                        <p:cTn id="182" dur="2000" autoRev="1" fill="hold"/>
                                        <p:tgtEl>
                                          <p:spTgt spid="58"/>
                                        </p:tgtEl>
                                      </p:cBhvr>
                                      <p:by x="105000" y="105000"/>
                                    </p:animScale>
                                  </p:childTnLst>
                                </p:cTn>
                              </p:par>
                              <p:par>
                                <p:cTn id="183" presetID="26" presetClass="emph" presetSubtype="0" fill="hold" grpId="1" nodeType="withEffect">
                                  <p:stCondLst>
                                    <p:cond delay="0"/>
                                  </p:stCondLst>
                                  <p:childTnLst>
                                    <p:animEffect transition="out" filter="fade">
                                      <p:cBhvr>
                                        <p:cTn id="184" dur="2000" tmFilter="0, 0; .2, .5; .8, .5; 1, 0"/>
                                        <p:tgtEl>
                                          <p:spTgt spid="66"/>
                                        </p:tgtEl>
                                      </p:cBhvr>
                                    </p:animEffect>
                                    <p:animScale>
                                      <p:cBhvr>
                                        <p:cTn id="185" dur="2000" autoRev="1" fill="hold"/>
                                        <p:tgtEl>
                                          <p:spTgt spid="66"/>
                                        </p:tgtEl>
                                      </p:cBhvr>
                                      <p:by x="105000" y="105000"/>
                                    </p:animScale>
                                  </p:childTnLst>
                                </p:cTn>
                              </p:par>
                              <p:par>
                                <p:cTn id="186" presetID="16" presetClass="entr" presetSubtype="26"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barn(inHorizontal)">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26" presetClass="emph" presetSubtype="0" fill="hold" grpId="1" nodeType="clickEffect">
                                  <p:stCondLst>
                                    <p:cond delay="0"/>
                                  </p:stCondLst>
                                  <p:childTnLst>
                                    <p:animEffect transition="out" filter="fade">
                                      <p:cBhvr>
                                        <p:cTn id="192" dur="2000" tmFilter="0, 0; .2, .5; .8, .5; 1, 0"/>
                                        <p:tgtEl>
                                          <p:spTgt spid="43"/>
                                        </p:tgtEl>
                                      </p:cBhvr>
                                    </p:animEffect>
                                    <p:animScale>
                                      <p:cBhvr>
                                        <p:cTn id="193" dur="2000" autoRev="1" fill="hold"/>
                                        <p:tgtEl>
                                          <p:spTgt spid="43"/>
                                        </p:tgtEl>
                                      </p:cBhvr>
                                      <p:by x="105000" y="105000"/>
                                    </p:animScale>
                                  </p:childTnLst>
                                </p:cTn>
                              </p:par>
                              <p:par>
                                <p:cTn id="194" presetID="26" presetClass="emph" presetSubtype="0" fill="hold" grpId="1" nodeType="withEffect">
                                  <p:stCondLst>
                                    <p:cond delay="0"/>
                                  </p:stCondLst>
                                  <p:childTnLst>
                                    <p:animEffect transition="out" filter="fade">
                                      <p:cBhvr>
                                        <p:cTn id="195" dur="2000" tmFilter="0, 0; .2, .5; .8, .5; 1, 0"/>
                                        <p:tgtEl>
                                          <p:spTgt spid="44"/>
                                        </p:tgtEl>
                                      </p:cBhvr>
                                    </p:animEffect>
                                    <p:animScale>
                                      <p:cBhvr>
                                        <p:cTn id="196" dur="2000" autoRev="1" fill="hold"/>
                                        <p:tgtEl>
                                          <p:spTgt spid="44"/>
                                        </p:tgtEl>
                                      </p:cBhvr>
                                      <p:by x="105000" y="105000"/>
                                    </p:animScale>
                                  </p:childTnLst>
                                </p:cTn>
                              </p:par>
                              <p:par>
                                <p:cTn id="197" presetID="26" presetClass="emph" presetSubtype="0" fill="hold" grpId="1" nodeType="withEffect">
                                  <p:stCondLst>
                                    <p:cond delay="0"/>
                                  </p:stCondLst>
                                  <p:childTnLst>
                                    <p:animEffect transition="out" filter="fade">
                                      <p:cBhvr>
                                        <p:cTn id="198" dur="2000" tmFilter="0, 0; .2, .5; .8, .5; 1, 0"/>
                                        <p:tgtEl>
                                          <p:spTgt spid="46"/>
                                        </p:tgtEl>
                                      </p:cBhvr>
                                    </p:animEffect>
                                    <p:animScale>
                                      <p:cBhvr>
                                        <p:cTn id="199" dur="2000" autoRev="1" fill="hold"/>
                                        <p:tgtEl>
                                          <p:spTgt spid="46"/>
                                        </p:tgtEl>
                                      </p:cBhvr>
                                      <p:by x="105000" y="105000"/>
                                    </p:animScale>
                                  </p:childTnLst>
                                </p:cTn>
                              </p:par>
                              <p:par>
                                <p:cTn id="200" presetID="26" presetClass="emph" presetSubtype="0" fill="hold" grpId="1" nodeType="withEffect">
                                  <p:stCondLst>
                                    <p:cond delay="0"/>
                                  </p:stCondLst>
                                  <p:childTnLst>
                                    <p:animEffect transition="out" filter="fade">
                                      <p:cBhvr>
                                        <p:cTn id="201" dur="2000" tmFilter="0, 0; .2, .5; .8, .5; 1, 0"/>
                                        <p:tgtEl>
                                          <p:spTgt spid="60"/>
                                        </p:tgtEl>
                                      </p:cBhvr>
                                    </p:animEffect>
                                    <p:animScale>
                                      <p:cBhvr>
                                        <p:cTn id="202" dur="2000" autoRev="1" fill="hold"/>
                                        <p:tgtEl>
                                          <p:spTgt spid="60"/>
                                        </p:tgtEl>
                                      </p:cBhvr>
                                      <p:by x="105000" y="105000"/>
                                    </p:animScale>
                                  </p:childTnLst>
                                </p:cTn>
                              </p:par>
                              <p:par>
                                <p:cTn id="203" presetID="26" presetClass="emph" presetSubtype="0" fill="hold" grpId="1" nodeType="withEffect">
                                  <p:stCondLst>
                                    <p:cond delay="0"/>
                                  </p:stCondLst>
                                  <p:childTnLst>
                                    <p:animEffect transition="out" filter="fade">
                                      <p:cBhvr>
                                        <p:cTn id="204" dur="2000" tmFilter="0, 0; .2, .5; .8, .5; 1, 0"/>
                                        <p:tgtEl>
                                          <p:spTgt spid="47"/>
                                        </p:tgtEl>
                                      </p:cBhvr>
                                    </p:animEffect>
                                    <p:animScale>
                                      <p:cBhvr>
                                        <p:cTn id="205" dur="2000" autoRev="1" fill="hold"/>
                                        <p:tgtEl>
                                          <p:spTgt spid="47"/>
                                        </p:tgtEl>
                                      </p:cBhvr>
                                      <p:by x="105000" y="105000"/>
                                    </p:animScale>
                                  </p:childTnLst>
                                </p:cTn>
                              </p:par>
                              <p:par>
                                <p:cTn id="206" presetID="26" presetClass="emph" presetSubtype="0" fill="hold" grpId="1" nodeType="withEffect">
                                  <p:stCondLst>
                                    <p:cond delay="0"/>
                                  </p:stCondLst>
                                  <p:childTnLst>
                                    <p:animEffect transition="out" filter="fade">
                                      <p:cBhvr>
                                        <p:cTn id="207" dur="2000" tmFilter="0, 0; .2, .5; .8, .5; 1, 0"/>
                                        <p:tgtEl>
                                          <p:spTgt spid="59"/>
                                        </p:tgtEl>
                                      </p:cBhvr>
                                    </p:animEffect>
                                    <p:animScale>
                                      <p:cBhvr>
                                        <p:cTn id="208" dur="2000" autoRev="1" fill="hold"/>
                                        <p:tgtEl>
                                          <p:spTgt spid="59"/>
                                        </p:tgtEl>
                                      </p:cBhvr>
                                      <p:by x="105000" y="105000"/>
                                    </p:animScale>
                                  </p:childTnLst>
                                </p:cTn>
                              </p:par>
                              <p:par>
                                <p:cTn id="209" presetID="26" presetClass="emph" presetSubtype="0" fill="hold" grpId="1" nodeType="withEffect">
                                  <p:stCondLst>
                                    <p:cond delay="0"/>
                                  </p:stCondLst>
                                  <p:childTnLst>
                                    <p:animEffect transition="out" filter="fade">
                                      <p:cBhvr>
                                        <p:cTn id="210" dur="2000" tmFilter="0, 0; .2, .5; .8, .5; 1, 0"/>
                                        <p:tgtEl>
                                          <p:spTgt spid="45"/>
                                        </p:tgtEl>
                                      </p:cBhvr>
                                    </p:animEffect>
                                    <p:animScale>
                                      <p:cBhvr>
                                        <p:cTn id="211" dur="2000" autoRev="1" fill="hold"/>
                                        <p:tgtEl>
                                          <p:spTgt spid="45"/>
                                        </p:tgtEl>
                                      </p:cBhvr>
                                      <p:by x="105000" y="105000"/>
                                    </p:animScale>
                                  </p:childTnLst>
                                </p:cTn>
                              </p:par>
                              <p:par>
                                <p:cTn id="212" presetID="26" presetClass="emph" presetSubtype="0" fill="hold" grpId="1" nodeType="withEffect">
                                  <p:stCondLst>
                                    <p:cond delay="0"/>
                                  </p:stCondLst>
                                  <p:childTnLst>
                                    <p:animEffect transition="out" filter="fade">
                                      <p:cBhvr>
                                        <p:cTn id="213" dur="2000" tmFilter="0, 0; .2, .5; .8, .5; 1, 0"/>
                                        <p:tgtEl>
                                          <p:spTgt spid="61"/>
                                        </p:tgtEl>
                                      </p:cBhvr>
                                    </p:animEffect>
                                    <p:animScale>
                                      <p:cBhvr>
                                        <p:cTn id="214" dur="2000" autoRev="1" fill="hold"/>
                                        <p:tgtEl>
                                          <p:spTgt spid="61"/>
                                        </p:tgtEl>
                                      </p:cBhvr>
                                      <p:by x="105000" y="105000"/>
                                    </p:animScale>
                                  </p:childTnLst>
                                </p:cTn>
                              </p:par>
                              <p:par>
                                <p:cTn id="215" presetID="26" presetClass="emph" presetSubtype="0" fill="hold" grpId="1" nodeType="withEffect">
                                  <p:stCondLst>
                                    <p:cond delay="0"/>
                                  </p:stCondLst>
                                  <p:childTnLst>
                                    <p:animEffect transition="out" filter="fade">
                                      <p:cBhvr>
                                        <p:cTn id="216" dur="2000" tmFilter="0, 0; .2, .5; .8, .5; 1, 0"/>
                                        <p:tgtEl>
                                          <p:spTgt spid="62"/>
                                        </p:tgtEl>
                                      </p:cBhvr>
                                    </p:animEffect>
                                    <p:animScale>
                                      <p:cBhvr>
                                        <p:cTn id="217" dur="2000" autoRev="1" fill="hold"/>
                                        <p:tgtEl>
                                          <p:spTgt spid="62"/>
                                        </p:tgtEl>
                                      </p:cBhvr>
                                      <p:by x="105000" y="105000"/>
                                    </p:animScale>
                                  </p:childTnLst>
                                </p:cTn>
                              </p:par>
                              <p:par>
                                <p:cTn id="218" presetID="26" presetClass="emph" presetSubtype="0" fill="hold" grpId="1" nodeType="withEffect">
                                  <p:stCondLst>
                                    <p:cond delay="0"/>
                                  </p:stCondLst>
                                  <p:childTnLst>
                                    <p:animEffect transition="out" filter="fade">
                                      <p:cBhvr>
                                        <p:cTn id="219" dur="2000" tmFilter="0, 0; .2, .5; .8, .5; 1, 0"/>
                                        <p:tgtEl>
                                          <p:spTgt spid="63"/>
                                        </p:tgtEl>
                                      </p:cBhvr>
                                    </p:animEffect>
                                    <p:animScale>
                                      <p:cBhvr>
                                        <p:cTn id="220" dur="2000" autoRev="1" fill="hold"/>
                                        <p:tgtEl>
                                          <p:spTgt spid="63"/>
                                        </p:tgtEl>
                                      </p:cBhvr>
                                      <p:by x="105000" y="105000"/>
                                    </p:animScale>
                                  </p:childTnLst>
                                </p:cTn>
                              </p:par>
                              <p:par>
                                <p:cTn id="221" presetID="26" presetClass="emph" presetSubtype="0" fill="hold" grpId="1" nodeType="withEffect">
                                  <p:stCondLst>
                                    <p:cond delay="0"/>
                                  </p:stCondLst>
                                  <p:childTnLst>
                                    <p:animEffect transition="out" filter="fade">
                                      <p:cBhvr>
                                        <p:cTn id="222" dur="2000" tmFilter="0, 0; .2, .5; .8, .5; 1, 0"/>
                                        <p:tgtEl>
                                          <p:spTgt spid="64"/>
                                        </p:tgtEl>
                                      </p:cBhvr>
                                    </p:animEffect>
                                    <p:animScale>
                                      <p:cBhvr>
                                        <p:cTn id="223" dur="2000" autoRev="1" fill="hold"/>
                                        <p:tgtEl>
                                          <p:spTgt spid="64"/>
                                        </p:tgtEl>
                                      </p:cBhvr>
                                      <p:by x="105000" y="105000"/>
                                    </p:animScale>
                                  </p:childTnLst>
                                </p:cTn>
                              </p:par>
                              <p:par>
                                <p:cTn id="224" presetID="16" presetClass="entr" presetSubtype="26" fill="hold" grpId="0" nodeType="withEffect">
                                  <p:stCondLst>
                                    <p:cond delay="0"/>
                                  </p:stCondLst>
                                  <p:childTnLst>
                                    <p:set>
                                      <p:cBhvr>
                                        <p:cTn id="225" dur="500" fill="hold">
                                          <p:stCondLst>
                                            <p:cond delay="0"/>
                                          </p:stCondLst>
                                        </p:cTn>
                                        <p:tgtEl>
                                          <p:spTgt spid="68"/>
                                        </p:tgtEl>
                                        <p:attrNameLst>
                                          <p:attrName>style.visibility</p:attrName>
                                        </p:attrNameLst>
                                      </p:cBhvr>
                                      <p:to>
                                        <p:strVal val="visible"/>
                                      </p:to>
                                    </p:set>
                                    <p:animEffect transition="in" filter="barn(inHorizontal)">
                                      <p:cBhvr>
                                        <p:cTn id="226" dur="500"/>
                                        <p:tgtEl>
                                          <p:spTgt spid="68"/>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1" nodeType="clickEffect">
                                  <p:stCondLst>
                                    <p:cond delay="0"/>
                                  </p:stCondLst>
                                  <p:childTnLst>
                                    <p:set>
                                      <p:cBhvr>
                                        <p:cTn id="230" dur="1" fill="hold">
                                          <p:stCondLst>
                                            <p:cond delay="0"/>
                                          </p:stCondLst>
                                        </p:cTn>
                                        <p:tgtEl>
                                          <p:spTgt spid="3"/>
                                        </p:tgtEl>
                                        <p:attrNameLst>
                                          <p:attrName>style.visibility</p:attrName>
                                        </p:attrNameLst>
                                      </p:cBhvr>
                                      <p:to>
                                        <p:strVal val="hidden"/>
                                      </p:to>
                                    </p:set>
                                  </p:childTnLst>
                                </p:cTn>
                              </p:par>
                              <p:par>
                                <p:cTn id="231" presetID="3" presetClass="entr" presetSubtype="5" fill="hold" grpId="0" nodeType="withEffect">
                                  <p:stCondLst>
                                    <p:cond delay="0"/>
                                  </p:stCondLst>
                                  <p:childTnLst>
                                    <p:set>
                                      <p:cBhvr>
                                        <p:cTn id="232" dur="1" fill="hold">
                                          <p:stCondLst>
                                            <p:cond delay="0"/>
                                          </p:stCondLst>
                                        </p:cTn>
                                        <p:tgtEl>
                                          <p:spTgt spid="27"/>
                                        </p:tgtEl>
                                        <p:attrNameLst>
                                          <p:attrName>style.visibility</p:attrName>
                                        </p:attrNameLst>
                                      </p:cBhvr>
                                      <p:to>
                                        <p:strVal val="visible"/>
                                      </p:to>
                                    </p:set>
                                    <p:animEffect transition="in" filter="blinds(vertical)">
                                      <p:cBhvr>
                                        <p:cTn id="233" dur="500"/>
                                        <p:tgtEl>
                                          <p:spTgt spid="27"/>
                                        </p:tgtEl>
                                      </p:cBhvr>
                                    </p:animEffect>
                                  </p:childTnLst>
                                </p:cTn>
                              </p:par>
                            </p:childTnLst>
                          </p:cTn>
                        </p:par>
                        <p:par>
                          <p:cTn id="234" fill="hold">
                            <p:stCondLst>
                              <p:cond delay="0"/>
                            </p:stCondLst>
                            <p:childTnLst>
                              <p:par>
                                <p:cTn id="235" presetID="22" presetClass="entr" presetSubtype="1" fill="hold" nodeType="after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wipe(up)">
                                      <p:cBhvr>
                                        <p:cTn id="237" dur="500"/>
                                        <p:tgtEl>
                                          <p:spTgt spid="94"/>
                                        </p:tgtEl>
                                      </p:cBhvr>
                                    </p:animEffect>
                                  </p:childTnLst>
                                </p:cTn>
                              </p:par>
                            </p:childTnLst>
                          </p:cTn>
                        </p:par>
                        <p:par>
                          <p:cTn id="238" fill="hold">
                            <p:stCondLst>
                              <p:cond delay="500"/>
                            </p:stCondLst>
                            <p:childTnLst>
                              <p:par>
                                <p:cTn id="239" presetID="22" presetClass="entr" presetSubtype="1" fill="hold" nodeType="afterEffect">
                                  <p:stCondLst>
                                    <p:cond delay="0"/>
                                  </p:stCondLst>
                                  <p:childTnLst>
                                    <p:set>
                                      <p:cBhvr>
                                        <p:cTn id="240" dur="1" fill="hold">
                                          <p:stCondLst>
                                            <p:cond delay="0"/>
                                          </p:stCondLst>
                                        </p:cTn>
                                        <p:tgtEl>
                                          <p:spTgt spid="95"/>
                                        </p:tgtEl>
                                        <p:attrNameLst>
                                          <p:attrName>style.visibility</p:attrName>
                                        </p:attrNameLst>
                                      </p:cBhvr>
                                      <p:to>
                                        <p:strVal val="visible"/>
                                      </p:to>
                                    </p:set>
                                    <p:animEffect transition="in" filter="wipe(up)">
                                      <p:cBhvr>
                                        <p:cTn id="241" dur="500"/>
                                        <p:tgtEl>
                                          <p:spTgt spid="95"/>
                                        </p:tgtEl>
                                      </p:cBhvr>
                                    </p:animEffect>
                                  </p:childTnLst>
                                </p:cTn>
                              </p:par>
                            </p:childTnLst>
                          </p:cTn>
                        </p:par>
                        <p:par>
                          <p:cTn id="242" fill="hold">
                            <p:stCondLst>
                              <p:cond delay="1000"/>
                            </p:stCondLst>
                            <p:childTnLst>
                              <p:par>
                                <p:cTn id="243" presetID="22" presetClass="entr" presetSubtype="1" fill="hold" nodeType="afterEffect">
                                  <p:stCondLst>
                                    <p:cond delay="0"/>
                                  </p:stCondLst>
                                  <p:childTnLst>
                                    <p:set>
                                      <p:cBhvr>
                                        <p:cTn id="244" dur="1" fill="hold">
                                          <p:stCondLst>
                                            <p:cond delay="0"/>
                                          </p:stCondLst>
                                        </p:cTn>
                                        <p:tgtEl>
                                          <p:spTgt spid="96"/>
                                        </p:tgtEl>
                                        <p:attrNameLst>
                                          <p:attrName>style.visibility</p:attrName>
                                        </p:attrNameLst>
                                      </p:cBhvr>
                                      <p:to>
                                        <p:strVal val="visible"/>
                                      </p:to>
                                    </p:set>
                                    <p:animEffect transition="in" filter="wipe(up)">
                                      <p:cBhvr>
                                        <p:cTn id="245" dur="500"/>
                                        <p:tgtEl>
                                          <p:spTgt spid="96"/>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5" fill="hold" grpId="0" nodeType="clickEffect">
                                  <p:stCondLst>
                                    <p:cond delay="0"/>
                                  </p:stCondLst>
                                  <p:childTnLst>
                                    <p:set>
                                      <p:cBhvr>
                                        <p:cTn id="249" dur="1" fill="hold">
                                          <p:stCondLst>
                                            <p:cond delay="0"/>
                                          </p:stCondLst>
                                        </p:cTn>
                                        <p:tgtEl>
                                          <p:spTgt spid="29"/>
                                        </p:tgtEl>
                                        <p:attrNameLst>
                                          <p:attrName>style.visibility</p:attrName>
                                        </p:attrNameLst>
                                      </p:cBhvr>
                                      <p:to>
                                        <p:strVal val="visible"/>
                                      </p:to>
                                    </p:set>
                                    <p:animEffect transition="in" filter="blinds(vertical)">
                                      <p:cBhvr>
                                        <p:cTn id="250" dur="500"/>
                                        <p:tgtEl>
                                          <p:spTgt spid="29"/>
                                        </p:tgtEl>
                                      </p:cBhvr>
                                    </p:animEffect>
                                  </p:childTnLst>
                                </p:cTn>
                              </p:par>
                            </p:childTnLst>
                          </p:cTn>
                        </p:par>
                        <p:par>
                          <p:cTn id="251" fill="hold">
                            <p:stCondLst>
                              <p:cond delay="500"/>
                            </p:stCondLst>
                            <p:childTnLst>
                              <p:par>
                                <p:cTn id="252" presetID="22" presetClass="entr" presetSubtype="8" fill="hold" nodeType="afterEffect">
                                  <p:stCondLst>
                                    <p:cond delay="0"/>
                                  </p:stCondLst>
                                  <p:childTnLst>
                                    <p:set>
                                      <p:cBhvr>
                                        <p:cTn id="253" dur="1" fill="hold">
                                          <p:stCondLst>
                                            <p:cond delay="0"/>
                                          </p:stCondLst>
                                        </p:cTn>
                                        <p:tgtEl>
                                          <p:spTgt spid="101"/>
                                        </p:tgtEl>
                                        <p:attrNameLst>
                                          <p:attrName>style.visibility</p:attrName>
                                        </p:attrNameLst>
                                      </p:cBhvr>
                                      <p:to>
                                        <p:strVal val="visible"/>
                                      </p:to>
                                    </p:set>
                                    <p:animEffect transition="in" filter="wipe(left)">
                                      <p:cBhvr>
                                        <p:cTn id="254" dur="500"/>
                                        <p:tgtEl>
                                          <p:spTgt spid="101"/>
                                        </p:tgtEl>
                                      </p:cBhvr>
                                    </p:animEffect>
                                  </p:childTnLst>
                                </p:cTn>
                              </p:par>
                              <p:par>
                                <p:cTn id="255" presetID="22" presetClass="entr" presetSubtype="8" fill="hold" grpId="0" nodeType="withEffect">
                                  <p:stCondLst>
                                    <p:cond delay="0"/>
                                  </p:stCondLst>
                                  <p:childTnLst>
                                    <p:set>
                                      <p:cBhvr>
                                        <p:cTn id="256" dur="1" fill="hold">
                                          <p:stCondLst>
                                            <p:cond delay="0"/>
                                          </p:stCondLst>
                                        </p:cTn>
                                        <p:tgtEl>
                                          <p:spTgt spid="102"/>
                                        </p:tgtEl>
                                        <p:attrNameLst>
                                          <p:attrName>style.visibility</p:attrName>
                                        </p:attrNameLst>
                                      </p:cBhvr>
                                      <p:to>
                                        <p:strVal val="visible"/>
                                      </p:to>
                                    </p:set>
                                    <p:animEffect transition="in" filter="wipe(left)">
                                      <p:cBhvr>
                                        <p:cTn id="257" dur="500"/>
                                        <p:tgtEl>
                                          <p:spTgt spid="102"/>
                                        </p:tgtEl>
                                      </p:cBhvr>
                                    </p:animEffect>
                                  </p:childTnLst>
                                </p:cTn>
                              </p:par>
                            </p:childTnLst>
                          </p:cTn>
                        </p:par>
                        <p:par>
                          <p:cTn id="258" fill="hold">
                            <p:stCondLst>
                              <p:cond delay="1000"/>
                            </p:stCondLst>
                            <p:childTnLst>
                              <p:par>
                                <p:cTn id="259" presetID="22" presetClass="entr" presetSubtype="8" fill="hold" nodeType="afterEffect">
                                  <p:stCondLst>
                                    <p:cond delay="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par>
                                <p:cTn id="262" presetID="22" presetClass="entr" presetSubtype="8" fill="hold" grpId="0" nodeType="withEffect">
                                  <p:stCondLst>
                                    <p:cond delay="0"/>
                                  </p:stCondLst>
                                  <p:childTnLst>
                                    <p:set>
                                      <p:cBhvr>
                                        <p:cTn id="263" dur="1" fill="hold">
                                          <p:stCondLst>
                                            <p:cond delay="0"/>
                                          </p:stCondLst>
                                        </p:cTn>
                                        <p:tgtEl>
                                          <p:spTgt spid="104"/>
                                        </p:tgtEl>
                                        <p:attrNameLst>
                                          <p:attrName>style.visibility</p:attrName>
                                        </p:attrNameLst>
                                      </p:cBhvr>
                                      <p:to>
                                        <p:strVal val="visible"/>
                                      </p:to>
                                    </p:set>
                                    <p:animEffect transition="in" filter="wipe(left)">
                                      <p:cBhvr>
                                        <p:cTn id="264" dur="500"/>
                                        <p:tgtEl>
                                          <p:spTgt spid="104"/>
                                        </p:tgtEl>
                                      </p:cBhvr>
                                    </p:animEffect>
                                  </p:childTnLst>
                                </p:cTn>
                              </p:par>
                            </p:childTnLst>
                          </p:cTn>
                        </p:par>
                        <p:par>
                          <p:cTn id="265" fill="hold">
                            <p:stCondLst>
                              <p:cond delay="1500"/>
                            </p:stCondLst>
                            <p:childTnLst>
                              <p:par>
                                <p:cTn id="266" presetID="22" presetClass="entr" presetSubtype="8" fill="hold" nodeType="afterEffect">
                                  <p:stCondLst>
                                    <p:cond delay="0"/>
                                  </p:stCondLst>
                                  <p:childTnLst>
                                    <p:set>
                                      <p:cBhvr>
                                        <p:cTn id="267" dur="1" fill="hold">
                                          <p:stCondLst>
                                            <p:cond delay="0"/>
                                          </p:stCondLst>
                                        </p:cTn>
                                        <p:tgtEl>
                                          <p:spTgt spid="105"/>
                                        </p:tgtEl>
                                        <p:attrNameLst>
                                          <p:attrName>style.visibility</p:attrName>
                                        </p:attrNameLst>
                                      </p:cBhvr>
                                      <p:to>
                                        <p:strVal val="visible"/>
                                      </p:to>
                                    </p:set>
                                    <p:animEffect transition="in" filter="wipe(left)">
                                      <p:cBhvr>
                                        <p:cTn id="268" dur="500"/>
                                        <p:tgtEl>
                                          <p:spTgt spid="105"/>
                                        </p:tgtEl>
                                      </p:cBhvr>
                                    </p:animEffect>
                                  </p:childTnLst>
                                </p:cTn>
                              </p:par>
                              <p:par>
                                <p:cTn id="269" presetID="22" presetClass="entr" presetSubtype="8" fill="hold" grpId="0" nodeType="withEffect">
                                  <p:stCondLst>
                                    <p:cond delay="0"/>
                                  </p:stCondLst>
                                  <p:childTnLst>
                                    <p:set>
                                      <p:cBhvr>
                                        <p:cTn id="270" dur="1" fill="hold">
                                          <p:stCondLst>
                                            <p:cond delay="0"/>
                                          </p:stCondLst>
                                        </p:cTn>
                                        <p:tgtEl>
                                          <p:spTgt spid="106"/>
                                        </p:tgtEl>
                                        <p:attrNameLst>
                                          <p:attrName>style.visibility</p:attrName>
                                        </p:attrNameLst>
                                      </p:cBhvr>
                                      <p:to>
                                        <p:strVal val="visible"/>
                                      </p:to>
                                    </p:set>
                                    <p:animEffect transition="in" filter="wipe(left)">
                                      <p:cBhvr>
                                        <p:cTn id="271" dur="500"/>
                                        <p:tgtEl>
                                          <p:spTgt spid="106"/>
                                        </p:tgtEl>
                                      </p:cBhvr>
                                    </p:animEffect>
                                  </p:childTnLst>
                                </p:cTn>
                              </p:par>
                            </p:childTnLst>
                          </p:cTn>
                        </p:par>
                        <p:par>
                          <p:cTn id="272" fill="hold">
                            <p:stCondLst>
                              <p:cond delay="2000"/>
                            </p:stCondLst>
                            <p:childTnLst>
                              <p:par>
                                <p:cTn id="273" presetID="22" presetClass="entr" presetSubtype="8" fill="hold" nodeType="afterEffect">
                                  <p:stCondLst>
                                    <p:cond delay="0"/>
                                  </p:stCondLst>
                                  <p:childTnLst>
                                    <p:set>
                                      <p:cBhvr>
                                        <p:cTn id="274" dur="1" fill="hold">
                                          <p:stCondLst>
                                            <p:cond delay="0"/>
                                          </p:stCondLst>
                                        </p:cTn>
                                        <p:tgtEl>
                                          <p:spTgt spid="107"/>
                                        </p:tgtEl>
                                        <p:attrNameLst>
                                          <p:attrName>style.visibility</p:attrName>
                                        </p:attrNameLst>
                                      </p:cBhvr>
                                      <p:to>
                                        <p:strVal val="visible"/>
                                      </p:to>
                                    </p:set>
                                    <p:animEffect transition="in" filter="wipe(left)">
                                      <p:cBhvr>
                                        <p:cTn id="275" dur="500"/>
                                        <p:tgtEl>
                                          <p:spTgt spid="107"/>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108"/>
                                        </p:tgtEl>
                                        <p:attrNameLst>
                                          <p:attrName>style.visibility</p:attrName>
                                        </p:attrNameLst>
                                      </p:cBhvr>
                                      <p:to>
                                        <p:strVal val="visible"/>
                                      </p:to>
                                    </p:set>
                                    <p:animEffect transition="in" filter="wipe(left)">
                                      <p:cBhvr>
                                        <p:cTn id="278" dur="500"/>
                                        <p:tgtEl>
                                          <p:spTgt spid="108"/>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0" nodeType="clickEffect">
                                  <p:stCondLst>
                                    <p:cond delay="0"/>
                                  </p:stCondLst>
                                  <p:childTnLst>
                                    <p:set>
                                      <p:cBhvr>
                                        <p:cTn id="282" dur="500" fill="hold">
                                          <p:stCondLst>
                                            <p:cond delay="0"/>
                                          </p:stCondLst>
                                        </p:cTn>
                                        <p:tgtEl>
                                          <p:spTgt spid="109"/>
                                        </p:tgtEl>
                                        <p:attrNameLst>
                                          <p:attrName>style.visibility</p:attrName>
                                        </p:attrNameLst>
                                      </p:cBhvr>
                                      <p:to>
                                        <p:strVal val="visible"/>
                                      </p:to>
                                    </p:set>
                                    <p:animEffect transition="in" filter="dissolve">
                                      <p:cBhvr>
                                        <p:cTn id="283" dur="500"/>
                                        <p:tgtEl>
                                          <p:spTgt spid="109"/>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110"/>
                                        </p:tgtEl>
                                        <p:attrNameLst>
                                          <p:attrName>style.visibility</p:attrName>
                                        </p:attrNameLst>
                                      </p:cBhvr>
                                      <p:to>
                                        <p:strVal val="visible"/>
                                      </p:to>
                                    </p:set>
                                    <p:animEffect transition="in" filter="dissolve">
                                      <p:cBhvr>
                                        <p:cTn id="286" dur="500"/>
                                        <p:tgtEl>
                                          <p:spTgt spid="110"/>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111"/>
                                        </p:tgtEl>
                                        <p:attrNameLst>
                                          <p:attrName>style.visibility</p:attrName>
                                        </p:attrNameLst>
                                      </p:cBhvr>
                                      <p:to>
                                        <p:strVal val="visible"/>
                                      </p:to>
                                    </p:set>
                                    <p:animEffect transition="in" filter="dissolve">
                                      <p:cBhvr>
                                        <p:cTn id="289" dur="500"/>
                                        <p:tgtEl>
                                          <p:spTgt spid="111"/>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112"/>
                                        </p:tgtEl>
                                        <p:attrNameLst>
                                          <p:attrName>style.visibility</p:attrName>
                                        </p:attrNameLst>
                                      </p:cBhvr>
                                      <p:to>
                                        <p:strVal val="visible"/>
                                      </p:to>
                                    </p:set>
                                    <p:animEffect transition="in" filter="dissolve">
                                      <p:cBhvr>
                                        <p:cTn id="292" dur="500"/>
                                        <p:tgtEl>
                                          <p:spTgt spid="112"/>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13"/>
                                        </p:tgtEl>
                                        <p:attrNameLst>
                                          <p:attrName>style.visibility</p:attrName>
                                        </p:attrNameLst>
                                      </p:cBhvr>
                                      <p:to>
                                        <p:strVal val="visible"/>
                                      </p:to>
                                    </p:set>
                                    <p:animEffect transition="in" filter="dissolve">
                                      <p:cBhvr>
                                        <p:cTn id="295" dur="500"/>
                                        <p:tgtEl>
                                          <p:spTgt spid="113"/>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14"/>
                                        </p:tgtEl>
                                        <p:attrNameLst>
                                          <p:attrName>style.visibility</p:attrName>
                                        </p:attrNameLst>
                                      </p:cBhvr>
                                      <p:to>
                                        <p:strVal val="visible"/>
                                      </p:to>
                                    </p:set>
                                    <p:animEffect transition="in" filter="dissolve">
                                      <p:cBhvr>
                                        <p:cTn id="298" dur="500"/>
                                        <p:tgtEl>
                                          <p:spTgt spid="114"/>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15"/>
                                        </p:tgtEl>
                                        <p:attrNameLst>
                                          <p:attrName>style.visibility</p:attrName>
                                        </p:attrNameLst>
                                      </p:cBhvr>
                                      <p:to>
                                        <p:strVal val="visible"/>
                                      </p:to>
                                    </p:set>
                                    <p:animEffect transition="in" filter="dissolve">
                                      <p:cBhvr>
                                        <p:cTn id="301" dur="500"/>
                                        <p:tgtEl>
                                          <p:spTgt spid="115"/>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16"/>
                                        </p:tgtEl>
                                        <p:attrNameLst>
                                          <p:attrName>style.visibility</p:attrName>
                                        </p:attrNameLst>
                                      </p:cBhvr>
                                      <p:to>
                                        <p:strVal val="visible"/>
                                      </p:to>
                                    </p:set>
                                    <p:animEffect transition="in" filter="dissolve">
                                      <p:cBhvr>
                                        <p:cTn id="304" dur="500"/>
                                        <p:tgtEl>
                                          <p:spTgt spid="11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17"/>
                                        </p:tgtEl>
                                        <p:attrNameLst>
                                          <p:attrName>style.visibility</p:attrName>
                                        </p:attrNameLst>
                                      </p:cBhvr>
                                      <p:to>
                                        <p:strVal val="visible"/>
                                      </p:to>
                                    </p:set>
                                    <p:animEffect transition="in" filter="dissolve">
                                      <p:cBhvr>
                                        <p:cTn id="307" dur="500"/>
                                        <p:tgtEl>
                                          <p:spTgt spid="117"/>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18"/>
                                        </p:tgtEl>
                                        <p:attrNameLst>
                                          <p:attrName>style.visibility</p:attrName>
                                        </p:attrNameLst>
                                      </p:cBhvr>
                                      <p:to>
                                        <p:strVal val="visible"/>
                                      </p:to>
                                    </p:set>
                                    <p:animEffect transition="in" filter="dissolve">
                                      <p:cBhvr>
                                        <p:cTn id="310" dur="500"/>
                                        <p:tgtEl>
                                          <p:spTgt spid="118"/>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9"/>
                                        </p:tgtEl>
                                        <p:attrNameLst>
                                          <p:attrName>style.visibility</p:attrName>
                                        </p:attrNameLst>
                                      </p:cBhvr>
                                      <p:to>
                                        <p:strVal val="visible"/>
                                      </p:to>
                                    </p:set>
                                    <p:animEffect transition="in" filter="dissolve">
                                      <p:cBhvr>
                                        <p:cTn id="313" dur="500"/>
                                        <p:tgtEl>
                                          <p:spTgt spid="119"/>
                                        </p:tgtEl>
                                      </p:cBhvr>
                                    </p:animEffect>
                                  </p:childTnLst>
                                </p:cTn>
                              </p:par>
                            </p:childTnLst>
                          </p:cTn>
                        </p:par>
                      </p:childTnLst>
                    </p:cTn>
                  </p:par>
                  <p:par>
                    <p:cTn id="314" fill="hold">
                      <p:stCondLst>
                        <p:cond delay="indefinite"/>
                      </p:stCondLst>
                      <p:childTnLst>
                        <p:par>
                          <p:cTn id="315" fill="hold">
                            <p:stCondLst>
                              <p:cond delay="0"/>
                            </p:stCondLst>
                            <p:childTnLst>
                              <p:par>
                                <p:cTn id="316" presetID="1" presetClass="exit" presetSubtype="0" fill="hold" grpId="1" nodeType="clickEffect">
                                  <p:stCondLst>
                                    <p:cond delay="0"/>
                                  </p:stCondLst>
                                  <p:childTnLst>
                                    <p:set>
                                      <p:cBhvr>
                                        <p:cTn id="317" dur="1" fill="hold">
                                          <p:stCondLst>
                                            <p:cond delay="0"/>
                                          </p:stCondLst>
                                        </p:cTn>
                                        <p:tgtEl>
                                          <p:spTgt spid="27"/>
                                        </p:tgtEl>
                                        <p:attrNameLst>
                                          <p:attrName>style.visibility</p:attrName>
                                        </p:attrNameLst>
                                      </p:cBhvr>
                                      <p:to>
                                        <p:strVal val="hidden"/>
                                      </p:to>
                                    </p:set>
                                  </p:childTnLst>
                                </p:cTn>
                              </p:par>
                              <p:par>
                                <p:cTn id="318" presetID="3" presetClass="entr" presetSubtype="5" fill="hold" grpId="0" nodeType="withEffect">
                                  <p:stCondLst>
                                    <p:cond delay="0"/>
                                  </p:stCondLst>
                                  <p:childTnLst>
                                    <p:set>
                                      <p:cBhvr>
                                        <p:cTn id="319" dur="1" fill="hold">
                                          <p:stCondLst>
                                            <p:cond delay="0"/>
                                          </p:stCondLst>
                                        </p:cTn>
                                        <p:tgtEl>
                                          <p:spTgt spid="31"/>
                                        </p:tgtEl>
                                        <p:attrNameLst>
                                          <p:attrName>style.visibility</p:attrName>
                                        </p:attrNameLst>
                                      </p:cBhvr>
                                      <p:to>
                                        <p:strVal val="visible"/>
                                      </p:to>
                                    </p:set>
                                    <p:animEffect transition="in" filter="blinds(vertical)">
                                      <p:cBhvr>
                                        <p:cTn id="320" dur="500"/>
                                        <p:tgtEl>
                                          <p:spTgt spid="31"/>
                                        </p:tgtEl>
                                      </p:cBhvr>
                                    </p:animEffect>
                                  </p:childTnLst>
                                </p:cTn>
                              </p:par>
                            </p:childTnLst>
                          </p:cTn>
                        </p:par>
                      </p:childTnLst>
                    </p:cTn>
                  </p:par>
                  <p:par>
                    <p:cTn id="321" fill="hold">
                      <p:stCondLst>
                        <p:cond delay="indefinite"/>
                      </p:stCondLst>
                      <p:childTnLst>
                        <p:par>
                          <p:cTn id="322" fill="hold">
                            <p:stCondLst>
                              <p:cond delay="0"/>
                            </p:stCondLst>
                            <p:childTnLst>
                              <p:par>
                                <p:cTn id="323" presetID="3" presetClass="entr" presetSubtype="5" fill="hold" grpId="0" nodeType="clickEffect">
                                  <p:stCondLst>
                                    <p:cond delay="0"/>
                                  </p:stCondLst>
                                  <p:childTnLst>
                                    <p:set>
                                      <p:cBhvr>
                                        <p:cTn id="324" dur="1" fill="hold">
                                          <p:stCondLst>
                                            <p:cond delay="0"/>
                                          </p:stCondLst>
                                        </p:cTn>
                                        <p:tgtEl>
                                          <p:spTgt spid="28"/>
                                        </p:tgtEl>
                                        <p:attrNameLst>
                                          <p:attrName>style.visibility</p:attrName>
                                        </p:attrNameLst>
                                      </p:cBhvr>
                                      <p:to>
                                        <p:strVal val="visible"/>
                                      </p:to>
                                    </p:set>
                                    <p:animEffect transition="in" filter="blinds(vertical)">
                                      <p:cBhvr>
                                        <p:cTn id="325" dur="500"/>
                                        <p:tgtEl>
                                          <p:spTgt spid="28"/>
                                        </p:tgtEl>
                                      </p:cBhvr>
                                    </p:animEffect>
                                  </p:childTnLst>
                                </p:cTn>
                              </p:par>
                            </p:childTnLst>
                          </p:cTn>
                        </p:par>
                        <p:par>
                          <p:cTn id="326" fill="hold">
                            <p:stCondLst>
                              <p:cond delay="500"/>
                            </p:stCondLst>
                            <p:childTnLst>
                              <p:par>
                                <p:cTn id="327" presetID="22" presetClass="entr" presetSubtype="1" fill="hold" nodeType="afterEffect">
                                  <p:stCondLst>
                                    <p:cond delay="0"/>
                                  </p:stCondLst>
                                  <p:childTnLst>
                                    <p:set>
                                      <p:cBhvr>
                                        <p:cTn id="328" dur="1" fill="hold">
                                          <p:stCondLst>
                                            <p:cond delay="0"/>
                                          </p:stCondLst>
                                        </p:cTn>
                                        <p:tgtEl>
                                          <p:spTgt spid="97"/>
                                        </p:tgtEl>
                                        <p:attrNameLst>
                                          <p:attrName>style.visibility</p:attrName>
                                        </p:attrNameLst>
                                      </p:cBhvr>
                                      <p:to>
                                        <p:strVal val="visible"/>
                                      </p:to>
                                    </p:set>
                                    <p:animEffect transition="in" filter="wipe(up)">
                                      <p:cBhvr>
                                        <p:cTn id="329" dur="500"/>
                                        <p:tgtEl>
                                          <p:spTgt spid="97"/>
                                        </p:tgtEl>
                                      </p:cBhvr>
                                    </p:animEffect>
                                  </p:childTnLst>
                                </p:cTn>
                              </p:par>
                            </p:childTnLst>
                          </p:cTn>
                        </p:par>
                        <p:par>
                          <p:cTn id="330" fill="hold">
                            <p:stCondLst>
                              <p:cond delay="1000"/>
                            </p:stCondLst>
                            <p:childTnLst>
                              <p:par>
                                <p:cTn id="331" presetID="22" presetClass="entr" presetSubtype="1" fill="hold" nodeType="afterEffect">
                                  <p:stCondLst>
                                    <p:cond delay="0"/>
                                  </p:stCondLst>
                                  <p:childTnLst>
                                    <p:set>
                                      <p:cBhvr>
                                        <p:cTn id="332" dur="1" fill="hold">
                                          <p:stCondLst>
                                            <p:cond delay="0"/>
                                          </p:stCondLst>
                                        </p:cTn>
                                        <p:tgtEl>
                                          <p:spTgt spid="98"/>
                                        </p:tgtEl>
                                        <p:attrNameLst>
                                          <p:attrName>style.visibility</p:attrName>
                                        </p:attrNameLst>
                                      </p:cBhvr>
                                      <p:to>
                                        <p:strVal val="visible"/>
                                      </p:to>
                                    </p:set>
                                    <p:animEffect transition="in" filter="wipe(up)">
                                      <p:cBhvr>
                                        <p:cTn id="333" dur="500"/>
                                        <p:tgtEl>
                                          <p:spTgt spid="98"/>
                                        </p:tgtEl>
                                      </p:cBhvr>
                                    </p:animEffect>
                                  </p:childTnLst>
                                </p:cTn>
                              </p:par>
                            </p:childTnLst>
                          </p:cTn>
                        </p:par>
                        <p:par>
                          <p:cTn id="334" fill="hold">
                            <p:stCondLst>
                              <p:cond delay="1500"/>
                            </p:stCondLst>
                            <p:childTnLst>
                              <p:par>
                                <p:cTn id="335" presetID="22" presetClass="entr" presetSubtype="1" fill="hold" nodeType="afterEffect">
                                  <p:stCondLst>
                                    <p:cond delay="0"/>
                                  </p:stCondLst>
                                  <p:childTnLst>
                                    <p:set>
                                      <p:cBhvr>
                                        <p:cTn id="336" dur="1" fill="hold">
                                          <p:stCondLst>
                                            <p:cond delay="0"/>
                                          </p:stCondLst>
                                        </p:cTn>
                                        <p:tgtEl>
                                          <p:spTgt spid="99"/>
                                        </p:tgtEl>
                                        <p:attrNameLst>
                                          <p:attrName>style.visibility</p:attrName>
                                        </p:attrNameLst>
                                      </p:cBhvr>
                                      <p:to>
                                        <p:strVal val="visible"/>
                                      </p:to>
                                    </p:set>
                                    <p:animEffect transition="in" filter="wipe(up)">
                                      <p:cBhvr>
                                        <p:cTn id="337" dur="500"/>
                                        <p:tgtEl>
                                          <p:spTgt spid="99"/>
                                        </p:tgtEl>
                                      </p:cBhvr>
                                    </p:animEffect>
                                  </p:childTnLst>
                                </p:cTn>
                              </p:par>
                            </p:childTnLst>
                          </p:cTn>
                        </p:par>
                        <p:par>
                          <p:cTn id="338" fill="hold">
                            <p:stCondLst>
                              <p:cond delay="2000"/>
                            </p:stCondLst>
                            <p:childTnLst>
                              <p:par>
                                <p:cTn id="339" presetID="22" presetClass="entr" presetSubtype="1" fill="hold" nodeType="afterEffect">
                                  <p:stCondLst>
                                    <p:cond delay="0"/>
                                  </p:stCondLst>
                                  <p:childTnLst>
                                    <p:set>
                                      <p:cBhvr>
                                        <p:cTn id="340" dur="1" fill="hold">
                                          <p:stCondLst>
                                            <p:cond delay="0"/>
                                          </p:stCondLst>
                                        </p:cTn>
                                        <p:tgtEl>
                                          <p:spTgt spid="100"/>
                                        </p:tgtEl>
                                        <p:attrNameLst>
                                          <p:attrName>style.visibility</p:attrName>
                                        </p:attrNameLst>
                                      </p:cBhvr>
                                      <p:to>
                                        <p:strVal val="visible"/>
                                      </p:to>
                                    </p:set>
                                    <p:animEffect transition="in" filter="wipe(up)">
                                      <p:cBhvr>
                                        <p:cTn id="34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bldLvl="0" animBg="1"/>
      <p:bldP spid="44" grpId="0" bldLvl="0" animBg="1"/>
      <p:bldP spid="44" grpId="1" bldLvl="0" animBg="1"/>
      <p:bldP spid="45" grpId="0" bldLvl="0" animBg="1"/>
      <p:bldP spid="45" grpId="1" bldLvl="0" animBg="1"/>
      <p:bldP spid="46" grpId="0" bldLvl="0" animBg="1"/>
      <p:bldP spid="46" grpId="1" bldLvl="0" animBg="1"/>
      <p:bldP spid="47" grpId="0" bldLvl="0" animBg="1"/>
      <p:bldP spid="47" grpId="1" bldLvl="0" animBg="1"/>
      <p:bldP spid="48" grpId="0" bldLvl="0" animBg="1"/>
      <p:bldP spid="48" grpId="1" bldLvl="0" animBg="1"/>
      <p:bldP spid="49" grpId="0" bldLvl="0" animBg="1"/>
      <p:bldP spid="49" grpId="1" bldLvl="0" animBg="1"/>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bldLvl="0" animBg="1"/>
      <p:bldP spid="54" grpId="1" bldLvl="0" animBg="1"/>
      <p:bldP spid="55" grpId="0" bldLvl="0" animBg="1"/>
      <p:bldP spid="55" grpId="1" bldLvl="0" animBg="1"/>
      <p:bldP spid="56" grpId="0" bldLvl="0" animBg="1"/>
      <p:bldP spid="56" grpId="1" bldLvl="0" animBg="1"/>
      <p:bldP spid="57" grpId="0" bldLvl="0" animBg="1"/>
      <p:bldP spid="57" grpId="1" bldLvl="0" animBg="1"/>
      <p:bldP spid="58" grpId="0" bldLvl="0" animBg="1"/>
      <p:bldP spid="58" grpId="1" bldLvl="0" animBg="1"/>
      <p:bldP spid="59" grpId="0" bldLvl="0" animBg="1"/>
      <p:bldP spid="59" grpId="1" bldLvl="0" animBg="1"/>
      <p:bldP spid="60" grpId="0" bldLvl="0" animBg="1"/>
      <p:bldP spid="60" grpId="1" bldLvl="0" animBg="1"/>
      <p:bldP spid="61" grpId="0" bldLvl="0" animBg="1"/>
      <p:bldP spid="61" grpId="1" bldLvl="0" animBg="1"/>
      <p:bldP spid="62" grpId="0" bldLvl="0" animBg="1"/>
      <p:bldP spid="62" grpId="1" bldLvl="0" animBg="1"/>
      <p:bldP spid="63" grpId="0" bldLvl="0" animBg="1"/>
      <p:bldP spid="63" grpId="1" bldLvl="0" animBg="1"/>
      <p:bldP spid="64" grpId="0" bldLvl="0" animBg="1"/>
      <p:bldP spid="64" grpId="1" bldLvl="0" animBg="1"/>
      <p:bldP spid="66" grpId="0" bldLvl="0" animBg="1"/>
      <p:bldP spid="66" grpId="1" bldLvl="0" animBg="1"/>
      <p:bldP spid="67" grpId="0"/>
      <p:bldP spid="68" grpId="0"/>
      <p:bldP spid="69" grpId="0"/>
      <p:bldP spid="102" grpId="0"/>
      <p:bldP spid="104" grpId="0"/>
      <p:bldP spid="106" grpId="0"/>
      <p:bldP spid="108" grpId="0"/>
      <p:bldP spid="109" grpId="0"/>
      <p:bldP spid="110" grpId="0"/>
      <p:bldP spid="111" grpId="0"/>
      <p:bldP spid="112" grpId="0"/>
      <p:bldP spid="113" grpId="0"/>
      <p:bldP spid="114" grpId="0"/>
      <p:bldP spid="115" grpId="0"/>
      <p:bldP spid="116" grpId="0"/>
      <p:bldP spid="117" grpId="0"/>
      <p:bldP spid="118" grpId="0"/>
      <p:bldP spid="119" grpId="0"/>
      <p:bldP spid="3" grpId="0" animBg="1"/>
      <p:bldP spid="3" grpId="1" animBg="1"/>
      <p:bldP spid="27" grpId="0" bldLvl="0" animBg="1"/>
      <p:bldP spid="27" grpId="1" bldLvl="0" animBg="1"/>
      <p:bldP spid="28" grpId="0" bldLvl="0" animBg="1"/>
      <p:bldP spid="29" grpId="0" bldLvl="0" animBg="1"/>
      <p:bldP spid="3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lnSpcReduction="1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720205" y="415925"/>
            <a:ext cx="459041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折半查找算法的效率</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819" name="矩形 34818"/>
          <p:cNvSpPr/>
          <p:nvPr/>
        </p:nvSpPr>
        <p:spPr>
          <a:xfrm>
            <a:off x="1045210" y="1651000"/>
            <a:ext cx="9836150" cy="4029710"/>
          </a:xfrm>
          <a:prstGeom prst="rect">
            <a:avLst/>
          </a:prstGeom>
          <a:noFill/>
          <a:ln w="9525">
            <a:noFill/>
          </a:ln>
        </p:spPr>
        <p:txBody>
          <a:bodyPr/>
          <a:p>
            <a:pPr lvl="1" eaLnBrk="0" hangingPunct="0">
              <a:lnSpc>
                <a:spcPct val="130000"/>
              </a:lnSpc>
              <a:spcAft>
                <a:spcPts val="1800"/>
              </a:spcAft>
              <a:buClrTx/>
              <a:buSzPct val="100000"/>
              <a:buFont typeface="Times New Roman" panose="02020603050405020304" pitchFamily="18" charset="0"/>
            </a:pPr>
            <a:r>
              <a:rPr lang="zh-CN" altLang="en-US" sz="4000">
                <a:solidFill>
                  <a:srgbClr val="FF0000"/>
                </a:solidFill>
                <a:latin typeface="微软雅黑" panose="020B0503020204020204" pitchFamily="34" charset="-122"/>
                <a:ea typeface="微软雅黑" panose="020B0503020204020204" pitchFamily="34" charset="-122"/>
              </a:rPr>
              <a:t>结论：</a:t>
            </a:r>
            <a:endParaRPr lang="zh-CN" altLang="en-US" sz="3200">
              <a:latin typeface="Times New Roman" panose="02020603050405020304" pitchFamily="18" charset="0"/>
              <a:ea typeface="华文楷体" panose="02010600040101010101" pitchFamily="2" charset="-122"/>
              <a:cs typeface="Times New Roman" panose="02020603050405020304" pitchFamily="18" charset="0"/>
            </a:endParaRPr>
          </a:p>
          <a:p>
            <a:pPr lvl="1" eaLnBrk="0" hangingPunct="0">
              <a:lnSpc>
                <a:spcPct val="130000"/>
              </a:lnSpc>
              <a:spcAft>
                <a:spcPts val="1800"/>
              </a:spcAft>
              <a:buClrTx/>
              <a:buSzPct val="100000"/>
              <a:buFont typeface="Times New Roman" panose="02020603050405020304" pitchFamily="18" charset="0"/>
            </a:pP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查找过程：每次将待查记录所在区间缩小一半，比顺序查找效率高，时间复杂度</a:t>
            </a:r>
            <a:r>
              <a:rPr lang="en-US" altLang="zh-CN"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O(log</a:t>
            </a:r>
            <a:r>
              <a:rPr lang="en-US" altLang="zh-CN" sz="3200" b="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n)</a:t>
            </a:r>
            <a:r>
              <a:rPr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0" hangingPunct="0">
              <a:lnSpc>
                <a:spcPct val="130000"/>
              </a:lnSpc>
              <a:buClrTx/>
              <a:buSzPct val="100000"/>
              <a:buFont typeface="Times New Roman" panose="02020603050405020304" pitchFamily="18" charset="0"/>
            </a:pP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适用条件：</a:t>
            </a:r>
            <a:r>
              <a:rPr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采用顺序存储结构的有序表</a:t>
            </a: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，不宜用于链式结构。</a:t>
            </a:r>
            <a:endParaRPr lang="zh-CN" altLang="en-US" b="1">
              <a:latin typeface="楷体_GB2312" pitchFamily="49" charset="-122"/>
            </a:endParaRPr>
          </a:p>
          <a:p>
            <a:pPr marL="342900" indent="-342900" eaLnBrk="0" hangingPunct="0">
              <a:buClrTx/>
              <a:buSzPct val="100000"/>
              <a:buFont typeface="Times New Roman" panose="02020603050405020304" pitchFamily="18" charset="0"/>
              <a:buChar char="•"/>
            </a:pPr>
            <a:endParaRPr lang="zh-CN" altLang="en-US" b="1">
              <a:latin typeface="楷体_GB2312"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31240" y="1412558"/>
            <a:ext cx="7924800" cy="762000"/>
          </a:xfrm>
          <a:prstGeom prst="rect">
            <a:avLst/>
          </a:prstGeom>
          <a:noFill/>
          <a:ln>
            <a:noFill/>
          </a:ln>
          <a:effectLst/>
        </p:spPr>
        <p:txBody>
          <a:bodyPr anchor="ct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rPr>
              <a:t>一、（多项选择）</a:t>
            </a:r>
            <a:endPar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5" name="Rectangle 5"/>
          <p:cNvSpPr>
            <a:spLocks noChangeArrowheads="1"/>
          </p:cNvSpPr>
          <p:nvPr/>
        </p:nvSpPr>
        <p:spPr bwMode="auto">
          <a:xfrm>
            <a:off x="1488440" y="2484120"/>
            <a:ext cx="6399213" cy="1752600"/>
          </a:xfrm>
          <a:prstGeom prst="rect">
            <a:avLst/>
          </a:prstGeom>
          <a:noFill/>
          <a:ln>
            <a:noFill/>
          </a:ln>
          <a:effec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Ａ．采用链式存贮结构    	 </a:t>
            </a:r>
            <a:endPar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Ｂ．记录的长度≤</a:t>
            </a:r>
            <a:r>
              <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128     </a:t>
            </a:r>
            <a:endPar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Ｃ．采用顺序存贮结构        </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Ｄ．记录按关键字递增有序</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6" name="Rectangle 6"/>
          <p:cNvSpPr>
            <a:spLocks noChangeArrowheads="1"/>
          </p:cNvSpPr>
          <p:nvPr/>
        </p:nvSpPr>
        <p:spPr bwMode="auto">
          <a:xfrm>
            <a:off x="2553653" y="3285808"/>
            <a:ext cx="569913" cy="554038"/>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t>
            </a:r>
            <a:endParaRPr kumimoji="0"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7" name="Rectangle 7"/>
          <p:cNvSpPr>
            <a:spLocks noChangeArrowheads="1"/>
          </p:cNvSpPr>
          <p:nvPr/>
        </p:nvSpPr>
        <p:spPr bwMode="auto">
          <a:xfrm>
            <a:off x="2553653" y="3739833"/>
            <a:ext cx="569913" cy="554038"/>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t>
            </a:r>
            <a:endParaRPr kumimoji="0"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 name="Rectangle 9"/>
          <p:cNvSpPr>
            <a:spLocks noChangeArrowheads="1"/>
          </p:cNvSpPr>
          <p:nvPr/>
        </p:nvSpPr>
        <p:spPr bwMode="auto">
          <a:xfrm>
            <a:off x="1031240" y="2080895"/>
            <a:ext cx="6553200" cy="457200"/>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使用折半查找算法时，要求被查文件：</a:t>
            </a:r>
            <a:endPar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0" name="Rectangle 11"/>
          <p:cNvSpPr>
            <a:spLocks noChangeArrowheads="1"/>
          </p:cNvSpPr>
          <p:nvPr/>
        </p:nvSpPr>
        <p:spPr bwMode="auto">
          <a:xfrm>
            <a:off x="1031240" y="4537075"/>
            <a:ext cx="8147050" cy="1630363"/>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rPr>
              <a:t>二、思考</a:t>
            </a:r>
            <a:endParaRPr kumimoji="0" lang="en-US" altLang="zh-CN" sz="28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假设在有序线性表</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a[20]</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上进行折半查找，则平均查找长度为</a:t>
            </a:r>
            <a:r>
              <a:rPr kumimoji="0" lang="zh-CN" altLang="en-US" sz="2400" b="1" i="0" u="sng"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endPar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15" name="组合 14"/>
          <p:cNvGrpSpPr/>
          <p:nvPr/>
        </p:nvGrpSpPr>
        <p:grpSpPr>
          <a:xfrm>
            <a:off x="5953125" y="1095409"/>
            <a:ext cx="5553075" cy="5566376"/>
            <a:chOff x="1752" y="305"/>
            <a:chExt cx="8746" cy="8766"/>
          </a:xfrm>
        </p:grpSpPr>
        <p:grpSp>
          <p:nvGrpSpPr>
            <p:cNvPr id="29705" name="组合 11"/>
            <p:cNvGrpSpPr/>
            <p:nvPr/>
          </p:nvGrpSpPr>
          <p:grpSpPr>
            <a:xfrm>
              <a:off x="1752" y="305"/>
              <a:ext cx="8746" cy="8766"/>
              <a:chOff x="5862" y="1793"/>
              <a:chExt cx="7338" cy="6209"/>
            </a:xfrm>
          </p:grpSpPr>
          <p:sp>
            <p:nvSpPr>
              <p:cNvPr id="29706" name="矩形 1"/>
              <p:cNvSpPr/>
              <p:nvPr/>
            </p:nvSpPr>
            <p:spPr>
              <a:xfrm>
                <a:off x="5862" y="1793"/>
                <a:ext cx="7338" cy="6209"/>
              </a:xfrm>
              <a:prstGeom prst="rect">
                <a:avLst/>
              </a:prstGeom>
              <a:solidFill>
                <a:srgbClr val="BEDD87"/>
              </a:solidFill>
              <a:ln w="38100" cap="flat" cmpd="sng">
                <a:solidFill>
                  <a:schemeClr val="tx1"/>
                </a:solidFill>
                <a:prstDash val="solid"/>
                <a:round/>
                <a:headEnd type="none" w="med" len="med"/>
                <a:tailEnd type="none" w="med" len="med"/>
              </a:ln>
              <a:effectLst>
                <a:outerShdw dist="17961" dir="2699999" algn="ctr" rotWithShape="0">
                  <a:srgbClr val="393939"/>
                </a:outerShdw>
              </a:effectLst>
            </p:spPr>
            <p:txBody>
              <a:bodyPr lIns="90000" tIns="46800" rIns="90000" bIns="46800" anchor="ctr"/>
              <a:lstStyle/>
              <a:p>
                <a:pPr algn="ctr"/>
                <a:endParaRPr lang="zh-CN" altLang="en-US" dirty="0">
                  <a:latin typeface="宋体" panose="02010600030101010101" pitchFamily="2" charset="-122"/>
                  <a:ea typeface="宋体" panose="02010600030101010101" pitchFamily="2" charset="-122"/>
                </a:endParaRPr>
              </a:p>
              <a:p>
                <a:pPr algn="ctr"/>
                <a:endParaRPr lang="zh-CN" altLang="en-US" dirty="0">
                  <a:latin typeface="宋体" panose="02010600030101010101" pitchFamily="2" charset="-122"/>
                  <a:ea typeface="宋体" panose="02010600030101010101" pitchFamily="2" charset="-122"/>
                </a:endParaRPr>
              </a:p>
              <a:p>
                <a:pPr algn="ctr"/>
                <a:endParaRPr lang="zh-CN" altLang="en-US" dirty="0">
                  <a:latin typeface="宋体" panose="02010600030101010101" pitchFamily="2" charset="-122"/>
                  <a:ea typeface="宋体" panose="02010600030101010101" pitchFamily="2" charset="-122"/>
                </a:endParaRPr>
              </a:p>
              <a:p>
                <a:pPr algn="ct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sz="1800" dirty="0">
                  <a:solidFill>
                    <a:srgbClr val="000000"/>
                  </a:solidFill>
                  <a:latin typeface="宋体" panose="02010600030101010101" pitchFamily="2" charset="-122"/>
                  <a:ea typeface="宋体" panose="02010600030101010101" pitchFamily="2" charset="-122"/>
                </a:endParaRPr>
              </a:p>
              <a:p>
                <a:endParaRPr lang="zh-CN" altLang="en-US" sz="1800" b="0" dirty="0">
                  <a:solidFill>
                    <a:srgbClr val="000000"/>
                  </a:solidFill>
                  <a:latin typeface="宋体" panose="02010600030101010101" pitchFamily="2" charset="-122"/>
                  <a:ea typeface="宋体" panose="02010600030101010101" pitchFamily="2" charset="-122"/>
                </a:endParaRPr>
              </a:p>
              <a:p>
                <a:pPr>
                  <a:lnSpc>
                    <a:spcPct val="115000"/>
                  </a:lnSpc>
                </a:pPr>
                <a:endParaRPr lang="zh-CN" altLang="en-US" sz="1800" dirty="0">
                  <a:solidFill>
                    <a:srgbClr val="000000"/>
                  </a:solidFill>
                  <a:latin typeface="宋体" panose="02010600030101010101" pitchFamily="2" charset="-122"/>
                  <a:ea typeface="宋体" panose="02010600030101010101" pitchFamily="2" charset="-122"/>
                </a:endParaRPr>
              </a:p>
              <a:p>
                <a:pPr>
                  <a:lnSpc>
                    <a:spcPct val="115000"/>
                  </a:lnSpc>
                </a:pPr>
                <a:endParaRPr lang="zh-CN" altLang="en-US" sz="1800" dirty="0">
                  <a:solidFill>
                    <a:srgbClr val="000000"/>
                  </a:solidFill>
                  <a:latin typeface="宋体" panose="02010600030101010101" pitchFamily="2" charset="-122"/>
                  <a:ea typeface="宋体" panose="02010600030101010101" pitchFamily="2" charset="-122"/>
                </a:endParaRPr>
              </a:p>
              <a:p>
                <a:pPr>
                  <a:lnSpc>
                    <a:spcPct val="115000"/>
                  </a:lnSpc>
                </a:pPr>
                <a:endParaRPr lang="zh-CN" altLang="en-US" sz="1800" dirty="0">
                  <a:solidFill>
                    <a:srgbClr val="000000"/>
                  </a:solidFill>
                  <a:latin typeface="宋体" panose="02010600030101010101" pitchFamily="2" charset="-122"/>
                  <a:ea typeface="宋体" panose="02010600030101010101" pitchFamily="2" charset="-122"/>
                </a:endParaRPr>
              </a:p>
              <a:p>
                <a:pPr>
                  <a:lnSpc>
                    <a:spcPct val="115000"/>
                  </a:lnSpc>
                </a:pP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显然，平均查找长度＝O（log</a:t>
                </a:r>
                <a:r>
                  <a:rPr lang="zh-CN" altLang="en-US" sz="20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n）&lt;5次（2</a:t>
                </a:r>
                <a:r>
                  <a:rPr lang="zh-CN" altLang="en-US" sz="2000" b="1" baseline="30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）。但具体是多少次，则不应当按照公式来计算</a:t>
                </a:r>
                <a:endPar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15000"/>
                  </a:lnSpc>
                </a:pP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（即（21×log</a:t>
                </a:r>
                <a:r>
                  <a:rPr lang="zh-CN" altLang="en-US" sz="20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21）/20＝4.6次并不正确！）。因为这是在假设n＝2</a:t>
                </a:r>
                <a:r>
                  <a:rPr lang="zh-CN" altLang="en-US" sz="2000" b="1" baseline="30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m</a:t>
                </a:r>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-1的情况下推导出来的公式。应当用穷举法罗列：</a:t>
                </a:r>
                <a:endPar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平均查找长度为      </a:t>
                </a:r>
                <a:endPar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20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 1×1+2</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2+3</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4+4</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8+5</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5 )/20=74/20</a:t>
                </a:r>
                <a:endParaRPr lang="zh-CN" altLang="en-US" sz="20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29707" name="对象 8"/>
              <p:cNvGraphicFramePr/>
              <p:nvPr/>
            </p:nvGraphicFramePr>
            <p:xfrm>
              <a:off x="7576" y="1837"/>
              <a:ext cx="4350" cy="3322"/>
            </p:xfrm>
            <a:graphic>
              <a:graphicData uri="http://schemas.openxmlformats.org/presentationml/2006/ole">
                <mc:AlternateContent xmlns:mc="http://schemas.openxmlformats.org/markup-compatibility/2006">
                  <mc:Choice xmlns:v="urn:schemas-microsoft-com:vml" Requires="v">
                    <p:oleObj spid="_x0000_s4103" name="" r:id="rId1" imgW="3638550" imgH="2752725" progId="Paint.Picture">
                      <p:embed/>
                    </p:oleObj>
                  </mc:Choice>
                  <mc:Fallback>
                    <p:oleObj name="" r:id="rId1" imgW="3638550" imgH="2752725" progId="Paint.Picture">
                      <p:embed/>
                      <p:pic>
                        <p:nvPicPr>
                          <p:cNvPr id="0" name="图片 3075"/>
                          <p:cNvPicPr/>
                          <p:nvPr/>
                        </p:nvPicPr>
                        <p:blipFill>
                          <a:blip r:embed="rId2"/>
                          <a:stretch>
                            <a:fillRect/>
                          </a:stretch>
                        </p:blipFill>
                        <p:spPr>
                          <a:xfrm>
                            <a:off x="7576" y="1837"/>
                            <a:ext cx="4350" cy="3322"/>
                          </a:xfrm>
                          <a:prstGeom prst="rect">
                            <a:avLst/>
                          </a:prstGeom>
                          <a:noFill/>
                          <a:ln w="38100">
                            <a:noFill/>
                            <a:miter/>
                          </a:ln>
                        </p:spPr>
                      </p:pic>
                    </p:oleObj>
                  </mc:Fallback>
                </mc:AlternateContent>
              </a:graphicData>
            </a:graphic>
          </p:graphicFrame>
        </p:grpSp>
        <p:pic>
          <p:nvPicPr>
            <p:cNvPr id="29708" name="图片 13" descr="HAG%}X[~G}M8UBWPE11T`ZH"/>
            <p:cNvPicPr>
              <a:picLocks noChangeAspect="1"/>
            </p:cNvPicPr>
            <p:nvPr/>
          </p:nvPicPr>
          <p:blipFill>
            <a:blip r:embed="rId3"/>
            <a:stretch>
              <a:fillRect/>
            </a:stretch>
          </p:blipFill>
          <p:spPr>
            <a:xfrm>
              <a:off x="2385" y="6177"/>
              <a:ext cx="2551" cy="571"/>
            </a:xfrm>
            <a:prstGeom prst="rect">
              <a:avLst/>
            </a:prstGeom>
            <a:noFill/>
            <a:ln w="9525">
              <a:noFill/>
            </a:ln>
          </p:spPr>
        </p:pic>
      </p:grpSp>
      <p:sp>
        <p:nvSpPr>
          <p:cNvPr id="16" name="文本框 15"/>
          <p:cNvSpPr txBox="1"/>
          <p:nvPr/>
        </p:nvSpPr>
        <p:spPr>
          <a:xfrm>
            <a:off x="2326640" y="5626100"/>
            <a:ext cx="731838" cy="460375"/>
          </a:xfrm>
          <a:prstGeom prst="rect">
            <a:avLst/>
          </a:prstGeom>
          <a:noFill/>
          <a:ln w="9525">
            <a:noFill/>
          </a:ln>
        </p:spPr>
        <p:txBody>
          <a:bodyPr anchor="t">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3.7</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9"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624840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折半查找算法</a:t>
            </a:r>
            <a:r>
              <a:rPr lang="en-US" altLang="zh-CN" sz="3200" dirty="0">
                <a:solidFill>
                  <a:srgbClr val="0000FF"/>
                </a:solidFill>
                <a:latin typeface="微软雅黑" panose="020B0503020204020204" pitchFamily="34" charset="-122"/>
                <a:ea typeface="微软雅黑" panose="020B0503020204020204" pitchFamily="34" charset="-122"/>
                <a:sym typeface="+mn-ea"/>
              </a:rPr>
              <a:t>——</a:t>
            </a:r>
            <a:r>
              <a:rPr lang="zh-CN" altLang="en-US" sz="3200" dirty="0">
                <a:solidFill>
                  <a:srgbClr val="0000FF"/>
                </a:solidFill>
                <a:latin typeface="微软雅黑" panose="020B0503020204020204" pitchFamily="34" charset="-122"/>
                <a:ea typeface="微软雅黑" panose="020B0503020204020204" pitchFamily="34" charset="-122"/>
                <a:sym typeface="+mn-ea"/>
              </a:rPr>
              <a:t>课堂练习</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10" grpId="0" bldLvl="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分块查找（索引顺序查找）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Rectangle 6"/>
          <p:cNvSpPr>
            <a:spLocks noChangeArrowheads="1"/>
          </p:cNvSpPr>
          <p:nvPr/>
        </p:nvSpPr>
        <p:spPr bwMode="auto">
          <a:xfrm>
            <a:off x="1327150" y="1341755"/>
            <a:ext cx="2609215"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、分块查找</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 name="Rectangle 3"/>
          <p:cNvSpPr txBox="1"/>
          <p:nvPr/>
        </p:nvSpPr>
        <p:spPr>
          <a:xfrm>
            <a:off x="705485" y="1910080"/>
            <a:ext cx="10196830" cy="4104640"/>
          </a:xfrm>
          <a:prstGeom prst="rect">
            <a:avLst/>
          </a:prstGeom>
          <a:noFill/>
          <a:ln w="9525">
            <a:noFill/>
          </a:ln>
        </p:spPr>
        <p:txBody>
          <a:bodyPr anchor="t"/>
          <a:lstStyle/>
          <a:p>
            <a:pPr marL="85725" algn="just" eaLnBrk="0" hangingPunct="0">
              <a:lnSpc>
                <a:spcPct val="120000"/>
              </a:lnSpc>
              <a:spcBef>
                <a:spcPts val="1800"/>
              </a:spcBef>
              <a:spcAft>
                <a:spcPts val="900"/>
              </a:spcAft>
              <a:buClr>
                <a:schemeClr val="accent1"/>
              </a:buClr>
              <a:buSzPct val="70000"/>
              <a:buFont typeface="Webdings" panose="05030102010509060703" pitchFamily="18" charset="2"/>
            </a:pPr>
            <a:endParaRPr lang="zh-CN" altLang="en-US" dirty="0">
              <a:solidFill>
                <a:srgbClr val="FF0000"/>
              </a:solidFill>
              <a:latin typeface="Arial" panose="020B0604020202020204" pitchFamily="34" charset="0"/>
              <a:ea typeface="宋体" panose="02010600030101010101" pitchFamily="2" charset="-122"/>
              <a:sym typeface="+mn-ea"/>
            </a:endParaRPr>
          </a:p>
          <a:p>
            <a:pPr marL="447675" lvl="1" indent="-447675" algn="just" eaLnBrk="0" hangingPunct="0">
              <a:lnSpc>
                <a:spcPct val="120000"/>
              </a:lnSpc>
              <a:spcAft>
                <a:spcPts val="1400"/>
              </a:spcAft>
              <a:buClr>
                <a:srgbClr val="BBDB7E"/>
              </a:buClr>
              <a:buFont typeface="Wingdings" panose="05000000000000000000" pitchFamily="2" charset="2"/>
              <a:buNone/>
            </a:pPr>
            <a:r>
              <a:rPr lang="zh-CN" altLang="en-US" sz="2800" dirty="0">
                <a:solidFill>
                  <a:srgbClr val="7D7D7D"/>
                </a:solidFill>
                <a:latin typeface="幼圆" panose="02010509060101010101" pitchFamily="49" charset="-122"/>
                <a:ea typeface="宋体" panose="02010600030101010101" pitchFamily="2" charset="-122"/>
                <a:sym typeface="+mn-ea"/>
              </a:rPr>
              <a:t>		  </a:t>
            </a:r>
            <a:r>
              <a:rPr lang="zh-CN" altLang="en-US" sz="28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索引</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8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把一个关键字与它对应的记录相关联的过程</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，一个索引由若干个索引项构成，每个索引项至少应包含关键字和其对应的记录在存储器中的位置等信息。</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lvl="1" indent="-447675" algn="just" eaLnBrk="0" hangingPunct="0">
              <a:lnSpc>
                <a:spcPct val="120000"/>
              </a:lnSpc>
              <a:spcAft>
                <a:spcPts val="4200"/>
              </a:spcAft>
              <a:buClr>
                <a:srgbClr val="BBDB7E"/>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线性索引</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：将索引项集合组织为线性结构，也称为</a:t>
            </a:r>
            <a:r>
              <a:rPr lang="zh-CN" altLang="en-US" sz="28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索引表</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lvl="1" indent="-447675" algn="just" eaLnBrk="0" hangingPunct="0">
              <a:lnSpc>
                <a:spcPct val="120000"/>
              </a:lnSpc>
              <a:spcAft>
                <a:spcPts val="600"/>
              </a:spcAft>
              <a:buClr>
                <a:srgbClr val="BBDB7E"/>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线性索引之一：</a:t>
            </a:r>
            <a:r>
              <a:rPr lang="zh-CN" altLang="en-US" sz="3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分块索引</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lvl="1" indent="-447675" algn="just" eaLnBrk="0" hangingPunct="0">
              <a:lnSpc>
                <a:spcPct val="120000"/>
              </a:lnSpc>
              <a:spcAft>
                <a:spcPts val="600"/>
              </a:spcAft>
              <a:buClr>
                <a:srgbClr val="BBDB7E"/>
              </a:buClr>
              <a:buFont typeface="Wingdings" panose="05000000000000000000" pitchFamily="2" charset="2"/>
              <a:buNone/>
            </a:pPr>
            <a:endParaRPr lang="zh-CN" altLang="en-US" dirty="0">
              <a:solidFill>
                <a:schemeClr val="accent1"/>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分块查找（索引顺序查找）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Rectangle 3"/>
          <p:cNvSpPr txBox="1">
            <a:spLocks noChangeArrowheads="1"/>
          </p:cNvSpPr>
          <p:nvPr/>
        </p:nvSpPr>
        <p:spPr bwMode="auto">
          <a:xfrm>
            <a:off x="1146810" y="2112645"/>
            <a:ext cx="9838690" cy="3527425"/>
          </a:xfrm>
          <a:prstGeom prst="rect">
            <a:avLst/>
          </a:prstGeom>
          <a:noFill/>
          <a:ln>
            <a:noFill/>
          </a:ln>
        </p:spPr>
        <p:txBody>
          <a:bodyPr/>
          <a:lstStyle>
            <a:lvl1pPr marL="447675" indent="-361950"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sz="2000">
                <a:solidFill>
                  <a:schemeClr val="accent1"/>
                </a:solidFill>
                <a:latin typeface="+mn-lt"/>
                <a:ea typeface="+mn-ea"/>
                <a:cs typeface="+mn-cs"/>
              </a:defRPr>
            </a:lvl1pPr>
            <a:lvl2pPr marL="447675" indent="-447675" algn="just" rtl="0" eaLnBrk="0" fontAlgn="base" hangingPunct="0">
              <a:lnSpc>
                <a:spcPct val="130000"/>
              </a:lnSpc>
              <a:spcBef>
                <a:spcPct val="0"/>
              </a:spcBef>
              <a:spcAft>
                <a:spcPts val="600"/>
              </a:spcAft>
              <a:buClr>
                <a:srgbClr val="BBDB7E"/>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幼圆" panose="02010509060101010101" pitchFamily="49" charset="-122"/>
              </a:defRPr>
            </a:lvl9pPr>
          </a:lstStyle>
          <a:p>
            <a:pPr marL="85725" marR="0" lvl="0" indent="0" algn="just" defTabSz="914400" rtl="0" eaLnBrk="0" fontAlgn="base" latinLnBrk="0" hangingPunct="0">
              <a:lnSpc>
                <a:spcPct val="150000"/>
              </a:lnSpc>
              <a:spcBef>
                <a:spcPts val="1800"/>
              </a:spcBef>
              <a:spcAft>
                <a:spcPct val="0"/>
              </a:spcAft>
              <a:buClr>
                <a:schemeClr val="accent1"/>
              </a:buClr>
              <a:buSzPct val="70000"/>
              <a:buFont typeface="Webdings" panose="05030102010509060703"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将查找表分成若干个子表，</a:t>
            </a:r>
            <a:r>
              <a:rPr kumimoji="0" lang="zh-CN" altLang="en-US" sz="2800" b="1" i="0" u="none" strike="noStrike" kern="1200" cap="none" spc="0" normalizeH="0" baseline="0" noProof="0" dirty="0" smtClean="0">
                <a:ln>
                  <a:noFill/>
                </a:ln>
                <a:solidFill>
                  <a:srgbClr val="90149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子表为非有序表</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，但要求</a:t>
            </a:r>
            <a:r>
              <a:rPr kumimoji="0" lang="zh-CN" altLang="en-US" sz="2800" b="1" i="0" u="none" strike="noStrike" kern="1200" cap="none" spc="0" normalizeH="0" baseline="0" noProof="0" dirty="0" smtClean="0">
                <a:ln>
                  <a:noFill/>
                </a:ln>
                <a:solidFill>
                  <a:srgbClr val="90149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子表之间</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是存在着</a:t>
            </a:r>
            <a:r>
              <a:rPr kumimoji="0" lang="zh-CN" altLang="en-US" sz="2800" b="1" i="0" u="none" strike="noStrike" kern="1200" cap="none" spc="0" normalizeH="0" baseline="0" noProof="0" dirty="0" smtClean="0">
                <a:ln>
                  <a:noFill/>
                </a:ln>
                <a:solidFill>
                  <a:srgbClr val="90149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有序</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关系。</a:t>
            </a:r>
            <a:endParaRPr kumimoji="1" lang="en-US" altLang="zh-CN" sz="28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1" indent="0" algn="just" defTabSz="914400" rtl="0" eaLnBrk="0" fontAlgn="base" latinLnBrk="0" hangingPunct="0">
              <a:lnSpc>
                <a:spcPct val="150000"/>
              </a:lnSpc>
              <a:spcBef>
                <a:spcPct val="0"/>
              </a:spcBef>
              <a:spcAft>
                <a:spcPts val="600"/>
              </a:spcAft>
              <a:buClr>
                <a:srgbClr val="BBDB7E"/>
              </a:buClr>
              <a:buSzTx/>
              <a:buFont typeface="幼圆" panose="02010509060101010101" pitchFamily="49" charset="-122"/>
              <a:buNone/>
              <a:defRPr/>
            </a:pPr>
            <a:r>
              <a:rPr kumimoji="1"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8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该法要为被查找的表建立一个</a:t>
            </a:r>
            <a:r>
              <a:rPr kumimoji="1" lang="zh-CN" altLang="en-US" sz="2800" b="1" i="0" u="none" strike="noStrike" kern="1200" cap="none" spc="0" normalizeH="0" baseline="0"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索引表</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，索引表中的一项对应于表中的一块，索引表中含有这一块中的</a:t>
            </a:r>
            <a:r>
              <a:rPr kumimoji="1" lang="zh-CN" altLang="en-US" sz="2800" b="1" i="0" u="none" strike="noStrike" kern="1200" cap="none" spc="0" normalizeH="0" baseline="0"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最大关键字</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和</a:t>
            </a:r>
            <a:r>
              <a:rPr kumimoji="1" lang="zh-CN" altLang="en-US" sz="2800" b="1" i="0" u="none" strike="noStrike" kern="1200" cap="none" spc="0" normalizeH="0" baseline="0"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指向块内第一个记录位置的指针</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，索引表中各项</a:t>
            </a:r>
            <a:r>
              <a:rPr kumimoji="1" lang="zh-CN" altLang="en-US" sz="2800" b="1" i="0" u="none" strike="noStrike" kern="1200" cap="none" spc="0" normalizeH="0" baseline="0"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关键字有序</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1" indent="0" algn="just" defTabSz="914400" rtl="0" eaLnBrk="0" fontAlgn="base" latinLnBrk="0" hangingPunct="0">
              <a:lnSpc>
                <a:spcPct val="150000"/>
              </a:lnSpc>
              <a:spcBef>
                <a:spcPct val="0"/>
              </a:spcBef>
              <a:spcAft>
                <a:spcPts val="600"/>
              </a:spcAft>
              <a:buClr>
                <a:srgbClr val="BBDB7E"/>
              </a:buClr>
              <a:buSzTx/>
              <a:buFont typeface="幼圆" panose="02010509060101010101" pitchFamily="49" charset="-122"/>
              <a:buNone/>
              <a:defRPr/>
            </a:pPr>
            <a:endPar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marR="0" lvl="1" indent="-447675" algn="just" defTabSz="914400" rtl="0" eaLnBrk="0" fontAlgn="base" latinLnBrk="0" hangingPunct="0">
              <a:lnSpc>
                <a:spcPct val="150000"/>
              </a:lnSpc>
              <a:spcBef>
                <a:spcPct val="0"/>
              </a:spcBef>
              <a:spcAft>
                <a:spcPts val="600"/>
              </a:spcAft>
              <a:buClr>
                <a:srgbClr val="BBDB7E"/>
              </a:buClr>
              <a:buSzTx/>
              <a:buFont typeface="Wingdings" panose="05000000000000000000" pitchFamily="2" charset="2"/>
              <a:buNone/>
              <a:defRPr/>
            </a:pP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marR="0" lvl="0" indent="-361950" algn="just" defTabSz="914400" rtl="0" eaLnBrk="0" fontAlgn="base" latinLnBrk="0" hangingPunct="0">
              <a:lnSpc>
                <a:spcPct val="150000"/>
              </a:lnSpc>
              <a:spcBef>
                <a:spcPts val="1800"/>
              </a:spcBef>
              <a:spcAft>
                <a:spcPct val="0"/>
              </a:spcAft>
              <a:buClr>
                <a:schemeClr val="accent1"/>
              </a:buClr>
              <a:buSzPct val="70000"/>
              <a:buFont typeface="Wingdings" panose="05000000000000000000" pitchFamily="2" charset="2"/>
              <a:buNone/>
              <a:defRPr/>
            </a:pPr>
            <a:endParaRPr kumimoji="0" lang="zh-CN" altLang="en-US" sz="3200" b="1" i="0" u="none" strike="noStrike" kern="1200" cap="none" spc="0" normalizeH="0" baseline="0" noProof="0" dirty="0" smtClean="0">
              <a:ln>
                <a:noFill/>
              </a:ln>
              <a:solidFill>
                <a:schemeClr val="accent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marR="0" lvl="0" indent="-361950" algn="just" defTabSz="914400" rtl="0" eaLnBrk="0" fontAlgn="base" latinLnBrk="0" hangingPunct="0">
              <a:lnSpc>
                <a:spcPct val="120000"/>
              </a:lnSpc>
              <a:spcBef>
                <a:spcPts val="1800"/>
              </a:spcBef>
              <a:spcAft>
                <a:spcPct val="0"/>
              </a:spcAft>
              <a:buClr>
                <a:schemeClr val="accent1"/>
              </a:buClr>
              <a:buSzPct val="70000"/>
              <a:buFont typeface="Webdings" panose="05030102010509060703" pitchFamily="18" charset="2"/>
              <a:buChar char=""/>
              <a:defRPr/>
            </a:pPr>
            <a:endParaRPr kumimoji="0" lang="zh-CN" altLang="en-US" sz="3200" b="1" i="0" u="none" strike="noStrike" kern="1200" cap="none" spc="0" normalizeH="0" baseline="0" noProof="0" dirty="0">
              <a:ln>
                <a:noFill/>
              </a:ln>
              <a:solidFill>
                <a:schemeClr val="accent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21506" name="Text Box 6"/>
          <p:cNvSpPr txBox="1"/>
          <p:nvPr/>
        </p:nvSpPr>
        <p:spPr>
          <a:xfrm>
            <a:off x="1257300" y="1424623"/>
            <a:ext cx="4464050" cy="521970"/>
          </a:xfrm>
          <a:prstGeom prst="rect">
            <a:avLst/>
          </a:prstGeom>
          <a:noFill/>
          <a:ln w="9525">
            <a:noFill/>
          </a:ln>
        </p:spPr>
        <p:txBody>
          <a:bodyPr anchor="t">
            <a:spAutoFit/>
          </a:bodyPr>
          <a:lstStyle/>
          <a:p>
            <a:pPr>
              <a:spcBef>
                <a:spcPct val="20000"/>
              </a:spcBef>
              <a:buFont typeface="Wingdings" panose="05000000000000000000" pitchFamily="2" charset="2"/>
              <a:buChar char="p"/>
            </a:pPr>
            <a:r>
              <a:rPr lang="en-US" altLang="zh-CN"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分块查找的适用条件</a:t>
            </a:r>
            <a:endPar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771" name="矩形 1"/>
          <p:cNvSpPr/>
          <p:nvPr/>
        </p:nvSpPr>
        <p:spPr>
          <a:xfrm>
            <a:off x="2522855" y="5736590"/>
            <a:ext cx="6191250" cy="583565"/>
          </a:xfrm>
          <a:prstGeom prst="rect">
            <a:avLst/>
          </a:prstGeom>
          <a:noFill/>
          <a:ln w="9525">
            <a:noFill/>
          </a:ln>
        </p:spPr>
        <p:txBody>
          <a:bodyPr anchor="t">
            <a:spAutoFit/>
          </a:bodyPr>
          <a:lstStyle/>
          <a:p>
            <a:pPr algn="ctr"/>
            <a:r>
              <a:rPr lang="zh-CN" altLang="en-US" sz="3200" b="1" dirty="0">
                <a:solidFill>
                  <a:srgbClr val="FF0000"/>
                </a:solidFill>
                <a:latin typeface="微软雅黑" panose="020B0503020204020204" pitchFamily="34" charset="-122"/>
                <a:ea typeface="微软雅黑" panose="020B0503020204020204" pitchFamily="34" charset="-122"/>
              </a:rPr>
              <a:t>特点：块间有序，块内无序</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66801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分块查找（索引顺序查找）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506" name="Text Box 6"/>
          <p:cNvSpPr txBox="1"/>
          <p:nvPr/>
        </p:nvSpPr>
        <p:spPr>
          <a:xfrm>
            <a:off x="1257300" y="1137603"/>
            <a:ext cx="4464050" cy="491490"/>
          </a:xfrm>
          <a:prstGeom prst="rect">
            <a:avLst/>
          </a:prstGeom>
          <a:noFill/>
          <a:ln w="9525">
            <a:noFill/>
          </a:ln>
        </p:spPr>
        <p:txBody>
          <a:bodyPr anchor="t">
            <a:spAutoFit/>
          </a:bodyPr>
          <a:lstStyle/>
          <a:p>
            <a:pPr>
              <a:spcBef>
                <a:spcPct val="20000"/>
              </a:spcBef>
              <a:buFont typeface="Wingdings" panose="05000000000000000000" pitchFamily="2" charset="2"/>
              <a:buChar char="p"/>
            </a:pPr>
            <a:r>
              <a:rPr lang="en-US" altLang="zh-CN"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分块查找的算法思想</a:t>
            </a:r>
            <a:endPar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Box 6"/>
          <p:cNvSpPr txBox="1"/>
          <p:nvPr/>
        </p:nvSpPr>
        <p:spPr>
          <a:xfrm>
            <a:off x="1254760" y="3960813"/>
            <a:ext cx="4464050" cy="491490"/>
          </a:xfrm>
          <a:prstGeom prst="rect">
            <a:avLst/>
          </a:prstGeom>
          <a:noFill/>
          <a:ln w="9525">
            <a:noFill/>
          </a:ln>
        </p:spPr>
        <p:txBody>
          <a:bodyPr anchor="t">
            <a:spAutoFit/>
          </a:bodyPr>
          <a:lstStyle/>
          <a:p>
            <a:pPr>
              <a:spcBef>
                <a:spcPct val="20000"/>
              </a:spcBef>
              <a:buFont typeface="Wingdings" panose="05000000000000000000" pitchFamily="2" charset="2"/>
              <a:buChar char="p"/>
            </a:pPr>
            <a:r>
              <a:rPr lang="en-US" altLang="zh-CN"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索引项结构</a:t>
            </a:r>
            <a:endPar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3"/>
          <p:cNvSpPr txBox="1"/>
          <p:nvPr/>
        </p:nvSpPr>
        <p:spPr>
          <a:xfrm>
            <a:off x="1257300" y="4452620"/>
            <a:ext cx="9469120" cy="2265680"/>
          </a:xfrm>
          <a:prstGeom prst="rect">
            <a:avLst/>
          </a:prstGeom>
          <a:noFill/>
          <a:ln w="9525">
            <a:noFill/>
          </a:ln>
        </p:spPr>
        <p:txBody>
          <a:bodyPr anchor="t"/>
          <a:lstStyle/>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）最大关键码：存储每一块中的最大关键字。</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）用于指向块首数据元素的指针，便于开始对这一块中记录进行</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遍历。 </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）存储块中的记录个数，以便于循环时使用。 （可选）</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indent="-361950" algn="just" eaLnBrk="0" hangingPunct="0">
              <a:lnSpc>
                <a:spcPct val="120000"/>
              </a:lnSpc>
              <a:spcBef>
                <a:spcPct val="30000"/>
              </a:spcBef>
              <a:buClr>
                <a:schemeClr val="accent1"/>
              </a:buClr>
              <a:buSzPct val="70000"/>
              <a:buFont typeface="Webdings" panose="05030102010509060703" pitchFamily="18" charset="2"/>
              <a:buChar char=""/>
            </a:pPr>
            <a:endParaRPr lang="zh-CN" altLang="en-US"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3"/>
          <p:cNvSpPr txBox="1"/>
          <p:nvPr/>
        </p:nvSpPr>
        <p:spPr>
          <a:xfrm>
            <a:off x="1254760" y="1579880"/>
            <a:ext cx="9469120" cy="2265680"/>
          </a:xfrm>
          <a:prstGeom prst="rect">
            <a:avLst/>
          </a:prstGeom>
          <a:noFill/>
          <a:ln w="9525">
            <a:noFill/>
          </a:ln>
        </p:spPr>
        <p:txBody>
          <a:bodyPr anchor="t"/>
          <a:lstStyle/>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用给定值</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k</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在索引表中检测</a:t>
            </a:r>
            <a:r>
              <a:rPr lang="zh-CN" altLang="en-US" sz="2400" b="1" dirty="0">
                <a:solidFill>
                  <a:srgbClr val="901490"/>
                </a:solidFill>
                <a:latin typeface="Times New Roman" panose="02020603050405020304" pitchFamily="18" charset="0"/>
                <a:ea typeface="华文楷体" panose="02010600040101010101" pitchFamily="2" charset="-122"/>
                <a:cs typeface="Times New Roman" panose="02020603050405020304" pitchFamily="18" charset="0"/>
                <a:sym typeface="+mn-ea"/>
              </a:rPr>
              <a:t>索引项</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，以确定所要进行的查找在查</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找表中的查找</a:t>
            </a:r>
            <a:r>
              <a:rPr lang="zh-CN" altLang="en-US" sz="2400" b="1" dirty="0">
                <a:solidFill>
                  <a:srgbClr val="901490"/>
                </a:solidFill>
                <a:latin typeface="Times New Roman" panose="02020603050405020304" pitchFamily="18" charset="0"/>
                <a:ea typeface="华文楷体" panose="02010600040101010101" pitchFamily="2" charset="-122"/>
                <a:cs typeface="Times New Roman" panose="02020603050405020304" pitchFamily="18" charset="0"/>
                <a:sym typeface="+mn-ea"/>
              </a:rPr>
              <a:t>分块</a:t>
            </a:r>
            <a:r>
              <a:rPr lang="zh-CN" altLang="en-US" sz="2400" b="1" dirty="0">
                <a:solidFill>
                  <a:srgbClr val="7D7D7D"/>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由于索引项按关键字字段有序，可用顺序查找或</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折半查找</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indent="-361950" algn="just" eaLnBrk="0" hangingPunct="0">
              <a:lnSpc>
                <a:spcPct val="135000"/>
              </a:lnSpc>
              <a:spcBef>
                <a:spcPts val="30"/>
              </a:spcBef>
              <a:spcAft>
                <a:spcPts val="0"/>
              </a:spcAft>
              <a:buClr>
                <a:schemeClr val="accent1"/>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）对该分块进行顺序查找。</a:t>
            </a:r>
            <a:endParaRPr lang="zh-CN" altLang="en-US"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843395" y="415925"/>
            <a:ext cx="42748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分块查找示例</a:t>
            </a:r>
            <a:r>
              <a:rPr lang="en-US" altLang="zh-CN" sz="3200" dirty="0">
                <a:solidFill>
                  <a:srgbClr val="0000FF"/>
                </a:solidFill>
                <a:latin typeface="微软雅黑" panose="020B0503020204020204" pitchFamily="34" charset="-122"/>
                <a:ea typeface="微软雅黑" panose="020B0503020204020204" pitchFamily="34" charset="-122"/>
                <a:sym typeface="+mn-ea"/>
              </a:rPr>
              <a:t>1</a:t>
            </a:r>
            <a:endParaRPr lang="en-US" alt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842" name="Text Box 2"/>
          <p:cNvSpPr txBox="1"/>
          <p:nvPr/>
        </p:nvSpPr>
        <p:spPr>
          <a:xfrm>
            <a:off x="5554345" y="1936115"/>
            <a:ext cx="3048000" cy="583565"/>
          </a:xfrm>
          <a:prstGeom prst="rect">
            <a:avLst/>
          </a:prstGeom>
          <a:noFill/>
          <a:ln w="9525">
            <a:noFill/>
          </a:ln>
        </p:spPr>
        <p:txBody>
          <a:bodyPr anchor="t">
            <a:spAutoFit/>
          </a:bodyPr>
          <a:lstStyle/>
          <a:p>
            <a:pPr algn="ctr">
              <a:spcBef>
                <a:spcPct val="50000"/>
              </a:spcBef>
            </a:pPr>
            <a:r>
              <a:rPr lang="zh-CN" altLang="en-US" sz="3200" b="1" dirty="0">
                <a:solidFill>
                  <a:srgbClr val="FF0000"/>
                </a:solidFill>
                <a:latin typeface="微软雅黑" panose="020B0503020204020204" pitchFamily="34" charset="-122"/>
                <a:ea typeface="微软雅黑" panose="020B0503020204020204" pitchFamily="34" charset="-122"/>
              </a:rPr>
              <a:t>索引表</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Group 3"/>
          <p:cNvGraphicFramePr>
            <a:graphicFrameLocks noGrp="1"/>
          </p:cNvGraphicFramePr>
          <p:nvPr/>
        </p:nvGraphicFramePr>
        <p:xfrm>
          <a:off x="4225608" y="2774315"/>
          <a:ext cx="6096000" cy="1727200"/>
        </p:xfrm>
        <a:graphic>
          <a:graphicData uri="http://schemas.openxmlformats.org/drawingml/2006/table">
            <a:tbl>
              <a:tblPr/>
              <a:tblGrid>
                <a:gridCol w="2032000"/>
                <a:gridCol w="2032000"/>
                <a:gridCol w="20320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20</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53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89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4</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9</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4" name="Group 17"/>
          <p:cNvGraphicFramePr>
            <a:graphicFrameLocks noGrp="1"/>
          </p:cNvGraphicFramePr>
          <p:nvPr/>
        </p:nvGraphicFramePr>
        <p:xfrm>
          <a:off x="3328670" y="6127115"/>
          <a:ext cx="7070724" cy="685800"/>
        </p:xfrm>
        <a:graphic>
          <a:graphicData uri="http://schemas.openxmlformats.org/drawingml/2006/table">
            <a:tbl>
              <a:tblPr/>
              <a:tblGrid>
                <a:gridCol w="588962"/>
                <a:gridCol w="588963"/>
                <a:gridCol w="590550"/>
                <a:gridCol w="588962"/>
                <a:gridCol w="588963"/>
                <a:gridCol w="588962"/>
                <a:gridCol w="588962"/>
                <a:gridCol w="588963"/>
                <a:gridCol w="588962"/>
                <a:gridCol w="590550"/>
                <a:gridCol w="588962"/>
                <a:gridCol w="588963"/>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r>
            </a:tbl>
          </a:graphicData>
        </a:graphic>
      </p:graphicFrame>
      <p:sp>
        <p:nvSpPr>
          <p:cNvPr id="15" name="AutoShape 53"/>
          <p:cNvSpPr>
            <a:spLocks noChangeArrowheads="1"/>
          </p:cNvSpPr>
          <p:nvPr/>
        </p:nvSpPr>
        <p:spPr bwMode="auto">
          <a:xfrm>
            <a:off x="1363345" y="1174115"/>
            <a:ext cx="2438400" cy="1219200"/>
          </a:xfrm>
          <a:prstGeom prst="wedgeEllipseCallout">
            <a:avLst>
              <a:gd name="adj1" fmla="val 66536"/>
              <a:gd name="adj2" fmla="val 102031"/>
            </a:avLst>
          </a:prstGeom>
          <a:solidFill>
            <a:srgbClr val="CCCCFF"/>
          </a:solidFill>
          <a:ln w="19050">
            <a:solidFill>
              <a:srgbClr val="3333CC"/>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块中的最大关键字</a:t>
            </a:r>
            <a:endPar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16" name="AutoShape 54"/>
          <p:cNvSpPr>
            <a:spLocks noChangeArrowheads="1"/>
          </p:cNvSpPr>
          <p:nvPr/>
        </p:nvSpPr>
        <p:spPr bwMode="auto">
          <a:xfrm>
            <a:off x="1363345" y="4603115"/>
            <a:ext cx="2362200" cy="1524000"/>
          </a:xfrm>
          <a:prstGeom prst="wedgeEllipseCallout">
            <a:avLst>
              <a:gd name="adj1" fmla="val 70698"/>
              <a:gd name="adj2" fmla="val -74750"/>
            </a:avLst>
          </a:prstGeom>
          <a:solidFill>
            <a:srgbClr val="66FF33"/>
          </a:solidFill>
          <a:ln w="19050">
            <a:solidFill>
              <a:srgbClr val="3333CC"/>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块内第一个记录位置的指针</a:t>
            </a:r>
            <a:endPar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17" name="Line 55"/>
          <p:cNvSpPr>
            <a:spLocks noChangeShapeType="1"/>
          </p:cNvSpPr>
          <p:nvPr/>
        </p:nvSpPr>
        <p:spPr bwMode="auto">
          <a:xfrm flipH="1">
            <a:off x="3328670" y="4501515"/>
            <a:ext cx="1949450" cy="1625600"/>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Line 56"/>
          <p:cNvSpPr>
            <a:spLocks noChangeShapeType="1"/>
          </p:cNvSpPr>
          <p:nvPr/>
        </p:nvSpPr>
        <p:spPr bwMode="auto">
          <a:xfrm flipH="1">
            <a:off x="6305233" y="4501515"/>
            <a:ext cx="973138" cy="1625600"/>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Line 57"/>
          <p:cNvSpPr>
            <a:spLocks noChangeShapeType="1"/>
          </p:cNvSpPr>
          <p:nvPr/>
        </p:nvSpPr>
        <p:spPr bwMode="auto">
          <a:xfrm flipH="1">
            <a:off x="8032433" y="4501515"/>
            <a:ext cx="1425575" cy="1627188"/>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5894" name="椭圆形标注 1"/>
          <p:cNvSpPr/>
          <p:nvPr/>
        </p:nvSpPr>
        <p:spPr>
          <a:xfrm>
            <a:off x="1687195" y="3068003"/>
            <a:ext cx="2016125" cy="719137"/>
          </a:xfrm>
          <a:prstGeom prst="wedgeEllipseCallout">
            <a:avLst>
              <a:gd name="adj1" fmla="val 74032"/>
              <a:gd name="adj2" fmla="val 32699"/>
            </a:avLst>
          </a:prstGeom>
          <a:solidFill>
            <a:srgbClr val="FF8B8B"/>
          </a:solidFill>
          <a:ln w="19050" cap="flat" cmpd="sng">
            <a:solidFill>
              <a:srgbClr val="3333FF"/>
            </a:solidFill>
            <a:prstDash val="solid"/>
            <a:round/>
            <a:headEnd type="none" w="med" len="med"/>
            <a:tailEnd type="none" w="med" len="med"/>
          </a:ln>
        </p:spPr>
        <p:txBody>
          <a:bodyPr lIns="90000" tIns="46800" rIns="90000" bIns="46800" anchor="ctr"/>
          <a:lstStyle/>
          <a:p>
            <a:pPr algn="ctr"/>
            <a:r>
              <a:rPr lang="zh-CN" altLang="en-US" sz="2400" b="1" dirty="0">
                <a:solidFill>
                  <a:srgbClr val="000000"/>
                </a:solidFill>
                <a:latin typeface="华文楷体" panose="02010600040101010101" pitchFamily="2" charset="-122"/>
                <a:ea typeface="华文楷体" panose="02010600040101010101" pitchFamily="2" charset="-122"/>
              </a:rPr>
              <a:t>块长</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2533650" y="1940560"/>
            <a:ext cx="7517130" cy="3101340"/>
          </a:xfrm>
          <a:prstGeom prst="rect">
            <a:avLst/>
          </a:prstGeom>
          <a:solidFill>
            <a:srgbClr val="CCCCFF"/>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indent="-342900">
              <a:lnSpc>
                <a:spcPct val="150000"/>
              </a:lnSpc>
              <a:spcBef>
                <a:spcPct val="50000"/>
              </a:spcBef>
              <a:buNone/>
            </a:pPr>
            <a:r>
              <a:rPr lang="en-US" altLang="zh-CN"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7.1</a:t>
            </a:r>
            <a:r>
              <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查找的基本概念</a:t>
            </a:r>
            <a:endPar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50000"/>
              </a:lnSpc>
              <a:spcBef>
                <a:spcPct val="0"/>
              </a:spcBef>
              <a:buNone/>
            </a:pPr>
            <a:r>
              <a:rPr lang="en-US" altLang="zh-CN"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7.2</a:t>
            </a:r>
            <a:r>
              <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线性表的查找</a:t>
            </a:r>
            <a:endPar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50000"/>
              </a:lnSpc>
              <a:spcBef>
                <a:spcPct val="0"/>
              </a:spcBef>
              <a:buNone/>
            </a:pPr>
            <a:r>
              <a:rPr lang="en-US" altLang="zh-CN"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7.3</a:t>
            </a:r>
            <a:r>
              <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树表的查找</a:t>
            </a:r>
            <a:endPar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50000"/>
              </a:lnSpc>
              <a:spcBef>
                <a:spcPct val="0"/>
              </a:spcBef>
              <a:buNone/>
            </a:pPr>
            <a:r>
              <a:rPr lang="en-US" altLang="zh-CN"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7.4</a:t>
            </a:r>
            <a:r>
              <a:rPr lang="zh-CN" altLang="en-US" sz="32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散列表的查找</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363" name="Rectangle 3"/>
          <p:cNvSpPr/>
          <p:nvPr/>
        </p:nvSpPr>
        <p:spPr>
          <a:xfrm>
            <a:off x="2701925" y="402590"/>
            <a:ext cx="6400800" cy="685800"/>
          </a:xfrm>
          <a:prstGeom prst="rect">
            <a:avLst/>
          </a:prstGeom>
          <a:noFill/>
          <a:ln w="9525">
            <a:noFill/>
          </a:ln>
        </p:spPr>
        <p:txBody>
          <a:bodyPr anchor="ct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a:spcBef>
                <a:spcPct val="0"/>
              </a:spcBef>
              <a:buClrTx/>
              <a:buSzPct val="100000"/>
              <a:buNone/>
            </a:pPr>
            <a:r>
              <a:rPr lang="zh-CN" altLang="zh-CN" sz="4800" b="1" dirty="0">
                <a:solidFill>
                  <a:schemeClr val="accent1"/>
                </a:solidFill>
                <a:latin typeface="华文楷体" panose="02010600040101010101" pitchFamily="2" charset="-122"/>
                <a:ea typeface="华文楷体" panose="02010600040101010101" pitchFamily="2" charset="-122"/>
              </a:rPr>
              <a:t>教学内容</a:t>
            </a:r>
            <a:endParaRPr lang="zh-CN" altLang="zh-CN" sz="4400" b="1" dirty="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843395" y="415925"/>
            <a:ext cx="42748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分块查找示例</a:t>
            </a:r>
            <a:r>
              <a:rPr lang="en-US" altLang="zh-CN" sz="3200" dirty="0">
                <a:solidFill>
                  <a:srgbClr val="0000FF"/>
                </a:solidFill>
                <a:latin typeface="微软雅黑" panose="020B0503020204020204" pitchFamily="34" charset="-122"/>
                <a:ea typeface="微软雅黑" panose="020B0503020204020204" pitchFamily="34" charset="-122"/>
                <a:sym typeface="+mn-ea"/>
              </a:rPr>
              <a:t>2</a:t>
            </a:r>
            <a:endParaRPr lang="en-US" alt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6866" name="Text Box 2"/>
          <p:cNvSpPr txBox="1"/>
          <p:nvPr/>
        </p:nvSpPr>
        <p:spPr>
          <a:xfrm>
            <a:off x="5626100" y="1720850"/>
            <a:ext cx="3048000" cy="583565"/>
          </a:xfrm>
          <a:prstGeom prst="rect">
            <a:avLst/>
          </a:prstGeom>
          <a:noFill/>
          <a:ln w="9525">
            <a:noFill/>
          </a:ln>
        </p:spPr>
        <p:txBody>
          <a:bodyPr anchor="t">
            <a:spAutoFit/>
          </a:bodyPr>
          <a:lstStyle/>
          <a:p>
            <a:pPr algn="ctr">
              <a:spcBef>
                <a:spcPct val="50000"/>
              </a:spcBef>
            </a:pPr>
            <a:r>
              <a:rPr lang="zh-CN" altLang="en-US" sz="3200" b="1" dirty="0">
                <a:solidFill>
                  <a:srgbClr val="FF0000"/>
                </a:solidFill>
                <a:latin typeface="微软雅黑" panose="020B0503020204020204" pitchFamily="34" charset="-122"/>
                <a:ea typeface="微软雅黑" panose="020B0503020204020204" pitchFamily="34" charset="-122"/>
              </a:rPr>
              <a:t>索引表</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Group 3"/>
          <p:cNvGraphicFramePr>
            <a:graphicFrameLocks noGrp="1"/>
          </p:cNvGraphicFramePr>
          <p:nvPr/>
        </p:nvGraphicFramePr>
        <p:xfrm>
          <a:off x="4297363" y="2559050"/>
          <a:ext cx="6096000" cy="1143000"/>
        </p:xfrm>
        <a:graphic>
          <a:graphicData uri="http://schemas.openxmlformats.org/drawingml/2006/table">
            <a:tbl>
              <a:tblPr/>
              <a:tblGrid>
                <a:gridCol w="2032000"/>
                <a:gridCol w="2032000"/>
                <a:gridCol w="20320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20</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53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89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11</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L="1905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4" name="Group 17"/>
          <p:cNvGraphicFramePr>
            <a:graphicFrameLocks noGrp="1"/>
          </p:cNvGraphicFramePr>
          <p:nvPr/>
        </p:nvGraphicFramePr>
        <p:xfrm>
          <a:off x="1677988" y="5911850"/>
          <a:ext cx="8839200" cy="685800"/>
        </p:xfrm>
        <a:graphic>
          <a:graphicData uri="http://schemas.openxmlformats.org/drawingml/2006/table">
            <a:tbl>
              <a:tblPr/>
              <a:tblGrid>
                <a:gridCol w="588962"/>
                <a:gridCol w="588963"/>
                <a:gridCol w="590550"/>
                <a:gridCol w="588962"/>
                <a:gridCol w="588963"/>
                <a:gridCol w="588962"/>
                <a:gridCol w="588963"/>
                <a:gridCol w="590550"/>
                <a:gridCol w="588962"/>
                <a:gridCol w="588963"/>
                <a:gridCol w="588962"/>
                <a:gridCol w="588963"/>
                <a:gridCol w="590550"/>
                <a:gridCol w="588962"/>
                <a:gridCol w="588963"/>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r>
            </a:tbl>
          </a:graphicData>
        </a:graphic>
      </p:graphicFrame>
      <p:sp>
        <p:nvSpPr>
          <p:cNvPr id="15" name="AutoShape 53"/>
          <p:cNvSpPr>
            <a:spLocks noChangeArrowheads="1"/>
          </p:cNvSpPr>
          <p:nvPr/>
        </p:nvSpPr>
        <p:spPr bwMode="auto">
          <a:xfrm>
            <a:off x="1435100" y="1568450"/>
            <a:ext cx="2438400" cy="1219200"/>
          </a:xfrm>
          <a:prstGeom prst="wedgeEllipseCallout">
            <a:avLst>
              <a:gd name="adj1" fmla="val 65625"/>
              <a:gd name="adj2" fmla="val 54690"/>
            </a:avLst>
          </a:prstGeom>
          <a:solidFill>
            <a:srgbClr val="CCCCFF"/>
          </a:solidFill>
          <a:ln w="19050">
            <a:solidFill>
              <a:srgbClr val="3333CC"/>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块中的最大关键字</a:t>
            </a:r>
            <a:endPar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16" name="AutoShape 54"/>
          <p:cNvSpPr>
            <a:spLocks noChangeArrowheads="1"/>
          </p:cNvSpPr>
          <p:nvPr/>
        </p:nvSpPr>
        <p:spPr bwMode="auto">
          <a:xfrm>
            <a:off x="1435100" y="2863850"/>
            <a:ext cx="2362200" cy="1524000"/>
          </a:xfrm>
          <a:prstGeom prst="wedgeEllipseCallout">
            <a:avLst>
              <a:gd name="adj1" fmla="val 68750"/>
              <a:gd name="adj2" fmla="val -7185"/>
            </a:avLst>
          </a:prstGeom>
          <a:solidFill>
            <a:srgbClr val="66FF33"/>
          </a:solidFill>
          <a:ln w="19050">
            <a:solidFill>
              <a:srgbClr val="3333CC"/>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块内第一个记录位置的指针</a:t>
            </a:r>
            <a:endParaRPr kumimoji="0" lang="zh-CN" altLang="en-US" sz="24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17" name="Line 55"/>
          <p:cNvSpPr>
            <a:spLocks noChangeShapeType="1"/>
          </p:cNvSpPr>
          <p:nvPr/>
        </p:nvSpPr>
        <p:spPr bwMode="auto">
          <a:xfrm flipH="1">
            <a:off x="1677988" y="3702050"/>
            <a:ext cx="3729038" cy="2209800"/>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Line 56"/>
          <p:cNvSpPr>
            <a:spLocks noChangeShapeType="1"/>
          </p:cNvSpPr>
          <p:nvPr/>
        </p:nvSpPr>
        <p:spPr bwMode="auto">
          <a:xfrm flipH="1">
            <a:off x="4602163" y="3702050"/>
            <a:ext cx="2624138" cy="2209800"/>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Line 57"/>
          <p:cNvSpPr>
            <a:spLocks noChangeShapeType="1"/>
          </p:cNvSpPr>
          <p:nvPr/>
        </p:nvSpPr>
        <p:spPr bwMode="auto">
          <a:xfrm flipH="1">
            <a:off x="7561263" y="3702050"/>
            <a:ext cx="1798638" cy="2209800"/>
          </a:xfrm>
          <a:prstGeom prst="line">
            <a:avLst/>
          </a:prstGeom>
          <a:noFill/>
          <a:ln w="38100">
            <a:solidFill>
              <a:srgbClr val="3333CC"/>
            </a:solidFill>
            <a:round/>
            <a:tailEnd type="triangl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6843395" y="415925"/>
            <a:ext cx="42748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a:t>
            </a:r>
            <a:r>
              <a:rPr lang="zh-CN" sz="3200" dirty="0">
                <a:solidFill>
                  <a:srgbClr val="0000FF"/>
                </a:solidFill>
                <a:latin typeface="微软雅黑" panose="020B0503020204020204" pitchFamily="34" charset="-122"/>
                <a:ea typeface="微软雅黑" panose="020B0503020204020204" pitchFamily="34" charset="-122"/>
                <a:sym typeface="+mn-ea"/>
              </a:rPr>
              <a:t>步骤</a:t>
            </a:r>
            <a:endParaRPr lang="zh-CN"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Text Box 3"/>
          <p:cNvSpPr txBox="1">
            <a:spLocks noChangeArrowheads="1"/>
          </p:cNvSpPr>
          <p:nvPr/>
        </p:nvSpPr>
        <p:spPr bwMode="auto">
          <a:xfrm>
            <a:off x="834390" y="1899920"/>
            <a:ext cx="10344150" cy="1770380"/>
          </a:xfrm>
          <a:prstGeom prst="rect">
            <a:avLst/>
          </a:prstGeom>
          <a:noFill/>
          <a:ln>
            <a:noFill/>
          </a:ln>
          <a:effec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fontAlgn="auto">
              <a:lnSpc>
                <a:spcPct val="140000"/>
              </a:lnSpc>
              <a:spcBef>
                <a:spcPts val="0"/>
              </a:spcBef>
              <a:spcAft>
                <a:spcPts val="0"/>
              </a:spcAft>
              <a:buClrTx/>
              <a:buSzTx/>
              <a:buFontTx/>
              <a:defRPr/>
            </a:pPr>
            <a:r>
              <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a:t>
            </a:r>
            <a:r>
              <a:rPr kumimoji="0" lang="en-US" altLang="zh-CN"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1</a:t>
            </a:r>
            <a:r>
              <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）对索引表使用折半查找法（因为索引表是有序表），确定要找的记录在哪一块。</a:t>
            </a:r>
            <a:endPar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endParaRPr>
          </a:p>
          <a:p>
            <a:pPr marL="0" marR="0" lvl="0" indent="0" algn="just" defTabSz="914400" rtl="0" fontAlgn="auto">
              <a:lnSpc>
                <a:spcPct val="140000"/>
              </a:lnSpc>
              <a:spcBef>
                <a:spcPts val="0"/>
              </a:spcBef>
              <a:spcAft>
                <a:spcPts val="0"/>
              </a:spcAft>
              <a:buClrTx/>
              <a:buSzTx/>
              <a:buFontTx/>
              <a:defRPr/>
            </a:pPr>
            <a:r>
              <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a:t>
            </a:r>
            <a:r>
              <a:rPr kumimoji="0" lang="en-US" altLang="zh-CN"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rPr>
              <a:t>）在相应的子表内采用顺序查找法（因为各子表内部是无序表）。</a:t>
            </a:r>
            <a:endParaRPr kumimoji="0" lang="zh-CN" altLang="en-US" sz="2600" b="1" i="0" u="none" strike="noStrike" kern="0" cap="none" spc="0" normalizeH="0" baseline="0" noProof="0" dirty="0" smtClean="0">
              <a:ln>
                <a:noFill/>
              </a:ln>
              <a:solidFill>
                <a:srgbClr val="000000"/>
              </a:solidFill>
              <a:effectLst/>
              <a:uLnTx/>
              <a:uFillTx/>
              <a:ea typeface="华文楷体" panose="02010600040101010101" pitchFamily="2" charset="-122"/>
              <a:cs typeface="+mn-cs"/>
              <a:sym typeface="+mn-ea"/>
            </a:endParaRPr>
          </a:p>
        </p:txBody>
      </p:sp>
      <p:sp>
        <p:nvSpPr>
          <p:cNvPr id="37891" name="Text Box 4"/>
          <p:cNvSpPr txBox="1"/>
          <p:nvPr/>
        </p:nvSpPr>
        <p:spPr>
          <a:xfrm>
            <a:off x="1327785" y="4807585"/>
            <a:ext cx="9396095" cy="1891665"/>
          </a:xfrm>
          <a:prstGeom prst="rect">
            <a:avLst/>
          </a:prstGeom>
          <a:noFill/>
          <a:ln w="9525">
            <a:noFill/>
          </a:ln>
        </p:spPr>
        <p:txBody>
          <a:bodyPr wrap="square" anchor="t">
            <a:spAutoFit/>
          </a:bodyPr>
          <a:lstStyle/>
          <a:p>
            <a:pPr>
              <a:spcBef>
                <a:spcPct val="50000"/>
              </a:spcBef>
            </a:pPr>
            <a:r>
              <a:rPr lang="zh-CN" altLang="en-US" sz="2600" dirty="0">
                <a:solidFill>
                  <a:srgbClr val="000000"/>
                </a:solidFill>
                <a:latin typeface="宋体" panose="02010600030101010101" pitchFamily="2" charset="-122"/>
                <a:ea typeface="宋体" panose="02010600030101010101" pitchFamily="2" charset="-122"/>
              </a:rPr>
              <a:t>    </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例如，要找关键字为</a:t>
            </a:r>
            <a:r>
              <a:rPr lang="en-US" altLang="zh-CN"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22</a:t>
            </a:r>
            <a:r>
              <a:rPr lang="zh-CN" altLang="en-US" sz="26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的记录。</a:t>
            </a:r>
            <a:endParaRPr lang="zh-CN" altLang="en-US" sz="2600" dirty="0">
              <a:solidFill>
                <a:srgbClr val="000000"/>
              </a:solidFill>
              <a:latin typeface="宋体" panose="02010600030101010101" pitchFamily="2" charset="-122"/>
              <a:ea typeface="宋体" panose="02010600030101010101" pitchFamily="2" charset="-122"/>
            </a:endParaRPr>
          </a:p>
          <a:p>
            <a:pPr>
              <a:lnSpc>
                <a:spcPct val="150000"/>
              </a:lnSpc>
              <a:spcBef>
                <a:spcPct val="50000"/>
              </a:spcBef>
            </a:pPr>
            <a:r>
              <a:rPr lang="zh-CN" altLang="en-US" sz="2600" dirty="0">
                <a:solidFill>
                  <a:srgbClr val="000000"/>
                </a:solidFill>
                <a:latin typeface="宋体" panose="02010600030101010101" pitchFamily="2" charset="-122"/>
                <a:ea typeface="宋体" panose="02010600030101010101" pitchFamily="2" charset="-122"/>
              </a:rPr>
              <a:t>    </a:t>
            </a:r>
            <a:r>
              <a:rPr lang="zh-CN" altLang="en-US" sz="2600" b="1" dirty="0">
                <a:solidFill>
                  <a:srgbClr val="000000"/>
                </a:solidFill>
                <a:latin typeface="华文楷体" panose="02010600040101010101" pitchFamily="2" charset="-122"/>
                <a:ea typeface="华文楷体" panose="02010600040101010101" pitchFamily="2" charset="-122"/>
              </a:rPr>
              <a:t>由索引的第一项可知，要找的记录要么在第二块中，要么不存在。并获取第二块中第一个记录的位置。</a:t>
            </a:r>
            <a:endParaRPr lang="zh-CN" altLang="en-US" sz="2600" b="1" dirty="0">
              <a:solidFill>
                <a:srgbClr val="000000"/>
              </a:solidFill>
              <a:latin typeface="华文楷体" panose="02010600040101010101" pitchFamily="2" charset="-122"/>
              <a:ea typeface="华文楷体" panose="02010600040101010101" pitchFamily="2" charset="-122"/>
            </a:endParaRPr>
          </a:p>
        </p:txBody>
      </p:sp>
      <p:graphicFrame>
        <p:nvGraphicFramePr>
          <p:cNvPr id="4" name="Group 5"/>
          <p:cNvGraphicFramePr>
            <a:graphicFrameLocks noGrp="1"/>
          </p:cNvGraphicFramePr>
          <p:nvPr/>
        </p:nvGraphicFramePr>
        <p:xfrm>
          <a:off x="1399223" y="3956050"/>
          <a:ext cx="8839200" cy="685800"/>
        </p:xfrm>
        <a:graphic>
          <a:graphicData uri="http://schemas.openxmlformats.org/drawingml/2006/table">
            <a:tbl>
              <a:tblPr/>
              <a:tblGrid>
                <a:gridCol w="588962"/>
                <a:gridCol w="588963"/>
                <a:gridCol w="590550"/>
                <a:gridCol w="588962"/>
                <a:gridCol w="588963"/>
                <a:gridCol w="588962"/>
                <a:gridCol w="588963"/>
                <a:gridCol w="590550"/>
                <a:gridCol w="588962"/>
                <a:gridCol w="588963"/>
                <a:gridCol w="588962"/>
                <a:gridCol w="588963"/>
                <a:gridCol w="590550"/>
                <a:gridCol w="588962"/>
                <a:gridCol w="588963"/>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89</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99FF"/>
                    </a:solidFill>
                  </a:tcPr>
                </a:tc>
              </a:tr>
            </a:tbl>
          </a:graphicData>
        </a:graphic>
      </p:graphicFrame>
      <p:sp>
        <p:nvSpPr>
          <p:cNvPr id="5" name="Rectangle 6"/>
          <p:cNvSpPr>
            <a:spLocks noChangeArrowheads="1"/>
          </p:cNvSpPr>
          <p:nvPr/>
        </p:nvSpPr>
        <p:spPr bwMode="auto">
          <a:xfrm>
            <a:off x="1327150" y="1054735"/>
            <a:ext cx="2609215"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、分块查找</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2330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分块查找算法的效率</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Rectangle 3"/>
          <p:cNvSpPr>
            <a:spLocks noChangeArrowheads="1"/>
          </p:cNvSpPr>
          <p:nvPr/>
        </p:nvSpPr>
        <p:spPr bwMode="auto">
          <a:xfrm>
            <a:off x="1748790" y="1224915"/>
            <a:ext cx="7696200" cy="521970"/>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dirty="0">
                <a:ln>
                  <a:noFill/>
                </a:ln>
                <a:solidFill>
                  <a:srgbClr val="CC00CC"/>
                </a:solidFill>
                <a:effectLst/>
                <a:uLnTx/>
                <a:uFillTx/>
                <a:latin typeface="黑体" panose="02010609060101010101" pitchFamily="49" charset="-122"/>
                <a:ea typeface="黑体" panose="02010609060101010101" pitchFamily="49" charset="-122"/>
                <a:cs typeface="+mn-cs"/>
                <a:sym typeface="+mn-ea"/>
              </a:rPr>
              <a:t>查找效率：  </a:t>
            </a:r>
            <a:r>
              <a:rPr kumimoji="0" lang="en-US" altLang="zh-CN" sz="28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ASL= </a:t>
            </a:r>
            <a:r>
              <a:rPr kumimoji="0" lang="en-US" altLang="zh-CN" sz="2800" b="1" i="0" u="none" strike="noStrike" kern="0" cap="none" spc="0" normalizeH="0" baseline="0" noProof="0" dirty="0" err="1">
                <a:ln>
                  <a:noFill/>
                </a:ln>
                <a:solidFill>
                  <a:sysClr val="windowText" lastClr="000000"/>
                </a:solidFill>
                <a:effectLst/>
                <a:uLnTx/>
                <a:uFillTx/>
                <a:latin typeface="楷体_GB2312" pitchFamily="49" charset="-122"/>
                <a:ea typeface="楷体_GB2312" pitchFamily="49" charset="-122"/>
                <a:cs typeface="+mn-cs"/>
                <a:sym typeface="+mn-ea"/>
              </a:rPr>
              <a:t>L</a:t>
            </a:r>
            <a:r>
              <a:rPr kumimoji="0" lang="en-US" altLang="zh-CN" sz="2800" b="1" i="0" u="none" strike="noStrike" kern="0" cap="none" spc="0" normalizeH="0" baseline="-25000" noProof="0" dirty="0" err="1">
                <a:ln>
                  <a:noFill/>
                </a:ln>
                <a:solidFill>
                  <a:sysClr val="windowText" lastClr="000000"/>
                </a:solidFill>
                <a:effectLst/>
                <a:uLnTx/>
                <a:uFillTx/>
                <a:latin typeface="楷体_GB2312" pitchFamily="49" charset="-122"/>
                <a:ea typeface="楷体_GB2312" pitchFamily="49" charset="-122"/>
                <a:cs typeface="+mn-cs"/>
                <a:sym typeface="+mn-ea"/>
              </a:rPr>
              <a:t>b</a:t>
            </a:r>
            <a:r>
              <a:rPr kumimoji="0" lang="en-US" altLang="zh-CN" sz="2800" b="1" i="0" u="none" strike="noStrike" kern="0" cap="none" spc="0" normalizeH="0" baseline="-25000" noProof="0" dirty="0">
                <a:ln>
                  <a:noFill/>
                </a:ln>
                <a:solidFill>
                  <a:sysClr val="windowText" lastClr="000000"/>
                </a:solidFill>
                <a:effectLst/>
                <a:uLnTx/>
                <a:uFillTx/>
                <a:latin typeface="楷体_GB2312" pitchFamily="49" charset="-122"/>
                <a:ea typeface="楷体_GB2312" pitchFamily="49" charset="-122"/>
                <a:cs typeface="+mn-cs"/>
                <a:sym typeface="+mn-ea"/>
              </a:rPr>
              <a:t>  </a:t>
            </a:r>
            <a:r>
              <a:rPr kumimoji="0" lang="en-US" altLang="zh-CN" sz="28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  </a:t>
            </a:r>
            <a:r>
              <a:rPr kumimoji="0" lang="en-US" altLang="zh-CN" sz="2800" b="1" i="0" u="none" strike="noStrike" kern="0" cap="none" spc="0" normalizeH="0" baseline="0" noProof="0" dirty="0" err="1">
                <a:ln>
                  <a:noFill/>
                </a:ln>
                <a:solidFill>
                  <a:sysClr val="windowText" lastClr="000000"/>
                </a:solidFill>
                <a:effectLst/>
                <a:uLnTx/>
                <a:uFillTx/>
                <a:latin typeface="楷体_GB2312" pitchFamily="49" charset="-122"/>
                <a:ea typeface="楷体_GB2312" pitchFamily="49" charset="-122"/>
                <a:cs typeface="+mn-cs"/>
                <a:sym typeface="+mn-ea"/>
              </a:rPr>
              <a:t>L</a:t>
            </a:r>
            <a:r>
              <a:rPr kumimoji="0" lang="en-US" altLang="zh-CN" sz="2800" b="1" i="0" u="none" strike="noStrike" kern="0" cap="none" spc="0" normalizeH="0" baseline="-25000" noProof="0" dirty="0" err="1">
                <a:ln>
                  <a:noFill/>
                </a:ln>
                <a:solidFill>
                  <a:sysClr val="windowText" lastClr="000000"/>
                </a:solidFill>
                <a:effectLst/>
                <a:uLnTx/>
                <a:uFillTx/>
                <a:latin typeface="楷体_GB2312" pitchFamily="49" charset="-122"/>
                <a:ea typeface="楷体_GB2312" pitchFamily="49" charset="-122"/>
                <a:cs typeface="+mn-cs"/>
                <a:sym typeface="+mn-ea"/>
              </a:rPr>
              <a:t>w</a:t>
            </a:r>
            <a:endParaRPr kumimoji="0" lang="en-US" altLang="zh-CN" sz="2800" b="1" i="0" u="none" strike="noStrike" kern="0" cap="none" spc="0" normalizeH="0" baseline="-25000" noProof="0" dirty="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14" name="AutoShape 4"/>
          <p:cNvSpPr>
            <a:spLocks noChangeArrowheads="1"/>
          </p:cNvSpPr>
          <p:nvPr/>
        </p:nvSpPr>
        <p:spPr bwMode="auto">
          <a:xfrm>
            <a:off x="2061528" y="1845628"/>
            <a:ext cx="3124200" cy="457200"/>
          </a:xfrm>
          <a:prstGeom prst="wedgeRoundRectCallout">
            <a:avLst>
              <a:gd name="adj1" fmla="val 39940"/>
              <a:gd name="adj2" fmla="val -97569"/>
              <a:gd name="adj3" fmla="val 16667"/>
            </a:avLst>
          </a:prstGeom>
          <a:solidFill>
            <a:schemeClr val="accent2">
              <a:lumMod val="20000"/>
              <a:lumOff val="80000"/>
            </a:schemeClr>
          </a:solidFill>
          <a:ln w="9525">
            <a:solidFill>
              <a:srgbClr val="000000"/>
            </a:solidFill>
            <a:miter lim="800000"/>
          </a:ln>
          <a:effec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对索引表查找的</a:t>
            </a:r>
            <a:r>
              <a:rPr kumimoji="0" lang="en-US" altLang="zh-CN" sz="24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ASL</a:t>
            </a:r>
            <a:endParaRPr kumimoji="0" lang="en-US" altLang="zh-CN" sz="24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AutoShape 5"/>
          <p:cNvSpPr>
            <a:spLocks noChangeArrowheads="1"/>
          </p:cNvSpPr>
          <p:nvPr/>
        </p:nvSpPr>
        <p:spPr bwMode="auto">
          <a:xfrm>
            <a:off x="6657340" y="1926590"/>
            <a:ext cx="2819400" cy="457200"/>
          </a:xfrm>
          <a:prstGeom prst="wedgeRoundRectCallout">
            <a:avLst>
              <a:gd name="adj1" fmla="val -56350"/>
              <a:gd name="adj2" fmla="val -120972"/>
              <a:gd name="adj3" fmla="val 16667"/>
            </a:avLst>
          </a:prstGeom>
          <a:solidFill>
            <a:schemeClr val="accent2">
              <a:lumMod val="20000"/>
              <a:lumOff val="80000"/>
            </a:schemeClr>
          </a:solidFill>
          <a:ln w="9525">
            <a:solidFill>
              <a:srgbClr val="000000"/>
            </a:solidFill>
            <a:miter lim="800000"/>
          </a:ln>
          <a:effec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对块内查找的</a:t>
            </a:r>
            <a:r>
              <a:rPr kumimoji="0" lang="en-US" altLang="zh-CN" sz="2400" b="1" i="0" u="none" strike="noStrike" kern="0" cap="none" spc="0" normalizeH="0" baseline="0" noProof="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ASL</a:t>
            </a:r>
            <a:endParaRPr kumimoji="0" lang="en-US" altLang="zh-CN" sz="2400" b="1" i="0" u="none" strike="noStrike" kern="0" cap="none" spc="0" normalizeH="0" baseline="0" noProof="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8" name="Rectangle 8"/>
          <p:cNvSpPr>
            <a:spLocks noChangeArrowheads="1"/>
          </p:cNvSpPr>
          <p:nvPr/>
        </p:nvSpPr>
        <p:spPr bwMode="auto">
          <a:xfrm>
            <a:off x="1098550" y="6148705"/>
            <a:ext cx="10051415" cy="460375"/>
          </a:xfrm>
          <a:prstGeom prst="rect">
            <a:avLst/>
          </a:prstGeom>
          <a:noFill/>
          <a:ln>
            <a:noFill/>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例如：</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当</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n=9</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时</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，分块查找法为</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，而折半法为 </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2.8</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，顺序法为 </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5</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8918" name="文本框 1"/>
          <p:cNvSpPr txBox="1"/>
          <p:nvPr/>
        </p:nvSpPr>
        <p:spPr>
          <a:xfrm>
            <a:off x="1666240" y="2455545"/>
            <a:ext cx="9197975" cy="3775075"/>
          </a:xfrm>
          <a:prstGeom prst="rect">
            <a:avLst/>
          </a:prstGeom>
          <a:noFill/>
          <a:ln w="9525">
            <a:noFill/>
          </a:ln>
        </p:spPr>
        <p:txBody>
          <a:bodyPr wrap="square" anchor="t">
            <a:spAutoFit/>
          </a:bodyPr>
          <a:lstStyle/>
          <a:p>
            <a:pPr>
              <a:lnSpc>
                <a:spcPct val="150000"/>
              </a:lnSpc>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个记录被平均分成</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块，每块有</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个记录，即</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b=n/s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，若查找概率相等，则用顺序查找确定所在块，则分块查找的平均查找长度为：</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最佳情况为分的块数</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与块中的记录数</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相同，即</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n=b*s=s</a:t>
            </a:r>
            <a:r>
              <a:rPr lang="en-US" altLang="zh-CN" sz="2400" b="1" baseline="30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，则上式可得：</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b="1" baseline="30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baseline="30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8919" name="对象 2"/>
          <p:cNvGraphicFramePr/>
          <p:nvPr/>
        </p:nvGraphicFramePr>
        <p:xfrm>
          <a:off x="3541078" y="3754438"/>
          <a:ext cx="4111625" cy="819150"/>
        </p:xfrm>
        <a:graphic>
          <a:graphicData uri="http://schemas.openxmlformats.org/presentationml/2006/ole">
            <mc:AlternateContent xmlns:mc="http://schemas.openxmlformats.org/markup-compatibility/2006">
              <mc:Choice xmlns:v="urn:schemas-microsoft-com:vml" Requires="v">
                <p:oleObj spid="_x0000_s5133" name="" r:id="rId1" imgW="3073400" imgH="558800" progId="Equation.KSEE3">
                  <p:embed/>
                </p:oleObj>
              </mc:Choice>
              <mc:Fallback>
                <p:oleObj name="" r:id="rId1" imgW="3073400" imgH="558800" progId="Equation.KSEE3">
                  <p:embed/>
                  <p:pic>
                    <p:nvPicPr>
                      <p:cNvPr id="0" name="图片 3082"/>
                      <p:cNvPicPr/>
                      <p:nvPr/>
                    </p:nvPicPr>
                    <p:blipFill>
                      <a:blip r:embed="rId2"/>
                      <a:stretch>
                        <a:fillRect/>
                      </a:stretch>
                    </p:blipFill>
                    <p:spPr>
                      <a:xfrm>
                        <a:off x="3541078" y="3754438"/>
                        <a:ext cx="4111625" cy="819150"/>
                      </a:xfrm>
                      <a:prstGeom prst="rect">
                        <a:avLst/>
                      </a:prstGeom>
                      <a:noFill/>
                      <a:ln w="38100">
                        <a:noFill/>
                        <a:miter/>
                      </a:ln>
                    </p:spPr>
                  </p:pic>
                </p:oleObj>
              </mc:Fallback>
            </mc:AlternateContent>
          </a:graphicData>
        </a:graphic>
      </p:graphicFrame>
      <p:graphicFrame>
        <p:nvGraphicFramePr>
          <p:cNvPr id="38920" name="对象 4"/>
          <p:cNvGraphicFramePr/>
          <p:nvPr/>
        </p:nvGraphicFramePr>
        <p:xfrm>
          <a:off x="3542665" y="5196840"/>
          <a:ext cx="4297363" cy="819150"/>
        </p:xfrm>
        <a:graphic>
          <a:graphicData uri="http://schemas.openxmlformats.org/presentationml/2006/ole">
            <mc:AlternateContent xmlns:mc="http://schemas.openxmlformats.org/markup-compatibility/2006">
              <mc:Choice xmlns:v="urn:schemas-microsoft-com:vml" Requires="v">
                <p:oleObj spid="_x0000_s5134" name="" r:id="rId3" imgW="3213100" imgH="558800" progId="Equation.KSEE3">
                  <p:embed/>
                </p:oleObj>
              </mc:Choice>
              <mc:Fallback>
                <p:oleObj name="" r:id="rId3" imgW="3213100" imgH="558800" progId="Equation.KSEE3">
                  <p:embed/>
                  <p:pic>
                    <p:nvPicPr>
                      <p:cNvPr id="0" name="图片 3083"/>
                      <p:cNvPicPr/>
                      <p:nvPr/>
                    </p:nvPicPr>
                    <p:blipFill>
                      <a:blip r:embed="rId4"/>
                      <a:stretch>
                        <a:fillRect/>
                      </a:stretch>
                    </p:blipFill>
                    <p:spPr>
                      <a:xfrm>
                        <a:off x="3542665" y="5196840"/>
                        <a:ext cx="4297363" cy="819150"/>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线性表的查找</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1" name="Rectangle 11"/>
          <p:cNvSpPr>
            <a:spLocks noChangeArrowheads="1"/>
          </p:cNvSpPr>
          <p:nvPr/>
        </p:nvSpPr>
        <p:spPr bwMode="auto">
          <a:xfrm>
            <a:off x="5450205" y="415925"/>
            <a:ext cx="52330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微软雅黑" panose="020B0503020204020204" pitchFamily="34" charset="-122"/>
                <a:ea typeface="微软雅黑" panose="020B0503020204020204" pitchFamily="34" charset="-122"/>
                <a:sym typeface="+mn-ea"/>
              </a:rPr>
              <a:t>分块查找的优缺点</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Rectangle 6"/>
          <p:cNvSpPr>
            <a:spLocks noChangeArrowheads="1"/>
          </p:cNvSpPr>
          <p:nvPr/>
        </p:nvSpPr>
        <p:spPr bwMode="auto">
          <a:xfrm>
            <a:off x="1327150" y="1054735"/>
            <a:ext cx="2609215"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、分块查找</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8914" name="矩形 38913"/>
          <p:cNvSpPr/>
          <p:nvPr/>
        </p:nvSpPr>
        <p:spPr>
          <a:xfrm>
            <a:off x="1502410" y="2180590"/>
            <a:ext cx="9180195" cy="4061460"/>
          </a:xfrm>
          <a:prstGeom prst="rect">
            <a:avLst/>
          </a:prstGeom>
          <a:noFill/>
          <a:ln w="9525">
            <a:noFill/>
          </a:ln>
        </p:spPr>
        <p:txBody>
          <a:bodyPr wrap="square">
            <a:spAutoFit/>
          </a:bodyPr>
          <a:lstStyle/>
          <a:p>
            <a:pPr eaLnBrk="0" hangingPunct="0">
              <a:lnSpc>
                <a:spcPct val="150000"/>
              </a:lnSpc>
              <a:spcBef>
                <a:spcPts val="1800"/>
              </a:spcBef>
              <a:buNone/>
            </a:pPr>
            <a:r>
              <a:rPr lang="zh-CN" altLang="en-US" sz="3200" b="1">
                <a:solidFill>
                  <a:srgbClr val="FF3300"/>
                </a:solidFill>
                <a:latin typeface="微软雅黑" panose="020B0503020204020204" pitchFamily="34" charset="-122"/>
                <a:ea typeface="微软雅黑" panose="020B0503020204020204" pitchFamily="34" charset="-122"/>
              </a:rPr>
              <a:t>优点：</a:t>
            </a:r>
            <a:r>
              <a:rPr lang="zh-CN" altLang="en-US" sz="2800" b="1">
                <a:latin typeface="Times New Roman" panose="02020603050405020304" pitchFamily="18" charset="0"/>
                <a:ea typeface="华文楷体" panose="02010600040101010101" pitchFamily="2" charset="-122"/>
              </a:rPr>
              <a:t>插入和删除比较容易，无需进行大量移动。</a:t>
            </a:r>
            <a:endParaRPr lang="zh-CN" altLang="en-US" sz="2800" b="1">
              <a:latin typeface="Times New Roman" panose="02020603050405020304" pitchFamily="18" charset="0"/>
              <a:ea typeface="华文楷体" panose="02010600040101010101" pitchFamily="2" charset="-122"/>
            </a:endParaRPr>
          </a:p>
          <a:p>
            <a:pPr eaLnBrk="0" hangingPunct="0">
              <a:lnSpc>
                <a:spcPct val="150000"/>
              </a:lnSpc>
              <a:spcBef>
                <a:spcPts val="1800"/>
              </a:spcBef>
              <a:buNone/>
            </a:pPr>
            <a:r>
              <a:rPr lang="zh-CN" altLang="en-US" sz="3200" b="1">
                <a:solidFill>
                  <a:srgbClr val="FF3300"/>
                </a:solidFill>
                <a:latin typeface="微软雅黑" panose="020B0503020204020204" pitchFamily="34" charset="-122"/>
                <a:ea typeface="微软雅黑" panose="020B0503020204020204" pitchFamily="34" charset="-122"/>
              </a:rPr>
              <a:t>缺点：</a:t>
            </a:r>
            <a:r>
              <a:rPr lang="zh-CN" altLang="en-US" sz="2800" b="1">
                <a:latin typeface="Times New Roman" panose="02020603050405020304" pitchFamily="18" charset="0"/>
                <a:ea typeface="华文楷体" panose="02010600040101010101" pitchFamily="2" charset="-122"/>
              </a:rPr>
              <a:t>要增加一个索引表的存储空间并对初始索引表进行排序运算。</a:t>
            </a:r>
            <a:endParaRPr lang="zh-CN" altLang="en-US" sz="2800" b="1">
              <a:latin typeface="Times New Roman" panose="02020603050405020304" pitchFamily="18" charset="0"/>
              <a:ea typeface="华文楷体" panose="02010600040101010101" pitchFamily="2" charset="-122"/>
            </a:endParaRPr>
          </a:p>
          <a:p>
            <a:pPr eaLnBrk="0" hangingPunct="0">
              <a:lnSpc>
                <a:spcPct val="150000"/>
              </a:lnSpc>
              <a:spcBef>
                <a:spcPts val="1800"/>
              </a:spcBef>
              <a:buNone/>
            </a:pPr>
            <a:r>
              <a:rPr lang="zh-CN" altLang="en-US" sz="3200" b="1">
                <a:solidFill>
                  <a:srgbClr val="FF3300"/>
                </a:solidFill>
                <a:latin typeface="微软雅黑" panose="020B0503020204020204" pitchFamily="34" charset="-122"/>
                <a:ea typeface="微软雅黑" panose="020B0503020204020204" pitchFamily="34" charset="-122"/>
              </a:rPr>
              <a:t>适用情况：</a:t>
            </a:r>
            <a:r>
              <a:rPr lang="zh-CN" altLang="en-US" sz="2800" b="1">
                <a:latin typeface="Times New Roman" panose="02020603050405020304" pitchFamily="18" charset="0"/>
                <a:ea typeface="华文楷体" panose="02010600040101010101" pitchFamily="2" charset="-122"/>
              </a:rPr>
              <a:t>如果线性表既要快速查找又经常动态变化，则可采用分块查找。</a:t>
            </a:r>
            <a:endParaRPr lang="zh-CN" altLang="en-US" sz="2800" b="1">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1749176" y="1918573"/>
            <a:ext cx="2035175" cy="646331"/>
          </a:xfrm>
          <a:prstGeom prst="rect">
            <a:avLst/>
          </a:prstGeom>
          <a:noFill/>
          <a:ln>
            <a:noFill/>
          </a:ln>
          <a:effectLst/>
        </p:spPr>
        <p:txBody>
          <a:bodyPr>
            <a:spAutoFit/>
          </a:bodyPr>
          <a:lstStyle/>
          <a:p>
            <a:pPr fontAlgn="auto">
              <a:spcBef>
                <a:spcPct val="50000"/>
              </a:spcBef>
              <a:spcAft>
                <a:spcPts val="0"/>
              </a:spcAft>
              <a:buFontTx/>
              <a:buNone/>
              <a:defRPr/>
            </a:pPr>
            <a:r>
              <a:rPr lang="zh-CN" altLang="en-US" sz="3600" b="1" kern="0" dirty="0">
                <a:solidFill>
                  <a:srgbClr val="FF0000"/>
                </a:solidFill>
                <a:latin typeface="+mj-ea"/>
                <a:ea typeface="+mj-ea"/>
                <a:sym typeface="+mn-ea"/>
              </a:rPr>
              <a:t>特点</a:t>
            </a:r>
            <a:r>
              <a:rPr lang="zh-CN" altLang="en-US" sz="3600" kern="0" dirty="0">
                <a:solidFill>
                  <a:srgbClr val="FF0000"/>
                </a:solidFill>
                <a:latin typeface="+mj-ea"/>
                <a:ea typeface="+mj-ea"/>
                <a:sym typeface="+mn-ea"/>
              </a:rPr>
              <a:t>：</a:t>
            </a:r>
            <a:endParaRPr lang="zh-CN" altLang="en-US" sz="3600" kern="0" dirty="0">
              <a:solidFill>
                <a:srgbClr val="FF0000"/>
              </a:solidFill>
              <a:latin typeface="+mj-ea"/>
              <a:ea typeface="+mj-ea"/>
              <a:sym typeface="+mn-ea"/>
            </a:endParaRPr>
          </a:p>
        </p:txBody>
      </p:sp>
      <p:sp>
        <p:nvSpPr>
          <p:cNvPr id="6" name="Rectangle 6"/>
          <p:cNvSpPr>
            <a:spLocks noChangeArrowheads="1"/>
          </p:cNvSpPr>
          <p:nvPr/>
        </p:nvSpPr>
        <p:spPr bwMode="auto">
          <a:xfrm>
            <a:off x="3289299" y="1918573"/>
            <a:ext cx="5868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华文楷体" panose="02010600040101010101" pitchFamily="2" charset="-122"/>
                <a:ea typeface="华文楷体" panose="02010600040101010101" pitchFamily="2" charset="-122"/>
              </a:rPr>
              <a:t>表结构在查找过程中动态生成。</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7" name="Rectangle 7"/>
          <p:cNvSpPr>
            <a:spLocks noChangeArrowheads="1"/>
          </p:cNvSpPr>
          <p:nvPr/>
        </p:nvSpPr>
        <p:spPr bwMode="auto">
          <a:xfrm>
            <a:off x="1750764" y="2922041"/>
            <a:ext cx="1522412" cy="646331"/>
          </a:xfrm>
          <a:prstGeom prst="rect">
            <a:avLst/>
          </a:prstGeom>
          <a:noFill/>
          <a:ln>
            <a:noFill/>
          </a:ln>
          <a:effectLst/>
        </p:spPr>
        <p:txBody>
          <a:bodyPr>
            <a:spAutoFit/>
          </a:bodyPr>
          <a:lstStyle/>
          <a:p>
            <a:pPr fontAlgn="auto">
              <a:spcBef>
                <a:spcPct val="50000"/>
              </a:spcBef>
              <a:spcAft>
                <a:spcPts val="0"/>
              </a:spcAft>
              <a:buFontTx/>
              <a:buNone/>
              <a:defRPr/>
            </a:pPr>
            <a:r>
              <a:rPr lang="zh-CN" altLang="en-US" sz="3600" b="1" kern="0" dirty="0">
                <a:solidFill>
                  <a:srgbClr val="FF0000"/>
                </a:solidFill>
                <a:latin typeface="+mj-ea"/>
                <a:ea typeface="+mj-ea"/>
                <a:sym typeface="+mn-ea"/>
              </a:rPr>
              <a:t>要求：</a:t>
            </a:r>
            <a:endParaRPr lang="zh-CN" altLang="en-US" sz="3600" b="1" kern="0" dirty="0">
              <a:solidFill>
                <a:srgbClr val="FF0000"/>
              </a:solidFill>
              <a:latin typeface="+mj-ea"/>
              <a:ea typeface="+mj-ea"/>
              <a:sym typeface="+mn-ea"/>
            </a:endParaRPr>
          </a:p>
        </p:txBody>
      </p:sp>
      <p:sp>
        <p:nvSpPr>
          <p:cNvPr id="8" name="Rectangle 8"/>
          <p:cNvSpPr>
            <a:spLocks noChangeArrowheads="1"/>
          </p:cNvSpPr>
          <p:nvPr/>
        </p:nvSpPr>
        <p:spPr bwMode="auto">
          <a:xfrm>
            <a:off x="3289299" y="2933154"/>
            <a:ext cx="741521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000000"/>
                </a:solidFill>
                <a:latin typeface="华文楷体" panose="02010600040101010101" pitchFamily="2" charset="-122"/>
                <a:ea typeface="华文楷体" panose="02010600040101010101" pitchFamily="2" charset="-122"/>
              </a:rPr>
              <a:t>对于给定值</a:t>
            </a:r>
            <a:r>
              <a:rPr lang="en-US" altLang="zh-CN" sz="2800" b="1">
                <a:solidFill>
                  <a:srgbClr val="000000"/>
                </a:solidFill>
                <a:latin typeface="华文楷体" panose="02010600040101010101" pitchFamily="2" charset="-122"/>
                <a:ea typeface="华文楷体" panose="02010600040101010101" pitchFamily="2" charset="-122"/>
              </a:rPr>
              <a:t>key,</a:t>
            </a:r>
            <a:r>
              <a:rPr lang="zh-CN" altLang="en-US" sz="2800" b="1">
                <a:solidFill>
                  <a:srgbClr val="000000"/>
                </a:solidFill>
                <a:latin typeface="华文楷体" panose="02010600040101010101" pitchFamily="2" charset="-122"/>
                <a:ea typeface="华文楷体" panose="02010600040101010101" pitchFamily="2" charset="-122"/>
              </a:rPr>
              <a:t>若表中存在其关键字等于</a:t>
            </a:r>
            <a:r>
              <a:rPr lang="en-US" altLang="zh-CN" sz="2800" b="1">
                <a:solidFill>
                  <a:srgbClr val="000000"/>
                </a:solidFill>
                <a:latin typeface="华文楷体" panose="02010600040101010101" pitchFamily="2" charset="-122"/>
                <a:ea typeface="华文楷体" panose="02010600040101010101" pitchFamily="2" charset="-122"/>
              </a:rPr>
              <a:t>key</a:t>
            </a:r>
            <a:r>
              <a:rPr lang="zh-CN" altLang="en-US" sz="2800" b="1">
                <a:solidFill>
                  <a:srgbClr val="000000"/>
                </a:solidFill>
                <a:latin typeface="华文楷体" panose="02010600040101010101" pitchFamily="2" charset="-122"/>
                <a:ea typeface="华文楷体" panose="02010600040101010101" pitchFamily="2" charset="-122"/>
              </a:rPr>
              <a:t>的记录，则查找成功返回</a:t>
            </a:r>
            <a:r>
              <a:rPr lang="zh-CN" altLang="en-US" sz="2800" b="1">
                <a:latin typeface="华文楷体" panose="02010600040101010101" pitchFamily="2" charset="-122"/>
                <a:ea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endParaRPr>
          </a:p>
          <a:p>
            <a:pPr>
              <a:lnSpc>
                <a:spcPct val="150000"/>
              </a:lnSpc>
            </a:pPr>
            <a:r>
              <a:rPr lang="zh-CN" altLang="en-US" sz="2800" b="1">
                <a:solidFill>
                  <a:srgbClr val="CC00CC"/>
                </a:solidFill>
                <a:latin typeface="华文楷体" panose="02010600040101010101" pitchFamily="2" charset="-122"/>
                <a:ea typeface="华文楷体" panose="02010600040101010101" pitchFamily="2" charset="-122"/>
              </a:rPr>
              <a:t>否则插入关键字等于</a:t>
            </a:r>
            <a:r>
              <a:rPr lang="en-US" altLang="zh-CN" sz="2800" b="1">
                <a:solidFill>
                  <a:srgbClr val="CC00CC"/>
                </a:solidFill>
                <a:latin typeface="华文楷体" panose="02010600040101010101" pitchFamily="2" charset="-122"/>
                <a:ea typeface="华文楷体" panose="02010600040101010101" pitchFamily="2" charset="-122"/>
              </a:rPr>
              <a:t>key </a:t>
            </a:r>
            <a:r>
              <a:rPr lang="zh-CN" altLang="en-US" sz="2800" b="1">
                <a:solidFill>
                  <a:srgbClr val="CC00CC"/>
                </a:solidFill>
                <a:latin typeface="华文楷体" panose="02010600040101010101" pitchFamily="2" charset="-122"/>
                <a:ea typeface="华文楷体" panose="02010600040101010101" pitchFamily="2" charset="-122"/>
              </a:rPr>
              <a:t>的记录。</a:t>
            </a:r>
            <a:endParaRPr lang="zh-CN" altLang="en-US" sz="2800" b="1">
              <a:solidFill>
                <a:srgbClr val="CC00CC"/>
              </a:solidFill>
              <a:latin typeface="华文楷体" panose="02010600040101010101" pitchFamily="2" charset="-122"/>
              <a:ea typeface="华文楷体" panose="02010600040101010101" pitchFamily="2" charset="-122"/>
            </a:endParaRPr>
          </a:p>
        </p:txBody>
      </p:sp>
      <p:sp>
        <p:nvSpPr>
          <p:cNvPr id="9" name="Rectangle 9"/>
          <p:cNvSpPr>
            <a:spLocks noChangeArrowheads="1"/>
          </p:cNvSpPr>
          <p:nvPr/>
        </p:nvSpPr>
        <p:spPr bwMode="auto">
          <a:xfrm>
            <a:off x="3196976" y="5661248"/>
            <a:ext cx="5298245" cy="523220"/>
          </a:xfrm>
          <a:prstGeom prst="rect">
            <a:avLst/>
          </a:prstGeom>
          <a:noFill/>
          <a:ln>
            <a:noFill/>
          </a:ln>
          <a:effectLst/>
        </p:spPr>
        <p:txBody>
          <a:bodyPr wrap="none">
            <a:spAutoFit/>
          </a:bodyPr>
          <a:lstStyle/>
          <a:p>
            <a:pPr fontAlgn="auto">
              <a:spcBef>
                <a:spcPct val="50000"/>
              </a:spcBef>
              <a:spcAft>
                <a:spcPts val="0"/>
              </a:spcAft>
              <a:buFontTx/>
              <a:buNone/>
              <a:defRPr/>
            </a:pPr>
            <a:r>
              <a:rPr lang="zh-CN" altLang="en-US" sz="2800" b="1" kern="0" dirty="0">
                <a:solidFill>
                  <a:srgbClr val="000000"/>
                </a:solidFill>
                <a:latin typeface="+mj-ea"/>
                <a:ea typeface="+mj-ea"/>
                <a:sym typeface="+mn-ea"/>
              </a:rPr>
              <a:t>典型的动态表</a:t>
            </a:r>
            <a:r>
              <a:rPr lang="en-US" altLang="zh-CN" sz="2800" b="1" kern="0" dirty="0">
                <a:solidFill>
                  <a:srgbClr val="000000"/>
                </a:solidFill>
                <a:latin typeface="+mj-ea"/>
                <a:ea typeface="+mj-ea"/>
                <a:sym typeface="+mn-ea"/>
              </a:rPr>
              <a:t>———</a:t>
            </a:r>
            <a:r>
              <a:rPr lang="zh-CN" altLang="en-US" sz="2800" b="1" kern="0" dirty="0">
                <a:solidFill>
                  <a:srgbClr val="FF0000"/>
                </a:solidFill>
                <a:latin typeface="+mj-ea"/>
                <a:ea typeface="+mj-ea"/>
                <a:sym typeface="+mn-ea"/>
              </a:rPr>
              <a:t>二叉排序树</a:t>
            </a:r>
            <a:endParaRPr lang="zh-CN" altLang="en-US" sz="2800" b="1" kern="0" dirty="0">
              <a:solidFill>
                <a:srgbClr val="FF0000"/>
              </a:solidFill>
              <a:latin typeface="+mj-ea"/>
              <a:ea typeface="+mj-ea"/>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nvGrpSpPr>
          <p:cNvPr id="6" name="Group 2"/>
          <p:cNvGrpSpPr/>
          <p:nvPr/>
        </p:nvGrpSpPr>
        <p:grpSpPr bwMode="auto">
          <a:xfrm>
            <a:off x="1825823" y="3860815"/>
            <a:ext cx="8302625" cy="3168586"/>
            <a:chOff x="0" y="367"/>
            <a:chExt cx="5760" cy="2605"/>
          </a:xfrm>
        </p:grpSpPr>
        <p:graphicFrame>
          <p:nvGraphicFramePr>
            <p:cNvPr id="7" name="Object 3"/>
            <p:cNvGraphicFramePr>
              <a:graphicFrameLocks noChangeAspect="1"/>
            </p:cNvGraphicFramePr>
            <p:nvPr/>
          </p:nvGraphicFramePr>
          <p:xfrm>
            <a:off x="2784" y="367"/>
            <a:ext cx="2976" cy="2589"/>
          </p:xfrm>
          <a:graphic>
            <a:graphicData uri="http://schemas.openxmlformats.org/presentationml/2006/ole">
              <mc:AlternateContent xmlns:mc="http://schemas.openxmlformats.org/markup-compatibility/2006">
                <mc:Choice xmlns:v="urn:schemas-microsoft-com:vml" Requires="v">
                  <p:oleObj spid="_x0000_s6154" name="" r:id="rId1" imgW="2819400" imgH="1905000" progId="Equation.3">
                    <p:embed/>
                  </p:oleObj>
                </mc:Choice>
                <mc:Fallback>
                  <p:oleObj name="" r:id="rId1" imgW="2819400" imgH="1905000" progId="Equation.3">
                    <p:embed/>
                    <p:pic>
                      <p:nvPicPr>
                        <p:cNvPr id="0" name="图片 6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 y="367"/>
                          <a:ext cx="2976" cy="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nvGraphicFramePr>
          <p:xfrm>
            <a:off x="0" y="380"/>
            <a:ext cx="2784" cy="2592"/>
          </p:xfrm>
          <a:graphic>
            <a:graphicData uri="http://schemas.openxmlformats.org/presentationml/2006/ole">
              <mc:AlternateContent xmlns:mc="http://schemas.openxmlformats.org/markup-compatibility/2006">
                <mc:Choice xmlns:v="urn:schemas-microsoft-com:vml" Requires="v">
                  <p:oleObj spid="_x0000_s6155" name="" r:id="rId3" imgW="2438400" imgH="2349500" progId="Photoshop.Image.5">
                    <p:embed/>
                  </p:oleObj>
                </mc:Choice>
                <mc:Fallback>
                  <p:oleObj name="" r:id="rId3" imgW="2438400" imgH="2349500" progId="Photoshop.Image.5">
                    <p:embed/>
                    <p:pic>
                      <p:nvPicPr>
                        <p:cNvPr id="0" name="图片 6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0"/>
                          <a:ext cx="2784"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 name="Oval 6"/>
          <p:cNvSpPr>
            <a:spLocks noChangeArrowheads="1"/>
          </p:cNvSpPr>
          <p:nvPr/>
        </p:nvSpPr>
        <p:spPr bwMode="auto">
          <a:xfrm>
            <a:off x="7680176" y="5276056"/>
            <a:ext cx="457200" cy="457200"/>
          </a:xfrm>
          <a:prstGeom prst="ellipse">
            <a:avLst/>
          </a:prstGeom>
          <a:noFill/>
          <a:ln w="38100">
            <a:solidFill>
              <a:srgbClr val="FF0000"/>
            </a:solidFill>
            <a:round/>
          </a:ln>
          <a:effec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grpSp>
        <p:nvGrpSpPr>
          <p:cNvPr id="11" name="Group 7"/>
          <p:cNvGrpSpPr/>
          <p:nvPr/>
        </p:nvGrpSpPr>
        <p:grpSpPr bwMode="auto">
          <a:xfrm>
            <a:off x="2711896" y="6006231"/>
            <a:ext cx="6172200" cy="519113"/>
            <a:chOff x="816" y="3168"/>
            <a:chExt cx="3888" cy="327"/>
          </a:xfrm>
        </p:grpSpPr>
        <p:sp>
          <p:nvSpPr>
            <p:cNvPr id="12" name="Rectangle 8"/>
            <p:cNvSpPr>
              <a:spLocks noChangeArrowheads="1"/>
            </p:cNvSpPr>
            <p:nvPr/>
          </p:nvSpPr>
          <p:spPr bwMode="auto">
            <a:xfrm>
              <a:off x="816" y="3168"/>
              <a:ext cx="768" cy="327"/>
            </a:xfrm>
            <a:prstGeom prst="rect">
              <a:avLst/>
            </a:prstGeom>
            <a:noFill/>
            <a:ln>
              <a:noFill/>
            </a:ln>
            <a:effectLst/>
          </p:spPr>
          <p:txBody>
            <a:bodyPr>
              <a:spAutoFit/>
            </a:bodyPr>
            <a:lstStyle/>
            <a:p>
              <a:pPr fontAlgn="auto">
                <a:spcAft>
                  <a:spcPts val="0"/>
                </a:spcAft>
                <a:buFontTx/>
                <a:buNone/>
                <a:defRPr/>
              </a:pPr>
              <a:r>
                <a:rPr lang="zh-CN" altLang="en-US" sz="2800" b="1" kern="0" dirty="0">
                  <a:solidFill>
                    <a:srgbClr val="FF0000"/>
                  </a:solidFill>
                  <a:latin typeface="Times New Roman" panose="02020603050405020304" pitchFamily="18" charset="0"/>
                  <a:cs typeface="Times New Roman" panose="02020603050405020304" pitchFamily="18" charset="0"/>
                  <a:sym typeface="+mn-ea"/>
                </a:rPr>
                <a:t>（</a:t>
              </a:r>
              <a:r>
                <a:rPr lang="en-US" altLang="zh-CN" sz="2800" b="1" kern="0" dirty="0">
                  <a:solidFill>
                    <a:srgbClr val="FF0000"/>
                  </a:solidFill>
                  <a:latin typeface="Times New Roman" panose="02020603050405020304" pitchFamily="18" charset="0"/>
                  <a:cs typeface="Times New Roman" panose="02020603050405020304" pitchFamily="18" charset="0"/>
                  <a:sym typeface="+mn-ea"/>
                </a:rPr>
                <a:t>a</a:t>
              </a:r>
              <a:r>
                <a:rPr lang="zh-CN" altLang="en-US" sz="2800" b="1" kern="0" dirty="0">
                  <a:solidFill>
                    <a:srgbClr val="FF0000"/>
                  </a:solidFill>
                  <a:latin typeface="Times New Roman" panose="02020603050405020304" pitchFamily="18" charset="0"/>
                  <a:cs typeface="Times New Roman" panose="02020603050405020304" pitchFamily="18" charset="0"/>
                  <a:sym typeface="+mn-ea"/>
                </a:rPr>
                <a:t>）</a:t>
              </a:r>
              <a:endParaRPr lang="zh-CN" altLang="en-US" sz="2800" b="1" kern="0" dirty="0">
                <a:solidFill>
                  <a:srgbClr val="FF0000"/>
                </a:solidFill>
                <a:latin typeface="Times New Roman" panose="02020603050405020304" pitchFamily="18" charset="0"/>
                <a:cs typeface="Times New Roman" panose="02020603050405020304" pitchFamily="18" charset="0"/>
                <a:sym typeface="+mn-ea"/>
              </a:endParaRPr>
            </a:p>
          </p:txBody>
        </p:sp>
        <p:sp>
          <p:nvSpPr>
            <p:cNvPr id="13" name="Rectangle 9"/>
            <p:cNvSpPr>
              <a:spLocks noChangeArrowheads="1"/>
            </p:cNvSpPr>
            <p:nvPr/>
          </p:nvSpPr>
          <p:spPr bwMode="auto">
            <a:xfrm>
              <a:off x="3936" y="3168"/>
              <a:ext cx="768" cy="327"/>
            </a:xfrm>
            <a:prstGeom prst="rect">
              <a:avLst/>
            </a:prstGeom>
            <a:noFill/>
            <a:ln>
              <a:noFill/>
            </a:ln>
            <a:effectLst/>
          </p:spPr>
          <p:txBody>
            <a:bodyPr>
              <a:spAutoFit/>
            </a:bodyPr>
            <a:lstStyle/>
            <a:p>
              <a:pPr fontAlgn="auto">
                <a:spcAft>
                  <a:spcPts val="0"/>
                </a:spcAft>
                <a:buFontTx/>
                <a:buNone/>
                <a:defRPr/>
              </a:pPr>
              <a:r>
                <a:rPr lang="zh-CN" altLang="en-US" sz="2800" b="1" kern="0">
                  <a:solidFill>
                    <a:srgbClr val="FF0000"/>
                  </a:solidFill>
                  <a:latin typeface="Times New Roman" panose="02020603050405020304" pitchFamily="18" charset="0"/>
                  <a:cs typeface="Times New Roman" panose="02020603050405020304" pitchFamily="18" charset="0"/>
                  <a:sym typeface="+mn-ea"/>
                </a:rPr>
                <a:t>（</a:t>
              </a:r>
              <a:r>
                <a:rPr lang="en-US" altLang="zh-CN" sz="2800" b="1" kern="0">
                  <a:solidFill>
                    <a:srgbClr val="FF0000"/>
                  </a:solidFill>
                  <a:latin typeface="Times New Roman" panose="02020603050405020304" pitchFamily="18" charset="0"/>
                  <a:cs typeface="Times New Roman" panose="02020603050405020304" pitchFamily="18" charset="0"/>
                  <a:sym typeface="+mn-ea"/>
                </a:rPr>
                <a:t>b</a:t>
              </a:r>
              <a:r>
                <a:rPr lang="zh-CN" altLang="en-US" sz="2800" b="1" kern="0">
                  <a:solidFill>
                    <a:srgbClr val="FF0000"/>
                  </a:solidFill>
                  <a:latin typeface="Times New Roman" panose="02020603050405020304" pitchFamily="18" charset="0"/>
                  <a:cs typeface="Times New Roman" panose="02020603050405020304" pitchFamily="18" charset="0"/>
                  <a:sym typeface="+mn-ea"/>
                </a:rPr>
                <a:t>）</a:t>
              </a:r>
              <a:endParaRPr lang="zh-CN" altLang="en-US" sz="2800" b="1" kern="0">
                <a:solidFill>
                  <a:srgbClr val="FF0000"/>
                </a:solidFill>
                <a:latin typeface="Times New Roman" panose="02020603050405020304" pitchFamily="18" charset="0"/>
                <a:cs typeface="Times New Roman" panose="02020603050405020304" pitchFamily="18" charset="0"/>
                <a:sym typeface="+mn-ea"/>
              </a:endParaRPr>
            </a:p>
          </p:txBody>
        </p:sp>
      </p:grpSp>
      <p:sp>
        <p:nvSpPr>
          <p:cNvPr id="14" name="Rectangle 11"/>
          <p:cNvSpPr>
            <a:spLocks noChangeArrowheads="1"/>
          </p:cNvSpPr>
          <p:nvPr/>
        </p:nvSpPr>
        <p:spPr bwMode="auto">
          <a:xfrm>
            <a:off x="2727840" y="3429000"/>
            <a:ext cx="5827713" cy="430213"/>
          </a:xfrm>
          <a:prstGeom prst="rect">
            <a:avLst/>
          </a:prstGeom>
          <a:noFill/>
          <a:ln>
            <a:noFill/>
          </a:ln>
          <a:effectLst/>
        </p:spPr>
        <p:txBody>
          <a:bodyPr wrap="none">
            <a:spAutoFit/>
          </a:bodyPr>
          <a:lstStyle/>
          <a:p>
            <a:pPr fontAlgn="auto">
              <a:spcAft>
                <a:spcPts val="0"/>
              </a:spcAft>
              <a:buFontTx/>
              <a:buNone/>
              <a:defRPr/>
            </a:pPr>
            <a:r>
              <a:rPr lang="zh-CN" altLang="en-US" sz="2200" b="1" kern="0" dirty="0">
                <a:solidFill>
                  <a:srgbClr val="CC00CC"/>
                </a:solidFill>
                <a:latin typeface="华文楷体" panose="02010600040101010101" pitchFamily="2" charset="-122"/>
                <a:ea typeface="华文楷体" panose="02010600040101010101" pitchFamily="2" charset="-122"/>
                <a:sym typeface="+mn-ea"/>
              </a:rPr>
              <a:t>练：下列</a:t>
            </a:r>
            <a:r>
              <a:rPr lang="en-US" altLang="zh-CN" sz="2200" b="1" kern="0" dirty="0">
                <a:solidFill>
                  <a:srgbClr val="CC00CC"/>
                </a:solidFill>
                <a:latin typeface="华文楷体" panose="02010600040101010101" pitchFamily="2" charset="-122"/>
                <a:ea typeface="华文楷体" panose="02010600040101010101" pitchFamily="2" charset="-122"/>
                <a:sym typeface="+mn-ea"/>
              </a:rPr>
              <a:t>2</a:t>
            </a:r>
            <a:r>
              <a:rPr lang="zh-CN" altLang="en-US" sz="2200" b="1" kern="0" dirty="0">
                <a:solidFill>
                  <a:srgbClr val="CC00CC"/>
                </a:solidFill>
                <a:latin typeface="华文楷体" panose="02010600040101010101" pitchFamily="2" charset="-122"/>
                <a:ea typeface="华文楷体" panose="02010600040101010101" pitchFamily="2" charset="-122"/>
                <a:sym typeface="+mn-ea"/>
              </a:rPr>
              <a:t>种图形中，哪个不是二叉排序树 ？</a:t>
            </a:r>
            <a:endParaRPr lang="zh-CN" altLang="en-US" sz="2200" b="1" kern="0" dirty="0">
              <a:solidFill>
                <a:srgbClr val="CC00CC"/>
              </a:solidFill>
              <a:latin typeface="华文楷体" panose="02010600040101010101" pitchFamily="2" charset="-122"/>
              <a:ea typeface="华文楷体" panose="02010600040101010101" pitchFamily="2" charset="-122"/>
              <a:sym typeface="+mn-ea"/>
            </a:endParaRPr>
          </a:p>
        </p:txBody>
      </p:sp>
      <p:sp>
        <p:nvSpPr>
          <p:cNvPr id="15" name="Rectangle 12"/>
          <p:cNvSpPr>
            <a:spLocks noChangeArrowheads="1"/>
          </p:cNvSpPr>
          <p:nvPr/>
        </p:nvSpPr>
        <p:spPr bwMode="auto">
          <a:xfrm>
            <a:off x="1797496" y="1707976"/>
            <a:ext cx="7921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或是一棵空树；或者是具有如下性质的非空二叉树：</a:t>
            </a:r>
            <a:endParaRPr lang="zh-CN" altLang="en-US" sz="2400" b="1" dirty="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 （</a:t>
            </a:r>
            <a:r>
              <a:rPr lang="en-US" altLang="zh-CN" sz="2400" b="1" dirty="0">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左子树</a:t>
            </a:r>
            <a:r>
              <a:rPr lang="zh-CN" altLang="en-US" sz="2400" b="1" dirty="0">
                <a:solidFill>
                  <a:srgbClr val="000000"/>
                </a:solidFill>
                <a:latin typeface="华文楷体" panose="02010600040101010101" pitchFamily="2" charset="-122"/>
                <a:ea typeface="华文楷体" panose="02010600040101010101" pitchFamily="2" charset="-122"/>
              </a:rPr>
              <a:t>的所有结点均</a:t>
            </a:r>
            <a:r>
              <a:rPr lang="zh-CN" altLang="en-US" sz="2400" b="1" dirty="0">
                <a:solidFill>
                  <a:srgbClr val="FF0000"/>
                </a:solidFill>
                <a:latin typeface="华文楷体" panose="02010600040101010101" pitchFamily="2" charset="-122"/>
                <a:ea typeface="华文楷体" panose="02010600040101010101" pitchFamily="2" charset="-122"/>
              </a:rPr>
              <a:t>小于根的值</a:t>
            </a:r>
            <a:r>
              <a:rPr lang="zh-CN" altLang="en-US"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 （</a:t>
            </a:r>
            <a:r>
              <a:rPr lang="en-US" altLang="zh-CN" sz="2400" b="1" dirty="0">
                <a:solidFill>
                  <a:srgbClr val="000000"/>
                </a:solidFill>
                <a:latin typeface="华文楷体" panose="02010600040101010101" pitchFamily="2" charset="-122"/>
                <a:ea typeface="华文楷体" panose="02010600040101010101" pitchFamily="2" charset="-122"/>
              </a:rPr>
              <a:t>2</a:t>
            </a:r>
            <a:r>
              <a:rPr lang="zh-CN" altLang="en-US"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右子树</a:t>
            </a:r>
            <a:r>
              <a:rPr lang="zh-CN" altLang="en-US" sz="2400" b="1" dirty="0">
                <a:solidFill>
                  <a:srgbClr val="000000"/>
                </a:solidFill>
                <a:latin typeface="华文楷体" panose="02010600040101010101" pitchFamily="2" charset="-122"/>
                <a:ea typeface="华文楷体" panose="02010600040101010101" pitchFamily="2" charset="-122"/>
              </a:rPr>
              <a:t>的所有结点均</a:t>
            </a:r>
            <a:r>
              <a:rPr lang="zh-CN" altLang="en-US" sz="2400" b="1" dirty="0">
                <a:solidFill>
                  <a:srgbClr val="FF0000"/>
                </a:solidFill>
                <a:latin typeface="华文楷体" panose="02010600040101010101" pitchFamily="2" charset="-122"/>
                <a:ea typeface="华文楷体" panose="02010600040101010101" pitchFamily="2" charset="-122"/>
              </a:rPr>
              <a:t>大于根的值</a:t>
            </a:r>
            <a:r>
              <a:rPr lang="zh-CN" altLang="en-US"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 （</a:t>
            </a:r>
            <a:r>
              <a:rPr lang="en-US" altLang="zh-CN" sz="2400" b="1" dirty="0">
                <a:solidFill>
                  <a:srgbClr val="000000"/>
                </a:solidFill>
                <a:latin typeface="华文楷体" panose="02010600040101010101" pitchFamily="2" charset="-122"/>
                <a:ea typeface="华文楷体" panose="02010600040101010101" pitchFamily="2" charset="-122"/>
              </a:rPr>
              <a:t>3</a:t>
            </a:r>
            <a:r>
              <a:rPr lang="zh-CN" altLang="en-US" sz="2400" b="1" dirty="0">
                <a:solidFill>
                  <a:srgbClr val="000000"/>
                </a:solidFill>
                <a:latin typeface="华文楷体" panose="02010600040101010101" pitchFamily="2" charset="-122"/>
                <a:ea typeface="华文楷体" panose="02010600040101010101" pitchFamily="2" charset="-122"/>
              </a:rPr>
              <a:t>）它的左右子树也分别为二叉排序树。</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1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二叉排序树的定义</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bwMode="auto">
          <a:xfrm>
            <a:off x="1199456" y="2245568"/>
            <a:ext cx="3581400" cy="4495800"/>
            <a:chOff x="3024" y="385"/>
            <a:chExt cx="2256" cy="2832"/>
          </a:xfrm>
        </p:grpSpPr>
        <p:sp>
          <p:nvSpPr>
            <p:cNvPr id="5" name="Oval 8"/>
            <p:cNvSpPr>
              <a:spLocks noChangeArrowheads="1"/>
            </p:cNvSpPr>
            <p:nvPr/>
          </p:nvSpPr>
          <p:spPr bwMode="auto">
            <a:xfrm>
              <a:off x="4176" y="385"/>
              <a:ext cx="384" cy="336"/>
            </a:xfrm>
            <a:prstGeom prst="ellipse">
              <a:avLst/>
            </a:prstGeom>
            <a:solidFill>
              <a:srgbClr val="99CCFF"/>
            </a:solidFill>
            <a:ln w="9525">
              <a:solidFill>
                <a:srgbClr val="000000"/>
              </a:solidFill>
              <a:round/>
            </a:ln>
            <a:effectLst/>
          </p:spPr>
          <p:txBody>
            <a:bodyPr wrap="none" anchor="ctr"/>
            <a:lstStyle/>
            <a:p>
              <a:pPr algn="ctr" fontAlgn="auto">
                <a:spcBef>
                  <a:spcPts val="0"/>
                </a:spcBef>
                <a:spcAft>
                  <a:spcPts val="0"/>
                </a:spcAft>
                <a:buFontTx/>
                <a:buNone/>
                <a:defRPr/>
              </a:pPr>
              <a:r>
                <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rPr>
                <a:t>10</a:t>
              </a:r>
              <a:endPar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endParaRPr>
            </a:p>
          </p:txBody>
        </p:sp>
        <p:grpSp>
          <p:nvGrpSpPr>
            <p:cNvPr id="6" name="Group 9"/>
            <p:cNvGrpSpPr/>
            <p:nvPr/>
          </p:nvGrpSpPr>
          <p:grpSpPr bwMode="auto">
            <a:xfrm>
              <a:off x="3024" y="1248"/>
              <a:ext cx="632" cy="721"/>
              <a:chOff x="3120" y="2087"/>
              <a:chExt cx="632" cy="721"/>
            </a:xfrm>
          </p:grpSpPr>
          <p:sp>
            <p:nvSpPr>
              <p:cNvPr id="25" name="Oval 10"/>
              <p:cNvSpPr>
                <a:spLocks noChangeArrowheads="1"/>
              </p:cNvSpPr>
              <p:nvPr/>
            </p:nvSpPr>
            <p:spPr bwMode="auto">
              <a:xfrm>
                <a:off x="3120" y="2472"/>
                <a:ext cx="384" cy="336"/>
              </a:xfrm>
              <a:prstGeom prst="ellipse">
                <a:avLst/>
              </a:prstGeom>
              <a:solidFill>
                <a:srgbClr val="99CCFF"/>
              </a:solidFill>
              <a:ln w="9525">
                <a:solidFill>
                  <a:srgbClr val="000000"/>
                </a:solidFill>
                <a:round/>
              </a:ln>
            </p:spPr>
            <p:txBody>
              <a:bodyPr wrap="none" anchor="ctr"/>
              <a:lstStyle/>
              <a:p>
                <a:pPr algn="ctr"/>
                <a:r>
                  <a:rPr lang="en-US" altLang="zh-CN" sz="2400" b="1">
                    <a:solidFill>
                      <a:srgbClr val="000000"/>
                    </a:solidFill>
                    <a:latin typeface="华文楷体" panose="02010600040101010101" pitchFamily="2" charset="-122"/>
                    <a:ea typeface="华文楷体" panose="02010600040101010101" pitchFamily="2" charset="-122"/>
                  </a:rPr>
                  <a:t>2</a:t>
                </a:r>
                <a:endParaRPr lang="en-US" altLang="zh-CN" sz="2400" b="1">
                  <a:solidFill>
                    <a:srgbClr val="000000"/>
                  </a:solidFill>
                  <a:latin typeface="华文楷体" panose="02010600040101010101" pitchFamily="2" charset="-122"/>
                  <a:ea typeface="华文楷体" panose="02010600040101010101" pitchFamily="2" charset="-122"/>
                </a:endParaRPr>
              </a:p>
            </p:txBody>
          </p:sp>
          <p:cxnSp>
            <p:nvCxnSpPr>
              <p:cNvPr id="26" name="AutoShape 11"/>
              <p:cNvCxnSpPr>
                <a:cxnSpLocks noChangeShapeType="1"/>
                <a:stCxn id="13" idx="3"/>
                <a:endCxn id="25" idx="7"/>
              </p:cNvCxnSpPr>
              <p:nvPr/>
            </p:nvCxnSpPr>
            <p:spPr bwMode="auto">
              <a:xfrm flipH="1">
                <a:off x="3448" y="2087"/>
                <a:ext cx="304" cy="434"/>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7" name="Group 12"/>
            <p:cNvGrpSpPr/>
            <p:nvPr/>
          </p:nvGrpSpPr>
          <p:grpSpPr bwMode="auto">
            <a:xfrm>
              <a:off x="3600" y="1969"/>
              <a:ext cx="480" cy="576"/>
              <a:chOff x="3696" y="2808"/>
              <a:chExt cx="480" cy="576"/>
            </a:xfrm>
          </p:grpSpPr>
          <p:sp>
            <p:nvSpPr>
              <p:cNvPr id="23" name="Oval 13"/>
              <p:cNvSpPr>
                <a:spLocks noChangeArrowheads="1"/>
              </p:cNvSpPr>
              <p:nvPr/>
            </p:nvSpPr>
            <p:spPr bwMode="auto">
              <a:xfrm>
                <a:off x="3696" y="3048"/>
                <a:ext cx="384" cy="336"/>
              </a:xfrm>
              <a:prstGeom prst="ellipse">
                <a:avLst/>
              </a:prstGeom>
              <a:solidFill>
                <a:srgbClr val="99CCFF"/>
              </a:solidFill>
              <a:ln w="9525">
                <a:solidFill>
                  <a:srgbClr val="000000"/>
                </a:solidFill>
                <a:round/>
              </a:ln>
            </p:spPr>
            <p:txBody>
              <a:bodyPr wrap="none" anchor="ctr"/>
              <a:lstStyle/>
              <a:p>
                <a:pPr algn="ctr"/>
                <a:r>
                  <a:rPr lang="en-US" altLang="zh-CN" sz="2400" b="1">
                    <a:solidFill>
                      <a:srgbClr val="000000"/>
                    </a:solidFill>
                    <a:latin typeface="华文楷体" panose="02010600040101010101" pitchFamily="2" charset="-122"/>
                    <a:ea typeface="华文楷体" panose="02010600040101010101" pitchFamily="2" charset="-122"/>
                  </a:rPr>
                  <a:t>7</a:t>
                </a:r>
                <a:endParaRPr lang="en-US" altLang="zh-CN" sz="2400" b="1">
                  <a:solidFill>
                    <a:srgbClr val="000000"/>
                  </a:solidFill>
                  <a:latin typeface="华文楷体" panose="02010600040101010101" pitchFamily="2" charset="-122"/>
                  <a:ea typeface="华文楷体" panose="02010600040101010101" pitchFamily="2" charset="-122"/>
                </a:endParaRPr>
              </a:p>
            </p:txBody>
          </p:sp>
          <p:cxnSp>
            <p:nvCxnSpPr>
              <p:cNvPr id="24" name="AutoShape 14"/>
              <p:cNvCxnSpPr>
                <a:cxnSpLocks noChangeShapeType="1"/>
                <a:stCxn id="19" idx="4"/>
                <a:endCxn id="23" idx="7"/>
              </p:cNvCxnSpPr>
              <p:nvPr/>
            </p:nvCxnSpPr>
            <p:spPr bwMode="auto">
              <a:xfrm flipH="1">
                <a:off x="4024" y="2808"/>
                <a:ext cx="152" cy="289"/>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8" name="Group 15"/>
            <p:cNvGrpSpPr/>
            <p:nvPr/>
          </p:nvGrpSpPr>
          <p:grpSpPr bwMode="auto">
            <a:xfrm>
              <a:off x="3216" y="2545"/>
              <a:ext cx="576" cy="672"/>
              <a:chOff x="3312" y="3384"/>
              <a:chExt cx="576" cy="672"/>
            </a:xfrm>
          </p:grpSpPr>
          <p:sp>
            <p:nvSpPr>
              <p:cNvPr id="21" name="Oval 16"/>
              <p:cNvSpPr>
                <a:spLocks noChangeArrowheads="1"/>
              </p:cNvSpPr>
              <p:nvPr/>
            </p:nvSpPr>
            <p:spPr bwMode="auto">
              <a:xfrm>
                <a:off x="3312" y="3720"/>
                <a:ext cx="384" cy="336"/>
              </a:xfrm>
              <a:prstGeom prst="ellipse">
                <a:avLst/>
              </a:prstGeom>
              <a:solidFill>
                <a:srgbClr val="99CCFF"/>
              </a:solidFill>
              <a:ln w="9525">
                <a:solidFill>
                  <a:srgbClr val="000000"/>
                </a:solidFill>
                <a:round/>
              </a:ln>
            </p:spPr>
            <p:txBody>
              <a:bodyPr wrap="none" anchor="ctr"/>
              <a:lstStyle/>
              <a:p>
                <a:pPr algn="ctr"/>
                <a:r>
                  <a:rPr lang="en-US" altLang="zh-CN" sz="2400" b="1">
                    <a:solidFill>
                      <a:srgbClr val="000000"/>
                    </a:solidFill>
                    <a:latin typeface="华文楷体" panose="02010600040101010101" pitchFamily="2" charset="-122"/>
                    <a:ea typeface="华文楷体" panose="02010600040101010101" pitchFamily="2" charset="-122"/>
                  </a:rPr>
                  <a:t>3</a:t>
                </a:r>
                <a:endParaRPr lang="en-US" altLang="zh-CN" sz="2400" b="1">
                  <a:solidFill>
                    <a:srgbClr val="000000"/>
                  </a:solidFill>
                  <a:latin typeface="华文楷体" panose="02010600040101010101" pitchFamily="2" charset="-122"/>
                  <a:ea typeface="华文楷体" panose="02010600040101010101" pitchFamily="2" charset="-122"/>
                </a:endParaRPr>
              </a:p>
            </p:txBody>
          </p:sp>
          <p:cxnSp>
            <p:nvCxnSpPr>
              <p:cNvPr id="22" name="AutoShape 17"/>
              <p:cNvCxnSpPr>
                <a:cxnSpLocks noChangeShapeType="1"/>
                <a:stCxn id="23" idx="4"/>
                <a:endCxn id="21" idx="7"/>
              </p:cNvCxnSpPr>
              <p:nvPr/>
            </p:nvCxnSpPr>
            <p:spPr bwMode="auto">
              <a:xfrm flipH="1">
                <a:off x="3640" y="3384"/>
                <a:ext cx="248" cy="385"/>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9" name="Group 18"/>
            <p:cNvGrpSpPr/>
            <p:nvPr/>
          </p:nvGrpSpPr>
          <p:grpSpPr bwMode="auto">
            <a:xfrm>
              <a:off x="3888" y="1248"/>
              <a:ext cx="384" cy="721"/>
              <a:chOff x="3984" y="2087"/>
              <a:chExt cx="384" cy="721"/>
            </a:xfrm>
          </p:grpSpPr>
          <p:sp>
            <p:nvSpPr>
              <p:cNvPr id="19" name="Oval 19"/>
              <p:cNvSpPr>
                <a:spLocks noChangeArrowheads="1"/>
              </p:cNvSpPr>
              <p:nvPr/>
            </p:nvSpPr>
            <p:spPr bwMode="auto">
              <a:xfrm>
                <a:off x="3984" y="2472"/>
                <a:ext cx="384" cy="336"/>
              </a:xfrm>
              <a:prstGeom prst="ellipse">
                <a:avLst/>
              </a:prstGeom>
              <a:solidFill>
                <a:srgbClr val="99CCFF"/>
              </a:solidFill>
              <a:ln w="9525">
                <a:solidFill>
                  <a:srgbClr val="000000"/>
                </a:solidFill>
                <a:round/>
              </a:ln>
              <a:effectLst/>
            </p:spPr>
            <p:txBody>
              <a:bodyPr wrap="none" anchor="ctr"/>
              <a:lstStyle/>
              <a:p>
                <a:pPr algn="ctr" fontAlgn="auto">
                  <a:spcBef>
                    <a:spcPts val="0"/>
                  </a:spcBef>
                  <a:spcAft>
                    <a:spcPts val="0"/>
                  </a:spcAft>
                  <a:buFontTx/>
                  <a:buNone/>
                  <a:defRPr/>
                </a:pPr>
                <a:r>
                  <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rPr>
                  <a:t> 8</a:t>
                </a:r>
                <a:endPar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endParaRPr>
              </a:p>
            </p:txBody>
          </p:sp>
          <p:cxnSp>
            <p:nvCxnSpPr>
              <p:cNvPr id="20" name="AutoShape 20"/>
              <p:cNvCxnSpPr>
                <a:cxnSpLocks noChangeShapeType="1"/>
                <a:stCxn id="13" idx="5"/>
                <a:endCxn id="19" idx="0"/>
              </p:cNvCxnSpPr>
              <p:nvPr/>
            </p:nvCxnSpPr>
            <p:spPr bwMode="auto">
              <a:xfrm>
                <a:off x="4024" y="2087"/>
                <a:ext cx="152" cy="385"/>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10" name="Group 21"/>
            <p:cNvGrpSpPr/>
            <p:nvPr/>
          </p:nvGrpSpPr>
          <p:grpSpPr bwMode="auto">
            <a:xfrm>
              <a:off x="4504" y="672"/>
              <a:ext cx="776" cy="721"/>
              <a:chOff x="4600" y="1511"/>
              <a:chExt cx="776" cy="721"/>
            </a:xfrm>
          </p:grpSpPr>
          <p:sp>
            <p:nvSpPr>
              <p:cNvPr id="17" name="Oval 22"/>
              <p:cNvSpPr>
                <a:spLocks noChangeArrowheads="1"/>
              </p:cNvSpPr>
              <p:nvPr/>
            </p:nvSpPr>
            <p:spPr bwMode="auto">
              <a:xfrm>
                <a:off x="4992" y="1896"/>
                <a:ext cx="384" cy="336"/>
              </a:xfrm>
              <a:prstGeom prst="ellipse">
                <a:avLst/>
              </a:prstGeom>
              <a:solidFill>
                <a:srgbClr val="99CCFF"/>
              </a:solidFill>
              <a:ln w="9525">
                <a:solidFill>
                  <a:srgbClr val="000000"/>
                </a:solidFill>
                <a:round/>
              </a:ln>
              <a:effectLst/>
            </p:spPr>
            <p:txBody>
              <a:bodyPr wrap="none" anchor="ctr"/>
              <a:lstStyle/>
              <a:p>
                <a:pPr algn="ctr" fontAlgn="auto">
                  <a:spcBef>
                    <a:spcPts val="0"/>
                  </a:spcBef>
                  <a:spcAft>
                    <a:spcPts val="0"/>
                  </a:spcAft>
                  <a:buFontTx/>
                  <a:buNone/>
                  <a:defRPr/>
                </a:pPr>
                <a:r>
                  <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rPr>
                  <a:t>18</a:t>
                </a:r>
                <a:endPar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endParaRPr>
              </a:p>
            </p:txBody>
          </p:sp>
          <p:cxnSp>
            <p:nvCxnSpPr>
              <p:cNvPr id="18" name="AutoShape 23"/>
              <p:cNvCxnSpPr>
                <a:cxnSpLocks noChangeShapeType="1"/>
                <a:stCxn id="5" idx="5"/>
                <a:endCxn id="17" idx="0"/>
              </p:cNvCxnSpPr>
              <p:nvPr/>
            </p:nvCxnSpPr>
            <p:spPr bwMode="auto">
              <a:xfrm>
                <a:off x="4600" y="1511"/>
                <a:ext cx="584" cy="385"/>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11" name="Group 24"/>
            <p:cNvGrpSpPr/>
            <p:nvPr/>
          </p:nvGrpSpPr>
          <p:grpSpPr bwMode="auto">
            <a:xfrm>
              <a:off x="4800" y="1393"/>
              <a:ext cx="384" cy="624"/>
              <a:chOff x="4896" y="2232"/>
              <a:chExt cx="384" cy="624"/>
            </a:xfrm>
          </p:grpSpPr>
          <p:sp>
            <p:nvSpPr>
              <p:cNvPr id="15" name="Oval 25"/>
              <p:cNvSpPr>
                <a:spLocks noChangeArrowheads="1"/>
              </p:cNvSpPr>
              <p:nvPr/>
            </p:nvSpPr>
            <p:spPr bwMode="auto">
              <a:xfrm>
                <a:off x="4896" y="2520"/>
                <a:ext cx="384" cy="336"/>
              </a:xfrm>
              <a:prstGeom prst="ellipse">
                <a:avLst/>
              </a:prstGeom>
              <a:solidFill>
                <a:srgbClr val="99CCFF"/>
              </a:solidFill>
              <a:ln w="9525">
                <a:solidFill>
                  <a:srgbClr val="000000"/>
                </a:solidFill>
                <a:round/>
              </a:ln>
              <a:effectLst/>
            </p:spPr>
            <p:txBody>
              <a:bodyPr wrap="none" anchor="ctr"/>
              <a:lstStyle/>
              <a:p>
                <a:pPr algn="ctr" fontAlgn="auto">
                  <a:spcBef>
                    <a:spcPts val="0"/>
                  </a:spcBef>
                  <a:spcAft>
                    <a:spcPts val="0"/>
                  </a:spcAft>
                  <a:buFontTx/>
                  <a:buNone/>
                  <a:defRPr/>
                </a:pPr>
                <a:r>
                  <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rPr>
                  <a:t>12</a:t>
                </a:r>
                <a:endParaRPr kumimoji="1" lang="en-US" altLang="zh-CN" sz="2400" b="1" kern="0">
                  <a:solidFill>
                    <a:sysClr val="windowText" lastClr="000000"/>
                  </a:solidFill>
                  <a:latin typeface="华文楷体" panose="02010600040101010101" pitchFamily="2" charset="-122"/>
                  <a:ea typeface="华文楷体" panose="02010600040101010101" pitchFamily="2" charset="-122"/>
                  <a:sym typeface="+mn-ea"/>
                </a:endParaRPr>
              </a:p>
            </p:txBody>
          </p:sp>
          <p:cxnSp>
            <p:nvCxnSpPr>
              <p:cNvPr id="16" name="AutoShape 26"/>
              <p:cNvCxnSpPr>
                <a:cxnSpLocks noChangeShapeType="1"/>
                <a:stCxn id="17" idx="4"/>
                <a:endCxn id="15" idx="0"/>
              </p:cNvCxnSpPr>
              <p:nvPr/>
            </p:nvCxnSpPr>
            <p:spPr bwMode="auto">
              <a:xfrm flipH="1">
                <a:off x="5088" y="2232"/>
                <a:ext cx="96" cy="288"/>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nvGrpSpPr>
            <p:cNvPr id="12" name="Group 27"/>
            <p:cNvGrpSpPr/>
            <p:nvPr/>
          </p:nvGrpSpPr>
          <p:grpSpPr bwMode="auto">
            <a:xfrm>
              <a:off x="3600" y="672"/>
              <a:ext cx="632" cy="625"/>
              <a:chOff x="3696" y="1511"/>
              <a:chExt cx="632" cy="625"/>
            </a:xfrm>
          </p:grpSpPr>
          <p:sp>
            <p:nvSpPr>
              <p:cNvPr id="13" name="Oval 28"/>
              <p:cNvSpPr>
                <a:spLocks noChangeArrowheads="1"/>
              </p:cNvSpPr>
              <p:nvPr/>
            </p:nvSpPr>
            <p:spPr bwMode="auto">
              <a:xfrm>
                <a:off x="3696" y="1800"/>
                <a:ext cx="384" cy="336"/>
              </a:xfrm>
              <a:prstGeom prst="ellipse">
                <a:avLst/>
              </a:prstGeom>
              <a:solidFill>
                <a:srgbClr val="99CCFF"/>
              </a:solidFill>
              <a:ln w="9525">
                <a:solidFill>
                  <a:srgbClr val="000000"/>
                </a:solidFill>
                <a:round/>
              </a:ln>
            </p:spPr>
            <p:txBody>
              <a:bodyPr wrap="none" anchor="ctr"/>
              <a:lstStyle/>
              <a:p>
                <a:pPr algn="ctr"/>
                <a:r>
                  <a:rPr lang="en-US" altLang="zh-CN" sz="2400" b="1">
                    <a:solidFill>
                      <a:srgbClr val="000000"/>
                    </a:solidFill>
                    <a:latin typeface="华文楷体" panose="02010600040101010101" pitchFamily="2" charset="-122"/>
                    <a:ea typeface="华文楷体" panose="02010600040101010101" pitchFamily="2" charset="-122"/>
                  </a:rPr>
                  <a:t>3</a:t>
                </a:r>
                <a:endParaRPr lang="en-US" altLang="zh-CN" sz="2400" b="1">
                  <a:solidFill>
                    <a:srgbClr val="000000"/>
                  </a:solidFill>
                  <a:latin typeface="华文楷体" panose="02010600040101010101" pitchFamily="2" charset="-122"/>
                  <a:ea typeface="华文楷体" panose="02010600040101010101" pitchFamily="2" charset="-122"/>
                </a:endParaRPr>
              </a:p>
            </p:txBody>
          </p:sp>
          <p:cxnSp>
            <p:nvCxnSpPr>
              <p:cNvPr id="14" name="AutoShape 29"/>
              <p:cNvCxnSpPr>
                <a:cxnSpLocks noChangeShapeType="1"/>
                <a:stCxn id="5" idx="3"/>
                <a:endCxn id="13" idx="0"/>
              </p:cNvCxnSpPr>
              <p:nvPr/>
            </p:nvCxnSpPr>
            <p:spPr bwMode="auto">
              <a:xfrm flipH="1">
                <a:off x="3888" y="1511"/>
                <a:ext cx="440" cy="289"/>
              </a:xfrm>
              <a:prstGeom prst="straightConnector1">
                <a:avLst/>
              </a:prstGeom>
              <a:noFill/>
              <a:ln w="19050">
                <a:solidFill>
                  <a:srgbClr val="000000"/>
                </a:solidFill>
                <a:round/>
              </a:ln>
              <a:extLst>
                <a:ext uri="{909E8E84-426E-40DD-AFC4-6F175D3DCCD1}">
                  <a14:hiddenFill xmlns:a14="http://schemas.microsoft.com/office/drawing/2010/main">
                    <a:noFill/>
                  </a14:hiddenFill>
                </a:ext>
              </a:extLst>
            </p:spPr>
          </p:cxnSp>
        </p:grpSp>
      </p:grpSp>
      <p:sp>
        <p:nvSpPr>
          <p:cNvPr id="27" name="Rectangle 13"/>
          <p:cNvSpPr>
            <a:spLocks noChangeArrowheads="1"/>
          </p:cNvSpPr>
          <p:nvPr/>
        </p:nvSpPr>
        <p:spPr bwMode="auto">
          <a:xfrm>
            <a:off x="4079776" y="1327456"/>
            <a:ext cx="7620000" cy="584775"/>
          </a:xfrm>
          <a:prstGeom prst="rect">
            <a:avLst/>
          </a:prstGeom>
          <a:noFill/>
          <a:ln>
            <a:noFill/>
          </a:ln>
          <a:effectLst/>
        </p:spPr>
        <p:txBody>
          <a:bodyPr>
            <a:spAutoFit/>
          </a:bodyPr>
          <a:lstStyle/>
          <a:p>
            <a:pPr fontAlgn="auto">
              <a:spcAft>
                <a:spcPts val="0"/>
              </a:spcAft>
              <a:buFontTx/>
              <a:buNone/>
              <a:defRPr/>
            </a:pPr>
            <a:r>
              <a:rPr lang="zh-CN" altLang="en-US" sz="3200" b="1" kern="0" dirty="0">
                <a:solidFill>
                  <a:srgbClr val="0000FF"/>
                </a:solidFill>
                <a:latin typeface="+mj-ea"/>
                <a:ea typeface="+mj-ea"/>
                <a:sym typeface="+mn-ea"/>
              </a:rPr>
              <a:t>思考：</a:t>
            </a:r>
            <a:r>
              <a:rPr lang="zh-CN" altLang="en-US" sz="2400" b="1" kern="0" dirty="0">
                <a:solidFill>
                  <a:srgbClr val="000000"/>
                </a:solidFill>
                <a:latin typeface="华文楷体" panose="02010600040101010101" pitchFamily="2" charset="-122"/>
                <a:ea typeface="华文楷体" panose="02010600040101010101" pitchFamily="2" charset="-122"/>
                <a:sym typeface="+mn-ea"/>
              </a:rPr>
              <a:t>对下面的二叉排序树</a:t>
            </a:r>
            <a:r>
              <a:rPr lang="zh-CN" altLang="en-US" sz="2400" b="1" kern="0" dirty="0">
                <a:solidFill>
                  <a:srgbClr val="0000FF"/>
                </a:solidFill>
                <a:latin typeface="华文楷体" panose="02010600040101010101" pitchFamily="2" charset="-122"/>
                <a:ea typeface="华文楷体" panose="02010600040101010101" pitchFamily="2" charset="-122"/>
                <a:sym typeface="+mn-ea"/>
              </a:rPr>
              <a:t>中序遍历</a:t>
            </a:r>
            <a:r>
              <a:rPr lang="zh-CN" altLang="en-US" sz="2400" b="1" kern="0" dirty="0">
                <a:solidFill>
                  <a:srgbClr val="000000"/>
                </a:solidFill>
                <a:latin typeface="华文楷体" panose="02010600040101010101" pitchFamily="2" charset="-122"/>
                <a:ea typeface="华文楷体" panose="02010600040101010101" pitchFamily="2" charset="-122"/>
                <a:sym typeface="+mn-ea"/>
              </a:rPr>
              <a:t>后的结果是什么？</a:t>
            </a:r>
            <a:endParaRPr lang="zh-CN" altLang="en-US" sz="2400" b="1" kern="0" dirty="0">
              <a:solidFill>
                <a:srgbClr val="000000"/>
              </a:solidFill>
              <a:latin typeface="华文楷体" panose="02010600040101010101" pitchFamily="2" charset="-122"/>
              <a:ea typeface="华文楷体" panose="02010600040101010101" pitchFamily="2" charset="-122"/>
              <a:sym typeface="+mn-ea"/>
            </a:endParaRPr>
          </a:p>
        </p:txBody>
      </p:sp>
      <p:sp>
        <p:nvSpPr>
          <p:cNvPr id="28" name="Rectangle 30"/>
          <p:cNvSpPr>
            <a:spLocks noChangeArrowheads="1"/>
          </p:cNvSpPr>
          <p:nvPr/>
        </p:nvSpPr>
        <p:spPr bwMode="auto">
          <a:xfrm>
            <a:off x="5673090" y="2204720"/>
            <a:ext cx="5617845" cy="3930650"/>
          </a:xfrm>
          <a:prstGeom prst="rect">
            <a:avLst/>
          </a:prstGeom>
          <a:noFill/>
          <a:ln>
            <a:noFill/>
          </a:ln>
          <a:effectLst/>
        </p:spPr>
        <p:txBody>
          <a:bodyPr wrap="square">
            <a:spAutoFit/>
          </a:bodyPr>
          <a:lstStyle/>
          <a:p>
            <a:pPr algn="ctr" fontAlgn="auto">
              <a:lnSpc>
                <a:spcPct val="135000"/>
              </a:lnSpc>
              <a:spcBef>
                <a:spcPct val="50000"/>
              </a:spcBef>
              <a:spcAft>
                <a:spcPts val="0"/>
              </a:spcAft>
              <a:buFontTx/>
              <a:buNone/>
              <a:defRPr/>
            </a:pP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中根遍历结果： </a:t>
            </a:r>
            <a:endPar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endParaRPr>
          </a:p>
          <a:p>
            <a:pPr algn="ctr" fontAlgn="auto">
              <a:lnSpc>
                <a:spcPct val="135000"/>
              </a:lnSpc>
              <a:spcBef>
                <a:spcPct val="50000"/>
              </a:spcBef>
              <a:spcAft>
                <a:spcPts val="0"/>
              </a:spcAft>
              <a:buFontTx/>
              <a:buNone/>
              <a:defRPr/>
            </a:pP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 2</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3</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3</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7</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8</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10</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12</a:t>
            </a:r>
            <a:r>
              <a:rPr kumimoji="1" lang="zh-CN" altLang="en-US" sz="2400" b="1" kern="0" dirty="0">
                <a:solidFill>
                  <a:srgbClr val="3333FF"/>
                </a:solidFill>
                <a:latin typeface="华文楷体" panose="02010600040101010101" pitchFamily="2" charset="-122"/>
                <a:ea typeface="华文楷体" panose="02010600040101010101" pitchFamily="2" charset="-122"/>
                <a:sym typeface="+mn-ea"/>
              </a:rPr>
              <a:t>，</a:t>
            </a:r>
            <a:r>
              <a:rPr kumimoji="1" lang="en-US" altLang="zh-CN" sz="2400" b="1" kern="0" dirty="0">
                <a:solidFill>
                  <a:srgbClr val="3333FF"/>
                </a:solidFill>
                <a:latin typeface="华文楷体" panose="02010600040101010101" pitchFamily="2" charset="-122"/>
                <a:ea typeface="华文楷体" panose="02010600040101010101" pitchFamily="2" charset="-122"/>
                <a:sym typeface="+mn-ea"/>
              </a:rPr>
              <a:t>18 }</a:t>
            </a:r>
            <a:r>
              <a:rPr lang="en-US" altLang="zh-CN" sz="2400" b="1" kern="0" dirty="0">
                <a:solidFill>
                  <a:srgbClr val="FF0000"/>
                </a:solidFill>
                <a:latin typeface="华文楷体" panose="02010600040101010101" pitchFamily="2" charset="-122"/>
                <a:ea typeface="华文楷体" panose="02010600040101010101" pitchFamily="2" charset="-122"/>
                <a:sym typeface="+mn-ea"/>
              </a:rPr>
              <a:t> </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a:t>
            </a:r>
            <a:endPar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endParaRPr>
          </a:p>
          <a:p>
            <a:pPr algn="ctr" fontAlgn="auto">
              <a:lnSpc>
                <a:spcPct val="135000"/>
              </a:lnSpc>
              <a:spcBef>
                <a:spcPct val="50000"/>
              </a:spcBef>
              <a:spcAft>
                <a:spcPts val="0"/>
              </a:spcAft>
              <a:buFontTx/>
              <a:buNone/>
              <a:defRPr/>
            </a:pPr>
            <a:r>
              <a:rPr lang="zh-CN" altLang="en-US" sz="2400" b="1" kern="0" dirty="0">
                <a:solidFill>
                  <a:srgbClr val="FF0000"/>
                </a:solidFill>
                <a:latin typeface="微软雅黑" panose="020B0503020204020204" pitchFamily="34" charset="-122"/>
                <a:ea typeface="微软雅黑" panose="020B0503020204020204" pitchFamily="34" charset="-122"/>
                <a:sym typeface="+mn-ea"/>
              </a:rPr>
              <a:t>一个关键字有序序列</a:t>
            </a:r>
            <a:endParaRPr lang="en-US" altLang="zh-CN" sz="2400" b="1" kern="0" dirty="0">
              <a:solidFill>
                <a:srgbClr val="FF0000"/>
              </a:solidFill>
              <a:latin typeface="华文楷体" panose="02010600040101010101" pitchFamily="2" charset="-122"/>
              <a:ea typeface="华文楷体" panose="02010600040101010101" pitchFamily="2" charset="-122"/>
              <a:sym typeface="+mn-ea"/>
            </a:endParaRPr>
          </a:p>
          <a:p>
            <a:pPr fontAlgn="auto">
              <a:lnSpc>
                <a:spcPct val="135000"/>
              </a:lnSpc>
              <a:spcBef>
                <a:spcPct val="50000"/>
              </a:spcBef>
              <a:spcAft>
                <a:spcPts val="0"/>
              </a:spcAft>
              <a:buFontTx/>
              <a:buNone/>
              <a:defRPr/>
            </a:pPr>
            <a:endPar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endParaRPr>
          </a:p>
          <a:p>
            <a:pPr fontAlgn="auto">
              <a:lnSpc>
                <a:spcPct val="150000"/>
              </a:lnSpc>
              <a:spcBef>
                <a:spcPct val="50000"/>
              </a:spcBef>
              <a:spcAft>
                <a:spcPts val="0"/>
              </a:spcAft>
              <a:buFontTx/>
              <a:buNone/>
              <a:defRPr/>
            </a:pP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        这是二叉排序树的一个重要特征，也正是由此将其称为“</a:t>
            </a:r>
            <a:r>
              <a:rPr lang="zh-CN" altLang="en-US" sz="2400" b="1" kern="0" dirty="0">
                <a:solidFill>
                  <a:srgbClr val="FF0000"/>
                </a:solidFill>
                <a:latin typeface="华文楷体" panose="02010600040101010101" pitchFamily="2" charset="-122"/>
                <a:ea typeface="华文楷体" panose="02010600040101010101" pitchFamily="2" charset="-122"/>
                <a:sym typeface="+mn-ea"/>
              </a:rPr>
              <a:t>二叉排序树</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a:t>
            </a:r>
            <a:endPar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endParaRPr>
          </a:p>
        </p:txBody>
      </p:sp>
      <p:sp>
        <p:nvSpPr>
          <p:cNvPr id="29"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1"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二叉排序树的定义</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8"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9"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Rectangle 3"/>
          <p:cNvSpPr txBox="1">
            <a:spLocks noChangeArrowheads="1"/>
          </p:cNvSpPr>
          <p:nvPr/>
        </p:nvSpPr>
        <p:spPr bwMode="auto">
          <a:xfrm>
            <a:off x="1487488" y="2132856"/>
            <a:ext cx="842486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tx2"/>
              </a:buClr>
              <a:buFont typeface="Wingdings" panose="05000000000000000000" pitchFamily="2" charset="2"/>
              <a:buChar char="§"/>
            </a:pPr>
            <a:r>
              <a:rPr lang="zh-CN" altLang="en-US" dirty="0">
                <a:solidFill>
                  <a:srgbClr val="3333FF"/>
                </a:solidFill>
                <a:latin typeface="+mj-ea"/>
                <a:ea typeface="+mj-ea"/>
              </a:rPr>
              <a:t>查找过程</a:t>
            </a:r>
            <a:endParaRPr lang="zh-CN" altLang="en-US" dirty="0">
              <a:solidFill>
                <a:srgbClr val="3333FF"/>
              </a:solidFill>
              <a:latin typeface="+mj-ea"/>
              <a:ea typeface="+mj-ea"/>
            </a:endParaRPr>
          </a:p>
          <a:p>
            <a:pPr lvl="1" eaLnBrk="1" hangingPunct="1">
              <a:lnSpc>
                <a:spcPct val="130000"/>
              </a:lnSpc>
              <a:spcBef>
                <a:spcPct val="20000"/>
              </a:spcBef>
              <a:buClr>
                <a:schemeClr val="accent1"/>
              </a:buClr>
              <a:buFont typeface="Wingdings" panose="05000000000000000000" pitchFamily="2" charset="2"/>
              <a:buNone/>
            </a:pPr>
            <a:r>
              <a:rPr lang="en-US" altLang="zh-CN" sz="2800" dirty="0">
                <a:solidFill>
                  <a:srgbClr val="000000"/>
                </a:solidFill>
                <a:latin typeface="华文楷体" panose="02010600040101010101" pitchFamily="2" charset="-122"/>
                <a:ea typeface="华文楷体" panose="02010600040101010101" pitchFamily="2" charset="-122"/>
              </a:rPr>
              <a:t>1</a:t>
            </a:r>
            <a:r>
              <a:rPr lang="zh-CN" altLang="en-US" sz="2800" dirty="0">
                <a:solidFill>
                  <a:srgbClr val="000000"/>
                </a:solidFill>
                <a:latin typeface="华文楷体" panose="02010600040101010101" pitchFamily="2" charset="-122"/>
                <a:ea typeface="华文楷体" panose="02010600040101010101" pitchFamily="2" charset="-122"/>
              </a:rPr>
              <a:t>、若根结点的关键字值</a:t>
            </a:r>
            <a:r>
              <a:rPr lang="zh-CN" altLang="en-US" sz="2800" dirty="0">
                <a:solidFill>
                  <a:srgbClr val="FF0000"/>
                </a:solidFill>
                <a:latin typeface="华文楷体" panose="02010600040101010101" pitchFamily="2" charset="-122"/>
                <a:ea typeface="华文楷体" panose="02010600040101010101" pitchFamily="2" charset="-122"/>
              </a:rPr>
              <a:t>等于</a:t>
            </a:r>
            <a:r>
              <a:rPr lang="zh-CN" altLang="en-US" sz="2800" dirty="0">
                <a:solidFill>
                  <a:srgbClr val="000000"/>
                </a:solidFill>
                <a:latin typeface="华文楷体" panose="02010600040101010101" pitchFamily="2" charset="-122"/>
                <a:ea typeface="华文楷体" panose="02010600040101010101" pitchFamily="2" charset="-122"/>
              </a:rPr>
              <a:t>查找的关键字，成功；</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ct val="20000"/>
              </a:spcBef>
              <a:buClr>
                <a:schemeClr val="accent1"/>
              </a:buClr>
              <a:buFont typeface="Wingdings" panose="05000000000000000000" pitchFamily="2" charset="2"/>
              <a:buNone/>
            </a:pPr>
            <a:r>
              <a:rPr lang="en-US" altLang="zh-CN" sz="2800" dirty="0">
                <a:solidFill>
                  <a:srgbClr val="000000"/>
                </a:solidFill>
                <a:latin typeface="华文楷体" panose="02010600040101010101" pitchFamily="2" charset="-122"/>
                <a:ea typeface="华文楷体" panose="02010600040101010101" pitchFamily="2" charset="-122"/>
              </a:rPr>
              <a:t>2</a:t>
            </a:r>
            <a:r>
              <a:rPr lang="zh-CN" altLang="en-US" sz="2800" dirty="0">
                <a:solidFill>
                  <a:srgbClr val="000000"/>
                </a:solidFill>
                <a:latin typeface="华文楷体" panose="02010600040101010101" pitchFamily="2" charset="-122"/>
                <a:ea typeface="华文楷体" panose="02010600040101010101" pitchFamily="2" charset="-122"/>
              </a:rPr>
              <a:t>、若根结点的关键字值</a:t>
            </a:r>
            <a:r>
              <a:rPr lang="zh-CN" altLang="en-US" sz="2800" dirty="0">
                <a:solidFill>
                  <a:srgbClr val="FF0000"/>
                </a:solidFill>
                <a:latin typeface="华文楷体" panose="02010600040101010101" pitchFamily="2" charset="-122"/>
                <a:ea typeface="华文楷体" panose="02010600040101010101" pitchFamily="2" charset="-122"/>
              </a:rPr>
              <a:t>不等于</a:t>
            </a:r>
            <a:r>
              <a:rPr lang="zh-CN" altLang="en-US" sz="2800" dirty="0">
                <a:solidFill>
                  <a:srgbClr val="000000"/>
                </a:solidFill>
                <a:latin typeface="华文楷体" panose="02010600040101010101" pitchFamily="2" charset="-122"/>
                <a:ea typeface="华文楷体" panose="02010600040101010101" pitchFamily="2" charset="-122"/>
              </a:rPr>
              <a:t>查找的关键字，</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ct val="20000"/>
              </a:spcBef>
              <a:buClr>
                <a:schemeClr val="accent1"/>
              </a:buClr>
              <a:buFont typeface="Wingdings" panose="05000000000000000000" pitchFamily="2" charset="2"/>
              <a:buNone/>
            </a:pPr>
            <a:r>
              <a:rPr lang="zh-CN" altLang="en-US" sz="2800" dirty="0">
                <a:solidFill>
                  <a:srgbClr val="000000"/>
                </a:solidFill>
                <a:latin typeface="华文楷体" panose="02010600040101010101" pitchFamily="2" charset="-122"/>
                <a:ea typeface="华文楷体" panose="02010600040101010101" pitchFamily="2" charset="-122"/>
              </a:rPr>
              <a:t>	</a:t>
            </a:r>
            <a:r>
              <a:rPr lang="en-US" altLang="zh-CN" sz="2800" dirty="0">
                <a:solidFill>
                  <a:srgbClr val="000000"/>
                </a:solidFill>
                <a:latin typeface="华文楷体" panose="02010600040101010101" pitchFamily="2" charset="-122"/>
                <a:ea typeface="华文楷体" panose="02010600040101010101" pitchFamily="2" charset="-122"/>
              </a:rPr>
              <a:t>2.1 </a:t>
            </a:r>
            <a:r>
              <a:rPr lang="zh-CN" altLang="en-US" sz="2800" dirty="0">
                <a:solidFill>
                  <a:srgbClr val="000000"/>
                </a:solidFill>
                <a:latin typeface="华文楷体" panose="02010600040101010101" pitchFamily="2" charset="-122"/>
                <a:ea typeface="华文楷体" panose="02010600040101010101" pitchFamily="2" charset="-122"/>
              </a:rPr>
              <a:t>若</a:t>
            </a:r>
            <a:r>
              <a:rPr lang="zh-CN" altLang="en-US" sz="2800" dirty="0">
                <a:solidFill>
                  <a:srgbClr val="901490"/>
                </a:solidFill>
                <a:latin typeface="华文楷体" panose="02010600040101010101" pitchFamily="2" charset="-122"/>
                <a:ea typeface="华文楷体" panose="02010600040101010101" pitchFamily="2" charset="-122"/>
              </a:rPr>
              <a:t>小于</a:t>
            </a:r>
            <a:r>
              <a:rPr lang="zh-CN" altLang="en-US" sz="2800" dirty="0">
                <a:solidFill>
                  <a:srgbClr val="000000"/>
                </a:solidFill>
                <a:latin typeface="华文楷体" panose="02010600040101010101" pitchFamily="2" charset="-122"/>
                <a:ea typeface="华文楷体" panose="02010600040101010101" pitchFamily="2" charset="-122"/>
              </a:rPr>
              <a:t>根结点的关键字值，查其左子树；</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ct val="20000"/>
              </a:spcBef>
              <a:buClr>
                <a:schemeClr val="accent1"/>
              </a:buClr>
              <a:buFont typeface="Wingdings" panose="05000000000000000000" pitchFamily="2" charset="2"/>
              <a:buNone/>
            </a:pPr>
            <a:r>
              <a:rPr lang="en-US" altLang="zh-CN" sz="2800" dirty="0">
                <a:solidFill>
                  <a:srgbClr val="000000"/>
                </a:solidFill>
                <a:latin typeface="华文楷体" panose="02010600040101010101" pitchFamily="2" charset="-122"/>
                <a:ea typeface="华文楷体" panose="02010600040101010101" pitchFamily="2" charset="-122"/>
              </a:rPr>
              <a:t>	2.2 </a:t>
            </a:r>
            <a:r>
              <a:rPr lang="zh-CN" altLang="en-US" sz="2800" dirty="0">
                <a:solidFill>
                  <a:srgbClr val="000000"/>
                </a:solidFill>
                <a:latin typeface="华文楷体" panose="02010600040101010101" pitchFamily="2" charset="-122"/>
                <a:ea typeface="华文楷体" panose="02010600040101010101" pitchFamily="2" charset="-122"/>
              </a:rPr>
              <a:t>若</a:t>
            </a:r>
            <a:r>
              <a:rPr lang="zh-CN" altLang="en-US" sz="2800" dirty="0">
                <a:solidFill>
                  <a:srgbClr val="901490"/>
                </a:solidFill>
                <a:latin typeface="华文楷体" panose="02010600040101010101" pitchFamily="2" charset="-122"/>
                <a:ea typeface="华文楷体" panose="02010600040101010101" pitchFamily="2" charset="-122"/>
              </a:rPr>
              <a:t>大于</a:t>
            </a:r>
            <a:r>
              <a:rPr lang="zh-CN" altLang="en-US" sz="2800" dirty="0">
                <a:solidFill>
                  <a:srgbClr val="000000"/>
                </a:solidFill>
                <a:latin typeface="华文楷体" panose="02010600040101010101" pitchFamily="2" charset="-122"/>
                <a:ea typeface="华文楷体" panose="02010600040101010101" pitchFamily="2" charset="-122"/>
              </a:rPr>
              <a:t>根结点的关键字值，查其右子树。</a:t>
            </a:r>
            <a:endParaRPr lang="en-US" altLang="zh-CN"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ct val="20000"/>
              </a:spcBef>
              <a:buClr>
                <a:schemeClr val="accent1"/>
              </a:buClr>
              <a:buFont typeface="Wingdings" panose="05000000000000000000" pitchFamily="2" charset="2"/>
              <a:buNone/>
            </a:pPr>
            <a:r>
              <a:rPr lang="en-US" altLang="zh-CN" sz="2800" dirty="0">
                <a:solidFill>
                  <a:srgbClr val="000000"/>
                </a:solidFill>
                <a:latin typeface="华文楷体" panose="02010600040101010101" pitchFamily="2" charset="-122"/>
                <a:ea typeface="华文楷体" panose="02010600040101010101" pitchFamily="2" charset="-122"/>
              </a:rPr>
              <a:t>3</a:t>
            </a:r>
            <a:r>
              <a:rPr lang="zh-CN" altLang="en-US" sz="2800" dirty="0">
                <a:solidFill>
                  <a:srgbClr val="000000"/>
                </a:solidFill>
                <a:latin typeface="华文楷体" panose="02010600040101010101" pitchFamily="2" charset="-122"/>
                <a:ea typeface="华文楷体" panose="02010600040101010101" pitchFamily="2" charset="-122"/>
              </a:rPr>
              <a:t>、在左右子树上的操作类似。</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spcBef>
                <a:spcPct val="20000"/>
              </a:spcBef>
              <a:buClr>
                <a:schemeClr val="accent1"/>
              </a:buClr>
              <a:buFont typeface="Wingdings" panose="05000000000000000000" pitchFamily="2" charset="2"/>
              <a:buChar char="§"/>
            </a:pP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strips(downRight)">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strips(downRigh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strips(downRight)">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strips(downRight)">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strips(downRight)">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3"/>
          <p:cNvSpPr txBox="1">
            <a:spLocks noChangeArrowheads="1"/>
          </p:cNvSpPr>
          <p:nvPr/>
        </p:nvSpPr>
        <p:spPr bwMode="auto">
          <a:xfrm>
            <a:off x="1487488" y="1988840"/>
            <a:ext cx="9073008" cy="47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a:solidFill>
                  <a:srgbClr val="3333FF"/>
                </a:solidFill>
                <a:latin typeface="+mj-ea"/>
                <a:ea typeface="+mj-ea"/>
              </a:rPr>
              <a:t>算法</a:t>
            </a:r>
            <a:r>
              <a:rPr lang="zh-CN" altLang="en-US" dirty="0" smtClean="0">
                <a:solidFill>
                  <a:srgbClr val="3333FF"/>
                </a:solidFill>
                <a:latin typeface="+mj-ea"/>
                <a:ea typeface="+mj-ea"/>
              </a:rPr>
              <a:t>思想</a:t>
            </a:r>
            <a:endParaRPr lang="zh-CN" altLang="en-US" dirty="0" smtClean="0">
              <a:solidFill>
                <a:srgbClr val="3333FF"/>
              </a:solidFill>
              <a:latin typeface="+mj-ea"/>
              <a:ea typeface="+mj-ea"/>
            </a:endParaRPr>
          </a:p>
          <a:p>
            <a:pPr lvl="1" eaLnBrk="1" hangingPunct="1">
              <a:lnSpc>
                <a:spcPct val="130000"/>
              </a:lnSpc>
              <a:spcBef>
                <a:spcPts val="0"/>
              </a:spcBef>
              <a:buClr>
                <a:schemeClr val="accent1"/>
              </a:buClr>
            </a:pPr>
            <a:r>
              <a:rPr lang="en-US" altLang="zh-CN" sz="2800" dirty="0" smtClean="0">
                <a:solidFill>
                  <a:srgbClr val="000000"/>
                </a:solidFill>
                <a:latin typeface="华文楷体" panose="02010600040101010101" pitchFamily="2" charset="-122"/>
                <a:ea typeface="华文楷体" panose="02010600040101010101" pitchFamily="2" charset="-122"/>
              </a:rPr>
              <a:t>1</a:t>
            </a:r>
            <a:r>
              <a:rPr lang="zh-CN" altLang="en-US" sz="2800" dirty="0">
                <a:solidFill>
                  <a:srgbClr val="000000"/>
                </a:solidFill>
                <a:latin typeface="华文楷体" panose="02010600040101010101" pitchFamily="2" charset="-122"/>
                <a:ea typeface="华文楷体" panose="02010600040101010101" pitchFamily="2" charset="-122"/>
              </a:rPr>
              <a:t>、若二叉排序树为空，则查找失败，返回空指针</a:t>
            </a:r>
            <a:r>
              <a:rPr lang="zh-CN" altLang="en-US" sz="2800" dirty="0" smtClean="0">
                <a:solidFill>
                  <a:srgbClr val="000000"/>
                </a:solidFill>
                <a:latin typeface="华文楷体" panose="02010600040101010101" pitchFamily="2" charset="-122"/>
                <a:ea typeface="华文楷体" panose="02010600040101010101" pitchFamily="2" charset="-122"/>
              </a:rPr>
              <a:t>。</a:t>
            </a:r>
            <a:endParaRPr lang="zh-CN" altLang="en-US" sz="28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en-US" altLang="zh-CN" sz="2800" dirty="0" smtClean="0">
                <a:solidFill>
                  <a:srgbClr val="000000"/>
                </a:solidFill>
                <a:latin typeface="华文楷体" panose="02010600040101010101" pitchFamily="2" charset="-122"/>
                <a:ea typeface="华文楷体" panose="02010600040101010101" pitchFamily="2" charset="-122"/>
              </a:rPr>
              <a:t>2</a:t>
            </a:r>
            <a:r>
              <a:rPr lang="zh-CN" altLang="en-US" sz="2800" dirty="0">
                <a:solidFill>
                  <a:srgbClr val="000000"/>
                </a:solidFill>
                <a:latin typeface="华文楷体" panose="02010600040101010101" pitchFamily="2" charset="-122"/>
                <a:ea typeface="华文楷体" panose="02010600040101010101" pitchFamily="2" charset="-122"/>
              </a:rPr>
              <a:t>、若二叉排序树非空，将给定值</a:t>
            </a:r>
            <a:r>
              <a:rPr lang="en-US" altLang="zh-CN" sz="2800" dirty="0">
                <a:solidFill>
                  <a:srgbClr val="000000"/>
                </a:solidFill>
                <a:latin typeface="华文楷体" panose="02010600040101010101" pitchFamily="2" charset="-122"/>
                <a:ea typeface="华文楷体" panose="02010600040101010101" pitchFamily="2" charset="-122"/>
              </a:rPr>
              <a:t>key</a:t>
            </a:r>
            <a:r>
              <a:rPr lang="zh-CN" altLang="en-US" sz="2800" dirty="0">
                <a:solidFill>
                  <a:srgbClr val="000000"/>
                </a:solidFill>
                <a:latin typeface="华文楷体" panose="02010600040101010101" pitchFamily="2" charset="-122"/>
                <a:ea typeface="华文楷体" panose="02010600040101010101" pitchFamily="2" charset="-122"/>
              </a:rPr>
              <a:t>与根结点的</a:t>
            </a:r>
            <a:r>
              <a:rPr lang="zh-CN" altLang="en-US" sz="2800" dirty="0" smtClean="0">
                <a:solidFill>
                  <a:srgbClr val="000000"/>
                </a:solidFill>
                <a:latin typeface="华文楷体" panose="02010600040101010101" pitchFamily="2" charset="-122"/>
                <a:ea typeface="华文楷体" panose="02010600040101010101" pitchFamily="2" charset="-122"/>
              </a:rPr>
              <a:t>关键</a:t>
            </a:r>
            <a:endParaRPr lang="en-US" altLang="zh-CN" sz="28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zh-CN" altLang="en-US" sz="2800" dirty="0" smtClean="0">
                <a:solidFill>
                  <a:srgbClr val="000000"/>
                </a:solidFill>
                <a:latin typeface="华文楷体" panose="02010600040101010101" pitchFamily="2" charset="-122"/>
                <a:ea typeface="华文楷体" panose="02010600040101010101" pitchFamily="2" charset="-122"/>
              </a:rPr>
              <a:t>字</a:t>
            </a:r>
            <a:r>
              <a:rPr lang="en-US" altLang="zh-CN" sz="2800" dirty="0" smtClean="0">
                <a:solidFill>
                  <a:srgbClr val="000000"/>
                </a:solidFill>
                <a:latin typeface="华文楷体" panose="02010600040101010101" pitchFamily="2" charset="-122"/>
                <a:ea typeface="华文楷体" panose="02010600040101010101" pitchFamily="2" charset="-122"/>
              </a:rPr>
              <a:t>T-&gt;</a:t>
            </a:r>
            <a:r>
              <a:rPr lang="en-US" altLang="zh-CN" sz="2800" dirty="0" err="1" smtClean="0">
                <a:solidFill>
                  <a:srgbClr val="000000"/>
                </a:solidFill>
                <a:latin typeface="华文楷体" panose="02010600040101010101" pitchFamily="2" charset="-122"/>
                <a:ea typeface="华文楷体" panose="02010600040101010101" pitchFamily="2" charset="-122"/>
              </a:rPr>
              <a:t>data.key</a:t>
            </a:r>
            <a:r>
              <a:rPr lang="zh-CN" altLang="en-US" sz="2800" dirty="0" smtClean="0">
                <a:solidFill>
                  <a:srgbClr val="000000"/>
                </a:solidFill>
                <a:latin typeface="华文楷体" panose="02010600040101010101" pitchFamily="2" charset="-122"/>
                <a:ea typeface="华文楷体" panose="02010600040101010101" pitchFamily="2" charset="-122"/>
              </a:rPr>
              <a:t>进行比较：</a:t>
            </a:r>
            <a:endParaRPr lang="zh-CN" altLang="en-US" sz="28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zh-CN" altLang="en-US" sz="2800" dirty="0">
                <a:solidFill>
                  <a:srgbClr val="000000"/>
                </a:solidFill>
                <a:latin typeface="华文楷体" panose="02010600040101010101" pitchFamily="2" charset="-122"/>
                <a:ea typeface="华文楷体" panose="02010600040101010101" pitchFamily="2" charset="-122"/>
              </a:rPr>
              <a:t>	</a:t>
            </a:r>
            <a:r>
              <a:rPr lang="en-US" altLang="zh-CN" sz="2800" dirty="0" smtClean="0">
                <a:solidFill>
                  <a:srgbClr val="000000"/>
                </a:solidFill>
                <a:latin typeface="华文楷体" panose="02010600040101010101" pitchFamily="2" charset="-122"/>
                <a:ea typeface="华文楷体" panose="02010600040101010101" pitchFamily="2" charset="-122"/>
              </a:rPr>
              <a:t>2.1</a:t>
            </a:r>
            <a:r>
              <a:rPr lang="zh-CN" altLang="en-US" sz="2800" dirty="0">
                <a:solidFill>
                  <a:srgbClr val="000000"/>
                </a:solidFill>
                <a:latin typeface="华文楷体" panose="02010600040101010101" pitchFamily="2" charset="-122"/>
                <a:ea typeface="华文楷体" panose="02010600040101010101" pitchFamily="2" charset="-122"/>
              </a:rPr>
              <a:t>若</a:t>
            </a:r>
            <a:r>
              <a:rPr lang="en-US" altLang="zh-CN" sz="2800" dirty="0">
                <a:solidFill>
                  <a:srgbClr val="000000"/>
                </a:solidFill>
                <a:latin typeface="华文楷体" panose="02010600040101010101" pitchFamily="2" charset="-122"/>
                <a:ea typeface="华文楷体" panose="02010600040101010101" pitchFamily="2" charset="-122"/>
              </a:rPr>
              <a:t>key</a:t>
            </a:r>
            <a:r>
              <a:rPr lang="zh-CN" altLang="en-US" sz="2800" dirty="0">
                <a:solidFill>
                  <a:srgbClr val="000000"/>
                </a:solidFill>
                <a:latin typeface="华文楷体" panose="02010600040101010101" pitchFamily="2" charset="-122"/>
                <a:ea typeface="华文楷体" panose="02010600040101010101" pitchFamily="2" charset="-122"/>
              </a:rPr>
              <a:t>等于</a:t>
            </a:r>
            <a:r>
              <a:rPr lang="en-US" altLang="zh-CN" sz="2800" dirty="0">
                <a:solidFill>
                  <a:srgbClr val="000000"/>
                </a:solidFill>
                <a:latin typeface="华文楷体" panose="02010600040101010101" pitchFamily="2" charset="-122"/>
                <a:ea typeface="华文楷体" panose="02010600040101010101" pitchFamily="2" charset="-122"/>
              </a:rPr>
              <a:t>T-&gt;</a:t>
            </a:r>
            <a:r>
              <a:rPr lang="en-US" altLang="zh-CN" sz="2800" dirty="0" err="1">
                <a:solidFill>
                  <a:srgbClr val="000000"/>
                </a:solidFill>
                <a:latin typeface="华文楷体" panose="02010600040101010101" pitchFamily="2" charset="-122"/>
                <a:ea typeface="华文楷体" panose="02010600040101010101" pitchFamily="2" charset="-122"/>
              </a:rPr>
              <a:t>data.key</a:t>
            </a:r>
            <a:r>
              <a:rPr lang="zh-CN" altLang="en-US" sz="2800" dirty="0">
                <a:solidFill>
                  <a:srgbClr val="000000"/>
                </a:solidFill>
                <a:latin typeface="华文楷体" panose="02010600040101010101" pitchFamily="2" charset="-122"/>
                <a:ea typeface="华文楷体" panose="02010600040101010101" pitchFamily="2" charset="-122"/>
              </a:rPr>
              <a:t>，则查找成功，返回根结点地址</a:t>
            </a:r>
            <a:r>
              <a:rPr lang="zh-CN" altLang="en-US" sz="2800" dirty="0" smtClean="0">
                <a:solidFill>
                  <a:srgbClr val="000000"/>
                </a:solidFill>
                <a:latin typeface="华文楷体" panose="02010600040101010101" pitchFamily="2" charset="-122"/>
                <a:ea typeface="华文楷体" panose="02010600040101010101" pitchFamily="2" charset="-122"/>
              </a:rPr>
              <a:t>；</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en-US" altLang="zh-CN" sz="2800" dirty="0" smtClean="0">
                <a:solidFill>
                  <a:srgbClr val="000000"/>
                </a:solidFill>
                <a:latin typeface="华文楷体" panose="02010600040101010101" pitchFamily="2" charset="-122"/>
                <a:ea typeface="华文楷体" panose="02010600040101010101" pitchFamily="2" charset="-122"/>
              </a:rPr>
              <a:t>	2.2</a:t>
            </a:r>
            <a:r>
              <a:rPr lang="zh-CN" altLang="en-US" sz="2800" dirty="0">
                <a:solidFill>
                  <a:srgbClr val="000000"/>
                </a:solidFill>
                <a:latin typeface="华文楷体" panose="02010600040101010101" pitchFamily="2" charset="-122"/>
                <a:ea typeface="华文楷体" panose="02010600040101010101" pitchFamily="2" charset="-122"/>
              </a:rPr>
              <a:t>若</a:t>
            </a:r>
            <a:r>
              <a:rPr lang="en-US" altLang="zh-CN" sz="2800" dirty="0">
                <a:solidFill>
                  <a:srgbClr val="000000"/>
                </a:solidFill>
                <a:latin typeface="华文楷体" panose="02010600040101010101" pitchFamily="2" charset="-122"/>
                <a:ea typeface="华文楷体" panose="02010600040101010101" pitchFamily="2" charset="-122"/>
              </a:rPr>
              <a:t>key</a:t>
            </a:r>
            <a:r>
              <a:rPr lang="zh-CN" altLang="en-US" sz="2800" dirty="0">
                <a:solidFill>
                  <a:srgbClr val="000000"/>
                </a:solidFill>
                <a:latin typeface="华文楷体" panose="02010600040101010101" pitchFamily="2" charset="-122"/>
                <a:ea typeface="华文楷体" panose="02010600040101010101" pitchFamily="2" charset="-122"/>
              </a:rPr>
              <a:t>小于</a:t>
            </a:r>
            <a:r>
              <a:rPr lang="en-US" altLang="zh-CN" sz="2800" dirty="0">
                <a:solidFill>
                  <a:srgbClr val="000000"/>
                </a:solidFill>
                <a:latin typeface="华文楷体" panose="02010600040101010101" pitchFamily="2" charset="-122"/>
                <a:ea typeface="华文楷体" panose="02010600040101010101" pitchFamily="2" charset="-122"/>
              </a:rPr>
              <a:t>T-&gt;</a:t>
            </a:r>
            <a:r>
              <a:rPr lang="en-US" altLang="zh-CN" sz="2800" dirty="0" err="1">
                <a:solidFill>
                  <a:srgbClr val="000000"/>
                </a:solidFill>
                <a:latin typeface="华文楷体" panose="02010600040101010101" pitchFamily="2" charset="-122"/>
                <a:ea typeface="华文楷体" panose="02010600040101010101" pitchFamily="2" charset="-122"/>
              </a:rPr>
              <a:t>data.key</a:t>
            </a:r>
            <a:r>
              <a:rPr lang="zh-CN" altLang="en-US" sz="2800" dirty="0">
                <a:solidFill>
                  <a:srgbClr val="000000"/>
                </a:solidFill>
                <a:latin typeface="华文楷体" panose="02010600040101010101" pitchFamily="2" charset="-122"/>
                <a:ea typeface="华文楷体" panose="02010600040101010101" pitchFamily="2" charset="-122"/>
              </a:rPr>
              <a:t>，则进一步查找左子树</a:t>
            </a:r>
            <a:r>
              <a:rPr lang="zh-CN" altLang="en-US" sz="2800" dirty="0" smtClean="0">
                <a:solidFill>
                  <a:srgbClr val="000000"/>
                </a:solidFill>
                <a:latin typeface="华文楷体" panose="02010600040101010101" pitchFamily="2" charset="-122"/>
                <a:ea typeface="华文楷体" panose="02010600040101010101" pitchFamily="2" charset="-122"/>
              </a:rPr>
              <a:t>；</a:t>
            </a:r>
            <a:endParaRPr lang="en-US" altLang="zh-CN" sz="28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en-US" altLang="zh-CN" sz="2800" dirty="0" smtClean="0">
                <a:solidFill>
                  <a:srgbClr val="000000"/>
                </a:solidFill>
                <a:latin typeface="华文楷体" panose="02010600040101010101" pitchFamily="2" charset="-122"/>
                <a:ea typeface="华文楷体" panose="02010600040101010101" pitchFamily="2" charset="-122"/>
              </a:rPr>
              <a:t>   2.3</a:t>
            </a:r>
            <a:r>
              <a:rPr lang="zh-CN" altLang="en-US" sz="2800" dirty="0">
                <a:solidFill>
                  <a:srgbClr val="000000"/>
                </a:solidFill>
                <a:latin typeface="华文楷体" panose="02010600040101010101" pitchFamily="2" charset="-122"/>
                <a:ea typeface="华文楷体" panose="02010600040101010101" pitchFamily="2" charset="-122"/>
              </a:rPr>
              <a:t>若</a:t>
            </a:r>
            <a:r>
              <a:rPr lang="en-US" altLang="zh-CN" sz="2800" dirty="0">
                <a:solidFill>
                  <a:srgbClr val="000000"/>
                </a:solidFill>
                <a:latin typeface="华文楷体" panose="02010600040101010101" pitchFamily="2" charset="-122"/>
                <a:ea typeface="华文楷体" panose="02010600040101010101" pitchFamily="2" charset="-122"/>
              </a:rPr>
              <a:t>key</a:t>
            </a:r>
            <a:r>
              <a:rPr lang="zh-CN" altLang="en-US" sz="2800" dirty="0">
                <a:solidFill>
                  <a:srgbClr val="000000"/>
                </a:solidFill>
                <a:latin typeface="华文楷体" panose="02010600040101010101" pitchFamily="2" charset="-122"/>
                <a:ea typeface="华文楷体" panose="02010600040101010101" pitchFamily="2" charset="-122"/>
              </a:rPr>
              <a:t>大于</a:t>
            </a:r>
            <a:r>
              <a:rPr lang="en-US" altLang="zh-CN" sz="2800" dirty="0">
                <a:solidFill>
                  <a:srgbClr val="000000"/>
                </a:solidFill>
                <a:latin typeface="华文楷体" panose="02010600040101010101" pitchFamily="2" charset="-122"/>
                <a:ea typeface="华文楷体" panose="02010600040101010101" pitchFamily="2" charset="-122"/>
              </a:rPr>
              <a:t>T-&gt;</a:t>
            </a:r>
            <a:r>
              <a:rPr lang="en-US" altLang="zh-CN" sz="2800" dirty="0" err="1">
                <a:solidFill>
                  <a:srgbClr val="000000"/>
                </a:solidFill>
                <a:latin typeface="华文楷体" panose="02010600040101010101" pitchFamily="2" charset="-122"/>
                <a:ea typeface="华文楷体" panose="02010600040101010101" pitchFamily="2" charset="-122"/>
              </a:rPr>
              <a:t>data.key</a:t>
            </a:r>
            <a:r>
              <a:rPr lang="zh-CN" altLang="en-US" sz="2800" dirty="0">
                <a:solidFill>
                  <a:srgbClr val="000000"/>
                </a:solidFill>
                <a:latin typeface="华文楷体" panose="02010600040101010101" pitchFamily="2" charset="-122"/>
                <a:ea typeface="华文楷体" panose="02010600040101010101" pitchFamily="2" charset="-122"/>
              </a:rPr>
              <a:t>，则进一步查找右子树。</a:t>
            </a:r>
            <a:endParaRPr lang="zh-CN" altLang="en-US" sz="28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buFont typeface="Wingdings" panose="05000000000000000000" pitchFamily="2" charset="2"/>
              <a:buChar char="§"/>
            </a:pP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strips(downRigh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strips(downRight)">
                                      <p:cBhvr>
                                        <p:cTn id="12" dur="500"/>
                                        <p:tgtEl>
                                          <p:spTgt spid="7">
                                            <p:txEl>
                                              <p:pRg st="2" end="2"/>
                                            </p:txEl>
                                          </p:spTgt>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strips(downRigh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strips(downRigh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strips(downRigh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strips(downRight)">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3"/>
          <p:cNvSpPr txBox="1">
            <a:spLocks noChangeArrowheads="1"/>
          </p:cNvSpPr>
          <p:nvPr/>
        </p:nvSpPr>
        <p:spPr bwMode="auto">
          <a:xfrm>
            <a:off x="1487488" y="1988840"/>
            <a:ext cx="9073008" cy="47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smtClean="0">
                <a:solidFill>
                  <a:srgbClr val="3333FF"/>
                </a:solidFill>
                <a:latin typeface="+mj-ea"/>
                <a:ea typeface="+mj-ea"/>
              </a:rPr>
              <a:t>算法</a:t>
            </a:r>
            <a:r>
              <a:rPr lang="zh-CN" altLang="en-US" dirty="0">
                <a:solidFill>
                  <a:srgbClr val="3333FF"/>
                </a:solidFill>
                <a:latin typeface="+mj-ea"/>
                <a:ea typeface="+mj-ea"/>
              </a:rPr>
              <a:t>实现（递归）</a:t>
            </a:r>
            <a:endParaRPr lang="zh-CN" altLang="en-US" dirty="0" smtClean="0">
              <a:solidFill>
                <a:srgbClr val="3333FF"/>
              </a:solidFill>
              <a:latin typeface="+mj-ea"/>
              <a:ea typeface="+mj-ea"/>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BSTree  </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SearchBST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(BSTree T, KeyType key)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if((!T) || key==T-&gt;data.key)   return 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else if (key&lt;T-&gt;data.key)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return </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SearchBST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(T-&gt;lchild,key);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//在左子树中继续查找</a:t>
            </a:r>
            <a:endPar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else return </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SearchBST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(T-&gt;rchild,key);    		   		          </a:t>
            </a:r>
            <a:r>
              <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//在右子树中继续查找</a:t>
            </a:r>
            <a:endPar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 SearchBST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50000"/>
              </a:lnSpc>
              <a:spcBef>
                <a:spcPts val="0"/>
              </a:spcBef>
              <a:buClr>
                <a:schemeClr val="accent1"/>
              </a:buClr>
              <a:buFont typeface="Wingdings" panose="05000000000000000000" pitchFamily="2" charset="2"/>
              <a:buChar char="§"/>
            </a:pP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无标题"/>
          <p:cNvPicPr>
            <a:picLocks noChangeAspect="1"/>
          </p:cNvPicPr>
          <p:nvPr/>
        </p:nvPicPr>
        <p:blipFill>
          <a:blip r:embed="rId1"/>
          <a:srcRect r="22285"/>
          <a:stretch>
            <a:fillRect/>
          </a:stretch>
        </p:blipFill>
        <p:spPr>
          <a:xfrm>
            <a:off x="3823970" y="873125"/>
            <a:ext cx="5440680" cy="5111115"/>
          </a:xfrm>
          <a:prstGeom prst="rect">
            <a:avLst/>
          </a:prstGeom>
        </p:spPr>
      </p:pic>
      <p:pic>
        <p:nvPicPr>
          <p:cNvPr id="5" name="图片 4" descr="4499633_182027721380_2"/>
          <p:cNvPicPr>
            <a:picLocks noChangeAspect="1"/>
          </p:cNvPicPr>
          <p:nvPr/>
        </p:nvPicPr>
        <p:blipFill>
          <a:blip r:embed="rId2"/>
          <a:srcRect l="16913" b="11620"/>
          <a:stretch>
            <a:fillRect/>
          </a:stretch>
        </p:blipFill>
        <p:spPr>
          <a:xfrm>
            <a:off x="146050" y="1265555"/>
            <a:ext cx="3677920" cy="3912235"/>
          </a:xfrm>
          <a:prstGeom prst="rect">
            <a:avLst/>
          </a:prstGeom>
        </p:spPr>
      </p:pic>
      <p:pic>
        <p:nvPicPr>
          <p:cNvPr id="6" name="图片 5" descr="4499633_182453616398_2"/>
          <p:cNvPicPr>
            <a:picLocks noChangeAspect="1"/>
          </p:cNvPicPr>
          <p:nvPr/>
        </p:nvPicPr>
        <p:blipFill>
          <a:blip r:embed="rId3"/>
          <a:srcRect l="20559" t="362" r="30016" b="5740"/>
          <a:stretch>
            <a:fillRect/>
          </a:stretch>
        </p:blipFill>
        <p:spPr>
          <a:xfrm>
            <a:off x="9351645" y="1552575"/>
            <a:ext cx="1908175" cy="362521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42658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二叉排序树的查找效率</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ext Box 2"/>
          <p:cNvSpPr txBox="1">
            <a:spLocks noChangeArrowheads="1"/>
          </p:cNvSpPr>
          <p:nvPr/>
        </p:nvSpPr>
        <p:spPr bwMode="auto">
          <a:xfrm>
            <a:off x="842645" y="2009775"/>
            <a:ext cx="802195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BADE7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525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marR="0" lvl="0" indent="-571500" algn="l" defTabSz="914400" rtl="0" eaLnBrk="1" fontAlgn="auto" latinLnBrk="0" hangingPunct="1">
              <a:lnSpc>
                <a:spcPct val="150000"/>
              </a:lnSpc>
              <a:spcBef>
                <a:spcPct val="0"/>
              </a:spcBef>
              <a:spcAft>
                <a:spcPts val="0"/>
              </a:spcAft>
              <a:buClrTx/>
              <a:buSzTx/>
              <a:buFontTx/>
              <a:buNone/>
              <a:defRPr/>
            </a:pP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1) </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二叉排序树上查找某关键字等于给定值的结点过程，</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endParaRPr>
          </a:p>
          <a:p>
            <a:pPr marL="571500" marR="0" lvl="0" indent="-571500" algn="l" defTabSz="914400" rtl="0" eaLnBrk="1" fontAlgn="auto" latinLnBrk="0" hangingPunct="1">
              <a:lnSpc>
                <a:spcPct val="150000"/>
              </a:lnSpc>
              <a:spcBef>
                <a:spcPct val="0"/>
              </a:spcBef>
              <a:spcAft>
                <a:spcPts val="0"/>
              </a:spcAft>
              <a:buClrTx/>
              <a:buSzTx/>
              <a:buFontTx/>
              <a:buNone/>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其实就是走了一条从根到该结点的路径。</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endParaRPr>
          </a:p>
          <a:p>
            <a:pPr marL="571500" marR="0" lvl="0" indent="-571500" algn="l" defTabSz="914400" rtl="0" eaLnBrk="1" fontAlgn="auto" latinLnBrk="0" hangingPunct="1">
              <a:lnSpc>
                <a:spcPct val="150000"/>
              </a:lnSpc>
              <a:spcBef>
                <a:spcPct val="0"/>
              </a:spcBef>
              <a:spcAft>
                <a:spcPts val="0"/>
              </a:spcAft>
              <a:buClrTx/>
              <a:buSzTx/>
              <a:buFontTx/>
              <a:buNone/>
              <a:defRPr/>
            </a:pPr>
            <a:r>
              <a:rPr kumimoji="1" lang="zh-CN" altLang="en-US" sz="2400" b="1" i="0" u="none" strike="noStrike" kern="0" cap="none" spc="0" normalizeH="0" baseline="0" noProof="0" dirty="0" smtClean="0">
                <a:ln>
                  <a:noFill/>
                </a:ln>
                <a:solidFill>
                  <a:srgbClr val="99FFCC"/>
                </a:solidFill>
                <a:effectLst/>
                <a:uLnTx/>
                <a:uFillTx/>
                <a:ea typeface="华文楷体" panose="02010600040101010101" pitchFamily="2" charset="-122"/>
                <a:cs typeface="Times New Roman" panose="02020603050405020304" pitchFamily="18" charset="0"/>
                <a:sym typeface="+mn-ea"/>
              </a:rPr>
              <a:t>     </a:t>
            </a:r>
            <a:r>
              <a:rPr kumimoji="1" lang="zh-CN" altLang="en-US" sz="2400" b="1" i="0" u="none" strike="noStrike" kern="0" cap="none" spc="0" normalizeH="0" baseline="0" noProof="0" dirty="0" smtClean="0">
                <a:ln>
                  <a:noFill/>
                </a:ln>
                <a:solidFill>
                  <a:srgbClr val="3333FF"/>
                </a:solidFill>
                <a:effectLst/>
                <a:uLnTx/>
                <a:uFillTx/>
                <a:ea typeface="华文楷体" panose="02010600040101010101" pitchFamily="2" charset="-122"/>
                <a:cs typeface="Times New Roman" panose="02020603050405020304" pitchFamily="18" charset="0"/>
                <a:sym typeface="+mn-ea"/>
              </a:rPr>
              <a:t>比较的次数＝</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此结点的层次数</a:t>
            </a: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a:t>
            </a:r>
            <a:endPar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endParaRPr>
          </a:p>
          <a:p>
            <a:pPr marL="571500" marR="0" lvl="0" indent="-571500" algn="l" defTabSz="914400" rtl="0" eaLnBrk="1" fontAlgn="auto" latinLnBrk="0" hangingPunct="1">
              <a:lnSpc>
                <a:spcPct val="150000"/>
              </a:lnSpc>
              <a:spcBef>
                <a:spcPct val="0"/>
              </a:spcBef>
              <a:spcAft>
                <a:spcPts val="0"/>
              </a:spcAft>
              <a:buClrTx/>
              <a:buSzTx/>
              <a:buFontTx/>
              <a:buNone/>
              <a:defRPr/>
            </a:pP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     </a:t>
            </a:r>
            <a:r>
              <a:rPr kumimoji="1" lang="zh-CN" altLang="en-US" sz="2400" b="1" i="0" u="none" strike="noStrike" kern="0" cap="none" spc="0" normalizeH="0" baseline="0" noProof="0" dirty="0" smtClean="0">
                <a:ln>
                  <a:noFill/>
                </a:ln>
                <a:solidFill>
                  <a:srgbClr val="3333FF"/>
                </a:solidFill>
                <a:effectLst/>
                <a:uLnTx/>
                <a:uFillTx/>
                <a:ea typeface="华文楷体" panose="02010600040101010101" pitchFamily="2" charset="-122"/>
                <a:cs typeface="Times New Roman" panose="02020603050405020304" pitchFamily="18" charset="0"/>
                <a:sym typeface="+mn-ea"/>
              </a:rPr>
              <a:t>最多的比较次数＝</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树的深度（或高度），即 </a:t>
            </a:r>
            <a:r>
              <a:rPr kumimoji="1" lang="zh-CN" altLang="en-US" sz="2400" b="1" i="0" u="none" strike="noStrike" kern="0" cap="none" spc="0" normalizeH="0" baseline="0" noProof="0" dirty="0" smtClean="0">
                <a:ln>
                  <a:noFill/>
                </a:ln>
                <a:solidFill>
                  <a:srgbClr val="FF0000"/>
                </a:solidFill>
                <a:effectLst/>
                <a:uLnTx/>
                <a:uFillTx/>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smtClean="0">
                <a:ln>
                  <a:noFill/>
                </a:ln>
                <a:solidFill>
                  <a:srgbClr val="FF0000"/>
                </a:solidFill>
                <a:effectLst/>
                <a:uLnTx/>
                <a:uFillTx/>
                <a:ea typeface="华文楷体" panose="02010600040101010101" pitchFamily="2" charset="-122"/>
                <a:cs typeface="Times New Roman" panose="02020603050405020304" pitchFamily="18" charset="0"/>
                <a:sym typeface="Symbol" panose="05050102010706020507" pitchFamily="18" charset="2"/>
              </a:rPr>
              <a:t>log</a:t>
            </a:r>
            <a:r>
              <a:rPr kumimoji="1" lang="en-US" altLang="zh-CN" sz="2400" b="1" i="0" u="none" strike="noStrike" kern="0" cap="none" spc="0" normalizeH="0" baseline="-25000" noProof="0" dirty="0" smtClean="0">
                <a:ln>
                  <a:noFill/>
                </a:ln>
                <a:solidFill>
                  <a:srgbClr val="FF0000"/>
                </a:solidFill>
                <a:effectLst/>
                <a:uLnTx/>
                <a:uFillTx/>
                <a:ea typeface="华文楷体" panose="02010600040101010101" pitchFamily="2" charset="-122"/>
                <a:cs typeface="Times New Roman" panose="02020603050405020304" pitchFamily="18" charset="0"/>
                <a:sym typeface="Symbol" panose="05050102010706020507" pitchFamily="18" charset="2"/>
              </a:rPr>
              <a:t>2 </a:t>
            </a:r>
            <a:r>
              <a:rPr kumimoji="1" lang="en-US" altLang="zh-CN" sz="2400" b="1" i="0" u="none" strike="noStrike" kern="0" cap="none" spc="0" normalizeH="0" baseline="0" noProof="0" dirty="0" smtClean="0">
                <a:ln>
                  <a:noFill/>
                </a:ln>
                <a:solidFill>
                  <a:srgbClr val="FF0000"/>
                </a:solidFill>
                <a:effectLst/>
                <a:uLnTx/>
                <a:uFillTx/>
                <a:ea typeface="华文楷体" panose="02010600040101010101" pitchFamily="2" charset="-122"/>
                <a:cs typeface="Times New Roman" panose="02020603050405020304" pitchFamily="18" charset="0"/>
                <a:sym typeface="Symbol" panose="05050102010706020507" pitchFamily="18" charset="2"/>
              </a:rPr>
              <a:t>n+1</a:t>
            </a:r>
            <a:endParaRPr kumimoji="1" lang="en-US" altLang="zh-CN" sz="20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mn-ea"/>
            </a:endParaRPr>
          </a:p>
          <a:p>
            <a:pPr marL="571500" marR="0" lvl="0" indent="-571500" algn="l" defTabSz="914400" rtl="0" eaLnBrk="1" fontAlgn="auto" latinLnBrk="0" hangingPunct="1">
              <a:lnSpc>
                <a:spcPct val="100000"/>
              </a:lnSpc>
              <a:spcBef>
                <a:spcPct val="0"/>
              </a:spcBef>
              <a:spcAft>
                <a:spcPts val="0"/>
              </a:spcAft>
              <a:buClrTx/>
              <a:buSzTx/>
              <a:buFontTx/>
              <a:buNone/>
              <a:defRPr/>
            </a:pPr>
            <a:endParaRPr kumimoji="1" lang="en-US" altLang="zh-CN" sz="20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mn-ea"/>
            </a:endParaRPr>
          </a:p>
          <a:p>
            <a:pPr marL="571500" marR="0" lvl="0" indent="-571500" algn="l" defTabSz="914400" rtl="0" eaLnBrk="1" fontAlgn="auto" latinLnBrk="0" hangingPunct="1">
              <a:lnSpc>
                <a:spcPct val="100000"/>
              </a:lnSpc>
              <a:spcBef>
                <a:spcPct val="0"/>
              </a:spcBef>
              <a:spcAft>
                <a:spcPts val="0"/>
              </a:spcAft>
              <a:buClrTx/>
              <a:buSzTx/>
              <a:buFontTx/>
              <a:buNone/>
              <a:defRPr/>
            </a:pP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2) </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rPr>
              <a:t>一棵二叉排序树的平均查找长度为（等概率情况下）： </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mn-ea"/>
            </a:endParaRPr>
          </a:p>
        </p:txBody>
      </p:sp>
      <p:grpSp>
        <p:nvGrpSpPr>
          <p:cNvPr id="44036" name="组合 44035"/>
          <p:cNvGrpSpPr/>
          <p:nvPr/>
        </p:nvGrpSpPr>
        <p:grpSpPr>
          <a:xfrm>
            <a:off x="9035098" y="2009775"/>
            <a:ext cx="2438400" cy="3200400"/>
            <a:chOff x="3985" y="690"/>
            <a:chExt cx="1536" cy="2016"/>
          </a:xfrm>
        </p:grpSpPr>
        <p:sp>
          <p:nvSpPr>
            <p:cNvPr id="44037" name="椭圆 44036"/>
            <p:cNvSpPr/>
            <p:nvPr/>
          </p:nvSpPr>
          <p:spPr>
            <a:xfrm>
              <a:off x="4513" y="690"/>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122</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8" name="椭圆 44037"/>
            <p:cNvSpPr/>
            <p:nvPr/>
          </p:nvSpPr>
          <p:spPr>
            <a:xfrm>
              <a:off x="4993" y="1122"/>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250</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9" name="椭圆 44038"/>
            <p:cNvSpPr/>
            <p:nvPr/>
          </p:nvSpPr>
          <p:spPr>
            <a:xfrm>
              <a:off x="5233" y="1554"/>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300</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0" name="椭圆 44039"/>
            <p:cNvSpPr/>
            <p:nvPr/>
          </p:nvSpPr>
          <p:spPr>
            <a:xfrm>
              <a:off x="4225" y="1602"/>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110</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1" name="椭圆 44040"/>
            <p:cNvSpPr/>
            <p:nvPr/>
          </p:nvSpPr>
          <p:spPr>
            <a:xfrm>
              <a:off x="4753" y="1554"/>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200</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2" name="椭圆 44041"/>
            <p:cNvSpPr/>
            <p:nvPr/>
          </p:nvSpPr>
          <p:spPr>
            <a:xfrm>
              <a:off x="3985" y="1170"/>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99</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3" name="直接连接符 44042"/>
            <p:cNvSpPr/>
            <p:nvPr/>
          </p:nvSpPr>
          <p:spPr>
            <a:xfrm flipH="1">
              <a:off x="4225" y="882"/>
              <a:ext cx="336" cy="336"/>
            </a:xfrm>
            <a:prstGeom prst="line">
              <a:avLst/>
            </a:prstGeom>
            <a:ln w="38100" cap="flat" cmpd="sng">
              <a:solidFill>
                <a:schemeClr val="tx1"/>
              </a:solidFill>
              <a:prstDash val="solid"/>
              <a:headEnd type="none" w="med" len="med"/>
              <a:tailEnd type="none" w="med" len="med"/>
            </a:ln>
          </p:spPr>
        </p:sp>
        <p:sp>
          <p:nvSpPr>
            <p:cNvPr id="44044" name="直接连接符 44043"/>
            <p:cNvSpPr/>
            <p:nvPr/>
          </p:nvSpPr>
          <p:spPr>
            <a:xfrm>
              <a:off x="4753" y="882"/>
              <a:ext cx="288" cy="288"/>
            </a:xfrm>
            <a:prstGeom prst="line">
              <a:avLst/>
            </a:prstGeom>
            <a:ln w="38100" cap="flat" cmpd="sng">
              <a:solidFill>
                <a:schemeClr val="tx1"/>
              </a:solidFill>
              <a:prstDash val="solid"/>
              <a:headEnd type="none" w="med" len="med"/>
              <a:tailEnd type="none" w="med" len="med"/>
            </a:ln>
          </p:spPr>
        </p:sp>
        <p:sp>
          <p:nvSpPr>
            <p:cNvPr id="44045" name="直接连接符 44044"/>
            <p:cNvSpPr/>
            <p:nvPr/>
          </p:nvSpPr>
          <p:spPr>
            <a:xfrm>
              <a:off x="5185" y="1314"/>
              <a:ext cx="192" cy="240"/>
            </a:xfrm>
            <a:prstGeom prst="line">
              <a:avLst/>
            </a:prstGeom>
            <a:ln w="38100" cap="flat" cmpd="sng">
              <a:solidFill>
                <a:schemeClr val="tx1"/>
              </a:solidFill>
              <a:prstDash val="solid"/>
              <a:headEnd type="none" w="med" len="med"/>
              <a:tailEnd type="none" w="med" len="med"/>
            </a:ln>
          </p:spPr>
        </p:sp>
        <p:sp>
          <p:nvSpPr>
            <p:cNvPr id="44046" name="直接连接符 44045"/>
            <p:cNvSpPr/>
            <p:nvPr/>
          </p:nvSpPr>
          <p:spPr>
            <a:xfrm flipH="1">
              <a:off x="4945" y="1362"/>
              <a:ext cx="144" cy="192"/>
            </a:xfrm>
            <a:prstGeom prst="line">
              <a:avLst/>
            </a:prstGeom>
            <a:ln w="38100" cap="flat" cmpd="sng">
              <a:solidFill>
                <a:schemeClr val="tx1"/>
              </a:solidFill>
              <a:prstDash val="solid"/>
              <a:headEnd type="none" w="med" len="med"/>
              <a:tailEnd type="none" w="med" len="med"/>
            </a:ln>
          </p:spPr>
        </p:sp>
        <p:sp>
          <p:nvSpPr>
            <p:cNvPr id="44047" name="直接连接符 44046"/>
            <p:cNvSpPr/>
            <p:nvPr/>
          </p:nvSpPr>
          <p:spPr>
            <a:xfrm>
              <a:off x="4177" y="1410"/>
              <a:ext cx="144" cy="192"/>
            </a:xfrm>
            <a:prstGeom prst="line">
              <a:avLst/>
            </a:prstGeom>
            <a:ln w="38100" cap="flat" cmpd="sng">
              <a:solidFill>
                <a:schemeClr val="tx1"/>
              </a:solidFill>
              <a:prstDash val="solid"/>
              <a:headEnd type="none" w="med" len="med"/>
              <a:tailEnd type="none" w="med" len="med"/>
            </a:ln>
          </p:spPr>
        </p:sp>
        <p:sp>
          <p:nvSpPr>
            <p:cNvPr id="44048" name="椭圆 44047"/>
            <p:cNvSpPr/>
            <p:nvPr/>
          </p:nvSpPr>
          <p:spPr>
            <a:xfrm>
              <a:off x="3985" y="2034"/>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105</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9" name="直接连接符 44048"/>
            <p:cNvSpPr/>
            <p:nvPr/>
          </p:nvSpPr>
          <p:spPr>
            <a:xfrm flipH="1">
              <a:off x="4177" y="1842"/>
              <a:ext cx="144" cy="192"/>
            </a:xfrm>
            <a:prstGeom prst="line">
              <a:avLst/>
            </a:prstGeom>
            <a:ln w="38100" cap="flat" cmpd="sng">
              <a:solidFill>
                <a:schemeClr val="tx1"/>
              </a:solidFill>
              <a:prstDash val="solid"/>
              <a:headEnd type="none" w="med" len="med"/>
              <a:tailEnd type="none" w="med" len="med"/>
            </a:ln>
          </p:spPr>
        </p:sp>
        <p:sp>
          <p:nvSpPr>
            <p:cNvPr id="44050" name="椭圆 44049"/>
            <p:cNvSpPr/>
            <p:nvPr/>
          </p:nvSpPr>
          <p:spPr>
            <a:xfrm>
              <a:off x="4993" y="2034"/>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230</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1" name="直接连接符 44050"/>
            <p:cNvSpPr/>
            <p:nvPr/>
          </p:nvSpPr>
          <p:spPr>
            <a:xfrm>
              <a:off x="4897" y="1794"/>
              <a:ext cx="192" cy="240"/>
            </a:xfrm>
            <a:prstGeom prst="line">
              <a:avLst/>
            </a:prstGeom>
            <a:ln w="38100" cap="flat" cmpd="sng">
              <a:solidFill>
                <a:schemeClr val="tx1"/>
              </a:solidFill>
              <a:prstDash val="solid"/>
              <a:headEnd type="none" w="med" len="med"/>
              <a:tailEnd type="none" w="med" len="med"/>
            </a:ln>
          </p:spPr>
        </p:sp>
        <p:sp>
          <p:nvSpPr>
            <p:cNvPr id="44052" name="椭圆 44051"/>
            <p:cNvSpPr/>
            <p:nvPr/>
          </p:nvSpPr>
          <p:spPr>
            <a:xfrm>
              <a:off x="4753" y="2466"/>
              <a:ext cx="288" cy="240"/>
            </a:xfrm>
            <a:prstGeom prst="ellipse">
              <a:avLst/>
            </a:prstGeom>
            <a:solidFill>
              <a:srgbClr val="FF0000"/>
            </a:solidFill>
            <a:ln w="19050" cap="flat" cmpd="sng">
              <a:solidFill>
                <a:schemeClr val="tx1"/>
              </a:solidFill>
              <a:prstDash val="solid"/>
              <a:headEnd type="none" w="med" len="med"/>
              <a:tailEnd type="none" w="med" len="med"/>
            </a:ln>
          </p:spPr>
          <p:txBody>
            <a:bodyPr wrap="none" anchor="ctr"/>
            <a:p>
              <a:pPr algn="ctr" eaLnBrk="0" hangingPunct="0">
                <a:spcBef>
                  <a:spcPct val="0"/>
                </a:spcBef>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216</a:t>
              </a:r>
              <a:endParaRPr lang="en-US" altLang="zh-CN" sz="1600" b="1" u="sng">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3" name="直接连接符 44052"/>
            <p:cNvSpPr/>
            <p:nvPr/>
          </p:nvSpPr>
          <p:spPr>
            <a:xfrm flipH="1">
              <a:off x="4945" y="2274"/>
              <a:ext cx="144" cy="192"/>
            </a:xfrm>
            <a:prstGeom prst="line">
              <a:avLst/>
            </a:prstGeom>
            <a:ln w="38100" cap="flat" cmpd="sng">
              <a:solidFill>
                <a:schemeClr val="tx1"/>
              </a:solidFill>
              <a:prstDash val="solid"/>
              <a:headEnd type="none" w="med" len="med"/>
              <a:tailEnd type="none" w="med" len="med"/>
            </a:ln>
          </p:spPr>
        </p:sp>
      </p:grpSp>
      <p:sp>
        <p:nvSpPr>
          <p:cNvPr id="3" name="右箭头 2"/>
          <p:cNvSpPr/>
          <p:nvPr/>
        </p:nvSpPr>
        <p:spPr>
          <a:xfrm rot="5400000">
            <a:off x="9769475" y="1581785"/>
            <a:ext cx="665480" cy="190500"/>
          </a:xfrm>
          <a:prstGeom prst="rightArrow">
            <a:avLst/>
          </a:prstGeom>
          <a:solidFill>
            <a:srgbClr val="BF11C3"/>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 name="右箭头 6"/>
          <p:cNvSpPr/>
          <p:nvPr/>
        </p:nvSpPr>
        <p:spPr>
          <a:xfrm rot="2820000">
            <a:off x="10309225" y="2306955"/>
            <a:ext cx="665480" cy="190500"/>
          </a:xfrm>
          <a:prstGeom prst="rightArrow">
            <a:avLst/>
          </a:prstGeom>
          <a:solidFill>
            <a:srgbClr val="BF11C3"/>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右箭头 7"/>
          <p:cNvSpPr/>
          <p:nvPr/>
        </p:nvSpPr>
        <p:spPr>
          <a:xfrm rot="7800000">
            <a:off x="10027285" y="3095625"/>
            <a:ext cx="665480" cy="190500"/>
          </a:xfrm>
          <a:prstGeom prst="rightArrow">
            <a:avLst/>
          </a:prstGeom>
          <a:solidFill>
            <a:srgbClr val="BF11C3"/>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9" name="右箭头 8"/>
          <p:cNvSpPr/>
          <p:nvPr/>
        </p:nvSpPr>
        <p:spPr>
          <a:xfrm rot="2640000">
            <a:off x="10026650" y="3895725"/>
            <a:ext cx="665480" cy="190500"/>
          </a:xfrm>
          <a:prstGeom prst="rightArrow">
            <a:avLst/>
          </a:prstGeom>
          <a:solidFill>
            <a:srgbClr val="BF11C3"/>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右箭头 9"/>
          <p:cNvSpPr/>
          <p:nvPr/>
        </p:nvSpPr>
        <p:spPr>
          <a:xfrm rot="7740000">
            <a:off x="10011410" y="4549775"/>
            <a:ext cx="665480" cy="190500"/>
          </a:xfrm>
          <a:prstGeom prst="rightArrow">
            <a:avLst/>
          </a:prstGeom>
          <a:solidFill>
            <a:srgbClr val="BF11C3"/>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4" name="Rectangle 4"/>
          <p:cNvSpPr>
            <a:spLocks noChangeArrowheads="1"/>
          </p:cNvSpPr>
          <p:nvPr/>
        </p:nvSpPr>
        <p:spPr bwMode="auto">
          <a:xfrm>
            <a:off x="5847398" y="5083175"/>
            <a:ext cx="31877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rPr>
              <a:t>其中：</a:t>
            </a:r>
            <a:endParaRPr kumimoji="0" lang="zh-CN" altLang="en-US" sz="22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200" b="1" i="0" u="none" strike="noStrike" kern="0" cap="none" spc="0" normalizeH="0" baseline="0" noProof="0" dirty="0" err="1">
                <a:ln>
                  <a:noFill/>
                </a:ln>
                <a:solidFill>
                  <a:srgbClr val="3333FF"/>
                </a:solidFill>
                <a:effectLst/>
                <a:uLnTx/>
                <a:uFillTx/>
                <a:latin typeface="楷体_GB2312" pitchFamily="49" charset="-122"/>
                <a:ea typeface="楷体_GB2312" pitchFamily="49" charset="-122"/>
                <a:cs typeface="+mn-cs"/>
                <a:sym typeface="Symbol" panose="05050102010706020507" pitchFamily="18" charset="2"/>
              </a:rPr>
              <a:t>n</a:t>
            </a:r>
            <a:r>
              <a:rPr kumimoji="0" lang="en-US" altLang="zh-CN" sz="2200" b="1" i="0" u="none" strike="noStrike" kern="0" cap="none" spc="0" normalizeH="0" baseline="-25000" noProof="0" dirty="0" err="1">
                <a:ln>
                  <a:noFill/>
                </a:ln>
                <a:solidFill>
                  <a:srgbClr val="3333FF"/>
                </a:solidFill>
                <a:effectLst/>
                <a:uLnTx/>
                <a:uFillTx/>
                <a:latin typeface="楷体_GB2312" pitchFamily="49" charset="-122"/>
                <a:ea typeface="楷体_GB2312" pitchFamily="49" charset="-122"/>
                <a:cs typeface="+mn-cs"/>
                <a:sym typeface="Symbol" panose="05050102010706020507" pitchFamily="18" charset="2"/>
              </a:rPr>
              <a:t>i</a:t>
            </a:r>
            <a:r>
              <a:rPr kumimoji="0" lang="en-US" altLang="zh-CN" sz="2200" b="1" i="0" u="none" strike="noStrike" kern="0" cap="none" spc="0" normalizeH="0" baseline="-25000" noProof="0" dirty="0">
                <a:ln>
                  <a:noFill/>
                </a:ln>
                <a:solidFill>
                  <a:srgbClr val="3333FF"/>
                </a:solidFill>
                <a:effectLst/>
                <a:uLnTx/>
                <a:uFillTx/>
                <a:latin typeface="楷体_GB2312" pitchFamily="49" charset="-122"/>
                <a:ea typeface="楷体_GB2312" pitchFamily="49" charset="-122"/>
                <a:cs typeface="+mn-cs"/>
                <a:sym typeface="Symbol" panose="05050102010706020507" pitchFamily="18" charset="2"/>
              </a:rPr>
              <a:t> </a:t>
            </a:r>
            <a:r>
              <a:rPr kumimoji="0" lang="zh-CN" altLang="en-US" sz="22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rPr>
              <a:t>是每层结点个数；</a:t>
            </a:r>
            <a:r>
              <a:rPr kumimoji="0" lang="zh-CN" altLang="en-US" sz="2200" b="1" i="0" u="none" strike="noStrike" kern="0" cap="none" spc="0" normalizeH="0" baseline="-2500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rPr>
              <a:t> </a:t>
            </a:r>
            <a:endParaRPr kumimoji="0" lang="zh-CN" altLang="en-US" sz="2200" b="1" i="0" u="none" strike="noStrike" kern="0" cap="none" spc="0" normalizeH="0" baseline="-2500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200" b="1" i="0" u="none" strike="noStrike" kern="0" cap="none" spc="0" normalizeH="0" baseline="0" noProof="0" dirty="0" err="1">
                <a:ln>
                  <a:noFill/>
                </a:ln>
                <a:solidFill>
                  <a:srgbClr val="CC00CC"/>
                </a:solidFill>
                <a:effectLst/>
                <a:uLnTx/>
                <a:uFillTx/>
                <a:latin typeface="楷体_GB2312" pitchFamily="49" charset="-122"/>
                <a:ea typeface="楷体_GB2312" pitchFamily="49" charset="-122"/>
                <a:cs typeface="+mn-cs"/>
                <a:sym typeface="Symbol" panose="05050102010706020507" pitchFamily="18" charset="2"/>
              </a:rPr>
              <a:t>C</a:t>
            </a:r>
            <a:r>
              <a:rPr kumimoji="0" lang="en-US" altLang="zh-CN" sz="2200" b="1" i="0" u="none" strike="noStrike" kern="0" cap="none" spc="0" normalizeH="0" baseline="-25000" noProof="0" dirty="0" err="1">
                <a:ln>
                  <a:noFill/>
                </a:ln>
                <a:solidFill>
                  <a:srgbClr val="CC00CC"/>
                </a:solidFill>
                <a:effectLst/>
                <a:uLnTx/>
                <a:uFillTx/>
                <a:latin typeface="楷体_GB2312" pitchFamily="49" charset="-122"/>
                <a:ea typeface="楷体_GB2312" pitchFamily="49" charset="-122"/>
                <a:cs typeface="+mn-cs"/>
                <a:sym typeface="Symbol" panose="05050102010706020507" pitchFamily="18" charset="2"/>
              </a:rPr>
              <a:t>i</a:t>
            </a:r>
            <a:r>
              <a:rPr kumimoji="0" lang="en-US" altLang="zh-CN" sz="2200" b="1" i="0" u="none" strike="noStrike" kern="0" cap="none" spc="0" normalizeH="0" baseline="-25000" noProof="0" dirty="0">
                <a:ln>
                  <a:noFill/>
                </a:ln>
                <a:solidFill>
                  <a:srgbClr val="FF00FF"/>
                </a:solidFill>
                <a:effectLst/>
                <a:uLnTx/>
                <a:uFillTx/>
                <a:latin typeface="楷体_GB2312" pitchFamily="49" charset="-122"/>
                <a:ea typeface="楷体_GB2312" pitchFamily="49" charset="-122"/>
                <a:cs typeface="+mn-cs"/>
                <a:sym typeface="Symbol" panose="05050102010706020507" pitchFamily="18" charset="2"/>
              </a:rPr>
              <a:t> </a:t>
            </a:r>
            <a:r>
              <a:rPr kumimoji="0" lang="zh-CN" altLang="en-US" sz="22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rPr>
              <a:t>是结点所在层次数；</a:t>
            </a:r>
            <a:endParaRPr kumimoji="0" lang="zh-CN" altLang="en-US" sz="22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2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Symbol" panose="05050102010706020507" pitchFamily="18" charset="2"/>
              </a:rPr>
              <a:t>m</a:t>
            </a:r>
            <a:r>
              <a:rPr kumimoji="0" lang="en-US" altLang="zh-CN" sz="2200" b="1" i="0" u="none" strike="noStrike" kern="0" cap="none" spc="0" normalizeH="0" baseline="0" noProof="0" dirty="0">
                <a:ln>
                  <a:noFill/>
                </a:ln>
                <a:solidFill>
                  <a:srgbClr val="99FFCC"/>
                </a:solidFill>
                <a:effectLst/>
                <a:uLnTx/>
                <a:uFillTx/>
                <a:latin typeface="楷体_GB2312" pitchFamily="49" charset="-122"/>
                <a:ea typeface="楷体_GB2312" pitchFamily="49" charset="-122"/>
                <a:cs typeface="+mn-cs"/>
                <a:sym typeface="Symbol" panose="05050102010706020507" pitchFamily="18" charset="2"/>
              </a:rPr>
              <a:t> </a:t>
            </a:r>
            <a:r>
              <a:rPr kumimoji="0" lang="zh-CN" altLang="en-US" sz="22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Symbol" panose="05050102010706020507" pitchFamily="18" charset="2"/>
              </a:rPr>
              <a:t>为树深。</a:t>
            </a:r>
            <a:endParaRPr kumimoji="0" lang="zh-CN" altLang="en-US" sz="22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endParaRPr>
          </a:p>
        </p:txBody>
      </p:sp>
      <p:pic>
        <p:nvPicPr>
          <p:cNvPr id="41990" name="图片 3"/>
          <p:cNvPicPr>
            <a:picLocks noChangeAspect="1"/>
          </p:cNvPicPr>
          <p:nvPr/>
        </p:nvPicPr>
        <p:blipFill>
          <a:blip r:embed="rId1"/>
          <a:stretch>
            <a:fillRect/>
          </a:stretch>
        </p:blipFill>
        <p:spPr>
          <a:xfrm>
            <a:off x="1367473" y="5298758"/>
            <a:ext cx="2822575" cy="1231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500"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500"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Effect transition="in" filter="wipe(left)">
                                      <p:cBhvr>
                                        <p:cTn id="36" dur="500"/>
                                        <p:tgtEl>
                                          <p:spTgt spid="1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animEffect transition="in" filter="wipe(left)">
                                      <p:cBhvr>
                                        <p:cTn id="41" dur="500"/>
                                        <p:tgtEl>
                                          <p:spTgt spid="1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animEffect transition="in" filter="wipe(left)">
                                      <p:cBhvr>
                                        <p:cTn id="46" dur="500"/>
                                        <p:tgtEl>
                                          <p:spTgt spid="12">
                                            <p:txEl>
                                              <p:pRg st="5" end="5"/>
                                            </p:txEl>
                                          </p:spTgt>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41990"/>
                                        </p:tgtEl>
                                        <p:attrNameLst>
                                          <p:attrName>style.visibility</p:attrName>
                                        </p:attrNameLst>
                                      </p:cBhvr>
                                      <p:to>
                                        <p:strVal val="visible"/>
                                      </p:to>
                                    </p:set>
                                    <p:animEffect transition="in" filter="blinds(horizontal)">
                                      <p:cBhvr>
                                        <p:cTn id="50" dur="500"/>
                                        <p:tgtEl>
                                          <p:spTgt spid="4199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bldLvl="0" animBg="1"/>
      <p:bldP spid="8" grpId="0" animBg="1"/>
      <p:bldP spid="9" grpId="0" bldLvl="0" animBg="1"/>
      <p:bldP spid="10" grpId="0" bldLvl="0" animBg="1"/>
      <p:bldP spid="14"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42658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二叉排序树的查找效率</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7" name="组合 6"/>
          <p:cNvGrpSpPr/>
          <p:nvPr/>
        </p:nvGrpSpPr>
        <p:grpSpPr>
          <a:xfrm>
            <a:off x="1712595" y="3067050"/>
            <a:ext cx="3070225" cy="2304415"/>
            <a:chOff x="778" y="4153"/>
            <a:chExt cx="4835" cy="3629"/>
          </a:xfrm>
        </p:grpSpPr>
        <p:sp>
          <p:nvSpPr>
            <p:cNvPr id="93" name="Oval 4"/>
            <p:cNvSpPr>
              <a:spLocks noChangeArrowheads="1"/>
            </p:cNvSpPr>
            <p:nvPr/>
          </p:nvSpPr>
          <p:spPr bwMode="auto">
            <a:xfrm>
              <a:off x="3230" y="4153"/>
              <a:ext cx="1095" cy="1083"/>
            </a:xfrm>
            <a:prstGeom prst="ellipse">
              <a:avLst/>
            </a:prstGeom>
            <a:solidFill>
              <a:schemeClr val="accent2">
                <a:lumMod val="60000"/>
                <a:lumOff val="40000"/>
              </a:schemeClr>
            </a:solidFill>
            <a:ln w="38100" algn="ctr">
              <a:solidFill>
                <a:srgbClr val="0225BA"/>
              </a:solid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40</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grpSp>
          <p:nvGrpSpPr>
            <p:cNvPr id="47109" name="Group 5"/>
            <p:cNvGrpSpPr/>
            <p:nvPr/>
          </p:nvGrpSpPr>
          <p:grpSpPr>
            <a:xfrm>
              <a:off x="1985" y="5023"/>
              <a:ext cx="1360" cy="1457"/>
              <a:chOff x="825" y="1967"/>
              <a:chExt cx="544" cy="583"/>
            </a:xfrm>
          </p:grpSpPr>
          <p:sp>
            <p:nvSpPr>
              <p:cNvPr id="95" name="Oval 6"/>
              <p:cNvSpPr>
                <a:spLocks noChangeArrowheads="1"/>
              </p:cNvSpPr>
              <p:nvPr/>
            </p:nvSpPr>
            <p:spPr bwMode="auto">
              <a:xfrm>
                <a:off x="825" y="2118"/>
                <a:ext cx="438" cy="432"/>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24</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6" name="Line 7"/>
              <p:cNvSpPr>
                <a:spLocks noChangeShapeType="1"/>
              </p:cNvSpPr>
              <p:nvPr/>
            </p:nvSpPr>
            <p:spPr bwMode="auto">
              <a:xfrm flipH="1">
                <a:off x="1182" y="1967"/>
                <a:ext cx="187" cy="193"/>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110" name="Group 8"/>
            <p:cNvGrpSpPr/>
            <p:nvPr/>
          </p:nvGrpSpPr>
          <p:grpSpPr>
            <a:xfrm>
              <a:off x="778" y="6308"/>
              <a:ext cx="1367" cy="1475"/>
              <a:chOff x="447" y="2472"/>
              <a:chExt cx="547" cy="590"/>
            </a:xfrm>
          </p:grpSpPr>
          <p:sp>
            <p:nvSpPr>
              <p:cNvPr id="98" name="Oval 9"/>
              <p:cNvSpPr>
                <a:spLocks noChangeArrowheads="1"/>
              </p:cNvSpPr>
              <p:nvPr/>
            </p:nvSpPr>
            <p:spPr bwMode="auto">
              <a:xfrm>
                <a:off x="447" y="2629"/>
                <a:ext cx="438" cy="433"/>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9" name="Line 10"/>
              <p:cNvSpPr>
                <a:spLocks noChangeShapeType="1"/>
              </p:cNvSpPr>
              <p:nvPr/>
            </p:nvSpPr>
            <p:spPr bwMode="auto">
              <a:xfrm flipH="1">
                <a:off x="806" y="2472"/>
                <a:ext cx="188" cy="216"/>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111" name="Group 11"/>
            <p:cNvGrpSpPr/>
            <p:nvPr/>
          </p:nvGrpSpPr>
          <p:grpSpPr>
            <a:xfrm>
              <a:off x="3005" y="6135"/>
              <a:ext cx="1513" cy="1645"/>
              <a:chOff x="1202" y="2454"/>
              <a:chExt cx="605" cy="658"/>
            </a:xfrm>
          </p:grpSpPr>
          <p:sp>
            <p:nvSpPr>
              <p:cNvPr id="101" name="Oval 12"/>
              <p:cNvSpPr>
                <a:spLocks noChangeArrowheads="1"/>
              </p:cNvSpPr>
              <p:nvPr/>
            </p:nvSpPr>
            <p:spPr bwMode="auto">
              <a:xfrm>
                <a:off x="1369" y="2679"/>
                <a:ext cx="438" cy="433"/>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37</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2" name="Line 13"/>
              <p:cNvSpPr>
                <a:spLocks noChangeShapeType="1"/>
              </p:cNvSpPr>
              <p:nvPr/>
            </p:nvSpPr>
            <p:spPr bwMode="auto">
              <a:xfrm>
                <a:off x="1202" y="2454"/>
                <a:ext cx="250" cy="289"/>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112" name="Group 14"/>
            <p:cNvGrpSpPr/>
            <p:nvPr/>
          </p:nvGrpSpPr>
          <p:grpSpPr>
            <a:xfrm>
              <a:off x="4205" y="4963"/>
              <a:ext cx="1408" cy="1572"/>
              <a:chOff x="1682" y="1985"/>
              <a:chExt cx="563" cy="629"/>
            </a:xfrm>
          </p:grpSpPr>
          <p:sp>
            <p:nvSpPr>
              <p:cNvPr id="104" name="Oval 15"/>
              <p:cNvSpPr>
                <a:spLocks noChangeArrowheads="1"/>
              </p:cNvSpPr>
              <p:nvPr/>
            </p:nvSpPr>
            <p:spPr bwMode="auto">
              <a:xfrm>
                <a:off x="1807" y="2182"/>
                <a:ext cx="438" cy="432"/>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55</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5" name="Line 16"/>
              <p:cNvSpPr>
                <a:spLocks noChangeShapeType="1"/>
              </p:cNvSpPr>
              <p:nvPr/>
            </p:nvSpPr>
            <p:spPr bwMode="auto">
              <a:xfrm>
                <a:off x="1682" y="1985"/>
                <a:ext cx="250" cy="217"/>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grpSp>
        <p:nvGrpSpPr>
          <p:cNvPr id="8" name="组合 7"/>
          <p:cNvGrpSpPr/>
          <p:nvPr/>
        </p:nvGrpSpPr>
        <p:grpSpPr>
          <a:xfrm>
            <a:off x="6824980" y="2499995"/>
            <a:ext cx="3419475" cy="2880995"/>
            <a:chOff x="7653" y="3925"/>
            <a:chExt cx="5385" cy="4537"/>
          </a:xfrm>
        </p:grpSpPr>
        <p:sp>
          <p:nvSpPr>
            <p:cNvPr id="106" name="Oval 17"/>
            <p:cNvSpPr>
              <a:spLocks noChangeArrowheads="1"/>
            </p:cNvSpPr>
            <p:nvPr/>
          </p:nvSpPr>
          <p:spPr bwMode="auto">
            <a:xfrm>
              <a:off x="7653" y="3925"/>
              <a:ext cx="1078" cy="960"/>
            </a:xfrm>
            <a:prstGeom prst="ellipse">
              <a:avLst/>
            </a:prstGeom>
            <a:solidFill>
              <a:schemeClr val="accent2">
                <a:lumMod val="60000"/>
                <a:lumOff val="40000"/>
              </a:schemeClr>
            </a:solidFill>
            <a:ln w="38100" algn="ctr">
              <a:solidFill>
                <a:srgbClr val="0225BA"/>
              </a:solid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grpSp>
          <p:nvGrpSpPr>
            <p:cNvPr id="47114" name="Group 18"/>
            <p:cNvGrpSpPr/>
            <p:nvPr/>
          </p:nvGrpSpPr>
          <p:grpSpPr>
            <a:xfrm>
              <a:off x="8595" y="4720"/>
              <a:ext cx="1210" cy="1073"/>
              <a:chOff x="3438" y="1906"/>
              <a:chExt cx="484" cy="429"/>
            </a:xfrm>
          </p:grpSpPr>
          <p:sp>
            <p:nvSpPr>
              <p:cNvPr id="108" name="Oval 19"/>
              <p:cNvSpPr>
                <a:spLocks noChangeArrowheads="1"/>
              </p:cNvSpPr>
              <p:nvPr/>
            </p:nvSpPr>
            <p:spPr bwMode="auto">
              <a:xfrm>
                <a:off x="3492" y="1951"/>
                <a:ext cx="430" cy="384"/>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24</a:t>
                </a:r>
                <a:endPar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9" name="Line 20"/>
              <p:cNvSpPr>
                <a:spLocks noChangeShapeType="1"/>
              </p:cNvSpPr>
              <p:nvPr/>
            </p:nvSpPr>
            <p:spPr bwMode="auto">
              <a:xfrm>
                <a:off x="3438" y="1906"/>
                <a:ext cx="107" cy="96"/>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115" name="Group 21"/>
            <p:cNvGrpSpPr/>
            <p:nvPr/>
          </p:nvGrpSpPr>
          <p:grpSpPr>
            <a:xfrm>
              <a:off x="9670" y="5605"/>
              <a:ext cx="1158" cy="983"/>
              <a:chOff x="3868" y="2242"/>
              <a:chExt cx="521" cy="393"/>
            </a:xfrm>
          </p:grpSpPr>
          <p:sp>
            <p:nvSpPr>
              <p:cNvPr id="111" name="Oval 22"/>
              <p:cNvSpPr>
                <a:spLocks noChangeArrowheads="1"/>
              </p:cNvSpPr>
              <p:nvPr/>
            </p:nvSpPr>
            <p:spPr bwMode="auto">
              <a:xfrm>
                <a:off x="3904" y="2251"/>
                <a:ext cx="485" cy="384"/>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37</a:t>
                </a:r>
                <a:endPar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12" name="Line 23"/>
              <p:cNvSpPr>
                <a:spLocks noChangeShapeType="1"/>
              </p:cNvSpPr>
              <p:nvPr/>
            </p:nvSpPr>
            <p:spPr bwMode="auto">
              <a:xfrm>
                <a:off x="3868" y="2242"/>
                <a:ext cx="97" cy="75"/>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13" name="Group 24"/>
            <p:cNvGrpSpPr/>
            <p:nvPr/>
          </p:nvGrpSpPr>
          <p:grpSpPr bwMode="auto">
            <a:xfrm>
              <a:off x="10715" y="6420"/>
              <a:ext cx="1210" cy="1080"/>
              <a:chOff x="4245" y="2578"/>
              <a:chExt cx="484" cy="432"/>
            </a:xfrm>
            <a:solidFill>
              <a:schemeClr val="accent2">
                <a:lumMod val="60000"/>
                <a:lumOff val="40000"/>
              </a:schemeClr>
            </a:solidFill>
          </p:grpSpPr>
          <p:sp>
            <p:nvSpPr>
              <p:cNvPr id="114" name="Oval 25"/>
              <p:cNvSpPr>
                <a:spLocks noChangeArrowheads="1"/>
              </p:cNvSpPr>
              <p:nvPr/>
            </p:nvSpPr>
            <p:spPr bwMode="auto">
              <a:xfrm>
                <a:off x="4299" y="2626"/>
                <a:ext cx="430" cy="384"/>
              </a:xfrm>
              <a:prstGeom prst="ellipse">
                <a:avLst/>
              </a:prstGeom>
              <a:grp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rPr>
                  <a:t>40</a:t>
                </a:r>
                <a:endPar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15" name="Line 26"/>
              <p:cNvSpPr>
                <a:spLocks noChangeShapeType="1"/>
              </p:cNvSpPr>
              <p:nvPr/>
            </p:nvSpPr>
            <p:spPr bwMode="auto">
              <a:xfrm>
                <a:off x="4245" y="2578"/>
                <a:ext cx="108" cy="96"/>
              </a:xfrm>
              <a:prstGeom prst="line">
                <a:avLst/>
              </a:prstGeom>
              <a:grpFill/>
              <a:ln w="38100">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117" name="Group 27"/>
            <p:cNvGrpSpPr/>
            <p:nvPr/>
          </p:nvGrpSpPr>
          <p:grpSpPr>
            <a:xfrm>
              <a:off x="11818" y="7328"/>
              <a:ext cx="1220" cy="1135"/>
              <a:chOff x="4649" y="2931"/>
              <a:chExt cx="488" cy="454"/>
            </a:xfrm>
          </p:grpSpPr>
          <p:sp>
            <p:nvSpPr>
              <p:cNvPr id="117" name="Oval 28"/>
              <p:cNvSpPr>
                <a:spLocks noChangeArrowheads="1"/>
              </p:cNvSpPr>
              <p:nvPr/>
            </p:nvSpPr>
            <p:spPr bwMode="auto">
              <a:xfrm>
                <a:off x="4706" y="3001"/>
                <a:ext cx="431" cy="384"/>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55</a:t>
                </a:r>
                <a:endParaRPr kumimoji="1" lang="en-US" altLang="zh-CN" sz="2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18" name="Line 29"/>
              <p:cNvSpPr>
                <a:spLocks noChangeShapeType="1"/>
              </p:cNvSpPr>
              <p:nvPr/>
            </p:nvSpPr>
            <p:spPr bwMode="auto">
              <a:xfrm>
                <a:off x="4649" y="2931"/>
                <a:ext cx="134" cy="131"/>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9" name="文本框 8"/>
          <p:cNvSpPr txBox="1"/>
          <p:nvPr/>
        </p:nvSpPr>
        <p:spPr>
          <a:xfrm>
            <a:off x="1082040" y="2039620"/>
            <a:ext cx="6309995" cy="521970"/>
          </a:xfrm>
          <a:prstGeom prst="rect">
            <a:avLst/>
          </a:prstGeom>
          <a:noFill/>
        </p:spPr>
        <p:txBody>
          <a:bodyPr wrap="square" rtlCol="0">
            <a:spAutoFit/>
          </a:bodyPr>
          <a:p>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例：请求出下列二叉排序树的</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ASL</a:t>
            </a:r>
            <a:endPar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4" name="Rectangle 35"/>
          <p:cNvSpPr>
            <a:spLocks noChangeArrowheads="1"/>
          </p:cNvSpPr>
          <p:nvPr/>
        </p:nvSpPr>
        <p:spPr bwMode="auto">
          <a:xfrm>
            <a:off x="6748145" y="5669280"/>
            <a:ext cx="3496945" cy="902970"/>
          </a:xfrm>
          <a:prstGeom prst="rect">
            <a:avLst/>
          </a:prstGeom>
          <a:noFill/>
          <a:ln>
            <a:noFill/>
          </a:ln>
          <a:effectLst/>
          <a:extLst>
            <a:ext uri="{909E8E84-426E-40DD-AFC4-6F175D3DCCD1}">
              <a14:hiddenFill xmlns:a14="http://schemas.microsoft.com/office/drawing/2010/main">
                <a:gradFill rotWithShape="1">
                  <a:gsLst>
                    <a:gs pos="0">
                      <a:srgbClr val="DAFE54"/>
                    </a:gs>
                    <a:gs pos="50000">
                      <a:srgbClr val="DAFE54">
                        <a:gamma/>
                        <a:tint val="0"/>
                        <a:invGamma/>
                      </a:srgbClr>
                    </a:gs>
                    <a:gs pos="100000">
                      <a:srgbClr val="DAFE54"/>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(1</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2</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4</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5)</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5</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a:t>
            </a:r>
            <a:endPar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grpSp>
        <p:nvGrpSpPr>
          <p:cNvPr id="47119" name="Group 61"/>
          <p:cNvGrpSpPr/>
          <p:nvPr/>
        </p:nvGrpSpPr>
        <p:grpSpPr>
          <a:xfrm>
            <a:off x="1513652" y="5701030"/>
            <a:ext cx="3768725" cy="817563"/>
            <a:chOff x="176" y="3213"/>
            <a:chExt cx="2676" cy="515"/>
          </a:xfrm>
        </p:grpSpPr>
        <p:sp>
          <p:nvSpPr>
            <p:cNvPr id="151" name="Rectangle 62"/>
            <p:cNvSpPr>
              <a:spLocks noChangeArrowheads="1"/>
            </p:cNvSpPr>
            <p:nvPr/>
          </p:nvSpPr>
          <p:spPr bwMode="auto">
            <a:xfrm>
              <a:off x="176" y="3226"/>
              <a:ext cx="2676" cy="502"/>
            </a:xfrm>
            <a:prstGeom prst="rect">
              <a:avLst/>
            </a:prstGeom>
            <a:noFill/>
            <a:ln>
              <a:noFill/>
            </a:ln>
            <a:effectLst/>
            <a:extLst>
              <a:ext uri="{909E8E84-426E-40DD-AFC4-6F175D3DCCD1}">
                <a14:hiddenFill xmlns:a14="http://schemas.microsoft.com/office/drawing/2010/main">
                  <a:gradFill rotWithShape="1">
                    <a:gsLst>
                      <a:gs pos="0">
                        <a:srgbClr val="E3981D"/>
                      </a:gs>
                      <a:gs pos="50000">
                        <a:srgbClr val="E3981D">
                          <a:gamma/>
                          <a:tint val="0"/>
                          <a:invGamma/>
                        </a:srgbClr>
                      </a:gs>
                      <a:gs pos="100000">
                        <a:srgbClr val="E3981D"/>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(1</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2</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2</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2)</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5</a:t>
              </a:r>
              <a:r>
                <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0" lang="en-US" altLang="zh-CN"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2.2</a:t>
              </a:r>
              <a:endParaRPr kumimoji="0" lang="zh-CN" altLang="en-US" sz="23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67" name="Rectangle 78"/>
            <p:cNvSpPr>
              <a:spLocks noChangeArrowheads="1"/>
            </p:cNvSpPr>
            <p:nvPr/>
          </p:nvSpPr>
          <p:spPr bwMode="auto">
            <a:xfrm>
              <a:off x="941" y="3213"/>
              <a:ext cx="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36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7119"/>
                                        </p:tgtEl>
                                        <p:attrNameLst>
                                          <p:attrName>style.visibility</p:attrName>
                                        </p:attrNameLst>
                                      </p:cBhvr>
                                      <p:to>
                                        <p:strVal val="visible"/>
                                      </p:to>
                                    </p:set>
                                    <p:animEffect transition="in" filter="barn(inVertical)">
                                      <p:cBhvr>
                                        <p:cTn id="7" dur="500"/>
                                        <p:tgtEl>
                                          <p:spTgt spid="471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barn(inVertical)">
                                      <p:cBhvr>
                                        <p:cTn id="1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42658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二叉排序树的查找效率</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5299" name="文本框 55298"/>
          <p:cNvSpPr txBox="1"/>
          <p:nvPr/>
        </p:nvSpPr>
        <p:spPr>
          <a:xfrm>
            <a:off x="1515428" y="1683703"/>
            <a:ext cx="8964612" cy="737235"/>
          </a:xfrm>
          <a:prstGeom prst="rect">
            <a:avLst/>
          </a:prstGeom>
          <a:noFill/>
          <a:ln w="57150" cap="flat" cmpd="sng">
            <a:noFill/>
            <a:prstDash val="solid"/>
            <a:miter/>
            <a:headEnd type="none" w="med" len="med"/>
            <a:tailEnd type="none" w="med" len="med"/>
          </a:ln>
        </p:spPr>
        <p:txBody>
          <a:bodyPr>
            <a:spAutoFit/>
          </a:bodyPr>
          <a:p>
            <a:pPr>
              <a:lnSpc>
                <a:spcPct val="150000"/>
              </a:lnSpc>
              <a:buNone/>
            </a:pPr>
            <a:r>
              <a:rPr lang="zh-CN" altLang="en-US" sz="2800" b="1">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平均查找长度和二叉树的形态有关，即</a:t>
            </a:r>
            <a:endParaRPr lang="zh-CN" altLang="en-US" sz="2800" b="1">
              <a:solidFill>
                <a:srgbClr val="0000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84" name="Rectangle 4"/>
          <p:cNvSpPr/>
          <p:nvPr/>
        </p:nvSpPr>
        <p:spPr>
          <a:xfrm>
            <a:off x="1515745" y="2574290"/>
            <a:ext cx="9591675" cy="1599565"/>
          </a:xfrm>
          <a:prstGeom prst="rect">
            <a:avLst/>
          </a:prstGeom>
          <a:noFill/>
          <a:ln w="9525">
            <a:noFill/>
          </a:ln>
        </p:spPr>
        <p:txBody>
          <a:bodyPr wrap="square">
            <a:spAutoFit/>
          </a:bodyPr>
          <a:p>
            <a:pPr algn="l"/>
            <a:r>
              <a:rPr kumimoji="1" lang="zh-CN" altLang="en-US" sz="2600" b="1" kern="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mj-cs"/>
                <a:sym typeface="Symbol" panose="05050102010706020507" pitchFamily="18" charset="2"/>
              </a:rPr>
              <a:t>最好情况：</a:t>
            </a:r>
            <a:r>
              <a:rPr kumimoji="1" lang="zh-CN" altLang="en-US" sz="2600"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mj-cs"/>
                <a:sym typeface="Symbol" panose="05050102010706020507" pitchFamily="18" charset="2"/>
              </a:rPr>
              <a:t>即与折半查找中的判定树相同（</a:t>
            </a:r>
            <a:r>
              <a:rPr kumimoji="1" lang="zh-CN" altLang="en-US" sz="2600" b="1" kern="0"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mj-cs"/>
                <a:sym typeface="Symbol" panose="05050102010706020507" pitchFamily="18" charset="2"/>
              </a:rPr>
              <a:t>形态比较均衡</a:t>
            </a:r>
            <a:r>
              <a:rPr kumimoji="1" lang="zh-CN" altLang="en-US" sz="2600" b="1" kern="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mj-cs"/>
                <a:sym typeface="Symbol" panose="05050102010706020507" pitchFamily="18" charset="2"/>
              </a:rPr>
              <a:t>）</a:t>
            </a:r>
            <a:endParaRPr kumimoji="1" lang="zh-CN" altLang="en-US" sz="26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mj-cs"/>
              <a:sym typeface="Symbol" panose="05050102010706020507" pitchFamily="18" charset="2"/>
            </a:endParaRPr>
          </a:p>
          <a:p>
            <a:pPr algn="l"/>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树的深度为：</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log </a:t>
            </a:r>
            <a:r>
              <a:rPr lang="en-US" altLang="zh-CN" sz="24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 +1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l"/>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ASL=log </a:t>
            </a:r>
            <a:r>
              <a:rPr lang="en-US" altLang="zh-CN" sz="24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–1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l"/>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查找效率</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与折半查找相同：</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O(log</a:t>
            </a:r>
            <a:r>
              <a:rPr lang="en-US" altLang="zh-CN" sz="2400" b="1"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n)</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 name="Rectangle 5"/>
          <p:cNvSpPr>
            <a:spLocks noChangeArrowheads="1"/>
          </p:cNvSpPr>
          <p:nvPr/>
        </p:nvSpPr>
        <p:spPr bwMode="auto">
          <a:xfrm>
            <a:off x="1525270" y="4427220"/>
            <a:ext cx="8371840" cy="229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26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最坏情况：</a:t>
            </a: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即插入的</a:t>
            </a:r>
            <a:r>
              <a:rPr kumimoji="0" lang="en-US" altLang="zh-CN"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个元素从一开始就有序，</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6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zh-CN" altLang="en-US" sz="26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变成单支树的形态！</a:t>
            </a:r>
            <a:endParaRPr kumimoji="0" lang="zh-CN" altLang="en-US" sz="26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树的深度为</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    </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ASL= (n+1)/2</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查找效率与顺序查找情况相同：</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二叉排序树的插入</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6"/>
          <p:cNvSpPr>
            <a:spLocks noChangeArrowheads="1"/>
          </p:cNvSpPr>
          <p:nvPr/>
        </p:nvSpPr>
        <p:spPr bwMode="auto">
          <a:xfrm>
            <a:off x="925830" y="1783715"/>
            <a:ext cx="646620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p>
            <a:pPr marL="0" marR="0" lvl="0" indent="0" algn="l" defTabSz="914400" rtl="0" fontAlgn="auto">
              <a:lnSpc>
                <a:spcPct val="130000"/>
              </a:lnSpc>
              <a:spcBef>
                <a:spcPts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二叉排序树的插入是以</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查找</a:t>
            </a:r>
            <a:r>
              <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为基础的。</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nvGrpSpPr>
          <p:cNvPr id="12" name="组合 11"/>
          <p:cNvGrpSpPr/>
          <p:nvPr/>
        </p:nvGrpSpPr>
        <p:grpSpPr>
          <a:xfrm>
            <a:off x="8232140" y="2397760"/>
            <a:ext cx="3070225" cy="2304415"/>
            <a:chOff x="12416" y="4153"/>
            <a:chExt cx="4835" cy="3629"/>
          </a:xfrm>
        </p:grpSpPr>
        <p:sp>
          <p:nvSpPr>
            <p:cNvPr id="93" name="Oval 4"/>
            <p:cNvSpPr>
              <a:spLocks noChangeArrowheads="1"/>
            </p:cNvSpPr>
            <p:nvPr/>
          </p:nvSpPr>
          <p:spPr bwMode="auto">
            <a:xfrm>
              <a:off x="14868" y="4153"/>
              <a:ext cx="1095" cy="1083"/>
            </a:xfrm>
            <a:prstGeom prst="ellipse">
              <a:avLst/>
            </a:prstGeom>
            <a:solidFill>
              <a:schemeClr val="accent2">
                <a:lumMod val="60000"/>
                <a:lumOff val="40000"/>
              </a:schemeClr>
            </a:solidFill>
            <a:ln w="38100" algn="ctr">
              <a:solidFill>
                <a:srgbClr val="0225BA"/>
              </a:solid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40</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grpSp>
          <p:nvGrpSpPr>
            <p:cNvPr id="94" name="Group 5"/>
            <p:cNvGrpSpPr/>
            <p:nvPr/>
          </p:nvGrpSpPr>
          <p:grpSpPr>
            <a:xfrm>
              <a:off x="13623" y="5023"/>
              <a:ext cx="1360" cy="1458"/>
              <a:chOff x="825" y="1967"/>
              <a:chExt cx="544" cy="583"/>
            </a:xfrm>
          </p:grpSpPr>
          <p:sp>
            <p:nvSpPr>
              <p:cNvPr id="95" name="Oval 6"/>
              <p:cNvSpPr>
                <a:spLocks noChangeArrowheads="1"/>
              </p:cNvSpPr>
              <p:nvPr/>
            </p:nvSpPr>
            <p:spPr bwMode="auto">
              <a:xfrm>
                <a:off x="825" y="2118"/>
                <a:ext cx="438" cy="432"/>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24</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6" name="Line 7"/>
              <p:cNvSpPr>
                <a:spLocks noChangeShapeType="1"/>
              </p:cNvSpPr>
              <p:nvPr/>
            </p:nvSpPr>
            <p:spPr bwMode="auto">
              <a:xfrm flipH="1">
                <a:off x="1182" y="1967"/>
                <a:ext cx="187" cy="193"/>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97" name="Group 8"/>
            <p:cNvGrpSpPr/>
            <p:nvPr/>
          </p:nvGrpSpPr>
          <p:grpSpPr>
            <a:xfrm>
              <a:off x="12416" y="6308"/>
              <a:ext cx="1367" cy="1475"/>
              <a:chOff x="447" y="2472"/>
              <a:chExt cx="547" cy="590"/>
            </a:xfrm>
          </p:grpSpPr>
          <p:sp>
            <p:nvSpPr>
              <p:cNvPr id="98" name="Oval 9"/>
              <p:cNvSpPr>
                <a:spLocks noChangeArrowheads="1"/>
              </p:cNvSpPr>
              <p:nvPr/>
            </p:nvSpPr>
            <p:spPr bwMode="auto">
              <a:xfrm>
                <a:off x="447" y="2629"/>
                <a:ext cx="438" cy="433"/>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9" name="Line 10"/>
              <p:cNvSpPr>
                <a:spLocks noChangeShapeType="1"/>
              </p:cNvSpPr>
              <p:nvPr/>
            </p:nvSpPr>
            <p:spPr bwMode="auto">
              <a:xfrm flipH="1">
                <a:off x="806" y="2472"/>
                <a:ext cx="188" cy="216"/>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00" name="Group 11"/>
            <p:cNvGrpSpPr/>
            <p:nvPr/>
          </p:nvGrpSpPr>
          <p:grpSpPr>
            <a:xfrm>
              <a:off x="14643" y="6136"/>
              <a:ext cx="1513" cy="1645"/>
              <a:chOff x="1202" y="2454"/>
              <a:chExt cx="605" cy="658"/>
            </a:xfrm>
          </p:grpSpPr>
          <p:sp>
            <p:nvSpPr>
              <p:cNvPr id="101" name="Oval 12"/>
              <p:cNvSpPr>
                <a:spLocks noChangeArrowheads="1"/>
              </p:cNvSpPr>
              <p:nvPr/>
            </p:nvSpPr>
            <p:spPr bwMode="auto">
              <a:xfrm>
                <a:off x="1369" y="2679"/>
                <a:ext cx="438" cy="433"/>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37</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2" name="Line 13"/>
              <p:cNvSpPr>
                <a:spLocks noChangeShapeType="1"/>
              </p:cNvSpPr>
              <p:nvPr/>
            </p:nvSpPr>
            <p:spPr bwMode="auto">
              <a:xfrm>
                <a:off x="1202" y="2454"/>
                <a:ext cx="250" cy="289"/>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03" name="Group 14"/>
            <p:cNvGrpSpPr/>
            <p:nvPr/>
          </p:nvGrpSpPr>
          <p:grpSpPr>
            <a:xfrm>
              <a:off x="15843" y="4963"/>
              <a:ext cx="1408" cy="1573"/>
              <a:chOff x="1682" y="1985"/>
              <a:chExt cx="563" cy="629"/>
            </a:xfrm>
          </p:grpSpPr>
          <p:sp>
            <p:nvSpPr>
              <p:cNvPr id="104" name="Oval 15"/>
              <p:cNvSpPr>
                <a:spLocks noChangeArrowheads="1"/>
              </p:cNvSpPr>
              <p:nvPr/>
            </p:nvSpPr>
            <p:spPr bwMode="auto">
              <a:xfrm>
                <a:off x="1807" y="2182"/>
                <a:ext cx="438" cy="432"/>
              </a:xfrm>
              <a:prstGeom prst="ellipse">
                <a:avLst/>
              </a:prstGeom>
              <a:solidFill>
                <a:schemeClr val="accent2">
                  <a:lumMod val="60000"/>
                  <a:lumOff val="40000"/>
                </a:schemeClr>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55</a:t>
                </a:r>
                <a:endParaRPr kumimoji="1" lang="en-US" altLang="zh-CN" sz="2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5" name="Line 16"/>
              <p:cNvSpPr>
                <a:spLocks noChangeShapeType="1"/>
              </p:cNvSpPr>
              <p:nvPr/>
            </p:nvSpPr>
            <p:spPr bwMode="auto">
              <a:xfrm>
                <a:off x="1682" y="1985"/>
                <a:ext cx="250" cy="217"/>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48156" name="文本框 48155"/>
          <p:cNvSpPr txBox="1"/>
          <p:nvPr/>
        </p:nvSpPr>
        <p:spPr>
          <a:xfrm>
            <a:off x="7883843" y="1404938"/>
            <a:ext cx="2600325" cy="521970"/>
          </a:xfrm>
          <a:prstGeom prst="rect">
            <a:avLst/>
          </a:prstGeom>
          <a:noFill/>
          <a:ln w="9525">
            <a:noFill/>
          </a:ln>
        </p:spPr>
        <p:txBody>
          <a:bodyPr>
            <a:spAutoFit/>
          </a:bodyPr>
          <a:p>
            <a:pPr algn="ctr" eaLnBrk="0" hangingPunct="0">
              <a:spcBef>
                <a:spcPct val="50000"/>
              </a:spcBef>
              <a:buNone/>
            </a:pP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插入结点 </a:t>
            </a:r>
            <a:endParaRPr lang="en-US" alt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Group 11"/>
          <p:cNvGrpSpPr/>
          <p:nvPr/>
        </p:nvGrpSpPr>
        <p:grpSpPr>
          <a:xfrm>
            <a:off x="8834755" y="4618673"/>
            <a:ext cx="960438" cy="1044575"/>
            <a:chOff x="1202" y="2454"/>
            <a:chExt cx="605" cy="658"/>
          </a:xfrm>
        </p:grpSpPr>
        <p:sp>
          <p:nvSpPr>
            <p:cNvPr id="9" name="Oval 12"/>
            <p:cNvSpPr>
              <a:spLocks noChangeArrowheads="1"/>
            </p:cNvSpPr>
            <p:nvPr/>
          </p:nvSpPr>
          <p:spPr bwMode="auto">
            <a:xfrm>
              <a:off x="1369" y="2679"/>
              <a:ext cx="438" cy="433"/>
            </a:xfrm>
            <a:prstGeom prst="ellipse">
              <a:avLst/>
            </a:prstGeom>
            <a:solidFill>
              <a:srgbClr val="FFFF00"/>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20</a:t>
              </a:r>
              <a:endPar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 name="Line 13"/>
            <p:cNvSpPr>
              <a:spLocks noChangeShapeType="1"/>
            </p:cNvSpPr>
            <p:nvPr/>
          </p:nvSpPr>
          <p:spPr bwMode="auto">
            <a:xfrm>
              <a:off x="1202" y="2454"/>
              <a:ext cx="250" cy="289"/>
            </a:xfrm>
            <a:prstGeom prst="line">
              <a:avLst/>
            </a:prstGeom>
            <a:noFill/>
            <a:ln w="38100">
              <a:solidFill>
                <a:srgbClr val="0225B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1" name="Rectangle 3"/>
          <p:cNvSpPr txBox="1">
            <a:spLocks noChangeArrowheads="1"/>
          </p:cNvSpPr>
          <p:nvPr/>
        </p:nvSpPr>
        <p:spPr bwMode="auto">
          <a:xfrm>
            <a:off x="432435" y="2313940"/>
            <a:ext cx="9072880" cy="367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a:solidFill>
                  <a:srgbClr val="3333FF"/>
                </a:solidFill>
                <a:latin typeface="+mj-ea"/>
                <a:ea typeface="+mj-ea"/>
              </a:rPr>
              <a:t>算法步骤</a:t>
            </a:r>
            <a:endParaRPr lang="zh-CN" altLang="en-US" dirty="0" smtClean="0">
              <a:solidFill>
                <a:srgbClr val="3333FF"/>
              </a:solidFill>
              <a:latin typeface="+mj-ea"/>
              <a:ea typeface="+mj-ea"/>
            </a:endParaRPr>
          </a:p>
          <a:p>
            <a:pPr lvl="1" eaLnBrk="1" hangingPunct="1">
              <a:lnSpc>
                <a:spcPct val="130000"/>
              </a:lnSpc>
              <a:spcBef>
                <a:spcPts val="0"/>
              </a:spcBef>
              <a:buClr>
                <a:schemeClr val="accent1"/>
              </a:buClr>
            </a:pPr>
            <a:r>
              <a:rPr lang="en-US" altLang="zh-CN" sz="2400" dirty="0" smtClean="0">
                <a:solidFill>
                  <a:srgbClr val="000000"/>
                </a:solidFill>
                <a:latin typeface="华文楷体" panose="02010600040101010101" pitchFamily="2" charset="-122"/>
                <a:ea typeface="华文楷体" panose="02010600040101010101" pitchFamily="2" charset="-122"/>
              </a:rPr>
              <a:t>1</a:t>
            </a:r>
            <a:r>
              <a:rPr lang="zh-CN" altLang="en-US" sz="2400" dirty="0">
                <a:solidFill>
                  <a:srgbClr val="000000"/>
                </a:solidFill>
                <a:latin typeface="华文楷体" panose="02010600040101010101" pitchFamily="2" charset="-122"/>
                <a:ea typeface="华文楷体" panose="02010600040101010101" pitchFamily="2" charset="-122"/>
              </a:rPr>
              <a:t>、若二叉排序树为空，则待插入结点为根结点。</a:t>
            </a:r>
            <a:endParaRPr lang="zh-CN" altLang="en-US" sz="24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en-US" altLang="zh-CN" sz="2400" dirty="0" smtClean="0">
                <a:solidFill>
                  <a:srgbClr val="000000"/>
                </a:solidFill>
                <a:latin typeface="华文楷体" panose="02010600040101010101" pitchFamily="2" charset="-122"/>
                <a:ea typeface="华文楷体" panose="02010600040101010101" pitchFamily="2" charset="-122"/>
              </a:rPr>
              <a:t>2</a:t>
            </a:r>
            <a:r>
              <a:rPr lang="zh-CN" altLang="en-US" sz="2400" dirty="0">
                <a:solidFill>
                  <a:srgbClr val="000000"/>
                </a:solidFill>
                <a:latin typeface="华文楷体" panose="02010600040101010101" pitchFamily="2" charset="-122"/>
                <a:ea typeface="华文楷体" panose="02010600040101010101" pitchFamily="2" charset="-122"/>
              </a:rPr>
              <a:t>、若二叉排序树非空，将带插入结点的</a:t>
            </a:r>
            <a:r>
              <a:rPr lang="en-US" altLang="zh-CN" sz="2400" dirty="0">
                <a:solidFill>
                  <a:srgbClr val="000000"/>
                </a:solidFill>
                <a:latin typeface="华文楷体" panose="02010600040101010101" pitchFamily="2" charset="-122"/>
                <a:ea typeface="华文楷体" panose="02010600040101010101" pitchFamily="2" charset="-122"/>
              </a:rPr>
              <a:t>key</a:t>
            </a:r>
            <a:endParaRPr lang="en-US" altLang="zh-CN" sz="24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zh-CN" altLang="en-US" sz="2400" dirty="0">
                <a:solidFill>
                  <a:srgbClr val="000000"/>
                </a:solidFill>
                <a:latin typeface="华文楷体" panose="02010600040101010101" pitchFamily="2" charset="-122"/>
                <a:ea typeface="华文楷体" panose="02010600040101010101" pitchFamily="2" charset="-122"/>
              </a:rPr>
              <a:t>与根结点的</a:t>
            </a:r>
            <a:r>
              <a:rPr lang="zh-CN" altLang="en-US" sz="2400" dirty="0" smtClean="0">
                <a:solidFill>
                  <a:srgbClr val="000000"/>
                </a:solidFill>
                <a:latin typeface="华文楷体" panose="02010600040101010101" pitchFamily="2" charset="-122"/>
                <a:ea typeface="华文楷体" panose="02010600040101010101" pitchFamily="2" charset="-122"/>
              </a:rPr>
              <a:t>关键字</a:t>
            </a:r>
            <a:r>
              <a:rPr lang="en-US" altLang="zh-CN" sz="2400" dirty="0" smtClean="0">
                <a:solidFill>
                  <a:srgbClr val="000000"/>
                </a:solidFill>
                <a:latin typeface="华文楷体" panose="02010600040101010101" pitchFamily="2" charset="-122"/>
                <a:ea typeface="华文楷体" panose="02010600040101010101" pitchFamily="2" charset="-122"/>
              </a:rPr>
              <a:t>T-&gt;</a:t>
            </a:r>
            <a:r>
              <a:rPr lang="en-US" altLang="zh-CN" sz="2400" dirty="0" err="1" smtClean="0">
                <a:solidFill>
                  <a:srgbClr val="000000"/>
                </a:solidFill>
                <a:latin typeface="华文楷体" panose="02010600040101010101" pitchFamily="2" charset="-122"/>
                <a:ea typeface="华文楷体" panose="02010600040101010101" pitchFamily="2" charset="-122"/>
              </a:rPr>
              <a:t>data.key</a:t>
            </a:r>
            <a:r>
              <a:rPr lang="zh-CN" altLang="en-US" sz="2400" dirty="0" smtClean="0">
                <a:solidFill>
                  <a:srgbClr val="000000"/>
                </a:solidFill>
                <a:latin typeface="华文楷体" panose="02010600040101010101" pitchFamily="2" charset="-122"/>
                <a:ea typeface="华文楷体" panose="02010600040101010101" pitchFamily="2" charset="-122"/>
              </a:rPr>
              <a:t>进行比较：</a:t>
            </a:r>
            <a:endParaRPr lang="zh-CN" altLang="en-US" sz="24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zh-CN" altLang="en-US" sz="2400" dirty="0">
                <a:solidFill>
                  <a:srgbClr val="000000"/>
                </a:solidFill>
                <a:latin typeface="华文楷体" panose="02010600040101010101" pitchFamily="2" charset="-122"/>
                <a:ea typeface="华文楷体" panose="02010600040101010101" pitchFamily="2" charset="-122"/>
              </a:rPr>
              <a:t>	</a:t>
            </a:r>
            <a:r>
              <a:rPr lang="en-US" altLang="zh-CN" sz="2400" dirty="0" smtClean="0">
                <a:solidFill>
                  <a:srgbClr val="000000"/>
                </a:solidFill>
                <a:latin typeface="华文楷体" panose="02010600040101010101" pitchFamily="2" charset="-122"/>
                <a:ea typeface="华文楷体" panose="02010600040101010101" pitchFamily="2" charset="-122"/>
              </a:rPr>
              <a:t>2.1</a:t>
            </a:r>
            <a:r>
              <a:rPr lang="zh-CN" altLang="en-US" sz="2400" dirty="0">
                <a:solidFill>
                  <a:srgbClr val="000000"/>
                </a:solidFill>
                <a:latin typeface="华文楷体" panose="02010600040101010101" pitchFamily="2" charset="-122"/>
                <a:ea typeface="华文楷体" panose="02010600040101010101" pitchFamily="2" charset="-122"/>
              </a:rPr>
              <a:t>若</a:t>
            </a:r>
            <a:r>
              <a:rPr lang="en-US" altLang="zh-CN" sz="2400" dirty="0">
                <a:solidFill>
                  <a:srgbClr val="000000"/>
                </a:solidFill>
                <a:latin typeface="华文楷体" panose="02010600040101010101" pitchFamily="2" charset="-122"/>
                <a:ea typeface="华文楷体" panose="02010600040101010101" pitchFamily="2" charset="-122"/>
              </a:rPr>
              <a:t>key</a:t>
            </a:r>
            <a:r>
              <a:rPr lang="zh-CN" altLang="en-US" sz="2400" dirty="0">
                <a:solidFill>
                  <a:srgbClr val="000000"/>
                </a:solidFill>
                <a:latin typeface="华文楷体" panose="02010600040101010101" pitchFamily="2" charset="-122"/>
                <a:ea typeface="华文楷体" panose="02010600040101010101" pitchFamily="2" charset="-122"/>
              </a:rPr>
              <a:t>等于于</a:t>
            </a:r>
            <a:r>
              <a:rPr lang="en-US" altLang="zh-CN" sz="2400" dirty="0">
                <a:solidFill>
                  <a:srgbClr val="000000"/>
                </a:solidFill>
                <a:latin typeface="华文楷体" panose="02010600040101010101" pitchFamily="2" charset="-122"/>
                <a:ea typeface="华文楷体" panose="02010600040101010101" pitchFamily="2" charset="-122"/>
              </a:rPr>
              <a:t>T-&gt;</a:t>
            </a:r>
            <a:r>
              <a:rPr lang="en-US" altLang="zh-CN" sz="2400" dirty="0" err="1">
                <a:solidFill>
                  <a:srgbClr val="000000"/>
                </a:solidFill>
                <a:latin typeface="华文楷体" panose="02010600040101010101" pitchFamily="2" charset="-122"/>
                <a:ea typeface="华文楷体" panose="02010600040101010101" pitchFamily="2" charset="-122"/>
              </a:rPr>
              <a:t>data.key</a:t>
            </a:r>
            <a:r>
              <a:rPr lang="zh-CN" altLang="en-US" sz="2400" dirty="0">
                <a:solidFill>
                  <a:srgbClr val="000000"/>
                </a:solidFill>
                <a:latin typeface="华文楷体" panose="02010600040101010101" pitchFamily="2" charset="-122"/>
                <a:ea typeface="华文楷体" panose="02010600040101010101" pitchFamily="2" charset="-122"/>
              </a:rPr>
              <a:t>，不再插入；</a:t>
            </a:r>
            <a:endParaRPr lang="zh-CN" altLang="en-US" sz="2400" dirty="0">
              <a:solidFill>
                <a:srgbClr val="000000"/>
              </a:solidFill>
              <a:latin typeface="华文楷体" panose="02010600040101010101" pitchFamily="2" charset="-122"/>
              <a:ea typeface="华文楷体" panose="02010600040101010101" pitchFamily="2" charset="-122"/>
            </a:endParaRPr>
          </a:p>
          <a:p>
            <a:pPr marL="0" lvl="1" eaLnBrk="1" hangingPunct="1">
              <a:lnSpc>
                <a:spcPct val="130000"/>
              </a:lnSpc>
              <a:spcBef>
                <a:spcPts val="0"/>
              </a:spcBef>
              <a:buClr>
                <a:schemeClr val="accent1"/>
              </a:buClr>
            </a:pPr>
            <a:r>
              <a:rPr lang="en-US" altLang="zh-CN" sz="2400" dirty="0" smtClean="0">
                <a:solidFill>
                  <a:srgbClr val="000000"/>
                </a:solidFill>
                <a:latin typeface="华文楷体" panose="02010600040101010101" pitchFamily="2" charset="-122"/>
                <a:ea typeface="华文楷体" panose="02010600040101010101" pitchFamily="2" charset="-122"/>
                <a:sym typeface="+mn-ea"/>
              </a:rPr>
              <a:t>          2.2</a:t>
            </a:r>
            <a:r>
              <a:rPr lang="zh-CN" altLang="en-US" sz="2400" dirty="0">
                <a:solidFill>
                  <a:srgbClr val="000000"/>
                </a:solidFill>
                <a:latin typeface="华文楷体" panose="02010600040101010101" pitchFamily="2" charset="-122"/>
                <a:ea typeface="华文楷体" panose="02010600040101010101" pitchFamily="2" charset="-122"/>
                <a:sym typeface="+mn-ea"/>
              </a:rPr>
              <a:t>若</a:t>
            </a:r>
            <a:r>
              <a:rPr lang="en-US" altLang="zh-CN" sz="2400" dirty="0">
                <a:solidFill>
                  <a:srgbClr val="000000"/>
                </a:solidFill>
                <a:latin typeface="华文楷体" panose="02010600040101010101" pitchFamily="2" charset="-122"/>
                <a:ea typeface="华文楷体" panose="02010600040101010101" pitchFamily="2" charset="-122"/>
                <a:sym typeface="+mn-ea"/>
              </a:rPr>
              <a:t>key</a:t>
            </a:r>
            <a:r>
              <a:rPr lang="zh-CN" altLang="en-US" sz="2400" dirty="0">
                <a:solidFill>
                  <a:srgbClr val="000000"/>
                </a:solidFill>
                <a:latin typeface="华文楷体" panose="02010600040101010101" pitchFamily="2" charset="-122"/>
                <a:ea typeface="华文楷体" panose="02010600040101010101" pitchFamily="2" charset="-122"/>
                <a:sym typeface="+mn-ea"/>
              </a:rPr>
              <a:t>小于</a:t>
            </a:r>
            <a:r>
              <a:rPr lang="en-US" altLang="zh-CN" sz="2400" dirty="0">
                <a:solidFill>
                  <a:srgbClr val="000000"/>
                </a:solidFill>
                <a:latin typeface="华文楷体" panose="02010600040101010101" pitchFamily="2" charset="-122"/>
                <a:ea typeface="华文楷体" panose="02010600040101010101" pitchFamily="2" charset="-122"/>
                <a:sym typeface="+mn-ea"/>
              </a:rPr>
              <a:t>T-&gt;</a:t>
            </a:r>
            <a:r>
              <a:rPr lang="en-US" altLang="zh-CN" sz="2400" dirty="0" err="1">
                <a:solidFill>
                  <a:srgbClr val="000000"/>
                </a:solidFill>
                <a:latin typeface="华文楷体" panose="02010600040101010101" pitchFamily="2" charset="-122"/>
                <a:ea typeface="华文楷体" panose="02010600040101010101" pitchFamily="2" charset="-122"/>
                <a:sym typeface="+mn-ea"/>
              </a:rPr>
              <a:t>data.key</a:t>
            </a:r>
            <a:r>
              <a:rPr lang="zh-CN" altLang="en-US" sz="2400" dirty="0">
                <a:solidFill>
                  <a:srgbClr val="000000"/>
                </a:solidFill>
                <a:latin typeface="华文楷体" panose="02010600040101010101" pitchFamily="2" charset="-122"/>
                <a:ea typeface="华文楷体" panose="02010600040101010101" pitchFamily="2" charset="-122"/>
                <a:sym typeface="+mn-ea"/>
              </a:rPr>
              <a:t>，则将待插结点插入左子树；</a:t>
            </a:r>
            <a:endParaRPr lang="zh-CN" altLang="en-US" sz="24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r>
              <a:rPr lang="en-US" altLang="zh-CN" sz="2400" dirty="0" smtClean="0">
                <a:solidFill>
                  <a:srgbClr val="000000"/>
                </a:solidFill>
                <a:latin typeface="华文楷体" panose="02010600040101010101" pitchFamily="2" charset="-122"/>
                <a:ea typeface="华文楷体" panose="02010600040101010101" pitchFamily="2" charset="-122"/>
              </a:rPr>
              <a:t>    2.3</a:t>
            </a:r>
            <a:r>
              <a:rPr lang="zh-CN" altLang="en-US" sz="2400" dirty="0">
                <a:solidFill>
                  <a:srgbClr val="000000"/>
                </a:solidFill>
                <a:latin typeface="华文楷体" panose="02010600040101010101" pitchFamily="2" charset="-122"/>
                <a:ea typeface="华文楷体" panose="02010600040101010101" pitchFamily="2" charset="-122"/>
              </a:rPr>
              <a:t>若</a:t>
            </a:r>
            <a:r>
              <a:rPr lang="en-US" altLang="zh-CN" sz="2400" dirty="0">
                <a:solidFill>
                  <a:srgbClr val="000000"/>
                </a:solidFill>
                <a:latin typeface="华文楷体" panose="02010600040101010101" pitchFamily="2" charset="-122"/>
                <a:ea typeface="华文楷体" panose="02010600040101010101" pitchFamily="2" charset="-122"/>
              </a:rPr>
              <a:t>key</a:t>
            </a:r>
            <a:r>
              <a:rPr lang="zh-CN" altLang="en-US" sz="2400" dirty="0">
                <a:solidFill>
                  <a:srgbClr val="000000"/>
                </a:solidFill>
                <a:latin typeface="华文楷体" panose="02010600040101010101" pitchFamily="2" charset="-122"/>
                <a:ea typeface="华文楷体" panose="02010600040101010101" pitchFamily="2" charset="-122"/>
              </a:rPr>
              <a:t>大于</a:t>
            </a:r>
            <a:r>
              <a:rPr lang="en-US" altLang="zh-CN" sz="2400" dirty="0">
                <a:solidFill>
                  <a:srgbClr val="000000"/>
                </a:solidFill>
                <a:latin typeface="华文楷体" panose="02010600040101010101" pitchFamily="2" charset="-122"/>
                <a:ea typeface="华文楷体" panose="02010600040101010101" pitchFamily="2" charset="-122"/>
              </a:rPr>
              <a:t>T-&gt;</a:t>
            </a:r>
            <a:r>
              <a:rPr lang="en-US" altLang="zh-CN" sz="2400" dirty="0" err="1">
                <a:solidFill>
                  <a:srgbClr val="000000"/>
                </a:solidFill>
                <a:latin typeface="华文楷体" panose="02010600040101010101" pitchFamily="2" charset="-122"/>
                <a:ea typeface="华文楷体" panose="02010600040101010101" pitchFamily="2" charset="-122"/>
              </a:rPr>
              <a:t>data.key</a:t>
            </a:r>
            <a:r>
              <a:rPr lang="zh-CN" altLang="en-US" sz="2400" dirty="0">
                <a:solidFill>
                  <a:srgbClr val="000000"/>
                </a:solidFill>
                <a:latin typeface="华文楷体" panose="02010600040101010101" pitchFamily="2" charset="-122"/>
                <a:ea typeface="华文楷体" panose="02010600040101010101" pitchFamily="2" charset="-122"/>
              </a:rPr>
              <a:t>，则</a:t>
            </a:r>
            <a:r>
              <a:rPr lang="zh-CN" altLang="en-US" sz="2400" dirty="0">
                <a:solidFill>
                  <a:srgbClr val="000000"/>
                </a:solidFill>
                <a:latin typeface="华文楷体" panose="02010600040101010101" pitchFamily="2" charset="-122"/>
                <a:ea typeface="华文楷体" panose="02010600040101010101" pitchFamily="2" charset="-122"/>
                <a:sym typeface="+mn-ea"/>
              </a:rPr>
              <a:t>将待插结点插入右子树。</a:t>
            </a:r>
            <a:endParaRPr lang="en-US" altLang="zh-CN" sz="2400" dirty="0" smtClean="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pPr>
            <a:endParaRPr lang="zh-CN" altLang="en-US" sz="2400" dirty="0">
              <a:solidFill>
                <a:srgbClr val="000000"/>
              </a:solidFill>
              <a:latin typeface="华文楷体" panose="02010600040101010101" pitchFamily="2" charset="-122"/>
              <a:ea typeface="华文楷体" panose="02010600040101010101" pitchFamily="2" charset="-122"/>
            </a:endParaRPr>
          </a:p>
          <a:p>
            <a:pPr lvl="1" eaLnBrk="1" hangingPunct="1">
              <a:lnSpc>
                <a:spcPct val="130000"/>
              </a:lnSpc>
              <a:spcBef>
                <a:spcPts val="0"/>
              </a:spcBef>
              <a:buClr>
                <a:schemeClr val="accent1"/>
              </a:buClr>
              <a:buFont typeface="Wingdings" panose="05000000000000000000" pitchFamily="2" charset="2"/>
              <a:buChar char="§"/>
            </a:pPr>
            <a:endParaRPr lang="zh-CN" altLang="en-US" sz="2400" dirty="0">
              <a:latin typeface="Times New Roman" panose="02020603050405020304" pitchFamily="18" charset="0"/>
            </a:endParaRPr>
          </a:p>
        </p:txBody>
      </p:sp>
      <p:sp>
        <p:nvSpPr>
          <p:cNvPr id="13" name="Oval 12"/>
          <p:cNvSpPr>
            <a:spLocks noChangeArrowheads="1"/>
          </p:cNvSpPr>
          <p:nvPr/>
        </p:nvSpPr>
        <p:spPr bwMode="auto">
          <a:xfrm>
            <a:off x="10219373" y="1322706"/>
            <a:ext cx="695325" cy="687388"/>
          </a:xfrm>
          <a:prstGeom prst="ellipse">
            <a:avLst/>
          </a:prstGeom>
          <a:solidFill>
            <a:srgbClr val="FFFF00"/>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20</a:t>
            </a:r>
            <a:endPar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Oval 12"/>
          <p:cNvSpPr>
            <a:spLocks noChangeArrowheads="1"/>
          </p:cNvSpPr>
          <p:nvPr/>
        </p:nvSpPr>
        <p:spPr bwMode="auto">
          <a:xfrm>
            <a:off x="10219690" y="1322070"/>
            <a:ext cx="695325" cy="687705"/>
          </a:xfrm>
          <a:prstGeom prst="ellipse">
            <a:avLst/>
          </a:prstGeom>
          <a:solidFill>
            <a:srgbClr val="FFFF00"/>
          </a:solidFill>
          <a:ln w="38100" algn="ctr">
            <a:solidFill>
              <a:srgbClr val="0225B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20</a:t>
            </a:r>
            <a:endPar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7108" name="矩形 47107"/>
          <p:cNvSpPr/>
          <p:nvPr/>
        </p:nvSpPr>
        <p:spPr>
          <a:xfrm>
            <a:off x="1253490" y="6108065"/>
            <a:ext cx="10048875" cy="512445"/>
          </a:xfrm>
          <a:prstGeom prst="rect">
            <a:avLst/>
          </a:prstGeom>
          <a:solidFill>
            <a:srgbClr val="CCFFFF"/>
          </a:solidFill>
          <a:ln w="9525">
            <a:noFill/>
          </a:ln>
        </p:spPr>
        <p:txBody>
          <a:bodyPr lIns="92075" rIns="92075"/>
          <a:p>
            <a:pPr marL="342900" indent="-342900" algn="just" eaLnBrk="0" hangingPunct="0">
              <a:lnSpc>
                <a:spcPct val="110000"/>
              </a:lnSpc>
              <a:spcBef>
                <a:spcPct val="0"/>
              </a:spcBef>
              <a:buNone/>
            </a:pPr>
            <a:r>
              <a:rPr lang="zh-CN" altLang="en-US" sz="2400" b="1">
                <a:solidFill>
                  <a:srgbClr val="FF0000"/>
                </a:solidFill>
                <a:latin typeface="微软雅黑" panose="020B0503020204020204" pitchFamily="34" charset="-122"/>
                <a:ea typeface="微软雅黑" panose="020B0503020204020204" pitchFamily="34" charset="-122"/>
              </a:rPr>
              <a:t>注意</a:t>
            </a:r>
            <a:r>
              <a:rPr lang="zh-CN" altLang="en-US" sz="2400" b="1">
                <a:solidFill>
                  <a:srgbClr val="000000"/>
                </a:solidFill>
                <a:latin typeface="微软雅黑" panose="020B0503020204020204" pitchFamily="34" charset="-122"/>
                <a:ea typeface="微软雅黑" panose="020B0503020204020204" pitchFamily="34" charset="-122"/>
              </a:rPr>
              <a:t>：这是一个</a:t>
            </a:r>
            <a:r>
              <a:rPr lang="zh-CN" altLang="en-US" sz="2400" b="1">
                <a:solidFill>
                  <a:srgbClr val="FF0000"/>
                </a:solidFill>
                <a:latin typeface="微软雅黑" panose="020B0503020204020204" pitchFamily="34" charset="-122"/>
                <a:ea typeface="微软雅黑" panose="020B0503020204020204" pitchFamily="34" charset="-122"/>
              </a:rPr>
              <a:t>递归过程</a:t>
            </a:r>
            <a:r>
              <a:rPr lang="zh-CN" altLang="en-US" sz="2400" b="1">
                <a:solidFill>
                  <a:srgbClr val="000000"/>
                </a:solidFill>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sym typeface="+mn-ea"/>
              </a:rPr>
              <a:t>插入结点应为该</a:t>
            </a:r>
            <a:r>
              <a:rPr lang="zh-CN" altLang="en-US" sz="2400" b="1">
                <a:solidFill>
                  <a:srgbClr val="FF0000"/>
                </a:solidFill>
                <a:latin typeface="微软雅黑" panose="020B0503020204020204" pitchFamily="34" charset="-122"/>
                <a:ea typeface="微软雅黑" panose="020B0503020204020204" pitchFamily="34" charset="-122"/>
                <a:sym typeface="+mn-ea"/>
              </a:rPr>
              <a:t>叶子结点</a:t>
            </a:r>
            <a:r>
              <a:rPr lang="zh-CN" altLang="en-US" sz="2400" b="1">
                <a:latin typeface="微软雅黑" panose="020B0503020204020204" pitchFamily="34" charset="-122"/>
                <a:ea typeface="微软雅黑" panose="020B0503020204020204" pitchFamily="34" charset="-122"/>
                <a:sym typeface="+mn-ea"/>
              </a:rPr>
              <a:t>的</a:t>
            </a:r>
            <a:r>
              <a:rPr lang="zh-CN" altLang="en-US" sz="2400" b="1">
                <a:solidFill>
                  <a:srgbClr val="FF0000"/>
                </a:solidFill>
                <a:latin typeface="微软雅黑" panose="020B0503020204020204" pitchFamily="34" charset="-122"/>
                <a:ea typeface="微软雅黑" panose="020B0503020204020204" pitchFamily="34" charset="-122"/>
                <a:sym typeface="+mn-ea"/>
              </a:rPr>
              <a:t>左孩子</a:t>
            </a:r>
            <a:r>
              <a:rPr lang="zh-CN" altLang="en-US" sz="2400" b="1">
                <a:latin typeface="微软雅黑" panose="020B0503020204020204" pitchFamily="34" charset="-122"/>
                <a:ea typeface="微软雅黑" panose="020B0503020204020204" pitchFamily="34" charset="-122"/>
                <a:sym typeface="+mn-ea"/>
              </a:rPr>
              <a:t>或</a:t>
            </a:r>
            <a:r>
              <a:rPr lang="zh-CN" altLang="en-US" sz="2400" b="1">
                <a:solidFill>
                  <a:srgbClr val="FF0000"/>
                </a:solidFill>
                <a:latin typeface="微软雅黑" panose="020B0503020204020204" pitchFamily="34" charset="-122"/>
                <a:ea typeface="微软雅黑" panose="020B0503020204020204" pitchFamily="34" charset="-122"/>
                <a:sym typeface="+mn-ea"/>
              </a:rPr>
              <a:t>右孩子</a:t>
            </a:r>
            <a:r>
              <a:rPr lang="zh-CN" altLang="en-US" sz="2400" b="1">
                <a:latin typeface="微软雅黑" panose="020B0503020204020204" pitchFamily="34" charset="-122"/>
                <a:ea typeface="微软雅黑" panose="020B0503020204020204" pitchFamily="34" charset="-122"/>
                <a:sym typeface="+mn-ea"/>
              </a:rPr>
              <a:t>。</a:t>
            </a:r>
            <a:endParaRPr lang="zh-CN" altLang="en-US" sz="2400" b="1">
              <a:solidFill>
                <a:srgbClr val="FF0000"/>
              </a:solidFill>
              <a:latin typeface="微软雅黑" panose="020B0503020204020204" pitchFamily="34" charset="-122"/>
              <a:ea typeface="微软雅黑" panose="020B0503020204020204" pitchFamily="34" charset="-122"/>
            </a:endParaRPr>
          </a:p>
          <a:p>
            <a:pPr marL="742950" lvl="1" indent="-285750" algn="just" eaLnBrk="0" hangingPunct="0">
              <a:lnSpc>
                <a:spcPct val="110000"/>
              </a:lnSpc>
              <a:spcBef>
                <a:spcPct val="0"/>
              </a:spcBef>
              <a:buClrTx/>
              <a:buSzPct val="100000"/>
              <a:buFont typeface="Wingdings" panose="05000000000000000000" pitchFamily="2" charset="2"/>
              <a:buChar char="ü"/>
            </a:pPr>
            <a:endParaRPr lang="zh-CN" altLang="en-US" sz="2400" b="1">
              <a:solidFill>
                <a:srgbClr val="FF0000"/>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flipH="1">
            <a:off x="8998585" y="2564765"/>
            <a:ext cx="516890" cy="5207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8284845" y="3390265"/>
            <a:ext cx="516890" cy="5207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100185" y="4458335"/>
            <a:ext cx="371475" cy="42608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56"/>
                                        </p:tgtEl>
                                        <p:attrNameLst>
                                          <p:attrName>style.visibility</p:attrName>
                                        </p:attrNameLst>
                                      </p:cBhvr>
                                      <p:to>
                                        <p:strVal val="visible"/>
                                      </p:to>
                                    </p:set>
                                    <p:animEffect transition="in" filter="wipe(left)">
                                      <p:cBhvr>
                                        <p:cTn id="7" dur="500"/>
                                        <p:tgtEl>
                                          <p:spTgt spid="481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left)">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000573 0.057593 L -0.077292 0.173056 " pathEditMode="relative" rAng="0" ptsTypes="">
                                      <p:cBhvr>
                                        <p:cTn id="20" dur="1000" fill="hold"/>
                                        <p:tgtEl>
                                          <p:spTgt spid="13"/>
                                        </p:tgtEl>
                                        <p:attrNameLst>
                                          <p:attrName>ppt_x</p:attrName>
                                          <p:attrName>ppt_y</p:attrName>
                                        </p:attrNameLst>
                                      </p:cBhvr>
                                      <p:rCtr x="-26" y="126"/>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500" fill="hold">
                                          <p:stCondLst>
                                            <p:cond delay="0"/>
                                          </p:stCondLst>
                                        </p:cTn>
                                        <p:tgtEl>
                                          <p:spTgt spid="11">
                                            <p:txEl>
                                              <p:pRg st="2" end="2"/>
                                            </p:txEl>
                                          </p:spTgt>
                                        </p:tgtEl>
                                        <p:attrNameLst>
                                          <p:attrName>style.visibility</p:attrName>
                                        </p:attrNameLst>
                                      </p:cBhvr>
                                      <p:to>
                                        <p:strVal val="visible"/>
                                      </p:to>
                                    </p:set>
                                    <p:animEffect transition="in" filter="wipe(left)">
                                      <p:cBhvr>
                                        <p:cTn id="25" dur="500"/>
                                        <p:tgtEl>
                                          <p:spTgt spid="11">
                                            <p:txEl>
                                              <p:pRg st="2" end="2"/>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wipe(left)">
                                      <p:cBhvr>
                                        <p:cTn id="29" dur="500"/>
                                        <p:tgtEl>
                                          <p:spTgt spid="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Par">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Par">
                                  <p:stCondLst>
                                    <p:cond delay="0"/>
                                  </p:stCondLst>
                                  <p:childTnLst>
                                    <p:set>
                                      <p:cBhvr>
                                        <p:cTn id="37" dur="1" fill="hold">
                                          <p:stCondLst>
                                            <p:cond delay="0"/>
                                          </p:stCondLst>
                                        </p:cTn>
                                        <p:tgtEl>
                                          <p:spTgt spid="13"/>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wipe(left)">
                                      <p:cBhvr>
                                        <p:cTn id="44" dur="500"/>
                                        <p:tgtEl>
                                          <p:spTgt spid="11">
                                            <p:txEl>
                                              <p:pRg st="4" end="4"/>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1">
                                            <p:txEl>
                                              <p:pRg st="5" end="5"/>
                                            </p:txEl>
                                          </p:spTgt>
                                        </p:tgtEl>
                                        <p:attrNameLst>
                                          <p:attrName>style.visibility</p:attrName>
                                        </p:attrNameLst>
                                      </p:cBhvr>
                                      <p:to>
                                        <p:strVal val="visible"/>
                                      </p:to>
                                    </p:set>
                                    <p:animEffect transition="in" filter="wipe(left)">
                                      <p:cBhvr>
                                        <p:cTn id="48" dur="500"/>
                                        <p:tgtEl>
                                          <p:spTgt spid="11">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up)">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
                                            <p:txEl>
                                              <p:pRg st="6" end="6"/>
                                            </p:txEl>
                                          </p:spTgt>
                                        </p:tgtEl>
                                        <p:attrNameLst>
                                          <p:attrName>style.visibility</p:attrName>
                                        </p:attrNameLst>
                                      </p:cBhvr>
                                      <p:to>
                                        <p:strVal val="visible"/>
                                      </p:to>
                                    </p:set>
                                    <p:animEffect transition="in" filter="wipe(left)">
                                      <p:cBhvr>
                                        <p:cTn id="63" dur="500"/>
                                        <p:tgtEl>
                                          <p:spTgt spid="11">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500" fill="hold">
                                          <p:stCondLst>
                                            <p:cond delay="0"/>
                                          </p:stCondLst>
                                        </p:cTn>
                                        <p:tgtEl>
                                          <p:spTgt spid="47108"/>
                                        </p:tgtEl>
                                        <p:attrNameLst>
                                          <p:attrName>style.visibility</p:attrName>
                                        </p:attrNameLst>
                                      </p:cBhvr>
                                      <p:to>
                                        <p:strVal val="visible"/>
                                      </p:to>
                                    </p:set>
                                    <p:animEffect transition="in" filter="box(in)">
                                      <p:cBhvr>
                                        <p:cTn id="7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48156" grpId="0"/>
      <p:bldP spid="13" grpId="0" animBg="1"/>
      <p:bldP spid="13" grpId="1" animBg="1"/>
      <p:bldP spid="15" grpId="0" bldLvl="0" animBg="1"/>
      <p:bldP spid="13" grpId="2" animBg="1"/>
      <p:bldP spid="4710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二叉排序树的插入</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3"/>
          <p:cNvSpPr txBox="1">
            <a:spLocks noChangeArrowheads="1"/>
          </p:cNvSpPr>
          <p:nvPr/>
        </p:nvSpPr>
        <p:spPr bwMode="auto">
          <a:xfrm>
            <a:off x="2126615" y="1988820"/>
            <a:ext cx="8665845" cy="472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smtClean="0">
                <a:solidFill>
                  <a:srgbClr val="3333FF"/>
                </a:solidFill>
                <a:latin typeface="+mj-ea"/>
                <a:ea typeface="+mj-ea"/>
              </a:rPr>
              <a:t>算法</a:t>
            </a:r>
            <a:r>
              <a:rPr lang="zh-CN" altLang="en-US" dirty="0">
                <a:solidFill>
                  <a:srgbClr val="3333FF"/>
                </a:solidFill>
                <a:latin typeface="+mj-ea"/>
                <a:ea typeface="+mj-ea"/>
              </a:rPr>
              <a:t>实现（递归）</a:t>
            </a:r>
            <a:endParaRPr lang="zh-CN" altLang="en-US" dirty="0" smtClean="0">
              <a:solidFill>
                <a:srgbClr val="3333FF"/>
              </a:solidFill>
              <a:latin typeface="+mj-ea"/>
              <a:ea typeface="+mj-ea"/>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 Insert</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BSTree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ElemType  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if (!T)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 = new BSTNode ;                              S -&gt; data = e ;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S-&gt;lchild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S-&gt;rchild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NULL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 = S;</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else if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key &lt; T-&gt;data.key )      </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Insert</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T-&gt;lchild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                                                          </a:t>
            </a:r>
            <a:endPar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else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if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key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&gt;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T-&gt;data.key )      </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Insert</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BST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 T-&gt;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r</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child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zh-CN"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Insert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BST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50000"/>
              </a:lnSpc>
              <a:spcBef>
                <a:spcPts val="0"/>
              </a:spcBef>
              <a:buClr>
                <a:schemeClr val="accent1"/>
              </a:buClr>
              <a:buFont typeface="Wingdings" panose="05000000000000000000" pitchFamily="2" charset="2"/>
              <a:buChar char="§"/>
            </a:pP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二叉排序树的创建</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6"/>
          <p:cNvSpPr>
            <a:spLocks noChangeArrowheads="1"/>
          </p:cNvSpPr>
          <p:nvPr/>
        </p:nvSpPr>
        <p:spPr bwMode="auto">
          <a:xfrm>
            <a:off x="1400175" y="1913890"/>
            <a:ext cx="9760585" cy="217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利用二叉排序树的插入算法，可以很容易地实现创建二叉排序树的操作，其</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基本思想</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由一棵空二叉树开始，经过一系列的查找插入操作生成一棵二叉排序树</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15000"/>
              </a:lnSpc>
              <a:spcBef>
                <a:spcPct val="50000"/>
              </a:spcBef>
              <a:spcAft>
                <a:spcPts val="0"/>
              </a:spcAft>
              <a:buClrTx/>
              <a:buSzTx/>
              <a:buFontTx/>
              <a:buNone/>
              <a:defRPr/>
            </a:pPr>
            <a:endPar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29" name="Rectangle 3"/>
          <p:cNvSpPr txBox="1">
            <a:spLocks noChangeArrowheads="1"/>
          </p:cNvSpPr>
          <p:nvPr/>
        </p:nvSpPr>
        <p:spPr bwMode="auto">
          <a:xfrm>
            <a:off x="1256983" y="3282315"/>
            <a:ext cx="8640763"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tx2"/>
              </a:buClr>
              <a:buFont typeface="Wingdings" panose="05000000000000000000" pitchFamily="2" charset="2"/>
              <a:buChar char="§"/>
              <a:defRPr sz="2800">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defRPr/>
            </a:pPr>
            <a:r>
              <a:rPr kumimoji="1" lang="zh-CN" altLang="en-US" sz="2800" b="1" i="0" u="none" strike="noStrike" kern="0" cap="none" spc="0" normalizeH="0" baseline="0" noProof="0" dirty="0" smtClean="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关键字序列为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18</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12</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r>
              <a:rPr kumimoji="0"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0" name="Oval 4"/>
          <p:cNvSpPr>
            <a:spLocks noChangeArrowheads="1"/>
          </p:cNvSpPr>
          <p:nvPr/>
        </p:nvSpPr>
        <p:spPr bwMode="auto">
          <a:xfrm>
            <a:off x="5087620" y="3868103"/>
            <a:ext cx="593725" cy="493713"/>
          </a:xfrm>
          <a:prstGeom prst="ellipse">
            <a:avLst/>
          </a:prstGeom>
          <a:solidFill>
            <a:schemeClr val="accent2">
              <a:lumMod val="60000"/>
              <a:lumOff val="40000"/>
            </a:schemeClr>
          </a:solidFill>
          <a:ln w="57150" algn="ctr">
            <a:solidFill>
              <a:srgbClr val="3EA43E"/>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nvGrpSpPr>
          <p:cNvPr id="31" name="Group 5"/>
          <p:cNvGrpSpPr/>
          <p:nvPr/>
        </p:nvGrpSpPr>
        <p:grpSpPr>
          <a:xfrm>
            <a:off x="5648325" y="4266565"/>
            <a:ext cx="870887" cy="887064"/>
            <a:chOff x="2996" y="1917"/>
            <a:chExt cx="629" cy="692"/>
          </a:xfrm>
        </p:grpSpPr>
        <p:sp>
          <p:nvSpPr>
            <p:cNvPr id="32" name="Oval 6"/>
            <p:cNvSpPr>
              <a:spLocks noChangeArrowheads="1"/>
            </p:cNvSpPr>
            <p:nvPr/>
          </p:nvSpPr>
          <p:spPr bwMode="auto">
            <a:xfrm>
              <a:off x="3196" y="2224"/>
              <a:ext cx="429" cy="385"/>
            </a:xfrm>
            <a:prstGeom prst="ellipse">
              <a:avLst/>
            </a:prstGeom>
            <a:solidFill>
              <a:schemeClr val="accent2">
                <a:lumMod val="60000"/>
                <a:lumOff val="40000"/>
              </a:schemeClr>
            </a:solid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18</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3" name="Line 7"/>
            <p:cNvSpPr>
              <a:spLocks noChangeShapeType="1"/>
            </p:cNvSpPr>
            <p:nvPr/>
          </p:nvSpPr>
          <p:spPr bwMode="auto">
            <a:xfrm>
              <a:off x="2996" y="1917"/>
              <a:ext cx="376" cy="340"/>
            </a:xfrm>
            <a:prstGeom prst="line">
              <a:avLst/>
            </a:prstGeom>
            <a:noFill/>
            <a:ln w="57150">
              <a:solidFill>
                <a:srgbClr val="3EA43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grpSp>
        <p:nvGrpSpPr>
          <p:cNvPr id="34" name="Group 8"/>
          <p:cNvGrpSpPr/>
          <p:nvPr/>
        </p:nvGrpSpPr>
        <p:grpSpPr>
          <a:xfrm>
            <a:off x="4363720" y="4257040"/>
            <a:ext cx="781050" cy="969963"/>
            <a:chOff x="2089" y="1933"/>
            <a:chExt cx="564" cy="755"/>
          </a:xfrm>
        </p:grpSpPr>
        <p:sp>
          <p:nvSpPr>
            <p:cNvPr id="35" name="Oval 9"/>
            <p:cNvSpPr>
              <a:spLocks noChangeArrowheads="1"/>
            </p:cNvSpPr>
            <p:nvPr/>
          </p:nvSpPr>
          <p:spPr bwMode="auto">
            <a:xfrm>
              <a:off x="2089" y="2280"/>
              <a:ext cx="408" cy="408"/>
            </a:xfrm>
            <a:prstGeom prst="ellipse">
              <a:avLst/>
            </a:prstGeom>
            <a:solidFill>
              <a:schemeClr val="accent2">
                <a:lumMod val="60000"/>
                <a:lumOff val="40000"/>
              </a:schemeClr>
            </a:solid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6" name="Line 10"/>
            <p:cNvSpPr>
              <a:spLocks noChangeShapeType="1"/>
            </p:cNvSpPr>
            <p:nvPr/>
          </p:nvSpPr>
          <p:spPr bwMode="auto">
            <a:xfrm flipH="1">
              <a:off x="2381" y="1933"/>
              <a:ext cx="272" cy="386"/>
            </a:xfrm>
            <a:prstGeom prst="line">
              <a:avLst/>
            </a:prstGeom>
            <a:noFill/>
            <a:ln w="57150">
              <a:solidFill>
                <a:srgbClr val="3EA43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grpSp>
        <p:nvGrpSpPr>
          <p:cNvPr id="37" name="Group 11"/>
          <p:cNvGrpSpPr/>
          <p:nvPr/>
        </p:nvGrpSpPr>
        <p:grpSpPr>
          <a:xfrm>
            <a:off x="4784408" y="5193665"/>
            <a:ext cx="690562" cy="752475"/>
            <a:chOff x="2452" y="2646"/>
            <a:chExt cx="499" cy="586"/>
          </a:xfrm>
        </p:grpSpPr>
        <p:sp>
          <p:nvSpPr>
            <p:cNvPr id="38" name="Oval 12"/>
            <p:cNvSpPr>
              <a:spLocks noChangeArrowheads="1"/>
            </p:cNvSpPr>
            <p:nvPr/>
          </p:nvSpPr>
          <p:spPr bwMode="auto">
            <a:xfrm>
              <a:off x="2589" y="2869"/>
              <a:ext cx="362" cy="363"/>
            </a:xfrm>
            <a:prstGeom prst="ellipse">
              <a:avLst/>
            </a:prstGeom>
            <a:solidFill>
              <a:schemeClr val="accent2">
                <a:lumMod val="60000"/>
                <a:lumOff val="40000"/>
              </a:schemeClr>
            </a:solid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9" name="Line 13"/>
            <p:cNvSpPr>
              <a:spLocks noChangeShapeType="1"/>
            </p:cNvSpPr>
            <p:nvPr/>
          </p:nvSpPr>
          <p:spPr bwMode="auto">
            <a:xfrm>
              <a:off x="2452" y="2646"/>
              <a:ext cx="192" cy="270"/>
            </a:xfrm>
            <a:prstGeom prst="line">
              <a:avLst/>
            </a:prstGeom>
            <a:noFill/>
            <a:ln w="57150">
              <a:solidFill>
                <a:srgbClr val="3EA43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grpSp>
        <p:nvGrpSpPr>
          <p:cNvPr id="40" name="Group 14"/>
          <p:cNvGrpSpPr/>
          <p:nvPr/>
        </p:nvGrpSpPr>
        <p:grpSpPr>
          <a:xfrm>
            <a:off x="5721033" y="5153978"/>
            <a:ext cx="593725" cy="842962"/>
            <a:chOff x="3177" y="2688"/>
            <a:chExt cx="429" cy="657"/>
          </a:xfrm>
        </p:grpSpPr>
        <p:sp>
          <p:nvSpPr>
            <p:cNvPr id="41" name="Oval 15"/>
            <p:cNvSpPr>
              <a:spLocks noChangeArrowheads="1"/>
            </p:cNvSpPr>
            <p:nvPr/>
          </p:nvSpPr>
          <p:spPr bwMode="auto">
            <a:xfrm>
              <a:off x="3177" y="2960"/>
              <a:ext cx="429" cy="385"/>
            </a:xfrm>
            <a:prstGeom prst="ellipse">
              <a:avLst/>
            </a:prstGeom>
            <a:solidFill>
              <a:schemeClr val="accent2">
                <a:lumMod val="60000"/>
                <a:lumOff val="40000"/>
              </a:schemeClr>
            </a:solid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12</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2" name="Line 16"/>
            <p:cNvSpPr>
              <a:spLocks noChangeShapeType="1"/>
            </p:cNvSpPr>
            <p:nvPr/>
          </p:nvSpPr>
          <p:spPr bwMode="auto">
            <a:xfrm flipH="1">
              <a:off x="3404" y="2688"/>
              <a:ext cx="127" cy="271"/>
            </a:xfrm>
            <a:prstGeom prst="line">
              <a:avLst/>
            </a:prstGeom>
            <a:noFill/>
            <a:ln w="57150">
              <a:solidFill>
                <a:srgbClr val="3EA43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grpSp>
        <p:nvGrpSpPr>
          <p:cNvPr id="43" name="Group 17"/>
          <p:cNvGrpSpPr/>
          <p:nvPr/>
        </p:nvGrpSpPr>
        <p:grpSpPr bwMode="auto">
          <a:xfrm>
            <a:off x="3841129" y="5172680"/>
            <a:ext cx="600645" cy="807027"/>
            <a:chOff x="1717" y="2642"/>
            <a:chExt cx="434" cy="629"/>
          </a:xfrm>
          <a:solidFill>
            <a:schemeClr val="accent2">
              <a:lumMod val="60000"/>
              <a:lumOff val="40000"/>
            </a:schemeClr>
          </a:solidFill>
        </p:grpSpPr>
        <p:sp>
          <p:nvSpPr>
            <p:cNvPr id="44" name="Oval 18"/>
            <p:cNvSpPr>
              <a:spLocks noChangeArrowheads="1"/>
            </p:cNvSpPr>
            <p:nvPr/>
          </p:nvSpPr>
          <p:spPr bwMode="auto">
            <a:xfrm>
              <a:off x="1717" y="2908"/>
              <a:ext cx="370" cy="363"/>
            </a:xfrm>
            <a:prstGeom prst="ellipse">
              <a:avLst/>
            </a:prstGeom>
            <a:grp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 name="Line 19"/>
            <p:cNvSpPr>
              <a:spLocks noChangeShapeType="1"/>
            </p:cNvSpPr>
            <p:nvPr/>
          </p:nvSpPr>
          <p:spPr bwMode="auto">
            <a:xfrm flipH="1">
              <a:off x="1998" y="2642"/>
              <a:ext cx="153" cy="298"/>
            </a:xfrm>
            <a:prstGeom prst="line">
              <a:avLst/>
            </a:prstGeom>
            <a:grpFill/>
            <a:ln w="57150">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grpSp>
        <p:nvGrpSpPr>
          <p:cNvPr id="46" name="Group 20"/>
          <p:cNvGrpSpPr/>
          <p:nvPr/>
        </p:nvGrpSpPr>
        <p:grpSpPr>
          <a:xfrm>
            <a:off x="4352608" y="5946140"/>
            <a:ext cx="790575" cy="790575"/>
            <a:chOff x="1900" y="3339"/>
            <a:chExt cx="571" cy="617"/>
          </a:xfrm>
        </p:grpSpPr>
        <p:sp>
          <p:nvSpPr>
            <p:cNvPr id="47" name="Oval 21"/>
            <p:cNvSpPr>
              <a:spLocks noChangeArrowheads="1"/>
            </p:cNvSpPr>
            <p:nvPr/>
          </p:nvSpPr>
          <p:spPr bwMode="auto">
            <a:xfrm>
              <a:off x="1900" y="3608"/>
              <a:ext cx="359" cy="348"/>
            </a:xfrm>
            <a:prstGeom prst="ellipse">
              <a:avLst/>
            </a:prstGeom>
            <a:solidFill>
              <a:schemeClr val="accent2">
                <a:lumMod val="60000"/>
                <a:lumOff val="40000"/>
              </a:schemeClr>
            </a:solidFill>
            <a:ln w="57150" algn="ctr">
              <a:solidFill>
                <a:srgbClr val="3EA43E"/>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8" name="Line 22"/>
            <p:cNvSpPr>
              <a:spLocks noChangeShapeType="1"/>
            </p:cNvSpPr>
            <p:nvPr/>
          </p:nvSpPr>
          <p:spPr bwMode="auto">
            <a:xfrm flipH="1">
              <a:off x="2199" y="3339"/>
              <a:ext cx="272" cy="337"/>
            </a:xfrm>
            <a:prstGeom prst="line">
              <a:avLst/>
            </a:prstGeom>
            <a:noFill/>
            <a:ln w="57150">
              <a:solidFill>
                <a:srgbClr val="3EA43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9">
                                            <p:txEl>
                                              <p:charRg st="0" end="35"/>
                                            </p:txEl>
                                          </p:spTgt>
                                        </p:tgtEl>
                                        <p:attrNameLst>
                                          <p:attrName>style.visibility</p:attrName>
                                        </p:attrNameLst>
                                      </p:cBhvr>
                                      <p:to>
                                        <p:strVal val="visible"/>
                                      </p:to>
                                    </p:set>
                                    <p:animEffect transition="in" filter="blinds(horizontal)">
                                      <p:cBhvr>
                                        <p:cTn id="7" dur="500"/>
                                        <p:tgtEl>
                                          <p:spTgt spid="29">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linds(horizontal)">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836420" y="1988820"/>
            <a:ext cx="8956040" cy="472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smtClean="0">
                <a:solidFill>
                  <a:srgbClr val="3333FF"/>
                </a:solidFill>
                <a:latin typeface="+mj-ea"/>
                <a:ea typeface="+mj-ea"/>
              </a:rPr>
              <a:t>算法</a:t>
            </a:r>
            <a:r>
              <a:rPr lang="zh-CN" altLang="en-US" dirty="0">
                <a:solidFill>
                  <a:srgbClr val="3333FF"/>
                </a:solidFill>
                <a:latin typeface="+mj-ea"/>
                <a:ea typeface="+mj-ea"/>
              </a:rPr>
              <a:t>实现</a:t>
            </a:r>
            <a:endParaRPr lang="zh-CN" altLang="en-US" dirty="0" smtClean="0">
              <a:solidFill>
                <a:srgbClr val="3333FF"/>
              </a:solidFill>
              <a:latin typeface="+mj-ea"/>
              <a:ea typeface="+mj-ea"/>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Creat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BST( BSTree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NULL ;     cin &gt;&gt; e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key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!=ENDFLAG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mn-ea"/>
              </a:rPr>
              <a:t>ENDFLAG</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mn-ea"/>
              </a:rPr>
              <a:t>为输入结束标志</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Insert</a:t>
            </a:r>
            <a:r>
              <a:rPr lang="zh-CN" altLang="zh-CN" sz="2400" dirty="0">
                <a:solidFill>
                  <a:srgbClr val="BF11C3"/>
                </a:solidFill>
                <a:latin typeface="Times New Roman" panose="02020603050405020304" pitchFamily="18" charset="0"/>
                <a:ea typeface="华文楷体" panose="02010600040101010101" pitchFamily="2" charset="-122"/>
                <a:cs typeface="Times New Roman" panose="02020603050405020304" pitchFamily="18" charset="0"/>
                <a:sym typeface="+mn-ea"/>
              </a:rPr>
              <a:t>BST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 , e);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cin &gt;&gt; e ;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Creat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sym typeface="+mn-ea"/>
              </a:rPr>
              <a:t>BST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50000"/>
              </a:lnSpc>
              <a:spcBef>
                <a:spcPts val="0"/>
              </a:spcBef>
              <a:buClr>
                <a:schemeClr val="accent1"/>
              </a:buClr>
              <a:buFont typeface="Wingdings" panose="05000000000000000000" pitchFamily="2" charset="2"/>
              <a:buChar char="§"/>
            </a:pP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二叉排序树的创建</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4275" name="Rectangle 3"/>
          <p:cNvSpPr txBox="1"/>
          <p:nvPr/>
        </p:nvSpPr>
        <p:spPr>
          <a:xfrm>
            <a:off x="1816735" y="2127250"/>
            <a:ext cx="9022080" cy="4077970"/>
          </a:xfrm>
          <a:prstGeom prst="rect">
            <a:avLst/>
          </a:prstGeom>
          <a:noFill/>
          <a:ln w="9525">
            <a:noFill/>
          </a:ln>
        </p:spPr>
        <p:txBody>
          <a:bodyPr/>
          <a:p>
            <a:pPr marL="447675" indent="-361950" algn="just" eaLnBrk="0" hangingPunct="0">
              <a:lnSpc>
                <a:spcPct val="150000"/>
              </a:lnSpc>
              <a:spcBef>
                <a:spcPts val="1800"/>
              </a:spcBef>
              <a:buClr>
                <a:schemeClr val="accent1"/>
              </a:buClr>
              <a:buSzPct val="70000"/>
              <a:buFont typeface="Webdings" panose="05030102010509060703" pitchFamily="18" charset="2"/>
              <a:buChar char=""/>
            </a:pPr>
            <a:r>
              <a:rPr lang="zh-CN" altLang="en-US" sz="3200" b="1" dirty="0" smtClean="0">
                <a:solidFill>
                  <a:srgbClr val="3333FF"/>
                </a:solidFill>
                <a:latin typeface="+mj-ea"/>
                <a:ea typeface="+mj-ea"/>
              </a:rPr>
              <a:t>操作要点：</a:t>
            </a:r>
            <a:endParaRPr lang="en-US" altLang="zh-CN" dirty="0">
              <a:solidFill>
                <a:schemeClr val="accent1"/>
              </a:solidFill>
              <a:latin typeface="Arial" panose="020B0604020202020204" pitchFamily="34" charset="0"/>
            </a:endParaRPr>
          </a:p>
          <a:p>
            <a:pPr marL="447675" lvl="1" indent="-447675" algn="just" eaLnBrk="0" hangingPunct="0">
              <a:lnSpc>
                <a:spcPct val="150000"/>
              </a:lnSpc>
              <a:spcAft>
                <a:spcPts val="600"/>
              </a:spcAft>
              <a:buClr>
                <a:srgbClr val="BBDB7E"/>
              </a:buClr>
              <a:buFont typeface="Wingdings" panose="05000000000000000000" pitchFamily="2" charset="2"/>
            </a:pPr>
            <a:r>
              <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从二叉排序树删除一个结点之后，要使得</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删除之后</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二叉树</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还是</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一棵</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二叉排序树</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447675" lvl="1" indent="-447675" algn="just" eaLnBrk="0" hangingPunct="0">
              <a:lnSpc>
                <a:spcPct val="150000"/>
              </a:lnSpc>
              <a:spcAft>
                <a:spcPts val="600"/>
              </a:spcAft>
              <a:buClr>
                <a:srgbClr val="BBDB7E"/>
              </a:buClr>
              <a:buFont typeface="Wingdings" panose="05000000000000000000" pitchFamily="2" charset="2"/>
            </a:pPr>
            <a:r>
              <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从二叉排序树删除一个结点，既可能是</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叶子结点</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也可能是</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分支结点</a:t>
            </a:r>
            <a:r>
              <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，处理的方法不同。</a:t>
            </a:r>
            <a:endParaRPr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 name="Line 11"/>
          <p:cNvSpPr>
            <a:spLocks noChangeShapeType="1"/>
          </p:cNvSpPr>
          <p:nvPr/>
        </p:nvSpPr>
        <p:spPr bwMode="auto">
          <a:xfrm>
            <a:off x="2949258" y="5151120"/>
            <a:ext cx="381000" cy="457200"/>
          </a:xfrm>
          <a:prstGeom prst="line">
            <a:avLst/>
          </a:prstGeom>
          <a:noFill/>
          <a:ln w="38100">
            <a:solidFill>
              <a:srgbClr val="818B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347" name="Rectangle 3"/>
          <p:cNvSpPr txBox="1"/>
          <p:nvPr/>
        </p:nvSpPr>
        <p:spPr>
          <a:xfrm>
            <a:off x="970280" y="1915160"/>
            <a:ext cx="9987280" cy="4724400"/>
          </a:xfrm>
          <a:prstGeom prst="rect">
            <a:avLst/>
          </a:prstGeom>
          <a:noFill/>
          <a:ln w="9525">
            <a:noFill/>
          </a:ln>
        </p:spPr>
        <p:txBody>
          <a:bodyPr anchor="t"/>
          <a:p>
            <a:pPr marL="342900" indent="-342900">
              <a:lnSpc>
                <a:spcPct val="120000"/>
              </a:lnSpc>
              <a:spcBef>
                <a:spcPct val="20000"/>
              </a:spcBef>
              <a:buClr>
                <a:schemeClr val="tx2"/>
              </a:buClr>
              <a:buFont typeface="Wingdings" panose="05000000000000000000" pitchFamily="2" charset="2"/>
              <a:buChar char="§"/>
            </a:pP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第一种情况：</a:t>
            </a:r>
            <a:r>
              <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结点为叶结点</a:t>
            </a:r>
            <a:endParaRPr lang="zh-CN" altLang="en-US" dirty="0">
              <a:solidFill>
                <a:srgbClr val="3333FF"/>
              </a:solidFill>
              <a:latin typeface="Arial" panose="020B0604020202020204" pitchFamily="34" charset="0"/>
              <a:ea typeface="宋体" panose="02010600030101010101" pitchFamily="2" charset="-122"/>
            </a:endParaRPr>
          </a:p>
          <a:p>
            <a:pPr marL="742950" lvl="1" indent="-285750" eaLnBrk="1" hangingPunct="1">
              <a:lnSpc>
                <a:spcPct val="120000"/>
              </a:lnSpc>
              <a:spcBef>
                <a:spcPct val="20000"/>
              </a:spcBef>
              <a:buClr>
                <a:schemeClr val="accent1"/>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rPr>
              <a:t>        由于删去叶结点后不影响整棵树的特性，所以，只需将</a:t>
            </a:r>
            <a:endParaRPr lang="zh-CN" altLang="en-US" sz="2800" b="1" dirty="0">
              <a:solidFill>
                <a:srgbClr val="000000"/>
              </a:solidFill>
              <a:latin typeface="Times New Roman" panose="02020603050405020304" pitchFamily="18" charset="0"/>
              <a:ea typeface="华文楷体" panose="02010600040101010101" pitchFamily="2" charset="-122"/>
            </a:endParaRPr>
          </a:p>
          <a:p>
            <a:pPr marL="742950" lvl="1" indent="-285750" eaLnBrk="1" hangingPunct="1">
              <a:lnSpc>
                <a:spcPct val="120000"/>
              </a:lnSpc>
              <a:spcBef>
                <a:spcPct val="20000"/>
              </a:spcBef>
              <a:buClr>
                <a:schemeClr val="accent1"/>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rPr>
              <a:t>被删结点的双亲结点相应指针域改为空指针。</a:t>
            </a:r>
            <a:endParaRPr lang="zh-CN" altLang="en-US" sz="2800" dirty="0">
              <a:solidFill>
                <a:srgbClr val="000000"/>
              </a:solidFill>
              <a:latin typeface="Arial" panose="020B0604020202020204" pitchFamily="34" charset="0"/>
              <a:ea typeface="宋体" panose="02010600030101010101" pitchFamily="2" charset="-122"/>
            </a:endParaRPr>
          </a:p>
          <a:p>
            <a:pPr marL="742950" lvl="1" indent="-285750" eaLnBrk="1" hangingPunct="1">
              <a:lnSpc>
                <a:spcPct val="120000"/>
              </a:lnSpc>
              <a:spcBef>
                <a:spcPct val="20000"/>
              </a:spcBef>
              <a:buClr>
                <a:schemeClr val="accent1"/>
              </a:buClr>
              <a:buFont typeface="Wingdings" panose="05000000000000000000" pitchFamily="2" charset="2"/>
              <a:buNone/>
            </a:pPr>
            <a:endParaRPr lang="zh-CN" altLang="en-US" sz="2800" dirty="0">
              <a:latin typeface="Arial" panose="020B0604020202020204" pitchFamily="34" charset="0"/>
              <a:ea typeface="宋体" panose="02010600030101010101" pitchFamily="2" charset="-122"/>
            </a:endParaRPr>
          </a:p>
          <a:p>
            <a:pPr marL="342900" indent="-342900">
              <a:spcBef>
                <a:spcPct val="20000"/>
              </a:spcBef>
              <a:buClr>
                <a:schemeClr val="tx2"/>
              </a:buClr>
              <a:buFont typeface="Wingdings" panose="05000000000000000000" pitchFamily="2" charset="2"/>
              <a:buChar char="§"/>
            </a:pPr>
            <a:endParaRPr lang="zh-CN" altLang="en-US" sz="2800" dirty="0">
              <a:solidFill>
                <a:schemeClr val="tx2"/>
              </a:solidFill>
              <a:latin typeface="Arial" panose="020B0604020202020204" pitchFamily="34" charset="0"/>
              <a:ea typeface="宋体" panose="02010600030101010101" pitchFamily="2" charset="-122"/>
            </a:endParaRPr>
          </a:p>
        </p:txBody>
      </p:sp>
      <p:sp>
        <p:nvSpPr>
          <p:cNvPr id="20" name="Oval 5"/>
          <p:cNvSpPr>
            <a:spLocks noChangeArrowheads="1"/>
          </p:cNvSpPr>
          <p:nvPr/>
        </p:nvSpPr>
        <p:spPr bwMode="auto">
          <a:xfrm>
            <a:off x="3101658" y="4084320"/>
            <a:ext cx="533400" cy="457200"/>
          </a:xfrm>
          <a:prstGeom prst="ellipse">
            <a:avLst/>
          </a:prstGeom>
          <a:noFill/>
          <a:ln w="38100" algn="ctr">
            <a:solidFill>
              <a:srgbClr val="818B0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6</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1" name="Oval 6"/>
          <p:cNvSpPr>
            <a:spLocks noChangeArrowheads="1"/>
          </p:cNvSpPr>
          <p:nvPr/>
        </p:nvSpPr>
        <p:spPr bwMode="auto">
          <a:xfrm>
            <a:off x="2568258" y="4770120"/>
            <a:ext cx="533400" cy="457200"/>
          </a:xfrm>
          <a:prstGeom prst="ellipse">
            <a:avLst/>
          </a:prstGeom>
          <a:noFill/>
          <a:ln w="38100" algn="ctr">
            <a:solidFill>
              <a:srgbClr val="818B0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2" name="Oval 7"/>
          <p:cNvSpPr>
            <a:spLocks noChangeArrowheads="1"/>
          </p:cNvSpPr>
          <p:nvPr/>
        </p:nvSpPr>
        <p:spPr bwMode="auto">
          <a:xfrm>
            <a:off x="3177858" y="5562283"/>
            <a:ext cx="533400" cy="457200"/>
          </a:xfrm>
          <a:prstGeom prst="ellipse">
            <a:avLst/>
          </a:prstGeom>
          <a:noFill/>
          <a:ln w="38100" algn="ctr">
            <a:solidFill>
              <a:srgbClr val="818B0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3" name="Oval 8"/>
          <p:cNvSpPr>
            <a:spLocks noChangeArrowheads="1"/>
          </p:cNvSpPr>
          <p:nvPr/>
        </p:nvSpPr>
        <p:spPr bwMode="auto">
          <a:xfrm>
            <a:off x="1958658" y="5532120"/>
            <a:ext cx="533400" cy="457200"/>
          </a:xfrm>
          <a:prstGeom prst="ellipse">
            <a:avLst/>
          </a:prstGeom>
          <a:noFill/>
          <a:ln w="38100" algn="ctr">
            <a:solidFill>
              <a:srgbClr val="818B03"/>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4" name="Line 9"/>
          <p:cNvSpPr>
            <a:spLocks noChangeShapeType="1"/>
          </p:cNvSpPr>
          <p:nvPr/>
        </p:nvSpPr>
        <p:spPr bwMode="auto">
          <a:xfrm flipH="1">
            <a:off x="2949258" y="4465320"/>
            <a:ext cx="228600" cy="304800"/>
          </a:xfrm>
          <a:prstGeom prst="line">
            <a:avLst/>
          </a:prstGeom>
          <a:noFill/>
          <a:ln w="38100">
            <a:solidFill>
              <a:srgbClr val="818B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5" name="Line 10"/>
          <p:cNvSpPr>
            <a:spLocks noChangeShapeType="1"/>
          </p:cNvSpPr>
          <p:nvPr/>
        </p:nvSpPr>
        <p:spPr bwMode="auto">
          <a:xfrm flipH="1">
            <a:off x="2339658" y="5151120"/>
            <a:ext cx="304800" cy="381000"/>
          </a:xfrm>
          <a:prstGeom prst="line">
            <a:avLst/>
          </a:prstGeom>
          <a:noFill/>
          <a:ln w="28575">
            <a:solidFill>
              <a:srgbClr val="818B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7" name="Oval 12"/>
          <p:cNvSpPr>
            <a:spLocks noChangeArrowheads="1"/>
          </p:cNvSpPr>
          <p:nvPr/>
        </p:nvSpPr>
        <p:spPr bwMode="auto">
          <a:xfrm>
            <a:off x="4320858" y="4770120"/>
            <a:ext cx="533400" cy="457200"/>
          </a:xfrm>
          <a:prstGeom prst="ellipse">
            <a:avLst/>
          </a:prstGeom>
          <a:noFill/>
          <a:ln w="38100" algn="ctr">
            <a:solidFill>
              <a:srgbClr val="818B0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18</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Line 13"/>
          <p:cNvSpPr>
            <a:spLocks noChangeShapeType="1"/>
          </p:cNvSpPr>
          <p:nvPr/>
        </p:nvSpPr>
        <p:spPr bwMode="auto">
          <a:xfrm>
            <a:off x="3635058" y="4389120"/>
            <a:ext cx="762000" cy="457200"/>
          </a:xfrm>
          <a:prstGeom prst="line">
            <a:avLst/>
          </a:prstGeom>
          <a:noFill/>
          <a:ln w="38100">
            <a:solidFill>
              <a:srgbClr val="818B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9" name="Oval 14"/>
          <p:cNvSpPr>
            <a:spLocks noChangeArrowheads="1"/>
          </p:cNvSpPr>
          <p:nvPr/>
        </p:nvSpPr>
        <p:spPr bwMode="auto">
          <a:xfrm>
            <a:off x="3863658" y="5532120"/>
            <a:ext cx="533400" cy="533400"/>
          </a:xfrm>
          <a:prstGeom prst="ellipse">
            <a:avLst/>
          </a:prstGeom>
          <a:noFill/>
          <a:ln w="28575" algn="ctr">
            <a:solidFill>
              <a:srgbClr val="818B0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15</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0" name="Line 15"/>
          <p:cNvSpPr>
            <a:spLocks noChangeShapeType="1"/>
          </p:cNvSpPr>
          <p:nvPr/>
        </p:nvSpPr>
        <p:spPr bwMode="auto">
          <a:xfrm flipH="1">
            <a:off x="4244658" y="5151120"/>
            <a:ext cx="228600" cy="457200"/>
          </a:xfrm>
          <a:prstGeom prst="line">
            <a:avLst/>
          </a:prstGeom>
          <a:noFill/>
          <a:ln w="38100">
            <a:solidFill>
              <a:srgbClr val="818B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358" name="矩形 31"/>
          <p:cNvSpPr/>
          <p:nvPr/>
        </p:nvSpPr>
        <p:spPr>
          <a:xfrm>
            <a:off x="5678805" y="4084320"/>
            <a:ext cx="5382895" cy="1168400"/>
          </a:xfrm>
          <a:prstGeom prst="rect">
            <a:avLst/>
          </a:prstGeom>
          <a:noFill/>
          <a:ln w="9525">
            <a:noFill/>
          </a:ln>
        </p:spPr>
        <p:txBody>
          <a:bodyPr wrap="square" anchor="t">
            <a:spAutoFit/>
          </a:bodyPr>
          <a:p>
            <a:pPr>
              <a:spcBef>
                <a:spcPct val="5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lchild=NULL</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；或</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50000"/>
              </a:spcBef>
            </a:pP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        f</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rchild=NULL</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7" name="矩形 32"/>
          <p:cNvSpPr/>
          <p:nvPr/>
        </p:nvSpPr>
        <p:spPr>
          <a:xfrm>
            <a:off x="1579563" y="5457508"/>
            <a:ext cx="408940" cy="583565"/>
          </a:xfrm>
          <a:prstGeom prst="rect">
            <a:avLst/>
          </a:prstGeom>
          <a:noFill/>
          <a:ln w="9525">
            <a:noFill/>
          </a:ln>
        </p:spPr>
        <p:txBody>
          <a:bodyPr wrap="none" anchor="t">
            <a:spAutoFit/>
          </a:bodyPr>
          <a:p>
            <a:pPr algn="ctr"/>
            <a:r>
              <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360" name="矩形 33"/>
          <p:cNvSpPr/>
          <p:nvPr/>
        </p:nvSpPr>
        <p:spPr>
          <a:xfrm>
            <a:off x="2236946" y="4541520"/>
            <a:ext cx="318135" cy="583565"/>
          </a:xfrm>
          <a:prstGeom prst="rect">
            <a:avLst/>
          </a:prstGeom>
          <a:noFill/>
          <a:ln w="9525">
            <a:noFill/>
          </a:ln>
        </p:spPr>
        <p:txBody>
          <a:bodyPr wrap="none" anchor="t">
            <a:spAutoFit/>
          </a:bodyPr>
          <a:p>
            <a:pPr algn="ctr"/>
            <a:r>
              <a:rPr lang="en-US" altLang="zh-CN" sz="32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32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23"/>
                                        </p:tgtEl>
                                        <p:attrNameLst>
                                          <p:attrName>fillcolor</p:attrName>
                                        </p:attrNameLst>
                                      </p:cBhvr>
                                      <p:to>
                                        <a:schemeClr val="accent2"/>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573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5"/>
                                        </p:tgtEl>
                                      </p:cBhvr>
                                    </p:animEffect>
                                    <p:set>
                                      <p:cBhvr>
                                        <p:cTn id="20" dur="1" fill="hold">
                                          <p:stCondLst>
                                            <p:cond delay="499"/>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7358"/>
                                        </p:tgtEl>
                                        <p:attrNameLst>
                                          <p:attrName>style.visibility</p:attrName>
                                        </p:attrNameLst>
                                      </p:cBhvr>
                                      <p:to>
                                        <p:strVal val="visible"/>
                                      </p:to>
                                    </p:set>
                                    <p:animEffect transition="in" filter="barn(inVertical)">
                                      <p:cBhvr>
                                        <p:cTn id="25" dur="500"/>
                                        <p:tgtEl>
                                          <p:spTgt spid="57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3" grpId="1" bldLvl="0" animBg="1"/>
      <p:bldP spid="56327" grpId="0"/>
      <p:bldP spid="57358" grpId="0"/>
      <p:bldP spid="573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9394" name="Rectangle 3"/>
          <p:cNvSpPr txBox="1"/>
          <p:nvPr/>
        </p:nvSpPr>
        <p:spPr>
          <a:xfrm>
            <a:off x="1042035" y="1842770"/>
            <a:ext cx="9843135" cy="1668145"/>
          </a:xfrm>
          <a:prstGeom prst="rect">
            <a:avLst/>
          </a:prstGeom>
          <a:noFill/>
          <a:ln w="9525">
            <a:noFill/>
          </a:ln>
        </p:spPr>
        <p:txBody>
          <a:bodyPr anchor="t"/>
          <a:p>
            <a:pPr marL="342900" indent="-342900">
              <a:lnSpc>
                <a:spcPct val="120000"/>
              </a:lnSpc>
              <a:spcBef>
                <a:spcPct val="20000"/>
              </a:spcBef>
              <a:buClr>
                <a:schemeClr val="tx2"/>
              </a:buClr>
              <a:buFont typeface="Wingdings" panose="05000000000000000000" pitchFamily="2" charset="2"/>
              <a:buChar char="§"/>
            </a:pPr>
            <a:r>
              <a:rPr lang="zh-CN" altLang="en-US" sz="2400" b="1" dirty="0">
                <a:solidFill>
                  <a:srgbClr val="3333FF"/>
                </a:solidFill>
                <a:latin typeface="微软雅黑" panose="020B0503020204020204" pitchFamily="34" charset="-122"/>
                <a:ea typeface="微软雅黑" panose="020B0503020204020204" pitchFamily="34" charset="-122"/>
              </a:rPr>
              <a:t>第二种情况：</a:t>
            </a:r>
            <a:endParaRPr lang="zh-CN" altLang="en-US" dirty="0">
              <a:solidFill>
                <a:srgbClr val="3333FF"/>
              </a:solidFill>
              <a:latin typeface="Times New Roman" panose="02020603050405020304" pitchFamily="18" charset="0"/>
              <a:ea typeface="宋体" panose="02010600030101010101" pitchFamily="2" charset="-122"/>
            </a:endParaRPr>
          </a:p>
          <a:p>
            <a:pPr marL="742950" lvl="1" indent="-285750" eaLnBrk="1" hangingPunct="1">
              <a:lnSpc>
                <a:spcPct val="120000"/>
              </a:lnSpc>
              <a:spcBef>
                <a:spcPct val="20000"/>
              </a:spcBef>
              <a:buClr>
                <a:schemeClr val="accent1"/>
              </a:buClr>
              <a:buFont typeface="Wingdings" panose="05000000000000000000" pitchFamily="2" charset="2"/>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p</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结点只有右子树</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pr</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或只有左子树</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，此时，只需将</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pr</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eaLnBrk="1" hangingPunct="1">
              <a:lnSpc>
                <a:spcPct val="120000"/>
              </a:lnSpc>
              <a:spcBef>
                <a:spcPct val="20000"/>
              </a:spcBef>
              <a:buClr>
                <a:schemeClr val="accent1"/>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直接成为其双亲结点</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的子树即可。</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8" name="矩形 31"/>
          <p:cNvSpPr/>
          <p:nvPr/>
        </p:nvSpPr>
        <p:spPr>
          <a:xfrm>
            <a:off x="614045" y="6000115"/>
            <a:ext cx="4961890" cy="521970"/>
          </a:xfrm>
          <a:prstGeom prst="rect">
            <a:avLst/>
          </a:prstGeom>
          <a:noFill/>
          <a:ln w="9525">
            <a:noFill/>
          </a:ln>
        </p:spPr>
        <p:txBody>
          <a:bodyPr wrap="square" anchor="t">
            <a:spAutoFit/>
          </a:bodyPr>
          <a:p>
            <a:pPr>
              <a:spcBef>
                <a:spcPct val="5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lchild = </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lchild</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7" name="组合 6"/>
          <p:cNvGrpSpPr/>
          <p:nvPr/>
        </p:nvGrpSpPr>
        <p:grpSpPr>
          <a:xfrm>
            <a:off x="1469390" y="3535680"/>
            <a:ext cx="3656012" cy="2286635"/>
            <a:chOff x="2314" y="5568"/>
            <a:chExt cx="5757" cy="3601"/>
          </a:xfrm>
        </p:grpSpPr>
        <p:grpSp>
          <p:nvGrpSpPr>
            <p:cNvPr id="67" name="Group 3"/>
            <p:cNvGrpSpPr/>
            <p:nvPr/>
          </p:nvGrpSpPr>
          <p:grpSpPr>
            <a:xfrm>
              <a:off x="2432" y="5939"/>
              <a:ext cx="5640" cy="3230"/>
              <a:chOff x="1437" y="1557"/>
              <a:chExt cx="2256" cy="1292"/>
            </a:xfrm>
          </p:grpSpPr>
          <p:grpSp>
            <p:nvGrpSpPr>
              <p:cNvPr id="59397" name="Group 5"/>
              <p:cNvGrpSpPr/>
              <p:nvPr/>
            </p:nvGrpSpPr>
            <p:grpSpPr>
              <a:xfrm>
                <a:off x="3159" y="1587"/>
                <a:ext cx="534" cy="496"/>
                <a:chOff x="1714" y="2852"/>
                <a:chExt cx="534" cy="496"/>
              </a:xfrm>
            </p:grpSpPr>
            <p:sp>
              <p:nvSpPr>
                <p:cNvPr id="81" name="Oval 6"/>
                <p:cNvSpPr>
                  <a:spLocks noChangeArrowheads="1"/>
                </p:cNvSpPr>
                <p:nvPr/>
              </p:nvSpPr>
              <p:spPr bwMode="auto">
                <a:xfrm>
                  <a:off x="1896" y="2852"/>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2" name="Oval 7"/>
                <p:cNvSpPr>
                  <a:spLocks noChangeArrowheads="1"/>
                </p:cNvSpPr>
                <p:nvPr/>
              </p:nvSpPr>
              <p:spPr bwMode="auto">
                <a:xfrm>
                  <a:off x="1714" y="3148"/>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en-US" altLang="zh-CN" sz="1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L</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3" name="Oval 8"/>
                <p:cNvSpPr>
                  <a:spLocks noChangeArrowheads="1"/>
                </p:cNvSpPr>
                <p:nvPr/>
              </p:nvSpPr>
              <p:spPr bwMode="auto">
                <a:xfrm>
                  <a:off x="2048" y="3148"/>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4" name="Line 9"/>
                <p:cNvSpPr>
                  <a:spLocks noChangeShapeType="1"/>
                </p:cNvSpPr>
                <p:nvPr/>
              </p:nvSpPr>
              <p:spPr bwMode="auto">
                <a:xfrm flipH="1">
                  <a:off x="1862" y="3041"/>
                  <a:ext cx="78" cy="1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10"/>
                <p:cNvSpPr>
                  <a:spLocks noChangeShapeType="1"/>
                </p:cNvSpPr>
                <p:nvPr/>
              </p:nvSpPr>
              <p:spPr bwMode="auto">
                <a:xfrm>
                  <a:off x="2040" y="3041"/>
                  <a:ext cx="67" cy="13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71" name="AutoShape 12"/>
              <p:cNvSpPr>
                <a:spLocks noChangeArrowheads="1"/>
              </p:cNvSpPr>
              <p:nvPr/>
            </p:nvSpPr>
            <p:spPr bwMode="auto">
              <a:xfrm>
                <a:off x="2389" y="1945"/>
                <a:ext cx="523" cy="167"/>
              </a:xfrm>
              <a:prstGeom prst="rightArrow">
                <a:avLst>
                  <a:gd name="adj1" fmla="val 50000"/>
                  <a:gd name="adj2" fmla="val 78293"/>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405" name="Text Box 13"/>
              <p:cNvSpPr txBox="1"/>
              <p:nvPr/>
            </p:nvSpPr>
            <p:spPr>
              <a:xfrm>
                <a:off x="1755" y="2617"/>
                <a:ext cx="1494" cy="232"/>
              </a:xfrm>
              <a:prstGeom prst="rect">
                <a:avLst/>
              </a:prstGeom>
              <a:noFill/>
              <a:ln w="9525">
                <a:noFill/>
              </a:ln>
            </p:spPr>
            <p:txBody>
              <a:bodyPr wrap="none" anchor="ctr">
                <a:spAutoFit/>
              </a:bodyPr>
              <a:p>
                <a:pPr algn="ctr"/>
                <a:r>
                  <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结点只有左子树</a:t>
                </a:r>
                <a:r>
                  <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pl(1)</a:t>
                </a:r>
                <a:endPar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9406" name="Group 14"/>
              <p:cNvGrpSpPr/>
              <p:nvPr/>
            </p:nvGrpSpPr>
            <p:grpSpPr>
              <a:xfrm>
                <a:off x="1437" y="1557"/>
                <a:ext cx="727" cy="842"/>
                <a:chOff x="1437" y="1557"/>
                <a:chExt cx="727" cy="842"/>
              </a:xfrm>
            </p:grpSpPr>
            <p:sp>
              <p:nvSpPr>
                <p:cNvPr id="74" name="Oval 15"/>
                <p:cNvSpPr>
                  <a:spLocks noChangeArrowheads="1"/>
                </p:cNvSpPr>
                <p:nvPr/>
              </p:nvSpPr>
              <p:spPr bwMode="auto">
                <a:xfrm>
                  <a:off x="1812" y="1557"/>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5" name="Oval 16"/>
                <p:cNvSpPr>
                  <a:spLocks noChangeArrowheads="1"/>
                </p:cNvSpPr>
                <p:nvPr/>
              </p:nvSpPr>
              <p:spPr bwMode="auto">
                <a:xfrm>
                  <a:off x="1630" y="1853"/>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endPar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6" name="Oval 17"/>
                <p:cNvSpPr>
                  <a:spLocks noChangeArrowheads="1"/>
                </p:cNvSpPr>
                <p:nvPr/>
              </p:nvSpPr>
              <p:spPr bwMode="auto">
                <a:xfrm>
                  <a:off x="1437" y="2199"/>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en-US" altLang="zh-CN" sz="1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L</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7" name="Oval 18"/>
                <p:cNvSpPr>
                  <a:spLocks noChangeArrowheads="1"/>
                </p:cNvSpPr>
                <p:nvPr/>
              </p:nvSpPr>
              <p:spPr bwMode="auto">
                <a:xfrm>
                  <a:off x="1964" y="1853"/>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Q</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8" name="Line 19"/>
                <p:cNvSpPr>
                  <a:spLocks noChangeShapeType="1"/>
                </p:cNvSpPr>
                <p:nvPr/>
              </p:nvSpPr>
              <p:spPr bwMode="auto">
                <a:xfrm flipH="1">
                  <a:off x="1778" y="1746"/>
                  <a:ext cx="78" cy="1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9" name="Line 20"/>
                <p:cNvSpPr>
                  <a:spLocks noChangeShapeType="1"/>
                </p:cNvSpPr>
                <p:nvPr/>
              </p:nvSpPr>
              <p:spPr bwMode="auto">
                <a:xfrm>
                  <a:off x="1956" y="1746"/>
                  <a:ext cx="67" cy="13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0" name="Line 21"/>
                <p:cNvSpPr>
                  <a:spLocks noChangeShapeType="1"/>
                </p:cNvSpPr>
                <p:nvPr/>
              </p:nvSpPr>
              <p:spPr bwMode="auto">
                <a:xfrm flipH="1">
                  <a:off x="1566" y="2034"/>
                  <a:ext cx="109"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57360" name="矩形 33"/>
            <p:cNvSpPr/>
            <p:nvPr/>
          </p:nvSpPr>
          <p:spPr>
            <a:xfrm>
              <a:off x="2781" y="5568"/>
              <a:ext cx="448" cy="725"/>
            </a:xfrm>
            <a:prstGeom prst="rect">
              <a:avLst/>
            </a:prstGeom>
            <a:noFill/>
            <a:ln w="9525">
              <a:noFill/>
            </a:ln>
          </p:spPr>
          <p:txBody>
            <a:bodyPr wrap="none" anchor="t">
              <a:spAutoFit/>
            </a:bodyPr>
            <a:p>
              <a:pPr algn="ctr"/>
              <a:r>
                <a:rPr lang="en-US" altLang="zh-CN" sz="24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24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27" name="矩形 32"/>
            <p:cNvSpPr/>
            <p:nvPr/>
          </p:nvSpPr>
          <p:spPr>
            <a:xfrm>
              <a:off x="2314" y="6439"/>
              <a:ext cx="555" cy="725"/>
            </a:xfrm>
            <a:prstGeom prst="rect">
              <a:avLst/>
            </a:prstGeom>
            <a:noFill/>
            <a:ln w="9525">
              <a:noFill/>
            </a:ln>
          </p:spPr>
          <p:txBody>
            <a:bodyPr wrap="none" anchor="t">
              <a:spAutoFit/>
            </a:bodyPr>
            <a:p>
              <a:pPr algn="ct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 name="组合 7"/>
          <p:cNvGrpSpPr/>
          <p:nvPr/>
        </p:nvGrpSpPr>
        <p:grpSpPr>
          <a:xfrm>
            <a:off x="7000240" y="3465195"/>
            <a:ext cx="3741103" cy="2356803"/>
            <a:chOff x="10653" y="5455"/>
            <a:chExt cx="5892" cy="3712"/>
          </a:xfrm>
        </p:grpSpPr>
        <p:grpSp>
          <p:nvGrpSpPr>
            <p:cNvPr id="42" name="Group 3"/>
            <p:cNvGrpSpPr/>
            <p:nvPr/>
          </p:nvGrpSpPr>
          <p:grpSpPr>
            <a:xfrm>
              <a:off x="11387" y="5827"/>
              <a:ext cx="5158" cy="3340"/>
              <a:chOff x="1630" y="1557"/>
              <a:chExt cx="2063" cy="1336"/>
            </a:xfrm>
          </p:grpSpPr>
          <p:grpSp>
            <p:nvGrpSpPr>
              <p:cNvPr id="59416" name="Group 5"/>
              <p:cNvGrpSpPr/>
              <p:nvPr/>
            </p:nvGrpSpPr>
            <p:grpSpPr>
              <a:xfrm>
                <a:off x="3159" y="1587"/>
                <a:ext cx="534" cy="496"/>
                <a:chOff x="1714" y="2852"/>
                <a:chExt cx="534" cy="496"/>
              </a:xfrm>
            </p:grpSpPr>
            <p:sp>
              <p:nvSpPr>
                <p:cNvPr id="56" name="Oval 6"/>
                <p:cNvSpPr>
                  <a:spLocks noChangeArrowheads="1"/>
                </p:cNvSpPr>
                <p:nvPr/>
              </p:nvSpPr>
              <p:spPr bwMode="auto">
                <a:xfrm>
                  <a:off x="1896" y="2852"/>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7" name="Oval 7"/>
                <p:cNvSpPr>
                  <a:spLocks noChangeArrowheads="1"/>
                </p:cNvSpPr>
                <p:nvPr/>
              </p:nvSpPr>
              <p:spPr bwMode="auto">
                <a:xfrm>
                  <a:off x="1714" y="3148"/>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en-US" altLang="zh-CN" sz="1400" b="1" i="0" u="none" strike="noStrike" kern="0" cap="none" spc="0" normalizeH="0" baseline="0" noProof="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8" name="Oval 8"/>
                <p:cNvSpPr>
                  <a:spLocks noChangeArrowheads="1"/>
                </p:cNvSpPr>
                <p:nvPr/>
              </p:nvSpPr>
              <p:spPr bwMode="auto">
                <a:xfrm>
                  <a:off x="2048" y="3148"/>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9" name="Line 9"/>
                <p:cNvSpPr>
                  <a:spLocks noChangeShapeType="1"/>
                </p:cNvSpPr>
                <p:nvPr/>
              </p:nvSpPr>
              <p:spPr bwMode="auto">
                <a:xfrm flipH="1">
                  <a:off x="1862" y="3041"/>
                  <a:ext cx="78" cy="1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10"/>
                <p:cNvSpPr>
                  <a:spLocks noChangeShapeType="1"/>
                </p:cNvSpPr>
                <p:nvPr/>
              </p:nvSpPr>
              <p:spPr bwMode="auto">
                <a:xfrm>
                  <a:off x="2040" y="3041"/>
                  <a:ext cx="67" cy="13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46" name="AutoShape 12"/>
              <p:cNvSpPr>
                <a:spLocks noChangeArrowheads="1"/>
              </p:cNvSpPr>
              <p:nvPr/>
            </p:nvSpPr>
            <p:spPr bwMode="auto">
              <a:xfrm>
                <a:off x="2389" y="1945"/>
                <a:ext cx="523" cy="167"/>
              </a:xfrm>
              <a:prstGeom prst="rightArrow">
                <a:avLst>
                  <a:gd name="adj1" fmla="val 50000"/>
                  <a:gd name="adj2" fmla="val 78293"/>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424" name="Text Box 13"/>
              <p:cNvSpPr txBox="1"/>
              <p:nvPr/>
            </p:nvSpPr>
            <p:spPr>
              <a:xfrm>
                <a:off x="1743" y="2661"/>
                <a:ext cx="1518" cy="232"/>
              </a:xfrm>
              <a:prstGeom prst="rect">
                <a:avLst/>
              </a:prstGeom>
              <a:noFill/>
              <a:ln w="9525">
                <a:noFill/>
              </a:ln>
            </p:spPr>
            <p:txBody>
              <a:bodyPr wrap="none" anchor="ctr">
                <a:spAutoFit/>
              </a:bodyPr>
              <a:p>
                <a:pPr algn="ctr"/>
                <a:r>
                  <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结点只有右子树</a:t>
                </a:r>
                <a:r>
                  <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pr(2)</a:t>
                </a:r>
                <a:endParaRPr lang="en-US" altLang="zh-CN" sz="18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9425" name="Group 14"/>
              <p:cNvGrpSpPr/>
              <p:nvPr/>
            </p:nvGrpSpPr>
            <p:grpSpPr>
              <a:xfrm>
                <a:off x="1630" y="1557"/>
                <a:ext cx="534" cy="829"/>
                <a:chOff x="1630" y="1557"/>
                <a:chExt cx="534" cy="829"/>
              </a:xfrm>
            </p:grpSpPr>
            <p:sp>
              <p:nvSpPr>
                <p:cNvPr id="49" name="Oval 15"/>
                <p:cNvSpPr>
                  <a:spLocks noChangeArrowheads="1"/>
                </p:cNvSpPr>
                <p:nvPr/>
              </p:nvSpPr>
              <p:spPr bwMode="auto">
                <a:xfrm>
                  <a:off x="1812" y="1557"/>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0" name="Oval 16"/>
                <p:cNvSpPr>
                  <a:spLocks noChangeArrowheads="1"/>
                </p:cNvSpPr>
                <p:nvPr/>
              </p:nvSpPr>
              <p:spPr bwMode="auto">
                <a:xfrm>
                  <a:off x="1630" y="1853"/>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endParaRPr kumimoji="1" lang="en-US" altLang="zh-CN" sz="2000" b="1" i="0" u="none" strike="noStrike" kern="0" cap="none" spc="0" normalizeH="0" baseline="0" noProof="0" dirty="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1" name="Oval 17"/>
                <p:cNvSpPr>
                  <a:spLocks noChangeArrowheads="1"/>
                </p:cNvSpPr>
                <p:nvPr/>
              </p:nvSpPr>
              <p:spPr bwMode="auto">
                <a:xfrm>
                  <a:off x="1767" y="2186"/>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en-US" altLang="zh-CN" sz="1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R</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2" name="Oval 18"/>
                <p:cNvSpPr>
                  <a:spLocks noChangeArrowheads="1"/>
                </p:cNvSpPr>
                <p:nvPr/>
              </p:nvSpPr>
              <p:spPr bwMode="auto">
                <a:xfrm>
                  <a:off x="1964" y="1853"/>
                  <a:ext cx="200" cy="200"/>
                </a:xfrm>
                <a:prstGeom prst="ellipse">
                  <a:avLst/>
                </a:prstGeom>
                <a:noFill/>
                <a:ln w="9525">
                  <a:solidFill>
                    <a:srgbClr val="000000"/>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Q</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3" name="Line 19"/>
                <p:cNvSpPr>
                  <a:spLocks noChangeShapeType="1"/>
                </p:cNvSpPr>
                <p:nvPr/>
              </p:nvSpPr>
              <p:spPr bwMode="auto">
                <a:xfrm flipH="1">
                  <a:off x="1778" y="1746"/>
                  <a:ext cx="78" cy="1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20"/>
                <p:cNvSpPr>
                  <a:spLocks noChangeShapeType="1"/>
                </p:cNvSpPr>
                <p:nvPr/>
              </p:nvSpPr>
              <p:spPr bwMode="auto">
                <a:xfrm>
                  <a:off x="1956" y="1746"/>
                  <a:ext cx="67" cy="13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1"/>
                <p:cNvSpPr>
                  <a:spLocks noChangeShapeType="1"/>
                </p:cNvSpPr>
                <p:nvPr/>
              </p:nvSpPr>
              <p:spPr bwMode="auto">
                <a:xfrm>
                  <a:off x="1767" y="2055"/>
                  <a:ext cx="67" cy="13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2" name="矩形 33"/>
            <p:cNvSpPr/>
            <p:nvPr/>
          </p:nvSpPr>
          <p:spPr>
            <a:xfrm>
              <a:off x="12396" y="5455"/>
              <a:ext cx="448" cy="725"/>
            </a:xfrm>
            <a:prstGeom prst="rect">
              <a:avLst/>
            </a:prstGeom>
            <a:noFill/>
            <a:ln w="9525">
              <a:noFill/>
            </a:ln>
          </p:spPr>
          <p:txBody>
            <a:bodyPr wrap="none" anchor="t">
              <a:spAutoFit/>
            </a:bodyPr>
            <a:p>
              <a:pPr algn="ctr"/>
              <a:r>
                <a:rPr lang="en-US" altLang="zh-CN" sz="24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24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32"/>
            <p:cNvSpPr/>
            <p:nvPr/>
          </p:nvSpPr>
          <p:spPr>
            <a:xfrm>
              <a:off x="10653" y="6347"/>
              <a:ext cx="802" cy="725"/>
            </a:xfrm>
            <a:prstGeom prst="rect">
              <a:avLst/>
            </a:prstGeom>
            <a:noFill/>
            <a:ln w="9525">
              <a:noFill/>
            </a:ln>
          </p:spPr>
          <p:txBody>
            <a:bodyPr wrap="square" anchor="t">
              <a:spAutoFit/>
            </a:bodyPr>
            <a:p>
              <a:pPr algn="ct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 name="矩形 31"/>
          <p:cNvSpPr/>
          <p:nvPr/>
        </p:nvSpPr>
        <p:spPr>
          <a:xfrm>
            <a:off x="6191885" y="6000115"/>
            <a:ext cx="4912995" cy="521970"/>
          </a:xfrm>
          <a:prstGeom prst="rect">
            <a:avLst/>
          </a:prstGeom>
          <a:noFill/>
          <a:ln w="9525">
            <a:noFill/>
          </a:ln>
        </p:spPr>
        <p:txBody>
          <a:bodyPr wrap="square" anchor="t">
            <a:spAutoFit/>
          </a:bodyPr>
          <a:p>
            <a:pPr>
              <a:spcBef>
                <a:spcPct val="5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f</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lchild = p</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rchild</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500" fill="hold">
                                          <p:stCondLst>
                                            <p:cond delay="0"/>
                                          </p:stCondLst>
                                        </p:cTn>
                                        <p:tgtEl>
                                          <p:spTgt spid="57358">
                                            <p:txEl>
                                              <p:pRg st="0" end="0"/>
                                            </p:txEl>
                                          </p:spTgt>
                                        </p:tgtEl>
                                        <p:attrNameLst>
                                          <p:attrName>style.visibility</p:attrName>
                                        </p:attrNameLst>
                                      </p:cBhvr>
                                      <p:to>
                                        <p:strVal val="visible"/>
                                      </p:to>
                                    </p:set>
                                    <p:animEffect transition="in" filter="wipe(left)">
                                      <p:cBhvr>
                                        <p:cTn id="12" dur="500"/>
                                        <p:tgtEl>
                                          <p:spTgt spid="573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查找的基本概念</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170" name="Rectangle 3"/>
          <p:cNvSpPr txBox="1"/>
          <p:nvPr/>
        </p:nvSpPr>
        <p:spPr>
          <a:xfrm>
            <a:off x="1183640" y="5156518"/>
            <a:ext cx="2016125" cy="576262"/>
          </a:xfrm>
          <a:prstGeom prst="rect">
            <a:avLst/>
          </a:prstGeom>
          <a:noFill/>
          <a:ln w="9525">
            <a:noFill/>
          </a:ln>
        </p:spPr>
        <p:txBody>
          <a:bodyPr anchor="t"/>
          <a:lstStyle/>
          <a:p>
            <a:pPr marL="342900" indent="-342900">
              <a:lnSpc>
                <a:spcPct val="120000"/>
              </a:lnSpc>
              <a:spcBef>
                <a:spcPct val="20000"/>
              </a:spcBef>
              <a:buClr>
                <a:schemeClr val="tx2"/>
              </a:buClr>
              <a:buFont typeface="Wingdings" panose="05000000000000000000" pitchFamily="2" charset="2"/>
              <a:buNone/>
            </a:pPr>
            <a:r>
              <a:rPr lang="zh-CN" altLang="en-US" sz="2800" b="1" dirty="0">
                <a:solidFill>
                  <a:srgbClr val="290DF7"/>
                </a:solidFill>
                <a:latin typeface="微软雅黑" panose="020B0503020204020204" pitchFamily="34" charset="-122"/>
                <a:ea typeface="微软雅黑" panose="020B0503020204020204" pitchFamily="34" charset="-122"/>
              </a:rPr>
              <a:t>动态查找表</a:t>
            </a:r>
            <a:endParaRPr lang="zh-CN" altLang="en-US" sz="2800" b="1" dirty="0">
              <a:solidFill>
                <a:srgbClr val="290DF7"/>
              </a:solidFill>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gray">
          <a:xfrm>
            <a:off x="1328103" y="1556068"/>
            <a:ext cx="1512888" cy="607695"/>
          </a:xfrm>
          <a:prstGeom prst="rect">
            <a:avLst/>
          </a:prstGeom>
          <a:noFill/>
          <a:ln>
            <a:noFill/>
          </a:ln>
          <a:effectLst/>
        </p:spPr>
        <p:txBody>
          <a:bodyPr>
            <a:spAutoFit/>
          </a:bodyPr>
          <a:lstStyle/>
          <a:p>
            <a:pPr marL="0" marR="0" lvl="0" indent="0" algn="ctr" defTabSz="914400" rtl="0" fontAlgn="auto">
              <a:lnSpc>
                <a:spcPct val="12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2EC03C"/>
                </a:solidFill>
                <a:effectLst/>
                <a:uLnTx/>
                <a:uFillTx/>
                <a:latin typeface="微软雅黑" panose="020B0503020204020204" pitchFamily="34" charset="-122"/>
                <a:ea typeface="微软雅黑" panose="020B0503020204020204" pitchFamily="34" charset="-122"/>
                <a:cs typeface="+mn-cs"/>
                <a:sym typeface="+mn-ea"/>
              </a:rPr>
              <a:t>查找表</a:t>
            </a:r>
            <a:endParaRPr kumimoji="0" lang="zh-CN" altLang="en-US" sz="2800" b="1" i="0" u="none" strike="noStrike" kern="0" cap="none" spc="0" normalizeH="0" baseline="0" noProof="0">
              <a:ln>
                <a:noFill/>
              </a:ln>
              <a:solidFill>
                <a:srgbClr val="2EC03C"/>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Rectangle 5"/>
          <p:cNvSpPr>
            <a:spLocks noChangeArrowheads="1"/>
          </p:cNvSpPr>
          <p:nvPr/>
        </p:nvSpPr>
        <p:spPr bwMode="gray">
          <a:xfrm>
            <a:off x="3272790" y="1196975"/>
            <a:ext cx="7336790" cy="1050290"/>
          </a:xfrm>
          <a:prstGeom prst="rect">
            <a:avLst/>
          </a:prstGeom>
          <a:noFill/>
          <a:ln>
            <a:noFill/>
          </a:ln>
          <a:effectLst/>
        </p:spPr>
        <p:txBody>
          <a:bodyPr wrap="square">
            <a:spAutoFit/>
          </a:bodyPr>
          <a:lstStyle/>
          <a:p>
            <a:pPr marL="0" marR="0" lvl="0" indent="0" algn="l" defTabSz="914400" rtl="0" fontAlgn="auto">
              <a:lnSpc>
                <a:spcPct val="120000"/>
              </a:lnSpc>
              <a:spcBef>
                <a:spcPts val="0"/>
              </a:spcBef>
              <a:spcAft>
                <a:spcPts val="0"/>
              </a:spcAft>
              <a:buClrTx/>
              <a:buSzTx/>
              <a:buFontTx/>
              <a:buNone/>
              <a:defRPr/>
            </a:pP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是由具有同一类型（属性）的数据元素（记录）组成的集合。</a:t>
            </a:r>
            <a:endPar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4" name="Rectangle 6"/>
          <p:cNvSpPr>
            <a:spLocks noChangeArrowheads="1"/>
          </p:cNvSpPr>
          <p:nvPr/>
        </p:nvSpPr>
        <p:spPr bwMode="gray">
          <a:xfrm>
            <a:off x="1158240" y="3140393"/>
            <a:ext cx="2114550" cy="607695"/>
          </a:xfrm>
          <a:prstGeom prst="rect">
            <a:avLst/>
          </a:prstGeom>
          <a:noFill/>
          <a:ln>
            <a:noFill/>
          </a:ln>
          <a:effectLst/>
        </p:spPr>
        <p:txBody>
          <a:bodyPr>
            <a:spAutoFit/>
          </a:bodyPr>
          <a:lstStyle/>
          <a:p>
            <a:pPr marL="0" marR="0" lvl="0" indent="0" algn="ctr" defTabSz="914400" rtl="0" fontAlgn="auto">
              <a:lnSpc>
                <a:spcPct val="12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EA7616"/>
                </a:solidFill>
                <a:effectLst/>
                <a:uLnTx/>
                <a:uFillTx/>
                <a:latin typeface="微软雅黑" panose="020B0503020204020204" pitchFamily="34" charset="-122"/>
                <a:ea typeface="微软雅黑" panose="020B0503020204020204" pitchFamily="34" charset="-122"/>
                <a:cs typeface="+mn-cs"/>
                <a:sym typeface="+mn-ea"/>
              </a:rPr>
              <a:t>静态查找表</a:t>
            </a:r>
            <a:endParaRPr kumimoji="0" lang="zh-CN" altLang="en-US" sz="2800" b="1" i="0" u="none" strike="noStrike" kern="0" cap="none" spc="0" normalizeH="0" baseline="0" noProof="0" dirty="0">
              <a:ln>
                <a:noFill/>
              </a:ln>
              <a:solidFill>
                <a:srgbClr val="EA7616"/>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Rectangle 7"/>
          <p:cNvSpPr>
            <a:spLocks noChangeArrowheads="1"/>
          </p:cNvSpPr>
          <p:nvPr/>
        </p:nvSpPr>
        <p:spPr bwMode="gray">
          <a:xfrm>
            <a:off x="3272790" y="2435225"/>
            <a:ext cx="7337425" cy="2009775"/>
          </a:xfrm>
          <a:prstGeom prst="rect">
            <a:avLst/>
          </a:prstGeom>
          <a:noFill/>
          <a:ln>
            <a:noFill/>
          </a:ln>
          <a:effectLst/>
        </p:spPr>
        <p:txBody>
          <a:bodyPr wrap="square">
            <a:spAutoFit/>
          </a:bodyPr>
          <a:lstStyle/>
          <a:p>
            <a:pPr marL="0" marR="0" lvl="0" indent="0" algn="l" defTabSz="914400" rtl="0" fontAlgn="auto">
              <a:lnSpc>
                <a:spcPct val="120000"/>
              </a:lnSpc>
              <a:spcBef>
                <a:spcPts val="0"/>
              </a:spcBef>
              <a:spcAft>
                <a:spcPts val="0"/>
              </a:spcAft>
              <a:buClrTx/>
              <a:buSzTx/>
              <a:buFontTx/>
              <a:buNone/>
              <a:defRPr/>
            </a:pP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仅对查找表进行查找操作，而不改变的查找表。也就说，在查找操作的过程中，查找表的结构不发生变化。查找表中的数据元素的个数不会发生改变。</a:t>
            </a:r>
            <a:endPar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6" name="Rectangle 8"/>
          <p:cNvSpPr>
            <a:spLocks noChangeArrowheads="1"/>
          </p:cNvSpPr>
          <p:nvPr/>
        </p:nvSpPr>
        <p:spPr bwMode="gray">
          <a:xfrm>
            <a:off x="3272790" y="4605020"/>
            <a:ext cx="7366000" cy="1529715"/>
          </a:xfrm>
          <a:prstGeom prst="rect">
            <a:avLst/>
          </a:prstGeom>
          <a:noFill/>
          <a:ln>
            <a:noFill/>
          </a:ln>
          <a:effectLst/>
        </p:spPr>
        <p:txBody>
          <a:bodyPr wrap="square">
            <a:spAutoFit/>
          </a:bodyPr>
          <a:lstStyle/>
          <a:p>
            <a:pPr marL="0" marR="0" lvl="0" indent="0" algn="l" defTabSz="914400" rtl="0" fontAlgn="auto">
              <a:lnSpc>
                <a:spcPct val="120000"/>
              </a:lnSpc>
              <a:spcBef>
                <a:spcPts val="0"/>
              </a:spcBef>
              <a:spcAft>
                <a:spcPts val="0"/>
              </a:spcAft>
              <a:buClrTx/>
              <a:buSzTx/>
              <a:buFontTx/>
              <a:buNone/>
              <a:defRPr/>
            </a:pP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对查找表除进行查找操作外，可能还要进行向表中插入数据元素，或删除表中数据元素的表。查找表中的数据元素是可以增加或者减少。</a:t>
            </a:r>
            <a:endPar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7176" name="Line 12"/>
          <p:cNvSpPr/>
          <p:nvPr/>
        </p:nvSpPr>
        <p:spPr>
          <a:xfrm>
            <a:off x="1328420" y="2348230"/>
            <a:ext cx="9281160" cy="15240"/>
          </a:xfrm>
          <a:prstGeom prst="line">
            <a:avLst/>
          </a:prstGeom>
          <a:ln w="28575" cap="flat" cmpd="sng">
            <a:solidFill>
              <a:srgbClr val="D17FB6"/>
            </a:solidFill>
            <a:prstDash val="solid"/>
            <a:round/>
            <a:headEnd type="none" w="med" len="med"/>
            <a:tailEnd type="none" w="med" len="med"/>
          </a:ln>
        </p:spPr>
      </p:sp>
      <p:sp>
        <p:nvSpPr>
          <p:cNvPr id="7177" name="Line 13"/>
          <p:cNvSpPr/>
          <p:nvPr/>
        </p:nvSpPr>
        <p:spPr>
          <a:xfrm>
            <a:off x="1328420" y="4408170"/>
            <a:ext cx="9311005" cy="29845"/>
          </a:xfrm>
          <a:prstGeom prst="line">
            <a:avLst/>
          </a:prstGeom>
          <a:ln w="28575" cap="flat" cmpd="sng">
            <a:solidFill>
              <a:srgbClr val="D17FB6"/>
            </a:solidFill>
            <a:prstDash val="solid"/>
            <a:round/>
            <a:headEnd type="none" w="med" len="med"/>
            <a:tailEnd type="none" w="med" len="med"/>
          </a:ln>
        </p:spPr>
      </p:sp>
      <p:sp>
        <p:nvSpPr>
          <p:cNvPr id="15367" name="椭圆形标注 15366"/>
          <p:cNvSpPr/>
          <p:nvPr/>
        </p:nvSpPr>
        <p:spPr>
          <a:xfrm>
            <a:off x="8409623" y="166053"/>
            <a:ext cx="3419475" cy="788987"/>
          </a:xfrm>
          <a:prstGeom prst="wedgeEllipseCallout">
            <a:avLst>
              <a:gd name="adj1" fmla="val -127948"/>
              <a:gd name="adj2" fmla="val 81066"/>
            </a:avLst>
          </a:prstGeom>
          <a:solidFill>
            <a:srgbClr val="CCFFFF"/>
          </a:solidFill>
          <a:ln w="9525" cap="flat" cmpd="sng">
            <a:solidFill>
              <a:schemeClr val="tx1"/>
            </a:solidFill>
            <a:prstDash val="solid"/>
            <a:miter/>
            <a:headEnd type="none" w="med" len="med"/>
            <a:tailEnd type="none" w="med" len="med"/>
          </a:ln>
        </p:spPr>
        <p:txBody>
          <a:bodyPr/>
          <a:lstStyle/>
          <a:p>
            <a:pPr algn="ctr">
              <a:spcBef>
                <a:spcPct val="0"/>
              </a:spcBef>
              <a:buNone/>
            </a:pPr>
            <a:r>
              <a:rPr lang="zh-CN" altLang="en-US" sz="2400" b="1">
                <a:solidFill>
                  <a:srgbClr val="FF0000"/>
                </a:solidFill>
                <a:latin typeface="微软雅黑" panose="020B0503020204020204" pitchFamily="34" charset="-122"/>
                <a:ea typeface="微软雅黑" panose="020B0503020204020204" pitchFamily="34" charset="-122"/>
              </a:rPr>
              <a:t>是一种数据结构</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1" nodeType="clickEffect">
                                  <p:stCondLst>
                                    <p:cond delay="0"/>
                                  </p:stCondLst>
                                  <p:childTnLst>
                                    <p:set>
                                      <p:cBhvr>
                                        <p:cTn id="6" dur="500" fill="hold">
                                          <p:stCondLst>
                                            <p:cond delay="0"/>
                                          </p:stCondLst>
                                        </p:cTn>
                                        <p:tgtEl>
                                          <p:spTgt spid="15367"/>
                                        </p:tgtEl>
                                        <p:attrNameLst>
                                          <p:attrName>style.visibility</p:attrName>
                                        </p:attrNameLst>
                                      </p:cBhvr>
                                      <p:to>
                                        <p:strVal val="visible"/>
                                      </p:to>
                                    </p:set>
                                    <p:animEffect transition="in" filter="wipe(right)">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9394" name="Rectangle 3"/>
          <p:cNvSpPr txBox="1"/>
          <p:nvPr/>
        </p:nvSpPr>
        <p:spPr>
          <a:xfrm>
            <a:off x="1042035" y="1842770"/>
            <a:ext cx="9843135" cy="4193540"/>
          </a:xfrm>
          <a:prstGeom prst="rect">
            <a:avLst/>
          </a:prstGeom>
          <a:noFill/>
          <a:ln w="9525">
            <a:noFill/>
          </a:ln>
        </p:spPr>
        <p:txBody>
          <a:bodyPr anchor="t"/>
          <a:p>
            <a:pPr marL="342900" indent="-342900">
              <a:lnSpc>
                <a:spcPct val="120000"/>
              </a:lnSpc>
              <a:spcBef>
                <a:spcPct val="20000"/>
              </a:spcBef>
              <a:buClr>
                <a:schemeClr val="tx2"/>
              </a:buClr>
              <a:buFont typeface="Wingdings" panose="05000000000000000000" pitchFamily="2" charset="2"/>
              <a:buChar char="§"/>
            </a:pPr>
            <a:r>
              <a:rPr lang="zh-CN" altLang="en-US" sz="2400" b="1" dirty="0">
                <a:solidFill>
                  <a:srgbClr val="3333FF"/>
                </a:solidFill>
                <a:latin typeface="微软雅黑" panose="020B0503020204020204" pitchFamily="34" charset="-122"/>
                <a:ea typeface="微软雅黑" panose="020B0503020204020204" pitchFamily="34" charset="-122"/>
              </a:rPr>
              <a:t>第三种情况：</a:t>
            </a:r>
            <a:endParaRPr lang="zh-CN" altLang="en-US" dirty="0">
              <a:solidFill>
                <a:srgbClr val="3333FF"/>
              </a:solidFill>
              <a:latin typeface="Times New Roman" panose="02020603050405020304" pitchFamily="18" charset="0"/>
              <a:ea typeface="宋体" panose="02010600030101010101" pitchFamily="2" charset="-122"/>
            </a:endParaRPr>
          </a:p>
          <a:p>
            <a:pPr marL="742950" lvl="1" indent="-285750" eaLnBrk="1" hangingPunct="1">
              <a:lnSpc>
                <a:spcPct val="120000"/>
              </a:lnSpc>
              <a:spcBef>
                <a:spcPct val="20000"/>
              </a:spcBef>
              <a:buClr>
                <a:schemeClr val="accent1"/>
              </a:buClr>
              <a:buFont typeface="Wingdings" panose="05000000000000000000" pitchFamily="2" charset="2"/>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p</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结点既有右子树</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pr</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或又有左子树</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000000"/>
                </a:solidFill>
                <a:latin typeface="Times New Roman" panose="02020603050405020304" pitchFamily="18" charset="0"/>
                <a:ea typeface="华文楷体" panose="02010600040101010101" pitchFamily="2" charset="-122"/>
                <a:sym typeface="+mn-ea"/>
              </a:rPr>
              <a:t>可按中序遍历保</a:t>
            </a:r>
            <a:endParaRPr lang="zh-CN" altLang="en-US" sz="2800" b="1" dirty="0">
              <a:solidFill>
                <a:srgbClr val="000000"/>
              </a:solidFill>
              <a:latin typeface="Times New Roman" panose="02020603050405020304" pitchFamily="18" charset="0"/>
              <a:ea typeface="华文楷体" panose="02010600040101010101" pitchFamily="2" charset="-122"/>
              <a:sym typeface="+mn-ea"/>
            </a:endParaRPr>
          </a:p>
          <a:p>
            <a:pPr marL="742950" lvl="1" indent="-285750" eaLnBrk="1" hangingPunct="1">
              <a:lnSpc>
                <a:spcPct val="120000"/>
              </a:lnSpc>
              <a:spcBef>
                <a:spcPct val="20000"/>
              </a:spcBef>
              <a:buClr>
                <a:schemeClr val="accent1"/>
              </a:buClr>
              <a:buFont typeface="Wingdings" panose="05000000000000000000" pitchFamily="2" charset="2"/>
              <a:buNone/>
            </a:pPr>
            <a:r>
              <a:rPr lang="zh-CN" altLang="en-US" sz="2800" b="1" dirty="0">
                <a:solidFill>
                  <a:srgbClr val="000000"/>
                </a:solidFill>
                <a:latin typeface="Times New Roman" panose="02020603050405020304" pitchFamily="18" charset="0"/>
                <a:ea typeface="华文楷体" panose="02010600040101010101" pitchFamily="2" charset="-122"/>
                <a:sym typeface="+mn-ea"/>
              </a:rPr>
              <a:t>持有序进行调整。</a:t>
            </a:r>
            <a:endParaRPr lang="zh-CN" altLang="en-US" sz="2800" b="1" dirty="0">
              <a:solidFill>
                <a:srgbClr val="000000"/>
              </a:solidFill>
              <a:latin typeface="Times New Roman" panose="02020603050405020304" pitchFamily="18" charset="0"/>
              <a:ea typeface="华文楷体" panose="02010600040101010101" pitchFamily="2" charset="-122"/>
              <a:sym typeface="+mn-ea"/>
            </a:endParaRPr>
          </a:p>
          <a:p>
            <a:pPr marL="762000" marR="0" lvl="0" indent="-7620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en-US" sz="2800" b="1" noProof="0" dirty="0">
                <a:ln>
                  <a:noFill/>
                </a:ln>
                <a:solidFill>
                  <a:srgbClr val="000000"/>
                </a:solidFill>
                <a:effectLst/>
                <a:uLnTx/>
                <a:uFillTx/>
                <a:latin typeface="黑体" panose="02010609060101010101" pitchFamily="49" charset="-122"/>
                <a:ea typeface="黑体" panose="02010609060101010101" pitchFamily="49" charset="-122"/>
                <a:sym typeface="+mn-ea"/>
              </a:rPr>
              <a:t>      </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有两种解决方法</a:t>
            </a:r>
            <a:r>
              <a:rPr kumimoji="1" lang="zh-CN" altLang="en-US" sz="2800" b="1"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en-US"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1" lang="en-US" altLang="zh-CN"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1" lang="zh-CN" altLang="en-US"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令</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的左子树为</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f</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的左子树，</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的右子树为</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的右子树</a:t>
            </a:r>
            <a:r>
              <a:rPr kumimoji="1" lang="zh-CN" altLang="en-US" sz="2800" b="1" noProof="0" dirty="0" smtClean="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1" lang="en-US" altLang="zh-CN" sz="2800" b="1" i="0" u="none" strike="noStrike" kern="120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en-US"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1" lang="en-US" altLang="zh-CN"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1" lang="zh-CN" altLang="en-US" sz="2800" b="1"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令</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kumimoji="1" lang="zh-CN" altLang="en-US"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代替</a:t>
            </a:r>
            <a:r>
              <a:rPr kumimoji="1" lang="en-US" altLang="zh-CN" sz="2800" b="1"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  </a:t>
            </a:r>
            <a:endParaRPr kumimoji="1" lang="en-US" altLang="zh-CN" sz="2800" b="1" i="0" u="none" strike="noStrike" kern="120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en-US" sz="2800" b="1"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注：</a:t>
            </a:r>
            <a:r>
              <a:rPr kumimoji="1" lang="en-US" altLang="zh-CN" sz="2800" b="1"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en-US" altLang="zh-CN"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kumimoji="1" lang="zh-CN" altLang="en-US"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a:t>
            </a:r>
            <a:r>
              <a:rPr kumimoji="1" lang="en-US" altLang="zh-CN"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zh-CN" altLang="en-US"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的直接前驱，即</a:t>
            </a:r>
            <a:r>
              <a:rPr kumimoji="1" lang="en-US" altLang="zh-CN"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s</a:t>
            </a:r>
            <a:r>
              <a:rPr kumimoji="1" lang="zh-CN" altLang="en-US"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a:t>
            </a:r>
            <a:r>
              <a:rPr kumimoji="1" lang="en-US" altLang="zh-CN"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1" lang="zh-CN" altLang="en-US"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左</a:t>
            </a:r>
            <a:r>
              <a:rPr kumimoji="1" lang="zh-CN" altLang="en-US" sz="2800" b="1" noProof="0" dirty="0" smtClean="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子树最</a:t>
            </a:r>
            <a:r>
              <a:rPr kumimoji="1" lang="zh-CN" altLang="en-US" sz="2800" b="1"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右下的结点。</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AutoShape 3"/>
          <p:cNvSpPr>
            <a:spLocks noChangeArrowheads="1"/>
          </p:cNvSpPr>
          <p:nvPr/>
        </p:nvSpPr>
        <p:spPr bwMode="auto">
          <a:xfrm>
            <a:off x="5495290" y="3457575"/>
            <a:ext cx="917575" cy="300038"/>
          </a:xfrm>
          <a:prstGeom prst="rightArrow">
            <a:avLst>
              <a:gd name="adj1" fmla="val 50000"/>
              <a:gd name="adj2" fmla="val 76455"/>
            </a:avLst>
          </a:prstGeom>
          <a:solidFill>
            <a:srgbClr val="3333FF"/>
          </a:solidFill>
          <a:ln w="9525">
            <a:solidFill>
              <a:srgbClr val="000000"/>
            </a:solidFill>
            <a:miter lim="800000"/>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3491" name="Group 4"/>
          <p:cNvGrpSpPr/>
          <p:nvPr/>
        </p:nvGrpSpPr>
        <p:grpSpPr>
          <a:xfrm>
            <a:off x="1402080" y="2644458"/>
            <a:ext cx="2087563" cy="2924175"/>
            <a:chOff x="652" y="533"/>
            <a:chExt cx="1122" cy="1951"/>
          </a:xfrm>
        </p:grpSpPr>
        <p:sp>
          <p:nvSpPr>
            <p:cNvPr id="8" name="Oval 5"/>
            <p:cNvSpPr>
              <a:spLocks noChangeArrowheads="1"/>
            </p:cNvSpPr>
            <p:nvPr/>
          </p:nvSpPr>
          <p:spPr bwMode="auto">
            <a:xfrm>
              <a:off x="1156" y="53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6"/>
            <p:cNvSpPr>
              <a:spLocks noChangeArrowheads="1"/>
            </p:cNvSpPr>
            <p:nvPr/>
          </p:nvSpPr>
          <p:spPr bwMode="auto">
            <a:xfrm>
              <a:off x="985" y="87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P</a:t>
              </a:r>
              <a:endPar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7"/>
            <p:cNvSpPr>
              <a:spLocks noChangeArrowheads="1"/>
            </p:cNvSpPr>
            <p:nvPr/>
          </p:nvSpPr>
          <p:spPr bwMode="auto">
            <a:xfrm>
              <a:off x="797" y="1218"/>
              <a:ext cx="233" cy="211"/>
            </a:xfrm>
            <a:prstGeom prst="ellipse">
              <a:avLst/>
            </a:prstGeom>
            <a:solidFill>
              <a:schemeClr val="accent6">
                <a:lumMod val="40000"/>
                <a:lumOff val="6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8"/>
            <p:cNvSpPr>
              <a:spLocks noChangeArrowheads="1"/>
            </p:cNvSpPr>
            <p:nvPr/>
          </p:nvSpPr>
          <p:spPr bwMode="auto">
            <a:xfrm>
              <a:off x="1208" y="1207"/>
              <a:ext cx="233" cy="213"/>
            </a:xfrm>
            <a:prstGeom prst="ellipse">
              <a:avLst/>
            </a:prstGeom>
            <a:solidFill>
              <a:schemeClr val="accent6">
                <a:lumMod val="40000"/>
                <a:lumOff val="6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P</a:t>
              </a:r>
              <a:r>
                <a:rPr kumimoji="1" lang="en-US" altLang="zh-CN" sz="1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R</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9"/>
            <p:cNvSpPr>
              <a:spLocks noChangeArrowheads="1"/>
            </p:cNvSpPr>
            <p:nvPr/>
          </p:nvSpPr>
          <p:spPr bwMode="auto">
            <a:xfrm>
              <a:off x="652" y="1618"/>
              <a:ext cx="233" cy="213"/>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C</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0"/>
            <p:cNvSpPr>
              <a:spLocks noChangeArrowheads="1"/>
            </p:cNvSpPr>
            <p:nvPr/>
          </p:nvSpPr>
          <p:spPr bwMode="auto">
            <a:xfrm>
              <a:off x="1230" y="1629"/>
              <a:ext cx="235"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1"/>
            <p:cNvSpPr>
              <a:spLocks noChangeArrowheads="1"/>
            </p:cNvSpPr>
            <p:nvPr/>
          </p:nvSpPr>
          <p:spPr bwMode="auto">
            <a:xfrm>
              <a:off x="996" y="1929"/>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12"/>
            <p:cNvSpPr>
              <a:spLocks noChangeArrowheads="1"/>
            </p:cNvSpPr>
            <p:nvPr/>
          </p:nvSpPr>
          <p:spPr bwMode="auto">
            <a:xfrm>
              <a:off x="1541" y="1906"/>
              <a:ext cx="233" cy="21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sym typeface="+mn-ea"/>
                </a:rPr>
                <a:t>S</a:t>
              </a:r>
              <a:endPar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p:txBody>
        </p:sp>
        <p:sp>
          <p:nvSpPr>
            <p:cNvPr id="16" name="Oval 13"/>
            <p:cNvSpPr>
              <a:spLocks noChangeArrowheads="1"/>
            </p:cNvSpPr>
            <p:nvPr/>
          </p:nvSpPr>
          <p:spPr bwMode="auto">
            <a:xfrm>
              <a:off x="1341" y="227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S</a:t>
              </a:r>
              <a:r>
                <a:rPr kumimoji="1"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17" name="Line 14"/>
            <p:cNvSpPr>
              <a:spLocks noChangeShapeType="1"/>
            </p:cNvSpPr>
            <p:nvPr/>
          </p:nvSpPr>
          <p:spPr bwMode="auto">
            <a:xfrm flipH="1">
              <a:off x="1145" y="733"/>
              <a:ext cx="77"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Line 15"/>
            <p:cNvSpPr>
              <a:spLocks noChangeShapeType="1"/>
            </p:cNvSpPr>
            <p:nvPr/>
          </p:nvSpPr>
          <p:spPr bwMode="auto">
            <a:xfrm flipH="1">
              <a:off x="967" y="1078"/>
              <a:ext cx="78" cy="14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Line 16"/>
            <p:cNvSpPr>
              <a:spLocks noChangeShapeType="1"/>
            </p:cNvSpPr>
            <p:nvPr/>
          </p:nvSpPr>
          <p:spPr bwMode="auto">
            <a:xfrm flipH="1">
              <a:off x="789" y="1422"/>
              <a:ext cx="100" cy="19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 name="Line 17"/>
            <p:cNvSpPr>
              <a:spLocks noChangeShapeType="1"/>
            </p:cNvSpPr>
            <p:nvPr/>
          </p:nvSpPr>
          <p:spPr bwMode="auto">
            <a:xfrm>
              <a:off x="1189" y="1067"/>
              <a:ext cx="90"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18"/>
            <p:cNvSpPr>
              <a:spLocks noChangeShapeType="1"/>
            </p:cNvSpPr>
            <p:nvPr/>
          </p:nvSpPr>
          <p:spPr bwMode="auto">
            <a:xfrm flipH="1">
              <a:off x="1212" y="1833"/>
              <a:ext cx="55" cy="14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19"/>
            <p:cNvSpPr>
              <a:spLocks noChangeShapeType="1"/>
            </p:cNvSpPr>
            <p:nvPr/>
          </p:nvSpPr>
          <p:spPr bwMode="auto">
            <a:xfrm>
              <a:off x="1434" y="1800"/>
              <a:ext cx="131"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Line 20"/>
            <p:cNvSpPr>
              <a:spLocks noChangeShapeType="1"/>
            </p:cNvSpPr>
            <p:nvPr/>
          </p:nvSpPr>
          <p:spPr bwMode="auto">
            <a:xfrm flipH="1">
              <a:off x="1522" y="2122"/>
              <a:ext cx="78" cy="16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4" name="Line 21"/>
            <p:cNvSpPr>
              <a:spLocks noChangeShapeType="1"/>
            </p:cNvSpPr>
            <p:nvPr/>
          </p:nvSpPr>
          <p:spPr bwMode="auto">
            <a:xfrm>
              <a:off x="1011" y="1411"/>
              <a:ext cx="268" cy="267"/>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5" name="Group 23"/>
          <p:cNvGrpSpPr/>
          <p:nvPr/>
        </p:nvGrpSpPr>
        <p:grpSpPr>
          <a:xfrm>
            <a:off x="8159115" y="2402205"/>
            <a:ext cx="2312988" cy="3086100"/>
            <a:chOff x="3263" y="585"/>
            <a:chExt cx="1249" cy="1619"/>
          </a:xfrm>
        </p:grpSpPr>
        <p:sp>
          <p:nvSpPr>
            <p:cNvPr id="26" name="Oval 24"/>
            <p:cNvSpPr>
              <a:spLocks noChangeArrowheads="1"/>
            </p:cNvSpPr>
            <p:nvPr/>
          </p:nvSpPr>
          <p:spPr bwMode="auto">
            <a:xfrm>
              <a:off x="3597" y="585"/>
              <a:ext cx="231"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Oval 25"/>
            <p:cNvSpPr>
              <a:spLocks noChangeArrowheads="1"/>
            </p:cNvSpPr>
            <p:nvPr/>
          </p:nvSpPr>
          <p:spPr bwMode="auto">
            <a:xfrm>
              <a:off x="4091" y="1642"/>
              <a:ext cx="233" cy="21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mn-ea"/>
                </a:rPr>
                <a:t>S</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Oval 26"/>
            <p:cNvSpPr>
              <a:spLocks noChangeArrowheads="1"/>
            </p:cNvSpPr>
            <p:nvPr/>
          </p:nvSpPr>
          <p:spPr bwMode="auto">
            <a:xfrm>
              <a:off x="3408" y="919"/>
              <a:ext cx="233" cy="211"/>
            </a:xfrm>
            <a:prstGeom prst="ellipse">
              <a:avLst/>
            </a:prstGeom>
            <a:solidFill>
              <a:schemeClr val="accent6">
                <a:lumMod val="40000"/>
                <a:lumOff val="6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29" name="Oval 27"/>
            <p:cNvSpPr>
              <a:spLocks noChangeArrowheads="1"/>
            </p:cNvSpPr>
            <p:nvPr/>
          </p:nvSpPr>
          <p:spPr bwMode="auto">
            <a:xfrm>
              <a:off x="4279" y="1993"/>
              <a:ext cx="233" cy="211"/>
            </a:xfrm>
            <a:prstGeom prst="ellipse">
              <a:avLst/>
            </a:prstGeom>
            <a:solidFill>
              <a:schemeClr val="accent6">
                <a:lumMod val="40000"/>
                <a:lumOff val="6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P</a:t>
              </a:r>
              <a:r>
                <a:rPr kumimoji="1" lang="en-US" altLang="zh-CN" sz="1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R</a:t>
              </a:r>
              <a:endParaRPr kumimoji="1"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0" name="Oval 28"/>
            <p:cNvSpPr>
              <a:spLocks noChangeArrowheads="1"/>
            </p:cNvSpPr>
            <p:nvPr/>
          </p:nvSpPr>
          <p:spPr bwMode="auto">
            <a:xfrm>
              <a:off x="3263" y="1319"/>
              <a:ext cx="233" cy="21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C</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1" name="Oval 29"/>
            <p:cNvSpPr>
              <a:spLocks noChangeArrowheads="1"/>
            </p:cNvSpPr>
            <p:nvPr/>
          </p:nvSpPr>
          <p:spPr bwMode="auto">
            <a:xfrm>
              <a:off x="3841" y="1330"/>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2" name="Oval 30"/>
            <p:cNvSpPr>
              <a:spLocks noChangeArrowheads="1"/>
            </p:cNvSpPr>
            <p:nvPr/>
          </p:nvSpPr>
          <p:spPr bwMode="auto">
            <a:xfrm>
              <a:off x="3607" y="1630"/>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3" name="Oval 31"/>
            <p:cNvSpPr>
              <a:spLocks noChangeArrowheads="1"/>
            </p:cNvSpPr>
            <p:nvPr/>
          </p:nvSpPr>
          <p:spPr bwMode="auto">
            <a:xfrm>
              <a:off x="3804" y="1966"/>
              <a:ext cx="233" cy="21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S</a:t>
              </a:r>
              <a:r>
                <a:rPr kumimoji="1"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34" name="Line 32"/>
            <p:cNvSpPr>
              <a:spLocks noChangeShapeType="1"/>
            </p:cNvSpPr>
            <p:nvPr/>
          </p:nvSpPr>
          <p:spPr bwMode="auto">
            <a:xfrm>
              <a:off x="4064" y="1497"/>
              <a:ext cx="143"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5" name="Line 33"/>
            <p:cNvSpPr>
              <a:spLocks noChangeShapeType="1"/>
            </p:cNvSpPr>
            <p:nvPr/>
          </p:nvSpPr>
          <p:spPr bwMode="auto">
            <a:xfrm flipH="1">
              <a:off x="3578" y="779"/>
              <a:ext cx="78" cy="14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6" name="Line 34"/>
            <p:cNvSpPr>
              <a:spLocks noChangeShapeType="1"/>
            </p:cNvSpPr>
            <p:nvPr/>
          </p:nvSpPr>
          <p:spPr bwMode="auto">
            <a:xfrm flipH="1">
              <a:off x="3400" y="1123"/>
              <a:ext cx="99" cy="18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7" name="Line 35"/>
            <p:cNvSpPr>
              <a:spLocks noChangeShapeType="1"/>
            </p:cNvSpPr>
            <p:nvPr/>
          </p:nvSpPr>
          <p:spPr bwMode="auto">
            <a:xfrm>
              <a:off x="4279" y="1838"/>
              <a:ext cx="89" cy="15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8" name="Line 36"/>
            <p:cNvSpPr>
              <a:spLocks noChangeShapeType="1"/>
            </p:cNvSpPr>
            <p:nvPr/>
          </p:nvSpPr>
          <p:spPr bwMode="auto">
            <a:xfrm flipH="1">
              <a:off x="3756" y="1501"/>
              <a:ext cx="134" cy="13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9" name="Line 37"/>
            <p:cNvSpPr>
              <a:spLocks noChangeShapeType="1"/>
            </p:cNvSpPr>
            <p:nvPr/>
          </p:nvSpPr>
          <p:spPr bwMode="auto">
            <a:xfrm flipH="1">
              <a:off x="3958" y="1815"/>
              <a:ext cx="159" cy="15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0" name="Line 38"/>
            <p:cNvSpPr>
              <a:spLocks noChangeShapeType="1"/>
            </p:cNvSpPr>
            <p:nvPr/>
          </p:nvSpPr>
          <p:spPr bwMode="auto">
            <a:xfrm>
              <a:off x="3622" y="1112"/>
              <a:ext cx="267" cy="267"/>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3527" name="Text Box 40"/>
          <p:cNvSpPr txBox="1"/>
          <p:nvPr/>
        </p:nvSpPr>
        <p:spPr>
          <a:xfrm>
            <a:off x="3964940" y="4420235"/>
            <a:ext cx="4243070" cy="368300"/>
          </a:xfrm>
          <a:prstGeom prst="rect">
            <a:avLst/>
          </a:prstGeom>
          <a:noFill/>
          <a:ln w="9525">
            <a:noFill/>
          </a:ln>
        </p:spPr>
        <p:txBody>
          <a:bodyPr wrap="square" anchor="ctr">
            <a:spAutoFit/>
          </a:bodyPr>
          <a:p>
            <a:pPr algn="ct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 </a:t>
            </a:r>
            <a:r>
              <a:rPr lang="zh-CN" altLang="en-US"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结点既有左子树 </a:t>
            </a: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pl </a:t>
            </a:r>
            <a:r>
              <a:rPr lang="zh-CN" altLang="en-US"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又有右子树 </a:t>
            </a: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pr </a:t>
            </a:r>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528" name="矩形 42"/>
          <p:cNvSpPr/>
          <p:nvPr/>
        </p:nvSpPr>
        <p:spPr>
          <a:xfrm>
            <a:off x="1760220" y="1873885"/>
            <a:ext cx="9193530" cy="460375"/>
          </a:xfrm>
          <a:prstGeom prst="rect">
            <a:avLst/>
          </a:prstGeom>
          <a:noFill/>
          <a:ln w="9525">
            <a:noFill/>
          </a:ln>
        </p:spPr>
        <p:txBody>
          <a:bodyPr wrap="square" anchor="t">
            <a:spAutoFit/>
          </a:bodyPr>
          <a:p>
            <a:pPr marL="762000" indent="-762000">
              <a:spcBef>
                <a:spcPct val="50000"/>
              </a:spcBef>
            </a:pP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法</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令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的左子树为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的左子树，</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的右子树为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的右子树；</a:t>
            </a:r>
            <a:endPar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8" name="矩形 31"/>
          <p:cNvSpPr/>
          <p:nvPr/>
        </p:nvSpPr>
        <p:spPr>
          <a:xfrm>
            <a:off x="1134110" y="5942330"/>
            <a:ext cx="9679305" cy="521970"/>
          </a:xfrm>
          <a:prstGeom prst="rect">
            <a:avLst/>
          </a:prstGeom>
          <a:noFill/>
          <a:ln w="9525">
            <a:noFill/>
          </a:ln>
        </p:spPr>
        <p:txBody>
          <a:bodyPr wrap="square" anchor="t">
            <a:spAutoFit/>
          </a:bodyPr>
          <a:p>
            <a:pPr>
              <a:spcBef>
                <a:spcPct val="5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lchild = </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lchild</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rchild = p</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rchild</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7358">
                                            <p:txEl>
                                              <p:pRg st="0" end="0"/>
                                            </p:txEl>
                                          </p:spTgt>
                                        </p:tgtEl>
                                        <p:attrNameLst>
                                          <p:attrName>style.visibility</p:attrName>
                                        </p:attrNameLst>
                                      </p:cBhvr>
                                      <p:to>
                                        <p:strVal val="visible"/>
                                      </p:to>
                                    </p:set>
                                    <p:animEffect transition="in" filter="wipe(left)">
                                      <p:cBhvr>
                                        <p:cTn id="15" dur="500"/>
                                        <p:tgtEl>
                                          <p:spTgt spid="57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3528" name="矩形 42"/>
          <p:cNvSpPr/>
          <p:nvPr/>
        </p:nvSpPr>
        <p:spPr>
          <a:xfrm>
            <a:off x="1760220" y="1873885"/>
            <a:ext cx="9193530" cy="460375"/>
          </a:xfrm>
          <a:prstGeom prst="rect">
            <a:avLst/>
          </a:prstGeom>
          <a:noFill/>
          <a:ln w="9525">
            <a:noFill/>
          </a:ln>
        </p:spPr>
        <p:txBody>
          <a:bodyPr wrap="square" anchor="t">
            <a:spAutoFit/>
          </a:bodyPr>
          <a:p>
            <a:pPr marL="762000" indent="-762000">
              <a:spcBef>
                <a:spcPct val="50000"/>
              </a:spcBef>
            </a:pP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法</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令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替代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 name="AutoShape 3"/>
          <p:cNvSpPr>
            <a:spLocks noChangeArrowheads="1"/>
          </p:cNvSpPr>
          <p:nvPr/>
        </p:nvSpPr>
        <p:spPr bwMode="auto">
          <a:xfrm>
            <a:off x="5476240" y="3063558"/>
            <a:ext cx="917575" cy="300038"/>
          </a:xfrm>
          <a:prstGeom prst="rightArrow">
            <a:avLst>
              <a:gd name="adj1" fmla="val 50000"/>
              <a:gd name="adj2" fmla="val 76455"/>
            </a:avLst>
          </a:prstGeom>
          <a:solidFill>
            <a:srgbClr val="3333FF"/>
          </a:solidFill>
          <a:ln w="9525">
            <a:solidFill>
              <a:srgbClr val="000000"/>
            </a:solidFill>
            <a:miter lim="800000"/>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4515" name="Group 4"/>
          <p:cNvGrpSpPr/>
          <p:nvPr/>
        </p:nvGrpSpPr>
        <p:grpSpPr>
          <a:xfrm>
            <a:off x="1735138" y="2521903"/>
            <a:ext cx="2087562" cy="2924175"/>
            <a:chOff x="652" y="533"/>
            <a:chExt cx="1122" cy="1951"/>
          </a:xfrm>
        </p:grpSpPr>
        <p:sp>
          <p:nvSpPr>
            <p:cNvPr id="68" name="Oval 5"/>
            <p:cNvSpPr>
              <a:spLocks noChangeArrowheads="1"/>
            </p:cNvSpPr>
            <p:nvPr/>
          </p:nvSpPr>
          <p:spPr bwMode="auto">
            <a:xfrm>
              <a:off x="1156" y="53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69" name="Oval 6"/>
            <p:cNvSpPr>
              <a:spLocks noChangeArrowheads="1"/>
            </p:cNvSpPr>
            <p:nvPr/>
          </p:nvSpPr>
          <p:spPr bwMode="auto">
            <a:xfrm>
              <a:off x="985" y="87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P</a:t>
              </a:r>
              <a:endPar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sp>
          <p:nvSpPr>
            <p:cNvPr id="70" name="Oval 7"/>
            <p:cNvSpPr>
              <a:spLocks noChangeArrowheads="1"/>
            </p:cNvSpPr>
            <p:nvPr/>
          </p:nvSpPr>
          <p:spPr bwMode="auto">
            <a:xfrm>
              <a:off x="797" y="1218"/>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71" name="Oval 8"/>
            <p:cNvSpPr>
              <a:spLocks noChangeArrowheads="1"/>
            </p:cNvSpPr>
            <p:nvPr/>
          </p:nvSpPr>
          <p:spPr bwMode="auto">
            <a:xfrm>
              <a:off x="1208" y="1207"/>
              <a:ext cx="233" cy="213"/>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P</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R</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72" name="Oval 9"/>
            <p:cNvSpPr>
              <a:spLocks noChangeArrowheads="1"/>
            </p:cNvSpPr>
            <p:nvPr/>
          </p:nvSpPr>
          <p:spPr bwMode="auto">
            <a:xfrm>
              <a:off x="652" y="1618"/>
              <a:ext cx="233" cy="213"/>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C</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73" name="Oval 10"/>
            <p:cNvSpPr>
              <a:spLocks noChangeArrowheads="1"/>
            </p:cNvSpPr>
            <p:nvPr/>
          </p:nvSpPr>
          <p:spPr bwMode="auto">
            <a:xfrm>
              <a:off x="1230" y="1629"/>
              <a:ext cx="235"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74" name="Oval 11"/>
            <p:cNvSpPr>
              <a:spLocks noChangeArrowheads="1"/>
            </p:cNvSpPr>
            <p:nvPr/>
          </p:nvSpPr>
          <p:spPr bwMode="auto">
            <a:xfrm>
              <a:off x="996" y="1929"/>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75" name="Oval 12"/>
            <p:cNvSpPr>
              <a:spLocks noChangeArrowheads="1"/>
            </p:cNvSpPr>
            <p:nvPr/>
          </p:nvSpPr>
          <p:spPr bwMode="auto">
            <a:xfrm>
              <a:off x="1541" y="1906"/>
              <a:ext cx="233" cy="212"/>
            </a:xfrm>
            <a:prstGeom prst="ellipse">
              <a:avLst/>
            </a:prstGeom>
            <a:solidFill>
              <a:schemeClr val="accent6">
                <a:lumMod val="60000"/>
                <a:lumOff val="4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sym typeface="+mn-ea"/>
                </a:rPr>
                <a:t>S</a:t>
              </a:r>
              <a:endPar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p:txBody>
        </p:sp>
        <p:sp>
          <p:nvSpPr>
            <p:cNvPr id="76" name="Oval 13"/>
            <p:cNvSpPr>
              <a:spLocks noChangeArrowheads="1"/>
            </p:cNvSpPr>
            <p:nvPr/>
          </p:nvSpPr>
          <p:spPr bwMode="auto">
            <a:xfrm>
              <a:off x="1341" y="2273"/>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S</a:t>
              </a:r>
              <a:r>
                <a:rPr kumimoji="1"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77" name="Line 14"/>
            <p:cNvSpPr>
              <a:spLocks noChangeShapeType="1"/>
            </p:cNvSpPr>
            <p:nvPr/>
          </p:nvSpPr>
          <p:spPr bwMode="auto">
            <a:xfrm flipH="1">
              <a:off x="1145" y="733"/>
              <a:ext cx="77"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Line 15"/>
            <p:cNvSpPr>
              <a:spLocks noChangeShapeType="1"/>
            </p:cNvSpPr>
            <p:nvPr/>
          </p:nvSpPr>
          <p:spPr bwMode="auto">
            <a:xfrm flipH="1">
              <a:off x="967" y="1078"/>
              <a:ext cx="78" cy="14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9" name="Line 16"/>
            <p:cNvSpPr>
              <a:spLocks noChangeShapeType="1"/>
            </p:cNvSpPr>
            <p:nvPr/>
          </p:nvSpPr>
          <p:spPr bwMode="auto">
            <a:xfrm flipH="1">
              <a:off x="789" y="1422"/>
              <a:ext cx="100" cy="19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0" name="Line 17"/>
            <p:cNvSpPr>
              <a:spLocks noChangeShapeType="1"/>
            </p:cNvSpPr>
            <p:nvPr/>
          </p:nvSpPr>
          <p:spPr bwMode="auto">
            <a:xfrm>
              <a:off x="1189" y="1067"/>
              <a:ext cx="90"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Line 18"/>
            <p:cNvSpPr>
              <a:spLocks noChangeShapeType="1"/>
            </p:cNvSpPr>
            <p:nvPr/>
          </p:nvSpPr>
          <p:spPr bwMode="auto">
            <a:xfrm flipH="1">
              <a:off x="1212" y="1833"/>
              <a:ext cx="55" cy="14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2" name="Line 19"/>
            <p:cNvSpPr>
              <a:spLocks noChangeShapeType="1"/>
            </p:cNvSpPr>
            <p:nvPr/>
          </p:nvSpPr>
          <p:spPr bwMode="auto">
            <a:xfrm>
              <a:off x="1434" y="1800"/>
              <a:ext cx="131"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3" name="Line 20"/>
            <p:cNvSpPr>
              <a:spLocks noChangeShapeType="1"/>
            </p:cNvSpPr>
            <p:nvPr/>
          </p:nvSpPr>
          <p:spPr bwMode="auto">
            <a:xfrm flipH="1">
              <a:off x="1522" y="2122"/>
              <a:ext cx="78" cy="16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4" name="Line 21"/>
            <p:cNvSpPr>
              <a:spLocks noChangeShapeType="1"/>
            </p:cNvSpPr>
            <p:nvPr/>
          </p:nvSpPr>
          <p:spPr bwMode="auto">
            <a:xfrm>
              <a:off x="1011" y="1411"/>
              <a:ext cx="268" cy="267"/>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86" name="Group 23"/>
          <p:cNvGrpSpPr/>
          <p:nvPr/>
        </p:nvGrpSpPr>
        <p:grpSpPr>
          <a:xfrm>
            <a:off x="8251825" y="2237740"/>
            <a:ext cx="2016125" cy="2635250"/>
            <a:chOff x="3093" y="585"/>
            <a:chExt cx="1089" cy="1651"/>
          </a:xfrm>
        </p:grpSpPr>
        <p:sp>
          <p:nvSpPr>
            <p:cNvPr id="87" name="Oval 24"/>
            <p:cNvSpPr>
              <a:spLocks noChangeArrowheads="1"/>
            </p:cNvSpPr>
            <p:nvPr/>
          </p:nvSpPr>
          <p:spPr bwMode="auto">
            <a:xfrm>
              <a:off x="3597" y="585"/>
              <a:ext cx="232"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88" name="Oval 25"/>
            <p:cNvSpPr>
              <a:spLocks noChangeArrowheads="1"/>
            </p:cNvSpPr>
            <p:nvPr/>
          </p:nvSpPr>
          <p:spPr bwMode="auto">
            <a:xfrm>
              <a:off x="3426" y="925"/>
              <a:ext cx="233" cy="211"/>
            </a:xfrm>
            <a:prstGeom prst="ellipse">
              <a:avLst/>
            </a:prstGeom>
            <a:solidFill>
              <a:schemeClr val="accent6">
                <a:lumMod val="60000"/>
                <a:lumOff val="40000"/>
              </a:schemeClr>
            </a:solidFill>
            <a:ln w="9525">
              <a:solidFill>
                <a:srgbClr val="000000"/>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sym typeface="+mn-ea"/>
                </a:rPr>
                <a:t>S</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89" name="Oval 26"/>
            <p:cNvSpPr>
              <a:spLocks noChangeArrowheads="1"/>
            </p:cNvSpPr>
            <p:nvPr/>
          </p:nvSpPr>
          <p:spPr bwMode="auto">
            <a:xfrm>
              <a:off x="3238" y="1270"/>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90" name="Oval 27"/>
            <p:cNvSpPr>
              <a:spLocks noChangeArrowheads="1"/>
            </p:cNvSpPr>
            <p:nvPr/>
          </p:nvSpPr>
          <p:spPr bwMode="auto">
            <a:xfrm>
              <a:off x="3649" y="1259"/>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P</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R</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1" name="Oval 28"/>
            <p:cNvSpPr>
              <a:spLocks noChangeArrowheads="1"/>
            </p:cNvSpPr>
            <p:nvPr/>
          </p:nvSpPr>
          <p:spPr bwMode="auto">
            <a:xfrm>
              <a:off x="3093" y="1670"/>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C</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2" name="Oval 29"/>
            <p:cNvSpPr>
              <a:spLocks noChangeArrowheads="1"/>
            </p:cNvSpPr>
            <p:nvPr/>
          </p:nvSpPr>
          <p:spPr bwMode="auto">
            <a:xfrm>
              <a:off x="3671" y="1681"/>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3" name="Oval 30"/>
            <p:cNvSpPr>
              <a:spLocks noChangeArrowheads="1"/>
            </p:cNvSpPr>
            <p:nvPr/>
          </p:nvSpPr>
          <p:spPr bwMode="auto">
            <a:xfrm>
              <a:off x="3437" y="1981"/>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Q</a:t>
              </a:r>
              <a:r>
                <a:rPr kumimoji="1"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4" name="Oval 31"/>
            <p:cNvSpPr>
              <a:spLocks noChangeArrowheads="1"/>
            </p:cNvSpPr>
            <p:nvPr/>
          </p:nvSpPr>
          <p:spPr bwMode="auto">
            <a:xfrm>
              <a:off x="3949" y="2025"/>
              <a:ext cx="233" cy="211"/>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S</a:t>
              </a:r>
              <a:r>
                <a:rPr kumimoji="1" lang="en-US" altLang="zh-CN" sz="14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0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mn-cs"/>
                <a:sym typeface="+mn-ea"/>
              </a:endParaRPr>
            </a:p>
          </p:txBody>
        </p:sp>
        <p:sp>
          <p:nvSpPr>
            <p:cNvPr id="95" name="Line 32"/>
            <p:cNvSpPr>
              <a:spLocks noChangeShapeType="1"/>
            </p:cNvSpPr>
            <p:nvPr/>
          </p:nvSpPr>
          <p:spPr bwMode="auto">
            <a:xfrm flipH="1">
              <a:off x="3586" y="785"/>
              <a:ext cx="77" cy="15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6" name="Line 33"/>
            <p:cNvSpPr>
              <a:spLocks noChangeShapeType="1"/>
            </p:cNvSpPr>
            <p:nvPr/>
          </p:nvSpPr>
          <p:spPr bwMode="auto">
            <a:xfrm flipH="1">
              <a:off x="3408" y="1130"/>
              <a:ext cx="78" cy="14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7" name="Line 34"/>
            <p:cNvSpPr>
              <a:spLocks noChangeShapeType="1"/>
            </p:cNvSpPr>
            <p:nvPr/>
          </p:nvSpPr>
          <p:spPr bwMode="auto">
            <a:xfrm flipH="1">
              <a:off x="3230" y="1474"/>
              <a:ext cx="99" cy="18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8" name="Line 35"/>
            <p:cNvSpPr>
              <a:spLocks noChangeShapeType="1"/>
            </p:cNvSpPr>
            <p:nvPr/>
          </p:nvSpPr>
          <p:spPr bwMode="auto">
            <a:xfrm>
              <a:off x="3630" y="1119"/>
              <a:ext cx="89" cy="15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9" name="Line 36"/>
            <p:cNvSpPr>
              <a:spLocks noChangeShapeType="1"/>
            </p:cNvSpPr>
            <p:nvPr/>
          </p:nvSpPr>
          <p:spPr bwMode="auto">
            <a:xfrm flipH="1">
              <a:off x="3653" y="1885"/>
              <a:ext cx="55" cy="13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0" name="Line 37"/>
            <p:cNvSpPr>
              <a:spLocks noChangeShapeType="1"/>
            </p:cNvSpPr>
            <p:nvPr/>
          </p:nvSpPr>
          <p:spPr bwMode="auto">
            <a:xfrm>
              <a:off x="3875" y="1852"/>
              <a:ext cx="133" cy="18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1" name="Line 38"/>
            <p:cNvSpPr>
              <a:spLocks noChangeShapeType="1"/>
            </p:cNvSpPr>
            <p:nvPr/>
          </p:nvSpPr>
          <p:spPr bwMode="auto">
            <a:xfrm>
              <a:off x="3452" y="1463"/>
              <a:ext cx="268" cy="267"/>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4551" name="Text Box 40"/>
          <p:cNvSpPr txBox="1"/>
          <p:nvPr/>
        </p:nvSpPr>
        <p:spPr>
          <a:xfrm>
            <a:off x="3636010" y="3971290"/>
            <a:ext cx="4227830" cy="368300"/>
          </a:xfrm>
          <a:prstGeom prst="rect">
            <a:avLst/>
          </a:prstGeom>
          <a:noFill/>
          <a:ln w="9525">
            <a:noFill/>
          </a:ln>
        </p:spPr>
        <p:txBody>
          <a:bodyPr wrap="square" anchor="ctr">
            <a:spAutoFit/>
          </a:bodyPr>
          <a:p>
            <a:pPr algn="ct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 </a:t>
            </a:r>
            <a:r>
              <a:rPr lang="zh-CN" altLang="en-US"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结点既有左子树 </a:t>
            </a: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pl </a:t>
            </a:r>
            <a:r>
              <a:rPr lang="zh-CN" altLang="en-US"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又有右子树 </a:t>
            </a:r>
            <a:r>
              <a:rPr lang="en-US" altLang="zh-CN" sz="1800" b="1" dirty="0">
                <a:solidFill>
                  <a:srgbClr val="000066"/>
                </a:solidFill>
                <a:latin typeface="微软雅黑" panose="020B0503020204020204" pitchFamily="34" charset="-122"/>
                <a:ea typeface="微软雅黑" panose="020B0503020204020204" pitchFamily="34" charset="-122"/>
                <a:cs typeface="微软雅黑" panose="020B0503020204020204" pitchFamily="34" charset="-122"/>
              </a:rPr>
              <a:t>pr </a:t>
            </a:r>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58" name="矩形 31"/>
          <p:cNvSpPr/>
          <p:nvPr/>
        </p:nvSpPr>
        <p:spPr>
          <a:xfrm>
            <a:off x="1327150" y="5913120"/>
            <a:ext cx="9679305" cy="521970"/>
          </a:xfrm>
          <a:prstGeom prst="rect">
            <a:avLst/>
          </a:prstGeom>
          <a:noFill/>
          <a:ln w="9525">
            <a:noFill/>
          </a:ln>
        </p:spPr>
        <p:txBody>
          <a:bodyPr wrap="square" anchor="t">
            <a:spAutoFit/>
          </a:bodyPr>
          <a:p>
            <a:pPr>
              <a:spcBef>
                <a:spcPct val="5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即：</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data = </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s</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data</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rchild = s</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lchild</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500" fill="hold">
                                          <p:stCondLst>
                                            <p:cond delay="0"/>
                                          </p:stCondLst>
                                        </p:cTn>
                                        <p:tgtEl>
                                          <p:spTgt spid="57358">
                                            <p:txEl>
                                              <p:pRg st="0" end="0"/>
                                            </p:txEl>
                                          </p:spTgt>
                                        </p:tgtEl>
                                        <p:attrNameLst>
                                          <p:attrName>style.visibility</p:attrName>
                                        </p:attrNameLst>
                                      </p:cBhvr>
                                      <p:to>
                                        <p:strVal val="visible"/>
                                      </p:to>
                                    </p:set>
                                    <p:animEffect transition="in" filter="wipe(left)">
                                      <p:cBhvr>
                                        <p:cTn id="15" dur="500"/>
                                        <p:tgtEl>
                                          <p:spTgt spid="57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273925" y="438785"/>
            <a:ext cx="417893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二叉排序树的删除</a:t>
            </a:r>
            <a:endPar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6562" name="内容占位符 2"/>
          <p:cNvSpPr>
            <a:spLocks noGrp="1"/>
          </p:cNvSpPr>
          <p:nvPr>
            <p:ph idx="1"/>
          </p:nvPr>
        </p:nvSpPr>
        <p:spPr>
          <a:xfrm>
            <a:off x="4306570" y="1243330"/>
            <a:ext cx="6677025" cy="407035"/>
          </a:xfrm>
        </p:spPr>
        <p:txBody>
          <a:bodyPr wrap="square" lIns="91440" tIns="45720" rIns="91440" bIns="45720" anchor="t"/>
          <a:p>
            <a:pPr marL="85725" indent="0">
              <a:buNone/>
            </a:pPr>
            <a:r>
              <a:rPr lang="zh-CN" altLang="en-US" b="1" dirty="0">
                <a:solidFill>
                  <a:srgbClr val="000000"/>
                </a:solidFill>
              </a:rPr>
              <a:t>练习：请画出删去结点</a:t>
            </a:r>
            <a:r>
              <a:rPr lang="en-US" altLang="zh-CN" b="1" dirty="0">
                <a:solidFill>
                  <a:srgbClr val="000000"/>
                </a:solidFill>
              </a:rPr>
              <a:t>10</a:t>
            </a:r>
            <a:r>
              <a:rPr lang="zh-CN" altLang="en-US" b="1" dirty="0">
                <a:solidFill>
                  <a:srgbClr val="000000"/>
                </a:solidFill>
              </a:rPr>
              <a:t>后的二叉排序树形态</a:t>
            </a:r>
            <a:endParaRPr lang="zh-CN" altLang="en-US" b="1" dirty="0">
              <a:solidFill>
                <a:srgbClr val="000000"/>
              </a:solidFill>
            </a:endParaRPr>
          </a:p>
        </p:txBody>
      </p:sp>
      <p:grpSp>
        <p:nvGrpSpPr>
          <p:cNvPr id="36" name="组合 35"/>
          <p:cNvGrpSpPr/>
          <p:nvPr/>
        </p:nvGrpSpPr>
        <p:grpSpPr>
          <a:xfrm>
            <a:off x="765175" y="2231390"/>
            <a:ext cx="3670935" cy="3311525"/>
            <a:chOff x="622" y="3817"/>
            <a:chExt cx="5781" cy="5215"/>
          </a:xfrm>
        </p:grpSpPr>
        <p:sp>
          <p:nvSpPr>
            <p:cNvPr id="7" name="Oval 5"/>
            <p:cNvSpPr>
              <a:spLocks noChangeArrowheads="1"/>
            </p:cNvSpPr>
            <p:nvPr/>
          </p:nvSpPr>
          <p:spPr bwMode="auto">
            <a:xfrm>
              <a:off x="2889" y="3817"/>
              <a:ext cx="1038" cy="823"/>
            </a:xfrm>
            <a:prstGeom prst="ellipse">
              <a:avLst/>
            </a:prstGeom>
            <a:solidFill>
              <a:srgbClr val="FF8B8B"/>
            </a:solid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10</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6"/>
            <p:cNvSpPr>
              <a:spLocks noChangeArrowheads="1"/>
            </p:cNvSpPr>
            <p:nvPr/>
          </p:nvSpPr>
          <p:spPr bwMode="auto">
            <a:xfrm>
              <a:off x="1807" y="5052"/>
              <a:ext cx="1040" cy="823"/>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7"/>
            <p:cNvSpPr>
              <a:spLocks noChangeArrowheads="1"/>
            </p:cNvSpPr>
            <p:nvPr/>
          </p:nvSpPr>
          <p:spPr bwMode="auto">
            <a:xfrm>
              <a:off x="2994" y="6425"/>
              <a:ext cx="1038" cy="823"/>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6</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8"/>
            <p:cNvSpPr>
              <a:spLocks noChangeArrowheads="1"/>
            </p:cNvSpPr>
            <p:nvPr/>
          </p:nvSpPr>
          <p:spPr bwMode="auto">
            <a:xfrm>
              <a:off x="622" y="6425"/>
              <a:ext cx="1038" cy="823"/>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a:t>
              </a:r>
              <a:endPar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9"/>
            <p:cNvSpPr>
              <a:spLocks noChangeArrowheads="1"/>
            </p:cNvSpPr>
            <p:nvPr/>
          </p:nvSpPr>
          <p:spPr bwMode="auto">
            <a:xfrm>
              <a:off x="1957" y="8072"/>
              <a:ext cx="1038" cy="823"/>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Line 10"/>
            <p:cNvSpPr>
              <a:spLocks noChangeShapeType="1"/>
            </p:cNvSpPr>
            <p:nvPr/>
          </p:nvSpPr>
          <p:spPr bwMode="auto">
            <a:xfrm flipH="1">
              <a:off x="2549" y="4502"/>
              <a:ext cx="445" cy="550"/>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 name="Line 11"/>
            <p:cNvSpPr>
              <a:spLocks noChangeShapeType="1"/>
            </p:cNvSpPr>
            <p:nvPr/>
          </p:nvSpPr>
          <p:spPr bwMode="auto">
            <a:xfrm flipH="1">
              <a:off x="1364" y="5740"/>
              <a:ext cx="593" cy="685"/>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 name="Line 12"/>
            <p:cNvSpPr>
              <a:spLocks noChangeShapeType="1"/>
            </p:cNvSpPr>
            <p:nvPr/>
          </p:nvSpPr>
          <p:spPr bwMode="auto">
            <a:xfrm>
              <a:off x="2697" y="5740"/>
              <a:ext cx="595" cy="790"/>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13"/>
            <p:cNvSpPr>
              <a:spLocks noChangeShapeType="1"/>
            </p:cNvSpPr>
            <p:nvPr/>
          </p:nvSpPr>
          <p:spPr bwMode="auto">
            <a:xfrm flipH="1">
              <a:off x="2697" y="7247"/>
              <a:ext cx="595" cy="825"/>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Oval 14"/>
            <p:cNvSpPr>
              <a:spLocks noChangeArrowheads="1"/>
            </p:cNvSpPr>
            <p:nvPr/>
          </p:nvSpPr>
          <p:spPr bwMode="auto">
            <a:xfrm>
              <a:off x="5219" y="5052"/>
              <a:ext cx="1038" cy="823"/>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18</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7" name="Line 15"/>
            <p:cNvSpPr>
              <a:spLocks noChangeShapeType="1"/>
            </p:cNvSpPr>
            <p:nvPr/>
          </p:nvSpPr>
          <p:spPr bwMode="auto">
            <a:xfrm>
              <a:off x="3884" y="4367"/>
              <a:ext cx="1483" cy="823"/>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Oval 16"/>
            <p:cNvSpPr>
              <a:spLocks noChangeArrowheads="1"/>
            </p:cNvSpPr>
            <p:nvPr/>
          </p:nvSpPr>
          <p:spPr bwMode="auto">
            <a:xfrm>
              <a:off x="4329" y="6425"/>
              <a:ext cx="1038" cy="960"/>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19" name="Line 17"/>
            <p:cNvSpPr>
              <a:spLocks noChangeShapeType="1"/>
            </p:cNvSpPr>
            <p:nvPr/>
          </p:nvSpPr>
          <p:spPr bwMode="auto">
            <a:xfrm flipH="1">
              <a:off x="5142" y="5875"/>
              <a:ext cx="373" cy="655"/>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 name="Oval 18"/>
            <p:cNvSpPr>
              <a:spLocks noChangeArrowheads="1"/>
            </p:cNvSpPr>
            <p:nvPr/>
          </p:nvSpPr>
          <p:spPr bwMode="auto">
            <a:xfrm>
              <a:off x="5219" y="8072"/>
              <a:ext cx="1185" cy="960"/>
            </a:xfrm>
            <a:prstGeom prst="ellipse">
              <a:avLst/>
            </a:prstGeom>
            <a:no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15</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1" name="Line 19"/>
            <p:cNvSpPr>
              <a:spLocks noChangeShapeType="1"/>
            </p:cNvSpPr>
            <p:nvPr/>
          </p:nvSpPr>
          <p:spPr bwMode="auto">
            <a:xfrm>
              <a:off x="5069" y="7385"/>
              <a:ext cx="445" cy="688"/>
            </a:xfrm>
            <a:prstGeom prst="line">
              <a:avLst/>
            </a:prstGeom>
            <a:noFill/>
            <a:ln w="38100">
              <a:solidFill>
                <a:srgbClr val="A4D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2" name="Group 22"/>
          <p:cNvGrpSpPr/>
          <p:nvPr/>
        </p:nvGrpSpPr>
        <p:grpSpPr>
          <a:xfrm>
            <a:off x="6036945" y="4038600"/>
            <a:ext cx="3157353" cy="2677160"/>
            <a:chOff x="1429" y="1888"/>
            <a:chExt cx="2363" cy="2086"/>
          </a:xfrm>
        </p:grpSpPr>
        <p:sp>
          <p:nvSpPr>
            <p:cNvPr id="23" name="Oval 5"/>
            <p:cNvSpPr>
              <a:spLocks noChangeArrowheads="1"/>
            </p:cNvSpPr>
            <p:nvPr/>
          </p:nvSpPr>
          <p:spPr bwMode="auto">
            <a:xfrm>
              <a:off x="2336" y="1888"/>
              <a:ext cx="417" cy="329"/>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6</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4" name="Oval 6"/>
            <p:cNvSpPr>
              <a:spLocks noChangeArrowheads="1"/>
            </p:cNvSpPr>
            <p:nvPr/>
          </p:nvSpPr>
          <p:spPr bwMode="auto">
            <a:xfrm>
              <a:off x="1902" y="2382"/>
              <a:ext cx="417" cy="329"/>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5" name="Oval 7"/>
            <p:cNvSpPr>
              <a:spLocks noChangeArrowheads="1"/>
            </p:cNvSpPr>
            <p:nvPr/>
          </p:nvSpPr>
          <p:spPr bwMode="auto">
            <a:xfrm>
              <a:off x="2378" y="2932"/>
              <a:ext cx="413" cy="328"/>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6" name="Oval 8"/>
            <p:cNvSpPr>
              <a:spLocks noChangeArrowheads="1"/>
            </p:cNvSpPr>
            <p:nvPr/>
          </p:nvSpPr>
          <p:spPr bwMode="auto">
            <a:xfrm>
              <a:off x="1429" y="2932"/>
              <a:ext cx="414" cy="328"/>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a:t>
              </a:r>
              <a:endPar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Line 10"/>
            <p:cNvSpPr>
              <a:spLocks noChangeShapeType="1"/>
            </p:cNvSpPr>
            <p:nvPr/>
          </p:nvSpPr>
          <p:spPr bwMode="auto">
            <a:xfrm flipH="1">
              <a:off x="2200" y="2162"/>
              <a:ext cx="178" cy="220"/>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8" name="Line 11"/>
            <p:cNvSpPr>
              <a:spLocks noChangeShapeType="1"/>
            </p:cNvSpPr>
            <p:nvPr/>
          </p:nvSpPr>
          <p:spPr bwMode="auto">
            <a:xfrm flipH="1">
              <a:off x="1727" y="2657"/>
              <a:ext cx="236" cy="275"/>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9" name="Line 12"/>
            <p:cNvSpPr>
              <a:spLocks noChangeShapeType="1"/>
            </p:cNvSpPr>
            <p:nvPr/>
          </p:nvSpPr>
          <p:spPr bwMode="auto">
            <a:xfrm>
              <a:off x="2200" y="2657"/>
              <a:ext cx="298" cy="329"/>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0" name="Oval 14"/>
            <p:cNvSpPr>
              <a:spLocks noChangeArrowheads="1"/>
            </p:cNvSpPr>
            <p:nvPr/>
          </p:nvSpPr>
          <p:spPr bwMode="auto">
            <a:xfrm>
              <a:off x="3269" y="2305"/>
              <a:ext cx="523" cy="406"/>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18</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1" name="Line 15"/>
            <p:cNvSpPr>
              <a:spLocks noChangeShapeType="1"/>
            </p:cNvSpPr>
            <p:nvPr/>
          </p:nvSpPr>
          <p:spPr bwMode="auto">
            <a:xfrm>
              <a:off x="2734" y="2108"/>
              <a:ext cx="594" cy="329"/>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2" name="Oval 16"/>
            <p:cNvSpPr>
              <a:spLocks noChangeArrowheads="1"/>
            </p:cNvSpPr>
            <p:nvPr/>
          </p:nvSpPr>
          <p:spPr bwMode="auto">
            <a:xfrm>
              <a:off x="2912" y="2932"/>
              <a:ext cx="493" cy="383"/>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3" name="Line 17"/>
            <p:cNvSpPr>
              <a:spLocks noChangeShapeType="1"/>
            </p:cNvSpPr>
            <p:nvPr/>
          </p:nvSpPr>
          <p:spPr bwMode="auto">
            <a:xfrm flipH="1">
              <a:off x="3208" y="2657"/>
              <a:ext cx="177" cy="329"/>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4" name="Oval 18"/>
            <p:cNvSpPr>
              <a:spLocks noChangeArrowheads="1"/>
            </p:cNvSpPr>
            <p:nvPr/>
          </p:nvSpPr>
          <p:spPr bwMode="auto">
            <a:xfrm>
              <a:off x="3269" y="3590"/>
              <a:ext cx="523" cy="384"/>
            </a:xfrm>
            <a:prstGeom prst="ellipse">
              <a:avLst/>
            </a:prstGeom>
            <a:noFill/>
            <a:ln w="38100" algn="ctr">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15</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5" name="Line 19"/>
            <p:cNvSpPr>
              <a:spLocks noChangeShapeType="1"/>
            </p:cNvSpPr>
            <p:nvPr/>
          </p:nvSpPr>
          <p:spPr bwMode="auto">
            <a:xfrm>
              <a:off x="3208" y="3315"/>
              <a:ext cx="177" cy="275"/>
            </a:xfrm>
            <a:prstGeom prst="line">
              <a:avLst/>
            </a:prstGeom>
            <a:noFill/>
            <a:ln w="38100">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54" name="组合 53"/>
          <p:cNvGrpSpPr/>
          <p:nvPr/>
        </p:nvGrpSpPr>
        <p:grpSpPr>
          <a:xfrm>
            <a:off x="8071485" y="1930400"/>
            <a:ext cx="2560320" cy="3345815"/>
            <a:chOff x="5590612" y="1766469"/>
            <a:chExt cx="2222641" cy="3155182"/>
          </a:xfrm>
        </p:grpSpPr>
        <p:grpSp>
          <p:nvGrpSpPr>
            <p:cNvPr id="66593" name="Group 22"/>
            <p:cNvGrpSpPr/>
            <p:nvPr/>
          </p:nvGrpSpPr>
          <p:grpSpPr>
            <a:xfrm>
              <a:off x="5590612" y="1766469"/>
              <a:ext cx="2222641" cy="1701327"/>
              <a:chOff x="1903" y="1888"/>
              <a:chExt cx="1758" cy="1481"/>
            </a:xfrm>
          </p:grpSpPr>
          <p:sp>
            <p:nvSpPr>
              <p:cNvPr id="37" name="Oval 5"/>
              <p:cNvSpPr>
                <a:spLocks noChangeArrowheads="1"/>
              </p:cNvSpPr>
              <p:nvPr/>
            </p:nvSpPr>
            <p:spPr bwMode="auto">
              <a:xfrm>
                <a:off x="2336" y="1888"/>
                <a:ext cx="414" cy="329"/>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3</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8" name="Oval 6"/>
              <p:cNvSpPr>
                <a:spLocks noChangeArrowheads="1"/>
              </p:cNvSpPr>
              <p:nvPr/>
            </p:nvSpPr>
            <p:spPr bwMode="auto">
              <a:xfrm>
                <a:off x="1903" y="2383"/>
                <a:ext cx="416" cy="364"/>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2</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41" name="Line 10"/>
              <p:cNvSpPr>
                <a:spLocks noChangeShapeType="1"/>
              </p:cNvSpPr>
              <p:nvPr/>
            </p:nvSpPr>
            <p:spPr bwMode="auto">
              <a:xfrm flipH="1">
                <a:off x="2201" y="2162"/>
                <a:ext cx="177" cy="221"/>
              </a:xfrm>
              <a:prstGeom prst="line">
                <a:avLst/>
              </a:prstGeom>
              <a:noFill/>
              <a:ln w="38100">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4" name="Oval 14"/>
              <p:cNvSpPr>
                <a:spLocks noChangeArrowheads="1"/>
              </p:cNvSpPr>
              <p:nvPr/>
            </p:nvSpPr>
            <p:spPr bwMode="auto">
              <a:xfrm>
                <a:off x="2793" y="2418"/>
                <a:ext cx="413" cy="329"/>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6</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45" name="Line 15"/>
              <p:cNvSpPr>
                <a:spLocks noChangeShapeType="1"/>
              </p:cNvSpPr>
              <p:nvPr/>
            </p:nvSpPr>
            <p:spPr bwMode="auto">
              <a:xfrm>
                <a:off x="2734" y="2108"/>
                <a:ext cx="295" cy="329"/>
              </a:xfrm>
              <a:prstGeom prst="line">
                <a:avLst/>
              </a:prstGeom>
              <a:noFill/>
              <a:ln w="38100">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6" name="Oval 16"/>
              <p:cNvSpPr>
                <a:spLocks noChangeArrowheads="1"/>
              </p:cNvSpPr>
              <p:nvPr/>
            </p:nvSpPr>
            <p:spPr bwMode="auto">
              <a:xfrm>
                <a:off x="2378" y="2985"/>
                <a:ext cx="417" cy="384"/>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4</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47" name="Line 17"/>
              <p:cNvSpPr>
                <a:spLocks noChangeShapeType="1"/>
              </p:cNvSpPr>
              <p:nvPr/>
            </p:nvSpPr>
            <p:spPr bwMode="auto">
              <a:xfrm flipH="1">
                <a:off x="2674" y="2711"/>
                <a:ext cx="178" cy="329"/>
              </a:xfrm>
              <a:prstGeom prst="line">
                <a:avLst/>
              </a:prstGeom>
              <a:noFill/>
              <a:ln w="38100">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Oval 18"/>
              <p:cNvSpPr>
                <a:spLocks noChangeArrowheads="1"/>
              </p:cNvSpPr>
              <p:nvPr/>
            </p:nvSpPr>
            <p:spPr bwMode="auto">
              <a:xfrm>
                <a:off x="3188" y="2985"/>
                <a:ext cx="473" cy="384"/>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18</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49" name="Line 19"/>
              <p:cNvSpPr>
                <a:spLocks noChangeShapeType="1"/>
              </p:cNvSpPr>
              <p:nvPr/>
            </p:nvSpPr>
            <p:spPr bwMode="auto">
              <a:xfrm>
                <a:off x="3127" y="2710"/>
                <a:ext cx="177" cy="275"/>
              </a:xfrm>
              <a:prstGeom prst="line">
                <a:avLst/>
              </a:prstGeom>
              <a:noFill/>
              <a:ln w="38100">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50" name="Oval 16"/>
            <p:cNvSpPr>
              <a:spLocks noChangeArrowheads="1"/>
            </p:cNvSpPr>
            <p:nvPr/>
          </p:nvSpPr>
          <p:spPr bwMode="auto">
            <a:xfrm>
              <a:off x="6716265" y="3754551"/>
              <a:ext cx="599209" cy="505404"/>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12</a:t>
              </a:r>
              <a:endParaRPr kumimoji="1" lang="en-US" altLang="zh-CN" sz="22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51" name="Line 17"/>
            <p:cNvSpPr>
              <a:spLocks noChangeShapeType="1"/>
            </p:cNvSpPr>
            <p:nvPr/>
          </p:nvSpPr>
          <p:spPr bwMode="auto">
            <a:xfrm flipH="1">
              <a:off x="7089307" y="3440557"/>
              <a:ext cx="225439" cy="377661"/>
            </a:xfrm>
            <a:prstGeom prst="line">
              <a:avLst/>
            </a:prstGeom>
            <a:noFill/>
            <a:ln w="38100">
              <a:solidFill>
                <a:srgbClr val="7030A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Oval 16"/>
            <p:cNvSpPr>
              <a:spLocks noChangeArrowheads="1"/>
            </p:cNvSpPr>
            <p:nvPr/>
          </p:nvSpPr>
          <p:spPr bwMode="auto">
            <a:xfrm>
              <a:off x="7137971" y="4479722"/>
              <a:ext cx="675282" cy="441929"/>
            </a:xfrm>
            <a:prstGeom prst="ellipse">
              <a:avLst/>
            </a:prstGeom>
            <a:noFill/>
            <a:ln w="38100" algn="ctr">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15</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53" name="Line 17"/>
            <p:cNvSpPr>
              <a:spLocks noChangeShapeType="1"/>
            </p:cNvSpPr>
            <p:nvPr/>
          </p:nvSpPr>
          <p:spPr bwMode="auto">
            <a:xfrm>
              <a:off x="7138523" y="4162556"/>
              <a:ext cx="273067" cy="317362"/>
            </a:xfrm>
            <a:prstGeom prst="line">
              <a:avLst/>
            </a:prstGeom>
            <a:noFill/>
            <a:ln w="38100">
              <a:solidFill>
                <a:srgbClr val="7030A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9" name="组合 38"/>
          <p:cNvGrpSpPr/>
          <p:nvPr/>
        </p:nvGrpSpPr>
        <p:grpSpPr>
          <a:xfrm>
            <a:off x="6108700" y="2402840"/>
            <a:ext cx="1440180" cy="699771"/>
            <a:chOff x="10477" y="3532"/>
            <a:chExt cx="2268" cy="1102"/>
          </a:xfrm>
        </p:grpSpPr>
        <p:sp>
          <p:nvSpPr>
            <p:cNvPr id="55" name="AutoShape 3"/>
            <p:cNvSpPr>
              <a:spLocks noChangeArrowheads="1"/>
            </p:cNvSpPr>
            <p:nvPr/>
          </p:nvSpPr>
          <p:spPr bwMode="auto">
            <a:xfrm>
              <a:off x="10877" y="4162"/>
              <a:ext cx="1445" cy="473"/>
            </a:xfrm>
            <a:prstGeom prst="rightArrow">
              <a:avLst>
                <a:gd name="adj1" fmla="val 50000"/>
                <a:gd name="adj2" fmla="val 76455"/>
              </a:avLst>
            </a:prstGeom>
            <a:solidFill>
              <a:srgbClr val="3333FF"/>
            </a:solidFill>
            <a:ln w="9525">
              <a:solidFill>
                <a:srgbClr val="000000"/>
              </a:solidFill>
              <a:miter lim="800000"/>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0477" y="3532"/>
              <a:ext cx="2268" cy="725"/>
            </a:xfrm>
            <a:prstGeom prst="rect">
              <a:avLst/>
            </a:prstGeom>
            <a:noFill/>
            <a:ln w="9525">
              <a:noFill/>
            </a:ln>
          </p:spPr>
          <p:txBody>
            <a:bodyPr anchor="t">
              <a:spAutoFit/>
            </a:bodyPr>
            <a:p>
              <a:pPr algn="ctr"/>
              <a:r>
                <a:rPr lang="zh-CN" altLang="en-US" sz="2400" b="1" dirty="0">
                  <a:solidFill>
                    <a:srgbClr val="FF0000"/>
                  </a:solidFill>
                  <a:latin typeface="微软雅黑" panose="020B0503020204020204" pitchFamily="34" charset="-122"/>
                  <a:ea typeface="微软雅黑" panose="020B0503020204020204" pitchFamily="34" charset="-122"/>
                </a:rPr>
                <a:t>方法一：</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597400" y="5754370"/>
            <a:ext cx="1439545" cy="701358"/>
            <a:chOff x="7240" y="9062"/>
            <a:chExt cx="2267" cy="1105"/>
          </a:xfrm>
        </p:grpSpPr>
        <p:sp>
          <p:nvSpPr>
            <p:cNvPr id="57" name="AutoShape 3"/>
            <p:cNvSpPr>
              <a:spLocks noChangeArrowheads="1"/>
            </p:cNvSpPr>
            <p:nvPr/>
          </p:nvSpPr>
          <p:spPr bwMode="auto">
            <a:xfrm>
              <a:off x="7642" y="9694"/>
              <a:ext cx="1445" cy="473"/>
            </a:xfrm>
            <a:prstGeom prst="rightArrow">
              <a:avLst>
                <a:gd name="adj1" fmla="val 50000"/>
                <a:gd name="adj2" fmla="val 76455"/>
              </a:avLst>
            </a:prstGeom>
            <a:solidFill>
              <a:srgbClr val="3333FF"/>
            </a:solidFill>
            <a:ln w="9525">
              <a:solidFill>
                <a:srgbClr val="000000"/>
              </a:solidFill>
              <a:miter lim="800000"/>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TextBox 57"/>
            <p:cNvSpPr txBox="1"/>
            <p:nvPr/>
          </p:nvSpPr>
          <p:spPr>
            <a:xfrm>
              <a:off x="7240" y="9062"/>
              <a:ext cx="2267" cy="725"/>
            </a:xfrm>
            <a:prstGeom prst="rect">
              <a:avLst/>
            </a:prstGeom>
            <a:noFill/>
            <a:ln w="9525">
              <a:noFill/>
            </a:ln>
          </p:spPr>
          <p:txBody>
            <a:bodyPr anchor="t">
              <a:spAutoFit/>
            </a:bodyPr>
            <a:p>
              <a:pPr algn="ctr"/>
              <a:r>
                <a:rPr lang="zh-CN" altLang="en-US" sz="2400" b="1" dirty="0">
                  <a:solidFill>
                    <a:srgbClr val="FF0000"/>
                  </a:solidFill>
                  <a:latin typeface="微软雅黑" panose="020B0503020204020204" pitchFamily="34" charset="-122"/>
                  <a:ea typeface="微软雅黑" panose="020B0503020204020204" pitchFamily="34" charset="-122"/>
                </a:rPr>
                <a:t>方法二：</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sp>
        <p:nvSpPr>
          <p:cNvPr id="2" name="Oval 7"/>
          <p:cNvSpPr>
            <a:spLocks noChangeArrowheads="1"/>
          </p:cNvSpPr>
          <p:nvPr/>
        </p:nvSpPr>
        <p:spPr bwMode="auto">
          <a:xfrm>
            <a:off x="2272665" y="3898900"/>
            <a:ext cx="659130" cy="522605"/>
          </a:xfrm>
          <a:prstGeom prst="ellipse">
            <a:avLst/>
          </a:prstGeom>
          <a:solidFill>
            <a:srgbClr val="FFFF00"/>
          </a:solidFill>
          <a:ln w="38100" algn="ctr">
            <a:solidFill>
              <a:srgbClr val="A4D10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rPr>
              <a:t>6</a:t>
            </a:r>
            <a:endParaRPr kumimoji="1"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mn-cs"/>
              <a:sym typeface="+mn-ea"/>
            </a:endParaRPr>
          </a:p>
        </p:txBody>
      </p:sp>
      <p:sp>
        <p:nvSpPr>
          <p:cNvPr id="3" name="矩形 32"/>
          <p:cNvSpPr/>
          <p:nvPr/>
        </p:nvSpPr>
        <p:spPr>
          <a:xfrm>
            <a:off x="1668780" y="2138604"/>
            <a:ext cx="509227" cy="460313"/>
          </a:xfrm>
          <a:prstGeom prst="rect">
            <a:avLst/>
          </a:prstGeom>
          <a:noFill/>
          <a:ln w="9525">
            <a:noFill/>
          </a:ln>
        </p:spPr>
        <p:txBody>
          <a:bodyPr wrap="square" anchor="t">
            <a:spAutoFit/>
          </a:bodyPr>
          <a:p>
            <a:pPr algn="ct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32"/>
          <p:cNvSpPr/>
          <p:nvPr/>
        </p:nvSpPr>
        <p:spPr>
          <a:xfrm>
            <a:off x="2421255" y="3427019"/>
            <a:ext cx="509227" cy="460375"/>
          </a:xfrm>
          <a:prstGeom prst="rect">
            <a:avLst/>
          </a:prstGeom>
          <a:noFill/>
          <a:ln w="9525">
            <a:noFill/>
          </a:ln>
        </p:spPr>
        <p:txBody>
          <a:bodyPr wrap="square" anchor="t">
            <a:spAutoFit/>
          </a:bodyPr>
          <a:p>
            <a:pPr algn="ct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s</a:t>
            </a:r>
            <a:endPar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500"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500"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4768850" cy="783590"/>
          </a:xfrm>
          <a:prstGeom prst="rect">
            <a:avLst/>
          </a:prstGeom>
          <a:noFill/>
          <a:ln>
            <a:noFill/>
          </a:ln>
          <a:effectLst/>
        </p:spPr>
        <p:txBody>
          <a:bodyPr wrap="square">
            <a:spAutoFit/>
          </a:bodyPr>
          <a:lstStyle/>
          <a:p>
            <a:pPr marL="381000" marR="0" lvl="0" indent="-381000" algn="l" defTabSz="914400" rtl="0" eaLnBrk="1" fontAlgn="base" latinLnBrk="0" hangingPunct="1">
              <a:lnSpc>
                <a:spcPct val="150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、二叉排序树</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二叉排序树的小结</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Text Box 2"/>
          <p:cNvSpPr txBox="1">
            <a:spLocks noChangeArrowheads="1"/>
          </p:cNvSpPr>
          <p:nvPr/>
        </p:nvSpPr>
        <p:spPr bwMode="auto">
          <a:xfrm>
            <a:off x="2104008" y="8270800"/>
            <a:ext cx="3781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800" b="1">
                <a:solidFill>
                  <a:schemeClr val="tx1"/>
                </a:solidFill>
                <a:latin typeface="Times New Roman" panose="02020603050405020304" pitchFamily="18" charset="0"/>
                <a:ea typeface="楷体_GB2312" pitchFamily="49" charset="-122"/>
              </a:defRPr>
            </a:lvl1pPr>
            <a:lvl2pPr eaLnBrk="0" hangingPunct="0">
              <a:defRPr sz="2800" b="1">
                <a:solidFill>
                  <a:schemeClr val="tx1"/>
                </a:solidFill>
                <a:latin typeface="Times New Roman" panose="02020603050405020304" pitchFamily="18" charset="0"/>
                <a:ea typeface="楷体_GB2312" pitchFamily="49" charset="-122"/>
              </a:defRPr>
            </a:lvl2pPr>
            <a:lvl3pPr eaLnBrk="0" hangingPunct="0">
              <a:defRPr sz="2800" b="1">
                <a:solidFill>
                  <a:schemeClr val="tx1"/>
                </a:solidFill>
                <a:latin typeface="Times New Roman" panose="02020603050405020304" pitchFamily="18" charset="0"/>
                <a:ea typeface="楷体_GB2312" pitchFamily="49" charset="-122"/>
              </a:defRPr>
            </a:lvl3pPr>
            <a:lvl4pPr eaLnBrk="0" hangingPunct="0">
              <a:defRPr sz="2800" b="1">
                <a:solidFill>
                  <a:schemeClr val="tx1"/>
                </a:solidFill>
                <a:latin typeface="Times New Roman" panose="02020603050405020304" pitchFamily="18" charset="0"/>
                <a:ea typeface="楷体_GB2312" pitchFamily="49" charset="-122"/>
              </a:defRPr>
            </a:lvl4pPr>
            <a:lvl5pPr eaLnBrk="0" hangingPunct="0">
              <a:defRPr sz="2800" b="1">
                <a:solidFill>
                  <a:schemeClr val="tx1"/>
                </a:solidFill>
                <a:latin typeface="Times New Roman" panose="02020603050405020304" pitchFamily="18" charset="0"/>
                <a:ea typeface="楷体_GB2312" pitchFamily="49"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9pPr>
          </a:lstStyle>
          <a:p>
            <a:pPr algn="ctr">
              <a:spcBef>
                <a:spcPct val="50000"/>
              </a:spcBef>
            </a:pPr>
            <a:endParaRPr lang="zh-CN" altLang="zh-CN" sz="1400">
              <a:solidFill>
                <a:srgbClr val="00B050"/>
              </a:solidFill>
              <a:latin typeface="华文行楷" panose="02010800040101010101" pitchFamily="2" charset="-122"/>
              <a:ea typeface="华文行楷" panose="02010800040101010101" pitchFamily="2" charset="-122"/>
            </a:endParaRPr>
          </a:p>
        </p:txBody>
      </p:sp>
      <p:sp>
        <p:nvSpPr>
          <p:cNvPr id="8" name="Text Box 3"/>
          <p:cNvSpPr txBox="1">
            <a:spLocks noChangeArrowheads="1"/>
          </p:cNvSpPr>
          <p:nvPr/>
        </p:nvSpPr>
        <p:spPr bwMode="auto">
          <a:xfrm>
            <a:off x="1811908" y="2060848"/>
            <a:ext cx="8964612" cy="2172903"/>
          </a:xfrm>
          <a:prstGeom prst="rect">
            <a:avLst/>
          </a:prstGeom>
          <a:noFill/>
          <a:ln w="57150" cmpd="sng">
            <a:solidFill>
              <a:srgbClr val="FF0000"/>
            </a:solidFill>
            <a:prstDash val="solid"/>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eaLnBrk="0" hangingPunct="0">
              <a:defRPr sz="2800" b="1">
                <a:solidFill>
                  <a:schemeClr val="tx1"/>
                </a:solidFill>
                <a:latin typeface="Times New Roman" panose="02020603050405020304" pitchFamily="18" charset="0"/>
                <a:ea typeface="楷体_GB2312" pitchFamily="49" charset="-122"/>
              </a:defRPr>
            </a:lvl2pPr>
            <a:lvl3pPr eaLnBrk="0" hangingPunct="0">
              <a:defRPr sz="2800" b="1">
                <a:solidFill>
                  <a:schemeClr val="tx1"/>
                </a:solidFill>
                <a:latin typeface="Times New Roman" panose="02020603050405020304" pitchFamily="18" charset="0"/>
                <a:ea typeface="楷体_GB2312" pitchFamily="49" charset="-122"/>
              </a:defRPr>
            </a:lvl3pPr>
            <a:lvl4pPr eaLnBrk="0" hangingPunct="0">
              <a:defRPr sz="2800" b="1">
                <a:solidFill>
                  <a:schemeClr val="tx1"/>
                </a:solidFill>
                <a:latin typeface="Times New Roman" panose="02020603050405020304" pitchFamily="18" charset="0"/>
                <a:ea typeface="楷体_GB2312" pitchFamily="49" charset="-122"/>
              </a:defRPr>
            </a:lvl4pPr>
            <a:lvl5pPr eaLnBrk="0" hangingPunct="0">
              <a:defRPr sz="2800" b="1">
                <a:solidFill>
                  <a:schemeClr val="tx1"/>
                </a:solidFill>
                <a:latin typeface="Times New Roman" panose="02020603050405020304" pitchFamily="18" charset="0"/>
                <a:ea typeface="楷体_GB2312" pitchFamily="49"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sz="2600" dirty="0" smtClean="0">
                <a:solidFill>
                  <a:srgbClr val="000066"/>
                </a:solidFill>
                <a:latin typeface="华文楷体" panose="02010600040101010101" pitchFamily="2" charset="-122"/>
                <a:ea typeface="华文楷体" panose="02010600040101010101" pitchFamily="2" charset="-122"/>
              </a:rPr>
              <a:t>特点：</a:t>
            </a:r>
            <a:r>
              <a:rPr lang="zh-CN" altLang="en-US" sz="2600" dirty="0" smtClean="0">
                <a:solidFill>
                  <a:srgbClr val="FF0000"/>
                </a:solidFill>
                <a:latin typeface="华文楷体" panose="02010600040101010101" pitchFamily="2" charset="-122"/>
                <a:ea typeface="华文楷体" panose="02010600040101010101" pitchFamily="2" charset="-122"/>
              </a:rPr>
              <a:t>左子树</a:t>
            </a:r>
            <a:r>
              <a:rPr lang="zh-CN" altLang="en-US" sz="2600" dirty="0" smtClean="0">
                <a:solidFill>
                  <a:srgbClr val="000000"/>
                </a:solidFill>
                <a:latin typeface="华文楷体" panose="02010600040101010101" pitchFamily="2" charset="-122"/>
                <a:ea typeface="华文楷体" panose="02010600040101010101" pitchFamily="2" charset="-122"/>
              </a:rPr>
              <a:t>的结点</a:t>
            </a:r>
            <a:r>
              <a:rPr lang="zh-CN" altLang="en-US" sz="2600" dirty="0" smtClean="0">
                <a:solidFill>
                  <a:srgbClr val="FF0000"/>
                </a:solidFill>
                <a:latin typeface="华文楷体" panose="02010600040101010101" pitchFamily="2" charset="-122"/>
                <a:ea typeface="华文楷体" panose="02010600040101010101" pitchFamily="2" charset="-122"/>
              </a:rPr>
              <a:t>小于</a:t>
            </a:r>
            <a:r>
              <a:rPr lang="zh-CN" altLang="en-US" sz="2600" dirty="0">
                <a:solidFill>
                  <a:srgbClr val="FF0000"/>
                </a:solidFill>
                <a:latin typeface="华文楷体" panose="02010600040101010101" pitchFamily="2" charset="-122"/>
                <a:ea typeface="华文楷体" panose="02010600040101010101" pitchFamily="2" charset="-122"/>
              </a:rPr>
              <a:t>根的</a:t>
            </a:r>
            <a:r>
              <a:rPr lang="zh-CN" altLang="en-US" sz="2600" dirty="0" smtClean="0">
                <a:solidFill>
                  <a:srgbClr val="FF0000"/>
                </a:solidFill>
                <a:latin typeface="华文楷体" panose="02010600040101010101" pitchFamily="2" charset="-122"/>
                <a:ea typeface="华文楷体" panose="02010600040101010101" pitchFamily="2" charset="-122"/>
              </a:rPr>
              <a:t>值，右子</a:t>
            </a:r>
            <a:r>
              <a:rPr lang="zh-CN" altLang="en-US" sz="2600" dirty="0">
                <a:solidFill>
                  <a:srgbClr val="FF0000"/>
                </a:solidFill>
                <a:latin typeface="华文楷体" panose="02010600040101010101" pitchFamily="2" charset="-122"/>
                <a:ea typeface="华文楷体" panose="02010600040101010101" pitchFamily="2" charset="-122"/>
              </a:rPr>
              <a:t>树</a:t>
            </a:r>
            <a:r>
              <a:rPr lang="zh-CN" altLang="en-US" sz="2600" dirty="0">
                <a:solidFill>
                  <a:srgbClr val="000000"/>
                </a:solidFill>
                <a:latin typeface="华文楷体" panose="02010600040101010101" pitchFamily="2" charset="-122"/>
                <a:ea typeface="华文楷体" panose="02010600040101010101" pitchFamily="2" charset="-122"/>
              </a:rPr>
              <a:t>的</a:t>
            </a:r>
            <a:r>
              <a:rPr lang="zh-CN" altLang="en-US" sz="2600" dirty="0" smtClean="0">
                <a:solidFill>
                  <a:srgbClr val="000000"/>
                </a:solidFill>
                <a:latin typeface="华文楷体" panose="02010600040101010101" pitchFamily="2" charset="-122"/>
                <a:ea typeface="华文楷体" panose="02010600040101010101" pitchFamily="2" charset="-122"/>
              </a:rPr>
              <a:t>结点</a:t>
            </a:r>
            <a:r>
              <a:rPr lang="zh-CN" altLang="en-US" sz="2600" dirty="0" smtClean="0">
                <a:solidFill>
                  <a:srgbClr val="FF0000"/>
                </a:solidFill>
                <a:latin typeface="华文楷体" panose="02010600040101010101" pitchFamily="2" charset="-122"/>
                <a:ea typeface="华文楷体" panose="02010600040101010101" pitchFamily="2" charset="-122"/>
              </a:rPr>
              <a:t>大于</a:t>
            </a:r>
            <a:r>
              <a:rPr lang="zh-CN" altLang="en-US" sz="2600" dirty="0">
                <a:solidFill>
                  <a:srgbClr val="FF0000"/>
                </a:solidFill>
                <a:latin typeface="华文楷体" panose="02010600040101010101" pitchFamily="2" charset="-122"/>
                <a:ea typeface="华文楷体" panose="02010600040101010101" pitchFamily="2" charset="-122"/>
              </a:rPr>
              <a:t>根的</a:t>
            </a:r>
            <a:r>
              <a:rPr lang="zh-CN" altLang="en-US" sz="2600" dirty="0" smtClean="0">
                <a:solidFill>
                  <a:srgbClr val="FF0000"/>
                </a:solidFill>
                <a:latin typeface="华文楷体" panose="02010600040101010101" pitchFamily="2" charset="-122"/>
                <a:ea typeface="华文楷体" panose="02010600040101010101" pitchFamily="2" charset="-122"/>
              </a:rPr>
              <a:t>值。</a:t>
            </a:r>
            <a:endParaRPr lang="en-US" altLang="zh-CN" sz="2600" dirty="0" smtClean="0">
              <a:solidFill>
                <a:srgbClr val="FF0000"/>
              </a:solidFill>
              <a:latin typeface="华文楷体" panose="02010600040101010101" pitchFamily="2" charset="-122"/>
              <a:ea typeface="华文楷体" panose="02010600040101010101" pitchFamily="2" charset="-122"/>
            </a:endParaRPr>
          </a:p>
          <a:p>
            <a:pPr eaLnBrk="1" hangingPunct="1">
              <a:lnSpc>
                <a:spcPct val="130000"/>
              </a:lnSpc>
            </a:pPr>
            <a:r>
              <a:rPr lang="zh-CN" sz="2600" dirty="0" smtClean="0">
                <a:solidFill>
                  <a:srgbClr val="000066"/>
                </a:solidFill>
                <a:latin typeface="华文楷体" panose="02010600040101010101" pitchFamily="2" charset="-122"/>
                <a:ea typeface="华文楷体" panose="02010600040101010101" pitchFamily="2" charset="-122"/>
              </a:rPr>
              <a:t>平均</a:t>
            </a:r>
            <a:r>
              <a:rPr lang="zh-CN" sz="2600" dirty="0">
                <a:solidFill>
                  <a:srgbClr val="000066"/>
                </a:solidFill>
                <a:latin typeface="华文楷体" panose="02010600040101010101" pitchFamily="2" charset="-122"/>
                <a:ea typeface="华文楷体" panose="02010600040101010101" pitchFamily="2" charset="-122"/>
              </a:rPr>
              <a:t>查找长度和二叉树的形态有关，即，</a:t>
            </a:r>
            <a:endParaRPr lang="zh-CN" sz="2600" dirty="0">
              <a:solidFill>
                <a:srgbClr val="000066"/>
              </a:solidFill>
              <a:latin typeface="华文楷体" panose="02010600040101010101" pitchFamily="2" charset="-122"/>
              <a:ea typeface="华文楷体" panose="02010600040101010101" pitchFamily="2" charset="-122"/>
            </a:endParaRPr>
          </a:p>
          <a:p>
            <a:pPr eaLnBrk="1" hangingPunct="1">
              <a:lnSpc>
                <a:spcPct val="130000"/>
              </a:lnSpc>
            </a:pPr>
            <a:r>
              <a:rPr lang="zh-CN" sz="2600" dirty="0">
                <a:solidFill>
                  <a:srgbClr val="000066"/>
                </a:solidFill>
                <a:latin typeface="华文楷体" panose="02010600040101010101" pitchFamily="2" charset="-122"/>
                <a:ea typeface="华文楷体" panose="02010600040101010101" pitchFamily="2" charset="-122"/>
              </a:rPr>
              <a:t>最好：</a:t>
            </a:r>
            <a:r>
              <a:rPr lang="zh-CN" altLang="zh-CN" sz="2600" dirty="0">
                <a:solidFill>
                  <a:srgbClr val="000066"/>
                </a:solidFill>
                <a:latin typeface="华文楷体" panose="02010600040101010101" pitchFamily="2" charset="-122"/>
                <a:ea typeface="华文楷体" panose="02010600040101010101" pitchFamily="2" charset="-122"/>
              </a:rPr>
              <a:t>log</a:t>
            </a:r>
            <a:r>
              <a:rPr lang="zh-CN" altLang="zh-CN" sz="2600" baseline="-25000" dirty="0">
                <a:solidFill>
                  <a:srgbClr val="000066"/>
                </a:solidFill>
                <a:latin typeface="华文楷体" panose="02010600040101010101" pitchFamily="2" charset="-122"/>
                <a:ea typeface="华文楷体" panose="02010600040101010101" pitchFamily="2" charset="-122"/>
              </a:rPr>
              <a:t>2</a:t>
            </a:r>
            <a:r>
              <a:rPr lang="zh-CN" altLang="zh-CN" sz="2600" dirty="0">
                <a:solidFill>
                  <a:srgbClr val="000066"/>
                </a:solidFill>
                <a:latin typeface="华文楷体" panose="02010600040101010101" pitchFamily="2" charset="-122"/>
                <a:ea typeface="华文楷体" panose="02010600040101010101" pitchFamily="2" charset="-122"/>
              </a:rPr>
              <a:t>n</a:t>
            </a:r>
            <a:r>
              <a:rPr lang="zh-CN" sz="2600" dirty="0">
                <a:solidFill>
                  <a:srgbClr val="000066"/>
                </a:solidFill>
                <a:latin typeface="华文楷体" panose="02010600040101010101" pitchFamily="2" charset="-122"/>
                <a:ea typeface="华文楷体" panose="02010600040101010101" pitchFamily="2" charset="-122"/>
              </a:rPr>
              <a:t>（形态匀称，与二分查找的判定树相似）</a:t>
            </a:r>
            <a:endParaRPr lang="zh-CN" sz="2600" dirty="0">
              <a:solidFill>
                <a:srgbClr val="000066"/>
              </a:solidFill>
              <a:latin typeface="华文楷体" panose="02010600040101010101" pitchFamily="2" charset="-122"/>
              <a:ea typeface="华文楷体" panose="02010600040101010101" pitchFamily="2" charset="-122"/>
            </a:endParaRPr>
          </a:p>
          <a:p>
            <a:pPr eaLnBrk="1" hangingPunct="1">
              <a:lnSpc>
                <a:spcPct val="130000"/>
              </a:lnSpc>
            </a:pPr>
            <a:r>
              <a:rPr lang="zh-CN" sz="2600" dirty="0">
                <a:solidFill>
                  <a:srgbClr val="000066"/>
                </a:solidFill>
                <a:latin typeface="华文楷体" panose="02010600040101010101" pitchFamily="2" charset="-122"/>
                <a:ea typeface="华文楷体" panose="02010600040101010101" pitchFamily="2" charset="-122"/>
              </a:rPr>
              <a:t>最坏</a:t>
            </a:r>
            <a:r>
              <a:rPr lang="zh-CN" altLang="zh-CN" sz="2600" dirty="0">
                <a:solidFill>
                  <a:srgbClr val="000066"/>
                </a:solidFill>
                <a:latin typeface="华文楷体" panose="02010600040101010101" pitchFamily="2" charset="-122"/>
                <a:ea typeface="华文楷体" panose="02010600040101010101" pitchFamily="2" charset="-122"/>
                <a:sym typeface="Wingdings" panose="05000000000000000000" pitchFamily="2" charset="2"/>
              </a:rPr>
              <a:t>: </a:t>
            </a:r>
            <a:r>
              <a:rPr lang="zh-CN" sz="2600" dirty="0" smtClean="0">
                <a:solidFill>
                  <a:srgbClr val="000066"/>
                </a:solidFill>
                <a:latin typeface="华文楷体" panose="02010600040101010101" pitchFamily="2" charset="-122"/>
                <a:ea typeface="华文楷体" panose="02010600040101010101" pitchFamily="2" charset="-122"/>
                <a:sym typeface="Wingdings" panose="05000000000000000000" pitchFamily="2" charset="2"/>
              </a:rPr>
              <a:t>（</a:t>
            </a:r>
            <a:r>
              <a:rPr lang="zh-CN" altLang="zh-CN" sz="2600" dirty="0">
                <a:solidFill>
                  <a:srgbClr val="000066"/>
                </a:solidFill>
                <a:latin typeface="华文楷体" panose="02010600040101010101" pitchFamily="2" charset="-122"/>
                <a:ea typeface="华文楷体" panose="02010600040101010101" pitchFamily="2" charset="-122"/>
                <a:sym typeface="Wingdings" panose="05000000000000000000" pitchFamily="2" charset="2"/>
              </a:rPr>
              <a:t>n</a:t>
            </a:r>
            <a:r>
              <a:rPr lang="zh-CN" altLang="zh-CN" sz="2600" dirty="0">
                <a:solidFill>
                  <a:srgbClr val="000066"/>
                </a:solidFill>
                <a:latin typeface="华文楷体" panose="02010600040101010101" pitchFamily="2" charset="-122"/>
                <a:ea typeface="华文楷体" panose="02010600040101010101" pitchFamily="2" charset="-122"/>
              </a:rPr>
              <a:t>+1)/2</a:t>
            </a:r>
            <a:r>
              <a:rPr lang="zh-CN" sz="2600" dirty="0">
                <a:solidFill>
                  <a:srgbClr val="000066"/>
                </a:solidFill>
                <a:latin typeface="华文楷体" panose="02010600040101010101" pitchFamily="2" charset="-122"/>
                <a:ea typeface="华文楷体" panose="02010600040101010101" pitchFamily="2" charset="-122"/>
              </a:rPr>
              <a:t>（单支树）</a:t>
            </a:r>
            <a:endParaRPr lang="zh-CN" sz="2600" dirty="0">
              <a:solidFill>
                <a:srgbClr val="000066"/>
              </a:solidFill>
              <a:latin typeface="华文楷体" panose="02010600040101010101" pitchFamily="2" charset="-122"/>
              <a:ea typeface="华文楷体" panose="02010600040101010101" pitchFamily="2" charset="-122"/>
            </a:endParaRPr>
          </a:p>
        </p:txBody>
      </p:sp>
      <p:pic>
        <p:nvPicPr>
          <p:cNvPr id="7170" name="Picture 2" descr="D:\UserData\SYDL\Desktop\t01eb84fedf4bd134c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7150" y="4725144"/>
            <a:ext cx="1986915"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3647132" y="4993431"/>
            <a:ext cx="669734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0"/>
              </a:spcBef>
            </a:pPr>
            <a:r>
              <a:rPr lang="zh-CN" sz="3200" b="1" dirty="0" smtClean="0">
                <a:solidFill>
                  <a:srgbClr val="0000FF"/>
                </a:solidFill>
                <a:latin typeface="+mj-ea"/>
                <a:ea typeface="+mj-ea"/>
                <a:sym typeface="Symbol" panose="05050102010706020507" pitchFamily="18" charset="2"/>
              </a:rPr>
              <a:t>如何</a:t>
            </a:r>
            <a:r>
              <a:rPr lang="zh-CN" sz="3200" b="1" dirty="0">
                <a:solidFill>
                  <a:srgbClr val="0000FF"/>
                </a:solidFill>
                <a:latin typeface="+mj-ea"/>
                <a:ea typeface="+mj-ea"/>
                <a:sym typeface="Symbol" panose="05050102010706020507" pitchFamily="18" charset="2"/>
              </a:rPr>
              <a:t>提高二叉排序树的查找效率</a:t>
            </a:r>
            <a:r>
              <a:rPr lang="zh-CN" sz="3200" b="1" dirty="0" smtClean="0">
                <a:solidFill>
                  <a:srgbClr val="0000FF"/>
                </a:solidFill>
                <a:latin typeface="+mj-ea"/>
                <a:ea typeface="+mj-ea"/>
                <a:sym typeface="Symbol" panose="05050102010706020507" pitchFamily="18" charset="2"/>
              </a:rPr>
              <a:t>？</a:t>
            </a:r>
            <a:endParaRPr lang="zh-CN" sz="3200" b="1" dirty="0">
              <a:solidFill>
                <a:srgbClr val="0000FF"/>
              </a:solidFill>
              <a:latin typeface="+mj-ea"/>
              <a:ea typeface="+mj-ea"/>
              <a:sym typeface="Symbol" panose="05050102010706020507" pitchFamily="18" charset="2"/>
            </a:endParaRPr>
          </a:p>
        </p:txBody>
      </p:sp>
      <p:sp>
        <p:nvSpPr>
          <p:cNvPr id="2" name="矩形 1"/>
          <p:cNvSpPr/>
          <p:nvPr/>
        </p:nvSpPr>
        <p:spPr>
          <a:xfrm>
            <a:off x="4655840" y="5920068"/>
            <a:ext cx="4698722" cy="584775"/>
          </a:xfrm>
          <a:prstGeom prst="rect">
            <a:avLst/>
          </a:prstGeom>
        </p:spPr>
        <p:txBody>
          <a:bodyPr wrap="none">
            <a:spAutoFit/>
          </a:bodyPr>
          <a:lstStyle/>
          <a:p>
            <a:r>
              <a:rPr lang="zh-CN" altLang="zh-CN" sz="3200" b="1" dirty="0">
                <a:solidFill>
                  <a:srgbClr val="FF0000"/>
                </a:solidFill>
                <a:latin typeface="+mj-ea"/>
                <a:ea typeface="+mj-ea"/>
                <a:sym typeface="Symbol" panose="05050102010706020507" pitchFamily="18" charset="2"/>
              </a:rPr>
              <a:t>尽量让二叉树的形状均衡</a:t>
            </a:r>
            <a:endParaRPr lang="zh-CN" altLang="zh-CN" sz="3200" b="1" dirty="0">
              <a:solidFill>
                <a:srgbClr val="FF0000"/>
              </a:solidFill>
              <a:latin typeface="+mj-ea"/>
              <a:ea typeface="+mj-ea"/>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Pct val="750000"/>
                                  </p:iterate>
                                  <p:childTnLst>
                                    <p:set>
                                      <p:cBhvr>
                                        <p:cTn id="10" dur="1" fill="hold">
                                          <p:stCondLst>
                                            <p:cond delay="0"/>
                                          </p:stCondLst>
                                        </p:cTn>
                                        <p:tgtEl>
                                          <p:spTgt spid="9">
                                            <p:txEl>
                                              <p:pRg st="4294967295" end="4294967295"/>
                                            </p:txEl>
                                          </p:spTgt>
                                        </p:tgtEl>
                                        <p:attrNameLst>
                                          <p:attrName>style.visibility</p:attrName>
                                        </p:attrNameLst>
                                      </p:cBhvr>
                                      <p:to>
                                        <p:strVal val="visible"/>
                                      </p:to>
                                    </p:set>
                                  </p:childTnLst>
                                </p:cTn>
                              </p:par>
                            </p:childTnLst>
                          </p:cTn>
                        </p:par>
                        <p:par>
                          <p:cTn id="11" fill="hold">
                            <p:stCondLst>
                              <p:cond delay="606"/>
                            </p:stCondLst>
                            <p:childTnLst>
                              <p:par>
                                <p:cTn id="12" presetID="1" presetClass="entr" presetSubtype="0" fill="hold" grpId="0" nodeType="afterEffect">
                                  <p:stCondLst>
                                    <p:cond delay="0"/>
                                  </p:stCondLst>
                                  <p:iterate type="lt">
                                    <p:tmPct val="750000"/>
                                  </p:iterate>
                                  <p:childTnLst>
                                    <p:set>
                                      <p:cBhvr>
                                        <p:cTn id="1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2816156"/>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381000" indent="-381000">
              <a:lnSpc>
                <a:spcPct val="130000"/>
              </a:lnSpc>
              <a:spcBef>
                <a:spcPct val="10000"/>
              </a:spcBef>
              <a:defRPr/>
            </a:pPr>
            <a:r>
              <a:rPr kumimoji="1" lang="en-US" altLang="zh-CN" sz="3000" b="1" kern="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        </a:t>
            </a:r>
            <a:r>
              <a:rPr kumimoji="1" lang="zh-CN" altLang="en-US" sz="3000" b="1" kern="0" dirty="0" smtClean="0">
                <a:solidFill>
                  <a:srgbClr val="000000"/>
                </a:solidFill>
                <a:latin typeface="华文楷体" panose="02010600040101010101" pitchFamily="2" charset="-122"/>
                <a:ea typeface="华文楷体" panose="02010600040101010101" pitchFamily="2" charset="-122"/>
                <a:sym typeface="+mn-ea"/>
              </a:rPr>
              <a:t>又称</a:t>
            </a:r>
            <a:r>
              <a:rPr kumimoji="1" lang="en-US" altLang="zh-CN" sz="3000" b="1" kern="0" dirty="0" smtClean="0">
                <a:solidFill>
                  <a:srgbClr val="000000"/>
                </a:solidFill>
                <a:latin typeface="华文楷体" panose="02010600040101010101" pitchFamily="2" charset="-122"/>
                <a:ea typeface="华文楷体" panose="02010600040101010101" pitchFamily="2" charset="-122"/>
                <a:sym typeface="+mn-ea"/>
              </a:rPr>
              <a:t>AVL</a:t>
            </a:r>
            <a:r>
              <a:rPr kumimoji="1" lang="zh-CN" altLang="en-US" sz="3000" b="1" kern="0" dirty="0" smtClean="0">
                <a:solidFill>
                  <a:srgbClr val="000000"/>
                </a:solidFill>
                <a:latin typeface="华文楷体" panose="02010600040101010101" pitchFamily="2" charset="-122"/>
                <a:ea typeface="华文楷体" panose="02010600040101010101" pitchFamily="2" charset="-122"/>
                <a:sym typeface="+mn-ea"/>
              </a:rPr>
              <a:t>树，是具有如下性质的二叉树：</a:t>
            </a:r>
            <a:endParaRPr kumimoji="1" lang="en-US" altLang="zh-CN" sz="3000" b="1" kern="0" dirty="0" smtClean="0">
              <a:solidFill>
                <a:srgbClr val="000000"/>
              </a:solidFill>
              <a:latin typeface="华文楷体" panose="02010600040101010101" pitchFamily="2" charset="-122"/>
              <a:ea typeface="华文楷体" panose="02010600040101010101" pitchFamily="2" charset="-122"/>
              <a:sym typeface="+mn-ea"/>
            </a:endParaRPr>
          </a:p>
          <a:p>
            <a:pPr>
              <a:lnSpc>
                <a:spcPct val="130000"/>
              </a:lnSpc>
              <a:spcBef>
                <a:spcPct val="20000"/>
              </a:spcBef>
              <a:buClr>
                <a:srgbClr val="4B36E4"/>
              </a:buClr>
              <a:buFont typeface="Wingdings" panose="05000000000000000000" pitchFamily="2" charset="2"/>
              <a:buChar char="Ø"/>
            </a:pPr>
            <a:r>
              <a:rPr lang="zh-CN" altLang="en-US" sz="3000" b="1" dirty="0">
                <a:solidFill>
                  <a:srgbClr val="000000"/>
                </a:solidFill>
                <a:latin typeface="华文楷体" panose="02010600040101010101" pitchFamily="2" charset="-122"/>
                <a:ea typeface="华文楷体" panose="02010600040101010101" pitchFamily="2" charset="-122"/>
              </a:rPr>
              <a:t>左、右子树是平衡二叉树；</a:t>
            </a:r>
            <a:endParaRPr lang="zh-CN" altLang="en-US" sz="3000" b="1" dirty="0">
              <a:solidFill>
                <a:srgbClr val="000000"/>
              </a:solidFill>
              <a:latin typeface="华文楷体" panose="02010600040101010101" pitchFamily="2" charset="-122"/>
              <a:ea typeface="华文楷体" panose="02010600040101010101" pitchFamily="2" charset="-122"/>
            </a:endParaRPr>
          </a:p>
          <a:p>
            <a:pPr>
              <a:lnSpc>
                <a:spcPct val="130000"/>
              </a:lnSpc>
              <a:spcBef>
                <a:spcPct val="20000"/>
              </a:spcBef>
              <a:buClr>
                <a:srgbClr val="4B36E4"/>
              </a:buClr>
              <a:buFont typeface="Wingdings" panose="05000000000000000000" pitchFamily="2" charset="2"/>
              <a:buChar char="Ø"/>
            </a:pPr>
            <a:r>
              <a:rPr lang="zh-CN" altLang="en-US" sz="3000" b="1" dirty="0">
                <a:solidFill>
                  <a:srgbClr val="000000"/>
                </a:solidFill>
                <a:latin typeface="华文楷体" panose="02010600040101010101" pitchFamily="2" charset="-122"/>
                <a:ea typeface="华文楷体" panose="02010600040101010101" pitchFamily="2" charset="-122"/>
              </a:rPr>
              <a:t>所有结点的左、右子树深度之差的绝对值≤ </a:t>
            </a:r>
            <a:r>
              <a:rPr lang="en-US" altLang="zh-CN" sz="3000" b="1" dirty="0" smtClean="0">
                <a:solidFill>
                  <a:srgbClr val="000000"/>
                </a:solidFill>
                <a:latin typeface="华文楷体" panose="02010600040101010101" pitchFamily="2" charset="-122"/>
                <a:ea typeface="华文楷体" panose="02010600040101010101" pitchFamily="2" charset="-122"/>
              </a:rPr>
              <a:t>1</a:t>
            </a:r>
            <a:endParaRPr lang="en-US" altLang="zh-CN" sz="3000" b="1" dirty="0" smtClean="0">
              <a:solidFill>
                <a:srgbClr val="000000"/>
              </a:solidFill>
              <a:latin typeface="华文楷体" panose="02010600040101010101" pitchFamily="2" charset="-122"/>
              <a:ea typeface="华文楷体" panose="02010600040101010101" pitchFamily="2" charset="-122"/>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平衡二叉树的定义</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5"/>
          <p:cNvSpPr>
            <a:spLocks noChangeArrowheads="1"/>
          </p:cNvSpPr>
          <p:nvPr/>
        </p:nvSpPr>
        <p:spPr bwMode="auto">
          <a:xfrm>
            <a:off x="2567608" y="4171146"/>
            <a:ext cx="6048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sz="3000" b="1" dirty="0">
                <a:solidFill>
                  <a:srgbClr val="000000"/>
                </a:solidFill>
                <a:latin typeface="Times New Roman" panose="02020603050405020304" pitchFamily="18" charset="0"/>
                <a:ea typeface="+mj-ea"/>
                <a:cs typeface="Times New Roman" panose="02020603050405020304" pitchFamily="18" charset="0"/>
              </a:rPr>
              <a:t>即</a:t>
            </a:r>
            <a:r>
              <a:rPr lang="zh-CN" altLang="en-US" sz="3000" b="1" dirty="0">
                <a:latin typeface="Times New Roman" panose="02020603050405020304" pitchFamily="18" charset="0"/>
                <a:ea typeface="+mj-ea"/>
                <a:cs typeface="Times New Roman" panose="02020603050405020304" pitchFamily="18" charset="0"/>
              </a:rPr>
              <a:t>    </a:t>
            </a:r>
            <a:r>
              <a:rPr lang="en-US" altLang="zh-CN" sz="3000" b="1" dirty="0">
                <a:solidFill>
                  <a:srgbClr val="FF0000"/>
                </a:solidFill>
                <a:latin typeface="Times New Roman" panose="02020603050405020304" pitchFamily="18" charset="0"/>
                <a:ea typeface="+mj-ea"/>
                <a:cs typeface="Times New Roman" panose="02020603050405020304" pitchFamily="18" charset="0"/>
              </a:rPr>
              <a:t>|</a:t>
            </a:r>
            <a:r>
              <a:rPr lang="zh-CN" altLang="en-US" sz="3000" b="1" dirty="0">
                <a:solidFill>
                  <a:srgbClr val="FF0000"/>
                </a:solidFill>
                <a:latin typeface="Times New Roman" panose="02020603050405020304" pitchFamily="18" charset="0"/>
                <a:ea typeface="+mj-ea"/>
                <a:cs typeface="Times New Roman" panose="02020603050405020304" pitchFamily="18" charset="0"/>
              </a:rPr>
              <a:t>左子树深度</a:t>
            </a:r>
            <a:r>
              <a:rPr lang="en-US" altLang="zh-CN" sz="3000" b="1" dirty="0">
                <a:solidFill>
                  <a:srgbClr val="FF0000"/>
                </a:solidFill>
                <a:latin typeface="Times New Roman" panose="02020603050405020304" pitchFamily="18" charset="0"/>
                <a:ea typeface="+mj-ea"/>
                <a:cs typeface="Times New Roman" panose="02020603050405020304" pitchFamily="18" charset="0"/>
              </a:rPr>
              <a:t>-</a:t>
            </a:r>
            <a:r>
              <a:rPr lang="zh-CN" altLang="en-US" sz="3000" b="1" dirty="0">
                <a:solidFill>
                  <a:srgbClr val="FF0000"/>
                </a:solidFill>
                <a:latin typeface="Times New Roman" panose="02020603050405020304" pitchFamily="18" charset="0"/>
                <a:ea typeface="+mj-ea"/>
                <a:cs typeface="Times New Roman" panose="02020603050405020304" pitchFamily="18" charset="0"/>
              </a:rPr>
              <a:t>右子树深度</a:t>
            </a:r>
            <a:r>
              <a:rPr lang="en-US" altLang="zh-CN" sz="3000" b="1" dirty="0">
                <a:solidFill>
                  <a:srgbClr val="FF0000"/>
                </a:solidFill>
                <a:latin typeface="Times New Roman" panose="02020603050405020304" pitchFamily="18" charset="0"/>
                <a:ea typeface="+mj-ea"/>
                <a:cs typeface="Times New Roman" panose="02020603050405020304" pitchFamily="18" charset="0"/>
              </a:rPr>
              <a:t>|≤ 1</a:t>
            </a:r>
            <a:endParaRPr lang="en-US" altLang="zh-CN" sz="3000" b="1" dirty="0">
              <a:solidFill>
                <a:srgbClr val="FF0000"/>
              </a:solidFill>
              <a:latin typeface="Times New Roman" panose="02020603050405020304" pitchFamily="18" charset="0"/>
              <a:ea typeface="+mj-ea"/>
              <a:cs typeface="Times New Roman" panose="02020603050405020304" pitchFamily="18" charset="0"/>
            </a:endParaRPr>
          </a:p>
        </p:txBody>
      </p:sp>
      <p:sp>
        <p:nvSpPr>
          <p:cNvPr id="8" name="Rectangle 4"/>
          <p:cNvSpPr>
            <a:spLocks noChangeArrowheads="1"/>
          </p:cNvSpPr>
          <p:nvPr/>
        </p:nvSpPr>
        <p:spPr bwMode="auto">
          <a:xfrm>
            <a:off x="1399408" y="5207858"/>
            <a:ext cx="9161088"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p>
            <a:pPr>
              <a:lnSpc>
                <a:spcPct val="125000"/>
              </a:lnSpc>
              <a:spcBef>
                <a:spcPct val="20000"/>
              </a:spcBef>
              <a:buClr>
                <a:schemeClr val="tx2"/>
              </a:buClr>
              <a:buSzPct val="55000"/>
            </a:pPr>
            <a:r>
              <a:rPr lang="zh-CN" altLang="en-US" sz="3000" b="1" dirty="0">
                <a:solidFill>
                  <a:srgbClr val="FF0000"/>
                </a:solidFill>
                <a:latin typeface="华文楷体" panose="02010600040101010101" pitchFamily="2" charset="-122"/>
                <a:ea typeface="华文楷体" panose="02010600040101010101" pitchFamily="2" charset="-122"/>
              </a:rPr>
              <a:t>平衡因子</a:t>
            </a:r>
            <a:r>
              <a:rPr lang="en-US" altLang="zh-CN" sz="3000" b="1" i="1" dirty="0">
                <a:solidFill>
                  <a:srgbClr val="FF0000"/>
                </a:solidFill>
                <a:latin typeface="华文楷体" panose="02010600040101010101" pitchFamily="2" charset="-122"/>
                <a:ea typeface="华文楷体" panose="02010600040101010101" pitchFamily="2" charset="-122"/>
              </a:rPr>
              <a:t>balance</a:t>
            </a:r>
            <a:r>
              <a:rPr lang="zh-CN" altLang="en-US" sz="3000" b="1" i="1" dirty="0">
                <a:solidFill>
                  <a:srgbClr val="FF0000"/>
                </a:solidFill>
                <a:latin typeface="华文楷体" panose="02010600040101010101" pitchFamily="2" charset="-122"/>
                <a:ea typeface="华文楷体" panose="02010600040101010101" pitchFamily="2" charset="-122"/>
              </a:rPr>
              <a:t>：</a:t>
            </a:r>
            <a:r>
              <a:rPr lang="zh-CN" altLang="en-US" sz="3000" b="1" dirty="0">
                <a:solidFill>
                  <a:srgbClr val="000000"/>
                </a:solidFill>
                <a:latin typeface="华文楷体" panose="02010600040101010101" pitchFamily="2" charset="-122"/>
                <a:ea typeface="华文楷体" panose="02010600040101010101" pitchFamily="2" charset="-122"/>
              </a:rPr>
              <a:t>结点左子树与右子树的高度差。</a:t>
            </a:r>
            <a:endParaRPr lang="zh-CN" altLang="en-US" sz="3000" b="1" i="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平衡二叉树的定义</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31"/>
          <p:cNvSpPr>
            <a:spLocks noChangeArrowheads="1"/>
          </p:cNvSpPr>
          <p:nvPr/>
        </p:nvSpPr>
        <p:spPr bwMode="auto">
          <a:xfrm>
            <a:off x="1342390" y="2170430"/>
            <a:ext cx="926909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tx2"/>
              </a:buClr>
              <a:buSzPct val="60000"/>
              <a:buFont typeface="Wingdings" panose="05000000000000000000" pitchFamily="2" charset="2"/>
              <a:buChar char="n"/>
            </a:pPr>
            <a:r>
              <a:rPr lang="zh-CN" altLang="en-US" sz="2800" b="1" dirty="0">
                <a:solidFill>
                  <a:srgbClr val="000000"/>
                </a:solidFill>
                <a:latin typeface="华文楷体" panose="02010600040101010101" pitchFamily="2" charset="-122"/>
                <a:ea typeface="华文楷体" panose="02010600040101010101" pitchFamily="2" charset="-122"/>
              </a:rPr>
              <a:t>任一结点的平衡因子只能取：</a:t>
            </a:r>
            <a:r>
              <a:rPr lang="en-US" altLang="zh-CN" sz="2800" b="1" dirty="0">
                <a:solidFill>
                  <a:srgbClr val="0000FF"/>
                </a:solidFill>
                <a:latin typeface="华文楷体" panose="02010600040101010101" pitchFamily="2" charset="-122"/>
                <a:ea typeface="华文楷体" panose="02010600040101010101" pitchFamily="2" charset="-122"/>
              </a:rPr>
              <a:t>-1</a:t>
            </a:r>
            <a:r>
              <a:rPr lang="zh-CN" altLang="en-US" sz="2800" b="1" dirty="0">
                <a:solidFill>
                  <a:srgbClr val="000000"/>
                </a:solidFill>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0</a:t>
            </a:r>
            <a:r>
              <a:rPr lang="en-US" altLang="zh-CN" sz="2800" b="1" dirty="0">
                <a:solidFill>
                  <a:srgbClr val="FF3300"/>
                </a:solidFill>
                <a:latin typeface="华文楷体" panose="02010600040101010101" pitchFamily="2" charset="-122"/>
                <a:ea typeface="华文楷体" panose="02010600040101010101" pitchFamily="2" charset="-122"/>
              </a:rPr>
              <a:t> </a:t>
            </a:r>
            <a:r>
              <a:rPr lang="zh-CN" altLang="en-US" sz="2800" b="1" dirty="0">
                <a:solidFill>
                  <a:srgbClr val="000000"/>
                </a:solidFill>
                <a:latin typeface="华文楷体" panose="02010600040101010101" pitchFamily="2" charset="-122"/>
                <a:ea typeface="华文楷体" panose="02010600040101010101" pitchFamily="2" charset="-122"/>
              </a:rPr>
              <a:t>或</a:t>
            </a:r>
            <a:r>
              <a:rPr lang="zh-CN" altLang="en-US" sz="2800" b="1"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1</a:t>
            </a:r>
            <a:r>
              <a:rPr lang="zh-CN" altLang="en-US" sz="2800" b="1" dirty="0">
                <a:solidFill>
                  <a:srgbClr val="000000"/>
                </a:solidFill>
                <a:latin typeface="华文楷体" panose="02010600040101010101" pitchFamily="2" charset="-122"/>
                <a:ea typeface="华文楷体" panose="02010600040101010101" pitchFamily="2" charset="-122"/>
              </a:rPr>
              <a:t>；否则，这棵二叉树就失去平衡，不再是</a:t>
            </a:r>
            <a:r>
              <a:rPr lang="en-US" altLang="zh-CN" sz="2800" b="1" dirty="0">
                <a:solidFill>
                  <a:srgbClr val="000000"/>
                </a:solidFill>
                <a:latin typeface="华文楷体" panose="02010600040101010101" pitchFamily="2" charset="-122"/>
                <a:ea typeface="华文楷体" panose="02010600040101010101" pitchFamily="2" charset="-122"/>
              </a:rPr>
              <a:t>AVL</a:t>
            </a:r>
            <a:r>
              <a:rPr lang="zh-CN" altLang="en-US" sz="2800" b="1" dirty="0">
                <a:solidFill>
                  <a:srgbClr val="000000"/>
                </a:solidFill>
                <a:latin typeface="华文楷体" panose="02010600040101010101" pitchFamily="2" charset="-122"/>
                <a:ea typeface="华文楷体" panose="02010600040101010101" pitchFamily="2" charset="-122"/>
              </a:rPr>
              <a:t>树；</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8" name="Rectangle 32"/>
          <p:cNvSpPr>
            <a:spLocks noChangeArrowheads="1"/>
          </p:cNvSpPr>
          <p:nvPr/>
        </p:nvSpPr>
        <p:spPr bwMode="auto">
          <a:xfrm>
            <a:off x="1344295" y="3967480"/>
            <a:ext cx="926782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1000" indent="-381000">
              <a:lnSpc>
                <a:spcPct val="150000"/>
              </a:lnSpc>
              <a:spcBef>
                <a:spcPct val="20000"/>
              </a:spcBef>
              <a:buClr>
                <a:schemeClr val="tx2"/>
              </a:buClr>
              <a:buSzPct val="60000"/>
              <a:buFont typeface="Wingdings" panose="05000000000000000000" pitchFamily="2" charset="2"/>
              <a:buChar char="n"/>
            </a:pPr>
            <a:r>
              <a:rPr lang="zh-CN" altLang="en-US" sz="2800" b="1" dirty="0">
                <a:solidFill>
                  <a:srgbClr val="000000"/>
                </a:solidFill>
                <a:latin typeface="华文楷体" panose="02010600040101010101" pitchFamily="2" charset="-122"/>
                <a:ea typeface="华文楷体" panose="02010600040101010101" pitchFamily="2" charset="-122"/>
              </a:rPr>
              <a:t>对于一棵有 </a:t>
            </a:r>
            <a:r>
              <a:rPr lang="en-US" altLang="zh-CN" sz="2800" b="1" dirty="0">
                <a:solidFill>
                  <a:srgbClr val="000000"/>
                </a:solidFill>
                <a:latin typeface="华文楷体" panose="02010600040101010101" pitchFamily="2" charset="-122"/>
                <a:ea typeface="华文楷体" panose="02010600040101010101" pitchFamily="2" charset="-122"/>
              </a:rPr>
              <a:t>n </a:t>
            </a:r>
            <a:r>
              <a:rPr lang="zh-CN" altLang="en-US" sz="2800" b="1" dirty="0">
                <a:solidFill>
                  <a:srgbClr val="000000"/>
                </a:solidFill>
                <a:latin typeface="华文楷体" panose="02010600040101010101" pitchFamily="2" charset="-122"/>
                <a:ea typeface="华文楷体" panose="02010600040101010101" pitchFamily="2" charset="-122"/>
              </a:rPr>
              <a:t>个结点的</a:t>
            </a:r>
            <a:r>
              <a:rPr lang="en-US" altLang="zh-CN" sz="2800" b="1" dirty="0">
                <a:solidFill>
                  <a:srgbClr val="000000"/>
                </a:solidFill>
                <a:latin typeface="华文楷体" panose="02010600040101010101" pitchFamily="2" charset="-122"/>
                <a:ea typeface="华文楷体" panose="02010600040101010101" pitchFamily="2" charset="-122"/>
              </a:rPr>
              <a:t>AVL</a:t>
            </a:r>
            <a:r>
              <a:rPr lang="zh-CN" altLang="en-US" sz="2800" b="1" dirty="0">
                <a:solidFill>
                  <a:srgbClr val="000000"/>
                </a:solidFill>
                <a:latin typeface="华文楷体" panose="02010600040101010101" pitchFamily="2" charset="-122"/>
                <a:ea typeface="华文楷体" panose="02010600040101010101" pitchFamily="2" charset="-122"/>
              </a:rPr>
              <a:t>树，其</a:t>
            </a:r>
            <a:r>
              <a:rPr lang="zh-CN" altLang="en-US" sz="2800" b="1" dirty="0">
                <a:solidFill>
                  <a:srgbClr val="FF0000"/>
                </a:solidFill>
                <a:latin typeface="华文楷体" panose="02010600040101010101" pitchFamily="2" charset="-122"/>
                <a:ea typeface="华文楷体" panose="02010600040101010101" pitchFamily="2" charset="-122"/>
              </a:rPr>
              <a:t>高度保持在 </a:t>
            </a:r>
            <a:r>
              <a:rPr lang="en-US" altLang="zh-CN" sz="2800" b="1" dirty="0">
                <a:solidFill>
                  <a:srgbClr val="FF0000"/>
                </a:solidFill>
                <a:latin typeface="华文楷体" panose="02010600040101010101" pitchFamily="2" charset="-122"/>
                <a:ea typeface="华文楷体" panose="02010600040101010101" pitchFamily="2" charset="-122"/>
              </a:rPr>
              <a:t>O(log</a:t>
            </a:r>
            <a:r>
              <a:rPr lang="en-US" altLang="zh-CN" sz="2800" b="1" baseline="-25000" dirty="0">
                <a:solidFill>
                  <a:srgbClr val="FF0000"/>
                </a:solidFill>
                <a:latin typeface="华文楷体" panose="02010600040101010101" pitchFamily="2" charset="-122"/>
                <a:ea typeface="华文楷体" panose="02010600040101010101" pitchFamily="2" charset="-122"/>
              </a:rPr>
              <a:t>2</a:t>
            </a:r>
            <a:r>
              <a:rPr lang="en-US" altLang="zh-CN" sz="2800" b="1" dirty="0">
                <a:solidFill>
                  <a:srgbClr val="FF0000"/>
                </a:solidFill>
                <a:latin typeface="华文楷体" panose="02010600040101010101" pitchFamily="2" charset="-122"/>
                <a:ea typeface="华文楷体" panose="02010600040101010101" pitchFamily="2" charset="-122"/>
              </a:rPr>
              <a:t>n)</a:t>
            </a:r>
            <a:r>
              <a:rPr lang="zh-CN" altLang="en-US" sz="2800" b="1" dirty="0">
                <a:solidFill>
                  <a:srgbClr val="FF0000"/>
                </a:solidFill>
                <a:latin typeface="华文楷体" panose="02010600040101010101" pitchFamily="2" charset="-122"/>
                <a:ea typeface="华文楷体" panose="02010600040101010101" pitchFamily="2" charset="-122"/>
              </a:rPr>
              <a:t>数量级，</a:t>
            </a:r>
            <a:r>
              <a:rPr lang="en-US" altLang="zh-CN" sz="2800" b="1" dirty="0">
                <a:solidFill>
                  <a:srgbClr val="FF0000"/>
                </a:solidFill>
                <a:latin typeface="华文楷体" panose="02010600040101010101" pitchFamily="2" charset="-122"/>
                <a:ea typeface="华文楷体" panose="02010600040101010101" pitchFamily="2" charset="-122"/>
              </a:rPr>
              <a:t>ASL</a:t>
            </a:r>
            <a:r>
              <a:rPr lang="zh-CN" altLang="en-US" sz="2800" b="1" dirty="0">
                <a:solidFill>
                  <a:srgbClr val="FF0000"/>
                </a:solidFill>
                <a:latin typeface="华文楷体" panose="02010600040101010101" pitchFamily="2" charset="-122"/>
                <a:ea typeface="华文楷体" panose="02010600040101010101" pitchFamily="2" charset="-122"/>
              </a:rPr>
              <a:t>也保持在 </a:t>
            </a:r>
            <a:r>
              <a:rPr lang="en-US" altLang="zh-CN" sz="2800" b="1" dirty="0">
                <a:solidFill>
                  <a:srgbClr val="FF0000"/>
                </a:solidFill>
                <a:latin typeface="华文楷体" panose="02010600040101010101" pitchFamily="2" charset="-122"/>
                <a:ea typeface="华文楷体" panose="02010600040101010101" pitchFamily="2" charset="-122"/>
              </a:rPr>
              <a:t>O(log</a:t>
            </a:r>
            <a:r>
              <a:rPr lang="en-US" altLang="zh-CN" sz="2800" b="1" baseline="-25000" dirty="0">
                <a:solidFill>
                  <a:srgbClr val="FF0000"/>
                </a:solidFill>
                <a:latin typeface="华文楷体" panose="02010600040101010101" pitchFamily="2" charset="-122"/>
                <a:ea typeface="华文楷体" panose="02010600040101010101" pitchFamily="2" charset="-122"/>
              </a:rPr>
              <a:t>2</a:t>
            </a:r>
            <a:r>
              <a:rPr lang="en-US" altLang="zh-CN" sz="2800" b="1" dirty="0">
                <a:solidFill>
                  <a:srgbClr val="FF0000"/>
                </a:solidFill>
                <a:latin typeface="华文楷体" panose="02010600040101010101" pitchFamily="2" charset="-122"/>
                <a:ea typeface="华文楷体" panose="02010600040101010101" pitchFamily="2" charset="-122"/>
              </a:rPr>
              <a:t>n) </a:t>
            </a:r>
            <a:r>
              <a:rPr lang="zh-CN" altLang="en-US" sz="2800" b="1" dirty="0">
                <a:solidFill>
                  <a:srgbClr val="FF0000"/>
                </a:solidFill>
                <a:latin typeface="华文楷体" panose="02010600040101010101" pitchFamily="2" charset="-122"/>
                <a:ea typeface="华文楷体" panose="02010600040101010101" pitchFamily="2" charset="-122"/>
              </a:rPr>
              <a:t>量级。</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2083643" y="1918865"/>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buFontTx/>
              <a:buNone/>
              <a:defRPr/>
            </a:pPr>
            <a:r>
              <a:rPr lang="zh-CN" altLang="en-US" sz="2800" kern="0" dirty="0">
                <a:solidFill>
                  <a:srgbClr val="3333FF"/>
                </a:solidFill>
                <a:latin typeface="+mj-ea"/>
                <a:ea typeface="+mj-ea"/>
                <a:sym typeface="+mn-ea"/>
              </a:rPr>
              <a:t>例：判断下列二叉树是否</a:t>
            </a:r>
            <a:r>
              <a:rPr lang="en-US" altLang="zh-CN" sz="2800" kern="0" dirty="0">
                <a:solidFill>
                  <a:srgbClr val="3333FF"/>
                </a:solidFill>
                <a:latin typeface="+mj-ea"/>
                <a:ea typeface="+mj-ea"/>
                <a:sym typeface="+mn-ea"/>
              </a:rPr>
              <a:t>AVL</a:t>
            </a:r>
            <a:r>
              <a:rPr lang="zh-CN" altLang="en-US" sz="2800" kern="0" dirty="0">
                <a:solidFill>
                  <a:srgbClr val="3333FF"/>
                </a:solidFill>
                <a:latin typeface="+mj-ea"/>
                <a:ea typeface="+mj-ea"/>
                <a:sym typeface="+mn-ea"/>
              </a:rPr>
              <a:t>树？</a:t>
            </a:r>
            <a:endParaRPr lang="zh-CN" altLang="en-US" sz="2800" kern="0" dirty="0">
              <a:solidFill>
                <a:srgbClr val="3333FF"/>
              </a:solidFill>
              <a:latin typeface="+mj-ea"/>
              <a:ea typeface="+mj-ea"/>
              <a:sym typeface="+mn-ea"/>
            </a:endParaRPr>
          </a:p>
        </p:txBody>
      </p:sp>
      <p:grpSp>
        <p:nvGrpSpPr>
          <p:cNvPr id="5" name="Group 2"/>
          <p:cNvGrpSpPr/>
          <p:nvPr/>
        </p:nvGrpSpPr>
        <p:grpSpPr bwMode="auto">
          <a:xfrm>
            <a:off x="2458293" y="3038053"/>
            <a:ext cx="2465388" cy="2695575"/>
            <a:chOff x="992" y="2188"/>
            <a:chExt cx="1264" cy="1096"/>
          </a:xfrm>
        </p:grpSpPr>
        <p:sp>
          <p:nvSpPr>
            <p:cNvPr id="6" name="Oval 3"/>
            <p:cNvSpPr>
              <a:spLocks noChangeArrowheads="1"/>
            </p:cNvSpPr>
            <p:nvPr/>
          </p:nvSpPr>
          <p:spPr bwMode="auto">
            <a:xfrm>
              <a:off x="1484" y="2188"/>
              <a:ext cx="279" cy="172"/>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7" name="Oval 4"/>
            <p:cNvSpPr>
              <a:spLocks noChangeArrowheads="1"/>
            </p:cNvSpPr>
            <p:nvPr/>
          </p:nvSpPr>
          <p:spPr bwMode="auto">
            <a:xfrm>
              <a:off x="1976" y="2756"/>
              <a:ext cx="280" cy="174"/>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8" name="Oval 5"/>
            <p:cNvSpPr>
              <a:spLocks noChangeArrowheads="1"/>
            </p:cNvSpPr>
            <p:nvPr/>
          </p:nvSpPr>
          <p:spPr bwMode="auto">
            <a:xfrm>
              <a:off x="1776" y="3112"/>
              <a:ext cx="280" cy="172"/>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9" name="Oval 6"/>
            <p:cNvSpPr>
              <a:spLocks noChangeArrowheads="1"/>
            </p:cNvSpPr>
            <p:nvPr/>
          </p:nvSpPr>
          <p:spPr bwMode="auto">
            <a:xfrm>
              <a:off x="1238" y="2437"/>
              <a:ext cx="279" cy="172"/>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10" name="Oval 7"/>
            <p:cNvSpPr>
              <a:spLocks noChangeArrowheads="1"/>
            </p:cNvSpPr>
            <p:nvPr/>
          </p:nvSpPr>
          <p:spPr bwMode="auto">
            <a:xfrm>
              <a:off x="1765" y="2437"/>
              <a:ext cx="279" cy="174"/>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11" name="Line 8"/>
            <p:cNvSpPr>
              <a:spLocks noChangeShapeType="1"/>
            </p:cNvSpPr>
            <p:nvPr/>
          </p:nvSpPr>
          <p:spPr bwMode="auto">
            <a:xfrm flipH="1">
              <a:off x="1449" y="2366"/>
              <a:ext cx="105" cy="7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2" name="Line 9"/>
            <p:cNvSpPr>
              <a:spLocks noChangeShapeType="1"/>
            </p:cNvSpPr>
            <p:nvPr/>
          </p:nvSpPr>
          <p:spPr bwMode="auto">
            <a:xfrm flipH="1">
              <a:off x="1906" y="2934"/>
              <a:ext cx="176" cy="17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3" name="Line 10"/>
            <p:cNvSpPr>
              <a:spLocks noChangeShapeType="1"/>
            </p:cNvSpPr>
            <p:nvPr/>
          </p:nvSpPr>
          <p:spPr bwMode="auto">
            <a:xfrm>
              <a:off x="1920" y="2592"/>
              <a:ext cx="149" cy="17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4" name="Oval 11"/>
            <p:cNvSpPr>
              <a:spLocks noChangeArrowheads="1"/>
            </p:cNvSpPr>
            <p:nvPr/>
          </p:nvSpPr>
          <p:spPr bwMode="auto">
            <a:xfrm>
              <a:off x="1484" y="2721"/>
              <a:ext cx="282" cy="172"/>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15" name="Oval 12"/>
            <p:cNvSpPr>
              <a:spLocks noChangeArrowheads="1"/>
            </p:cNvSpPr>
            <p:nvPr/>
          </p:nvSpPr>
          <p:spPr bwMode="auto">
            <a:xfrm>
              <a:off x="992" y="2685"/>
              <a:ext cx="280" cy="173"/>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16" name="Line 13"/>
            <p:cNvSpPr>
              <a:spLocks noChangeShapeType="1"/>
            </p:cNvSpPr>
            <p:nvPr/>
          </p:nvSpPr>
          <p:spPr bwMode="auto">
            <a:xfrm flipH="1">
              <a:off x="1168" y="2579"/>
              <a:ext cx="140" cy="10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7" name="Line 14"/>
            <p:cNvSpPr>
              <a:spLocks noChangeShapeType="1"/>
            </p:cNvSpPr>
            <p:nvPr/>
          </p:nvSpPr>
          <p:spPr bwMode="auto">
            <a:xfrm>
              <a:off x="1765" y="2330"/>
              <a:ext cx="93" cy="1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8" name="Line 15"/>
            <p:cNvSpPr>
              <a:spLocks noChangeShapeType="1"/>
            </p:cNvSpPr>
            <p:nvPr/>
          </p:nvSpPr>
          <p:spPr bwMode="auto">
            <a:xfrm flipH="1">
              <a:off x="1906" y="2934"/>
              <a:ext cx="176" cy="17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19" name="Line 16"/>
            <p:cNvSpPr>
              <a:spLocks noChangeShapeType="1"/>
            </p:cNvSpPr>
            <p:nvPr/>
          </p:nvSpPr>
          <p:spPr bwMode="auto">
            <a:xfrm flipH="1">
              <a:off x="1695" y="2592"/>
              <a:ext cx="129" cy="129"/>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grpSp>
      <p:grpSp>
        <p:nvGrpSpPr>
          <p:cNvPr id="20" name="Group 17"/>
          <p:cNvGrpSpPr/>
          <p:nvPr/>
        </p:nvGrpSpPr>
        <p:grpSpPr bwMode="auto">
          <a:xfrm>
            <a:off x="6712793" y="2918990"/>
            <a:ext cx="2290763" cy="2343150"/>
            <a:chOff x="3120" y="2112"/>
            <a:chExt cx="1248" cy="1036"/>
          </a:xfrm>
        </p:grpSpPr>
        <p:sp>
          <p:nvSpPr>
            <p:cNvPr id="21" name="Oval 18"/>
            <p:cNvSpPr>
              <a:spLocks noChangeArrowheads="1"/>
            </p:cNvSpPr>
            <p:nvPr/>
          </p:nvSpPr>
          <p:spPr bwMode="auto">
            <a:xfrm>
              <a:off x="3910" y="2112"/>
              <a:ext cx="209" cy="205"/>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22" name="Oval 19"/>
            <p:cNvSpPr>
              <a:spLocks noChangeArrowheads="1"/>
            </p:cNvSpPr>
            <p:nvPr/>
          </p:nvSpPr>
          <p:spPr bwMode="auto">
            <a:xfrm>
              <a:off x="3120" y="2591"/>
              <a:ext cx="279" cy="206"/>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23" name="Oval 20"/>
            <p:cNvSpPr>
              <a:spLocks noChangeArrowheads="1"/>
            </p:cNvSpPr>
            <p:nvPr/>
          </p:nvSpPr>
          <p:spPr bwMode="auto">
            <a:xfrm>
              <a:off x="3492" y="2352"/>
              <a:ext cx="279" cy="204"/>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a:effectLst>
                  <a:outerShdw blurRad="38100" dist="38100" dir="2700000" algn="tl">
                    <a:srgbClr val="C0C0C0"/>
                  </a:outerShdw>
                </a:effectLst>
                <a:latin typeface="Times New Roman" panose="02020603050405020304" pitchFamily="18" charset="0"/>
              </a:endParaRPr>
            </a:p>
          </p:txBody>
        </p:sp>
        <p:sp>
          <p:nvSpPr>
            <p:cNvPr id="24" name="Oval 21"/>
            <p:cNvSpPr>
              <a:spLocks noChangeArrowheads="1"/>
            </p:cNvSpPr>
            <p:nvPr/>
          </p:nvSpPr>
          <p:spPr bwMode="auto">
            <a:xfrm>
              <a:off x="3771" y="2625"/>
              <a:ext cx="278" cy="206"/>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25" name="Line 22"/>
            <p:cNvSpPr>
              <a:spLocks noChangeShapeType="1"/>
            </p:cNvSpPr>
            <p:nvPr/>
          </p:nvSpPr>
          <p:spPr bwMode="auto">
            <a:xfrm flipH="1">
              <a:off x="3724" y="2283"/>
              <a:ext cx="186" cy="10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26" name="Line 23"/>
            <p:cNvSpPr>
              <a:spLocks noChangeShapeType="1"/>
            </p:cNvSpPr>
            <p:nvPr/>
          </p:nvSpPr>
          <p:spPr bwMode="auto">
            <a:xfrm flipH="1">
              <a:off x="3352" y="2523"/>
              <a:ext cx="185" cy="10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27" name="Line 24"/>
            <p:cNvSpPr>
              <a:spLocks noChangeShapeType="1"/>
            </p:cNvSpPr>
            <p:nvPr/>
          </p:nvSpPr>
          <p:spPr bwMode="auto">
            <a:xfrm>
              <a:off x="3724" y="2523"/>
              <a:ext cx="93" cy="13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28" name="Oval 25"/>
            <p:cNvSpPr>
              <a:spLocks noChangeArrowheads="1"/>
            </p:cNvSpPr>
            <p:nvPr/>
          </p:nvSpPr>
          <p:spPr bwMode="auto">
            <a:xfrm>
              <a:off x="3492" y="2942"/>
              <a:ext cx="278" cy="206"/>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29" name="Oval 26"/>
            <p:cNvSpPr>
              <a:spLocks noChangeArrowheads="1"/>
            </p:cNvSpPr>
            <p:nvPr/>
          </p:nvSpPr>
          <p:spPr bwMode="auto">
            <a:xfrm>
              <a:off x="4090" y="2394"/>
              <a:ext cx="278" cy="206"/>
            </a:xfrm>
            <a:prstGeom prst="ellipse">
              <a:avLst/>
            </a:prstGeom>
            <a:noFill/>
            <a:ln w="38100">
              <a:solidFill>
                <a:srgbClr val="000000"/>
              </a:solidFill>
              <a:round/>
            </a:ln>
            <a:effectLst/>
            <a:extLst>
              <a:ext uri="{909E8E84-426E-40DD-AFC4-6F175D3DCCD1}">
                <a14:hiddenFill xmlns:a14="http://schemas.microsoft.com/office/drawing/2010/main">
                  <a:solidFill>
                    <a:srgbClr val="11114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zh-CN" altLang="en-US" sz="2400" b="1" baseline="-10000">
                <a:effectLst>
                  <a:outerShdw blurRad="38100" dist="38100" dir="2700000" algn="tl">
                    <a:srgbClr val="C0C0C0"/>
                  </a:outerShdw>
                </a:effectLst>
                <a:latin typeface="Times New Roman" panose="02020603050405020304" pitchFamily="18" charset="0"/>
              </a:endParaRPr>
            </a:p>
          </p:txBody>
        </p:sp>
        <p:sp>
          <p:nvSpPr>
            <p:cNvPr id="30" name="Line 27"/>
            <p:cNvSpPr>
              <a:spLocks noChangeShapeType="1"/>
            </p:cNvSpPr>
            <p:nvPr/>
          </p:nvSpPr>
          <p:spPr bwMode="auto">
            <a:xfrm>
              <a:off x="4080" y="2256"/>
              <a:ext cx="144" cy="14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sp>
          <p:nvSpPr>
            <p:cNvPr id="31" name="Line 28"/>
            <p:cNvSpPr>
              <a:spLocks noChangeShapeType="1"/>
            </p:cNvSpPr>
            <p:nvPr/>
          </p:nvSpPr>
          <p:spPr bwMode="auto">
            <a:xfrm flipH="1">
              <a:off x="3703" y="2815"/>
              <a:ext cx="141" cy="169"/>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p>
          </p:txBody>
        </p:sp>
      </p:grpSp>
      <p:sp>
        <p:nvSpPr>
          <p:cNvPr id="32" name="Text Box 29"/>
          <p:cNvSpPr txBox="1">
            <a:spLocks noChangeArrowheads="1"/>
          </p:cNvSpPr>
          <p:nvPr/>
        </p:nvSpPr>
        <p:spPr bwMode="auto">
          <a:xfrm>
            <a:off x="7031881" y="5917778"/>
            <a:ext cx="2376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BADE7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800" b="1" dirty="0">
                <a:solidFill>
                  <a:srgbClr val="FF3300"/>
                </a:solidFill>
                <a:latin typeface="+mj-ea"/>
                <a:ea typeface="+mj-ea"/>
                <a:sym typeface="+mn-ea"/>
              </a:rPr>
              <a:t>不是平衡树</a:t>
            </a:r>
            <a:endParaRPr kumimoji="1" lang="zh-CN" altLang="en-US" sz="2800" b="1" dirty="0">
              <a:solidFill>
                <a:srgbClr val="FF3300"/>
              </a:solidFill>
              <a:latin typeface="+mj-ea"/>
              <a:ea typeface="+mj-ea"/>
              <a:sym typeface="+mn-ea"/>
            </a:endParaRPr>
          </a:p>
        </p:txBody>
      </p:sp>
      <p:sp>
        <p:nvSpPr>
          <p:cNvPr id="33" name="Rectangle 37"/>
          <p:cNvSpPr>
            <a:spLocks noChangeArrowheads="1"/>
          </p:cNvSpPr>
          <p:nvPr/>
        </p:nvSpPr>
        <p:spPr bwMode="auto">
          <a:xfrm>
            <a:off x="4509343" y="4437112"/>
            <a:ext cx="374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34" name="Rectangle 38"/>
          <p:cNvSpPr>
            <a:spLocks noChangeArrowheads="1"/>
          </p:cNvSpPr>
          <p:nvPr/>
        </p:nvSpPr>
        <p:spPr bwMode="auto">
          <a:xfrm>
            <a:off x="3034556" y="3673053"/>
            <a:ext cx="382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35" name="Rectangle 40"/>
          <p:cNvSpPr>
            <a:spLocks noChangeArrowheads="1"/>
          </p:cNvSpPr>
          <p:nvPr/>
        </p:nvSpPr>
        <p:spPr bwMode="auto">
          <a:xfrm>
            <a:off x="3488581" y="3071390"/>
            <a:ext cx="47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36" name="Rectangle 41"/>
          <p:cNvSpPr>
            <a:spLocks noChangeArrowheads="1"/>
          </p:cNvSpPr>
          <p:nvPr/>
        </p:nvSpPr>
        <p:spPr bwMode="auto">
          <a:xfrm>
            <a:off x="8219331" y="292692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3300"/>
                </a:solidFill>
                <a:effectLst>
                  <a:outerShdw blurRad="38100" dist="38100" dir="2700000" algn="tl">
                    <a:srgbClr val="C0C0C0"/>
                  </a:outerShdw>
                </a:effectLst>
                <a:latin typeface="Times New Roman" panose="02020603050405020304" pitchFamily="18" charset="0"/>
                <a:sym typeface="+mn-ea"/>
              </a:rPr>
              <a:t>2</a:t>
            </a:r>
            <a:endParaRPr kumimoji="1" lang="en-US" altLang="zh-CN" sz="2400" b="1" dirty="0">
              <a:solidFill>
                <a:srgbClr val="FF3300"/>
              </a:solidFill>
              <a:effectLst>
                <a:outerShdw blurRad="38100" dist="38100" dir="2700000" algn="tl">
                  <a:srgbClr val="C0C0C0"/>
                </a:outerShdw>
              </a:effectLst>
              <a:latin typeface="Times New Roman" panose="02020603050405020304" pitchFamily="18" charset="0"/>
              <a:sym typeface="+mn-ea"/>
            </a:endParaRPr>
          </a:p>
        </p:txBody>
      </p:sp>
      <p:sp>
        <p:nvSpPr>
          <p:cNvPr id="37" name="Rectangle 43"/>
          <p:cNvSpPr>
            <a:spLocks noChangeArrowheads="1"/>
          </p:cNvSpPr>
          <p:nvPr/>
        </p:nvSpPr>
        <p:spPr bwMode="auto">
          <a:xfrm>
            <a:off x="8606681" y="359209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38" name="Rectangle 44"/>
          <p:cNvSpPr>
            <a:spLocks noChangeArrowheads="1"/>
          </p:cNvSpPr>
          <p:nvPr/>
        </p:nvSpPr>
        <p:spPr bwMode="auto">
          <a:xfrm>
            <a:off x="6828681" y="4046115"/>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39" name="Rectangle 45"/>
          <p:cNvSpPr>
            <a:spLocks noChangeArrowheads="1"/>
          </p:cNvSpPr>
          <p:nvPr/>
        </p:nvSpPr>
        <p:spPr bwMode="auto">
          <a:xfrm>
            <a:off x="7511306" y="483034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0" name="Rectangle 46"/>
          <p:cNvSpPr>
            <a:spLocks noChangeArrowheads="1"/>
          </p:cNvSpPr>
          <p:nvPr/>
        </p:nvSpPr>
        <p:spPr bwMode="auto">
          <a:xfrm>
            <a:off x="8008193" y="413977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1" name="Rectangle 47"/>
          <p:cNvSpPr>
            <a:spLocks noChangeArrowheads="1"/>
          </p:cNvSpPr>
          <p:nvPr/>
        </p:nvSpPr>
        <p:spPr bwMode="auto">
          <a:xfrm>
            <a:off x="7465268" y="3493665"/>
            <a:ext cx="441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2" name="Rectangle 48"/>
          <p:cNvSpPr>
            <a:spLocks noChangeArrowheads="1"/>
          </p:cNvSpPr>
          <p:nvPr/>
        </p:nvSpPr>
        <p:spPr bwMode="auto">
          <a:xfrm>
            <a:off x="2572593" y="5920953"/>
            <a:ext cx="157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2800" b="1" dirty="0">
                <a:solidFill>
                  <a:srgbClr val="FF3300"/>
                </a:solidFill>
                <a:latin typeface="+mj-ea"/>
                <a:ea typeface="+mj-ea"/>
                <a:sym typeface="+mn-ea"/>
              </a:rPr>
              <a:t>平衡树</a:t>
            </a:r>
            <a:endParaRPr kumimoji="1" lang="zh-CN" altLang="en-US" sz="2800" b="1" dirty="0">
              <a:solidFill>
                <a:srgbClr val="FF3300"/>
              </a:solidFill>
              <a:latin typeface="+mj-ea"/>
              <a:ea typeface="+mj-ea"/>
              <a:sym typeface="+mn-ea"/>
            </a:endParaRPr>
          </a:p>
        </p:txBody>
      </p:sp>
      <p:sp>
        <p:nvSpPr>
          <p:cNvPr id="43" name="Rectangle 40"/>
          <p:cNvSpPr>
            <a:spLocks noChangeArrowheads="1"/>
          </p:cNvSpPr>
          <p:nvPr/>
        </p:nvSpPr>
        <p:spPr bwMode="auto">
          <a:xfrm>
            <a:off x="4039443" y="3631778"/>
            <a:ext cx="47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-1</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4" name="Rectangle 40"/>
          <p:cNvSpPr>
            <a:spLocks noChangeArrowheads="1"/>
          </p:cNvSpPr>
          <p:nvPr/>
        </p:nvSpPr>
        <p:spPr bwMode="auto">
          <a:xfrm>
            <a:off x="2494806" y="4273128"/>
            <a:ext cx="47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 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5" name="Rectangle 40"/>
          <p:cNvSpPr>
            <a:spLocks noChangeArrowheads="1"/>
          </p:cNvSpPr>
          <p:nvPr/>
        </p:nvSpPr>
        <p:spPr bwMode="auto">
          <a:xfrm>
            <a:off x="3453656" y="4358853"/>
            <a:ext cx="47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 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6" name="Rectangle 40"/>
          <p:cNvSpPr>
            <a:spLocks noChangeArrowheads="1"/>
          </p:cNvSpPr>
          <p:nvPr/>
        </p:nvSpPr>
        <p:spPr bwMode="auto">
          <a:xfrm>
            <a:off x="4064843" y="5338340"/>
            <a:ext cx="473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rPr>
              <a:t>0</a:t>
            </a:r>
            <a:endParaRPr kumimoji="1" lang="en-US" altLang="zh-CN" sz="2400" b="1" dirty="0">
              <a:solidFill>
                <a:srgbClr val="FF00FF"/>
              </a:solidFill>
              <a:effectLst>
                <a:outerShdw blurRad="38100" dist="38100" dir="2700000" algn="tl">
                  <a:srgbClr val="C0C0C0"/>
                </a:outerShdw>
              </a:effectLst>
              <a:latin typeface="Times New Roman" panose="02020603050405020304" pitchFamily="18" charset="0"/>
              <a:sym typeface="+mn-ea"/>
            </a:endParaRPr>
          </a:p>
        </p:txBody>
      </p:sp>
      <p:sp>
        <p:nvSpPr>
          <p:cNvPr id="47"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8"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49"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平衡二叉树的定义</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arn(inVertic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arn(inVertical)">
                                      <p:cBhvr>
                                        <p:cTn id="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平衡旋转</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3"/>
          <p:cNvSpPr>
            <a:spLocks noChangeArrowheads="1"/>
          </p:cNvSpPr>
          <p:nvPr/>
        </p:nvSpPr>
        <p:spPr bwMode="auto">
          <a:xfrm>
            <a:off x="1327150" y="1718469"/>
            <a:ext cx="9161338" cy="1772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30000"/>
              </a:lnSpc>
              <a:spcBef>
                <a:spcPct val="0"/>
              </a:spcBef>
            </a:pPr>
            <a:r>
              <a:rPr lang="en-US" altLang="zh-CN" sz="28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sz="2800" b="1" dirty="0" smtClean="0">
                <a:latin typeface="华文楷体" panose="02010600040101010101" pitchFamily="2" charset="-122"/>
                <a:ea typeface="华文楷体" panose="02010600040101010101" pitchFamily="2" charset="-122"/>
                <a:cs typeface="Times New Roman" panose="02020603050405020304" pitchFamily="18" charset="0"/>
              </a:rPr>
              <a:t>如果</a:t>
            </a:r>
            <a:r>
              <a:rPr lang="zh-CN" sz="2800" b="1" dirty="0">
                <a:latin typeface="华文楷体" panose="02010600040101010101" pitchFamily="2" charset="-122"/>
                <a:ea typeface="华文楷体" panose="02010600040101010101" pitchFamily="2" charset="-122"/>
                <a:cs typeface="Times New Roman" panose="02020603050405020304" pitchFamily="18" charset="0"/>
              </a:rPr>
              <a:t>在一棵</a:t>
            </a:r>
            <a:r>
              <a:rPr lang="zh-CN" altLang="zh-CN" sz="2800" b="1" dirty="0">
                <a:latin typeface="华文楷体" panose="02010600040101010101" pitchFamily="2" charset="-122"/>
                <a:ea typeface="华文楷体" panose="02010600040101010101" pitchFamily="2" charset="-122"/>
                <a:cs typeface="Times New Roman" panose="02020603050405020304" pitchFamily="18" charset="0"/>
              </a:rPr>
              <a:t>AVL</a:t>
            </a:r>
            <a:r>
              <a:rPr lang="zh-CN" sz="2800" b="1" dirty="0">
                <a:latin typeface="华文楷体" panose="02010600040101010101" pitchFamily="2" charset="-122"/>
                <a:ea typeface="华文楷体" panose="02010600040101010101" pitchFamily="2" charset="-122"/>
                <a:cs typeface="Times New Roman" panose="02020603050405020304" pitchFamily="18" charset="0"/>
              </a:rPr>
              <a:t>树中插入一个新结点，就有可能造成失衡，此时必须</a:t>
            </a:r>
            <a:r>
              <a:rPr lang="zh-CN" sz="2800" b="1" dirty="0">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重新调整树的结构</a:t>
            </a:r>
            <a:r>
              <a:rPr lang="zh-CN" sz="2800" b="1" dirty="0">
                <a:latin typeface="华文楷体" panose="02010600040101010101" pitchFamily="2" charset="-122"/>
                <a:ea typeface="华文楷体" panose="02010600040101010101" pitchFamily="2" charset="-122"/>
                <a:cs typeface="Times New Roman" panose="02020603050405020304" pitchFamily="18" charset="0"/>
              </a:rPr>
              <a:t>，使之恢复平衡。我们称调整平衡过程为</a:t>
            </a:r>
            <a:r>
              <a:rPr lang="zh-CN" sz="2800" b="1" dirty="0">
                <a:solidFill>
                  <a:srgbClr val="FF3300"/>
                </a:solidFill>
                <a:latin typeface="华文楷体" panose="02010600040101010101" pitchFamily="2" charset="-122"/>
                <a:ea typeface="华文楷体" panose="02010600040101010101" pitchFamily="2" charset="-122"/>
                <a:cs typeface="Times New Roman" panose="02020603050405020304" pitchFamily="18" charset="0"/>
              </a:rPr>
              <a:t>平衡旋转</a:t>
            </a:r>
            <a:r>
              <a:rPr lang="zh-CN" sz="2800" b="1" dirty="0">
                <a:latin typeface="华文楷体" panose="02010600040101010101" pitchFamily="2" charset="-122"/>
                <a:ea typeface="华文楷体" panose="02010600040101010101" pitchFamily="2" charset="-122"/>
                <a:cs typeface="Times New Roman" panose="02020603050405020304" pitchFamily="18" charset="0"/>
              </a:rPr>
              <a:t>。</a:t>
            </a:r>
            <a:endParaRPr lang="zh-CN" sz="28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AutoShape 3"/>
          <p:cNvSpPr>
            <a:spLocks noChangeArrowheads="1"/>
          </p:cNvSpPr>
          <p:nvPr/>
        </p:nvSpPr>
        <p:spPr bwMode="gray">
          <a:xfrm rot="1961519">
            <a:off x="2235200" y="4510880"/>
            <a:ext cx="4784725" cy="1093787"/>
          </a:xfrm>
          <a:prstGeom prst="roundRect">
            <a:avLst>
              <a:gd name="adj" fmla="val 50000"/>
            </a:avLst>
          </a:prstGeom>
          <a:gradFill rotWithShape="1">
            <a:gsLst>
              <a:gs pos="0">
                <a:schemeClr val="folHlink"/>
              </a:gs>
              <a:gs pos="50000">
                <a:schemeClr val="folHlink">
                  <a:gamma/>
                  <a:tint val="40000"/>
                  <a:invGamma/>
                </a:schemeClr>
              </a:gs>
              <a:gs pos="100000">
                <a:schemeClr val="folHlink"/>
              </a:gs>
            </a:gsLst>
            <a:lin ang="0" scaled="1"/>
          </a:gradFill>
          <a:ln w="9525" algn="ctr">
            <a:noFill/>
            <a:round/>
          </a:ln>
          <a:effectLst/>
        </p:spPr>
        <p:txBody>
          <a:bodyPr wrap="none" anchor="ctr"/>
          <a:lstStyle/>
          <a:p>
            <a:pPr algn="ctr">
              <a:defRPr/>
            </a:pPr>
            <a:endParaRPr lang="zh-CN" altLang="en-US" sz="1800" b="0">
              <a:latin typeface="+mj-ea"/>
              <a:ea typeface="+mj-ea"/>
            </a:endParaRPr>
          </a:p>
        </p:txBody>
      </p:sp>
      <p:sp>
        <p:nvSpPr>
          <p:cNvPr id="9" name="AutoShape 4"/>
          <p:cNvSpPr>
            <a:spLocks noChangeArrowheads="1"/>
          </p:cNvSpPr>
          <p:nvPr/>
        </p:nvSpPr>
        <p:spPr bwMode="gray">
          <a:xfrm rot="19638481" flipH="1">
            <a:off x="2232025" y="4514055"/>
            <a:ext cx="4784725" cy="1093787"/>
          </a:xfrm>
          <a:prstGeom prst="roundRect">
            <a:avLst>
              <a:gd name="adj" fmla="val 50000"/>
            </a:avLst>
          </a:prstGeom>
          <a:gradFill rotWithShape="1">
            <a:gsLst>
              <a:gs pos="0">
                <a:schemeClr val="accent2"/>
              </a:gs>
              <a:gs pos="50000">
                <a:schemeClr val="accent2">
                  <a:gamma/>
                  <a:tint val="29804"/>
                  <a:invGamma/>
                </a:schemeClr>
              </a:gs>
              <a:gs pos="100000">
                <a:schemeClr val="accent2"/>
              </a:gs>
            </a:gsLst>
            <a:lin ang="0" scaled="1"/>
          </a:gradFill>
          <a:ln w="9525" algn="ctr">
            <a:noFill/>
            <a:round/>
          </a:ln>
          <a:effectLst/>
        </p:spPr>
        <p:txBody>
          <a:bodyPr wrap="none" anchor="ctr"/>
          <a:lstStyle/>
          <a:p>
            <a:pPr algn="ctr">
              <a:defRPr/>
            </a:pPr>
            <a:endParaRPr lang="zh-CN" altLang="en-US" sz="1800" b="0">
              <a:latin typeface="+mj-ea"/>
              <a:ea typeface="+mj-ea"/>
            </a:endParaRPr>
          </a:p>
        </p:txBody>
      </p:sp>
      <p:sp>
        <p:nvSpPr>
          <p:cNvPr id="10" name="AutoShape 5"/>
          <p:cNvSpPr>
            <a:spLocks noChangeArrowheads="1"/>
          </p:cNvSpPr>
          <p:nvPr/>
        </p:nvSpPr>
        <p:spPr bwMode="auto">
          <a:xfrm>
            <a:off x="3636963" y="4177505"/>
            <a:ext cx="2003425" cy="1311275"/>
          </a:xfrm>
          <a:prstGeom prst="diamond">
            <a:avLst/>
          </a:prstGeom>
          <a:gradFill rotWithShape="1">
            <a:gsLst>
              <a:gs pos="0">
                <a:srgbClr val="FF6600"/>
              </a:gs>
              <a:gs pos="100000">
                <a:srgbClr val="FFBC8F"/>
              </a:gs>
            </a:gsLst>
            <a:lin ang="5400000" scaled="1"/>
          </a:gradFill>
          <a:ln w="9525">
            <a:miter lim="800000"/>
          </a:ln>
          <a:scene3d>
            <a:camera prst="legacyObliqueBottom"/>
            <a:lightRig rig="legacyNormal3" dir="t"/>
          </a:scene3d>
          <a:sp3d extrusionH="430200" prstMaterial="legacyMatte">
            <a:bevelT w="13500" h="13500" prst="angle"/>
            <a:bevelB w="13500" h="13500" prst="angle"/>
            <a:extrusionClr>
              <a:srgbClr val="FF6600"/>
            </a:extrusionClr>
          </a:sp3d>
        </p:spPr>
        <p:txBody>
          <a:bodyPr wrap="none" anchor="ctr">
            <a:flatTx/>
          </a:bodyPr>
          <a:lstStyle/>
          <a:p>
            <a:pPr algn="ctr"/>
            <a:endParaRPr lang="zh-CN" altLang="en-US" sz="1800" b="0">
              <a:latin typeface="+mj-ea"/>
              <a:ea typeface="+mj-ea"/>
            </a:endParaRPr>
          </a:p>
        </p:txBody>
      </p:sp>
      <p:sp>
        <p:nvSpPr>
          <p:cNvPr id="11" name="Text Box 6"/>
          <p:cNvSpPr txBox="1">
            <a:spLocks noChangeArrowheads="1"/>
          </p:cNvSpPr>
          <p:nvPr/>
        </p:nvSpPr>
        <p:spPr bwMode="auto">
          <a:xfrm>
            <a:off x="3800475" y="4352130"/>
            <a:ext cx="1676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algn="ctr" eaLnBrk="1" hangingPunct="1">
              <a:spcBef>
                <a:spcPct val="5000"/>
              </a:spcBef>
            </a:pPr>
            <a:r>
              <a:rPr lang="zh-CN" altLang="en-US">
                <a:solidFill>
                  <a:srgbClr val="000000"/>
                </a:solidFill>
                <a:latin typeface="+mj-ea"/>
                <a:ea typeface="+mj-ea"/>
              </a:rPr>
              <a:t>平衡</a:t>
            </a:r>
            <a:endParaRPr lang="zh-CN" altLang="en-US">
              <a:solidFill>
                <a:srgbClr val="000000"/>
              </a:solidFill>
              <a:latin typeface="+mj-ea"/>
              <a:ea typeface="+mj-ea"/>
            </a:endParaRPr>
          </a:p>
          <a:p>
            <a:pPr algn="ctr" eaLnBrk="1" hangingPunct="1">
              <a:spcBef>
                <a:spcPct val="5000"/>
              </a:spcBef>
            </a:pPr>
            <a:r>
              <a:rPr lang="zh-CN" altLang="en-US">
                <a:solidFill>
                  <a:srgbClr val="000000"/>
                </a:solidFill>
                <a:latin typeface="+mj-ea"/>
                <a:ea typeface="+mj-ea"/>
              </a:rPr>
              <a:t>旋转</a:t>
            </a:r>
            <a:endParaRPr lang="en-US" altLang="zh-CN">
              <a:solidFill>
                <a:srgbClr val="000000"/>
              </a:solidFill>
              <a:latin typeface="+mj-ea"/>
              <a:ea typeface="+mj-ea"/>
            </a:endParaRPr>
          </a:p>
        </p:txBody>
      </p:sp>
      <p:sp>
        <p:nvSpPr>
          <p:cNvPr id="12" name="Rectangle 8"/>
          <p:cNvSpPr>
            <a:spLocks noChangeArrowheads="1"/>
          </p:cNvSpPr>
          <p:nvPr/>
        </p:nvSpPr>
        <p:spPr bwMode="auto">
          <a:xfrm>
            <a:off x="2436813" y="3702842"/>
            <a:ext cx="145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solidFill>
                  <a:srgbClr val="000000"/>
                </a:solidFill>
                <a:latin typeface="+mj-ea"/>
                <a:ea typeface="+mj-ea"/>
              </a:rPr>
              <a:t>LL</a:t>
            </a:r>
            <a:r>
              <a:rPr lang="zh-CN" altLang="en-US" sz="2400">
                <a:solidFill>
                  <a:srgbClr val="000000"/>
                </a:solidFill>
                <a:latin typeface="+mj-ea"/>
                <a:ea typeface="+mj-ea"/>
              </a:rPr>
              <a:t>平衡</a:t>
            </a:r>
            <a:endParaRPr lang="en-US" altLang="zh-CN" sz="2400">
              <a:solidFill>
                <a:srgbClr val="000000"/>
              </a:solidFill>
              <a:latin typeface="+mj-ea"/>
              <a:ea typeface="+mj-ea"/>
            </a:endParaRPr>
          </a:p>
          <a:p>
            <a:pPr algn="ctr"/>
            <a:r>
              <a:rPr lang="zh-CN" altLang="en-US" sz="2400">
                <a:solidFill>
                  <a:srgbClr val="000000"/>
                </a:solidFill>
                <a:latin typeface="+mj-ea"/>
                <a:ea typeface="+mj-ea"/>
              </a:rPr>
              <a:t>旋转</a:t>
            </a:r>
            <a:endParaRPr lang="en-US" altLang="zh-CN" sz="2400">
              <a:solidFill>
                <a:srgbClr val="000000"/>
              </a:solidFill>
              <a:latin typeface="+mj-ea"/>
              <a:ea typeface="+mj-ea"/>
            </a:endParaRPr>
          </a:p>
        </p:txBody>
      </p:sp>
      <p:sp>
        <p:nvSpPr>
          <p:cNvPr id="13" name="Rectangle 12"/>
          <p:cNvSpPr>
            <a:spLocks noChangeArrowheads="1"/>
          </p:cNvSpPr>
          <p:nvPr/>
        </p:nvSpPr>
        <p:spPr bwMode="auto">
          <a:xfrm>
            <a:off x="5318125" y="3745705"/>
            <a:ext cx="1520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solidFill>
                  <a:srgbClr val="000000"/>
                </a:solidFill>
                <a:latin typeface="+mj-ea"/>
                <a:ea typeface="+mj-ea"/>
              </a:rPr>
              <a:t>RR</a:t>
            </a:r>
            <a:r>
              <a:rPr lang="zh-CN" altLang="en-US" sz="2400">
                <a:solidFill>
                  <a:srgbClr val="000000"/>
                </a:solidFill>
                <a:latin typeface="+mj-ea"/>
                <a:ea typeface="+mj-ea"/>
              </a:rPr>
              <a:t>平衡</a:t>
            </a:r>
            <a:endParaRPr lang="en-US" altLang="zh-CN" sz="2400">
              <a:solidFill>
                <a:srgbClr val="000000"/>
              </a:solidFill>
              <a:latin typeface="+mj-ea"/>
              <a:ea typeface="+mj-ea"/>
            </a:endParaRPr>
          </a:p>
          <a:p>
            <a:pPr algn="ctr"/>
            <a:r>
              <a:rPr lang="zh-CN" altLang="en-US" sz="2400">
                <a:solidFill>
                  <a:srgbClr val="000000"/>
                </a:solidFill>
                <a:latin typeface="+mj-ea"/>
                <a:ea typeface="+mj-ea"/>
              </a:rPr>
              <a:t>旋转</a:t>
            </a:r>
            <a:endParaRPr lang="en-US" altLang="zh-CN" sz="2400">
              <a:solidFill>
                <a:srgbClr val="000000"/>
              </a:solidFill>
              <a:latin typeface="+mj-ea"/>
              <a:ea typeface="+mj-ea"/>
            </a:endParaRPr>
          </a:p>
        </p:txBody>
      </p:sp>
      <p:sp>
        <p:nvSpPr>
          <p:cNvPr id="14" name="Rectangle 13"/>
          <p:cNvSpPr>
            <a:spLocks noChangeArrowheads="1"/>
          </p:cNvSpPr>
          <p:nvPr/>
        </p:nvSpPr>
        <p:spPr bwMode="auto">
          <a:xfrm>
            <a:off x="2667000" y="5596730"/>
            <a:ext cx="1241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solidFill>
                  <a:srgbClr val="000000"/>
                </a:solidFill>
                <a:latin typeface="+mj-ea"/>
                <a:ea typeface="+mj-ea"/>
              </a:rPr>
              <a:t>LR</a:t>
            </a:r>
            <a:r>
              <a:rPr lang="zh-CN" altLang="en-US" sz="2400">
                <a:solidFill>
                  <a:srgbClr val="000000"/>
                </a:solidFill>
                <a:latin typeface="+mj-ea"/>
                <a:ea typeface="+mj-ea"/>
              </a:rPr>
              <a:t>平衡旋转</a:t>
            </a:r>
            <a:endParaRPr lang="en-US" altLang="zh-CN" sz="2400">
              <a:solidFill>
                <a:srgbClr val="000000"/>
              </a:solidFill>
              <a:latin typeface="+mj-ea"/>
              <a:ea typeface="+mj-ea"/>
            </a:endParaRPr>
          </a:p>
        </p:txBody>
      </p:sp>
      <p:sp>
        <p:nvSpPr>
          <p:cNvPr id="15" name="Rectangle 14"/>
          <p:cNvSpPr>
            <a:spLocks noChangeArrowheads="1"/>
          </p:cNvSpPr>
          <p:nvPr/>
        </p:nvSpPr>
        <p:spPr bwMode="auto">
          <a:xfrm>
            <a:off x="5330825" y="5596730"/>
            <a:ext cx="13033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solidFill>
                  <a:srgbClr val="000000"/>
                </a:solidFill>
                <a:latin typeface="+mj-ea"/>
                <a:ea typeface="+mj-ea"/>
              </a:rPr>
              <a:t>RL</a:t>
            </a:r>
            <a:r>
              <a:rPr lang="zh-CN" altLang="en-US" sz="2400">
                <a:solidFill>
                  <a:srgbClr val="000000"/>
                </a:solidFill>
                <a:latin typeface="+mj-ea"/>
                <a:ea typeface="+mj-ea"/>
              </a:rPr>
              <a:t>平衡旋转</a:t>
            </a:r>
            <a:endParaRPr lang="en-US" altLang="zh-CN" sz="2400">
              <a:solidFill>
                <a:srgbClr val="000000"/>
              </a:solidFill>
              <a:latin typeface="+mj-ea"/>
              <a:ea typeface="+mj-ea"/>
            </a:endParaRPr>
          </a:p>
        </p:txBody>
      </p:sp>
      <p:sp>
        <p:nvSpPr>
          <p:cNvPr id="16" name="AutoShape 5"/>
          <p:cNvSpPr>
            <a:spLocks noChangeArrowheads="1"/>
          </p:cNvSpPr>
          <p:nvPr/>
        </p:nvSpPr>
        <p:spPr bwMode="auto">
          <a:xfrm>
            <a:off x="7176121" y="4148929"/>
            <a:ext cx="4032448" cy="1368425"/>
          </a:xfrm>
          <a:prstGeom prst="cloudCallout">
            <a:avLst>
              <a:gd name="adj1" fmla="val -69694"/>
              <a:gd name="adj2" fmla="val 43968"/>
            </a:avLst>
          </a:prstGeom>
          <a:solidFill>
            <a:srgbClr val="FFFF0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eaLnBrk="0" hangingPunct="0"/>
            <a:r>
              <a:rPr lang="zh-CN" sz="2600" b="1" dirty="0">
                <a:solidFill>
                  <a:srgbClr val="FF0000"/>
                </a:solidFill>
                <a:latin typeface="+mj-ea"/>
                <a:ea typeface="+mj-ea"/>
              </a:rPr>
              <a:t>保证二叉排序树的次序</a:t>
            </a:r>
            <a:r>
              <a:rPr lang="zh-CN" sz="2600" b="1" dirty="0" smtClean="0">
                <a:solidFill>
                  <a:srgbClr val="FF0000"/>
                </a:solidFill>
                <a:latin typeface="+mj-ea"/>
                <a:ea typeface="+mj-ea"/>
              </a:rPr>
              <a:t>不变</a:t>
            </a:r>
            <a:r>
              <a:rPr lang="zh-CN" altLang="en-US" sz="2600" b="1" dirty="0" smtClean="0">
                <a:solidFill>
                  <a:srgbClr val="FF0000"/>
                </a:solidFill>
                <a:latin typeface="+mj-ea"/>
                <a:ea typeface="+mj-ea"/>
              </a:rPr>
              <a:t>！</a:t>
            </a:r>
            <a:endParaRPr lang="zh-CN" sz="2600" b="1" dirty="0">
              <a:solidFill>
                <a:srgbClr val="FF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Right)">
                                      <p:cBhvr>
                                        <p:cTn id="10" dur="500"/>
                                        <p:tgtEl>
                                          <p:spTgt spid="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Right)">
                                      <p:cBhvr>
                                        <p:cTn id="13" dur="500"/>
                                        <p:tgtEl>
                                          <p:spTgt spid="10"/>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Right)">
                                      <p:cBhvr>
                                        <p:cTn id="16" dur="500"/>
                                        <p:tgtEl>
                                          <p:spTgt spid="11"/>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Right)">
                                      <p:cBhvr>
                                        <p:cTn id="19" dur="500"/>
                                        <p:tgtEl>
                                          <p:spTgt spid="12"/>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Right)">
                                      <p:cBhvr>
                                        <p:cTn id="25" dur="500"/>
                                        <p:tgtEl>
                                          <p:spTgt spid="14"/>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Right)">
                                      <p:cBhvr>
                                        <p:cTn id="28" dur="500"/>
                                        <p:tgtEl>
                                          <p:spTgt spid="15"/>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p:bldP spid="12" grpId="0"/>
      <p:bldP spid="13" grpId="0"/>
      <p:bldP spid="14" grpId="0"/>
      <p:bldP spid="15" grpId="0"/>
      <p:bldP spid="1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平衡旋转</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2"/>
          <p:cNvSpPr>
            <a:spLocks noChangeArrowheads="1"/>
          </p:cNvSpPr>
          <p:nvPr/>
        </p:nvSpPr>
        <p:spPr bwMode="auto">
          <a:xfrm>
            <a:off x="867544" y="2590626"/>
            <a:ext cx="4572000" cy="1562100"/>
          </a:xfrm>
          <a:prstGeom prst="rect">
            <a:avLst/>
          </a:prstGeom>
          <a:noFill/>
          <a:ln w="952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buFontTx/>
              <a:buNone/>
              <a:defRPr/>
            </a:pP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若在</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A</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的</a:t>
            </a:r>
            <a:r>
              <a:rPr lang="zh-CN" altLang="en-US" sz="2400" b="1" kern="0" dirty="0">
                <a:solidFill>
                  <a:srgbClr val="CC00CC"/>
                </a:solidFill>
                <a:latin typeface="华文楷体" panose="02010600040101010101" pitchFamily="2" charset="-122"/>
                <a:ea typeface="华文楷体" panose="02010600040101010101" pitchFamily="2" charset="-122"/>
                <a:sym typeface="+mn-ea"/>
              </a:rPr>
              <a:t>左子树的左子树上插入</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结点，使</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A</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的平衡因子从</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1</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增加至</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2</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，需要进行一次</a:t>
            </a:r>
            <a:r>
              <a:rPr lang="zh-CN" altLang="en-US" sz="2400" b="1" kern="0" dirty="0">
                <a:solidFill>
                  <a:srgbClr val="CC00CC"/>
                </a:solidFill>
                <a:latin typeface="华文楷体" panose="02010600040101010101" pitchFamily="2" charset="-122"/>
                <a:ea typeface="华文楷体" panose="02010600040101010101" pitchFamily="2" charset="-122"/>
                <a:sym typeface="+mn-ea"/>
              </a:rPr>
              <a:t>顺时针旋转</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a:t>
            </a:r>
            <a:endPar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endParaRPr>
          </a:p>
          <a:p>
            <a:pPr algn="ctr" fontAlgn="auto">
              <a:spcAft>
                <a:spcPts val="0"/>
              </a:spcAft>
              <a:buFontTx/>
              <a:buNone/>
              <a:defRPr/>
            </a:pPr>
            <a:r>
              <a:rPr lang="en-US" altLang="zh-CN" sz="2400" b="1" kern="0" dirty="0">
                <a:solidFill>
                  <a:srgbClr val="CC00CC"/>
                </a:solidFill>
                <a:latin typeface="华文楷体" panose="02010600040101010101" pitchFamily="2" charset="-122"/>
                <a:ea typeface="华文楷体" panose="02010600040101010101" pitchFamily="2" charset="-122"/>
                <a:sym typeface="+mn-ea"/>
              </a:rPr>
              <a:t>(</a:t>
            </a:r>
            <a:r>
              <a:rPr lang="zh-CN" altLang="en-US" sz="2400" b="1" kern="0" dirty="0">
                <a:solidFill>
                  <a:srgbClr val="CC00CC"/>
                </a:solidFill>
                <a:latin typeface="华文楷体" panose="02010600040101010101" pitchFamily="2" charset="-122"/>
                <a:ea typeface="华文楷体" panose="02010600040101010101" pitchFamily="2" charset="-122"/>
                <a:sym typeface="+mn-ea"/>
              </a:rPr>
              <a:t>以</a:t>
            </a:r>
            <a:r>
              <a:rPr lang="en-US" altLang="zh-CN" sz="2400" b="1" kern="0" dirty="0">
                <a:solidFill>
                  <a:srgbClr val="CC00CC"/>
                </a:solidFill>
                <a:latin typeface="华文楷体" panose="02010600040101010101" pitchFamily="2" charset="-122"/>
                <a:ea typeface="华文楷体" panose="02010600040101010101" pitchFamily="2" charset="-122"/>
                <a:sym typeface="+mn-ea"/>
              </a:rPr>
              <a:t>B</a:t>
            </a:r>
            <a:r>
              <a:rPr lang="zh-CN" altLang="en-US" sz="2400" b="1" kern="0" dirty="0">
                <a:solidFill>
                  <a:srgbClr val="CC00CC"/>
                </a:solidFill>
                <a:latin typeface="华文楷体" panose="02010600040101010101" pitchFamily="2" charset="-122"/>
                <a:ea typeface="华文楷体" panose="02010600040101010101" pitchFamily="2" charset="-122"/>
                <a:sym typeface="+mn-ea"/>
              </a:rPr>
              <a:t>为旋转轴）</a:t>
            </a:r>
            <a:endParaRPr lang="zh-CN" altLang="en-US" sz="2400" b="1" kern="0" dirty="0">
              <a:solidFill>
                <a:srgbClr val="CC00CC"/>
              </a:solidFill>
              <a:latin typeface="华文楷体" panose="02010600040101010101" pitchFamily="2" charset="-122"/>
              <a:ea typeface="华文楷体" panose="02010600040101010101" pitchFamily="2" charset="-122"/>
              <a:sym typeface="+mn-ea"/>
            </a:endParaRPr>
          </a:p>
        </p:txBody>
      </p:sp>
      <p:sp>
        <p:nvSpPr>
          <p:cNvPr id="8" name="Oval 4"/>
          <p:cNvSpPr>
            <a:spLocks noChangeArrowheads="1"/>
          </p:cNvSpPr>
          <p:nvPr/>
        </p:nvSpPr>
        <p:spPr bwMode="auto">
          <a:xfrm>
            <a:off x="9954816" y="2175594"/>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9" name="Oval 5"/>
          <p:cNvSpPr>
            <a:spLocks noChangeArrowheads="1"/>
          </p:cNvSpPr>
          <p:nvPr/>
        </p:nvSpPr>
        <p:spPr bwMode="auto">
          <a:xfrm>
            <a:off x="9345216" y="2785194"/>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10" name="Oval 6"/>
          <p:cNvSpPr>
            <a:spLocks noChangeArrowheads="1"/>
          </p:cNvSpPr>
          <p:nvPr/>
        </p:nvSpPr>
        <p:spPr bwMode="auto">
          <a:xfrm>
            <a:off x="8735616" y="3394794"/>
            <a:ext cx="457200" cy="457200"/>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C0C0C0"/>
                  </a:outerShdw>
                </a:effectLst>
                <a:sym typeface="+mn-ea"/>
              </a:rPr>
              <a:t>C</a:t>
            </a:r>
            <a:endParaRPr lang="en-US" altLang="zh-CN" sz="1800" b="0" kern="0">
              <a:solidFill>
                <a:sysClr val="windowText" lastClr="000000"/>
              </a:solidFill>
              <a:effectLst>
                <a:outerShdw blurRad="38100" dist="38100" dir="2700000" algn="tl">
                  <a:srgbClr val="C0C0C0"/>
                </a:outerShdw>
              </a:effectLst>
              <a:sym typeface="+mn-ea"/>
            </a:endParaRPr>
          </a:p>
        </p:txBody>
      </p:sp>
      <p:sp>
        <p:nvSpPr>
          <p:cNvPr id="11" name="Line 7"/>
          <p:cNvSpPr>
            <a:spLocks noChangeShapeType="1"/>
          </p:cNvSpPr>
          <p:nvPr/>
        </p:nvSpPr>
        <p:spPr bwMode="auto">
          <a:xfrm flipH="1">
            <a:off x="9726216" y="2556594"/>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2" name="Line 8"/>
          <p:cNvSpPr>
            <a:spLocks noChangeShapeType="1"/>
          </p:cNvSpPr>
          <p:nvPr/>
        </p:nvSpPr>
        <p:spPr bwMode="auto">
          <a:xfrm flipH="1">
            <a:off x="9116616" y="3166194"/>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3" name="Oval 10"/>
          <p:cNvSpPr>
            <a:spLocks noChangeArrowheads="1"/>
          </p:cNvSpPr>
          <p:nvPr/>
        </p:nvSpPr>
        <p:spPr bwMode="auto">
          <a:xfrm>
            <a:off x="9954816" y="3417019"/>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14" name="Line 13"/>
          <p:cNvSpPr>
            <a:spLocks noChangeShapeType="1"/>
          </p:cNvSpPr>
          <p:nvPr/>
        </p:nvSpPr>
        <p:spPr bwMode="auto">
          <a:xfrm flipH="1" flipV="1">
            <a:off x="9726216" y="3166194"/>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5" name="Rectangle 15"/>
          <p:cNvSpPr>
            <a:spLocks noChangeArrowheads="1"/>
          </p:cNvSpPr>
          <p:nvPr/>
        </p:nvSpPr>
        <p:spPr bwMode="auto">
          <a:xfrm>
            <a:off x="1019944" y="5046712"/>
            <a:ext cx="4572000" cy="1568450"/>
          </a:xfrm>
          <a:prstGeom prst="rect">
            <a:avLst/>
          </a:prstGeom>
          <a:noFill/>
          <a:ln w="952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buFontTx/>
              <a:buNone/>
              <a:defRPr/>
            </a:pP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若在</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A</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的</a:t>
            </a:r>
            <a:r>
              <a:rPr lang="zh-CN" altLang="en-US" sz="2400" b="1" kern="0" dirty="0">
                <a:solidFill>
                  <a:srgbClr val="CC00CC"/>
                </a:solidFill>
                <a:latin typeface="华文楷体" panose="02010600040101010101" pitchFamily="2" charset="-122"/>
                <a:ea typeface="华文楷体" panose="02010600040101010101" pitchFamily="2" charset="-122"/>
                <a:sym typeface="+mn-ea"/>
              </a:rPr>
              <a:t>右子树的右子树上插入</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结点，使</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A</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的平衡因子从</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-1</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增加至</a:t>
            </a:r>
            <a:r>
              <a:rPr lang="en-US" altLang="zh-CN" sz="2400" b="1" kern="0" dirty="0">
                <a:solidFill>
                  <a:sysClr val="windowText" lastClr="000000"/>
                </a:solidFill>
                <a:latin typeface="华文楷体" panose="02010600040101010101" pitchFamily="2" charset="-122"/>
                <a:ea typeface="华文楷体" panose="02010600040101010101" pitchFamily="2" charset="-122"/>
                <a:sym typeface="+mn-ea"/>
              </a:rPr>
              <a:t>-2</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，需要进行一次</a:t>
            </a:r>
            <a:r>
              <a:rPr lang="zh-CN" altLang="en-US" sz="2400" b="1" kern="0" dirty="0">
                <a:solidFill>
                  <a:srgbClr val="CC00CC"/>
                </a:solidFill>
                <a:latin typeface="华文楷体" panose="02010600040101010101" pitchFamily="2" charset="-122"/>
                <a:ea typeface="华文楷体" panose="02010600040101010101" pitchFamily="2" charset="-122"/>
                <a:sym typeface="+mn-ea"/>
              </a:rPr>
              <a:t>逆时针旋转</a:t>
            </a:r>
            <a:r>
              <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rPr>
              <a:t>。</a:t>
            </a:r>
            <a:endParaRPr lang="zh-CN" altLang="en-US" sz="2400" b="1" kern="0" dirty="0">
              <a:solidFill>
                <a:sysClr val="windowText" lastClr="000000"/>
              </a:solidFill>
              <a:latin typeface="华文楷体" panose="02010600040101010101" pitchFamily="2" charset="-122"/>
              <a:ea typeface="华文楷体" panose="02010600040101010101" pitchFamily="2" charset="-122"/>
              <a:sym typeface="+mn-ea"/>
            </a:endParaRPr>
          </a:p>
          <a:p>
            <a:pPr algn="ctr" fontAlgn="auto">
              <a:spcAft>
                <a:spcPts val="0"/>
              </a:spcAft>
              <a:buFontTx/>
              <a:buNone/>
              <a:defRPr/>
            </a:pPr>
            <a:r>
              <a:rPr lang="en-US" altLang="zh-CN" sz="2400" b="1" kern="0" dirty="0">
                <a:solidFill>
                  <a:srgbClr val="CC00CC"/>
                </a:solidFill>
                <a:latin typeface="华文楷体" panose="02010600040101010101" pitchFamily="2" charset="-122"/>
                <a:ea typeface="华文楷体" panose="02010600040101010101" pitchFamily="2" charset="-122"/>
                <a:sym typeface="+mn-ea"/>
              </a:rPr>
              <a:t>(</a:t>
            </a:r>
            <a:r>
              <a:rPr lang="zh-CN" altLang="en-US" sz="2400" b="1" kern="0" dirty="0">
                <a:solidFill>
                  <a:srgbClr val="CC00CC"/>
                </a:solidFill>
                <a:latin typeface="华文楷体" panose="02010600040101010101" pitchFamily="2" charset="-122"/>
                <a:ea typeface="华文楷体" panose="02010600040101010101" pitchFamily="2" charset="-122"/>
                <a:sym typeface="+mn-ea"/>
              </a:rPr>
              <a:t>以</a:t>
            </a:r>
            <a:r>
              <a:rPr lang="en-US" altLang="zh-CN" sz="2400" b="1" kern="0" dirty="0">
                <a:solidFill>
                  <a:srgbClr val="CC00CC"/>
                </a:solidFill>
                <a:latin typeface="华文楷体" panose="02010600040101010101" pitchFamily="2" charset="-122"/>
                <a:ea typeface="华文楷体" panose="02010600040101010101" pitchFamily="2" charset="-122"/>
                <a:sym typeface="+mn-ea"/>
              </a:rPr>
              <a:t>B</a:t>
            </a:r>
            <a:r>
              <a:rPr lang="zh-CN" altLang="en-US" sz="2400" b="1" kern="0" dirty="0">
                <a:solidFill>
                  <a:srgbClr val="CC00CC"/>
                </a:solidFill>
                <a:latin typeface="华文楷体" panose="02010600040101010101" pitchFamily="2" charset="-122"/>
                <a:ea typeface="华文楷体" panose="02010600040101010101" pitchFamily="2" charset="-122"/>
                <a:sym typeface="+mn-ea"/>
              </a:rPr>
              <a:t>为旋转轴）</a:t>
            </a:r>
            <a:endParaRPr lang="zh-CN" altLang="en-US" sz="2400" b="1" kern="0" dirty="0">
              <a:solidFill>
                <a:srgbClr val="CC00CC"/>
              </a:solidFill>
              <a:latin typeface="华文楷体" panose="02010600040101010101" pitchFamily="2" charset="-122"/>
              <a:ea typeface="华文楷体" panose="02010600040101010101" pitchFamily="2" charset="-122"/>
              <a:sym typeface="+mn-ea"/>
            </a:endParaRPr>
          </a:p>
        </p:txBody>
      </p:sp>
      <p:sp>
        <p:nvSpPr>
          <p:cNvPr id="16" name="Rectangle 16"/>
          <p:cNvSpPr>
            <a:spLocks noChangeArrowheads="1"/>
          </p:cNvSpPr>
          <p:nvPr/>
        </p:nvSpPr>
        <p:spPr bwMode="auto">
          <a:xfrm>
            <a:off x="1248544" y="4437112"/>
            <a:ext cx="3017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en-US" altLang="zh-CN" sz="2800" dirty="0">
                <a:solidFill>
                  <a:srgbClr val="3333FF"/>
                </a:solidFill>
                <a:latin typeface="Times New Roman" panose="02020603050405020304" pitchFamily="18" charset="0"/>
                <a:ea typeface="+mj-ea"/>
                <a:cs typeface="Times New Roman" panose="02020603050405020304" pitchFamily="18" charset="0"/>
              </a:rPr>
              <a:t>2</a:t>
            </a:r>
            <a:r>
              <a:rPr lang="zh-CN" altLang="en-US" sz="2800" dirty="0">
                <a:solidFill>
                  <a:srgbClr val="3333FF"/>
                </a:solidFill>
                <a:latin typeface="Times New Roman" panose="02020603050405020304" pitchFamily="18" charset="0"/>
                <a:ea typeface="+mj-ea"/>
                <a:cs typeface="Times New Roman" panose="02020603050405020304" pitchFamily="18" charset="0"/>
              </a:rPr>
              <a:t>）</a:t>
            </a:r>
            <a:r>
              <a:rPr lang="en-US" altLang="zh-CN" sz="2800" dirty="0">
                <a:solidFill>
                  <a:srgbClr val="3333FF"/>
                </a:solidFill>
                <a:latin typeface="Times New Roman" panose="02020603050405020304" pitchFamily="18" charset="0"/>
                <a:ea typeface="+mj-ea"/>
                <a:cs typeface="Times New Roman" panose="02020603050405020304" pitchFamily="18" charset="0"/>
              </a:rPr>
              <a:t>RR</a:t>
            </a:r>
            <a:r>
              <a:rPr lang="zh-CN" altLang="en-US" sz="2800" dirty="0">
                <a:solidFill>
                  <a:srgbClr val="3333FF"/>
                </a:solidFill>
                <a:latin typeface="Times New Roman" panose="02020603050405020304" pitchFamily="18" charset="0"/>
                <a:ea typeface="+mj-ea"/>
                <a:cs typeface="Times New Roman" panose="02020603050405020304" pitchFamily="18" charset="0"/>
              </a:rPr>
              <a:t>平衡旋转：</a:t>
            </a:r>
            <a:endParaRPr lang="zh-CN" altLang="en-US" sz="2800" dirty="0">
              <a:solidFill>
                <a:srgbClr val="3333FF"/>
              </a:solidFill>
              <a:latin typeface="Times New Roman" panose="02020603050405020304" pitchFamily="18" charset="0"/>
              <a:ea typeface="+mj-ea"/>
              <a:cs typeface="Times New Roman" panose="02020603050405020304" pitchFamily="18" charset="0"/>
            </a:endParaRPr>
          </a:p>
        </p:txBody>
      </p:sp>
      <p:sp>
        <p:nvSpPr>
          <p:cNvPr id="17" name="Oval 18"/>
          <p:cNvSpPr>
            <a:spLocks noChangeArrowheads="1"/>
          </p:cNvSpPr>
          <p:nvPr/>
        </p:nvSpPr>
        <p:spPr bwMode="auto">
          <a:xfrm>
            <a:off x="8888016" y="4994994"/>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18" name="Oval 19"/>
          <p:cNvSpPr>
            <a:spLocks noChangeArrowheads="1"/>
          </p:cNvSpPr>
          <p:nvPr/>
        </p:nvSpPr>
        <p:spPr bwMode="auto">
          <a:xfrm>
            <a:off x="9421416" y="5528394"/>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19" name="Oval 20"/>
          <p:cNvSpPr>
            <a:spLocks noChangeArrowheads="1"/>
          </p:cNvSpPr>
          <p:nvPr/>
        </p:nvSpPr>
        <p:spPr bwMode="auto">
          <a:xfrm>
            <a:off x="9954816" y="6061794"/>
            <a:ext cx="457200" cy="457200"/>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C0C0C0"/>
                  </a:outerShdw>
                </a:effectLst>
                <a:sym typeface="+mn-ea"/>
              </a:rPr>
              <a:t>C</a:t>
            </a:r>
            <a:endParaRPr lang="en-US" altLang="zh-CN" sz="1800" b="0" kern="0">
              <a:solidFill>
                <a:sysClr val="windowText" lastClr="000000"/>
              </a:solidFill>
              <a:effectLst>
                <a:outerShdw blurRad="38100" dist="38100" dir="2700000" algn="tl">
                  <a:srgbClr val="C0C0C0"/>
                </a:outerShdw>
              </a:effectLst>
              <a:sym typeface="+mn-ea"/>
            </a:endParaRPr>
          </a:p>
        </p:txBody>
      </p:sp>
      <p:sp>
        <p:nvSpPr>
          <p:cNvPr id="20" name="Line 21"/>
          <p:cNvSpPr>
            <a:spLocks noChangeShapeType="1"/>
          </p:cNvSpPr>
          <p:nvPr/>
        </p:nvSpPr>
        <p:spPr bwMode="auto">
          <a:xfrm>
            <a:off x="9269016" y="5375994"/>
            <a:ext cx="228600" cy="2286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1" name="Line 22"/>
          <p:cNvSpPr>
            <a:spLocks noChangeShapeType="1"/>
          </p:cNvSpPr>
          <p:nvPr/>
        </p:nvSpPr>
        <p:spPr bwMode="auto">
          <a:xfrm>
            <a:off x="9802416" y="5909394"/>
            <a:ext cx="228600" cy="2286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2" name="Oval 24"/>
          <p:cNvSpPr>
            <a:spLocks noChangeArrowheads="1"/>
          </p:cNvSpPr>
          <p:nvPr/>
        </p:nvSpPr>
        <p:spPr bwMode="auto">
          <a:xfrm>
            <a:off x="8895954" y="6068144"/>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A</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23" name="Line 27"/>
          <p:cNvSpPr>
            <a:spLocks noChangeShapeType="1"/>
          </p:cNvSpPr>
          <p:nvPr/>
        </p:nvSpPr>
        <p:spPr bwMode="auto">
          <a:xfrm flipV="1">
            <a:off x="9276954" y="5915744"/>
            <a:ext cx="228600" cy="2286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4" name="Rectangle 30"/>
          <p:cNvSpPr txBox="1">
            <a:spLocks noChangeArrowheads="1"/>
          </p:cNvSpPr>
          <p:nvPr/>
        </p:nvSpPr>
        <p:spPr bwMode="auto">
          <a:xfrm>
            <a:off x="1248544" y="1752426"/>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en-US" altLang="zh-CN" sz="2800" kern="0" dirty="0" smtClean="0">
                <a:solidFill>
                  <a:srgbClr val="3333FF"/>
                </a:solidFill>
                <a:latin typeface="Times New Roman" panose="02020603050405020304" pitchFamily="18" charset="0"/>
                <a:cs typeface="Times New Roman" panose="02020603050405020304" pitchFamily="18" charset="0"/>
                <a:sym typeface="+mn-ea"/>
              </a:rPr>
              <a:t>1</a:t>
            </a:r>
            <a:r>
              <a:rPr lang="zh-CN" altLang="en-US" sz="2800" kern="0" dirty="0" smtClean="0">
                <a:solidFill>
                  <a:srgbClr val="3333FF"/>
                </a:solidFill>
                <a:latin typeface="Times New Roman" panose="02020603050405020304" pitchFamily="18" charset="0"/>
                <a:cs typeface="Times New Roman" panose="02020603050405020304" pitchFamily="18" charset="0"/>
                <a:sym typeface="+mn-ea"/>
              </a:rPr>
              <a:t>）</a:t>
            </a:r>
            <a:r>
              <a:rPr lang="en-US" altLang="zh-CN" sz="2800" kern="0" dirty="0" smtClean="0">
                <a:solidFill>
                  <a:srgbClr val="3333FF"/>
                </a:solidFill>
                <a:latin typeface="Times New Roman" panose="02020603050405020304" pitchFamily="18" charset="0"/>
                <a:cs typeface="Times New Roman" panose="02020603050405020304" pitchFamily="18" charset="0"/>
                <a:sym typeface="+mn-ea"/>
              </a:rPr>
              <a:t>LL</a:t>
            </a:r>
            <a:r>
              <a:rPr lang="zh-CN" altLang="en-US" sz="2800" kern="0" dirty="0" smtClean="0">
                <a:solidFill>
                  <a:srgbClr val="3333FF"/>
                </a:solidFill>
                <a:latin typeface="Times New Roman" panose="02020603050405020304" pitchFamily="18" charset="0"/>
                <a:cs typeface="Times New Roman" panose="02020603050405020304" pitchFamily="18" charset="0"/>
                <a:sym typeface="+mn-ea"/>
              </a:rPr>
              <a:t>平衡旋转：</a:t>
            </a:r>
            <a:endParaRPr lang="zh-CN" altLang="en-US" sz="2800" kern="0" dirty="0" smtClean="0">
              <a:solidFill>
                <a:srgbClr val="3333FF"/>
              </a:solidFill>
              <a:latin typeface="Times New Roman" panose="02020603050405020304" pitchFamily="18" charset="0"/>
              <a:cs typeface="Times New Roman" panose="02020603050405020304" pitchFamily="18" charset="0"/>
              <a:sym typeface="+mn-ea"/>
            </a:endParaRPr>
          </a:p>
        </p:txBody>
      </p:sp>
      <p:grpSp>
        <p:nvGrpSpPr>
          <p:cNvPr id="25" name="Group 31"/>
          <p:cNvGrpSpPr/>
          <p:nvPr/>
        </p:nvGrpSpPr>
        <p:grpSpPr bwMode="auto">
          <a:xfrm>
            <a:off x="7032104" y="2924944"/>
            <a:ext cx="533400" cy="838200"/>
            <a:chOff x="3216" y="720"/>
            <a:chExt cx="336" cy="528"/>
          </a:xfrm>
        </p:grpSpPr>
        <p:sp>
          <p:nvSpPr>
            <p:cNvPr id="26" name="Line 32"/>
            <p:cNvSpPr>
              <a:spLocks noChangeShapeType="1"/>
            </p:cNvSpPr>
            <p:nvPr/>
          </p:nvSpPr>
          <p:spPr bwMode="auto">
            <a:xfrm flipH="1">
              <a:off x="3408" y="720"/>
              <a:ext cx="144"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7" name="Oval 33"/>
            <p:cNvSpPr>
              <a:spLocks noChangeArrowheads="1"/>
            </p:cNvSpPr>
            <p:nvPr/>
          </p:nvSpPr>
          <p:spPr bwMode="auto">
            <a:xfrm>
              <a:off x="3360" y="960"/>
              <a:ext cx="48" cy="4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8" name="Line 34"/>
            <p:cNvSpPr>
              <a:spLocks noChangeShapeType="1"/>
            </p:cNvSpPr>
            <p:nvPr/>
          </p:nvSpPr>
          <p:spPr bwMode="auto">
            <a:xfrm flipH="1">
              <a:off x="3216" y="1008"/>
              <a:ext cx="144"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grpSp>
        <p:nvGrpSpPr>
          <p:cNvPr id="29" name="Group 35"/>
          <p:cNvGrpSpPr/>
          <p:nvPr/>
        </p:nvGrpSpPr>
        <p:grpSpPr bwMode="auto">
          <a:xfrm>
            <a:off x="7108304" y="5439544"/>
            <a:ext cx="685800" cy="838200"/>
            <a:chOff x="3360" y="2208"/>
            <a:chExt cx="432" cy="528"/>
          </a:xfrm>
        </p:grpSpPr>
        <p:sp>
          <p:nvSpPr>
            <p:cNvPr id="30" name="Line 36"/>
            <p:cNvSpPr>
              <a:spLocks noChangeShapeType="1"/>
            </p:cNvSpPr>
            <p:nvPr/>
          </p:nvSpPr>
          <p:spPr bwMode="auto">
            <a:xfrm>
              <a:off x="3360" y="2208"/>
              <a:ext cx="192"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1" name="Oval 37"/>
            <p:cNvSpPr>
              <a:spLocks noChangeArrowheads="1"/>
            </p:cNvSpPr>
            <p:nvPr/>
          </p:nvSpPr>
          <p:spPr bwMode="auto">
            <a:xfrm>
              <a:off x="3552" y="2448"/>
              <a:ext cx="48" cy="4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2" name="Line 38"/>
            <p:cNvSpPr>
              <a:spLocks noChangeShapeType="1"/>
            </p:cNvSpPr>
            <p:nvPr/>
          </p:nvSpPr>
          <p:spPr bwMode="auto">
            <a:xfrm>
              <a:off x="3600" y="2496"/>
              <a:ext cx="192"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8"/>
                                        </p:tgtEl>
                                        <p:attrNameLst>
                                          <p:attrName>style.opacity</p:attrName>
                                        </p:attrNameLst>
                                      </p:cBhvr>
                                      <p:to>
                                        <p:strVal val="0.25"/>
                                      </p:to>
                                    </p:set>
                                    <p:animEffect filter="image" prLst="opacity: 0.25">
                                      <p:cBhvr rctx="IE">
                                        <p:cTn id="27" dur="indefinite"/>
                                        <p:tgtEl>
                                          <p:spTgt spid="8"/>
                                        </p:tgtEl>
                                      </p:cBhvr>
                                    </p:animEffect>
                                  </p:childTnLst>
                                </p:cTn>
                              </p:par>
                              <p:par>
                                <p:cTn id="28" presetID="9" presetClass="emph" presetSubtype="0" nodeType="withEffect">
                                  <p:stCondLst>
                                    <p:cond delay="0"/>
                                  </p:stCondLst>
                                  <p:childTnLst>
                                    <p:set>
                                      <p:cBhvr rctx="PPT">
                                        <p:cTn id="29" dur="indefinite"/>
                                        <p:tgtEl>
                                          <p:spTgt spid="11"/>
                                        </p:tgtEl>
                                        <p:attrNameLst>
                                          <p:attrName>style.opacity</p:attrName>
                                        </p:attrNameLst>
                                      </p:cBhvr>
                                      <p:to>
                                        <p:strVal val="0.25"/>
                                      </p:to>
                                    </p:set>
                                    <p:animEffect filter="image" prLst="opacity: 0.25">
                                      <p:cBhvr rctx="IE">
                                        <p:cTn id="30" dur="indefinite"/>
                                        <p:tgtEl>
                                          <p:spTgt spid="11"/>
                                        </p:tgtEl>
                                      </p:cBhvr>
                                    </p:animEffec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ox(i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grpId="1" nodeType="clickEffect">
                                  <p:stCondLst>
                                    <p:cond delay="0"/>
                                  </p:stCondLst>
                                  <p:childTnLst>
                                    <p:set>
                                      <p:cBhvr rctx="PPT">
                                        <p:cTn id="69" dur="indefinite"/>
                                        <p:tgtEl>
                                          <p:spTgt spid="17"/>
                                        </p:tgtEl>
                                        <p:attrNameLst>
                                          <p:attrName>style.opacity</p:attrName>
                                        </p:attrNameLst>
                                      </p:cBhvr>
                                      <p:to>
                                        <p:strVal val="0.25"/>
                                      </p:to>
                                    </p:set>
                                    <p:animEffect filter="image" prLst="opacity: 0.25">
                                      <p:cBhvr rctx="IE">
                                        <p:cTn id="70" dur="indefinite"/>
                                        <p:tgtEl>
                                          <p:spTgt spid="17"/>
                                        </p:tgtEl>
                                      </p:cBhvr>
                                    </p:animEffect>
                                  </p:childTnLst>
                                </p:cTn>
                              </p:par>
                              <p:par>
                                <p:cTn id="71" presetID="9" presetClass="emph" presetSubtype="0" nodeType="withEffect">
                                  <p:stCondLst>
                                    <p:cond delay="0"/>
                                  </p:stCondLst>
                                  <p:childTnLst>
                                    <p:set>
                                      <p:cBhvr rctx="PPT">
                                        <p:cTn id="72" dur="indefinite"/>
                                        <p:tgtEl>
                                          <p:spTgt spid="20"/>
                                        </p:tgtEl>
                                        <p:attrNameLst>
                                          <p:attrName>style.opacity</p:attrName>
                                        </p:attrNameLst>
                                      </p:cBhvr>
                                      <p:to>
                                        <p:strVal val="0.25"/>
                                      </p:to>
                                    </p:set>
                                    <p:animEffect filter="image" prLst="opacity: 0.25">
                                      <p:cBhvr rctx="IE">
                                        <p:cTn id="73" dur="indefinite"/>
                                        <p:tgtEl>
                                          <p:spTgt spid="20"/>
                                        </p:tgtEl>
                                      </p:cBhvr>
                                    </p:animEffect>
                                  </p:childTnLst>
                                </p:cTn>
                              </p:par>
                            </p:childTnLst>
                          </p:cTn>
                        </p:par>
                        <p:par>
                          <p:cTn id="74" fill="hold">
                            <p:stCondLst>
                              <p:cond delay="0"/>
                            </p:stCondLst>
                            <p:childTnLst>
                              <p:par>
                                <p:cTn id="75" presetID="10" presetClass="entr" presetSubtype="0"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P spid="9" grpId="0" bldLvl="0" animBg="1"/>
      <p:bldP spid="10" grpId="0" bldLvl="0" animBg="1"/>
      <p:bldP spid="13" grpId="0" bldLvl="0" animBg="1"/>
      <p:bldP spid="15" grpId="0" bldLvl="0" animBg="1"/>
      <p:bldP spid="16" grpId="0"/>
      <p:bldP spid="17" grpId="0" bldLvl="0" animBg="1"/>
      <p:bldP spid="17" grpId="1" bldLvl="0" animBg="1"/>
      <p:bldP spid="18" grpId="0" bldLvl="0" animBg="1"/>
      <p:bldP spid="19" grpId="0" bldLvl="0" animBg="1"/>
      <p:bldP spid="2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p:nvPr/>
        </p:nvSpPr>
        <p:spPr>
          <a:xfrm>
            <a:off x="1472883" y="5300980"/>
            <a:ext cx="1511300" cy="607695"/>
          </a:xfrm>
          <a:prstGeom prst="rect">
            <a:avLst/>
          </a:prstGeom>
          <a:noFill/>
          <a:ln w="9525">
            <a:noFill/>
          </a:ln>
        </p:spPr>
        <p:txBody>
          <a:bodyPr anchor="t">
            <a:spAutoFit/>
          </a:bodyPr>
          <a:lstStyle/>
          <a:p>
            <a:pPr>
              <a:lnSpc>
                <a:spcPct val="120000"/>
              </a:lnSpc>
              <a:spcBef>
                <a:spcPct val="20000"/>
              </a:spcBef>
              <a:buClr>
                <a:srgbClr val="000066"/>
              </a:buClr>
              <a:buFont typeface="Wingdings" panose="05000000000000000000" pitchFamily="2" charset="2"/>
              <a:buNone/>
            </a:pPr>
            <a:r>
              <a:rPr lang="zh-CN" altLang="en-US" sz="2800" b="1" dirty="0">
                <a:solidFill>
                  <a:srgbClr val="CC00CC"/>
                </a:solidFill>
                <a:latin typeface="微软雅黑" panose="020B0503020204020204" pitchFamily="34" charset="-122"/>
                <a:ea typeface="微软雅黑" panose="020B0503020204020204" pitchFamily="34" charset="-122"/>
              </a:rPr>
              <a:t>查找</a:t>
            </a:r>
            <a:endParaRPr lang="zh-CN" altLang="en-US" sz="2800" b="1" dirty="0">
              <a:solidFill>
                <a:srgbClr val="CC00CC"/>
              </a:solidFill>
              <a:latin typeface="微软雅黑" panose="020B0503020204020204" pitchFamily="34" charset="-122"/>
              <a:ea typeface="微软雅黑" panose="020B0503020204020204" pitchFamily="34" charset="-122"/>
            </a:endParaRPr>
          </a:p>
        </p:txBody>
      </p:sp>
      <p:sp>
        <p:nvSpPr>
          <p:cNvPr id="8195" name="Rectangle 6"/>
          <p:cNvSpPr/>
          <p:nvPr/>
        </p:nvSpPr>
        <p:spPr>
          <a:xfrm>
            <a:off x="1081405" y="1628140"/>
            <a:ext cx="1551940" cy="521970"/>
          </a:xfrm>
          <a:prstGeom prst="rect">
            <a:avLst/>
          </a:prstGeom>
          <a:noFill/>
          <a:ln w="28575">
            <a:noFill/>
          </a:ln>
        </p:spPr>
        <p:txBody>
          <a:bodyPr wrap="square" anchor="t">
            <a:spAutoFit/>
          </a:bodyPr>
          <a:lstStyle/>
          <a:p>
            <a:pPr algn="ctr"/>
            <a:r>
              <a:rPr lang="zh-CN" altLang="en-US" sz="2800" b="1" dirty="0">
                <a:solidFill>
                  <a:srgbClr val="3333FF"/>
                </a:solidFill>
                <a:latin typeface="微软雅黑" panose="020B0503020204020204" pitchFamily="34" charset="-122"/>
                <a:ea typeface="微软雅黑" panose="020B0503020204020204" pitchFamily="34" charset="-122"/>
              </a:rPr>
              <a:t>关键字</a:t>
            </a:r>
            <a:endParaRPr lang="zh-CN" altLang="en-US" sz="2800" b="1" dirty="0">
              <a:solidFill>
                <a:srgbClr val="3333FF"/>
              </a:solidFill>
              <a:latin typeface="微软雅黑" panose="020B0503020204020204" pitchFamily="34" charset="-122"/>
              <a:ea typeface="微软雅黑" panose="020B0503020204020204" pitchFamily="34" charset="-122"/>
            </a:endParaRPr>
          </a:p>
        </p:txBody>
      </p:sp>
      <p:sp>
        <p:nvSpPr>
          <p:cNvPr id="8196" name="Rectangle 7"/>
          <p:cNvSpPr/>
          <p:nvPr/>
        </p:nvSpPr>
        <p:spPr>
          <a:xfrm>
            <a:off x="3128645" y="1411605"/>
            <a:ext cx="7470140" cy="891540"/>
          </a:xfrm>
          <a:prstGeom prst="rect">
            <a:avLst/>
          </a:prstGeom>
          <a:noFill/>
          <a:ln w="28575">
            <a:noFill/>
          </a:ln>
        </p:spPr>
        <p:txBody>
          <a:bodyPr wrap="square" anchor="t">
            <a:spAutoFit/>
          </a:bodyPr>
          <a:lstStyle/>
          <a:p>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关键字是数据元素（记录）中某个数据项或组合项的值，用它可以标识一个数据元素（记录）。 </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Rectangle 8"/>
          <p:cNvSpPr>
            <a:spLocks noChangeArrowheads="1"/>
          </p:cNvSpPr>
          <p:nvPr/>
        </p:nvSpPr>
        <p:spPr bwMode="gray">
          <a:xfrm>
            <a:off x="1082040" y="2821940"/>
            <a:ext cx="1686560" cy="521970"/>
          </a:xfrm>
          <a:prstGeom prst="rect">
            <a:avLst/>
          </a:prstGeom>
          <a:noFill/>
          <a:ln>
            <a:noFill/>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mn-ea"/>
              </a:rPr>
              <a:t>主关键字</a:t>
            </a:r>
            <a:endParaRPr kumimoji="0" lang="zh-CN" altLang="en-US" sz="2800" b="1"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198" name="Rectangle 9"/>
          <p:cNvSpPr/>
          <p:nvPr/>
        </p:nvSpPr>
        <p:spPr>
          <a:xfrm>
            <a:off x="3128645" y="2821940"/>
            <a:ext cx="6391275" cy="491490"/>
          </a:xfrm>
          <a:prstGeom prst="rect">
            <a:avLst/>
          </a:prstGeom>
          <a:noFill/>
          <a:ln w="28575">
            <a:noFill/>
          </a:ln>
        </p:spPr>
        <p:txBody>
          <a:bodyPr anchor="t">
            <a:spAutoFit/>
          </a:bodyPr>
          <a:lstStyle/>
          <a:p>
            <a:pPr>
              <a:spcBef>
                <a:spcPct val="20000"/>
              </a:spcBef>
              <a:buClr>
                <a:schemeClr val="accent1"/>
              </a:buClr>
              <a:buFont typeface="Wingdings" panose="05000000000000000000" pitchFamily="2" charset="2"/>
              <a:buNone/>
            </a:pPr>
            <a:r>
              <a:rPr lang="zh-CN" altLang="en-US" sz="2600" b="1" dirty="0">
                <a:solidFill>
                  <a:srgbClr val="000000"/>
                </a:solidFill>
                <a:latin typeface="Times New Roman" panose="02020603050405020304" pitchFamily="18" charset="0"/>
                <a:ea typeface="华文楷体" panose="02010600040101010101" pitchFamily="2" charset="-122"/>
              </a:rPr>
              <a:t>可以</a:t>
            </a:r>
            <a:r>
              <a:rPr lang="zh-CN" altLang="en-US" sz="2600" b="1" dirty="0">
                <a:solidFill>
                  <a:srgbClr val="FF0000"/>
                </a:solidFill>
                <a:latin typeface="Times New Roman" panose="02020603050405020304" pitchFamily="18" charset="0"/>
                <a:ea typeface="华文楷体" panose="02010600040101010101" pitchFamily="2" charset="-122"/>
              </a:rPr>
              <a:t>唯一</a:t>
            </a:r>
            <a:r>
              <a:rPr lang="zh-CN" altLang="en-US" sz="2600" b="1" dirty="0">
                <a:solidFill>
                  <a:srgbClr val="000000"/>
                </a:solidFill>
                <a:latin typeface="Times New Roman" panose="02020603050405020304" pitchFamily="18" charset="0"/>
                <a:ea typeface="华文楷体" panose="02010600040101010101" pitchFamily="2" charset="-122"/>
              </a:rPr>
              <a:t>标识一个记录的关键字。</a:t>
            </a:r>
            <a:endParaRPr lang="zh-CN" altLang="en-US" sz="2600" b="1" dirty="0">
              <a:solidFill>
                <a:srgbClr val="000000"/>
              </a:solidFill>
              <a:latin typeface="Times New Roman" panose="02020603050405020304" pitchFamily="18" charset="0"/>
              <a:ea typeface="华文楷体" panose="02010600040101010101" pitchFamily="2" charset="-122"/>
            </a:endParaRPr>
          </a:p>
        </p:txBody>
      </p:sp>
      <p:sp>
        <p:nvSpPr>
          <p:cNvPr id="8199" name="Rectangle 10"/>
          <p:cNvSpPr/>
          <p:nvPr/>
        </p:nvSpPr>
        <p:spPr>
          <a:xfrm>
            <a:off x="1183958" y="4004628"/>
            <a:ext cx="1800225" cy="607695"/>
          </a:xfrm>
          <a:prstGeom prst="rect">
            <a:avLst/>
          </a:prstGeom>
          <a:noFill/>
          <a:ln w="28575">
            <a:noFill/>
          </a:ln>
        </p:spPr>
        <p:txBody>
          <a:bodyPr anchor="t">
            <a:spAutoFit/>
          </a:bodyPr>
          <a:lstStyle/>
          <a:p>
            <a:pPr algn="ctr">
              <a:lnSpc>
                <a:spcPct val="120000"/>
              </a:lnSpc>
              <a:spcBef>
                <a:spcPct val="20000"/>
              </a:spcBef>
              <a:buClr>
                <a:schemeClr val="tx2"/>
              </a:buClr>
              <a:buFont typeface="Wingdings" panose="05000000000000000000" pitchFamily="2" charset="2"/>
              <a:buNone/>
            </a:pPr>
            <a:r>
              <a:rPr lang="zh-CN" altLang="en-US" sz="2800" b="1" dirty="0">
                <a:solidFill>
                  <a:srgbClr val="EA7616"/>
                </a:solidFill>
                <a:latin typeface="微软雅黑" panose="020B0503020204020204" pitchFamily="34" charset="-122"/>
                <a:ea typeface="微软雅黑" panose="020B0503020204020204" pitchFamily="34" charset="-122"/>
              </a:rPr>
              <a:t>次关键字</a:t>
            </a:r>
            <a:endParaRPr lang="zh-CN" altLang="en-US" sz="2800" b="1" dirty="0">
              <a:solidFill>
                <a:srgbClr val="EA7616"/>
              </a:solidFill>
              <a:latin typeface="微软雅黑" panose="020B0503020204020204" pitchFamily="34" charset="-122"/>
              <a:ea typeface="微软雅黑" panose="020B0503020204020204" pitchFamily="34" charset="-122"/>
            </a:endParaRPr>
          </a:p>
        </p:txBody>
      </p:sp>
      <p:sp>
        <p:nvSpPr>
          <p:cNvPr id="8200" name="Rectangle 11"/>
          <p:cNvSpPr/>
          <p:nvPr/>
        </p:nvSpPr>
        <p:spPr>
          <a:xfrm>
            <a:off x="3128645" y="4045903"/>
            <a:ext cx="6264275" cy="491490"/>
          </a:xfrm>
          <a:prstGeom prst="rect">
            <a:avLst/>
          </a:prstGeom>
          <a:noFill/>
          <a:ln w="28575">
            <a:noFill/>
          </a:ln>
        </p:spPr>
        <p:txBody>
          <a:bodyPr anchor="t">
            <a:spAutoFit/>
          </a:bodyPr>
          <a:lstStyle/>
          <a:p>
            <a:r>
              <a:rPr lang="zh-CN" altLang="en-US" sz="2600" b="1" dirty="0">
                <a:solidFill>
                  <a:srgbClr val="000000"/>
                </a:solidFill>
                <a:latin typeface="Times New Roman" panose="02020603050405020304" pitchFamily="18" charset="0"/>
                <a:ea typeface="华文楷体" panose="02010600040101010101" pitchFamily="2" charset="-122"/>
              </a:rPr>
              <a:t>识别</a:t>
            </a:r>
            <a:r>
              <a:rPr lang="zh-CN" altLang="en-US" sz="2600" b="1" dirty="0">
                <a:solidFill>
                  <a:srgbClr val="FF0000"/>
                </a:solidFill>
                <a:latin typeface="Times New Roman" panose="02020603050405020304" pitchFamily="18" charset="0"/>
                <a:ea typeface="华文楷体" panose="02010600040101010101" pitchFamily="2" charset="-122"/>
              </a:rPr>
              <a:t>若干</a:t>
            </a:r>
            <a:r>
              <a:rPr lang="zh-CN" altLang="en-US" sz="2600" b="1" dirty="0">
                <a:solidFill>
                  <a:srgbClr val="000000"/>
                </a:solidFill>
                <a:latin typeface="Times New Roman" panose="02020603050405020304" pitchFamily="18" charset="0"/>
                <a:ea typeface="华文楷体" panose="02010600040101010101" pitchFamily="2" charset="-122"/>
              </a:rPr>
              <a:t>记录的关键字。</a:t>
            </a:r>
            <a:endParaRPr lang="zh-CN" altLang="en-US" sz="2600" b="1" dirty="0">
              <a:solidFill>
                <a:srgbClr val="000000"/>
              </a:solidFill>
              <a:latin typeface="Times New Roman" panose="02020603050405020304" pitchFamily="18" charset="0"/>
              <a:ea typeface="华文楷体" panose="02010600040101010101" pitchFamily="2" charset="-122"/>
            </a:endParaRPr>
          </a:p>
        </p:txBody>
      </p:sp>
      <p:sp>
        <p:nvSpPr>
          <p:cNvPr id="8201" name="Rectangle 12"/>
          <p:cNvSpPr/>
          <p:nvPr/>
        </p:nvSpPr>
        <p:spPr>
          <a:xfrm>
            <a:off x="3128645" y="5012690"/>
            <a:ext cx="7470140" cy="1050290"/>
          </a:xfrm>
          <a:prstGeom prst="rect">
            <a:avLst/>
          </a:prstGeom>
          <a:noFill/>
          <a:ln w="28575">
            <a:noFill/>
          </a:ln>
        </p:spPr>
        <p:txBody>
          <a:bodyPr wrap="square" anchor="t">
            <a:spAutoFit/>
          </a:bodyPr>
          <a:lstStyle/>
          <a:p>
            <a:pPr>
              <a:lnSpc>
                <a:spcPct val="120000"/>
              </a:lnSpc>
              <a:spcBef>
                <a:spcPts val="20"/>
              </a:spcBef>
              <a:spcAft>
                <a:spcPts val="0"/>
              </a:spcAft>
              <a:buClr>
                <a:schemeClr val="accent1"/>
              </a:buClr>
              <a:buFont typeface="Wingdings" panose="05000000000000000000" pitchFamily="2" charset="2"/>
              <a:buNone/>
            </a:pPr>
            <a:r>
              <a:rPr lang="zh-CN" altLang="en-US" sz="2600" b="1" dirty="0">
                <a:solidFill>
                  <a:srgbClr val="000000"/>
                </a:solidFill>
                <a:latin typeface="Times New Roman" panose="02020603050405020304" pitchFamily="18" charset="0"/>
                <a:ea typeface="华文楷体" panose="02010600040101010101" pitchFamily="2" charset="-122"/>
              </a:rPr>
              <a:t>根据给定的某个值，在查找表中确定一个其关键字的值等于给定值的记录或数据元素的操作称为查找。</a:t>
            </a:r>
            <a:endParaRPr lang="zh-CN" altLang="en-US" sz="2600" b="1" dirty="0">
              <a:solidFill>
                <a:srgbClr val="000000"/>
              </a:solidFill>
              <a:latin typeface="Times New Roman" panose="02020603050405020304" pitchFamily="18" charset="0"/>
              <a:ea typeface="华文楷体" panose="02010600040101010101" pitchFamily="2" charset="-122"/>
            </a:endParaRPr>
          </a:p>
        </p:txBody>
      </p:sp>
      <p:sp>
        <p:nvSpPr>
          <p:cNvPr id="8202" name="Line 13"/>
          <p:cNvSpPr/>
          <p:nvPr/>
        </p:nvSpPr>
        <p:spPr>
          <a:xfrm flipV="1">
            <a:off x="1400175" y="2477770"/>
            <a:ext cx="9198610" cy="13970"/>
          </a:xfrm>
          <a:prstGeom prst="line">
            <a:avLst/>
          </a:prstGeom>
          <a:ln w="28575" cap="flat" cmpd="sng">
            <a:solidFill>
              <a:srgbClr val="D17FB6"/>
            </a:solidFill>
            <a:prstDash val="solid"/>
            <a:round/>
            <a:headEnd type="none" w="med" len="med"/>
            <a:tailEnd type="none" w="med" len="med"/>
          </a:ln>
        </p:spPr>
      </p:sp>
      <p:sp>
        <p:nvSpPr>
          <p:cNvPr id="8203" name="Line 14"/>
          <p:cNvSpPr/>
          <p:nvPr/>
        </p:nvSpPr>
        <p:spPr>
          <a:xfrm>
            <a:off x="1400175" y="3629660"/>
            <a:ext cx="9227820" cy="15240"/>
          </a:xfrm>
          <a:prstGeom prst="line">
            <a:avLst/>
          </a:prstGeom>
          <a:ln w="28575" cap="flat" cmpd="sng">
            <a:solidFill>
              <a:srgbClr val="D17FB6"/>
            </a:solidFill>
            <a:prstDash val="solid"/>
            <a:round/>
            <a:headEnd type="none" w="med" len="med"/>
            <a:tailEnd type="none" w="med" len="med"/>
          </a:ln>
        </p:spPr>
      </p:sp>
      <p:sp>
        <p:nvSpPr>
          <p:cNvPr id="8204" name="Line 15"/>
          <p:cNvSpPr/>
          <p:nvPr/>
        </p:nvSpPr>
        <p:spPr>
          <a:xfrm>
            <a:off x="1400175" y="4796155"/>
            <a:ext cx="9286240" cy="15240"/>
          </a:xfrm>
          <a:prstGeom prst="line">
            <a:avLst/>
          </a:prstGeom>
          <a:ln w="28575" cap="flat" cmpd="sng">
            <a:solidFill>
              <a:srgbClr val="D17FB6"/>
            </a:solidFill>
            <a:prstDash val="solid"/>
            <a:round/>
            <a:headEnd type="none" w="med" len="med"/>
            <a:tailEnd type="none" w="med" len="med"/>
          </a:ln>
        </p:spPr>
      </p:sp>
      <p:sp>
        <p:nvSpPr>
          <p:cNvPr id="2"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查找的基本概念</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平衡旋转</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2"/>
          <p:cNvSpPr>
            <a:spLocks noChangeArrowheads="1"/>
          </p:cNvSpPr>
          <p:nvPr/>
        </p:nvSpPr>
        <p:spPr bwMode="auto">
          <a:xfrm>
            <a:off x="623392" y="4739660"/>
            <a:ext cx="5832648" cy="1568450"/>
          </a:xfrm>
          <a:prstGeom prst="rect">
            <a:avLst/>
          </a:prstGeom>
          <a:noFill/>
          <a:ln w="952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Aft>
                <a:spcPts val="0"/>
              </a:spcAft>
              <a:buFontTx/>
              <a:buNone/>
              <a:defRPr/>
            </a:pPr>
            <a:r>
              <a:rPr lang="zh-CN" altLang="en-US" sz="2400" b="0" kern="0" dirty="0">
                <a:solidFill>
                  <a:sysClr val="windowText" lastClr="000000"/>
                </a:solidFill>
                <a:ea typeface="隶书" panose="02010509060101010101" pitchFamily="49" charset="-122"/>
                <a:sym typeface="+mn-ea"/>
              </a:rPr>
              <a:t>若在</a:t>
            </a:r>
            <a:r>
              <a:rPr lang="en-US" altLang="zh-CN" sz="2400" b="0" kern="0" dirty="0">
                <a:solidFill>
                  <a:sysClr val="windowText" lastClr="000000"/>
                </a:solidFill>
                <a:ea typeface="隶书" panose="02010509060101010101" pitchFamily="49" charset="-122"/>
                <a:sym typeface="+mn-ea"/>
              </a:rPr>
              <a:t>A</a:t>
            </a:r>
            <a:r>
              <a:rPr lang="zh-CN" altLang="en-US" sz="2400" b="0" kern="0" dirty="0">
                <a:solidFill>
                  <a:sysClr val="windowText" lastClr="000000"/>
                </a:solidFill>
                <a:ea typeface="隶书" panose="02010509060101010101" pitchFamily="49" charset="-122"/>
                <a:sym typeface="+mn-ea"/>
              </a:rPr>
              <a:t>的</a:t>
            </a:r>
            <a:r>
              <a:rPr lang="zh-CN" altLang="en-US" sz="2400" b="0" kern="0" dirty="0">
                <a:solidFill>
                  <a:srgbClr val="CC00CC"/>
                </a:solidFill>
                <a:ea typeface="隶书" panose="02010509060101010101" pitchFamily="49" charset="-122"/>
                <a:sym typeface="+mn-ea"/>
              </a:rPr>
              <a:t>右子树的左子树上插入</a:t>
            </a:r>
            <a:r>
              <a:rPr lang="zh-CN" altLang="en-US" sz="2400" b="0" kern="0" dirty="0">
                <a:solidFill>
                  <a:sysClr val="windowText" lastClr="000000"/>
                </a:solidFill>
                <a:ea typeface="隶书" panose="02010509060101010101" pitchFamily="49" charset="-122"/>
                <a:sym typeface="+mn-ea"/>
              </a:rPr>
              <a:t>结点，使</a:t>
            </a:r>
            <a:r>
              <a:rPr lang="en-US" altLang="zh-CN" sz="2400" b="0" kern="0" dirty="0">
                <a:solidFill>
                  <a:sysClr val="windowText" lastClr="000000"/>
                </a:solidFill>
                <a:ea typeface="隶书" panose="02010509060101010101" pitchFamily="49" charset="-122"/>
                <a:sym typeface="+mn-ea"/>
              </a:rPr>
              <a:t>A</a:t>
            </a:r>
            <a:r>
              <a:rPr lang="zh-CN" altLang="en-US" sz="2400" b="0" kern="0" dirty="0">
                <a:solidFill>
                  <a:sysClr val="windowText" lastClr="000000"/>
                </a:solidFill>
                <a:ea typeface="隶书" panose="02010509060101010101" pitchFamily="49" charset="-122"/>
                <a:sym typeface="+mn-ea"/>
              </a:rPr>
              <a:t>的平衡因子从</a:t>
            </a:r>
            <a:r>
              <a:rPr lang="en-US" altLang="zh-CN" sz="2400" b="0" kern="0" dirty="0">
                <a:solidFill>
                  <a:sysClr val="windowText" lastClr="000000"/>
                </a:solidFill>
                <a:ea typeface="隶书" panose="02010509060101010101" pitchFamily="49" charset="-122"/>
                <a:sym typeface="+mn-ea"/>
              </a:rPr>
              <a:t>-1</a:t>
            </a:r>
            <a:r>
              <a:rPr lang="zh-CN" altLang="en-US" sz="2400" b="0" kern="0" dirty="0">
                <a:solidFill>
                  <a:sysClr val="windowText" lastClr="000000"/>
                </a:solidFill>
                <a:ea typeface="隶书" panose="02010509060101010101" pitchFamily="49" charset="-122"/>
                <a:sym typeface="+mn-ea"/>
              </a:rPr>
              <a:t>增加至</a:t>
            </a:r>
            <a:r>
              <a:rPr lang="en-US" altLang="zh-CN" sz="2400" b="0" kern="0" dirty="0">
                <a:solidFill>
                  <a:sysClr val="windowText" lastClr="000000"/>
                </a:solidFill>
                <a:ea typeface="隶书" panose="02010509060101010101" pitchFamily="49" charset="-122"/>
                <a:sym typeface="+mn-ea"/>
              </a:rPr>
              <a:t>-2</a:t>
            </a:r>
            <a:r>
              <a:rPr lang="zh-CN" altLang="en-US" sz="2400" b="0" kern="0" dirty="0">
                <a:solidFill>
                  <a:sysClr val="windowText" lastClr="000000"/>
                </a:solidFill>
                <a:ea typeface="隶书" panose="02010509060101010101" pitchFamily="49" charset="-122"/>
                <a:sym typeface="+mn-ea"/>
              </a:rPr>
              <a:t>，需要</a:t>
            </a:r>
            <a:r>
              <a:rPr lang="zh-CN" altLang="en-US" sz="2400" b="0" kern="0" dirty="0">
                <a:solidFill>
                  <a:srgbClr val="CC00CC"/>
                </a:solidFill>
                <a:ea typeface="隶书" panose="02010509060101010101" pitchFamily="49" charset="-122"/>
                <a:sym typeface="+mn-ea"/>
              </a:rPr>
              <a:t>先交换顺时针旋转，再逆时针旋转。</a:t>
            </a:r>
            <a:endParaRPr lang="zh-CN" altLang="en-US" sz="2400" b="0" kern="0" dirty="0">
              <a:solidFill>
                <a:srgbClr val="CC00CC"/>
              </a:solidFill>
              <a:ea typeface="隶书" panose="02010509060101010101" pitchFamily="49" charset="-122"/>
              <a:sym typeface="+mn-ea"/>
            </a:endParaRPr>
          </a:p>
          <a:p>
            <a:pPr algn="ctr" fontAlgn="auto">
              <a:spcAft>
                <a:spcPts val="0"/>
              </a:spcAft>
              <a:buFontTx/>
              <a:buNone/>
              <a:defRPr/>
            </a:pPr>
            <a:r>
              <a:rPr lang="en-US" altLang="zh-CN" sz="2400" b="0" kern="0" dirty="0">
                <a:solidFill>
                  <a:srgbClr val="FF0000"/>
                </a:solidFill>
                <a:ea typeface="隶书" panose="02010509060101010101" pitchFamily="49" charset="-122"/>
                <a:sym typeface="+mn-ea"/>
              </a:rPr>
              <a:t>(</a:t>
            </a:r>
            <a:r>
              <a:rPr lang="zh-CN" altLang="en-US" sz="2400" b="0" kern="0" dirty="0">
                <a:solidFill>
                  <a:srgbClr val="FF0000"/>
                </a:solidFill>
                <a:ea typeface="隶书" panose="02010509060101010101" pitchFamily="49" charset="-122"/>
                <a:sym typeface="+mn-ea"/>
              </a:rPr>
              <a:t>以插入的结点</a:t>
            </a:r>
            <a:r>
              <a:rPr lang="en-US" altLang="zh-CN" sz="2400" b="0" kern="0" dirty="0">
                <a:solidFill>
                  <a:srgbClr val="FF0000"/>
                </a:solidFill>
                <a:ea typeface="隶书" panose="02010509060101010101" pitchFamily="49" charset="-122"/>
                <a:sym typeface="+mn-ea"/>
              </a:rPr>
              <a:t>C</a:t>
            </a:r>
            <a:r>
              <a:rPr lang="zh-CN" altLang="en-US" sz="2400" b="0" kern="0" dirty="0">
                <a:solidFill>
                  <a:srgbClr val="FF0000"/>
                </a:solidFill>
                <a:ea typeface="隶书" panose="02010509060101010101" pitchFamily="49" charset="-122"/>
                <a:sym typeface="+mn-ea"/>
              </a:rPr>
              <a:t>为旋转轴）</a:t>
            </a:r>
            <a:endParaRPr lang="zh-CN" altLang="en-US" sz="2400" b="0" kern="0" dirty="0">
              <a:solidFill>
                <a:srgbClr val="FF0000"/>
              </a:solidFill>
              <a:ea typeface="隶书" panose="02010509060101010101" pitchFamily="49" charset="-122"/>
              <a:sym typeface="+mn-ea"/>
            </a:endParaRPr>
          </a:p>
        </p:txBody>
      </p:sp>
      <p:sp>
        <p:nvSpPr>
          <p:cNvPr id="8" name="Rectangle 3"/>
          <p:cNvSpPr>
            <a:spLocks noChangeArrowheads="1"/>
          </p:cNvSpPr>
          <p:nvPr/>
        </p:nvSpPr>
        <p:spPr bwMode="auto">
          <a:xfrm>
            <a:off x="623392" y="4206031"/>
            <a:ext cx="306127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p>
            <a:r>
              <a:rPr lang="en-US" altLang="zh-CN" sz="2800" dirty="0">
                <a:solidFill>
                  <a:srgbClr val="3333FF"/>
                </a:solidFill>
                <a:latin typeface="+mj-ea"/>
                <a:ea typeface="+mj-ea"/>
              </a:rPr>
              <a:t>4</a:t>
            </a:r>
            <a:r>
              <a:rPr lang="zh-CN" altLang="en-US" sz="2800" dirty="0">
                <a:solidFill>
                  <a:srgbClr val="3333FF"/>
                </a:solidFill>
                <a:latin typeface="+mj-ea"/>
                <a:ea typeface="+mj-ea"/>
              </a:rPr>
              <a:t>）</a:t>
            </a:r>
            <a:r>
              <a:rPr lang="en-US" altLang="zh-CN" sz="2800" dirty="0">
                <a:solidFill>
                  <a:srgbClr val="3333FF"/>
                </a:solidFill>
                <a:latin typeface="+mj-ea"/>
                <a:ea typeface="+mj-ea"/>
              </a:rPr>
              <a:t>RL</a:t>
            </a:r>
            <a:r>
              <a:rPr lang="zh-CN" altLang="en-US" sz="2800" dirty="0">
                <a:solidFill>
                  <a:srgbClr val="3333FF"/>
                </a:solidFill>
                <a:latin typeface="+mj-ea"/>
                <a:ea typeface="+mj-ea"/>
              </a:rPr>
              <a:t>平衡旋转：</a:t>
            </a:r>
            <a:endParaRPr lang="zh-CN" altLang="en-US" sz="2800" dirty="0">
              <a:solidFill>
                <a:srgbClr val="3333FF"/>
              </a:solidFill>
              <a:latin typeface="+mj-ea"/>
              <a:ea typeface="+mj-ea"/>
            </a:endParaRPr>
          </a:p>
        </p:txBody>
      </p:sp>
      <p:grpSp>
        <p:nvGrpSpPr>
          <p:cNvPr id="9" name="Group 4"/>
          <p:cNvGrpSpPr/>
          <p:nvPr/>
        </p:nvGrpSpPr>
        <p:grpSpPr bwMode="auto">
          <a:xfrm>
            <a:off x="7951341" y="4200525"/>
            <a:ext cx="990600" cy="1676400"/>
            <a:chOff x="3216" y="2736"/>
            <a:chExt cx="624" cy="1056"/>
          </a:xfrm>
        </p:grpSpPr>
        <p:sp>
          <p:nvSpPr>
            <p:cNvPr id="10" name="Oval 5"/>
            <p:cNvSpPr>
              <a:spLocks noChangeArrowheads="1"/>
            </p:cNvSpPr>
            <p:nvPr/>
          </p:nvSpPr>
          <p:spPr bwMode="auto">
            <a:xfrm>
              <a:off x="3216" y="2736"/>
              <a:ext cx="288" cy="288"/>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A</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11" name="Oval 6"/>
            <p:cNvSpPr>
              <a:spLocks noChangeArrowheads="1"/>
            </p:cNvSpPr>
            <p:nvPr/>
          </p:nvSpPr>
          <p:spPr bwMode="auto">
            <a:xfrm>
              <a:off x="3552" y="3072"/>
              <a:ext cx="288" cy="288"/>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12" name="Oval 7"/>
            <p:cNvSpPr>
              <a:spLocks noChangeArrowheads="1"/>
            </p:cNvSpPr>
            <p:nvPr/>
          </p:nvSpPr>
          <p:spPr bwMode="auto">
            <a:xfrm>
              <a:off x="3216" y="3504"/>
              <a:ext cx="288" cy="288"/>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C0C0C0"/>
                    </a:outerShdw>
                  </a:effectLst>
                  <a:sym typeface="+mn-ea"/>
                </a:rPr>
                <a:t>C</a:t>
              </a:r>
              <a:endParaRPr lang="en-US" altLang="zh-CN" sz="1800" b="0" kern="0">
                <a:solidFill>
                  <a:sysClr val="windowText" lastClr="000000"/>
                </a:solidFill>
                <a:effectLst>
                  <a:outerShdw blurRad="38100" dist="38100" dir="2700000" algn="tl">
                    <a:srgbClr val="C0C0C0"/>
                  </a:outerShdw>
                </a:effectLst>
                <a:sym typeface="+mn-ea"/>
              </a:endParaRPr>
            </a:p>
          </p:txBody>
        </p:sp>
        <p:sp>
          <p:nvSpPr>
            <p:cNvPr id="13" name="Line 8"/>
            <p:cNvSpPr>
              <a:spLocks noChangeShapeType="1"/>
            </p:cNvSpPr>
            <p:nvPr/>
          </p:nvSpPr>
          <p:spPr bwMode="auto">
            <a:xfrm>
              <a:off x="3456" y="2976"/>
              <a:ext cx="144" cy="14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4" name="Line 9"/>
            <p:cNvSpPr>
              <a:spLocks noChangeShapeType="1"/>
            </p:cNvSpPr>
            <p:nvPr/>
          </p:nvSpPr>
          <p:spPr bwMode="auto">
            <a:xfrm flipH="1">
              <a:off x="3456" y="3360"/>
              <a:ext cx="192" cy="19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grpSp>
      <p:sp>
        <p:nvSpPr>
          <p:cNvPr id="15" name="Oval 11"/>
          <p:cNvSpPr>
            <a:spLocks noChangeArrowheads="1"/>
          </p:cNvSpPr>
          <p:nvPr/>
        </p:nvSpPr>
        <p:spPr bwMode="auto">
          <a:xfrm>
            <a:off x="9324528" y="41243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16" name="Oval 12"/>
          <p:cNvSpPr>
            <a:spLocks noChangeArrowheads="1"/>
          </p:cNvSpPr>
          <p:nvPr/>
        </p:nvSpPr>
        <p:spPr bwMode="auto">
          <a:xfrm>
            <a:off x="10391328" y="51911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17" name="Line 14"/>
          <p:cNvSpPr>
            <a:spLocks noChangeShapeType="1"/>
          </p:cNvSpPr>
          <p:nvPr/>
        </p:nvSpPr>
        <p:spPr bwMode="auto">
          <a:xfrm>
            <a:off x="9705528" y="4505325"/>
            <a:ext cx="228600" cy="2286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8" name="Line 15"/>
          <p:cNvSpPr>
            <a:spLocks noChangeShapeType="1"/>
          </p:cNvSpPr>
          <p:nvPr/>
        </p:nvSpPr>
        <p:spPr bwMode="auto">
          <a:xfrm>
            <a:off x="10238928" y="5038725"/>
            <a:ext cx="228600" cy="2286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9" name="Oval 17"/>
          <p:cNvSpPr>
            <a:spLocks noChangeArrowheads="1"/>
          </p:cNvSpPr>
          <p:nvPr/>
        </p:nvSpPr>
        <p:spPr bwMode="auto">
          <a:xfrm>
            <a:off x="9324528" y="52673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A</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20" name="Oval 19"/>
          <p:cNvSpPr>
            <a:spLocks noChangeArrowheads="1"/>
          </p:cNvSpPr>
          <p:nvPr/>
        </p:nvSpPr>
        <p:spPr bwMode="auto">
          <a:xfrm>
            <a:off x="9857928" y="4657725"/>
            <a:ext cx="457200" cy="457200"/>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C0C0C0"/>
                  </a:outerShdw>
                </a:effectLst>
                <a:sym typeface="+mn-ea"/>
              </a:rPr>
              <a:t>C</a:t>
            </a:r>
            <a:endParaRPr lang="en-US" altLang="zh-CN" sz="1800" b="0" kern="0">
              <a:solidFill>
                <a:sysClr val="windowText" lastClr="000000"/>
              </a:solidFill>
              <a:effectLst>
                <a:outerShdw blurRad="38100" dist="38100" dir="2700000" algn="tl">
                  <a:srgbClr val="C0C0C0"/>
                </a:outerShdw>
              </a:effectLst>
              <a:sym typeface="+mn-ea"/>
            </a:endParaRPr>
          </a:p>
        </p:txBody>
      </p:sp>
      <p:sp>
        <p:nvSpPr>
          <p:cNvPr id="21" name="Line 21"/>
          <p:cNvSpPr>
            <a:spLocks noChangeShapeType="1"/>
          </p:cNvSpPr>
          <p:nvPr/>
        </p:nvSpPr>
        <p:spPr bwMode="auto">
          <a:xfrm flipH="1">
            <a:off x="9661078" y="5038725"/>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2" name="Rectangle 23"/>
          <p:cNvSpPr>
            <a:spLocks noChangeArrowheads="1"/>
          </p:cNvSpPr>
          <p:nvPr/>
        </p:nvSpPr>
        <p:spPr bwMode="auto">
          <a:xfrm>
            <a:off x="623392" y="2507412"/>
            <a:ext cx="5832648" cy="1568450"/>
          </a:xfrm>
          <a:prstGeom prst="rect">
            <a:avLst/>
          </a:prstGeom>
          <a:noFill/>
          <a:ln w="952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spcAft>
                <a:spcPts val="0"/>
              </a:spcAft>
              <a:buFontTx/>
              <a:buNone/>
              <a:defRPr/>
            </a:pPr>
            <a:r>
              <a:rPr lang="zh-CN" altLang="en-US" sz="2400" b="0" kern="0" dirty="0">
                <a:solidFill>
                  <a:sysClr val="windowText" lastClr="000000"/>
                </a:solidFill>
                <a:ea typeface="隶书" panose="02010509060101010101" pitchFamily="49" charset="-122"/>
                <a:sym typeface="+mn-ea"/>
              </a:rPr>
              <a:t>若在</a:t>
            </a:r>
            <a:r>
              <a:rPr lang="en-US" altLang="zh-CN" sz="2400" b="0" kern="0" dirty="0">
                <a:solidFill>
                  <a:sysClr val="windowText" lastClr="000000"/>
                </a:solidFill>
                <a:ea typeface="隶书" panose="02010509060101010101" pitchFamily="49" charset="-122"/>
                <a:sym typeface="+mn-ea"/>
              </a:rPr>
              <a:t>A</a:t>
            </a:r>
            <a:r>
              <a:rPr lang="zh-CN" altLang="en-US" sz="2400" b="0" kern="0" dirty="0">
                <a:solidFill>
                  <a:sysClr val="windowText" lastClr="000000"/>
                </a:solidFill>
                <a:ea typeface="隶书" panose="02010509060101010101" pitchFamily="49" charset="-122"/>
                <a:sym typeface="+mn-ea"/>
              </a:rPr>
              <a:t>的</a:t>
            </a:r>
            <a:r>
              <a:rPr lang="zh-CN" altLang="en-US" sz="2400" b="0" kern="0" dirty="0">
                <a:solidFill>
                  <a:srgbClr val="CC00CC"/>
                </a:solidFill>
                <a:ea typeface="隶书" panose="02010509060101010101" pitchFamily="49" charset="-122"/>
                <a:sym typeface="+mn-ea"/>
              </a:rPr>
              <a:t>左子树的右子树上插入</a:t>
            </a:r>
            <a:r>
              <a:rPr lang="zh-CN" altLang="en-US" sz="2400" b="0" kern="0" dirty="0">
                <a:solidFill>
                  <a:sysClr val="windowText" lastClr="000000"/>
                </a:solidFill>
                <a:ea typeface="隶书" panose="02010509060101010101" pitchFamily="49" charset="-122"/>
                <a:sym typeface="+mn-ea"/>
              </a:rPr>
              <a:t>结点，使</a:t>
            </a:r>
            <a:r>
              <a:rPr lang="en-US" altLang="zh-CN" sz="2400" b="0" kern="0" dirty="0">
                <a:solidFill>
                  <a:sysClr val="windowText" lastClr="000000"/>
                </a:solidFill>
                <a:ea typeface="隶书" panose="02010509060101010101" pitchFamily="49" charset="-122"/>
                <a:sym typeface="+mn-ea"/>
              </a:rPr>
              <a:t>A</a:t>
            </a:r>
            <a:r>
              <a:rPr lang="zh-CN" altLang="en-US" sz="2400" b="0" kern="0" dirty="0">
                <a:solidFill>
                  <a:sysClr val="windowText" lastClr="000000"/>
                </a:solidFill>
                <a:ea typeface="隶书" panose="02010509060101010101" pitchFamily="49" charset="-122"/>
                <a:sym typeface="+mn-ea"/>
              </a:rPr>
              <a:t>的平衡因子从</a:t>
            </a:r>
            <a:r>
              <a:rPr lang="en-US" altLang="zh-CN" sz="2400" b="0" kern="0" dirty="0">
                <a:solidFill>
                  <a:sysClr val="windowText" lastClr="000000"/>
                </a:solidFill>
                <a:ea typeface="隶书" panose="02010509060101010101" pitchFamily="49" charset="-122"/>
                <a:sym typeface="+mn-ea"/>
              </a:rPr>
              <a:t>1</a:t>
            </a:r>
            <a:r>
              <a:rPr lang="zh-CN" altLang="en-US" sz="2400" b="0" kern="0" dirty="0">
                <a:solidFill>
                  <a:sysClr val="windowText" lastClr="000000"/>
                </a:solidFill>
                <a:ea typeface="隶书" panose="02010509060101010101" pitchFamily="49" charset="-122"/>
                <a:sym typeface="+mn-ea"/>
              </a:rPr>
              <a:t>增加至</a:t>
            </a:r>
            <a:r>
              <a:rPr lang="en-US" altLang="zh-CN" sz="2400" b="0" kern="0" dirty="0">
                <a:solidFill>
                  <a:sysClr val="windowText" lastClr="000000"/>
                </a:solidFill>
                <a:ea typeface="隶书" panose="02010509060101010101" pitchFamily="49" charset="-122"/>
                <a:sym typeface="+mn-ea"/>
              </a:rPr>
              <a:t>2</a:t>
            </a:r>
            <a:r>
              <a:rPr lang="zh-CN" altLang="en-US" sz="2400" b="0" kern="0" dirty="0">
                <a:solidFill>
                  <a:sysClr val="windowText" lastClr="000000"/>
                </a:solidFill>
                <a:ea typeface="隶书" panose="02010509060101010101" pitchFamily="49" charset="-122"/>
                <a:sym typeface="+mn-ea"/>
              </a:rPr>
              <a:t>，需要</a:t>
            </a:r>
            <a:r>
              <a:rPr lang="zh-CN" altLang="en-US" sz="2400" b="0" kern="0" dirty="0">
                <a:solidFill>
                  <a:srgbClr val="CC00CC"/>
                </a:solidFill>
                <a:ea typeface="隶书" panose="02010509060101010101" pitchFamily="49" charset="-122"/>
                <a:sym typeface="+mn-ea"/>
              </a:rPr>
              <a:t>先交换后逆时针旋转，再顺时针旋转。</a:t>
            </a:r>
            <a:endParaRPr lang="zh-CN" altLang="en-US" sz="2400" b="0" kern="0" dirty="0">
              <a:solidFill>
                <a:srgbClr val="CC00CC"/>
              </a:solidFill>
              <a:ea typeface="隶书" panose="02010509060101010101" pitchFamily="49" charset="-122"/>
              <a:sym typeface="+mn-ea"/>
            </a:endParaRPr>
          </a:p>
          <a:p>
            <a:pPr algn="ctr" fontAlgn="auto">
              <a:spcAft>
                <a:spcPts val="0"/>
              </a:spcAft>
              <a:buFontTx/>
              <a:buNone/>
              <a:defRPr/>
            </a:pPr>
            <a:r>
              <a:rPr lang="en-US" altLang="zh-CN" sz="2400" b="0" kern="0" dirty="0">
                <a:solidFill>
                  <a:srgbClr val="FF0000"/>
                </a:solidFill>
                <a:ea typeface="隶书" panose="02010509060101010101" pitchFamily="49" charset="-122"/>
                <a:sym typeface="+mn-ea"/>
              </a:rPr>
              <a:t>(</a:t>
            </a:r>
            <a:r>
              <a:rPr lang="zh-CN" altLang="en-US" sz="2400" b="0" kern="0" dirty="0">
                <a:solidFill>
                  <a:srgbClr val="FF0000"/>
                </a:solidFill>
                <a:ea typeface="隶书" panose="02010509060101010101" pitchFamily="49" charset="-122"/>
                <a:sym typeface="+mn-ea"/>
              </a:rPr>
              <a:t>以插入的结点</a:t>
            </a:r>
            <a:r>
              <a:rPr lang="en-US" altLang="zh-CN" sz="2400" b="0" kern="0" dirty="0">
                <a:solidFill>
                  <a:srgbClr val="FF0000"/>
                </a:solidFill>
                <a:ea typeface="隶书" panose="02010509060101010101" pitchFamily="49" charset="-122"/>
                <a:sym typeface="+mn-ea"/>
              </a:rPr>
              <a:t>C</a:t>
            </a:r>
            <a:r>
              <a:rPr lang="zh-CN" altLang="en-US" sz="2400" b="0" kern="0" dirty="0">
                <a:solidFill>
                  <a:srgbClr val="FF0000"/>
                </a:solidFill>
                <a:ea typeface="隶书" panose="02010509060101010101" pitchFamily="49" charset="-122"/>
                <a:sym typeface="+mn-ea"/>
              </a:rPr>
              <a:t>为旋转轴）</a:t>
            </a:r>
            <a:endParaRPr lang="zh-CN" altLang="en-US" sz="2400" b="0" kern="0" dirty="0">
              <a:solidFill>
                <a:srgbClr val="FF0000"/>
              </a:solidFill>
              <a:ea typeface="隶书" panose="02010509060101010101" pitchFamily="49" charset="-122"/>
              <a:sym typeface="+mn-ea"/>
            </a:endParaRPr>
          </a:p>
        </p:txBody>
      </p:sp>
      <p:sp>
        <p:nvSpPr>
          <p:cNvPr id="23" name="Oval 25"/>
          <p:cNvSpPr>
            <a:spLocks noChangeArrowheads="1"/>
          </p:cNvSpPr>
          <p:nvPr/>
        </p:nvSpPr>
        <p:spPr bwMode="auto">
          <a:xfrm>
            <a:off x="10391328" y="27527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A</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24" name="Oval 26"/>
          <p:cNvSpPr>
            <a:spLocks noChangeArrowheads="1"/>
          </p:cNvSpPr>
          <p:nvPr/>
        </p:nvSpPr>
        <p:spPr bwMode="auto">
          <a:xfrm>
            <a:off x="9172128" y="27527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25" name="Line 28"/>
          <p:cNvSpPr>
            <a:spLocks noChangeShapeType="1"/>
          </p:cNvSpPr>
          <p:nvPr/>
        </p:nvSpPr>
        <p:spPr bwMode="auto">
          <a:xfrm flipH="1" flipV="1">
            <a:off x="10162728" y="2524125"/>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6" name="Line 29"/>
          <p:cNvSpPr>
            <a:spLocks noChangeShapeType="1"/>
          </p:cNvSpPr>
          <p:nvPr/>
        </p:nvSpPr>
        <p:spPr bwMode="auto">
          <a:xfrm flipH="1">
            <a:off x="9553128" y="2524125"/>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27" name="Oval 37"/>
          <p:cNvSpPr>
            <a:spLocks noChangeArrowheads="1"/>
          </p:cNvSpPr>
          <p:nvPr/>
        </p:nvSpPr>
        <p:spPr bwMode="auto">
          <a:xfrm>
            <a:off x="10391328" y="1533525"/>
            <a:ext cx="457200" cy="457200"/>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28" name="Oval 39"/>
          <p:cNvSpPr>
            <a:spLocks noChangeArrowheads="1"/>
          </p:cNvSpPr>
          <p:nvPr/>
        </p:nvSpPr>
        <p:spPr bwMode="auto">
          <a:xfrm>
            <a:off x="9781728" y="2143125"/>
            <a:ext cx="457200" cy="457200"/>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C0C0C0"/>
                  </a:outerShdw>
                </a:effectLst>
                <a:sym typeface="+mn-ea"/>
              </a:rPr>
              <a:t>C</a:t>
            </a:r>
            <a:endParaRPr lang="en-US" altLang="zh-CN" sz="1800" b="0" kern="0" dirty="0">
              <a:solidFill>
                <a:sysClr val="windowText" lastClr="000000"/>
              </a:solidFill>
              <a:effectLst>
                <a:outerShdw blurRad="38100" dist="38100" dir="2700000" algn="tl">
                  <a:srgbClr val="C0C0C0"/>
                </a:outerShdw>
              </a:effectLst>
              <a:sym typeface="+mn-ea"/>
            </a:endParaRPr>
          </a:p>
        </p:txBody>
      </p:sp>
      <p:sp>
        <p:nvSpPr>
          <p:cNvPr id="29" name="Line 40"/>
          <p:cNvSpPr>
            <a:spLocks noChangeShapeType="1"/>
          </p:cNvSpPr>
          <p:nvPr/>
        </p:nvSpPr>
        <p:spPr bwMode="auto">
          <a:xfrm flipH="1">
            <a:off x="10162728" y="1914525"/>
            <a:ext cx="304800" cy="30480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0" name="Rectangle 42"/>
          <p:cNvSpPr txBox="1">
            <a:spLocks noChangeArrowheads="1"/>
          </p:cNvSpPr>
          <p:nvPr/>
        </p:nvSpPr>
        <p:spPr bwMode="auto">
          <a:xfrm>
            <a:off x="623392" y="1978149"/>
            <a:ext cx="3810000" cy="51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en-US" altLang="zh-CN" sz="2800" kern="0" dirty="0" smtClean="0">
                <a:solidFill>
                  <a:srgbClr val="3333FF"/>
                </a:solidFill>
                <a:latin typeface="+mj-ea"/>
                <a:sym typeface="+mn-ea"/>
              </a:rPr>
              <a:t>3</a:t>
            </a:r>
            <a:r>
              <a:rPr lang="zh-CN" altLang="en-US" sz="2800" kern="0" dirty="0" smtClean="0">
                <a:solidFill>
                  <a:srgbClr val="3333FF"/>
                </a:solidFill>
                <a:latin typeface="+mj-ea"/>
                <a:sym typeface="+mn-ea"/>
              </a:rPr>
              <a:t>）</a:t>
            </a:r>
            <a:r>
              <a:rPr lang="en-US" altLang="zh-CN" sz="2800" kern="0" dirty="0" smtClean="0">
                <a:solidFill>
                  <a:srgbClr val="3333FF"/>
                </a:solidFill>
                <a:latin typeface="+mj-ea"/>
                <a:sym typeface="+mn-ea"/>
              </a:rPr>
              <a:t>LR</a:t>
            </a:r>
            <a:r>
              <a:rPr lang="zh-CN" altLang="en-US" sz="2800" kern="0" dirty="0" smtClean="0">
                <a:solidFill>
                  <a:srgbClr val="3333FF"/>
                </a:solidFill>
                <a:latin typeface="+mj-ea"/>
                <a:sym typeface="+mn-ea"/>
              </a:rPr>
              <a:t>平衡旋转：</a:t>
            </a:r>
            <a:endParaRPr lang="zh-CN" altLang="en-US" sz="2800" kern="0" dirty="0" smtClean="0">
              <a:solidFill>
                <a:srgbClr val="3333FF"/>
              </a:solidFill>
              <a:latin typeface="+mj-ea"/>
              <a:sym typeface="+mn-ea"/>
            </a:endParaRPr>
          </a:p>
        </p:txBody>
      </p:sp>
      <p:sp>
        <p:nvSpPr>
          <p:cNvPr id="31" name="Text Box 43"/>
          <p:cNvSpPr txBox="1">
            <a:spLocks noChangeArrowheads="1"/>
          </p:cNvSpPr>
          <p:nvPr/>
        </p:nvSpPr>
        <p:spPr bwMode="auto">
          <a:xfrm>
            <a:off x="2574478" y="6280546"/>
            <a:ext cx="7391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40000"/>
              </a:lnSpc>
              <a:spcBef>
                <a:spcPct val="50000"/>
              </a:spcBef>
            </a:pPr>
            <a:r>
              <a:rPr lang="zh-CN" altLang="en-US" sz="2800" dirty="0">
                <a:solidFill>
                  <a:srgbClr val="FF0000"/>
                </a:solidFill>
                <a:ea typeface="楷体_GB2312" pitchFamily="49" charset="-122"/>
              </a:rPr>
              <a:t>这种调整规则可以保证二叉排序树的次序不变</a:t>
            </a:r>
            <a:endParaRPr lang="zh-CN" altLang="en-US" sz="2800" dirty="0">
              <a:solidFill>
                <a:srgbClr val="FF0000"/>
              </a:solidFill>
              <a:ea typeface="楷体_GB2312" pitchFamily="49" charset="-122"/>
            </a:endParaRPr>
          </a:p>
        </p:txBody>
      </p:sp>
      <p:grpSp>
        <p:nvGrpSpPr>
          <p:cNvPr id="32" name="Group 44"/>
          <p:cNvGrpSpPr/>
          <p:nvPr/>
        </p:nvGrpSpPr>
        <p:grpSpPr bwMode="auto">
          <a:xfrm>
            <a:off x="7032178" y="2143125"/>
            <a:ext cx="381000" cy="838200"/>
            <a:chOff x="3360" y="768"/>
            <a:chExt cx="240" cy="528"/>
          </a:xfrm>
        </p:grpSpPr>
        <p:sp>
          <p:nvSpPr>
            <p:cNvPr id="33" name="Line 45"/>
            <p:cNvSpPr>
              <a:spLocks noChangeShapeType="1"/>
            </p:cNvSpPr>
            <p:nvPr/>
          </p:nvSpPr>
          <p:spPr bwMode="auto">
            <a:xfrm flipH="1">
              <a:off x="3408" y="768"/>
              <a:ext cx="192"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4" name="Oval 46"/>
            <p:cNvSpPr>
              <a:spLocks noChangeAspect="1" noChangeArrowheads="1"/>
            </p:cNvSpPr>
            <p:nvPr/>
          </p:nvSpPr>
          <p:spPr bwMode="auto">
            <a:xfrm>
              <a:off x="3360" y="1008"/>
              <a:ext cx="48" cy="4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5" name="Line 47"/>
            <p:cNvSpPr>
              <a:spLocks noChangeShapeType="1"/>
            </p:cNvSpPr>
            <p:nvPr/>
          </p:nvSpPr>
          <p:spPr bwMode="auto">
            <a:xfrm>
              <a:off x="3408" y="1056"/>
              <a:ext cx="192"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grpSp>
        <p:nvGrpSpPr>
          <p:cNvPr id="36" name="Group 48"/>
          <p:cNvGrpSpPr/>
          <p:nvPr/>
        </p:nvGrpSpPr>
        <p:grpSpPr bwMode="auto">
          <a:xfrm>
            <a:off x="7248078" y="4505325"/>
            <a:ext cx="457200" cy="914400"/>
            <a:chOff x="3600" y="2112"/>
            <a:chExt cx="288" cy="576"/>
          </a:xfrm>
        </p:grpSpPr>
        <p:sp>
          <p:nvSpPr>
            <p:cNvPr id="37" name="Line 49"/>
            <p:cNvSpPr>
              <a:spLocks noChangeShapeType="1"/>
            </p:cNvSpPr>
            <p:nvPr/>
          </p:nvSpPr>
          <p:spPr bwMode="auto">
            <a:xfrm>
              <a:off x="3600" y="2112"/>
              <a:ext cx="240" cy="288"/>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8" name="Oval 50"/>
            <p:cNvSpPr>
              <a:spLocks noChangeArrowheads="1"/>
            </p:cNvSpPr>
            <p:nvPr/>
          </p:nvSpPr>
          <p:spPr bwMode="auto">
            <a:xfrm>
              <a:off x="3840" y="2400"/>
              <a:ext cx="48" cy="4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39" name="Line 51"/>
            <p:cNvSpPr>
              <a:spLocks noChangeShapeType="1"/>
            </p:cNvSpPr>
            <p:nvPr/>
          </p:nvSpPr>
          <p:spPr bwMode="auto">
            <a:xfrm flipH="1">
              <a:off x="3600" y="2448"/>
              <a:ext cx="240" cy="24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grpSp>
        <p:nvGrpSpPr>
          <p:cNvPr id="40" name="Group 30"/>
          <p:cNvGrpSpPr/>
          <p:nvPr/>
        </p:nvGrpSpPr>
        <p:grpSpPr bwMode="auto">
          <a:xfrm>
            <a:off x="7608441" y="1609725"/>
            <a:ext cx="1066800" cy="1676400"/>
            <a:chOff x="4080" y="816"/>
            <a:chExt cx="672" cy="1056"/>
          </a:xfrm>
        </p:grpSpPr>
        <p:sp>
          <p:nvSpPr>
            <p:cNvPr id="41" name="Oval 31"/>
            <p:cNvSpPr>
              <a:spLocks noChangeArrowheads="1"/>
            </p:cNvSpPr>
            <p:nvPr/>
          </p:nvSpPr>
          <p:spPr bwMode="auto">
            <a:xfrm>
              <a:off x="4464" y="816"/>
              <a:ext cx="288" cy="288"/>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dirty="0">
                  <a:solidFill>
                    <a:sysClr val="windowText" lastClr="000000"/>
                  </a:solidFill>
                  <a:effectLst>
                    <a:outerShdw blurRad="38100" dist="38100" dir="2700000" algn="tl">
                      <a:srgbClr val="FFFFFF"/>
                    </a:outerShdw>
                  </a:effectLst>
                  <a:sym typeface="+mn-ea"/>
                </a:rPr>
                <a:t>A</a:t>
              </a:r>
              <a:endParaRPr lang="en-US" altLang="zh-CN" sz="1800" b="0" kern="0" dirty="0">
                <a:solidFill>
                  <a:sysClr val="windowText" lastClr="000000"/>
                </a:solidFill>
                <a:effectLst>
                  <a:outerShdw blurRad="38100" dist="38100" dir="2700000" algn="tl">
                    <a:srgbClr val="FFFFFF"/>
                  </a:outerShdw>
                </a:effectLst>
                <a:sym typeface="+mn-ea"/>
              </a:endParaRPr>
            </a:p>
          </p:txBody>
        </p:sp>
        <p:sp>
          <p:nvSpPr>
            <p:cNvPr id="42" name="Oval 32"/>
            <p:cNvSpPr>
              <a:spLocks noChangeArrowheads="1"/>
            </p:cNvSpPr>
            <p:nvPr/>
          </p:nvSpPr>
          <p:spPr bwMode="auto">
            <a:xfrm>
              <a:off x="4080" y="1200"/>
              <a:ext cx="288" cy="288"/>
            </a:xfrm>
            <a:prstGeom prst="ellipse">
              <a:avLst/>
            </a:prstGeom>
            <a:solidFill>
              <a:srgbClr val="3399FF"/>
            </a:solidFill>
            <a:ln w="381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FFFFFF"/>
                    </a:outerShdw>
                  </a:effectLst>
                  <a:sym typeface="+mn-ea"/>
                </a:rPr>
                <a:t>B</a:t>
              </a:r>
              <a:endParaRPr lang="en-US" altLang="zh-CN" sz="1800" b="0" kern="0">
                <a:solidFill>
                  <a:sysClr val="windowText" lastClr="000000"/>
                </a:solidFill>
                <a:effectLst>
                  <a:outerShdw blurRad="38100" dist="38100" dir="2700000" algn="tl">
                    <a:srgbClr val="FFFFFF"/>
                  </a:outerShdw>
                </a:effectLst>
                <a:sym typeface="+mn-ea"/>
              </a:endParaRPr>
            </a:p>
          </p:txBody>
        </p:sp>
        <p:sp>
          <p:nvSpPr>
            <p:cNvPr id="43" name="Oval 33"/>
            <p:cNvSpPr>
              <a:spLocks noChangeArrowheads="1"/>
            </p:cNvSpPr>
            <p:nvPr/>
          </p:nvSpPr>
          <p:spPr bwMode="auto">
            <a:xfrm>
              <a:off x="4464" y="1584"/>
              <a:ext cx="288" cy="288"/>
            </a:xfrm>
            <a:prstGeom prst="ellipse">
              <a:avLst/>
            </a:prstGeom>
            <a:noFill/>
            <a:ln w="381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1800" b="0" kern="0">
                  <a:solidFill>
                    <a:sysClr val="windowText" lastClr="000000"/>
                  </a:solidFill>
                  <a:effectLst>
                    <a:outerShdw blurRad="38100" dist="38100" dir="2700000" algn="tl">
                      <a:srgbClr val="C0C0C0"/>
                    </a:outerShdw>
                  </a:effectLst>
                  <a:sym typeface="+mn-ea"/>
                </a:rPr>
                <a:t>C</a:t>
              </a:r>
              <a:endParaRPr lang="en-US" altLang="zh-CN" sz="1800" b="0" kern="0">
                <a:solidFill>
                  <a:sysClr val="windowText" lastClr="000000"/>
                </a:solidFill>
                <a:effectLst>
                  <a:outerShdw blurRad="38100" dist="38100" dir="2700000" algn="tl">
                    <a:srgbClr val="C0C0C0"/>
                  </a:outerShdw>
                </a:effectLst>
                <a:sym typeface="+mn-ea"/>
              </a:endParaRPr>
            </a:p>
          </p:txBody>
        </p:sp>
        <p:sp>
          <p:nvSpPr>
            <p:cNvPr id="44" name="Line 34"/>
            <p:cNvSpPr>
              <a:spLocks noChangeShapeType="1"/>
            </p:cNvSpPr>
            <p:nvPr/>
          </p:nvSpPr>
          <p:spPr bwMode="auto">
            <a:xfrm flipH="1">
              <a:off x="4320" y="1056"/>
              <a:ext cx="192" cy="19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45" name="Line 35"/>
            <p:cNvSpPr>
              <a:spLocks noChangeShapeType="1"/>
            </p:cNvSpPr>
            <p:nvPr/>
          </p:nvSpPr>
          <p:spPr bwMode="auto">
            <a:xfrm flipH="1" flipV="1">
              <a:off x="4320" y="1440"/>
              <a:ext cx="192" cy="19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auto">
                <a:spcBef>
                  <a:spcPts val="0"/>
                </a:spcBef>
                <a:spcAft>
                  <a:spcPts val="0"/>
                </a:spcAft>
                <a:buFontTx/>
                <a:buNone/>
                <a:defRPr/>
              </a:pPr>
              <a:endParaRPr lang="zh-CN" altLang="en-US" sz="1800" b="0" kern="0">
                <a:solidFill>
                  <a:sysClr val="windowText" lastClr="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up)">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childTnLst>
                                    <p:set>
                                      <p:cBhvr rctx="PPT">
                                        <p:cTn id="31" dur="indefinite"/>
                                        <p:tgtEl>
                                          <p:spTgt spid="27"/>
                                        </p:tgtEl>
                                        <p:attrNameLst>
                                          <p:attrName>style.opacity</p:attrName>
                                        </p:attrNameLst>
                                      </p:cBhvr>
                                      <p:to>
                                        <p:strVal val="0.25"/>
                                      </p:to>
                                    </p:set>
                                    <p:animEffect filter="image" prLst="opacity: 0.25">
                                      <p:cBhvr rctx="IE">
                                        <p:cTn id="32" dur="indefinite"/>
                                        <p:tgtEl>
                                          <p:spTgt spid="27"/>
                                        </p:tgtEl>
                                      </p:cBhvr>
                                    </p:animEffect>
                                  </p:childTnLst>
                                </p:cTn>
                              </p:par>
                              <p:par>
                                <p:cTn id="33" presetID="9" presetClass="emph" presetSubtype="0" grpId="1" nodeType="withEffect">
                                  <p:stCondLst>
                                    <p:cond delay="0"/>
                                  </p:stCondLst>
                                  <p:childTnLst>
                                    <p:set>
                                      <p:cBhvr rctx="PPT">
                                        <p:cTn id="34" dur="indefinite"/>
                                        <p:tgtEl>
                                          <p:spTgt spid="29"/>
                                        </p:tgtEl>
                                        <p:attrNameLst>
                                          <p:attrName>style.opacity</p:attrName>
                                        </p:attrNameLst>
                                      </p:cBhvr>
                                      <p:to>
                                        <p:strVal val="0.25"/>
                                      </p:to>
                                    </p:set>
                                    <p:animEffect filter="image" prLst="opacity: 0.25">
                                      <p:cBhvr rctx="IE">
                                        <p:cTn id="35" dur="indefinite"/>
                                        <p:tgtEl>
                                          <p:spTgt spid="29"/>
                                        </p:tgtEl>
                                      </p:cBhvr>
                                    </p:animEffect>
                                  </p:childTnLst>
                                </p:cTn>
                              </p:par>
                            </p:childTnLst>
                          </p:cTn>
                        </p:par>
                        <p:par>
                          <p:cTn id="36" fill="hold">
                            <p:stCondLst>
                              <p:cond delay="0"/>
                            </p:stCondLst>
                            <p:childTnLst>
                              <p:par>
                                <p:cTn id="37" presetID="22" presetClass="entr" presetSubtype="1"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4" presetClass="entr" presetSubtype="32"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ou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par>
                                <p:cTn id="56" presetID="9"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up)">
                                      <p:cBhvr>
                                        <p:cTn id="63" dur="500"/>
                                        <p:tgtEl>
                                          <p:spTgt spid="1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up)">
                                      <p:cBhvr>
                                        <p:cTn id="66" dur="500"/>
                                        <p:tgtEl>
                                          <p:spTgt spid="1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up)">
                                      <p:cBhvr>
                                        <p:cTn id="69" dur="500"/>
                                        <p:tgtEl>
                                          <p:spTgt spid="2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up)">
                                      <p:cBhvr>
                                        <p:cTn id="72" dur="500"/>
                                        <p:tgtEl>
                                          <p:spTgt spid="1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up)">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mph" presetSubtype="0" grpId="1" nodeType="clickEffect">
                                  <p:stCondLst>
                                    <p:cond delay="0"/>
                                  </p:stCondLst>
                                  <p:childTnLst>
                                    <p:set>
                                      <p:cBhvr rctx="PPT">
                                        <p:cTn id="79" dur="indefinite"/>
                                        <p:tgtEl>
                                          <p:spTgt spid="15"/>
                                        </p:tgtEl>
                                        <p:attrNameLst>
                                          <p:attrName>style.opacity</p:attrName>
                                        </p:attrNameLst>
                                      </p:cBhvr>
                                      <p:to>
                                        <p:strVal val="0.25"/>
                                      </p:to>
                                    </p:set>
                                    <p:animEffect filter="image" prLst="opacity: 0.25">
                                      <p:cBhvr rctx="IE">
                                        <p:cTn id="80" dur="indefinite"/>
                                        <p:tgtEl>
                                          <p:spTgt spid="15"/>
                                        </p:tgtEl>
                                      </p:cBhvr>
                                    </p:animEffect>
                                  </p:childTnLst>
                                </p:cTn>
                              </p:par>
                              <p:par>
                                <p:cTn id="81" presetID="9" presetClass="emph" presetSubtype="0" grpId="1" nodeType="withEffect">
                                  <p:stCondLst>
                                    <p:cond delay="0"/>
                                  </p:stCondLst>
                                  <p:childTnLst>
                                    <p:set>
                                      <p:cBhvr rctx="PPT">
                                        <p:cTn id="82" dur="indefinite"/>
                                        <p:tgtEl>
                                          <p:spTgt spid="17"/>
                                        </p:tgtEl>
                                        <p:attrNameLst>
                                          <p:attrName>style.opacity</p:attrName>
                                        </p:attrNameLst>
                                      </p:cBhvr>
                                      <p:to>
                                        <p:strVal val="0.25"/>
                                      </p:to>
                                    </p:set>
                                    <p:animEffect filter="image" prLst="opacity: 0.25">
                                      <p:cBhvr rctx="IE">
                                        <p:cTn id="83" dur="indefinite"/>
                                        <p:tgtEl>
                                          <p:spTgt spid="1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up)">
                                      <p:cBhvr>
                                        <p:cTn id="86" dur="500"/>
                                        <p:tgtEl>
                                          <p:spTgt spid="21"/>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barn(inVertical)">
                                      <p:cBhvr>
                                        <p:cTn id="9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15" grpId="0" bldLvl="0" animBg="1"/>
      <p:bldP spid="15" grpId="1" bldLvl="0" animBg="1"/>
      <p:bldP spid="16" grpId="0" bldLvl="0" animBg="1"/>
      <p:bldP spid="17" grpId="0" bldLvl="0" animBg="1"/>
      <p:bldP spid="17" grpId="1" bldLvl="0" animBg="1"/>
      <p:bldP spid="18" grpId="0" bldLvl="0" animBg="1"/>
      <p:bldP spid="19" grpId="0" bldLvl="0" animBg="1"/>
      <p:bldP spid="20" grpId="0" bldLvl="0" animBg="1"/>
      <p:bldP spid="21" grpId="0" bldLvl="0" animBg="1"/>
      <p:bldP spid="23" grpId="0" bldLvl="0" animBg="1"/>
      <p:bldP spid="24" grpId="0" bldLvl="0" animBg="1"/>
      <p:bldP spid="25" grpId="0" bldLvl="0" animBg="1"/>
      <p:bldP spid="26" grpId="0" bldLvl="0" animBg="1"/>
      <p:bldP spid="27" grpId="0" bldLvl="0" animBg="1"/>
      <p:bldP spid="27" grpId="1" bldLvl="0" animBg="1"/>
      <p:bldP spid="28" grpId="0" bldLvl="0" animBg="1"/>
      <p:bldP spid="29" grpId="0" bldLvl="0" animBg="1"/>
      <p:bldP spid="29" grpId="1" bldLvl="0" animBg="1"/>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7.3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树表的查找（动态查找表）</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18851"/>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a:t>
            </a:r>
            <a:r>
              <a:rPr lang="zh-CN" altLang="en-US" sz="3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平衡</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二叉树</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平衡旋转</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72" name="Group 2"/>
          <p:cNvGrpSpPr/>
          <p:nvPr/>
        </p:nvGrpSpPr>
        <p:grpSpPr bwMode="auto">
          <a:xfrm>
            <a:off x="4452193" y="2810594"/>
            <a:ext cx="2365375" cy="1600200"/>
            <a:chOff x="2639" y="912"/>
            <a:chExt cx="1490" cy="1008"/>
          </a:xfrm>
        </p:grpSpPr>
        <p:sp>
          <p:nvSpPr>
            <p:cNvPr id="73" name="Line 3"/>
            <p:cNvSpPr>
              <a:spLocks noChangeShapeType="1"/>
            </p:cNvSpPr>
            <p:nvPr/>
          </p:nvSpPr>
          <p:spPr bwMode="auto">
            <a:xfrm flipH="1">
              <a:off x="3024" y="1296"/>
              <a:ext cx="253"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74" name="Oval 4"/>
            <p:cNvSpPr>
              <a:spLocks noChangeArrowheads="1"/>
            </p:cNvSpPr>
            <p:nvPr/>
          </p:nvSpPr>
          <p:spPr bwMode="auto">
            <a:xfrm>
              <a:off x="2639" y="1488"/>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13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nvGrpSpPr>
            <p:cNvPr id="75" name="Group 5"/>
            <p:cNvGrpSpPr/>
            <p:nvPr/>
          </p:nvGrpSpPr>
          <p:grpSpPr bwMode="auto">
            <a:xfrm>
              <a:off x="3648" y="1248"/>
              <a:ext cx="481" cy="672"/>
              <a:chOff x="1392" y="1104"/>
              <a:chExt cx="481" cy="672"/>
            </a:xfrm>
          </p:grpSpPr>
          <p:sp>
            <p:nvSpPr>
              <p:cNvPr id="77" name="Line 6"/>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78" name="Oval 7"/>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37</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76" name="Oval 8"/>
            <p:cNvSpPr>
              <a:spLocks noChangeArrowheads="1"/>
            </p:cNvSpPr>
            <p:nvPr/>
          </p:nvSpPr>
          <p:spPr bwMode="auto">
            <a:xfrm>
              <a:off x="3216" y="912"/>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24</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79" name="Rectangle 9"/>
          <p:cNvSpPr txBox="1">
            <a:spLocks noChangeArrowheads="1"/>
          </p:cNvSpPr>
          <p:nvPr/>
        </p:nvSpPr>
        <p:spPr bwMode="auto">
          <a:xfrm>
            <a:off x="569168" y="1916832"/>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buFontTx/>
              <a:buNone/>
              <a:defRPr/>
            </a:pPr>
            <a:r>
              <a:rPr lang="zh-CN" altLang="en-US" sz="2400" b="1" kern="0" dirty="0" smtClean="0">
                <a:solidFill>
                  <a:srgbClr val="0000FF"/>
                </a:solidFill>
                <a:latin typeface="+mj-ea"/>
                <a:sym typeface="+mn-ea"/>
              </a:rPr>
              <a:t>例：</a:t>
            </a:r>
            <a:r>
              <a:rPr lang="zh-CN" altLang="en-US" sz="2400" b="1" kern="0" dirty="0" smtClean="0">
                <a:solidFill>
                  <a:srgbClr val="0000FF"/>
                </a:solidFill>
                <a:latin typeface="+mj-ea"/>
                <a:sym typeface="Wingdings" panose="05000000000000000000" pitchFamily="2" charset="2"/>
              </a:rPr>
              <a:t>请将下面序列构成一棵平衡二叉排序树：</a:t>
            </a:r>
            <a:br>
              <a:rPr lang="zh-CN" altLang="en-US" sz="2400" b="1" kern="0" dirty="0" smtClean="0">
                <a:solidFill>
                  <a:srgbClr val="0000FF"/>
                </a:solidFill>
                <a:latin typeface="+mj-ea"/>
                <a:sym typeface="Wingdings" panose="05000000000000000000" pitchFamily="2" charset="2"/>
              </a:rPr>
            </a:br>
            <a:r>
              <a:rPr lang="zh-CN" altLang="en-US" sz="2400" b="1" kern="0" dirty="0" smtClean="0">
                <a:solidFill>
                  <a:srgbClr val="0000FF"/>
                </a:solidFill>
                <a:latin typeface="+mj-ea"/>
                <a:sym typeface="Wingdings" panose="05000000000000000000" pitchFamily="2" charset="2"/>
              </a:rPr>
              <a:t>              （ </a:t>
            </a:r>
            <a:r>
              <a:rPr lang="en-US" altLang="zh-CN" sz="2400" b="1" kern="0" dirty="0" smtClean="0">
                <a:solidFill>
                  <a:srgbClr val="0000FF"/>
                </a:solidFill>
                <a:latin typeface="+mj-ea"/>
                <a:sym typeface="Wingdings" panose="05000000000000000000" pitchFamily="2" charset="2"/>
              </a:rPr>
              <a:t>13</a:t>
            </a:r>
            <a:r>
              <a:rPr lang="zh-CN" altLang="en-US" sz="2400" b="1" kern="0" dirty="0" smtClean="0">
                <a:solidFill>
                  <a:srgbClr val="0000FF"/>
                </a:solidFill>
                <a:latin typeface="+mj-ea"/>
                <a:sym typeface="Wingdings" panose="05000000000000000000" pitchFamily="2" charset="2"/>
              </a:rPr>
              <a:t>，</a:t>
            </a:r>
            <a:r>
              <a:rPr lang="en-US" altLang="zh-CN" sz="2400" b="1" kern="0" dirty="0" smtClean="0">
                <a:solidFill>
                  <a:srgbClr val="0000FF"/>
                </a:solidFill>
                <a:latin typeface="+mj-ea"/>
                <a:sym typeface="Wingdings" panose="05000000000000000000" pitchFamily="2" charset="2"/>
              </a:rPr>
              <a:t>24</a:t>
            </a:r>
            <a:r>
              <a:rPr lang="zh-CN" altLang="en-US" sz="2400" b="1" kern="0" dirty="0" smtClean="0">
                <a:solidFill>
                  <a:srgbClr val="0000FF"/>
                </a:solidFill>
                <a:latin typeface="+mj-ea"/>
                <a:sym typeface="Wingdings" panose="05000000000000000000" pitchFamily="2" charset="2"/>
              </a:rPr>
              <a:t>，</a:t>
            </a:r>
            <a:r>
              <a:rPr lang="en-US" altLang="zh-CN" sz="2400" b="1" kern="0" dirty="0" smtClean="0">
                <a:solidFill>
                  <a:srgbClr val="0000FF"/>
                </a:solidFill>
                <a:latin typeface="+mj-ea"/>
                <a:sym typeface="Wingdings" panose="05000000000000000000" pitchFamily="2" charset="2"/>
              </a:rPr>
              <a:t>37</a:t>
            </a:r>
            <a:r>
              <a:rPr lang="zh-CN" altLang="en-US" sz="2400" b="1" kern="0" dirty="0" smtClean="0">
                <a:solidFill>
                  <a:srgbClr val="0000FF"/>
                </a:solidFill>
                <a:latin typeface="+mj-ea"/>
                <a:sym typeface="Wingdings" panose="05000000000000000000" pitchFamily="2" charset="2"/>
              </a:rPr>
              <a:t>，</a:t>
            </a:r>
            <a:r>
              <a:rPr lang="en-US" altLang="zh-CN" sz="2400" b="1" kern="0" dirty="0" smtClean="0">
                <a:solidFill>
                  <a:srgbClr val="0000FF"/>
                </a:solidFill>
                <a:latin typeface="+mj-ea"/>
                <a:sym typeface="Wingdings" panose="05000000000000000000" pitchFamily="2" charset="2"/>
              </a:rPr>
              <a:t>90</a:t>
            </a:r>
            <a:r>
              <a:rPr lang="zh-CN" altLang="en-US" sz="2400" b="1" kern="0" dirty="0" smtClean="0">
                <a:solidFill>
                  <a:srgbClr val="0000FF"/>
                </a:solidFill>
                <a:latin typeface="+mj-ea"/>
                <a:sym typeface="Wingdings" panose="05000000000000000000" pitchFamily="2" charset="2"/>
              </a:rPr>
              <a:t>，</a:t>
            </a:r>
            <a:r>
              <a:rPr lang="en-US" altLang="zh-CN" sz="2400" b="1" kern="0" dirty="0" smtClean="0">
                <a:solidFill>
                  <a:srgbClr val="0000FF"/>
                </a:solidFill>
                <a:latin typeface="+mj-ea"/>
                <a:sym typeface="Wingdings" panose="05000000000000000000" pitchFamily="2" charset="2"/>
              </a:rPr>
              <a:t>53</a:t>
            </a:r>
            <a:r>
              <a:rPr lang="zh-CN" altLang="en-US" sz="2400" b="1" kern="0" dirty="0" smtClean="0">
                <a:solidFill>
                  <a:srgbClr val="0000FF"/>
                </a:solidFill>
                <a:latin typeface="+mj-ea"/>
                <a:sym typeface="Wingdings" panose="05000000000000000000" pitchFamily="2" charset="2"/>
              </a:rPr>
              <a:t>）</a:t>
            </a:r>
            <a:endParaRPr lang="zh-CN" altLang="en-US" sz="2400" b="1" kern="0" dirty="0" smtClean="0">
              <a:solidFill>
                <a:srgbClr val="0000FF"/>
              </a:solidFill>
              <a:latin typeface="+mj-ea"/>
              <a:sym typeface="Wingdings" panose="05000000000000000000" pitchFamily="2" charset="2"/>
            </a:endParaRPr>
          </a:p>
        </p:txBody>
      </p:sp>
      <p:sp>
        <p:nvSpPr>
          <p:cNvPr id="80" name="Oval 10"/>
          <p:cNvSpPr>
            <a:spLocks noChangeArrowheads="1"/>
          </p:cNvSpPr>
          <p:nvPr/>
        </p:nvSpPr>
        <p:spPr bwMode="auto">
          <a:xfrm>
            <a:off x="2063552" y="3140968"/>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13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nvGrpSpPr>
          <p:cNvPr id="81" name="Group 12"/>
          <p:cNvGrpSpPr/>
          <p:nvPr/>
        </p:nvGrpSpPr>
        <p:grpSpPr bwMode="auto">
          <a:xfrm>
            <a:off x="3435152" y="4588768"/>
            <a:ext cx="763588" cy="1066800"/>
            <a:chOff x="1392" y="1104"/>
            <a:chExt cx="481" cy="672"/>
          </a:xfrm>
        </p:grpSpPr>
        <p:sp>
          <p:nvSpPr>
            <p:cNvPr id="82" name="Line 13"/>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2200" b="1" kern="0">
                <a:solidFill>
                  <a:sysClr val="windowText" lastClr="000000"/>
                </a:solidFill>
              </a:endParaRPr>
            </a:p>
          </p:txBody>
        </p:sp>
        <p:sp>
          <p:nvSpPr>
            <p:cNvPr id="83" name="Oval 14"/>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kern="0" dirty="0">
                  <a:solidFill>
                    <a:srgbClr val="000000"/>
                  </a:solidFill>
                  <a:latin typeface="+mn-ea"/>
                  <a:ea typeface="+mn-ea"/>
                  <a:cs typeface="Times New Roman" panose="02020603050405020304" pitchFamily="18" charset="0"/>
                  <a:sym typeface="+mn-ea"/>
                </a:rPr>
                <a:t>0</a:t>
              </a:r>
              <a:endParaRPr lang="en-US" altLang="zh-CN" sz="2000" kern="0" dirty="0">
                <a:solidFill>
                  <a:srgbClr val="000000"/>
                </a:solidFill>
                <a:latin typeface="+mn-ea"/>
                <a:ea typeface="+mn-ea"/>
                <a:cs typeface="Times New Roman" panose="02020603050405020304" pitchFamily="18" charset="0"/>
                <a:sym typeface="+mn-ea"/>
              </a:endParaRPr>
            </a:p>
            <a:p>
              <a:pPr algn="ctr" fontAlgn="auto">
                <a:spcAft>
                  <a:spcPts val="0"/>
                </a:spcAft>
                <a:buFontTx/>
                <a:buNone/>
                <a:defRPr/>
              </a:pPr>
              <a:r>
                <a:rPr lang="en-US" altLang="zh-CN" sz="2000" kern="0" dirty="0">
                  <a:solidFill>
                    <a:srgbClr val="9900FF"/>
                  </a:solidFill>
                  <a:latin typeface="+mn-ea"/>
                  <a:ea typeface="+mn-ea"/>
                  <a:cs typeface="Times New Roman" panose="02020603050405020304" pitchFamily="18" charset="0"/>
                  <a:sym typeface="+mn-ea"/>
                </a:rPr>
                <a:t>37</a:t>
              </a:r>
              <a:endParaRPr lang="en-US" altLang="zh-CN" sz="2000" kern="0" dirty="0">
                <a:solidFill>
                  <a:srgbClr val="9900FF"/>
                </a:solidFill>
                <a:latin typeface="+mn-ea"/>
                <a:ea typeface="+mn-ea"/>
                <a:cs typeface="Times New Roman" panose="02020603050405020304" pitchFamily="18" charset="0"/>
                <a:sym typeface="+mn-ea"/>
              </a:endParaRPr>
            </a:p>
          </p:txBody>
        </p:sp>
      </p:grpSp>
      <p:sp>
        <p:nvSpPr>
          <p:cNvPr id="84" name="Oval 15"/>
          <p:cNvSpPr>
            <a:spLocks noChangeArrowheads="1"/>
          </p:cNvSpPr>
          <p:nvPr/>
        </p:nvSpPr>
        <p:spPr bwMode="auto">
          <a:xfrm>
            <a:off x="2063552" y="3140968"/>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-1</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13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sp>
        <p:nvSpPr>
          <p:cNvPr id="85" name="Line 16"/>
          <p:cNvSpPr>
            <a:spLocks noChangeShapeType="1"/>
          </p:cNvSpPr>
          <p:nvPr/>
        </p:nvSpPr>
        <p:spPr bwMode="auto">
          <a:xfrm>
            <a:off x="2505472" y="2678832"/>
            <a:ext cx="0" cy="304800"/>
          </a:xfrm>
          <a:prstGeom prst="line">
            <a:avLst/>
          </a:prstGeom>
          <a:noFill/>
          <a:ln w="254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86" name="Line 17"/>
          <p:cNvSpPr>
            <a:spLocks noChangeShapeType="1"/>
          </p:cNvSpPr>
          <p:nvPr/>
        </p:nvSpPr>
        <p:spPr bwMode="auto">
          <a:xfrm>
            <a:off x="3143672" y="2678832"/>
            <a:ext cx="0" cy="304800"/>
          </a:xfrm>
          <a:prstGeom prst="line">
            <a:avLst/>
          </a:prstGeom>
          <a:noFill/>
          <a:ln w="254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87" name="Line 18"/>
          <p:cNvSpPr>
            <a:spLocks noChangeShapeType="1"/>
          </p:cNvSpPr>
          <p:nvPr/>
        </p:nvSpPr>
        <p:spPr bwMode="auto">
          <a:xfrm>
            <a:off x="3863752" y="2678832"/>
            <a:ext cx="0" cy="304800"/>
          </a:xfrm>
          <a:prstGeom prst="line">
            <a:avLst/>
          </a:prstGeom>
          <a:noFill/>
          <a:ln w="254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88" name="Line 19"/>
          <p:cNvSpPr>
            <a:spLocks noChangeShapeType="1"/>
          </p:cNvSpPr>
          <p:nvPr/>
        </p:nvSpPr>
        <p:spPr bwMode="auto">
          <a:xfrm>
            <a:off x="4583832" y="2678832"/>
            <a:ext cx="0" cy="304800"/>
          </a:xfrm>
          <a:prstGeom prst="line">
            <a:avLst/>
          </a:prstGeom>
          <a:noFill/>
          <a:ln w="254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89" name="Line 20"/>
          <p:cNvSpPr>
            <a:spLocks noChangeShapeType="1"/>
          </p:cNvSpPr>
          <p:nvPr/>
        </p:nvSpPr>
        <p:spPr bwMode="auto">
          <a:xfrm>
            <a:off x="5303912" y="2678832"/>
            <a:ext cx="0" cy="304800"/>
          </a:xfrm>
          <a:prstGeom prst="line">
            <a:avLst/>
          </a:prstGeom>
          <a:noFill/>
          <a:ln w="254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nvGrpSpPr>
          <p:cNvPr id="90" name="Group 21"/>
          <p:cNvGrpSpPr/>
          <p:nvPr/>
        </p:nvGrpSpPr>
        <p:grpSpPr bwMode="auto">
          <a:xfrm>
            <a:off x="2749352" y="3674368"/>
            <a:ext cx="763588" cy="1066800"/>
            <a:chOff x="1392" y="1104"/>
            <a:chExt cx="481" cy="672"/>
          </a:xfrm>
        </p:grpSpPr>
        <p:sp>
          <p:nvSpPr>
            <p:cNvPr id="91" name="Line 22"/>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2200" b="1" kern="0">
                <a:solidFill>
                  <a:sysClr val="windowText" lastClr="000000"/>
                </a:solidFill>
              </a:endParaRPr>
            </a:p>
          </p:txBody>
        </p:sp>
        <p:sp>
          <p:nvSpPr>
            <p:cNvPr id="92" name="Oval 23"/>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200" b="1" kern="0">
                  <a:solidFill>
                    <a:srgbClr val="000000"/>
                  </a:solidFill>
                  <a:latin typeface="黑体" panose="02010609060101010101" pitchFamily="49" charset="-122"/>
                  <a:ea typeface="黑体" panose="02010609060101010101" pitchFamily="49" charset="-122"/>
                  <a:sym typeface="+mn-ea"/>
                </a:rPr>
                <a:t>0</a:t>
              </a:r>
              <a:endParaRPr lang="en-US" altLang="zh-CN" sz="2200" b="1"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200" b="1" kern="0">
                  <a:solidFill>
                    <a:srgbClr val="9900FF"/>
                  </a:solidFill>
                  <a:latin typeface="黑体" panose="02010609060101010101" pitchFamily="49" charset="-122"/>
                  <a:ea typeface="黑体" panose="02010609060101010101" pitchFamily="49" charset="-122"/>
                  <a:sym typeface="+mn-ea"/>
                </a:rPr>
                <a:t>24</a:t>
              </a:r>
              <a:endParaRPr lang="en-US" altLang="zh-CN" sz="2200" b="1" kern="0">
                <a:solidFill>
                  <a:srgbClr val="9900FF"/>
                </a:solidFill>
                <a:latin typeface="黑体" panose="02010609060101010101" pitchFamily="49" charset="-122"/>
                <a:ea typeface="黑体" panose="02010609060101010101" pitchFamily="49" charset="-122"/>
                <a:sym typeface="+mn-ea"/>
              </a:endParaRPr>
            </a:p>
          </p:txBody>
        </p:sp>
      </p:grpSp>
      <p:sp>
        <p:nvSpPr>
          <p:cNvPr id="93" name="Oval 24"/>
          <p:cNvSpPr>
            <a:spLocks noChangeArrowheads="1"/>
          </p:cNvSpPr>
          <p:nvPr/>
        </p:nvSpPr>
        <p:spPr bwMode="auto">
          <a:xfrm>
            <a:off x="2749352" y="4055368"/>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kern="0" dirty="0">
                <a:solidFill>
                  <a:srgbClr val="000000"/>
                </a:solidFill>
                <a:latin typeface="+mn-ea"/>
                <a:ea typeface="+mn-ea"/>
                <a:cs typeface="Times New Roman" panose="02020603050405020304" pitchFamily="18" charset="0"/>
                <a:sym typeface="+mn-ea"/>
              </a:rPr>
              <a:t>-1</a:t>
            </a:r>
            <a:endParaRPr lang="en-US" altLang="zh-CN" sz="2000" kern="0" dirty="0">
              <a:solidFill>
                <a:srgbClr val="000000"/>
              </a:solidFill>
              <a:latin typeface="+mn-ea"/>
              <a:ea typeface="+mn-ea"/>
              <a:cs typeface="Times New Roman" panose="02020603050405020304" pitchFamily="18" charset="0"/>
              <a:sym typeface="+mn-ea"/>
            </a:endParaRPr>
          </a:p>
          <a:p>
            <a:pPr algn="ctr" fontAlgn="auto">
              <a:spcAft>
                <a:spcPts val="0"/>
              </a:spcAft>
              <a:buFontTx/>
              <a:buNone/>
              <a:defRPr/>
            </a:pPr>
            <a:r>
              <a:rPr lang="en-US" altLang="zh-CN" sz="2000" kern="0" dirty="0">
                <a:solidFill>
                  <a:srgbClr val="9900FF"/>
                </a:solidFill>
                <a:latin typeface="+mn-ea"/>
                <a:ea typeface="+mn-ea"/>
                <a:cs typeface="Times New Roman" panose="02020603050405020304" pitchFamily="18" charset="0"/>
                <a:sym typeface="+mn-ea"/>
              </a:rPr>
              <a:t>24</a:t>
            </a:r>
            <a:endParaRPr lang="en-US" altLang="zh-CN" sz="2000" kern="0" dirty="0">
              <a:solidFill>
                <a:srgbClr val="9900FF"/>
              </a:solidFill>
              <a:latin typeface="+mn-ea"/>
              <a:ea typeface="+mn-ea"/>
              <a:cs typeface="Times New Roman" panose="02020603050405020304" pitchFamily="18" charset="0"/>
              <a:sym typeface="+mn-ea"/>
            </a:endParaRPr>
          </a:p>
        </p:txBody>
      </p:sp>
      <p:sp>
        <p:nvSpPr>
          <p:cNvPr id="94" name="Oval 25"/>
          <p:cNvSpPr>
            <a:spLocks noChangeArrowheads="1"/>
          </p:cNvSpPr>
          <p:nvPr/>
        </p:nvSpPr>
        <p:spPr bwMode="auto">
          <a:xfrm>
            <a:off x="2063552" y="3140968"/>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kern="0" dirty="0">
                <a:solidFill>
                  <a:srgbClr val="000000"/>
                </a:solidFill>
                <a:effectLst>
                  <a:outerShdw blurRad="38100" dist="38100" dir="2700000" algn="tl">
                    <a:srgbClr val="FFFFFF"/>
                  </a:outerShdw>
                </a:effectLst>
                <a:latin typeface="+mn-ea"/>
                <a:ea typeface="+mn-ea"/>
                <a:cs typeface="Times New Roman" panose="02020603050405020304" pitchFamily="18" charset="0"/>
                <a:sym typeface="+mn-ea"/>
              </a:rPr>
              <a:t>-2</a:t>
            </a:r>
            <a:endParaRPr lang="en-US" altLang="zh-CN" sz="2000" kern="0" dirty="0">
              <a:solidFill>
                <a:srgbClr val="000000"/>
              </a:solidFill>
              <a:effectLst>
                <a:outerShdw blurRad="38100" dist="38100" dir="2700000" algn="tl">
                  <a:srgbClr val="FFFFFF"/>
                </a:outerShdw>
              </a:effectLst>
              <a:latin typeface="+mn-ea"/>
              <a:ea typeface="+mn-ea"/>
              <a:cs typeface="Times New Roman" panose="02020603050405020304" pitchFamily="18" charset="0"/>
              <a:sym typeface="+mn-ea"/>
            </a:endParaRPr>
          </a:p>
          <a:p>
            <a:pPr algn="ctr" fontAlgn="auto">
              <a:spcAft>
                <a:spcPts val="0"/>
              </a:spcAft>
              <a:buFontTx/>
              <a:buNone/>
              <a:defRPr/>
            </a:pPr>
            <a:r>
              <a:rPr lang="en-US" altLang="zh-CN" sz="2000" kern="0" dirty="0">
                <a:solidFill>
                  <a:srgbClr val="9900FF"/>
                </a:solidFill>
                <a:latin typeface="+mn-ea"/>
                <a:ea typeface="+mn-ea"/>
                <a:cs typeface="Times New Roman" panose="02020603050405020304" pitchFamily="18" charset="0"/>
                <a:sym typeface="+mn-ea"/>
              </a:rPr>
              <a:t>13</a:t>
            </a:r>
            <a:endParaRPr lang="en-US" altLang="zh-CN" sz="2000" kern="0" dirty="0">
              <a:solidFill>
                <a:srgbClr val="9900FF"/>
              </a:solidFill>
              <a:latin typeface="+mn-ea"/>
              <a:ea typeface="+mn-ea"/>
              <a:cs typeface="Times New Roman" panose="02020603050405020304" pitchFamily="18" charset="0"/>
              <a:sym typeface="+mn-ea"/>
            </a:endParaRPr>
          </a:p>
        </p:txBody>
      </p:sp>
      <p:sp>
        <p:nvSpPr>
          <p:cNvPr id="95" name="AutoShape 26"/>
          <p:cNvSpPr>
            <a:spLocks noChangeArrowheads="1"/>
          </p:cNvSpPr>
          <p:nvPr/>
        </p:nvSpPr>
        <p:spPr bwMode="auto">
          <a:xfrm>
            <a:off x="264368" y="4105994"/>
            <a:ext cx="2180978" cy="863774"/>
          </a:xfrm>
          <a:prstGeom prst="wedgeRectCallout">
            <a:avLst>
              <a:gd name="adj1" fmla="val 33347"/>
              <a:gd name="adj2" fmla="val -135014"/>
            </a:avLst>
          </a:prstGeom>
          <a:solidFill>
            <a:schemeClr val="accent6">
              <a:lumMod val="40000"/>
              <a:lumOff val="60000"/>
            </a:schemeClr>
          </a:solidFill>
          <a:ln w="9525">
            <a:solidFill>
              <a:srgbClr val="FFFFFF"/>
            </a:solidFill>
            <a:miter lim="800000"/>
          </a:ln>
          <a:effectLst/>
        </p:spPr>
        <p:txBody>
          <a:bodyPr/>
          <a:lstStyle/>
          <a:p>
            <a:pPr fontAlgn="auto">
              <a:lnSpc>
                <a:spcPct val="120000"/>
              </a:lnSpc>
              <a:spcAft>
                <a:spcPts val="0"/>
              </a:spcAft>
              <a:buFontTx/>
              <a:buNone/>
              <a:defRPr/>
            </a:pP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需要</a:t>
            </a: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RR</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平衡旋转</a:t>
            </a:r>
            <a:endPar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endParaRPr>
          </a:p>
          <a:p>
            <a:pPr fontAlgn="auto">
              <a:lnSpc>
                <a:spcPct val="120000"/>
              </a:lnSpc>
              <a:spcAft>
                <a:spcPts val="0"/>
              </a:spcAft>
              <a:buFontTx/>
              <a:buNone/>
              <a:defRPr/>
            </a:pP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绕</a:t>
            </a: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B</a:t>
            </a:r>
            <a:r>
              <a:rPr lang="zh-CN" altLang="en-US" sz="2000" b="1" kern="0" dirty="0" smtClean="0">
                <a:solidFill>
                  <a:sysClr val="windowText" lastClr="000000"/>
                </a:solidFill>
                <a:latin typeface="华文楷体" panose="02010600040101010101" pitchFamily="2" charset="-122"/>
                <a:ea typeface="华文楷体" panose="02010600040101010101" pitchFamily="2" charset="-122"/>
                <a:sym typeface="+mn-ea"/>
              </a:rPr>
              <a:t>逆转，</a:t>
            </a:r>
            <a:r>
              <a:rPr lang="en-US" altLang="zh-CN" sz="2000" b="1" kern="0" dirty="0" smtClean="0">
                <a:solidFill>
                  <a:sysClr val="windowText" lastClr="000000"/>
                </a:solidFill>
                <a:latin typeface="华文楷体" panose="02010600040101010101" pitchFamily="2" charset="-122"/>
                <a:ea typeface="华文楷体" panose="02010600040101010101" pitchFamily="2" charset="-122"/>
                <a:sym typeface="+mn-ea"/>
              </a:rPr>
              <a:t>B</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为根）</a:t>
            </a:r>
            <a:endPar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endParaRPr>
          </a:p>
        </p:txBody>
      </p:sp>
      <p:grpSp>
        <p:nvGrpSpPr>
          <p:cNvPr id="96" name="Group 27"/>
          <p:cNvGrpSpPr/>
          <p:nvPr/>
        </p:nvGrpSpPr>
        <p:grpSpPr bwMode="auto">
          <a:xfrm>
            <a:off x="6739781" y="4258394"/>
            <a:ext cx="763587" cy="1066800"/>
            <a:chOff x="1392" y="1104"/>
            <a:chExt cx="481" cy="672"/>
          </a:xfrm>
        </p:grpSpPr>
        <p:sp>
          <p:nvSpPr>
            <p:cNvPr id="97" name="Line 28"/>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98" name="Oval 29"/>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90</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99" name="Oval 30"/>
          <p:cNvSpPr>
            <a:spLocks noChangeArrowheads="1"/>
          </p:cNvSpPr>
          <p:nvPr/>
        </p:nvSpPr>
        <p:spPr bwMode="auto">
          <a:xfrm>
            <a:off x="5369768" y="2810594"/>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dirty="0">
                <a:solidFill>
                  <a:srgbClr val="000000"/>
                </a:solidFill>
                <a:latin typeface="黑体" panose="02010609060101010101" pitchFamily="49" charset="-122"/>
                <a:ea typeface="黑体" panose="02010609060101010101" pitchFamily="49" charset="-122"/>
                <a:sym typeface="+mn-ea"/>
              </a:rPr>
              <a:t>-1</a:t>
            </a:r>
            <a:endParaRPr lang="en-US" altLang="zh-CN" sz="2000" b="0" kern="0" dirty="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dirty="0">
                <a:solidFill>
                  <a:srgbClr val="9900FF"/>
                </a:solidFill>
                <a:latin typeface="黑体" panose="02010609060101010101" pitchFamily="49" charset="-122"/>
                <a:ea typeface="黑体" panose="02010609060101010101" pitchFamily="49" charset="-122"/>
                <a:sym typeface="+mn-ea"/>
              </a:rPr>
              <a:t>24</a:t>
            </a:r>
            <a:endParaRPr lang="en-US" altLang="zh-CN" sz="2000" b="0" kern="0" dirty="0">
              <a:solidFill>
                <a:srgbClr val="9900FF"/>
              </a:solidFill>
              <a:latin typeface="黑体" panose="02010609060101010101" pitchFamily="49" charset="-122"/>
              <a:ea typeface="黑体" panose="02010609060101010101" pitchFamily="49" charset="-122"/>
              <a:sym typeface="+mn-ea"/>
            </a:endParaRPr>
          </a:p>
        </p:txBody>
      </p:sp>
      <p:sp>
        <p:nvSpPr>
          <p:cNvPr id="100" name="Oval 31"/>
          <p:cNvSpPr>
            <a:spLocks noChangeArrowheads="1"/>
          </p:cNvSpPr>
          <p:nvPr/>
        </p:nvSpPr>
        <p:spPr bwMode="auto">
          <a:xfrm>
            <a:off x="6053981" y="3724994"/>
            <a:ext cx="763587"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-1</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37</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nvGrpSpPr>
          <p:cNvPr id="101" name="Group 32"/>
          <p:cNvGrpSpPr/>
          <p:nvPr/>
        </p:nvGrpSpPr>
        <p:grpSpPr bwMode="auto">
          <a:xfrm>
            <a:off x="5826968" y="5172794"/>
            <a:ext cx="1012825" cy="990600"/>
            <a:chOff x="3023" y="3312"/>
            <a:chExt cx="638" cy="624"/>
          </a:xfrm>
        </p:grpSpPr>
        <p:sp>
          <p:nvSpPr>
            <p:cNvPr id="102" name="Line 33"/>
            <p:cNvSpPr>
              <a:spLocks noChangeShapeType="1"/>
            </p:cNvSpPr>
            <p:nvPr/>
          </p:nvSpPr>
          <p:spPr bwMode="auto">
            <a:xfrm flipH="1">
              <a:off x="3408" y="3312"/>
              <a:ext cx="253"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03" name="Oval 34"/>
            <p:cNvSpPr>
              <a:spLocks noChangeArrowheads="1"/>
            </p:cNvSpPr>
            <p:nvPr/>
          </p:nvSpPr>
          <p:spPr bwMode="auto">
            <a:xfrm>
              <a:off x="3023" y="350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53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104" name="Oval 35"/>
          <p:cNvSpPr>
            <a:spLocks noChangeArrowheads="1"/>
          </p:cNvSpPr>
          <p:nvPr/>
        </p:nvSpPr>
        <p:spPr bwMode="auto">
          <a:xfrm>
            <a:off x="6741368" y="4639394"/>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1</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90</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sp>
        <p:nvSpPr>
          <p:cNvPr id="105" name="Oval 36"/>
          <p:cNvSpPr>
            <a:spLocks noChangeArrowheads="1"/>
          </p:cNvSpPr>
          <p:nvPr/>
        </p:nvSpPr>
        <p:spPr bwMode="auto">
          <a:xfrm>
            <a:off x="6055568" y="3724994"/>
            <a:ext cx="763588" cy="685800"/>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sym typeface="+mn-ea"/>
              </a:rPr>
              <a:t>-2</a:t>
            </a:r>
            <a:endParaRPr lang="en-US" altLang="zh-CN" sz="2000" b="0" kern="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37</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sp>
        <p:nvSpPr>
          <p:cNvPr id="106" name="AutoShape 37"/>
          <p:cNvSpPr>
            <a:spLocks noChangeArrowheads="1"/>
          </p:cNvSpPr>
          <p:nvPr/>
        </p:nvSpPr>
        <p:spPr bwMode="auto">
          <a:xfrm>
            <a:off x="7152412" y="2299564"/>
            <a:ext cx="2049016" cy="931862"/>
          </a:xfrm>
          <a:prstGeom prst="wedgeRectCallout">
            <a:avLst>
              <a:gd name="adj1" fmla="val -74750"/>
              <a:gd name="adj2" fmla="val 121759"/>
            </a:avLst>
          </a:prstGeom>
          <a:solidFill>
            <a:schemeClr val="accent6">
              <a:lumMod val="40000"/>
              <a:lumOff val="60000"/>
            </a:schemeClr>
          </a:solidFill>
          <a:ln w="9525">
            <a:solidFill>
              <a:srgbClr val="FFFFFF"/>
            </a:solidFill>
            <a:miter lim="800000"/>
          </a:ln>
          <a:effectLst/>
        </p:spPr>
        <p:txBody>
          <a:bodyPr/>
          <a:lstStyle/>
          <a:p>
            <a:pPr fontAlgn="auto">
              <a:lnSpc>
                <a:spcPct val="130000"/>
              </a:lnSpc>
              <a:spcAft>
                <a:spcPts val="0"/>
              </a:spcAft>
              <a:buFontTx/>
              <a:buNone/>
              <a:defRPr/>
            </a:pP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需要</a:t>
            </a: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RL</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平衡旋转</a:t>
            </a:r>
            <a:endPar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endParaRPr>
          </a:p>
          <a:p>
            <a:pPr fontAlgn="auto">
              <a:lnSpc>
                <a:spcPct val="130000"/>
              </a:lnSpc>
              <a:spcAft>
                <a:spcPts val="0"/>
              </a:spcAft>
              <a:buFontTx/>
              <a:buNone/>
              <a:defRPr/>
            </a:pP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绕</a:t>
            </a:r>
            <a:r>
              <a:rPr lang="en-US" altLang="zh-CN" sz="2000" b="1" kern="0" dirty="0">
                <a:solidFill>
                  <a:sysClr val="windowText" lastClr="000000"/>
                </a:solidFill>
                <a:latin typeface="华文楷体" panose="02010600040101010101" pitchFamily="2" charset="-122"/>
                <a:ea typeface="华文楷体" panose="02010600040101010101" pitchFamily="2" charset="-122"/>
                <a:sym typeface="+mn-ea"/>
              </a:rPr>
              <a:t>C</a:t>
            </a:r>
            <a:r>
              <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rPr>
              <a:t>先顺后逆）</a:t>
            </a:r>
            <a:endParaRPr lang="zh-CN" altLang="en-US" sz="2000" b="1" kern="0" dirty="0">
              <a:solidFill>
                <a:sysClr val="windowText" lastClr="000000"/>
              </a:solidFill>
              <a:latin typeface="华文楷体" panose="02010600040101010101" pitchFamily="2" charset="-122"/>
              <a:ea typeface="华文楷体" panose="02010600040101010101" pitchFamily="2" charset="-122"/>
              <a:sym typeface="+mn-ea"/>
            </a:endParaRPr>
          </a:p>
        </p:txBody>
      </p:sp>
      <p:sp>
        <p:nvSpPr>
          <p:cNvPr id="107" name="Freeform 38"/>
          <p:cNvSpPr/>
          <p:nvPr/>
        </p:nvSpPr>
        <p:spPr bwMode="auto">
          <a:xfrm>
            <a:off x="5522168" y="3267794"/>
            <a:ext cx="1498600" cy="1016000"/>
          </a:xfrm>
          <a:custGeom>
            <a:avLst/>
            <a:gdLst>
              <a:gd name="T0" fmla="*/ 944 w 944"/>
              <a:gd name="T1" fmla="*/ 120 h 640"/>
              <a:gd name="T2" fmla="*/ 512 w 944"/>
              <a:gd name="T3" fmla="*/ 72 h 640"/>
              <a:gd name="T4" fmla="*/ 80 w 944"/>
              <a:gd name="T5" fmla="*/ 552 h 640"/>
              <a:gd name="T6" fmla="*/ 32 w 944"/>
              <a:gd name="T7" fmla="*/ 600 h 640"/>
            </a:gdLst>
            <a:ahLst/>
            <a:cxnLst>
              <a:cxn ang="0">
                <a:pos x="T0" y="T1"/>
              </a:cxn>
              <a:cxn ang="0">
                <a:pos x="T2" y="T3"/>
              </a:cxn>
              <a:cxn ang="0">
                <a:pos x="T4" y="T5"/>
              </a:cxn>
              <a:cxn ang="0">
                <a:pos x="T6" y="T7"/>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rgbClr val="00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nvGrpSpPr>
          <p:cNvPr id="108" name="Group 39"/>
          <p:cNvGrpSpPr/>
          <p:nvPr/>
        </p:nvGrpSpPr>
        <p:grpSpPr bwMode="auto">
          <a:xfrm>
            <a:off x="8483153" y="4639816"/>
            <a:ext cx="1012825" cy="990600"/>
            <a:chOff x="1486" y="3168"/>
            <a:chExt cx="638" cy="624"/>
          </a:xfrm>
        </p:grpSpPr>
        <p:sp>
          <p:nvSpPr>
            <p:cNvPr id="109" name="Line 40"/>
            <p:cNvSpPr>
              <a:spLocks noChangeShapeType="1"/>
            </p:cNvSpPr>
            <p:nvPr/>
          </p:nvSpPr>
          <p:spPr bwMode="auto">
            <a:xfrm flipH="1">
              <a:off x="1871" y="3168"/>
              <a:ext cx="253"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10" name="Oval 41"/>
            <p:cNvSpPr>
              <a:spLocks noChangeArrowheads="1"/>
            </p:cNvSpPr>
            <p:nvPr/>
          </p:nvSpPr>
          <p:spPr bwMode="auto">
            <a:xfrm>
              <a:off x="1486" y="3360"/>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37</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grpSp>
        <p:nvGrpSpPr>
          <p:cNvPr id="111" name="Group 42"/>
          <p:cNvGrpSpPr/>
          <p:nvPr/>
        </p:nvGrpSpPr>
        <p:grpSpPr bwMode="auto">
          <a:xfrm>
            <a:off x="9399141" y="4030216"/>
            <a:ext cx="1449387" cy="1600200"/>
            <a:chOff x="2063" y="2784"/>
            <a:chExt cx="913" cy="1008"/>
          </a:xfrm>
        </p:grpSpPr>
        <p:grpSp>
          <p:nvGrpSpPr>
            <p:cNvPr id="112" name="Group 43"/>
            <p:cNvGrpSpPr/>
            <p:nvPr/>
          </p:nvGrpSpPr>
          <p:grpSpPr bwMode="auto">
            <a:xfrm>
              <a:off x="2495" y="3120"/>
              <a:ext cx="481" cy="672"/>
              <a:chOff x="1392" y="1104"/>
              <a:chExt cx="481" cy="672"/>
            </a:xfrm>
          </p:grpSpPr>
          <p:sp>
            <p:nvSpPr>
              <p:cNvPr id="114" name="Line 44"/>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15" name="Oval 45"/>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90</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113" name="Oval 46"/>
            <p:cNvSpPr>
              <a:spLocks noChangeArrowheads="1"/>
            </p:cNvSpPr>
            <p:nvPr/>
          </p:nvSpPr>
          <p:spPr bwMode="auto">
            <a:xfrm>
              <a:off x="2063" y="278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53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grpSp>
        <p:nvGrpSpPr>
          <p:cNvPr id="116" name="Group 47"/>
          <p:cNvGrpSpPr/>
          <p:nvPr/>
        </p:nvGrpSpPr>
        <p:grpSpPr bwMode="auto">
          <a:xfrm>
            <a:off x="8638728" y="3573016"/>
            <a:ext cx="1498600" cy="1066800"/>
            <a:chOff x="1584" y="2496"/>
            <a:chExt cx="944" cy="672"/>
          </a:xfrm>
        </p:grpSpPr>
        <p:sp>
          <p:nvSpPr>
            <p:cNvPr id="117" name="Freeform 48"/>
            <p:cNvSpPr/>
            <p:nvPr/>
          </p:nvSpPr>
          <p:spPr bwMode="auto">
            <a:xfrm>
              <a:off x="1584" y="2528"/>
              <a:ext cx="944" cy="640"/>
            </a:xfrm>
            <a:custGeom>
              <a:avLst/>
              <a:gdLst>
                <a:gd name="T0" fmla="*/ 944 w 944"/>
                <a:gd name="T1" fmla="*/ 120 h 640"/>
                <a:gd name="T2" fmla="*/ 512 w 944"/>
                <a:gd name="T3" fmla="*/ 72 h 640"/>
                <a:gd name="T4" fmla="*/ 80 w 944"/>
                <a:gd name="T5" fmla="*/ 552 h 640"/>
                <a:gd name="T6" fmla="*/ 32 w 944"/>
                <a:gd name="T7" fmla="*/ 600 h 640"/>
              </a:gdLst>
              <a:ahLst/>
              <a:cxnLst>
                <a:cxn ang="0">
                  <a:pos x="T0" y="T1"/>
                </a:cxn>
                <a:cxn ang="0">
                  <a:pos x="T2" y="T3"/>
                </a:cxn>
                <a:cxn ang="0">
                  <a:pos x="T4" y="T5"/>
                </a:cxn>
                <a:cxn ang="0">
                  <a:pos x="T6" y="T7"/>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rgbClr val="00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18" name="Line 49"/>
            <p:cNvSpPr>
              <a:spLocks noChangeShapeType="1"/>
            </p:cNvSpPr>
            <p:nvPr/>
          </p:nvSpPr>
          <p:spPr bwMode="auto">
            <a:xfrm flipH="1" flipV="1">
              <a:off x="1968" y="2496"/>
              <a:ext cx="240" cy="288"/>
            </a:xfrm>
            <a:prstGeom prst="line">
              <a:avLst/>
            </a:prstGeom>
            <a:noFill/>
            <a:ln w="25400">
              <a:solidFill>
                <a:srgbClr val="99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grpSp>
        <p:nvGrpSpPr>
          <p:cNvPr id="119" name="Group 50"/>
          <p:cNvGrpSpPr/>
          <p:nvPr/>
        </p:nvGrpSpPr>
        <p:grpSpPr bwMode="auto">
          <a:xfrm>
            <a:off x="5141168" y="3724994"/>
            <a:ext cx="2365375" cy="1600200"/>
            <a:chOff x="3454" y="2880"/>
            <a:chExt cx="1490" cy="1008"/>
          </a:xfrm>
        </p:grpSpPr>
        <p:grpSp>
          <p:nvGrpSpPr>
            <p:cNvPr id="120" name="Group 51"/>
            <p:cNvGrpSpPr/>
            <p:nvPr/>
          </p:nvGrpSpPr>
          <p:grpSpPr bwMode="auto">
            <a:xfrm>
              <a:off x="3454" y="3264"/>
              <a:ext cx="638" cy="624"/>
              <a:chOff x="1486" y="3168"/>
              <a:chExt cx="638" cy="624"/>
            </a:xfrm>
          </p:grpSpPr>
          <p:sp>
            <p:nvSpPr>
              <p:cNvPr id="126" name="Line 52"/>
              <p:cNvSpPr>
                <a:spLocks noChangeShapeType="1"/>
              </p:cNvSpPr>
              <p:nvPr/>
            </p:nvSpPr>
            <p:spPr bwMode="auto">
              <a:xfrm flipH="1">
                <a:off x="1871" y="3168"/>
                <a:ext cx="253"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27" name="Oval 53"/>
              <p:cNvSpPr>
                <a:spLocks noChangeArrowheads="1"/>
              </p:cNvSpPr>
              <p:nvPr/>
            </p:nvSpPr>
            <p:spPr bwMode="auto">
              <a:xfrm>
                <a:off x="1486" y="3360"/>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37</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grpSp>
          <p:nvGrpSpPr>
            <p:cNvPr id="121" name="Group 54"/>
            <p:cNvGrpSpPr/>
            <p:nvPr/>
          </p:nvGrpSpPr>
          <p:grpSpPr bwMode="auto">
            <a:xfrm>
              <a:off x="4031" y="2880"/>
              <a:ext cx="913" cy="1008"/>
              <a:chOff x="2063" y="2784"/>
              <a:chExt cx="913" cy="1008"/>
            </a:xfrm>
          </p:grpSpPr>
          <p:grpSp>
            <p:nvGrpSpPr>
              <p:cNvPr id="122" name="Group 55"/>
              <p:cNvGrpSpPr/>
              <p:nvPr/>
            </p:nvGrpSpPr>
            <p:grpSpPr bwMode="auto">
              <a:xfrm>
                <a:off x="2495" y="3120"/>
                <a:ext cx="481" cy="672"/>
                <a:chOff x="1392" y="1104"/>
                <a:chExt cx="481" cy="672"/>
              </a:xfrm>
            </p:grpSpPr>
            <p:sp>
              <p:nvSpPr>
                <p:cNvPr id="124" name="Line 56"/>
                <p:cNvSpPr>
                  <a:spLocks noChangeShapeType="1"/>
                </p:cNvSpPr>
                <p:nvPr/>
              </p:nvSpPr>
              <p:spPr bwMode="auto">
                <a:xfrm>
                  <a:off x="1392" y="1104"/>
                  <a:ext cx="192" cy="240"/>
                </a:xfrm>
                <a:prstGeom prst="line">
                  <a:avLst/>
                </a:prstGeom>
                <a:noFill/>
                <a:ln w="38100">
                  <a:solidFill>
                    <a:srgbClr val="BADE7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25" name="Oval 57"/>
                <p:cNvSpPr>
                  <a:spLocks noChangeArrowheads="1"/>
                </p:cNvSpPr>
                <p:nvPr/>
              </p:nvSpPr>
              <p:spPr bwMode="auto">
                <a:xfrm>
                  <a:off x="1392" y="134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90</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sp>
            <p:nvSpPr>
              <p:cNvPr id="123" name="Oval 58"/>
              <p:cNvSpPr>
                <a:spLocks noChangeArrowheads="1"/>
              </p:cNvSpPr>
              <p:nvPr/>
            </p:nvSpPr>
            <p:spPr bwMode="auto">
              <a:xfrm>
                <a:off x="2063" y="2784"/>
                <a:ext cx="481" cy="432"/>
              </a:xfrm>
              <a:prstGeom prst="ellipse">
                <a:avLst/>
              </a:prstGeom>
              <a:solidFill>
                <a:srgbClr val="3399FF"/>
              </a:solidFill>
              <a:ln w="38100">
                <a:solidFill>
                  <a:srgbClr val="BADE7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Aft>
                    <a:spcPts val="0"/>
                  </a:spcAft>
                  <a:buFontTx/>
                  <a:buNone/>
                  <a:defRPr/>
                </a:pPr>
                <a:r>
                  <a:rPr lang="en-US" altLang="zh-CN" sz="2000" b="0" kern="0">
                    <a:solidFill>
                      <a:srgbClr val="000000"/>
                    </a:solidFill>
                    <a:latin typeface="黑体" panose="02010609060101010101" pitchFamily="49" charset="-122"/>
                    <a:ea typeface="黑体" panose="02010609060101010101" pitchFamily="49" charset="-122"/>
                    <a:sym typeface="+mn-ea"/>
                  </a:rPr>
                  <a:t>0</a:t>
                </a:r>
                <a:endParaRPr lang="en-US" altLang="zh-CN" sz="2000" b="0" kern="0">
                  <a:solidFill>
                    <a:srgbClr val="000000"/>
                  </a:solidFill>
                  <a:latin typeface="黑体" panose="02010609060101010101" pitchFamily="49" charset="-122"/>
                  <a:ea typeface="黑体" panose="02010609060101010101" pitchFamily="49" charset="-122"/>
                  <a:sym typeface="+mn-ea"/>
                </a:endParaRPr>
              </a:p>
              <a:p>
                <a:pPr algn="ctr" fontAlgn="auto">
                  <a:spcAft>
                    <a:spcPts val="0"/>
                  </a:spcAft>
                  <a:buFontTx/>
                  <a:buNone/>
                  <a:defRPr/>
                </a:pPr>
                <a:r>
                  <a:rPr lang="en-US" altLang="zh-CN" sz="2000" b="0" kern="0">
                    <a:solidFill>
                      <a:srgbClr val="9900FF"/>
                    </a:solidFill>
                    <a:latin typeface="黑体" panose="02010609060101010101" pitchFamily="49" charset="-122"/>
                    <a:ea typeface="黑体" panose="02010609060101010101" pitchFamily="49" charset="-122"/>
                    <a:sym typeface="+mn-ea"/>
                  </a:rPr>
                  <a:t>53</a:t>
                </a:r>
                <a:endParaRPr lang="en-US" altLang="zh-CN" sz="2000" b="0" kern="0">
                  <a:solidFill>
                    <a:srgbClr val="9900FF"/>
                  </a:solidFill>
                  <a:latin typeface="黑体" panose="02010609060101010101" pitchFamily="49" charset="-122"/>
                  <a:ea typeface="黑体" panose="02010609060101010101" pitchFamily="49" charset="-122"/>
                  <a:sym typeface="+mn-ea"/>
                </a:endParaRPr>
              </a:p>
            </p:txBody>
          </p:sp>
        </p:grpSp>
      </p:grpSp>
      <p:sp>
        <p:nvSpPr>
          <p:cNvPr id="128" name="Oval 59"/>
          <p:cNvSpPr>
            <a:spLocks noChangeArrowheads="1"/>
          </p:cNvSpPr>
          <p:nvPr/>
        </p:nvSpPr>
        <p:spPr bwMode="auto">
          <a:xfrm>
            <a:off x="2749352" y="4055368"/>
            <a:ext cx="762000" cy="685800"/>
          </a:xfrm>
          <a:prstGeom prst="ellipse">
            <a:avLst/>
          </a:prstGeom>
          <a:noFill/>
          <a:ln w="254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29" name="Oval 60"/>
          <p:cNvSpPr>
            <a:spLocks noChangeArrowheads="1"/>
          </p:cNvSpPr>
          <p:nvPr/>
        </p:nvSpPr>
        <p:spPr bwMode="auto">
          <a:xfrm>
            <a:off x="5826968" y="5477594"/>
            <a:ext cx="762000" cy="685800"/>
          </a:xfrm>
          <a:prstGeom prst="ellipse">
            <a:avLst/>
          </a:prstGeom>
          <a:noFill/>
          <a:ln w="254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grpSp>
        <p:nvGrpSpPr>
          <p:cNvPr id="130" name="Group 61"/>
          <p:cNvGrpSpPr/>
          <p:nvPr/>
        </p:nvGrpSpPr>
        <p:grpSpPr bwMode="auto">
          <a:xfrm>
            <a:off x="5819709" y="5166568"/>
            <a:ext cx="1533525" cy="1574800"/>
            <a:chOff x="3504" y="2352"/>
            <a:chExt cx="912" cy="1139"/>
          </a:xfrm>
        </p:grpSpPr>
        <p:grpSp>
          <p:nvGrpSpPr>
            <p:cNvPr id="131" name="Group 62"/>
            <p:cNvGrpSpPr/>
            <p:nvPr/>
          </p:nvGrpSpPr>
          <p:grpSpPr bwMode="auto">
            <a:xfrm>
              <a:off x="3504" y="2448"/>
              <a:ext cx="912" cy="1043"/>
              <a:chOff x="3552" y="2496"/>
              <a:chExt cx="912" cy="1043"/>
            </a:xfrm>
          </p:grpSpPr>
          <p:sp>
            <p:nvSpPr>
              <p:cNvPr id="133" name="Text Box 63"/>
              <p:cNvSpPr txBox="1">
                <a:spLocks noChangeArrowheads="1"/>
              </p:cNvSpPr>
              <p:nvPr/>
            </p:nvSpPr>
            <p:spPr bwMode="auto">
              <a:xfrm>
                <a:off x="3552" y="2592"/>
                <a:ext cx="912" cy="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140000"/>
                  </a:lnSpc>
                  <a:spcBef>
                    <a:spcPct val="50000"/>
                  </a:spcBef>
                  <a:spcAft>
                    <a:spcPts val="0"/>
                  </a:spcAft>
                  <a:buFontTx/>
                  <a:buNone/>
                  <a:defRPr/>
                </a:pPr>
                <a:r>
                  <a:rPr lang="en-US" altLang="zh-CN" sz="2800" b="0" kern="0">
                    <a:solidFill>
                      <a:sysClr val="windowText" lastClr="000000"/>
                    </a:solidFill>
                    <a:effectLst>
                      <a:outerShdw blurRad="38100" dist="38100" dir="2700000" algn="tl">
                        <a:srgbClr val="C0C0C0"/>
                      </a:outerShdw>
                    </a:effectLst>
                    <a:ea typeface="楷体_GB2312" pitchFamily="49" charset="-122"/>
                    <a:sym typeface="+mn-ea"/>
                  </a:rPr>
                  <a:t>          </a:t>
                </a:r>
                <a:endParaRPr lang="en-US" altLang="zh-CN" sz="2800" b="0" kern="0">
                  <a:solidFill>
                    <a:sysClr val="windowText" lastClr="000000"/>
                  </a:solidFill>
                  <a:effectLst>
                    <a:outerShdw blurRad="38100" dist="38100" dir="2700000" algn="tl">
                      <a:srgbClr val="C0C0C0"/>
                    </a:outerShdw>
                  </a:effectLst>
                  <a:ea typeface="楷体_GB2312" pitchFamily="49" charset="-122"/>
                  <a:sym typeface="+mn-ea"/>
                </a:endParaRPr>
              </a:p>
              <a:p>
                <a:pPr fontAlgn="auto">
                  <a:lnSpc>
                    <a:spcPct val="140000"/>
                  </a:lnSpc>
                  <a:spcBef>
                    <a:spcPct val="50000"/>
                  </a:spcBef>
                  <a:spcAft>
                    <a:spcPts val="0"/>
                  </a:spcAft>
                  <a:buFontTx/>
                  <a:buNone/>
                  <a:defRPr/>
                </a:pPr>
                <a:endParaRPr lang="en-US" altLang="zh-CN" sz="2800" b="0" kern="0">
                  <a:solidFill>
                    <a:sysClr val="windowText" lastClr="000000"/>
                  </a:solidFill>
                  <a:effectLst>
                    <a:outerShdw blurRad="38100" dist="38100" dir="2700000" algn="tl">
                      <a:srgbClr val="C0C0C0"/>
                    </a:outerShdw>
                  </a:effectLst>
                  <a:ea typeface="楷体_GB2312" pitchFamily="49" charset="-122"/>
                  <a:sym typeface="+mn-ea"/>
                </a:endParaRPr>
              </a:p>
            </p:txBody>
          </p:sp>
          <p:sp>
            <p:nvSpPr>
              <p:cNvPr id="134" name="Line 64"/>
              <p:cNvSpPr>
                <a:spLocks noChangeShapeType="1"/>
              </p:cNvSpPr>
              <p:nvPr/>
            </p:nvSpPr>
            <p:spPr bwMode="auto">
              <a:xfrm flipH="1">
                <a:off x="3984" y="2496"/>
                <a:ext cx="144" cy="144"/>
              </a:xfrm>
              <a:prstGeom prst="line">
                <a:avLst/>
              </a:prstGeom>
              <a:noFill/>
              <a:ln w="508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auto">
                  <a:spcBef>
                    <a:spcPts val="0"/>
                  </a:spcBef>
                  <a:spcAft>
                    <a:spcPts val="0"/>
                  </a:spcAft>
                  <a:buFontTx/>
                  <a:buNone/>
                  <a:defRPr/>
                </a:pPr>
                <a:endParaRPr lang="zh-CN" altLang="en-US" sz="1800" b="0" kern="0">
                  <a:solidFill>
                    <a:sysClr val="windowText" lastClr="000000"/>
                  </a:solidFill>
                </a:endParaRPr>
              </a:p>
            </p:txBody>
          </p:sp>
        </p:grpSp>
        <p:sp>
          <p:nvSpPr>
            <p:cNvPr id="132" name="Oval 65"/>
            <p:cNvSpPr>
              <a:spLocks noChangeArrowheads="1"/>
            </p:cNvSpPr>
            <p:nvPr/>
          </p:nvSpPr>
          <p:spPr bwMode="auto">
            <a:xfrm>
              <a:off x="3888" y="2352"/>
              <a:ext cx="240" cy="28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grpSp>
      <p:sp>
        <p:nvSpPr>
          <p:cNvPr id="135" name="Oval 66"/>
          <p:cNvSpPr>
            <a:spLocks noChangeArrowheads="1"/>
          </p:cNvSpPr>
          <p:nvPr/>
        </p:nvSpPr>
        <p:spPr bwMode="auto">
          <a:xfrm>
            <a:off x="5369768" y="2810594"/>
            <a:ext cx="762000" cy="685800"/>
          </a:xfrm>
          <a:prstGeom prst="ellipse">
            <a:avLst/>
          </a:prstGeom>
          <a:noFill/>
          <a:ln w="254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
        <p:nvSpPr>
          <p:cNvPr id="136" name="Oval 67"/>
          <p:cNvSpPr>
            <a:spLocks noChangeArrowheads="1"/>
          </p:cNvSpPr>
          <p:nvPr/>
        </p:nvSpPr>
        <p:spPr bwMode="auto">
          <a:xfrm>
            <a:off x="9400728" y="4030216"/>
            <a:ext cx="762000" cy="685800"/>
          </a:xfrm>
          <a:prstGeom prst="ellipse">
            <a:avLst/>
          </a:prstGeom>
          <a:noFill/>
          <a:ln w="254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FontTx/>
              <a:buNone/>
              <a:defRPr/>
            </a:pPr>
            <a:endParaRPr lang="zh-CN" altLang="en-US" sz="1800" b="0" kern="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up)">
                                      <p:cBhvr>
                                        <p:cTn id="7" dur="500"/>
                                        <p:tgtEl>
                                          <p:spTgt spid="85"/>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wipe(up)">
                                      <p:cBhvr>
                                        <p:cTn id="14" dur="500"/>
                                        <p:tgtEl>
                                          <p:spTgt spid="86"/>
                                        </p:tgtEl>
                                      </p:cBhvr>
                                    </p:animEffect>
                                  </p:childTnLst>
                                </p:cTn>
                              </p:par>
                              <p:par>
                                <p:cTn id="15" presetID="22" presetClass="entr" presetSubtype="1" fill="hold"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wipe(up)">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up)">
                                      <p:cBhvr>
                                        <p:cTn id="26" dur="500"/>
                                        <p:tgtEl>
                                          <p:spTgt spid="87"/>
                                        </p:tgtEl>
                                      </p:cBhvr>
                                    </p:animEffect>
                                  </p:childTnLst>
                                </p:cTn>
                              </p:par>
                              <p:par>
                                <p:cTn id="27" presetID="22" presetClass="entr" presetSubtype="1"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up)">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down)">
                                      <p:cBhvr>
                                        <p:cTn id="34" dur="500"/>
                                        <p:tgtEl>
                                          <p:spTgt spid="93"/>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down)">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up)">
                                      <p:cBhvr>
                                        <p:cTn id="43" dur="500"/>
                                        <p:tgtEl>
                                          <p:spTgt spid="95"/>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28"/>
                                        </p:tgtEl>
                                        <p:attrNameLst>
                                          <p:attrName>style.visibility</p:attrName>
                                        </p:attrNameLst>
                                      </p:cBhvr>
                                      <p:to>
                                        <p:strVal val="visible"/>
                                      </p:to>
                                    </p:set>
                                    <p:anim calcmode="lin" valueType="num">
                                      <p:cBhvr>
                                        <p:cTn id="48" dur="500" fill="hold"/>
                                        <p:tgtEl>
                                          <p:spTgt spid="128"/>
                                        </p:tgtEl>
                                        <p:attrNameLst>
                                          <p:attrName>ppt_w</p:attrName>
                                        </p:attrNameLst>
                                      </p:cBhvr>
                                      <p:tavLst>
                                        <p:tav tm="0">
                                          <p:val>
                                            <p:fltVal val="0"/>
                                          </p:val>
                                        </p:tav>
                                        <p:tav tm="100000">
                                          <p:val>
                                            <p:strVal val="#ppt_w"/>
                                          </p:val>
                                        </p:tav>
                                      </p:tavLst>
                                    </p:anim>
                                    <p:anim calcmode="lin" valueType="num">
                                      <p:cBhvr>
                                        <p:cTn id="49"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35"/>
                                        </p:tgtEl>
                                        <p:attrNameLst>
                                          <p:attrName>style.visibility</p:attrName>
                                        </p:attrNameLst>
                                      </p:cBhvr>
                                      <p:to>
                                        <p:strVal val="visible"/>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up)">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ipe(up)">
                                      <p:cBhvr>
                                        <p:cTn id="62" dur="500"/>
                                        <p:tgtEl>
                                          <p:spTgt spid="88"/>
                                        </p:tgtEl>
                                      </p:cBhvr>
                                    </p:animEffect>
                                  </p:childTnLst>
                                </p:cTn>
                              </p:par>
                              <p:par>
                                <p:cTn id="63" presetID="22" presetClass="entr" presetSubtype="1" fill="hold" nodeType="with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wipe(up)">
                                      <p:cBhvr>
                                        <p:cTn id="65" dur="500"/>
                                        <p:tgtEl>
                                          <p:spTgt spid="9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wipe(down)">
                                      <p:cBhvr>
                                        <p:cTn id="70" dur="500"/>
                                        <p:tgtEl>
                                          <p:spTgt spid="100"/>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wipe(down)">
                                      <p:cBhvr>
                                        <p:cTn id="74" dur="500"/>
                                        <p:tgtEl>
                                          <p:spTgt spid="9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animEffect transition="in" filter="wipe(up)">
                                      <p:cBhvr>
                                        <p:cTn id="79" dur="500"/>
                                        <p:tgtEl>
                                          <p:spTgt spid="89"/>
                                        </p:tgtEl>
                                      </p:cBhvr>
                                    </p:animEffect>
                                  </p:childTnLst>
                                </p:cTn>
                              </p:par>
                              <p:par>
                                <p:cTn id="80" presetID="22" presetClass="entr" presetSubtype="4" fill="hold"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500"/>
                                        <p:tgtEl>
                                          <p:spTgt spid="10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105"/>
                                        </p:tgtEl>
                                        <p:attrNameLst>
                                          <p:attrName>style.visibility</p:attrName>
                                        </p:attrNameLst>
                                      </p:cBhvr>
                                      <p:to>
                                        <p:strVal val="visible"/>
                                      </p:to>
                                    </p:set>
                                    <p:animEffect transition="in" filter="wipe(down)">
                                      <p:cBhvr>
                                        <p:cTn id="91" dur="500"/>
                                        <p:tgtEl>
                                          <p:spTgt spid="105"/>
                                        </p:tgtEl>
                                      </p:cBhvr>
                                    </p:animEffect>
                                  </p:childTnLst>
                                </p:cTn>
                              </p:par>
                            </p:childTnLst>
                          </p:cTn>
                        </p:par>
                        <p:par>
                          <p:cTn id="92" fill="hold">
                            <p:stCondLst>
                              <p:cond delay="1000"/>
                            </p:stCondLst>
                            <p:childTnLst>
                              <p:par>
                                <p:cTn id="93" presetID="22" presetClass="entr" presetSubtype="2" fill="hold" nodeType="after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right)">
                                      <p:cBhvr>
                                        <p:cTn id="95" dur="500"/>
                                        <p:tgtEl>
                                          <p:spTgt spid="10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wipe(down)">
                                      <p:cBhvr>
                                        <p:cTn id="100" dur="500"/>
                                        <p:tgtEl>
                                          <p:spTgt spid="106"/>
                                        </p:tgtEl>
                                      </p:cBhvr>
                                    </p:animEffect>
                                  </p:childTnLst>
                                </p:cTn>
                              </p:par>
                            </p:childTnLst>
                          </p:cTn>
                        </p:par>
                      </p:childTnLst>
                    </p:cTn>
                  </p:par>
                  <p:par>
                    <p:cTn id="101" fill="hold">
                      <p:stCondLst>
                        <p:cond delay="indefinite"/>
                      </p:stCondLst>
                      <p:childTnLst>
                        <p:par>
                          <p:cTn id="102" fill="hold">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129"/>
                                        </p:tgtEl>
                                        <p:attrNameLst>
                                          <p:attrName>style.visibility</p:attrName>
                                        </p:attrNameLst>
                                      </p:cBhvr>
                                      <p:to>
                                        <p:strVal val="visible"/>
                                      </p:to>
                                    </p:set>
                                    <p:anim calcmode="lin" valueType="num">
                                      <p:cBhvr>
                                        <p:cTn id="105" dur="500" fill="hold"/>
                                        <p:tgtEl>
                                          <p:spTgt spid="129"/>
                                        </p:tgtEl>
                                        <p:attrNameLst>
                                          <p:attrName>ppt_w</p:attrName>
                                        </p:attrNameLst>
                                      </p:cBhvr>
                                      <p:tavLst>
                                        <p:tav tm="0">
                                          <p:val>
                                            <p:fltVal val="0"/>
                                          </p:val>
                                        </p:tav>
                                        <p:tav tm="100000">
                                          <p:val>
                                            <p:strVal val="#ppt_w"/>
                                          </p:val>
                                        </p:tav>
                                      </p:tavLst>
                                    </p:anim>
                                    <p:anim calcmode="lin" valueType="num">
                                      <p:cBhvr>
                                        <p:cTn id="106" dur="500" fill="hold"/>
                                        <p:tgtEl>
                                          <p:spTgt spid="129"/>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11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136"/>
                                        </p:tgtEl>
                                        <p:attrNameLst>
                                          <p:attrName>style.visibility</p:attrName>
                                        </p:attrNameLst>
                                      </p:cBhvr>
                                      <p:to>
                                        <p:strVal val="visible"/>
                                      </p:to>
                                    </p:set>
                                    <p:anim calcmode="lin" valueType="num">
                                      <p:cBhvr>
                                        <p:cTn id="115" dur="500" fill="hold"/>
                                        <p:tgtEl>
                                          <p:spTgt spid="136"/>
                                        </p:tgtEl>
                                        <p:attrNameLst>
                                          <p:attrName>ppt_w</p:attrName>
                                        </p:attrNameLst>
                                      </p:cBhvr>
                                      <p:tavLst>
                                        <p:tav tm="0">
                                          <p:val>
                                            <p:fltVal val="0"/>
                                          </p:val>
                                        </p:tav>
                                        <p:tav tm="100000">
                                          <p:val>
                                            <p:strVal val="#ppt_w"/>
                                          </p:val>
                                        </p:tav>
                                      </p:tavLst>
                                    </p:anim>
                                    <p:anim calcmode="lin" valueType="num">
                                      <p:cBhvr>
                                        <p:cTn id="116" dur="500" fill="hold"/>
                                        <p:tgtEl>
                                          <p:spTgt spid="136"/>
                                        </p:tgtEl>
                                        <p:attrNameLst>
                                          <p:attrName>ppt_h</p:attrName>
                                        </p:attrNameLst>
                                      </p:cBhvr>
                                      <p:tavLst>
                                        <p:tav tm="0">
                                          <p:val>
                                            <p:fltVal val="0"/>
                                          </p:val>
                                        </p:tav>
                                        <p:tav tm="100000">
                                          <p:val>
                                            <p:strVal val="#ppt_h"/>
                                          </p:val>
                                        </p:tav>
                                      </p:tavLst>
                                    </p:anim>
                                  </p:childTnLst>
                                </p:cTn>
                              </p:par>
                            </p:childTnLst>
                          </p:cTn>
                        </p:par>
                        <p:par>
                          <p:cTn id="117" fill="hold">
                            <p:stCondLst>
                              <p:cond delay="500"/>
                            </p:stCondLst>
                            <p:childTnLst>
                              <p:par>
                                <p:cTn id="118" presetID="22" presetClass="entr" presetSubtype="1" fill="hold" nodeType="afterEffect">
                                  <p:stCondLst>
                                    <p:cond delay="0"/>
                                  </p:stCondLst>
                                  <p:childTnLst>
                                    <p:set>
                                      <p:cBhvr>
                                        <p:cTn id="119" dur="1" fill="hold">
                                          <p:stCondLst>
                                            <p:cond delay="0"/>
                                          </p:stCondLst>
                                        </p:cTn>
                                        <p:tgtEl>
                                          <p:spTgt spid="111"/>
                                        </p:tgtEl>
                                        <p:attrNameLst>
                                          <p:attrName>style.visibility</p:attrName>
                                        </p:attrNameLst>
                                      </p:cBhvr>
                                      <p:to>
                                        <p:strVal val="visible"/>
                                      </p:to>
                                    </p:set>
                                    <p:animEffect transition="in" filter="wipe(up)">
                                      <p:cBhvr>
                                        <p:cTn id="120" dur="500"/>
                                        <p:tgtEl>
                                          <p:spTgt spid="11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wipe(right)">
                                      <p:cBhvr>
                                        <p:cTn id="125" dur="500"/>
                                        <p:tgtEl>
                                          <p:spTgt spid="108"/>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119"/>
                                        </p:tgtEl>
                                        <p:attrNameLst>
                                          <p:attrName>style.visibility</p:attrName>
                                        </p:attrNameLst>
                                      </p:cBhvr>
                                      <p:to>
                                        <p:strVal val="visible"/>
                                      </p:to>
                                    </p:set>
                                    <p:anim calcmode="lin" valueType="num">
                                      <p:cBhvr additive="base">
                                        <p:cTn id="130" dur="500" fill="hold"/>
                                        <p:tgtEl>
                                          <p:spTgt spid="119"/>
                                        </p:tgtEl>
                                        <p:attrNameLst>
                                          <p:attrName>ppt_x</p:attrName>
                                        </p:attrNameLst>
                                      </p:cBhvr>
                                      <p:tavLst>
                                        <p:tav tm="0">
                                          <p:val>
                                            <p:strVal val="#ppt_x"/>
                                          </p:val>
                                        </p:tav>
                                        <p:tav tm="100000">
                                          <p:val>
                                            <p:strVal val="#ppt_x"/>
                                          </p:val>
                                        </p:tav>
                                      </p:tavLst>
                                    </p:anim>
                                    <p:anim calcmode="lin" valueType="num">
                                      <p:cBhvr additive="base">
                                        <p:cTn id="131" dur="500" fill="hold"/>
                                        <p:tgtEl>
                                          <p:spTgt spid="119"/>
                                        </p:tgtEl>
                                        <p:attrNameLst>
                                          <p:attrName>ppt_y</p:attrName>
                                        </p:attrNameLst>
                                      </p:cBhvr>
                                      <p:tavLst>
                                        <p:tav tm="0">
                                          <p:val>
                                            <p:strVal val="1+#ppt_h/2"/>
                                          </p:val>
                                        </p:tav>
                                        <p:tav tm="100000">
                                          <p:val>
                                            <p:strVal val="#ppt_y"/>
                                          </p:val>
                                        </p:tav>
                                      </p:tavLst>
                                    </p:anim>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499"/>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4" grpId="0" bldLvl="0" animBg="1"/>
      <p:bldP spid="93" grpId="0" bldLvl="0" animBg="1"/>
      <p:bldP spid="94" grpId="0" bldLvl="0" animBg="1"/>
      <p:bldP spid="95" grpId="0" bldLvl="0" animBg="1"/>
      <p:bldP spid="99" grpId="0" bldLvl="0" animBg="1"/>
      <p:bldP spid="100" grpId="0" bldLvl="0" animBg="1"/>
      <p:bldP spid="104" grpId="0" bldLvl="0" animBg="1"/>
      <p:bldP spid="105" grpId="0" bldLvl="0" animBg="1"/>
      <p:bldP spid="106" grpId="0" bldLvl="0" animBg="1"/>
      <p:bldP spid="128" grpId="0" bldLvl="0" animBg="1"/>
      <p:bldP spid="129" grpId="0" bldLvl="0" animBg="1"/>
      <p:bldP spid="135" grpId="0" bldLvl="0" animBg="1"/>
      <p:bldP spid="136"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
          <p:cNvSpPr>
            <a:spLocks noChangeArrowheads="1"/>
          </p:cNvSpPr>
          <p:nvPr/>
        </p:nvSpPr>
        <p:spPr bwMode="auto">
          <a:xfrm>
            <a:off x="1343472" y="1196752"/>
            <a:ext cx="936104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buClr>
                <a:schemeClr val="tx2"/>
              </a:buClr>
              <a:buSzPct val="60000"/>
            </a:pPr>
            <a:r>
              <a:rPr lang="zh-CN" altLang="en-US" sz="2800" b="1" dirty="0" smtClean="0">
                <a:solidFill>
                  <a:srgbClr val="000000"/>
                </a:solidFill>
                <a:latin typeface="华文楷体" panose="02010600040101010101" pitchFamily="2" charset="-122"/>
                <a:ea typeface="华文楷体" panose="02010600040101010101" pitchFamily="2" charset="-122"/>
              </a:rPr>
              <a:t>        假定教室有</a:t>
            </a:r>
            <a:r>
              <a:rPr lang="en-US" altLang="zh-CN" sz="2800" b="1" dirty="0" smtClean="0">
                <a:solidFill>
                  <a:srgbClr val="000000"/>
                </a:solidFill>
                <a:latin typeface="华文楷体" panose="02010600040101010101" pitchFamily="2" charset="-122"/>
                <a:ea typeface="华文楷体" panose="02010600040101010101" pitchFamily="2" charset="-122"/>
              </a:rPr>
              <a:t>50</a:t>
            </a:r>
            <a:r>
              <a:rPr lang="zh-CN" altLang="en-US" sz="2800" b="1" dirty="0" smtClean="0">
                <a:solidFill>
                  <a:srgbClr val="000000"/>
                </a:solidFill>
                <a:latin typeface="华文楷体" panose="02010600040101010101" pitchFamily="2" charset="-122"/>
                <a:ea typeface="华文楷体" panose="02010600040101010101" pitchFamily="2" charset="-122"/>
              </a:rPr>
              <a:t>个座位，不加限定让学生任意就坐，如果要找某个学生，利用前面的查找方法我们可以怎么做？</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5" name="标题 5"/>
          <p:cNvSpPr txBox="1"/>
          <p:nvPr/>
        </p:nvSpPr>
        <p:spPr>
          <a:xfrm>
            <a:off x="1618615" y="393065"/>
            <a:ext cx="5773529"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11"/>
          <p:cNvSpPr>
            <a:spLocks noChangeArrowheads="1"/>
          </p:cNvSpPr>
          <p:nvPr/>
        </p:nvSpPr>
        <p:spPr bwMode="auto">
          <a:xfrm>
            <a:off x="7680176" y="438785"/>
            <a:ext cx="3744416"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散列表的引入</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23"/>
          <p:cNvSpPr>
            <a:spLocks noChangeArrowheads="1"/>
          </p:cNvSpPr>
          <p:nvPr/>
        </p:nvSpPr>
        <p:spPr bwMode="auto">
          <a:xfrm>
            <a:off x="1343473" y="2818267"/>
            <a:ext cx="8863428" cy="13849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lnSpc>
                <a:spcPct val="150000"/>
              </a:lnSpc>
              <a:spcAft>
                <a:spcPts val="0"/>
              </a:spcAft>
              <a:buFontTx/>
              <a:buNone/>
              <a:defRPr/>
            </a:pPr>
            <a:r>
              <a:rPr lang="zh-CN" altLang="en-US" sz="2800" b="0" kern="0" dirty="0" smtClean="0">
                <a:solidFill>
                  <a:srgbClr val="FF0000"/>
                </a:solidFill>
                <a:latin typeface="+mj-ea"/>
                <a:ea typeface="+mj-ea"/>
                <a:sym typeface="+mn-ea"/>
              </a:rPr>
              <a:t>方法：将待查找学生与当前座位上的学生一一“比较”！</a:t>
            </a:r>
            <a:endParaRPr lang="en-US" altLang="zh-CN" sz="2800" b="0" kern="0" dirty="0" smtClean="0">
              <a:solidFill>
                <a:srgbClr val="FF0000"/>
              </a:solidFill>
              <a:latin typeface="+mj-ea"/>
              <a:ea typeface="+mj-ea"/>
              <a:sym typeface="+mn-ea"/>
            </a:endParaRPr>
          </a:p>
          <a:p>
            <a:pPr algn="ctr" fontAlgn="auto">
              <a:lnSpc>
                <a:spcPct val="150000"/>
              </a:lnSpc>
              <a:spcAft>
                <a:spcPts val="0"/>
              </a:spcAft>
              <a:buFontTx/>
              <a:buNone/>
              <a:defRPr/>
            </a:pPr>
            <a:r>
              <a:rPr lang="zh-CN" altLang="en-US" sz="2800" kern="0" dirty="0">
                <a:solidFill>
                  <a:srgbClr val="FF0000"/>
                </a:solidFill>
                <a:latin typeface="+mj-ea"/>
                <a:ea typeface="+mj-ea"/>
                <a:sym typeface="+mn-ea"/>
              </a:rPr>
              <a:t>速度很</a:t>
            </a:r>
            <a:r>
              <a:rPr lang="zh-CN" altLang="en-US" sz="2800" kern="0" dirty="0" smtClean="0">
                <a:solidFill>
                  <a:srgbClr val="FF0000"/>
                </a:solidFill>
                <a:latin typeface="+mj-ea"/>
                <a:ea typeface="+mj-ea"/>
                <a:sym typeface="+mn-ea"/>
              </a:rPr>
              <a:t>慢！</a:t>
            </a:r>
            <a:r>
              <a:rPr lang="zh-CN" altLang="en-US" sz="2800" b="0" kern="0" dirty="0" smtClean="0">
                <a:solidFill>
                  <a:srgbClr val="FF0000"/>
                </a:solidFill>
                <a:latin typeface="+mj-ea"/>
                <a:ea typeface="+mj-ea"/>
                <a:sym typeface="+mn-ea"/>
              </a:rPr>
              <a:t> </a:t>
            </a:r>
            <a:endParaRPr lang="zh-CN" altLang="en-US" sz="2800" b="0" kern="0" dirty="0">
              <a:solidFill>
                <a:srgbClr val="FF0000"/>
              </a:solidFill>
              <a:latin typeface="+mj-ea"/>
              <a:ea typeface="+mj-ea"/>
              <a:sym typeface="+mn-ea"/>
            </a:endParaRPr>
          </a:p>
        </p:txBody>
      </p:sp>
      <p:sp>
        <p:nvSpPr>
          <p:cNvPr id="8" name="Rectangle 31"/>
          <p:cNvSpPr>
            <a:spLocks noChangeArrowheads="1"/>
          </p:cNvSpPr>
          <p:nvPr/>
        </p:nvSpPr>
        <p:spPr bwMode="auto">
          <a:xfrm>
            <a:off x="1343472" y="4437112"/>
            <a:ext cx="936104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20000"/>
              </a:spcBef>
              <a:buClr>
                <a:schemeClr val="tx2"/>
              </a:buClr>
              <a:buSzPct val="60000"/>
            </a:pPr>
            <a:r>
              <a:rPr lang="zh-CN" altLang="en-US" sz="2800" b="1" dirty="0" smtClean="0">
                <a:solidFill>
                  <a:srgbClr val="000000"/>
                </a:solidFill>
                <a:latin typeface="华文楷体" panose="02010600040101010101" pitchFamily="2" charset="-122"/>
                <a:ea typeface="华文楷体" panose="02010600040101010101" pitchFamily="2" charset="-122"/>
              </a:rPr>
              <a:t>        如果规定学生座位的编号与其学号末位两位相同，你能快速找出学号为</a:t>
            </a:r>
            <a:r>
              <a:rPr lang="en-US" altLang="zh-CN" sz="2800" b="1" dirty="0" smtClean="0">
                <a:solidFill>
                  <a:srgbClr val="000000"/>
                </a:solidFill>
                <a:latin typeface="华文楷体" panose="02010600040101010101" pitchFamily="2" charset="-122"/>
                <a:ea typeface="华文楷体" panose="02010600040101010101" pitchFamily="2" charset="-122"/>
              </a:rPr>
              <a:t>993608</a:t>
            </a:r>
            <a:r>
              <a:rPr lang="zh-CN" altLang="en-US" sz="2800" b="1" dirty="0" smtClean="0">
                <a:solidFill>
                  <a:srgbClr val="000000"/>
                </a:solidFill>
                <a:latin typeface="华文楷体" panose="02010600040101010101" pitchFamily="2" charset="-122"/>
                <a:ea typeface="华文楷体" panose="02010600040101010101" pitchFamily="2" charset="-122"/>
              </a:rPr>
              <a:t>的学生吗？为什么？</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1054735"/>
            <a:ext cx="9809410" cy="784830"/>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noProof="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、散列表的基本概念</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7" name="Rectangle 6"/>
          <p:cNvSpPr>
            <a:spLocks noChangeArrowheads="1"/>
          </p:cNvSpPr>
          <p:nvPr/>
        </p:nvSpPr>
        <p:spPr bwMode="auto">
          <a:xfrm>
            <a:off x="1384639" y="2060848"/>
            <a:ext cx="9078946" cy="43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fontAlgn="auto">
              <a:lnSpc>
                <a:spcPct val="130000"/>
              </a:lnSpc>
              <a:spcBef>
                <a:spcPts val="0"/>
              </a:spcBef>
              <a:spcAft>
                <a:spcPts val="0"/>
              </a:spcAft>
              <a:buFont typeface="Wingdings" panose="05000000000000000000" pitchFamily="2" charset="2"/>
              <a:buChar char="Ø"/>
              <a:defRPr/>
            </a:pPr>
            <a:r>
              <a:rPr lang="zh-CN" altLang="en-US" sz="2400" b="1" kern="0"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散列</a:t>
            </a:r>
            <a:r>
              <a:rPr lang="zh-CN" altLang="en-US" sz="2400" b="1" kern="0" dirty="0" smtClean="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函数：</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在</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记录</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的</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关键字</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key</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与</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记录的</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存储位置</a:t>
            </a:r>
            <a:r>
              <a:rPr lang="en-US" altLang="zh-CN"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之间建立一个确定的对应关系</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，使</a:t>
            </a:r>
            <a:r>
              <a:rPr lang="en-US" altLang="zh-CN" sz="24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P=H(key)</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，称这个对应关系</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为散</a:t>
            </a:r>
            <a:r>
              <a:rPr lang="zh-CN" altLang="en-US" sz="2400" b="1" kern="0"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列函数</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为</a:t>
            </a:r>
            <a:r>
              <a:rPr lang="zh-CN" altLang="en-US" sz="2400" b="1" kern="0" dirty="0" smtClean="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散列地址</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342900" indent="-342900" fontAlgn="auto">
              <a:lnSpc>
                <a:spcPct val="130000"/>
              </a:lnSpc>
              <a:spcBef>
                <a:spcPts val="0"/>
              </a:spcBef>
              <a:spcAft>
                <a:spcPts val="0"/>
              </a:spcAft>
              <a:buFont typeface="Wingdings" panose="05000000000000000000" pitchFamily="2" charset="2"/>
              <a:buChar char="Ø"/>
              <a:defRPr/>
            </a:pPr>
            <a:r>
              <a:rPr lang="zh-CN" altLang="en-US" sz="2400" b="1" kern="0"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散列</a:t>
            </a:r>
            <a:r>
              <a:rPr lang="zh-CN" altLang="en-US" sz="2400" b="1" kern="0" dirty="0" smtClean="0">
                <a:solidFill>
                  <a:srgbClr val="3333CC"/>
                </a:solidFill>
                <a:latin typeface="Times New Roman" panose="02020603050405020304" pitchFamily="18" charset="0"/>
                <a:ea typeface="华文楷体" panose="02010600040101010101" pitchFamily="2" charset="-122"/>
                <a:cs typeface="Times New Roman" panose="02020603050405020304" pitchFamily="18" charset="0"/>
                <a:sym typeface="+mn-ea"/>
              </a:rPr>
              <a:t>表：</a:t>
            </a:r>
            <a:r>
              <a:rPr lang="zh-CN" altLang="en-US"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一个</a:t>
            </a:r>
            <a:r>
              <a:rPr lang="zh-CN" altLang="en-US" sz="24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有限连续的地址空间</a:t>
            </a:r>
            <a:r>
              <a:rPr lang="zh-CN" altLang="en-US"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用以存储按散列函数计算得到相应散列地址的数据记录</a:t>
            </a:r>
            <a:r>
              <a:rPr lang="zh-CN" altLang="en-US"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。通常为一个一维数组，散列地址是数组的下标。    </a:t>
            </a:r>
            <a:endParaRPr lang="en-US" altLang="zh-CN"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342900" indent="-342900" fontAlgn="auto">
              <a:lnSpc>
                <a:spcPct val="130000"/>
              </a:lnSpc>
              <a:spcBef>
                <a:spcPts val="0"/>
              </a:spcBef>
              <a:spcAft>
                <a:spcPts val="0"/>
              </a:spcAft>
              <a:buFont typeface="Wingdings" panose="05000000000000000000" pitchFamily="2" charset="2"/>
              <a:buChar char="Ø"/>
              <a:defRPr/>
            </a:pPr>
            <a:r>
              <a:rPr lang="zh-CN" altLang="en-US" sz="2400" b="1" kern="0" dirty="0" smtClean="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冲突：</a:t>
            </a:r>
            <a:r>
              <a:rPr lang="zh-CN" altLang="en-US"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对</a:t>
            </a:r>
            <a:r>
              <a:rPr lang="zh-CN" altLang="en-US" sz="24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不同</a:t>
            </a:r>
            <a:r>
              <a:rPr lang="zh-CN" altLang="en-US" sz="24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的</a:t>
            </a:r>
            <a:r>
              <a:rPr lang="zh-CN" altLang="en-US" sz="24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关键字可能得到同一散列地址</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，即</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key1</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key2</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，而</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H(key1)=H(key2)</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，这种</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情况称为</a:t>
            </a:r>
            <a:r>
              <a:rPr lang="zh-CN" altLang="en-US" sz="2400" b="1" kern="0" dirty="0" smtClean="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冲突</a:t>
            </a:r>
            <a:r>
              <a:rPr lang="zh-CN" altLang="en-US" sz="2400" b="1"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具有</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相同函数值的</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关键字</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key1</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与</a:t>
            </a:r>
            <a:r>
              <a:rPr lang="en-US" altLang="zh-CN"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key2</a:t>
            </a:r>
            <a:r>
              <a:rPr lang="zh-CN" altLang="en-US" sz="24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互称为</a:t>
            </a:r>
            <a:r>
              <a:rPr lang="zh-CN" altLang="en-US" sz="2400" b="1" kern="0"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mn-ea"/>
              </a:rPr>
              <a:t>同义词</a:t>
            </a:r>
            <a:r>
              <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4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p:cNvSpPr>
            <a:spLocks noChangeArrowheads="1"/>
          </p:cNvSpPr>
          <p:nvPr/>
        </p:nvSpPr>
        <p:spPr bwMode="auto">
          <a:xfrm>
            <a:off x="1400696" y="1953389"/>
            <a:ext cx="9735864" cy="53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5000"/>
              </a:lnSpc>
              <a:spcBef>
                <a:spcPct val="50000"/>
              </a:spcBef>
            </a:pPr>
            <a:r>
              <a:rPr lang="zh-CN" altLang="en-US" sz="2400" b="1" dirty="0">
                <a:solidFill>
                  <a:srgbClr val="0000FF"/>
                </a:solidFill>
                <a:latin typeface="+mj-ea"/>
                <a:ea typeface="+mj-ea"/>
              </a:rPr>
              <a:t>    散列</a:t>
            </a:r>
            <a:r>
              <a:rPr lang="zh-CN" altLang="en-US" sz="2400" b="1" dirty="0" smtClean="0">
                <a:solidFill>
                  <a:srgbClr val="0000FF"/>
                </a:solidFill>
                <a:latin typeface="+mj-ea"/>
                <a:ea typeface="+mj-ea"/>
              </a:rPr>
              <a:t>表</a:t>
            </a:r>
            <a:r>
              <a:rPr lang="zh-CN" altLang="en-US" sz="2400" b="1" dirty="0">
                <a:solidFill>
                  <a:srgbClr val="0000FF"/>
                </a:solidFill>
                <a:latin typeface="+mj-ea"/>
                <a:ea typeface="+mj-ea"/>
              </a:rPr>
              <a:t>技术的主要目标是提高查找效率，即缩短查表和填表的时间。</a:t>
            </a:r>
            <a:endParaRPr lang="zh-CN" altLang="en-US" sz="2400" b="1" dirty="0">
              <a:solidFill>
                <a:srgbClr val="0000FF"/>
              </a:solidFill>
              <a:latin typeface="+mj-ea"/>
              <a:ea typeface="+mj-ea"/>
            </a:endParaRPr>
          </a:p>
        </p:txBody>
      </p:sp>
      <p:sp>
        <p:nvSpPr>
          <p:cNvPr id="5" name="Rectangle 3"/>
          <p:cNvSpPr txBox="1">
            <a:spLocks noChangeArrowheads="1"/>
          </p:cNvSpPr>
          <p:nvPr/>
        </p:nvSpPr>
        <p:spPr bwMode="auto">
          <a:xfrm>
            <a:off x="1102246" y="2664098"/>
            <a:ext cx="9530258"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20000"/>
              </a:spcBef>
              <a:buClr>
                <a:schemeClr val="tx2"/>
              </a:buClr>
              <a:buFont typeface="Wingdings" panose="05000000000000000000" pitchFamily="2" charset="2"/>
              <a:buChar char="§"/>
            </a:pPr>
            <a:r>
              <a:rPr lang="zh-CN" altLang="en-US"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需解决两个问题：</a:t>
            </a:r>
            <a:endParaRPr lang="zh-CN" altLang="en-US"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20000"/>
              </a:lnSpc>
              <a:spcBef>
                <a:spcPct val="20000"/>
              </a:spcBef>
              <a:buClr>
                <a:schemeClr val="accent1"/>
              </a:buClr>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9900CC"/>
                </a:solidFill>
                <a:latin typeface="Times New Roman" panose="02020603050405020304" pitchFamily="18" charset="0"/>
                <a:ea typeface="华文楷体" panose="02010600040101010101" pitchFamily="2" charset="-122"/>
                <a:cs typeface="Times New Roman" panose="02020603050405020304" pitchFamily="18" charset="0"/>
              </a:rPr>
              <a:t>构造好的散列函数：</a:t>
            </a:r>
            <a:endParaRPr lang="zh-CN" altLang="en-US" sz="2400" dirty="0">
              <a:solidFill>
                <a:srgbClr val="9900CC"/>
              </a:solidFill>
              <a:latin typeface="Times New Roman" panose="02020603050405020304" pitchFamily="18" charset="0"/>
              <a:ea typeface="华文楷体" panose="02010600040101010101" pitchFamily="2" charset="-122"/>
              <a:cs typeface="Times New Roman" panose="02020603050405020304" pitchFamily="18" charset="0"/>
            </a:endParaRPr>
          </a:p>
          <a:p>
            <a:pPr lvl="2" eaLnBrk="1" hangingPunct="1">
              <a:lnSpc>
                <a:spcPct val="120000"/>
              </a:lnSpc>
              <a:spcBef>
                <a:spcPct val="20000"/>
              </a:spcBef>
              <a:buClr>
                <a:srgbClr val="290DF7"/>
              </a:buClr>
              <a:buSzPct val="75000"/>
              <a:buFont typeface="Wingdings" panose="05000000000000000000" pitchFamily="2" charset="2"/>
              <a:buChar char="Ø"/>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所选函数尽可能简单，以便提高转换速度。</a:t>
            </a:r>
            <a:endPar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lvl="2" eaLnBrk="1" hangingPunct="1">
              <a:lnSpc>
                <a:spcPct val="120000"/>
              </a:lnSpc>
              <a:spcBef>
                <a:spcPct val="20000"/>
              </a:spcBef>
              <a:buClr>
                <a:srgbClr val="290DF7"/>
              </a:buClr>
              <a:buSzPct val="75000"/>
              <a:buFont typeface="Wingdings" panose="05000000000000000000" pitchFamily="2" charset="2"/>
              <a:buChar char="Ø"/>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所选函数对关键字计算出的地址，应在散列地址集中大致均匀分布，以减少空间浪费。</a:t>
            </a:r>
            <a:endPar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20000"/>
              </a:lnSpc>
              <a:spcBef>
                <a:spcPct val="20000"/>
              </a:spcBef>
              <a:buClr>
                <a:schemeClr val="accent1"/>
              </a:buClr>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9900CC"/>
                </a:solidFill>
                <a:latin typeface="Times New Roman" panose="02020603050405020304" pitchFamily="18" charset="0"/>
                <a:ea typeface="华文楷体" panose="02010600040101010101" pitchFamily="2" charset="-122"/>
                <a:cs typeface="Times New Roman" panose="02020603050405020304" pitchFamily="18" charset="0"/>
              </a:rPr>
              <a:t>制定解决冲突的方案。</a:t>
            </a:r>
            <a:endParaRPr lang="en-US" altLang="zh-CN" sz="2400" dirty="0">
              <a:solidFill>
                <a:srgbClr val="9900CC"/>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20000"/>
              </a:lnSpc>
              <a:spcBef>
                <a:spcPct val="20000"/>
              </a:spcBef>
              <a:buClr>
                <a:schemeClr val="accent1"/>
              </a:buClr>
              <a:buFont typeface="Wingdings" panose="05000000000000000000" pitchFamily="2" charset="2"/>
              <a:buNone/>
            </a:pPr>
            <a:r>
              <a:rPr lang="zh-CN" altLang="en-US"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查找</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时，如果从散列函数计算出的地址中查不到关键码，</a:t>
            </a:r>
            <a:endPar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20000"/>
              </a:lnSpc>
              <a:spcBef>
                <a:spcPct val="20000"/>
              </a:spcBef>
              <a:buClr>
                <a:schemeClr val="accent1"/>
              </a:buClr>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则应当依据解决冲突的规则，有规律地查询其它相关单元。</a:t>
            </a:r>
            <a:endPar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lvl="1" eaLnBrk="1" hangingPunct="1">
              <a:lnSpc>
                <a:spcPct val="120000"/>
              </a:lnSpc>
              <a:spcBef>
                <a:spcPct val="20000"/>
              </a:spcBef>
              <a:buClr>
                <a:schemeClr val="accent1"/>
              </a:buClr>
              <a:buFont typeface="Wingdings" panose="05000000000000000000" pitchFamily="2" charset="2"/>
              <a:buNone/>
            </a:pPr>
            <a:endParaRPr lang="zh-CN" altLang="en-US" sz="2800" dirty="0">
              <a:solidFill>
                <a:srgbClr val="9900CC"/>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20000"/>
              </a:lnSpc>
              <a:spcBef>
                <a:spcPct val="20000"/>
              </a:spcBef>
              <a:buClr>
                <a:schemeClr val="tx2"/>
              </a:buClr>
              <a:buFont typeface="Wingdings" panose="05000000000000000000" pitchFamily="2" charset="2"/>
              <a:buChar char="§"/>
            </a:pPr>
            <a:endPar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6"/>
          <p:cNvSpPr>
            <a:spLocks noChangeArrowheads="1"/>
          </p:cNvSpPr>
          <p:nvPr/>
        </p:nvSpPr>
        <p:spPr bwMode="auto">
          <a:xfrm>
            <a:off x="1327150" y="1054735"/>
            <a:ext cx="9809410" cy="784830"/>
          </a:xfrm>
          <a:prstGeom prst="rect">
            <a:avLst/>
          </a:prstGeom>
          <a:noFill/>
          <a:ln>
            <a:noFill/>
          </a:ln>
          <a:effectLst/>
        </p:spPr>
        <p:txBody>
          <a:bodyPr wrap="square">
            <a:spAutoFit/>
          </a:bodyPr>
          <a:lstStyle/>
          <a:p>
            <a:pPr marL="381000" indent="-381000">
              <a:lnSpc>
                <a:spcPct val="150000"/>
              </a:lnSpc>
              <a:spcBef>
                <a:spcPct val="10000"/>
              </a:spcBef>
              <a:defRPr/>
            </a:pPr>
            <a:r>
              <a:rPr lang="en-US" altLang="zh-CN" sz="3000" b="1" noProof="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1</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、散列表的基本概念</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Right)">
                                      <p:cBhvr>
                                        <p:cTn id="12" dur="500"/>
                                        <p:tgtEl>
                                          <p:spTgt spid="5">
                                            <p:txEl>
                                              <p:pRg st="1" end="1"/>
                                            </p:txEl>
                                          </p:spTgt>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trips(downRight)">
                                      <p:cBhvr>
                                        <p:cTn id="16" dur="500"/>
                                        <p:tgtEl>
                                          <p:spTgt spid="5">
                                            <p:txEl>
                                              <p:pRg st="2" end="2"/>
                                            </p:txEl>
                                          </p:spTgt>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strips(downRigh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strips(downRight)">
                                      <p:cBhvr>
                                        <p:cTn id="25" dur="500"/>
                                        <p:tgtEl>
                                          <p:spTgt spid="5">
                                            <p:txEl>
                                              <p:pRg st="4" end="4"/>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strips(downRight)">
                                      <p:cBhvr>
                                        <p:cTn id="28" dur="500"/>
                                        <p:tgtEl>
                                          <p:spTgt spid="5">
                                            <p:txEl>
                                              <p:pRg st="5" end="5"/>
                                            </p:txEl>
                                          </p:spTgt>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strips(downRight)">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3"/>
          <p:cNvSpPr>
            <a:spLocks noChangeArrowheads="1"/>
          </p:cNvSpPr>
          <p:nvPr/>
        </p:nvSpPr>
        <p:spPr bwMode="auto">
          <a:xfrm>
            <a:off x="1618298" y="5630228"/>
            <a:ext cx="4275138"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rPr>
              <a:t>常用的散列函数构造方法有：</a:t>
            </a:r>
            <a:endParaRPr kumimoji="0" lang="zh-CN" altLang="en-US" sz="26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Text Box 5"/>
          <p:cNvSpPr txBox="1">
            <a:spLocks noChangeArrowheads="1"/>
          </p:cNvSpPr>
          <p:nvPr/>
        </p:nvSpPr>
        <p:spPr bwMode="auto">
          <a:xfrm>
            <a:off x="7858760" y="1219835"/>
            <a:ext cx="3167380" cy="482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 action="ppaction://hlinkshowjump?jump=nextslide"/>
              </a:rPr>
              <a:t>直接定址法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1" action="ppaction://hlinksldjump"/>
              </a:rPr>
              <a:t>除留余数法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2" action="ppaction://hlinksldjump"/>
              </a:rPr>
              <a:t>数字分析法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3" action="ppaction://hlinksldjump"/>
              </a:rPr>
              <a:t>平方取中法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4" action="ppaction://hlinksldjump"/>
              </a:rPr>
              <a:t>折叠法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5" action="ppaction://hlinksldjump"/>
              </a:rPr>
              <a:t>随机数法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Rectangle 6"/>
          <p:cNvSpPr>
            <a:spLocks noChangeArrowheads="1"/>
          </p:cNvSpPr>
          <p:nvPr/>
        </p:nvSpPr>
        <p:spPr bwMode="auto">
          <a:xfrm>
            <a:off x="744220" y="2110740"/>
            <a:ext cx="601916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285750" algn="l" defTabSz="914400" rtl="0" eaLnBrk="1" fontAlgn="auto" latinLnBrk="0" hangingPunct="1">
              <a:lnSpc>
                <a:spcPct val="15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要求一：</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n</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个数据原仅占用</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n</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个地址，虽然散列查找是以空间换时间，但仍希望散列的地址空间尽量小。</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285750" algn="l" defTabSz="914400" rtl="0" eaLnBrk="1" fontAlgn="auto" latinLnBrk="0" hangingPunct="1">
              <a:lnSpc>
                <a:spcPct val="150000"/>
              </a:lnSpc>
              <a:spcBef>
                <a:spcPct val="5000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要求二：</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无论用什么方法存储，目的都是尽量均匀地存放元素，以避免冲突。</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 name="AutoShape 7"/>
          <p:cNvSpPr>
            <a:spLocks noChangeArrowheads="1"/>
          </p:cNvSpPr>
          <p:nvPr/>
        </p:nvSpPr>
        <p:spPr bwMode="auto">
          <a:xfrm>
            <a:off x="6260783" y="5495290"/>
            <a:ext cx="914400" cy="762000"/>
          </a:xfrm>
          <a:prstGeom prst="rightArrow">
            <a:avLst>
              <a:gd name="adj1" fmla="val 50000"/>
              <a:gd name="adj2" fmla="val 30000"/>
            </a:avLst>
          </a:prstGeom>
          <a:solidFill>
            <a:srgbClr val="3399FF"/>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14" name="Rectangle 6"/>
          <p:cNvSpPr>
            <a:spLocks noChangeArrowheads="1"/>
          </p:cNvSpPr>
          <p:nvPr/>
        </p:nvSpPr>
        <p:spPr bwMode="auto">
          <a:xfrm>
            <a:off x="1327150" y="1054735"/>
            <a:ext cx="9809410"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xEl>
                                              <p:charRg st="0" end="7"/>
                                            </p:txEl>
                                          </p:spTgt>
                                        </p:tgtEl>
                                        <p:attrNameLst>
                                          <p:attrName>style.visibility</p:attrName>
                                        </p:attrNameLst>
                                      </p:cBhvr>
                                      <p:to>
                                        <p:strVal val="visible"/>
                                      </p:to>
                                    </p:set>
                                    <p:animEffect transition="in" filter="wipe(up)">
                                      <p:cBhvr>
                                        <p:cTn id="20" dur="500"/>
                                        <p:tgtEl>
                                          <p:spTgt spid="11">
                                            <p:txEl>
                                              <p:charRg st="0" end="7"/>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xEl>
                                              <p:charRg st="7" end="14"/>
                                            </p:txEl>
                                          </p:spTgt>
                                        </p:tgtEl>
                                        <p:attrNameLst>
                                          <p:attrName>style.visibility</p:attrName>
                                        </p:attrNameLst>
                                      </p:cBhvr>
                                      <p:to>
                                        <p:strVal val="visible"/>
                                      </p:to>
                                    </p:set>
                                    <p:animEffect transition="in" filter="wipe(up)">
                                      <p:cBhvr>
                                        <p:cTn id="24" dur="500"/>
                                        <p:tgtEl>
                                          <p:spTgt spid="11">
                                            <p:txEl>
                                              <p:charRg st="7" end="1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1">
                                            <p:txEl>
                                              <p:charRg st="14" end="21"/>
                                            </p:txEl>
                                          </p:spTgt>
                                        </p:tgtEl>
                                        <p:attrNameLst>
                                          <p:attrName>style.visibility</p:attrName>
                                        </p:attrNameLst>
                                      </p:cBhvr>
                                      <p:to>
                                        <p:strVal val="visible"/>
                                      </p:to>
                                    </p:set>
                                    <p:animEffect transition="in" filter="wipe(up)">
                                      <p:cBhvr>
                                        <p:cTn id="28" dur="500"/>
                                        <p:tgtEl>
                                          <p:spTgt spid="11">
                                            <p:txEl>
                                              <p:charRg st="14" end="21"/>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1">
                                            <p:txEl>
                                              <p:charRg st="21" end="28"/>
                                            </p:txEl>
                                          </p:spTgt>
                                        </p:tgtEl>
                                        <p:attrNameLst>
                                          <p:attrName>style.visibility</p:attrName>
                                        </p:attrNameLst>
                                      </p:cBhvr>
                                      <p:to>
                                        <p:strVal val="visible"/>
                                      </p:to>
                                    </p:set>
                                    <p:animEffect transition="in" filter="wipe(up)">
                                      <p:cBhvr>
                                        <p:cTn id="32" dur="500"/>
                                        <p:tgtEl>
                                          <p:spTgt spid="11">
                                            <p:txEl>
                                              <p:charRg st="21" end="28"/>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1">
                                            <p:txEl>
                                              <p:charRg st="28" end="33"/>
                                            </p:txEl>
                                          </p:spTgt>
                                        </p:tgtEl>
                                        <p:attrNameLst>
                                          <p:attrName>style.visibility</p:attrName>
                                        </p:attrNameLst>
                                      </p:cBhvr>
                                      <p:to>
                                        <p:strVal val="visible"/>
                                      </p:to>
                                    </p:set>
                                    <p:animEffect transition="in" filter="wipe(up)">
                                      <p:cBhvr>
                                        <p:cTn id="36" dur="500"/>
                                        <p:tgtEl>
                                          <p:spTgt spid="11">
                                            <p:txEl>
                                              <p:charRg st="28" end="33"/>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500" fill="hold">
                                          <p:stCondLst>
                                            <p:cond delay="0"/>
                                          </p:stCondLst>
                                        </p:cTn>
                                        <p:tgtEl>
                                          <p:spTgt spid="11">
                                            <p:txEl>
                                              <p:charRg st="33" end="39"/>
                                            </p:txEl>
                                          </p:spTgt>
                                        </p:tgtEl>
                                        <p:attrNameLst>
                                          <p:attrName>style.visibility</p:attrName>
                                        </p:attrNameLst>
                                      </p:cBhvr>
                                      <p:to>
                                        <p:strVal val="visible"/>
                                      </p:to>
                                    </p:set>
                                    <p:animEffect transition="in" filter="wipe(up)">
                                      <p:cBhvr>
                                        <p:cTn id="40" dur="500"/>
                                        <p:tgtEl>
                                          <p:spTgt spid="11">
                                            <p:txEl>
                                              <p:charRg st="33"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advAuto="1000" uiExpand="1" build="p"/>
      <p:bldP spid="12" grpId="0" bldLvl="0" animBg="1"/>
      <p:bldP spid="13"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1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直接定址法</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2" name="Rectangle 2"/>
          <p:cNvSpPr>
            <a:spLocks noChangeArrowheads="1"/>
          </p:cNvSpPr>
          <p:nvPr/>
        </p:nvSpPr>
        <p:spPr bwMode="auto">
          <a:xfrm>
            <a:off x="852805" y="1959610"/>
            <a:ext cx="10300335" cy="189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57250" marR="0" lvl="0" indent="-857250" algn="ctr" defTabSz="914400" rtl="0" eaLnBrk="1" fontAlgn="auto" latinLnBrk="0" hangingPunct="1">
              <a:lnSpc>
                <a:spcPct val="150000"/>
              </a:lnSpc>
              <a:spcBef>
                <a:spcPct val="0"/>
              </a:spcBef>
              <a:spcAft>
                <a:spcPts val="0"/>
              </a:spcAft>
              <a:buClrTx/>
              <a:buSzTx/>
              <a:buFontTx/>
              <a:buNone/>
              <a:defRPr/>
            </a:pP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H(key) = </a:t>
            </a:r>
            <a:r>
              <a:rPr kumimoji="0" lang="en-US" altLang="zh-CN" sz="2600" b="1" i="0" u="none" strike="noStrike" kern="0" cap="none" spc="0" normalizeH="0" baseline="0" noProof="0" dirty="0" err="1">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a·key</a:t>
            </a: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b    (a</a:t>
            </a:r>
            <a:r>
              <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r>
              <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为常数</a:t>
            </a: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857250" marR="0" lvl="0" indent="-857250" algn="l" defTabSz="914400" rtl="0" eaLnBrk="0" fontAlgn="auto" latinLnBrk="0" hangingPunct="0">
              <a:lnSpc>
                <a:spcPct val="15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优点：</a:t>
            </a: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以关键码 </a:t>
            </a:r>
            <a:r>
              <a:rPr kumimoji="0" lang="en-US" altLang="zh-CN"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key </a:t>
            </a: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的某个线性函数值为散列地址，不会产生冲突。</a:t>
            </a:r>
            <a:endParaRPr kumimoji="0" lang="en-US" altLang="zh-CN"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857250" marR="0" lvl="0" indent="-857250" algn="l" defTabSz="914400" rtl="0" eaLnBrk="0" fontAlgn="auto" latinLnBrk="0" hangingPunct="0">
              <a:lnSpc>
                <a:spcPct val="15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缺点：</a:t>
            </a:r>
            <a:r>
              <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要占用连续地址空间，空间效率低。 </a:t>
            </a:r>
            <a:endParaRPr kumimoji="0" lang="zh-CN" altLang="en-US" sz="2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3" name="Rectangle 3"/>
          <p:cNvSpPr>
            <a:spLocks noChangeArrowheads="1"/>
          </p:cNvSpPr>
          <p:nvPr/>
        </p:nvSpPr>
        <p:spPr bwMode="auto">
          <a:xfrm>
            <a:off x="1449070" y="4087495"/>
            <a:ext cx="941260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例：</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关键码集合为</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500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900}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，选取散列函数为 </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H(key)=key/100</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，则存储结构（散列表）如下：</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nvGrpSpPr>
          <p:cNvPr id="34" name="Group 4"/>
          <p:cNvGrpSpPr/>
          <p:nvPr/>
        </p:nvGrpSpPr>
        <p:grpSpPr>
          <a:xfrm>
            <a:off x="2519680" y="5395913"/>
            <a:ext cx="6248400" cy="1128713"/>
            <a:chOff x="960" y="3024"/>
            <a:chExt cx="3936" cy="711"/>
          </a:xfrm>
        </p:grpSpPr>
        <p:sp>
          <p:nvSpPr>
            <p:cNvPr id="35" name="Rectangle 5"/>
            <p:cNvSpPr>
              <a:spLocks noChangeArrowheads="1"/>
            </p:cNvSpPr>
            <p:nvPr/>
          </p:nvSpPr>
          <p:spPr bwMode="auto">
            <a:xfrm>
              <a:off x="1046" y="3024"/>
              <a:ext cx="385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0     1     2     3    4     5     6     7     8    9</a:t>
              </a:r>
              <a:endPar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6" name="Rectangle 6"/>
            <p:cNvSpPr>
              <a:spLocks noChangeArrowheads="1"/>
            </p:cNvSpPr>
            <p:nvPr/>
          </p:nvSpPr>
          <p:spPr bwMode="auto">
            <a:xfrm>
              <a:off x="4416"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900</a:t>
              </a:r>
              <a:endPar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7" name="Rectangle 7"/>
            <p:cNvSpPr>
              <a:spLocks noChangeArrowheads="1"/>
            </p:cNvSpPr>
            <p:nvPr/>
          </p:nvSpPr>
          <p:spPr bwMode="auto">
            <a:xfrm>
              <a:off x="4032"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800</a:t>
              </a:r>
              <a:endPar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8" name="Rectangle 8"/>
            <p:cNvSpPr>
              <a:spLocks noChangeArrowheads="1"/>
            </p:cNvSpPr>
            <p:nvPr/>
          </p:nvSpPr>
          <p:spPr bwMode="auto">
            <a:xfrm>
              <a:off x="3648"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700</a:t>
              </a:r>
              <a:endPar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9" name="Rectangle 9"/>
            <p:cNvSpPr>
              <a:spLocks noChangeArrowheads="1"/>
            </p:cNvSpPr>
            <p:nvPr/>
          </p:nvSpPr>
          <p:spPr bwMode="auto">
            <a:xfrm>
              <a:off x="3264" y="3370"/>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endParaRPr kumimoji="0" lang="zh-CN" altLang="zh-CN" sz="20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0" name="Rectangle 10"/>
            <p:cNvSpPr>
              <a:spLocks noChangeArrowheads="1"/>
            </p:cNvSpPr>
            <p:nvPr/>
          </p:nvSpPr>
          <p:spPr bwMode="auto">
            <a:xfrm>
              <a:off x="2880"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500</a:t>
              </a:r>
              <a:endPar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1" name="Rectangle 11"/>
            <p:cNvSpPr>
              <a:spLocks noChangeArrowheads="1"/>
            </p:cNvSpPr>
            <p:nvPr/>
          </p:nvSpPr>
          <p:spPr bwMode="auto">
            <a:xfrm>
              <a:off x="2496" y="3370"/>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endParaRPr kumimoji="0" lang="zh-CN" altLang="zh-CN" sz="20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2" name="Rectangle 12"/>
            <p:cNvSpPr>
              <a:spLocks noChangeArrowheads="1"/>
            </p:cNvSpPr>
            <p:nvPr/>
          </p:nvSpPr>
          <p:spPr bwMode="auto">
            <a:xfrm>
              <a:off x="2112"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300</a:t>
              </a:r>
              <a:endParaRPr kumimoji="0" lang="en-US" altLang="zh-CN" sz="2200" b="1" i="0" u="none" strike="noStrike" kern="0" cap="none" spc="0" normalizeH="0" baseline="0" noProof="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3" name="Rectangle 13"/>
            <p:cNvSpPr>
              <a:spLocks noChangeArrowheads="1"/>
            </p:cNvSpPr>
            <p:nvPr/>
          </p:nvSpPr>
          <p:spPr bwMode="auto">
            <a:xfrm>
              <a:off x="1728" y="3370"/>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endParaRPr kumimoji="0" lang="zh-CN" altLang="zh-CN" sz="20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4" name="Rectangle 14"/>
            <p:cNvSpPr>
              <a:spLocks noChangeArrowheads="1"/>
            </p:cNvSpPr>
            <p:nvPr/>
          </p:nvSpPr>
          <p:spPr bwMode="auto">
            <a:xfrm>
              <a:off x="1344" y="3415"/>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2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100</a:t>
              </a:r>
              <a:endParaRPr kumimoji="0" lang="en-US" altLang="zh-CN" sz="22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5" name="Rectangle 15"/>
            <p:cNvSpPr>
              <a:spLocks noChangeArrowheads="1"/>
            </p:cNvSpPr>
            <p:nvPr/>
          </p:nvSpPr>
          <p:spPr bwMode="auto">
            <a:xfrm>
              <a:off x="960" y="3370"/>
              <a:ext cx="3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endParaRPr kumimoji="0" lang="zh-CN" altLang="zh-CN" sz="20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6" name="Line 16"/>
            <p:cNvSpPr>
              <a:spLocks noChangeShapeType="1"/>
            </p:cNvSpPr>
            <p:nvPr/>
          </p:nvSpPr>
          <p:spPr bwMode="auto">
            <a:xfrm>
              <a:off x="960" y="3370"/>
              <a:ext cx="3840"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Line 17"/>
            <p:cNvSpPr>
              <a:spLocks noChangeShapeType="1"/>
            </p:cNvSpPr>
            <p:nvPr/>
          </p:nvSpPr>
          <p:spPr bwMode="auto">
            <a:xfrm>
              <a:off x="960" y="3690"/>
              <a:ext cx="3840"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Line 18"/>
            <p:cNvSpPr>
              <a:spLocks noChangeShapeType="1"/>
            </p:cNvSpPr>
            <p:nvPr/>
          </p:nvSpPr>
          <p:spPr bwMode="auto">
            <a:xfrm>
              <a:off x="960" y="3370"/>
              <a:ext cx="0" cy="32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9" name="Line 19"/>
            <p:cNvSpPr>
              <a:spLocks noChangeShapeType="1"/>
            </p:cNvSpPr>
            <p:nvPr/>
          </p:nvSpPr>
          <p:spPr bwMode="auto">
            <a:xfrm>
              <a:off x="1344"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20"/>
            <p:cNvSpPr>
              <a:spLocks noChangeShapeType="1"/>
            </p:cNvSpPr>
            <p:nvPr/>
          </p:nvSpPr>
          <p:spPr bwMode="auto">
            <a:xfrm>
              <a:off x="1728"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1"/>
            <p:cNvSpPr>
              <a:spLocks noChangeShapeType="1"/>
            </p:cNvSpPr>
            <p:nvPr/>
          </p:nvSpPr>
          <p:spPr bwMode="auto">
            <a:xfrm>
              <a:off x="2112"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22"/>
            <p:cNvSpPr>
              <a:spLocks noChangeShapeType="1"/>
            </p:cNvSpPr>
            <p:nvPr/>
          </p:nvSpPr>
          <p:spPr bwMode="auto">
            <a:xfrm>
              <a:off x="2496"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23"/>
            <p:cNvSpPr>
              <a:spLocks noChangeShapeType="1"/>
            </p:cNvSpPr>
            <p:nvPr/>
          </p:nvSpPr>
          <p:spPr bwMode="auto">
            <a:xfrm>
              <a:off x="2880"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24"/>
            <p:cNvSpPr>
              <a:spLocks noChangeShapeType="1"/>
            </p:cNvSpPr>
            <p:nvPr/>
          </p:nvSpPr>
          <p:spPr bwMode="auto">
            <a:xfrm>
              <a:off x="3264"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5"/>
            <p:cNvSpPr>
              <a:spLocks noChangeShapeType="1"/>
            </p:cNvSpPr>
            <p:nvPr/>
          </p:nvSpPr>
          <p:spPr bwMode="auto">
            <a:xfrm>
              <a:off x="3648"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26"/>
            <p:cNvSpPr>
              <a:spLocks noChangeShapeType="1"/>
            </p:cNvSpPr>
            <p:nvPr/>
          </p:nvSpPr>
          <p:spPr bwMode="auto">
            <a:xfrm>
              <a:off x="4032"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27"/>
            <p:cNvSpPr>
              <a:spLocks noChangeShapeType="1"/>
            </p:cNvSpPr>
            <p:nvPr/>
          </p:nvSpPr>
          <p:spPr bwMode="auto">
            <a:xfrm>
              <a:off x="4416" y="3370"/>
              <a:ext cx="0" cy="32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28"/>
            <p:cNvSpPr>
              <a:spLocks noChangeShapeType="1"/>
            </p:cNvSpPr>
            <p:nvPr/>
          </p:nvSpPr>
          <p:spPr bwMode="auto">
            <a:xfrm>
              <a:off x="4800" y="3370"/>
              <a:ext cx="0" cy="32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trips(downRight)">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1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6159500" y="438785"/>
            <a:ext cx="52654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除留余数法</a:t>
            </a:r>
            <a:r>
              <a:rPr lang="zh-CN" altLang="en-US" sz="3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（重点掌握）</a:t>
            </a:r>
            <a:endParaRPr lang="zh-CN" altLang="en-US" sz="3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8066" name="Rectangle 2"/>
          <p:cNvSpPr/>
          <p:nvPr/>
        </p:nvSpPr>
        <p:spPr>
          <a:xfrm>
            <a:off x="843915" y="2218690"/>
            <a:ext cx="10079990" cy="3408680"/>
          </a:xfrm>
          <a:prstGeom prst="rect">
            <a:avLst/>
          </a:prstGeom>
          <a:noFill/>
          <a:ln w="38100">
            <a:noFill/>
          </a:ln>
        </p:spPr>
        <p:txBody>
          <a:bodyPr wrap="square" anchor="t">
            <a:spAutoFit/>
          </a:bodyPr>
          <a:p>
            <a:pPr algn="ctr">
              <a:lnSpc>
                <a:spcPct val="150000"/>
              </a:lnSpc>
            </a:pPr>
            <a:r>
              <a:rPr lang="en-US" altLang="zh-CN"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H(key)=key  mod  p    (p</a:t>
            </a:r>
            <a:r>
              <a:rPr lang="zh-CN" altLang="en-US"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是一个整数</a:t>
            </a:r>
            <a:r>
              <a:rPr lang="en-US" altLang="zh-CN"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spcBef>
                <a:spcPct val="20000"/>
              </a:spcBef>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特点：</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以关键码除以 </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的余数作为散列地址。</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关键：</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如何选取合适的 </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技巧：</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若设计的散列表长为 </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，则一般取 </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p ≤ m </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且为质数</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（也可以是</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不包含小于</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质因子的合数</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1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6159500" y="438785"/>
            <a:ext cx="52654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除留余数法</a:t>
            </a:r>
            <a:r>
              <a:rPr lang="zh-CN" altLang="en-US" sz="3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（重点掌握）</a:t>
            </a:r>
            <a:endParaRPr lang="zh-CN" altLang="en-US" sz="32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 name="Rectangle 3"/>
          <p:cNvSpPr>
            <a:spLocks noChangeArrowheads="1"/>
          </p:cNvSpPr>
          <p:nvPr/>
        </p:nvSpPr>
        <p:spPr bwMode="auto">
          <a:xfrm>
            <a:off x="1449070" y="1934845"/>
            <a:ext cx="9107805"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例：</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关键码集合为</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14</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23</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39</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9</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25</a:t>
            </a:r>
            <a:r>
              <a:rPr lang="zh-CN" altLang="en-US"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11</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，选取散列函数为</a:t>
            </a:r>
            <a:r>
              <a:rPr lang="en-US" altLang="zh-CN" sz="2400" b="1" kern="0" noProof="0" dirty="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H(k)=k  mod  7 </a:t>
            </a:r>
            <a:r>
              <a:rPr lang="zh-CN" altLang="en-US"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6</a:t>
            </a:r>
            <a:r>
              <a:rPr lang="zh-CN" altLang="en-US"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个元素用</a:t>
            </a:r>
            <a:r>
              <a:rPr lang="en-US" altLang="zh-CN"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r>
              <a:rPr lang="zh-CN" altLang="en-US"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个地址应该足够</a:t>
            </a:r>
            <a:r>
              <a:rPr lang="en-US" altLang="zh-CN"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kern="0" noProof="0" dirty="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通过哈希函数对</a:t>
            </a:r>
            <a:r>
              <a:rPr lang="en-US" altLang="zh-CN" sz="24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6</a:t>
            </a:r>
            <a:r>
              <a:rPr lang="zh-CN" altLang="en-US" sz="24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个元素建立哈希表：</a:t>
            </a:r>
            <a:endPar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30" name="Rectangle 4"/>
          <p:cNvSpPr>
            <a:spLocks noChangeArrowheads="1"/>
          </p:cNvSpPr>
          <p:nvPr/>
        </p:nvSpPr>
        <p:spPr bwMode="auto">
          <a:xfrm>
            <a:off x="6269355" y="4894263"/>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25</a:t>
            </a:r>
            <a:endPar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1" name="Rectangle 5"/>
          <p:cNvSpPr>
            <a:spLocks noChangeArrowheads="1"/>
          </p:cNvSpPr>
          <p:nvPr/>
        </p:nvSpPr>
        <p:spPr bwMode="auto">
          <a:xfrm>
            <a:off x="6304280" y="4487863"/>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39</a:t>
            </a:r>
            <a:endPar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2" name="Rectangle 6"/>
          <p:cNvSpPr>
            <a:spLocks noChangeArrowheads="1"/>
          </p:cNvSpPr>
          <p:nvPr/>
        </p:nvSpPr>
        <p:spPr bwMode="auto">
          <a:xfrm>
            <a:off x="4996180" y="4487863"/>
            <a:ext cx="49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23</a:t>
            </a:r>
            <a:endPar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Rectangle 7"/>
          <p:cNvSpPr>
            <a:spLocks noChangeArrowheads="1"/>
          </p:cNvSpPr>
          <p:nvPr/>
        </p:nvSpPr>
        <p:spPr bwMode="auto">
          <a:xfrm>
            <a:off x="5037455" y="4941888"/>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9</a:t>
            </a:r>
            <a:endParaRPr kumimoji="0"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4" name="Rectangle 8"/>
          <p:cNvSpPr>
            <a:spLocks noChangeArrowheads="1"/>
          </p:cNvSpPr>
          <p:nvPr/>
        </p:nvSpPr>
        <p:spPr bwMode="auto">
          <a:xfrm>
            <a:off x="3672205" y="4487863"/>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14</a:t>
            </a:r>
            <a:endPar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7" name="AutoShape 11"/>
          <p:cNvSpPr>
            <a:spLocks noChangeArrowheads="1"/>
          </p:cNvSpPr>
          <p:nvPr/>
        </p:nvSpPr>
        <p:spPr bwMode="auto">
          <a:xfrm>
            <a:off x="1922780" y="5275580"/>
            <a:ext cx="2235835" cy="381000"/>
          </a:xfrm>
          <a:prstGeom prst="wedgeRoundRectCallout">
            <a:avLst>
              <a:gd name="adj1" fmla="val 40727"/>
              <a:gd name="adj2" fmla="val -132917"/>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H(14)=14%7=0</a:t>
            </a:r>
            <a:endPar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38" name="Rectangle 12"/>
          <p:cNvSpPr>
            <a:spLocks noChangeArrowheads="1"/>
          </p:cNvSpPr>
          <p:nvPr/>
        </p:nvSpPr>
        <p:spPr bwMode="auto">
          <a:xfrm>
            <a:off x="6269355" y="5275263"/>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20000"/>
              </a:spcBef>
              <a:spcAft>
                <a:spcPts val="0"/>
              </a:spcAft>
              <a:buClrTx/>
              <a:buSzTx/>
              <a:buFontTx/>
              <a:buNone/>
              <a:defRPr/>
            </a:pP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11</a:t>
            </a:r>
            <a:endPar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9" name="AutoShape 13"/>
          <p:cNvSpPr>
            <a:spLocks noChangeArrowheads="1"/>
          </p:cNvSpPr>
          <p:nvPr/>
        </p:nvSpPr>
        <p:spPr bwMode="auto">
          <a:xfrm>
            <a:off x="7112318" y="6010275"/>
            <a:ext cx="2057400" cy="685800"/>
          </a:xfrm>
          <a:prstGeom prst="wedgeRoundRectCallout">
            <a:avLst>
              <a:gd name="adj1" fmla="val -70634"/>
              <a:gd name="adj2" fmla="val -201944"/>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H(25)=25%7=</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H(11)=11%7=</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4</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grpSp>
        <p:nvGrpSpPr>
          <p:cNvPr id="40" name="Group 15"/>
          <p:cNvGrpSpPr/>
          <p:nvPr/>
        </p:nvGrpSpPr>
        <p:grpSpPr>
          <a:xfrm>
            <a:off x="3596005" y="3979863"/>
            <a:ext cx="4610100" cy="965200"/>
            <a:chOff x="3024" y="1936"/>
            <a:chExt cx="2208" cy="608"/>
          </a:xfrm>
        </p:grpSpPr>
        <p:sp>
          <p:nvSpPr>
            <p:cNvPr id="41" name="Rectangle 16"/>
            <p:cNvSpPr>
              <a:spLocks noChangeArrowheads="1"/>
            </p:cNvSpPr>
            <p:nvPr/>
          </p:nvSpPr>
          <p:spPr bwMode="auto">
            <a:xfrm>
              <a:off x="3024" y="1936"/>
              <a:ext cx="220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0     1      2     3     4      5    6</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2" name="Line 17"/>
            <p:cNvSpPr>
              <a:spLocks noChangeShapeType="1"/>
            </p:cNvSpPr>
            <p:nvPr/>
          </p:nvSpPr>
          <p:spPr bwMode="auto">
            <a:xfrm>
              <a:off x="3024" y="2256"/>
              <a:ext cx="2160"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3" name="Line 18"/>
            <p:cNvSpPr>
              <a:spLocks noChangeShapeType="1"/>
            </p:cNvSpPr>
            <p:nvPr/>
          </p:nvSpPr>
          <p:spPr bwMode="auto">
            <a:xfrm>
              <a:off x="3024" y="2272"/>
              <a:ext cx="0" cy="2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4" name="Line 19"/>
            <p:cNvSpPr>
              <a:spLocks noChangeShapeType="1"/>
            </p:cNvSpPr>
            <p:nvPr/>
          </p:nvSpPr>
          <p:spPr bwMode="auto">
            <a:xfrm>
              <a:off x="4272" y="2256"/>
              <a:ext cx="0" cy="28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5" name="Line 20"/>
            <p:cNvSpPr>
              <a:spLocks noChangeShapeType="1"/>
            </p:cNvSpPr>
            <p:nvPr/>
          </p:nvSpPr>
          <p:spPr bwMode="auto">
            <a:xfrm flipV="1">
              <a:off x="3024" y="2544"/>
              <a:ext cx="2160"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6" name="Line 21"/>
            <p:cNvSpPr>
              <a:spLocks noChangeShapeType="1"/>
            </p:cNvSpPr>
            <p:nvPr/>
          </p:nvSpPr>
          <p:spPr bwMode="auto">
            <a:xfrm>
              <a:off x="5184" y="2256"/>
              <a:ext cx="0" cy="2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Line 22"/>
            <p:cNvSpPr>
              <a:spLocks noChangeShapeType="1"/>
            </p:cNvSpPr>
            <p:nvPr/>
          </p:nvSpPr>
          <p:spPr bwMode="auto">
            <a:xfrm>
              <a:off x="4608" y="2256"/>
              <a:ext cx="0" cy="2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Line 23"/>
            <p:cNvSpPr>
              <a:spLocks noChangeShapeType="1"/>
            </p:cNvSpPr>
            <p:nvPr/>
          </p:nvSpPr>
          <p:spPr bwMode="auto">
            <a:xfrm>
              <a:off x="4896" y="2256"/>
              <a:ext cx="0" cy="2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9" name="Line 24"/>
            <p:cNvSpPr>
              <a:spLocks noChangeShapeType="1"/>
            </p:cNvSpPr>
            <p:nvPr/>
          </p:nvSpPr>
          <p:spPr bwMode="auto">
            <a:xfrm>
              <a:off x="3984" y="2256"/>
              <a:ext cx="0" cy="2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25"/>
            <p:cNvSpPr>
              <a:spLocks noChangeShapeType="1"/>
            </p:cNvSpPr>
            <p:nvPr/>
          </p:nvSpPr>
          <p:spPr bwMode="auto">
            <a:xfrm>
              <a:off x="3648" y="2256"/>
              <a:ext cx="0" cy="2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6"/>
            <p:cNvSpPr>
              <a:spLocks noChangeShapeType="1"/>
            </p:cNvSpPr>
            <p:nvPr/>
          </p:nvSpPr>
          <p:spPr bwMode="auto">
            <a:xfrm>
              <a:off x="3360" y="2256"/>
              <a:ext cx="0" cy="2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7" name="AutoShape 11"/>
          <p:cNvSpPr>
            <a:spLocks noChangeArrowheads="1"/>
          </p:cNvSpPr>
          <p:nvPr/>
        </p:nvSpPr>
        <p:spPr bwMode="auto">
          <a:xfrm>
            <a:off x="2804795" y="5897880"/>
            <a:ext cx="2282190" cy="381000"/>
          </a:xfrm>
          <a:prstGeom prst="wedgeRoundRectCallout">
            <a:avLst>
              <a:gd name="adj1" fmla="val 51038"/>
              <a:gd name="adj2" fmla="val -297917"/>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H(23)=23%7=2</a:t>
            </a:r>
            <a:endPar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35" name="AutoShape 11"/>
          <p:cNvSpPr>
            <a:spLocks noChangeArrowheads="1"/>
          </p:cNvSpPr>
          <p:nvPr/>
        </p:nvSpPr>
        <p:spPr bwMode="auto">
          <a:xfrm>
            <a:off x="8106410" y="5300980"/>
            <a:ext cx="2342515" cy="381000"/>
          </a:xfrm>
          <a:prstGeom prst="wedgeRoundRectCallout">
            <a:avLst>
              <a:gd name="adj1" fmla="val -105977"/>
              <a:gd name="adj2" fmla="val -142833"/>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H(39)=39%7=4</a:t>
            </a:r>
            <a:endPar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52" name="AutoShape 11"/>
          <p:cNvSpPr>
            <a:spLocks noChangeArrowheads="1"/>
          </p:cNvSpPr>
          <p:nvPr/>
        </p:nvSpPr>
        <p:spPr bwMode="auto">
          <a:xfrm>
            <a:off x="4910455" y="6323013"/>
            <a:ext cx="1890713" cy="381000"/>
          </a:xfrm>
          <a:prstGeom prst="wedgeRoundRectCallout">
            <a:avLst>
              <a:gd name="adj1" fmla="val -18518"/>
              <a:gd name="adj2" fmla="val -405917"/>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rPr>
              <a:t>H(9)=9%7=2</a:t>
            </a:r>
            <a:endParaRPr kumimoji="0" lang="en-US" altLang="zh-CN"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78862" name="文本框 78861"/>
          <p:cNvSpPr txBox="1"/>
          <p:nvPr/>
        </p:nvSpPr>
        <p:spPr>
          <a:xfrm>
            <a:off x="9032875" y="3578225"/>
            <a:ext cx="2046605" cy="780415"/>
          </a:xfrm>
          <a:prstGeom prst="rect">
            <a:avLst/>
          </a:prstGeom>
          <a:solidFill>
            <a:srgbClr val="CCFFCC"/>
          </a:solidFill>
          <a:ln w="9525">
            <a:noFill/>
          </a:ln>
        </p:spPr>
        <p:txBody>
          <a:bodyPr wrap="square">
            <a:spAutoFit/>
          </a:bodyPr>
          <a:p>
            <a:pPr algn="ctr">
              <a:lnSpc>
                <a:spcPct val="140000"/>
              </a:lnSpc>
              <a:spcBef>
                <a:spcPct val="50000"/>
              </a:spcBef>
              <a:buNone/>
            </a:pPr>
            <a:r>
              <a:rPr lang="zh-CN" altLang="en-US" sz="3200" b="1">
                <a:solidFill>
                  <a:srgbClr val="FF0000"/>
                </a:solidFill>
                <a:effectLst/>
                <a:latin typeface="微软雅黑" panose="020B0503020204020204" pitchFamily="34" charset="-122"/>
                <a:ea typeface="微软雅黑" panose="020B0503020204020204" pitchFamily="34" charset="-122"/>
              </a:rPr>
              <a:t>有冲突！</a:t>
            </a:r>
            <a:endParaRPr lang="zh-CN" altLang="en-US" sz="3200" b="1">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par>
                                <p:cTn id="8" presetID="16" presetClass="entr" presetSubtype="37"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outVertic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500"/>
                            </p:stCondLst>
                            <p:childTnLst>
                              <p:par>
                                <p:cTn id="17" presetID="23" presetClass="entr" presetSubtype="16"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000000"/>
                                          </p:val>
                                        </p:tav>
                                        <p:tav tm="100000">
                                          <p:val>
                                            <p:strVal val="#ppt_w"/>
                                          </p:val>
                                        </p:tav>
                                      </p:tavLst>
                                    </p:anim>
                                    <p:anim calcmode="lin" valueType="num">
                                      <p:cBhvr>
                                        <p:cTn id="20" dur="500" fill="hold"/>
                                        <p:tgtEl>
                                          <p:spTgt spid="34"/>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000000"/>
                                          </p:val>
                                        </p:tav>
                                        <p:tav tm="100000">
                                          <p:val>
                                            <p:strVal val="#ppt_w"/>
                                          </p:val>
                                        </p:tav>
                                      </p:tavLst>
                                    </p:anim>
                                    <p:anim calcmode="lin" valueType="num">
                                      <p:cBhvr>
                                        <p:cTn id="30" dur="500" fill="hold"/>
                                        <p:tgtEl>
                                          <p:spTgt spid="32"/>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500"/>
                            </p:stCondLst>
                            <p:childTnLst>
                              <p:par>
                                <p:cTn id="37" presetID="23" presetClass="entr" presetSubtype="16"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000000"/>
                                          </p:val>
                                        </p:tav>
                                        <p:tav tm="100000">
                                          <p:val>
                                            <p:strVal val="#ppt_w"/>
                                          </p:val>
                                        </p:tav>
                                      </p:tavLst>
                                    </p:anim>
                                    <p:anim calcmode="lin" valueType="num">
                                      <p:cBhvr>
                                        <p:cTn id="40" dur="500" fill="hold"/>
                                        <p:tgtEl>
                                          <p:spTgt spid="31"/>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left)">
                                      <p:cBhvr>
                                        <p:cTn id="45" dur="500"/>
                                        <p:tgtEl>
                                          <p:spTgt spid="52"/>
                                        </p:tgtEl>
                                      </p:cBhvr>
                                    </p:animEffect>
                                  </p:childTnLst>
                                </p:cTn>
                              </p:par>
                            </p:childTnLst>
                          </p:cTn>
                        </p:par>
                        <p:par>
                          <p:cTn id="46" fill="hold">
                            <p:stCondLst>
                              <p:cond delay="500"/>
                            </p:stCondLst>
                            <p:childTnLst>
                              <p:par>
                                <p:cTn id="47" presetID="23" presetClass="entr" presetSubtype="16"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000000"/>
                                          </p:val>
                                        </p:tav>
                                        <p:tav tm="100000">
                                          <p:val>
                                            <p:strVal val="#ppt_w"/>
                                          </p:val>
                                        </p:tav>
                                      </p:tavLst>
                                    </p:anim>
                                    <p:anim calcmode="lin" valueType="num">
                                      <p:cBhvr>
                                        <p:cTn id="50"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00"/>
                            </p:stCondLst>
                            <p:childTnLst>
                              <p:par>
                                <p:cTn id="57" presetID="23" presetClass="entr" presetSubtype="16"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000000"/>
                                          </p:val>
                                        </p:tav>
                                        <p:tav tm="100000">
                                          <p:val>
                                            <p:strVal val="#ppt_w"/>
                                          </p:val>
                                        </p:tav>
                                      </p:tavLst>
                                    </p:anim>
                                    <p:anim calcmode="lin" valueType="num">
                                      <p:cBhvr>
                                        <p:cTn id="60" dur="500" fill="hold"/>
                                        <p:tgtEl>
                                          <p:spTgt spid="30"/>
                                        </p:tgtEl>
                                        <p:attrNameLst>
                                          <p:attrName>ppt_h</p:attrName>
                                        </p:attrNameLst>
                                      </p:cBhvr>
                                      <p:tavLst>
                                        <p:tav tm="0">
                                          <p:val>
                                            <p:fltVal val="0.000000"/>
                                          </p:val>
                                        </p:tav>
                                        <p:tav tm="100000">
                                          <p:val>
                                            <p:strVal val="#ppt_h"/>
                                          </p:val>
                                        </p:tav>
                                      </p:tavLst>
                                    </p:anim>
                                  </p:childTnLst>
                                </p:cTn>
                              </p:par>
                            </p:childTnLst>
                          </p:cTn>
                        </p:par>
                        <p:par>
                          <p:cTn id="61" fill="hold">
                            <p:stCondLst>
                              <p:cond delay="1000"/>
                            </p:stCondLst>
                            <p:childTnLst>
                              <p:par>
                                <p:cTn id="62" presetID="23" presetClass="entr" presetSubtype="16"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ppt_w</p:attrName>
                                        </p:attrNameLst>
                                      </p:cBhvr>
                                      <p:tavLst>
                                        <p:tav tm="0">
                                          <p:val>
                                            <p:fltVal val="0.000000"/>
                                          </p:val>
                                        </p:tav>
                                        <p:tav tm="100000">
                                          <p:val>
                                            <p:strVal val="#ppt_w"/>
                                          </p:val>
                                        </p:tav>
                                      </p:tavLst>
                                    </p:anim>
                                    <p:anim calcmode="lin" valueType="num">
                                      <p:cBhvr>
                                        <p:cTn id="65" dur="500" fill="hold"/>
                                        <p:tgtEl>
                                          <p:spTgt spid="38"/>
                                        </p:tgtEl>
                                        <p:attrNameLst>
                                          <p:attrName>ppt_h</p:attrName>
                                        </p:attrNameLst>
                                      </p:cBhvr>
                                      <p:tavLst>
                                        <p:tav tm="0">
                                          <p:val>
                                            <p:fltVal val="0.000000"/>
                                          </p:val>
                                        </p:tav>
                                        <p:tav tm="100000">
                                          <p:val>
                                            <p:strVal val="#ppt_h"/>
                                          </p:val>
                                        </p:tav>
                                      </p:tavLst>
                                    </p:anim>
                                  </p:childTnLst>
                                </p:cTn>
                              </p:par>
                            </p:childTnLst>
                          </p:cTn>
                        </p:par>
                        <p:par>
                          <p:cTn id="66" fill="hold">
                            <p:stCondLst>
                              <p:cond delay="1500"/>
                            </p:stCondLst>
                            <p:childTnLst>
                              <p:par>
                                <p:cTn id="67" presetID="23" presetClass="entr" presetSubtype="16" fill="hold" grpId="0" nodeType="afterEffect">
                                  <p:stCondLst>
                                    <p:cond delay="0"/>
                                  </p:stCondLst>
                                  <p:childTnLst>
                                    <p:set>
                                      <p:cBhvr>
                                        <p:cTn id="68" dur="1" fill="hold">
                                          <p:stCondLst>
                                            <p:cond delay="0"/>
                                          </p:stCondLst>
                                        </p:cTn>
                                        <p:tgtEl>
                                          <p:spTgt spid="78862"/>
                                        </p:tgtEl>
                                        <p:attrNameLst>
                                          <p:attrName>style.visibility</p:attrName>
                                        </p:attrNameLst>
                                      </p:cBhvr>
                                      <p:to>
                                        <p:strVal val="visible"/>
                                      </p:to>
                                    </p:set>
                                    <p:anim calcmode="lin" valueType="num">
                                      <p:cBhvr additive="base">
                                        <p:cTn id="69" dur="500" fill="hold"/>
                                        <p:tgtEl>
                                          <p:spTgt spid="78862"/>
                                        </p:tgtEl>
                                        <p:attrNameLst>
                                          <p:attrName>ppt_w</p:attrName>
                                        </p:attrNameLst>
                                      </p:cBhvr>
                                      <p:tavLst>
                                        <p:tav tm="0">
                                          <p:val>
                                            <p:fltVal val="0.000000"/>
                                          </p:val>
                                        </p:tav>
                                        <p:tav tm="100000">
                                          <p:val>
                                            <p:strVal val="#ppt_w"/>
                                          </p:val>
                                        </p:tav>
                                      </p:tavLst>
                                    </p:anim>
                                    <p:anim calcmode="lin" valueType="num">
                                      <p:cBhvr additive="base">
                                        <p:cTn id="70" dur="500" fill="hold"/>
                                        <p:tgtEl>
                                          <p:spTgt spid="7886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0" grpId="0" bldLvl="0" animBg="1"/>
      <p:bldP spid="31" grpId="0" bldLvl="0" animBg="1"/>
      <p:bldP spid="32" grpId="0" bldLvl="0" animBg="1"/>
      <p:bldP spid="4" grpId="0" bldLvl="0" animBg="1"/>
      <p:bldP spid="34" grpId="0" bldLvl="0" animBg="1"/>
      <p:bldP spid="37" grpId="0" bldLvl="0" animBg="1"/>
      <p:bldP spid="38" grpId="0" bldLvl="0" animBg="1"/>
      <p:bldP spid="39" grpId="0" bldLvl="0" animBg="1"/>
      <p:bldP spid="27" grpId="0" bldLvl="0" animBg="1"/>
      <p:bldP spid="35" grpId="0" bldLvl="0" animBg="1"/>
      <p:bldP spid="52" grpId="0" bldLvl="0" animBg="1"/>
      <p:bldP spid="7886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 name="Rectangle 2"/>
          <p:cNvSpPr>
            <a:spLocks noChangeArrowheads="1"/>
          </p:cNvSpPr>
          <p:nvPr/>
        </p:nvSpPr>
        <p:spPr bwMode="auto">
          <a:xfrm>
            <a:off x="1327150" y="1901190"/>
            <a:ext cx="9961880"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952500" marR="0" lvl="0" indent="-952500" algn="l" defTabSz="914400" rtl="0" fontAlgn="auto">
              <a:lnSpc>
                <a:spcPct val="13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特点：</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某关键字的某几位组合成哈希地址。所选的位应当是：各种符号在该位上出现的频率大致相同。 </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 name="Rectangle 3"/>
          <p:cNvSpPr>
            <a:spLocks noChangeArrowheads="1"/>
          </p:cNvSpPr>
          <p:nvPr/>
        </p:nvSpPr>
        <p:spPr bwMode="auto">
          <a:xfrm>
            <a:off x="1833880" y="3559810"/>
            <a:ext cx="2514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3  4  7  0  5  2  4 </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3  4  9  1  4  8  7</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3  4  8  2  6  9  6</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3  4  8  5  2  7  0</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3  4  8  6  3  0  5</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3  4  9  8  0  5  8</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3  4  7  9  6  7  1</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3  4  7  3  9  1  9</a:t>
            </a:r>
            <a:endParaRPr kumimoji="0" lang="en-US" altLang="zh-CN" sz="19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6" name="Rectangle 4"/>
          <p:cNvSpPr>
            <a:spLocks noChangeArrowheads="1"/>
          </p:cNvSpPr>
          <p:nvPr/>
        </p:nvSpPr>
        <p:spPr bwMode="auto">
          <a:xfrm>
            <a:off x="1452880" y="2957513"/>
            <a:ext cx="70104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有一组（例如</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80</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个）关键码，其样式如下：</a:t>
            </a:r>
            <a:endPar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9" name="Rectangle 7"/>
          <p:cNvSpPr>
            <a:spLocks noChangeArrowheads="1"/>
          </p:cNvSpPr>
          <p:nvPr/>
        </p:nvSpPr>
        <p:spPr bwMode="auto">
          <a:xfrm>
            <a:off x="4931410" y="3555365"/>
            <a:ext cx="5681980"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讨论：</a:t>
            </a:r>
            <a:endParaRPr kumimoji="0" lang="zh-CN" altLang="en-US" sz="22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① </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第</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位均是“</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和</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，第</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位也只有“ </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9”</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，因此，这几位不能用，</a:t>
            </a:r>
            <a:r>
              <a:rPr kumimoji="0" lang="zh-CN" altLang="en-US" sz="22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余下四位分布较均匀</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，可作为哈希地址选用。</a:t>
            </a:r>
            <a:endPar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20" name="Line 8"/>
          <p:cNvSpPr>
            <a:spLocks noChangeShapeType="1"/>
          </p:cNvSpPr>
          <p:nvPr/>
        </p:nvSpPr>
        <p:spPr bwMode="auto">
          <a:xfrm>
            <a:off x="1913255" y="6163310"/>
            <a:ext cx="2446338"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Rectangle 9"/>
          <p:cNvSpPr>
            <a:spLocks noChangeArrowheads="1"/>
          </p:cNvSpPr>
          <p:nvPr/>
        </p:nvSpPr>
        <p:spPr bwMode="auto">
          <a:xfrm>
            <a:off x="1040130" y="6220460"/>
            <a:ext cx="33782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19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位号：① ② ③ ④ ⑤ ⑥ ⑦</a:t>
            </a:r>
            <a:endParaRPr kumimoji="0" lang="zh-CN" altLang="en-US" sz="19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sp>
        <p:nvSpPr>
          <p:cNvPr id="22" name="Rectangle 10"/>
          <p:cNvSpPr>
            <a:spLocks noChangeArrowheads="1"/>
          </p:cNvSpPr>
          <p:nvPr/>
        </p:nvSpPr>
        <p:spPr bwMode="auto">
          <a:xfrm>
            <a:off x="2984818" y="3559810"/>
            <a:ext cx="1363663" cy="2522538"/>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Rectangle 11"/>
          <p:cNvSpPr>
            <a:spLocks noChangeArrowheads="1"/>
          </p:cNvSpPr>
          <p:nvPr/>
        </p:nvSpPr>
        <p:spPr bwMode="auto">
          <a:xfrm>
            <a:off x="4931410" y="5155565"/>
            <a:ext cx="5681345"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2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② </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若哈希地址取两位（因元素仅</a:t>
            </a:r>
            <a:r>
              <a:rPr kumimoji="0" lang="en-US" altLang="zh-CN"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80</a:t>
            </a:r>
            <a:r>
              <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个），则可取这四位中的任意两位组合成哈希地址，也可以取其中两位与其它两位叠加求和后，取低两位作哈希地址。</a:t>
            </a:r>
            <a:endParaRPr kumimoji="0" lang="zh-CN" altLang="en-US" sz="2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数字分析法</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9">
                                            <p:txEl>
                                              <p:charRg st="4294967295" end="4294967295"/>
                                            </p:txEl>
                                          </p:spTgt>
                                        </p:tgtEl>
                                        <p:attrNameLst>
                                          <p:attrName>style.visibility</p:attrName>
                                        </p:attrNameLst>
                                      </p:cBhvr>
                                      <p:to>
                                        <p:strVal val="visible"/>
                                      </p:to>
                                    </p:set>
                                    <p:animEffect transition="in" filter="barn(inVertical)">
                                      <p:cBhvr>
                                        <p:cTn id="21" dur="500"/>
                                        <p:tgtEl>
                                          <p:spTgt spid="19">
                                            <p:txEl>
                                              <p:charRg st="4294967295" end="429496729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9">
                                            <p:txEl>
                                              <p:charRg st="0" end="4"/>
                                            </p:txEl>
                                          </p:spTgt>
                                        </p:tgtEl>
                                        <p:attrNameLst>
                                          <p:attrName>style.visibility</p:attrName>
                                        </p:attrNameLst>
                                      </p:cBhvr>
                                      <p:to>
                                        <p:strVal val="visible"/>
                                      </p:to>
                                    </p:set>
                                    <p:animEffect transition="in" filter="barn(inVertical)">
                                      <p:cBhvr>
                                        <p:cTn id="26" dur="500"/>
                                        <p:tgtEl>
                                          <p:spTgt spid="19">
                                            <p:txEl>
                                              <p:charRg st="0" end="4"/>
                                            </p:txEl>
                                          </p:spTgt>
                                        </p:tgtEl>
                                      </p:cBhvr>
                                    </p:animEffect>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19">
                                            <p:txEl>
                                              <p:charRg st="4" end="65"/>
                                            </p:txEl>
                                          </p:spTgt>
                                        </p:tgtEl>
                                        <p:attrNameLst>
                                          <p:attrName>style.visibility</p:attrName>
                                        </p:attrNameLst>
                                      </p:cBhvr>
                                      <p:to>
                                        <p:strVal val="visible"/>
                                      </p:to>
                                    </p:set>
                                    <p:animEffect transition="in" filter="barn(inVertical)">
                                      <p:cBhvr>
                                        <p:cTn id="30" dur="500"/>
                                        <p:tgtEl>
                                          <p:spTgt spid="19">
                                            <p:txEl>
                                              <p:charRg st="4" end="65"/>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9" grpId="0" uiExpand="1" build="p"/>
      <p:bldP spid="21" grpId="0" bldLvl="0" animBg="1"/>
      <p:bldP spid="22" grpId="0" bldLvl="0" animBg="1"/>
      <p:bldP spid="2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027"/>
          <p:cNvSpPr txBox="1"/>
          <p:nvPr/>
        </p:nvSpPr>
        <p:spPr>
          <a:xfrm>
            <a:off x="1324610" y="1196975"/>
            <a:ext cx="9596755" cy="491490"/>
          </a:xfrm>
          <a:prstGeom prst="rect">
            <a:avLst/>
          </a:prstGeom>
          <a:noFill/>
          <a:ln w="12700">
            <a:noFill/>
          </a:ln>
        </p:spPr>
        <p:txBody>
          <a:bodyPr wrap="square" anchor="t">
            <a:spAutoFit/>
          </a:bodyPr>
          <a:lstStyle/>
          <a:p>
            <a:pPr algn="just">
              <a:spcBef>
                <a:spcPct val="50000"/>
              </a:spcBef>
            </a:pPr>
            <a:r>
              <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以学校招生录取登记表为例，来讨论计算机中</a:t>
            </a:r>
            <a:r>
              <a:rPr lang="zh-CN" altLang="en-US"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查找表</a:t>
            </a:r>
            <a:r>
              <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的概念。 </a:t>
            </a:r>
            <a:endPar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219" name="组合 1212"/>
          <p:cNvGrpSpPr/>
          <p:nvPr/>
        </p:nvGrpSpPr>
        <p:grpSpPr>
          <a:xfrm>
            <a:off x="1448753" y="1883093"/>
            <a:ext cx="8686800" cy="4114800"/>
            <a:chOff x="-3" y="-3"/>
            <a:chExt cx="3843" cy="1542"/>
          </a:xfrm>
        </p:grpSpPr>
        <p:grpSp>
          <p:nvGrpSpPr>
            <p:cNvPr id="9220" name="组合 1210"/>
            <p:cNvGrpSpPr/>
            <p:nvPr/>
          </p:nvGrpSpPr>
          <p:grpSpPr>
            <a:xfrm>
              <a:off x="0" y="0"/>
              <a:ext cx="3837" cy="1536"/>
              <a:chOff x="0" y="0"/>
              <a:chExt cx="3837" cy="1536"/>
            </a:xfrm>
          </p:grpSpPr>
          <p:grpSp>
            <p:nvGrpSpPr>
              <p:cNvPr id="9221" name="组合 1173"/>
              <p:cNvGrpSpPr/>
              <p:nvPr/>
            </p:nvGrpSpPr>
            <p:grpSpPr>
              <a:xfrm>
                <a:off x="0" y="0"/>
                <a:ext cx="530" cy="768"/>
                <a:chOff x="0" y="0"/>
                <a:chExt cx="530" cy="768"/>
              </a:xfrm>
            </p:grpSpPr>
            <p:sp>
              <p:nvSpPr>
                <p:cNvPr id="9222" name="矩形 1153"/>
                <p:cNvSpPr/>
                <p:nvPr/>
              </p:nvSpPr>
              <p:spPr>
                <a:xfrm>
                  <a:off x="43" y="0"/>
                  <a:ext cx="444" cy="768"/>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学 号</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3" name="矩形 1172"/>
                <p:cNvSpPr/>
                <p:nvPr/>
              </p:nvSpPr>
              <p:spPr>
                <a:xfrm>
                  <a:off x="0" y="0"/>
                  <a:ext cx="530"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24" name="组合 1175"/>
              <p:cNvGrpSpPr/>
              <p:nvPr/>
            </p:nvGrpSpPr>
            <p:grpSpPr>
              <a:xfrm>
                <a:off x="530" y="0"/>
                <a:ext cx="492" cy="768"/>
                <a:chOff x="530" y="0"/>
                <a:chExt cx="492" cy="768"/>
              </a:xfrm>
            </p:grpSpPr>
            <p:sp>
              <p:nvSpPr>
                <p:cNvPr id="9225" name="矩形 1154"/>
                <p:cNvSpPr/>
                <p:nvPr/>
              </p:nvSpPr>
              <p:spPr>
                <a:xfrm>
                  <a:off x="573" y="0"/>
                  <a:ext cx="406" cy="768"/>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姓 名</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6" name="矩形 1174"/>
                <p:cNvSpPr/>
                <p:nvPr/>
              </p:nvSpPr>
              <p:spPr>
                <a:xfrm>
                  <a:off x="530" y="0"/>
                  <a:ext cx="492"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27" name="组合 1177"/>
              <p:cNvGrpSpPr/>
              <p:nvPr/>
            </p:nvGrpSpPr>
            <p:grpSpPr>
              <a:xfrm>
                <a:off x="1022" y="0"/>
                <a:ext cx="286" cy="768"/>
                <a:chOff x="1022" y="0"/>
                <a:chExt cx="286" cy="768"/>
              </a:xfrm>
            </p:grpSpPr>
            <p:sp>
              <p:nvSpPr>
                <p:cNvPr id="9228" name="矩形 1155"/>
                <p:cNvSpPr/>
                <p:nvPr/>
              </p:nvSpPr>
              <p:spPr>
                <a:xfrm>
                  <a:off x="1065" y="0"/>
                  <a:ext cx="200" cy="768"/>
                </a:xfrm>
                <a:prstGeom prst="rect">
                  <a:avLst/>
                </a:prstGeom>
                <a:noFill/>
                <a:ln w="12700">
                  <a:noFill/>
                </a:ln>
              </p:spPr>
              <p:txBody>
                <a:bodyPr anchor="ctr"/>
                <a:lstStyle/>
                <a:p>
                  <a:pPr algn="just"/>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性别</a:t>
                  </a:r>
                  <a:endParaRPr lang="zh-CN" altLang="en-US" sz="1600" b="1" dirty="0">
                    <a:solidFill>
                      <a:srgbClr val="000000"/>
                    </a:solidFill>
                    <a:latin typeface="Times New Roman" panose="02020603050405020304" pitchFamily="18" charset="0"/>
                    <a:ea typeface="华文楷体" panose="02010600040101010101" pitchFamily="2" charset="-122"/>
                  </a:endParaRPr>
                </a:p>
              </p:txBody>
            </p:sp>
            <p:sp>
              <p:nvSpPr>
                <p:cNvPr id="9229" name="矩形 1176"/>
                <p:cNvSpPr/>
                <p:nvPr/>
              </p:nvSpPr>
              <p:spPr>
                <a:xfrm>
                  <a:off x="1022" y="0"/>
                  <a:ext cx="286"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30" name="组合 1179"/>
              <p:cNvGrpSpPr/>
              <p:nvPr/>
            </p:nvGrpSpPr>
            <p:grpSpPr>
              <a:xfrm>
                <a:off x="1308" y="0"/>
                <a:ext cx="1008" cy="384"/>
                <a:chOff x="1308" y="0"/>
                <a:chExt cx="1008" cy="384"/>
              </a:xfrm>
            </p:grpSpPr>
            <p:sp>
              <p:nvSpPr>
                <p:cNvPr id="9231" name="矩形 1156"/>
                <p:cNvSpPr/>
                <p:nvPr/>
              </p:nvSpPr>
              <p:spPr>
                <a:xfrm>
                  <a:off x="1351" y="0"/>
                  <a:ext cx="922" cy="384"/>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出生日期</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32" name="矩形 1178"/>
                <p:cNvSpPr/>
                <p:nvPr/>
              </p:nvSpPr>
              <p:spPr>
                <a:xfrm>
                  <a:off x="1308" y="0"/>
                  <a:ext cx="1008" cy="384"/>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33" name="组合 1181"/>
              <p:cNvGrpSpPr/>
              <p:nvPr/>
            </p:nvGrpSpPr>
            <p:grpSpPr>
              <a:xfrm>
                <a:off x="2316" y="0"/>
                <a:ext cx="608" cy="768"/>
                <a:chOff x="2316" y="0"/>
                <a:chExt cx="608" cy="768"/>
              </a:xfrm>
            </p:grpSpPr>
            <p:sp>
              <p:nvSpPr>
                <p:cNvPr id="9234" name="矩形 1157"/>
                <p:cNvSpPr/>
                <p:nvPr/>
              </p:nvSpPr>
              <p:spPr>
                <a:xfrm>
                  <a:off x="2359" y="0"/>
                  <a:ext cx="522" cy="768"/>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来  源</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35" name="矩形 1180"/>
                <p:cNvSpPr/>
                <p:nvPr/>
              </p:nvSpPr>
              <p:spPr>
                <a:xfrm>
                  <a:off x="2316" y="0"/>
                  <a:ext cx="608"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36" name="组合 1183"/>
              <p:cNvGrpSpPr/>
              <p:nvPr/>
            </p:nvGrpSpPr>
            <p:grpSpPr>
              <a:xfrm>
                <a:off x="2924" y="0"/>
                <a:ext cx="374" cy="768"/>
                <a:chOff x="2924" y="0"/>
                <a:chExt cx="374" cy="768"/>
              </a:xfrm>
            </p:grpSpPr>
            <p:sp>
              <p:nvSpPr>
                <p:cNvPr id="9237" name="矩形 1158"/>
                <p:cNvSpPr/>
                <p:nvPr/>
              </p:nvSpPr>
              <p:spPr>
                <a:xfrm>
                  <a:off x="2967" y="0"/>
                  <a:ext cx="288" cy="768"/>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总分</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38" name="矩形 1182"/>
                <p:cNvSpPr/>
                <p:nvPr/>
              </p:nvSpPr>
              <p:spPr>
                <a:xfrm>
                  <a:off x="2924" y="0"/>
                  <a:ext cx="374"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39" name="组合 1185"/>
              <p:cNvGrpSpPr/>
              <p:nvPr/>
            </p:nvGrpSpPr>
            <p:grpSpPr>
              <a:xfrm>
                <a:off x="3298" y="0"/>
                <a:ext cx="539" cy="768"/>
                <a:chOff x="3298" y="0"/>
                <a:chExt cx="539" cy="768"/>
              </a:xfrm>
            </p:grpSpPr>
            <p:sp>
              <p:nvSpPr>
                <p:cNvPr id="9240" name="矩形 1159"/>
                <p:cNvSpPr/>
                <p:nvPr/>
              </p:nvSpPr>
              <p:spPr>
                <a:xfrm>
                  <a:off x="3341" y="0"/>
                  <a:ext cx="453" cy="768"/>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录取专业</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41" name="矩形 1184"/>
                <p:cNvSpPr/>
                <p:nvPr/>
              </p:nvSpPr>
              <p:spPr>
                <a:xfrm>
                  <a:off x="3298" y="0"/>
                  <a:ext cx="539"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42" name="组合 1187"/>
              <p:cNvGrpSpPr/>
              <p:nvPr/>
            </p:nvGrpSpPr>
            <p:grpSpPr>
              <a:xfrm>
                <a:off x="1308" y="384"/>
                <a:ext cx="436" cy="384"/>
                <a:chOff x="1308" y="384"/>
                <a:chExt cx="436" cy="384"/>
              </a:xfrm>
            </p:grpSpPr>
            <p:sp>
              <p:nvSpPr>
                <p:cNvPr id="9243" name="矩形 1160"/>
                <p:cNvSpPr/>
                <p:nvPr/>
              </p:nvSpPr>
              <p:spPr>
                <a:xfrm>
                  <a:off x="1351" y="384"/>
                  <a:ext cx="350" cy="384"/>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年</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44" name="矩形 1186"/>
                <p:cNvSpPr/>
                <p:nvPr/>
              </p:nvSpPr>
              <p:spPr>
                <a:xfrm>
                  <a:off x="1308" y="384"/>
                  <a:ext cx="436" cy="384"/>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45" name="组合 1189"/>
              <p:cNvGrpSpPr/>
              <p:nvPr/>
            </p:nvGrpSpPr>
            <p:grpSpPr>
              <a:xfrm>
                <a:off x="1744" y="384"/>
                <a:ext cx="286" cy="384"/>
                <a:chOff x="1744" y="384"/>
                <a:chExt cx="286" cy="384"/>
              </a:xfrm>
            </p:grpSpPr>
            <p:sp>
              <p:nvSpPr>
                <p:cNvPr id="9246" name="矩形 1161"/>
                <p:cNvSpPr/>
                <p:nvPr/>
              </p:nvSpPr>
              <p:spPr>
                <a:xfrm>
                  <a:off x="1787" y="384"/>
                  <a:ext cx="200" cy="384"/>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月</a:t>
                  </a:r>
                  <a:endParaRPr lang="zh-CN" altLang="en-US" sz="1600" b="1" dirty="0">
                    <a:solidFill>
                      <a:srgbClr val="000000"/>
                    </a:solidFill>
                    <a:latin typeface="Times New Roman" panose="02020603050405020304" pitchFamily="18" charset="0"/>
                    <a:ea typeface="华文楷体" panose="02010600040101010101" pitchFamily="2" charset="-122"/>
                  </a:endParaRPr>
                </a:p>
              </p:txBody>
            </p:sp>
            <p:sp>
              <p:nvSpPr>
                <p:cNvPr id="9247" name="矩形 1188"/>
                <p:cNvSpPr/>
                <p:nvPr/>
              </p:nvSpPr>
              <p:spPr>
                <a:xfrm>
                  <a:off x="1744" y="384"/>
                  <a:ext cx="286" cy="384"/>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48" name="组合 1191"/>
              <p:cNvGrpSpPr/>
              <p:nvPr/>
            </p:nvGrpSpPr>
            <p:grpSpPr>
              <a:xfrm>
                <a:off x="2030" y="384"/>
                <a:ext cx="286" cy="384"/>
                <a:chOff x="2030" y="384"/>
                <a:chExt cx="286" cy="384"/>
              </a:xfrm>
            </p:grpSpPr>
            <p:sp>
              <p:nvSpPr>
                <p:cNvPr id="9249" name="矩形 1162"/>
                <p:cNvSpPr/>
                <p:nvPr/>
              </p:nvSpPr>
              <p:spPr>
                <a:xfrm>
                  <a:off x="2073" y="384"/>
                  <a:ext cx="200" cy="384"/>
                </a:xfrm>
                <a:prstGeom prst="rect">
                  <a:avLst/>
                </a:prstGeom>
                <a:noFill/>
                <a:ln w="12700">
                  <a:noFill/>
                </a:ln>
              </p:spPr>
              <p:txBody>
                <a:bodyPr anchor="ctr"/>
                <a:lstStyle/>
                <a:p>
                  <a:pPr algn="ct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日</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50" name="矩形 1190"/>
                <p:cNvSpPr/>
                <p:nvPr/>
              </p:nvSpPr>
              <p:spPr>
                <a:xfrm>
                  <a:off x="2030" y="384"/>
                  <a:ext cx="286" cy="384"/>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51" name="组合 1193"/>
              <p:cNvGrpSpPr/>
              <p:nvPr/>
            </p:nvGrpSpPr>
            <p:grpSpPr>
              <a:xfrm>
                <a:off x="0" y="768"/>
                <a:ext cx="530" cy="768"/>
                <a:chOff x="0" y="768"/>
                <a:chExt cx="530" cy="768"/>
              </a:xfrm>
            </p:grpSpPr>
            <p:sp>
              <p:nvSpPr>
                <p:cNvPr id="9252" name="矩形 1163"/>
                <p:cNvSpPr/>
                <p:nvPr/>
              </p:nvSpPr>
              <p:spPr>
                <a:xfrm>
                  <a:off x="43" y="768"/>
                  <a:ext cx="444"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20170983</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20170984</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20170985</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53" name="矩形 1192"/>
                <p:cNvSpPr/>
                <p:nvPr/>
              </p:nvSpPr>
              <p:spPr>
                <a:xfrm>
                  <a:off x="0" y="768"/>
                  <a:ext cx="530"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54" name="组合 1195"/>
              <p:cNvGrpSpPr/>
              <p:nvPr/>
            </p:nvGrpSpPr>
            <p:grpSpPr>
              <a:xfrm>
                <a:off x="530" y="768"/>
                <a:ext cx="492" cy="768"/>
                <a:chOff x="530" y="768"/>
                <a:chExt cx="492" cy="768"/>
              </a:xfrm>
            </p:grpSpPr>
            <p:sp>
              <p:nvSpPr>
                <p:cNvPr id="9255" name="矩形 1164"/>
                <p:cNvSpPr/>
                <p:nvPr/>
              </p:nvSpPr>
              <p:spPr>
                <a:xfrm>
                  <a:off x="573" y="768"/>
                  <a:ext cx="406"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赵剑平</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蒋伟峰</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郭    娜</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56" name="矩形 1194"/>
                <p:cNvSpPr/>
                <p:nvPr/>
              </p:nvSpPr>
              <p:spPr>
                <a:xfrm>
                  <a:off x="530" y="768"/>
                  <a:ext cx="492"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57" name="组合 1197"/>
              <p:cNvGrpSpPr/>
              <p:nvPr/>
            </p:nvGrpSpPr>
            <p:grpSpPr>
              <a:xfrm>
                <a:off x="1022" y="768"/>
                <a:ext cx="286" cy="768"/>
                <a:chOff x="1022" y="768"/>
                <a:chExt cx="286" cy="768"/>
              </a:xfrm>
            </p:grpSpPr>
            <p:sp>
              <p:nvSpPr>
                <p:cNvPr id="9258" name="矩形 1165"/>
                <p:cNvSpPr/>
                <p:nvPr/>
              </p:nvSpPr>
              <p:spPr>
                <a:xfrm>
                  <a:off x="1065" y="768"/>
                  <a:ext cx="200"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男</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男</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女</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59" name="矩形 1196"/>
                <p:cNvSpPr/>
                <p:nvPr/>
              </p:nvSpPr>
              <p:spPr>
                <a:xfrm>
                  <a:off x="1022" y="768"/>
                  <a:ext cx="286"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60" name="组合 1199"/>
              <p:cNvGrpSpPr/>
              <p:nvPr/>
            </p:nvGrpSpPr>
            <p:grpSpPr>
              <a:xfrm>
                <a:off x="1308" y="768"/>
                <a:ext cx="436" cy="768"/>
                <a:chOff x="1308" y="768"/>
                <a:chExt cx="436" cy="768"/>
              </a:xfrm>
            </p:grpSpPr>
            <p:sp>
              <p:nvSpPr>
                <p:cNvPr id="9261" name="矩形 1166"/>
                <p:cNvSpPr/>
                <p:nvPr/>
              </p:nvSpPr>
              <p:spPr>
                <a:xfrm>
                  <a:off x="1351" y="768"/>
                  <a:ext cx="350"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1999</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1999</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2000</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62" name="矩形 1198"/>
                <p:cNvSpPr/>
                <p:nvPr/>
              </p:nvSpPr>
              <p:spPr>
                <a:xfrm>
                  <a:off x="1308" y="768"/>
                  <a:ext cx="436"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63" name="组合 1201"/>
              <p:cNvGrpSpPr/>
              <p:nvPr/>
            </p:nvGrpSpPr>
            <p:grpSpPr>
              <a:xfrm>
                <a:off x="1744" y="768"/>
                <a:ext cx="286" cy="768"/>
                <a:chOff x="1744" y="768"/>
                <a:chExt cx="286" cy="768"/>
              </a:xfrm>
            </p:grpSpPr>
            <p:sp>
              <p:nvSpPr>
                <p:cNvPr id="9264" name="矩形 1167"/>
                <p:cNvSpPr/>
                <p:nvPr/>
              </p:nvSpPr>
              <p:spPr>
                <a:xfrm>
                  <a:off x="1787" y="768"/>
                  <a:ext cx="200"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09</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65" name="矩形 1200"/>
                <p:cNvSpPr/>
                <p:nvPr/>
              </p:nvSpPr>
              <p:spPr>
                <a:xfrm>
                  <a:off x="1744" y="768"/>
                  <a:ext cx="286"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66" name="组合 1203"/>
              <p:cNvGrpSpPr/>
              <p:nvPr/>
            </p:nvGrpSpPr>
            <p:grpSpPr>
              <a:xfrm>
                <a:off x="2030" y="768"/>
                <a:ext cx="286" cy="768"/>
                <a:chOff x="2030" y="768"/>
                <a:chExt cx="286" cy="768"/>
              </a:xfrm>
            </p:grpSpPr>
            <p:sp>
              <p:nvSpPr>
                <p:cNvPr id="9267" name="矩形 1168"/>
                <p:cNvSpPr/>
                <p:nvPr/>
              </p:nvSpPr>
              <p:spPr>
                <a:xfrm>
                  <a:off x="2073" y="768"/>
                  <a:ext cx="200"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05</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25</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68" name="矩形 1202"/>
                <p:cNvSpPr/>
                <p:nvPr/>
              </p:nvSpPr>
              <p:spPr>
                <a:xfrm>
                  <a:off x="2030" y="768"/>
                  <a:ext cx="286"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69" name="组合 1205"/>
              <p:cNvGrpSpPr/>
              <p:nvPr/>
            </p:nvGrpSpPr>
            <p:grpSpPr>
              <a:xfrm>
                <a:off x="2316" y="768"/>
                <a:ext cx="608" cy="768"/>
                <a:chOff x="2316" y="768"/>
                <a:chExt cx="608" cy="768"/>
              </a:xfrm>
            </p:grpSpPr>
            <p:sp>
              <p:nvSpPr>
                <p:cNvPr id="9270" name="矩形 1169"/>
                <p:cNvSpPr/>
                <p:nvPr/>
              </p:nvSpPr>
              <p:spPr>
                <a:xfrm>
                  <a:off x="2316" y="768"/>
                  <a:ext cx="608"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石家庄一中</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保定三中</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易县中学</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71" name="矩形 1204"/>
                <p:cNvSpPr/>
                <p:nvPr/>
              </p:nvSpPr>
              <p:spPr>
                <a:xfrm>
                  <a:off x="2316" y="768"/>
                  <a:ext cx="608"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72" name="组合 1207"/>
              <p:cNvGrpSpPr/>
              <p:nvPr/>
            </p:nvGrpSpPr>
            <p:grpSpPr>
              <a:xfrm>
                <a:off x="2924" y="768"/>
                <a:ext cx="374" cy="768"/>
                <a:chOff x="2924" y="768"/>
                <a:chExt cx="374" cy="768"/>
              </a:xfrm>
            </p:grpSpPr>
            <p:sp>
              <p:nvSpPr>
                <p:cNvPr id="9273" name="矩形 1170"/>
                <p:cNvSpPr/>
                <p:nvPr/>
              </p:nvSpPr>
              <p:spPr>
                <a:xfrm>
                  <a:off x="2967" y="768"/>
                  <a:ext cx="288"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593</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601</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598</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74" name="矩形 1206"/>
                <p:cNvSpPr/>
                <p:nvPr/>
              </p:nvSpPr>
              <p:spPr>
                <a:xfrm>
                  <a:off x="2924" y="768"/>
                  <a:ext cx="374"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275" name="组合 1209"/>
              <p:cNvGrpSpPr/>
              <p:nvPr/>
            </p:nvGrpSpPr>
            <p:grpSpPr>
              <a:xfrm>
                <a:off x="3298" y="768"/>
                <a:ext cx="539" cy="768"/>
                <a:chOff x="3298" y="768"/>
                <a:chExt cx="539" cy="768"/>
              </a:xfrm>
            </p:grpSpPr>
            <p:sp>
              <p:nvSpPr>
                <p:cNvPr id="9276" name="矩形 1171"/>
                <p:cNvSpPr/>
                <p:nvPr/>
              </p:nvSpPr>
              <p:spPr>
                <a:xfrm>
                  <a:off x="3341" y="768"/>
                  <a:ext cx="453" cy="768"/>
                </a:xfrm>
                <a:prstGeom prst="rect">
                  <a:avLst/>
                </a:prstGeom>
                <a:noFill/>
                <a:ln w="12700">
                  <a:noFill/>
                </a:ln>
              </p:spPr>
              <p:txBody>
                <a:bodyPr anchor="ctr"/>
                <a:lstStyle/>
                <a:p>
                  <a:pPr algn="ctr"/>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a:t>
                  </a:r>
                  <a:endPar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r>
                    <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0" hangingPunct="0"/>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77" name="矩形 1208"/>
                <p:cNvSpPr/>
                <p:nvPr/>
              </p:nvSpPr>
              <p:spPr>
                <a:xfrm>
                  <a:off x="3298" y="768"/>
                  <a:ext cx="539" cy="768"/>
                </a:xfrm>
                <a:prstGeom prst="rect">
                  <a:avLst/>
                </a:prstGeom>
                <a:noFill/>
                <a:ln w="7" cap="sq" cmpd="sng">
                  <a:solidFill>
                    <a:srgbClr val="A0A0A0"/>
                  </a:solidFill>
                  <a:prstDash val="solid"/>
                  <a:miter/>
                  <a:headEnd type="none" w="sm" len="sm"/>
                  <a:tailEnd type="none" w="sm" len="sm"/>
                </a:ln>
              </p:spPr>
              <p:txBody>
                <a:bodyPr anchor="t"/>
                <a:lstStyle/>
                <a:p>
                  <a:endPar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9278" name="矩形 1211"/>
            <p:cNvSpPr/>
            <p:nvPr/>
          </p:nvSpPr>
          <p:spPr>
            <a:xfrm>
              <a:off x="-3" y="-3"/>
              <a:ext cx="3843" cy="1542"/>
            </a:xfrm>
            <a:prstGeom prst="rect">
              <a:avLst/>
            </a:prstGeom>
            <a:noFill/>
            <a:ln w="11112" cap="sq" cmpd="sng">
              <a:solidFill>
                <a:srgbClr val="A0A0A0"/>
              </a:solidFill>
              <a:prstDash val="solid"/>
              <a:miter/>
              <a:headEnd type="none" w="sm" len="sm"/>
              <a:tailEnd type="none" w="sm" len="sm"/>
            </a:ln>
          </p:spPr>
          <p:txBody>
            <a:bodyPr anchor="t"/>
            <a:lstStyle/>
            <a:p>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9279" name="矩形 1213"/>
          <p:cNvSpPr/>
          <p:nvPr/>
        </p:nvSpPr>
        <p:spPr>
          <a:xfrm>
            <a:off x="3201353" y="6288405"/>
            <a:ext cx="5486400" cy="460375"/>
          </a:xfrm>
          <a:prstGeom prst="rect">
            <a:avLst/>
          </a:prstGeom>
          <a:noFill/>
          <a:ln w="12700">
            <a:noFill/>
          </a:ln>
        </p:spPr>
        <p:txBody>
          <a:bodyPr anchor="t">
            <a:spAutoFit/>
          </a:bodyPr>
          <a:lstStyle/>
          <a:p>
            <a:pPr algn="ct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表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１ 学校招生录取登记表</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查找的基本概念</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平方取中法</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Rectangle 2"/>
          <p:cNvSpPr>
            <a:spLocks noChangeArrowheads="1"/>
          </p:cNvSpPr>
          <p:nvPr/>
        </p:nvSpPr>
        <p:spPr bwMode="auto">
          <a:xfrm>
            <a:off x="1327150" y="1929765"/>
            <a:ext cx="9654540" cy="44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952500" marR="0" lvl="0" indent="-952500" algn="l" defTabSz="914400" rtl="0" eaLnBrk="1" fontAlgn="auto" latinLnBrk="0" hangingPunct="1">
              <a:lnSpc>
                <a:spcPct val="15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特点：</a:t>
            </a:r>
            <a:r>
              <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对关键码平方后，按哈希表大小，取中间的若干位作为散列地址。</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952500" marR="0" lvl="0" indent="-952500" algn="l" defTabSz="914400" rtl="0" eaLnBrk="1" fontAlgn="auto" latinLnBrk="0" hangingPunct="1">
              <a:lnSpc>
                <a:spcPct val="15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理由：</a:t>
            </a:r>
            <a:r>
              <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因为中间几位与数据的每一位都相关。 </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952500" marR="0" lvl="0" indent="-952500" algn="l" defTabSz="914400" rtl="0" eaLnBrk="1" fontAlgn="auto" latinLnBrk="0" hangingPunct="1">
              <a:lnSpc>
                <a:spcPct val="150000"/>
              </a:lnSpc>
              <a:spcBef>
                <a:spcPct val="0"/>
              </a:spcBef>
              <a:spcAft>
                <a:spcPts val="0"/>
              </a:spcAft>
              <a:buClrTx/>
              <a:buSzTx/>
              <a:buFontTx/>
              <a:buNone/>
              <a:defRPr/>
            </a:pPr>
            <a:endParaRPr kumimoji="0" lang="zh-CN" altLang="en-US" sz="9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952500" marR="0" lvl="0" indent="-9525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若存储区域可存</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100</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个记录，关键字</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=4731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，则</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4731×4731=22382361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，取地址</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82</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952500" marR="0" lvl="0" indent="-9525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若存储区域可存</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10000</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个记录，关键字</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=14625</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，则</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14625×14625=213890625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，取地址</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8906</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折叠法</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Rectangle 4"/>
          <p:cNvSpPr>
            <a:spLocks noChangeArrowheads="1"/>
          </p:cNvSpPr>
          <p:nvPr/>
        </p:nvSpPr>
        <p:spPr bwMode="auto">
          <a:xfrm>
            <a:off x="968375" y="1730375"/>
            <a:ext cx="10102850" cy="507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762000" marR="0" lvl="0" indent="-7620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特点：</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将关键码自左到右分成位数相等的几部分（最后一部分位数可以短些），然后将这几部分叠加求和，并按散列表表长，取后几位作为散列地址。</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适用于：</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每一位上各符号出现概率大致相同的情况。</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0" fontAlgn="auto" latinLnBrk="0" hangingPunct="0">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移位法</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 将各部分的最后一位对齐相加。</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0" fontAlgn="auto" latinLnBrk="0" hangingPunct="0">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间界叠加法</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──从一端向另一端沿分割界来回折叠后</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最后一位对齐相加。 </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元素</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42751896, </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sng"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427</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sng"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518</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sng"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96</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1041</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marR="0" lvl="0" indent="-762000" algn="l" defTabSz="914400" rtl="0" eaLnBrk="1" fontAlgn="auto" latinLnBrk="0" hangingPunct="1">
              <a:lnSpc>
                <a:spcPct val="150000"/>
              </a:lnSpc>
              <a:spcBef>
                <a:spcPct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法</a:t>
            </a: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sng"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427</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518 </a:t>
            </a:r>
            <a:r>
              <a:rPr kumimoji="0" lang="en-US" altLang="zh-CN" sz="2400" b="1" i="0" u="sng"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96</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—&gt; 724+518+69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1311</a:t>
            </a:r>
            <a:endPar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2</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、散列函数的构造方法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随机数法</a:t>
            </a:r>
            <a:endPar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4"/>
          <p:cNvSpPr>
            <a:spLocks noChangeArrowheads="1"/>
          </p:cNvSpPr>
          <p:nvPr/>
        </p:nvSpPr>
        <p:spPr bwMode="auto">
          <a:xfrm>
            <a:off x="935355" y="1702435"/>
            <a:ext cx="1022858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ctr" defTabSz="914400" rtl="0" eaLnBrk="1" fontAlgn="auto" latinLnBrk="0" hangingPunct="1">
              <a:lnSpc>
                <a:spcPct val="15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H(key) = random ( key )  (random</a:t>
            </a:r>
            <a:r>
              <a:rPr kumimoji="0"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为随机函数</a:t>
            </a:r>
            <a:r>
              <a:rPr kumimoji="0"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适用于：</a:t>
            </a:r>
            <a:r>
              <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关键字长度不等的情况。造表和查找都很方便。</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2" name="Rectangle 5"/>
          <p:cNvSpPr>
            <a:spLocks noChangeArrowheads="1"/>
          </p:cNvSpPr>
          <p:nvPr/>
        </p:nvSpPr>
        <p:spPr bwMode="auto">
          <a:xfrm>
            <a:off x="2836545" y="4109720"/>
            <a:ext cx="6324600" cy="247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marL="0" marR="0" lvl="0" indent="0" algn="l" defTabSz="914400" rtl="0" eaLnBrk="1" fontAlgn="base" latinLnBrk="0" hangingPunct="1">
              <a:lnSpc>
                <a:spcPct val="15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①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执行速度（即计算散列函数所需时间）；</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② 关键字的长度；</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③ 散列表的大小；</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④ 关键字的分布情况；</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⑤ 查找频率。</a:t>
            </a:r>
            <a:endParaRPr kumimoji="0"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 name="Rectangle 6"/>
          <p:cNvSpPr>
            <a:spLocks noChangeArrowheads="1"/>
          </p:cNvSpPr>
          <p:nvPr/>
        </p:nvSpPr>
        <p:spPr bwMode="auto">
          <a:xfrm>
            <a:off x="2911475" y="3284538"/>
            <a:ext cx="48056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小结：构造散列函数的原则：</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0" name="Rectangle 3"/>
          <p:cNvSpPr>
            <a:spLocks noChangeArrowheads="1"/>
          </p:cNvSpPr>
          <p:nvPr/>
        </p:nvSpPr>
        <p:spPr bwMode="auto">
          <a:xfrm>
            <a:off x="1259523" y="5271453"/>
            <a:ext cx="4275138"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rPr>
              <a:t>常用的处理冲的突方法有：</a:t>
            </a:r>
            <a:endParaRPr kumimoji="0" lang="zh-CN" altLang="en-US" sz="26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Text Box 5"/>
          <p:cNvSpPr txBox="1">
            <a:spLocks noChangeArrowheads="1"/>
          </p:cNvSpPr>
          <p:nvPr/>
        </p:nvSpPr>
        <p:spPr bwMode="auto">
          <a:xfrm>
            <a:off x="7442835" y="4619625"/>
            <a:ext cx="316738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1" action="ppaction://hlinksldjump"/>
              </a:rPr>
              <a:t>开放地址法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0" indent="-457200" algn="l" defTabSz="914400" rtl="0" eaLnBrk="1" fontAlgn="auto" latinLnBrk="0" hangingPunct="1">
              <a:lnSpc>
                <a:spcPct val="150000"/>
              </a:lnSpc>
              <a:spcBef>
                <a:spcPct val="40000"/>
              </a:spcBef>
              <a:spcAft>
                <a:spcPts val="0"/>
              </a:spcAft>
              <a:buClrTx/>
              <a:buSzTx/>
              <a:buFontTx/>
              <a:buAutoNum type="arabicPeriod"/>
              <a:defRPr/>
            </a:pP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hlinkClick r:id="rId2" action="ppaction://hlinksldjump"/>
              </a:rPr>
              <a:t>链地址法</a:t>
            </a:r>
            <a:r>
              <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1" lang="zh-CN" altLang="en-US" sz="28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Rectangle 6"/>
          <p:cNvSpPr>
            <a:spLocks noChangeArrowheads="1"/>
          </p:cNvSpPr>
          <p:nvPr/>
        </p:nvSpPr>
        <p:spPr bwMode="auto">
          <a:xfrm>
            <a:off x="744220" y="1967230"/>
            <a:ext cx="10297160" cy="249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285750" algn="l" defTabSz="914400" rtl="0" eaLnBrk="1" fontAlgn="auto" latinLnBrk="0" hangingPunct="1">
              <a:lnSpc>
                <a:spcPct val="15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要求一：</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选择</a:t>
            </a:r>
            <a:r>
              <a:rPr kumimoji="0" 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好</a:t>
            </a:r>
            <a:r>
              <a:rPr kumimoji="0" 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的散列函数可以在一定程度上减少冲突，但在实际应用中，很难完全避免发生冲突。</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285750" algn="l" defTabSz="914400" rtl="0" eaLnBrk="1" fontAlgn="auto" latinLnBrk="0" hangingPunct="1">
              <a:lnSpc>
                <a:spcPct val="150000"/>
              </a:lnSpc>
              <a:spcBef>
                <a:spcPct val="5000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要求二：</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创建散列表和查找散列表都会遇到冲突，必须给出处理冲突的方法。</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 name="AutoShape 7"/>
          <p:cNvSpPr>
            <a:spLocks noChangeArrowheads="1"/>
          </p:cNvSpPr>
          <p:nvPr/>
        </p:nvSpPr>
        <p:spPr bwMode="auto">
          <a:xfrm>
            <a:off x="5902008" y="5136515"/>
            <a:ext cx="914400" cy="762000"/>
          </a:xfrm>
          <a:prstGeom prst="rightArrow">
            <a:avLst>
              <a:gd name="adj1" fmla="val 50000"/>
              <a:gd name="adj2" fmla="val 30000"/>
            </a:avLst>
          </a:prstGeom>
          <a:solidFill>
            <a:srgbClr val="3399FF"/>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xEl>
                                              <p:charRg st="0" end="7"/>
                                            </p:txEl>
                                          </p:spTgt>
                                        </p:tgtEl>
                                        <p:attrNameLst>
                                          <p:attrName>style.visibility</p:attrName>
                                        </p:attrNameLst>
                                      </p:cBhvr>
                                      <p:to>
                                        <p:strVal val="visible"/>
                                      </p:to>
                                    </p:set>
                                    <p:animEffect transition="in" filter="wipe(up)">
                                      <p:cBhvr>
                                        <p:cTn id="20" dur="500"/>
                                        <p:tgtEl>
                                          <p:spTgt spid="11">
                                            <p:txEl>
                                              <p:charRg st="0" end="7"/>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xEl>
                                              <p:charRg st="7" end="14"/>
                                            </p:txEl>
                                          </p:spTgt>
                                        </p:tgtEl>
                                        <p:attrNameLst>
                                          <p:attrName>style.visibility</p:attrName>
                                        </p:attrNameLst>
                                      </p:cBhvr>
                                      <p:to>
                                        <p:strVal val="visible"/>
                                      </p:to>
                                    </p:set>
                                    <p:animEffect transition="in" filter="wipe(up)">
                                      <p:cBhvr>
                                        <p:cTn id="24" dur="500"/>
                                        <p:tgtEl>
                                          <p:spTgt spid="11">
                                            <p:txEl>
                                              <p:charRg st="7"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advAuto="1000" uiExpand="1" build="p"/>
      <p:bldP spid="12" grpId="0" bldLvl="0" animBg="1"/>
      <p:bldP spid="1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6053455" y="438785"/>
            <a:ext cx="53714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开放地址法</a:t>
            </a:r>
            <a:r>
              <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线性探测法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Rectangle 3"/>
          <p:cNvSpPr>
            <a:spLocks noChangeArrowheads="1"/>
          </p:cNvSpPr>
          <p:nvPr/>
        </p:nvSpPr>
        <p:spPr bwMode="auto">
          <a:xfrm>
            <a:off x="1329690" y="1822450"/>
            <a:ext cx="97790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1524000" marR="0" lvl="0" indent="-152400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rPr>
              <a:t>设计思路：</a:t>
            </a:r>
            <a:r>
              <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有冲突时就去寻找下一个空的哈希地址，只要哈希表足够大，空的哈希地址总能找到，并将数据元素存入。 </a:t>
            </a:r>
            <a:endPar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Rectangle 4"/>
          <p:cNvSpPr>
            <a:spLocks noChangeArrowheads="1"/>
          </p:cNvSpPr>
          <p:nvPr/>
        </p:nvSpPr>
        <p:spPr bwMode="auto">
          <a:xfrm>
            <a:off x="1329373" y="2889250"/>
            <a:ext cx="457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rPr>
              <a:t>具体实现</a:t>
            </a:r>
            <a:r>
              <a:rPr kumimoji="0" lang="zh-CN" altLang="en-US" sz="24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sym typeface="+mn-ea"/>
              </a:rPr>
              <a:t>：</a:t>
            </a:r>
            <a:endParaRPr kumimoji="0" lang="zh-CN" altLang="en-US" sz="24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sym typeface="+mn-ea"/>
            </a:endParaRPr>
          </a:p>
        </p:txBody>
      </p:sp>
      <p:sp>
        <p:nvSpPr>
          <p:cNvPr id="16" name="Rectangle 5"/>
          <p:cNvSpPr>
            <a:spLocks noChangeArrowheads="1"/>
          </p:cNvSpPr>
          <p:nvPr/>
        </p:nvSpPr>
        <p:spPr bwMode="auto">
          <a:xfrm>
            <a:off x="2385060" y="4023360"/>
            <a:ext cx="6553200" cy="199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H</a:t>
            </a:r>
            <a:r>
              <a:rPr kumimoji="0" lang="en-US" altLang="zh-CN" sz="2800" b="1" i="0" u="none" strike="noStrike" kern="0" cap="none" spc="0" normalizeH="0" baseline="-3000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i</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=(H(key)+d</a:t>
            </a:r>
            <a:r>
              <a:rPr kumimoji="0" lang="en-US" altLang="zh-CN" sz="2800" b="1" i="0" u="none" strike="noStrike" kern="0" cap="none" spc="0" normalizeH="0" baseline="-3000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i</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mod m       ( 1≤i &lt; m )</a:t>
            </a:r>
            <a:endPar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endParaRPr>
          </a:p>
          <a:p>
            <a:pPr marL="0" marR="0" lvl="0" indent="0" algn="l" defTabSz="914400" rtl="0" eaLnBrk="0" fontAlgn="auto" latinLnBrk="0" hangingPunct="0">
              <a:lnSpc>
                <a:spcPct val="120000"/>
              </a:lnSpc>
              <a:spcBef>
                <a:spcPct val="0"/>
              </a:spcBef>
              <a:spcAft>
                <a:spcPts val="0"/>
              </a:spcAft>
              <a:buClrTx/>
              <a:buSzTx/>
              <a:buFontTx/>
              <a:buNone/>
              <a:defRPr/>
            </a:pPr>
            <a:r>
              <a:rPr kumimoji="0" lang="en-US" altLang="zh-CN" sz="18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  </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其中：</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0" fontAlgn="auto" latinLnBrk="0" hangingPunct="0">
              <a:lnSpc>
                <a:spcPct val="120000"/>
              </a:lnSpc>
              <a:spcBef>
                <a:spcPct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Hash(key)</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为散列函数</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0" fontAlgn="auto" latinLnBrk="0" hangingPunct="0">
              <a:lnSpc>
                <a:spcPct val="120000"/>
              </a:lnSpc>
              <a:spcBef>
                <a:spcPct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为哈希表长度</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0" fontAlgn="auto" latinLnBrk="0" hangingPunct="0">
              <a:lnSpc>
                <a:spcPct val="120000"/>
              </a:lnSpc>
              <a:spcBef>
                <a:spcPct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r>
              <a:rPr kumimoji="0" lang="en-US" altLang="zh-CN" sz="2000" b="1" i="0" u="none" strike="noStrike" kern="0" cap="none" spc="0" normalizeH="0" baseline="-3000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为增量序列 </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…m-1</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，且</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r>
              <a:rPr kumimoji="0" lang="en-US" altLang="zh-CN" sz="2000" b="1" i="0" u="none" strike="noStrike" kern="0" cap="none" spc="0" normalizeH="0" baseline="-3000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endPar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 name="Rectangle 6"/>
          <p:cNvSpPr>
            <a:spLocks noChangeArrowheads="1"/>
          </p:cNvSpPr>
          <p:nvPr/>
        </p:nvSpPr>
        <p:spPr bwMode="auto">
          <a:xfrm>
            <a:off x="1851660" y="3422650"/>
            <a:ext cx="35814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(1)</a:t>
            </a:r>
            <a:r>
              <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线性探测法</a:t>
            </a:r>
            <a:endPar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9" name="AutoShape 8"/>
          <p:cNvSpPr>
            <a:spLocks noChangeArrowheads="1"/>
          </p:cNvSpPr>
          <p:nvPr/>
        </p:nvSpPr>
        <p:spPr bwMode="auto">
          <a:xfrm>
            <a:off x="1546860" y="6325553"/>
            <a:ext cx="7772400" cy="487363"/>
          </a:xfrm>
          <a:prstGeom prst="wedgeRoundRectCallout">
            <a:avLst>
              <a:gd name="adj1" fmla="val -1646"/>
              <a:gd name="adj2" fmla="val -133382"/>
              <a:gd name="adj3" fmla="val 16667"/>
            </a:avLst>
          </a:prstGeom>
          <a:solidFill>
            <a:schemeClr val="accent5">
              <a:lumMod val="20000"/>
              <a:lumOff val="80000"/>
            </a:schemeClr>
          </a:solidFill>
          <a:ln w="9525">
            <a:solidFill>
              <a:srgbClr val="FF6600"/>
            </a:solidFill>
            <a:miter lim="800000"/>
          </a:ln>
          <a:effec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anose="02010600030101010101" pitchFamily="2" charset="-122"/>
                <a:ea typeface="楷体_GB2312" pitchFamily="49" charset="-122"/>
                <a:cs typeface="+mn-cs"/>
                <a:sym typeface="+mn-ea"/>
              </a:rPr>
              <a:t>含义：一旦冲突，就找附近（下一个）空地址存入。</a:t>
            </a:r>
            <a:endParaRPr kumimoji="0" lang="zh-CN" altLang="en-US" sz="2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anose="02010600030101010101" pitchFamily="2" charset="-122"/>
              <a:ea typeface="楷体_GB2312" pitchFamily="49" charset="-122"/>
              <a:cs typeface="+mn-cs"/>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Group 4"/>
          <p:cNvGraphicFramePr>
            <a:graphicFrameLocks noGrp="1"/>
          </p:cNvGraphicFramePr>
          <p:nvPr/>
        </p:nvGraphicFramePr>
        <p:xfrm>
          <a:off x="9395143" y="941388"/>
          <a:ext cx="1219200" cy="5867400"/>
        </p:xfrm>
        <a:graphic>
          <a:graphicData uri="http://schemas.openxmlformats.org/drawingml/2006/table">
            <a:tbl>
              <a:tblPr/>
              <a:tblGrid>
                <a:gridCol w="1219200"/>
              </a:tblGrid>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r>
            </a:tbl>
          </a:graphicData>
        </a:graphic>
      </p:graphicFrame>
      <p:sp>
        <p:nvSpPr>
          <p:cNvPr id="94236" name="Text Box 30"/>
          <p:cNvSpPr txBox="1"/>
          <p:nvPr/>
        </p:nvSpPr>
        <p:spPr>
          <a:xfrm>
            <a:off x="8736013" y="1017588"/>
            <a:ext cx="675005" cy="5867400"/>
          </a:xfrm>
          <a:prstGeom prst="rect">
            <a:avLst/>
          </a:prstGeom>
          <a:noFill/>
          <a:ln w="9525">
            <a:noFill/>
          </a:ln>
        </p:spPr>
        <p:txBody>
          <a:bodyPr vert="eaVert" anchor="t">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0   1    2   3   4    5   6   7   8   9  10</a:t>
            </a:r>
            <a:endPar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31" descr="花岗岩"/>
          <p:cNvSpPr txBox="1">
            <a:spLocks noChangeArrowheads="1"/>
          </p:cNvSpPr>
          <p:nvPr/>
        </p:nvSpPr>
        <p:spPr bwMode="auto">
          <a:xfrm>
            <a:off x="880110" y="1981835"/>
            <a:ext cx="7520940" cy="105156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p>
            <a:pPr marR="0" defTabSz="914400" fontAlgn="auto">
              <a:lnSpc>
                <a:spcPct val="130000"/>
              </a:lnSpc>
              <a:spcBef>
                <a:spcPts val="0"/>
              </a:spcBef>
              <a:spcAft>
                <a:spcPts val="0"/>
              </a:spcAft>
              <a:buClrTx/>
              <a:buSzTx/>
              <a:buFontTx/>
              <a:buNone/>
              <a:defRPr/>
            </a:pP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zh-CN" altLang="en-US" sz="2400" b="1" kern="0" cap="none" spc="0" normalizeH="0" baseline="0" noProof="0"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 例：</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设散列函数 </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H(k)=k MOD 11</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；求｛</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60</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17</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29</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38</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｝在散列表中的位置。</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拟用</a:t>
            </a:r>
            <a:r>
              <a:rPr kumimoji="0" lang="zh-CN" altLang="en-US" sz="2400" b="1" kern="0" cap="none" spc="0" normalizeH="0" baseline="0" noProof="0" dirty="0">
                <a:solidFill>
                  <a:srgbClr val="CC00CC"/>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线性探测法</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处理冲突。</a:t>
            </a:r>
            <a:endPar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 name="Text Box 32" descr="花岗岩"/>
          <p:cNvSpPr txBox="1"/>
          <p:nvPr/>
        </p:nvSpPr>
        <p:spPr>
          <a:xfrm>
            <a:off x="1165225" y="3206115"/>
            <a:ext cx="7235825" cy="3449955"/>
          </a:xfrm>
          <a:prstGeom prst="rect">
            <a:avLst/>
          </a:prstGeom>
          <a:noFill/>
          <a:ln w="9525">
            <a:noFill/>
          </a:ln>
        </p:spPr>
        <p:txBody>
          <a:bodyPr lIns="90000" tIns="46800" rIns="90000" bIns="46800" anchor="t">
            <a:spAutoFit/>
          </a:bodyPr>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H(60)= 60 mod 11 = 5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H(17)= 17 mod 11 = 6</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H(29)= 29 mod 11 = 7</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H(38)= 38 mod 11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H(38+1)</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6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130000"/>
              </a:lnSpc>
              <a:spcBef>
                <a:spcPts val="0"/>
              </a:spcBef>
              <a:spcAft>
                <a:spcPts val="0"/>
              </a:spcAft>
            </a:pP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H(38+2)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7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 </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130000"/>
              </a:lnSpc>
              <a:spcBef>
                <a:spcPts val="0"/>
              </a:spcBef>
              <a:spcAft>
                <a:spcPts val="0"/>
              </a:spcAft>
            </a:pP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H(38+3)</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5+3</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 8</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TextBox 1"/>
          <p:cNvSpPr txBox="1"/>
          <p:nvPr/>
        </p:nvSpPr>
        <p:spPr>
          <a:xfrm>
            <a:off x="9677718" y="3573463"/>
            <a:ext cx="647700" cy="553085"/>
          </a:xfrm>
          <a:prstGeom prst="rect">
            <a:avLst/>
          </a:prstGeom>
          <a:noFill/>
          <a:ln w="9525">
            <a:noFill/>
          </a:ln>
        </p:spPr>
        <p:txBody>
          <a:bodyPr anchor="t">
            <a:spAutoFit/>
          </a:bodyPr>
          <a:p>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60</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Box 7"/>
          <p:cNvSpPr txBox="1"/>
          <p:nvPr/>
        </p:nvSpPr>
        <p:spPr>
          <a:xfrm>
            <a:off x="9677718" y="4105275"/>
            <a:ext cx="647700" cy="553085"/>
          </a:xfrm>
          <a:prstGeom prst="rect">
            <a:avLst/>
          </a:prstGeom>
          <a:noFill/>
          <a:ln w="9525">
            <a:noFill/>
          </a:ln>
        </p:spPr>
        <p:txBody>
          <a:bodyPr anchor="t">
            <a:spAutoFit/>
          </a:bodyPr>
          <a:p>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17</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Box 8"/>
          <p:cNvSpPr txBox="1"/>
          <p:nvPr/>
        </p:nvSpPr>
        <p:spPr>
          <a:xfrm>
            <a:off x="9677718" y="4691063"/>
            <a:ext cx="647700" cy="553085"/>
          </a:xfrm>
          <a:prstGeom prst="rect">
            <a:avLst/>
          </a:prstGeom>
          <a:noFill/>
          <a:ln w="9525">
            <a:noFill/>
          </a:ln>
        </p:spPr>
        <p:txBody>
          <a:bodyPr anchor="t">
            <a:spAutoFit/>
          </a:bodyPr>
          <a:p>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29</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Box 9"/>
          <p:cNvSpPr txBox="1"/>
          <p:nvPr/>
        </p:nvSpPr>
        <p:spPr>
          <a:xfrm>
            <a:off x="9690418" y="5240338"/>
            <a:ext cx="647700" cy="553085"/>
          </a:xfrm>
          <a:prstGeom prst="rect">
            <a:avLst/>
          </a:prstGeom>
          <a:noFill/>
          <a:ln w="9525">
            <a:noFill/>
          </a:ln>
        </p:spPr>
        <p:txBody>
          <a:bodyPr anchor="t">
            <a:spAutoFit/>
          </a:bodyPr>
          <a:p>
            <a:r>
              <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38</a:t>
            </a:r>
            <a:endPar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1" name="Rectangle 11"/>
          <p:cNvSpPr>
            <a:spLocks noChangeArrowheads="1"/>
          </p:cNvSpPr>
          <p:nvPr/>
        </p:nvSpPr>
        <p:spPr bwMode="auto">
          <a:xfrm>
            <a:off x="6053455" y="438785"/>
            <a:ext cx="53714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开放地址法</a:t>
            </a:r>
            <a:r>
              <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线性探测法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xEl>
                                              <p:charRg st="0" end="22"/>
                                            </p:txEl>
                                          </p:spTgt>
                                        </p:tgtEl>
                                        <p:attrNameLst>
                                          <p:attrName>style.visibility</p:attrName>
                                        </p:attrNameLst>
                                      </p:cBhvr>
                                      <p:to>
                                        <p:strVal val="visible"/>
                                      </p:to>
                                    </p:set>
                                  </p:childTnLst>
                                </p:cTn>
                              </p:par>
                            </p:childTnLst>
                          </p:cTn>
                        </p:par>
                        <p:par>
                          <p:cTn id="7" fill="hold">
                            <p:stCondLst>
                              <p:cond delay="500"/>
                            </p:stCondLst>
                            <p:childTnLst>
                              <p:par>
                                <p:cTn id="8" presetID="16" presetClass="entr" presetSubtype="21"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xEl>
                                              <p:charRg st="22" end="43"/>
                                            </p:txEl>
                                          </p:spTgt>
                                        </p:tgtEl>
                                        <p:attrNameLst>
                                          <p:attrName>style.visibility</p:attrName>
                                        </p:attrNameLst>
                                      </p:cBhvr>
                                      <p:to>
                                        <p:strVal val="visible"/>
                                      </p:to>
                                    </p:set>
                                  </p:childTnLst>
                                </p:cTn>
                              </p:par>
                            </p:childTnLst>
                          </p:cTn>
                        </p:par>
                        <p:par>
                          <p:cTn id="15" fill="hold">
                            <p:stCondLst>
                              <p:cond delay="500"/>
                            </p:stCondLst>
                            <p:childTnLst>
                              <p:par>
                                <p:cTn id="16" presetID="16" presetClass="entr" presetSubtype="2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
                                            <p:txEl>
                                              <p:charRg st="43" end="64"/>
                                            </p:txEl>
                                          </p:spTgt>
                                        </p:tgtEl>
                                        <p:attrNameLst>
                                          <p:attrName>style.visibility</p:attrName>
                                        </p:attrNameLst>
                                      </p:cBhvr>
                                      <p:to>
                                        <p:strVal val="visible"/>
                                      </p:to>
                                    </p:se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
                                            <p:txEl>
                                              <p:charRg st="64" end="8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
                                            <p:txEl>
                                              <p:charRg st="89" end="11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
                                            <p:txEl>
                                              <p:charRg st="119" end="15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
                                            <p:txEl>
                                              <p:charRg st="150" end="175"/>
                                            </p:txEl>
                                          </p:spTgt>
                                        </p:tgtEl>
                                        <p:attrNameLst>
                                          <p:attrName>style.visibility</p:attrName>
                                        </p:attrNameLst>
                                      </p:cBhvr>
                                      <p:to>
                                        <p:strVal val="visible"/>
                                      </p:to>
                                    </p:set>
                                  </p:childTnLst>
                                </p:cTn>
                              </p:par>
                            </p:childTnLst>
                          </p:cTn>
                        </p:par>
                        <p:par>
                          <p:cTn id="43" fill="hold">
                            <p:stCondLst>
                              <p:cond delay="500"/>
                            </p:stCondLst>
                            <p:childTnLst>
                              <p:par>
                                <p:cTn id="44" presetID="16" presetClass="entr" presetSubtype="21"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4" grpId="0"/>
      <p:bldP spid="8" grpId="0"/>
      <p:bldP spid="9" grpId="0"/>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31" descr="花岗岩"/>
          <p:cNvSpPr txBox="1">
            <a:spLocks noChangeArrowheads="1"/>
          </p:cNvSpPr>
          <p:nvPr/>
        </p:nvSpPr>
        <p:spPr bwMode="auto">
          <a:xfrm>
            <a:off x="1189355" y="448310"/>
            <a:ext cx="9440545" cy="2011045"/>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p>
            <a:pPr marR="0" defTabSz="914400" fontAlgn="auto">
              <a:lnSpc>
                <a:spcPct val="130000"/>
              </a:lnSpc>
              <a:spcBef>
                <a:spcPts val="0"/>
              </a:spcBef>
              <a:spcAft>
                <a:spcPts val="0"/>
              </a:spcAft>
              <a:buClrTx/>
              <a:buSzTx/>
              <a:buFontTx/>
              <a:buNone/>
              <a:defRPr/>
            </a:pP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zh-CN" altLang="en-US" sz="2400" b="1" kern="0" cap="none" spc="0" normalizeH="0" baseline="0" noProof="0"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 例：</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设散列函数 </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H(k)=k MOD 11</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；求｛</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60</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17</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29</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38</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｝在散列表中的位置。</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拟用</a:t>
            </a:r>
            <a:r>
              <a:rPr kumimoji="0" lang="zh-CN" altLang="en-US" sz="2400" b="1" kern="0" cap="none" spc="0" normalizeH="0" baseline="0" noProof="0"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线性探测法</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处理冲突。</a:t>
            </a:r>
            <a:endPar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R="0" defTabSz="914400" fontAlgn="auto">
              <a:lnSpc>
                <a:spcPct val="130000"/>
              </a:lnSpc>
              <a:spcBef>
                <a:spcPts val="0"/>
              </a:spcBef>
              <a:spcAft>
                <a:spcPts val="0"/>
              </a:spcAft>
              <a:buClrTx/>
              <a:buSzTx/>
              <a:buFontTx/>
              <a:buNone/>
              <a:defRPr/>
            </a:pPr>
            <a:r>
              <a:rPr lang="en-US" sz="2400" b="1">
                <a:latin typeface="华文楷体" panose="02010600040101010101" pitchFamily="2" charset="-122"/>
                <a:ea typeface="华文楷体" panose="02010600040101010101" pitchFamily="2" charset="-122"/>
                <a:cs typeface="华文楷体" panose="02010600040101010101" pitchFamily="2" charset="-122"/>
                <a:sym typeface="+mn-ea"/>
              </a:rPr>
              <a:t>(1) </a:t>
            </a:r>
            <a:r>
              <a:rPr lang="zh-CN" sz="2400" b="1">
                <a:latin typeface="华文楷体" panose="02010600040101010101" pitchFamily="2" charset="-122"/>
                <a:ea typeface="华文楷体" panose="02010600040101010101" pitchFamily="2" charset="-122"/>
                <a:cs typeface="华文楷体" panose="02010600040101010101" pitchFamily="2" charset="-122"/>
                <a:sym typeface="+mn-ea"/>
              </a:rPr>
              <a:t>构造哈希表。</a:t>
            </a:r>
            <a:r>
              <a:rPr lang="en-US" sz="2400" b="1">
                <a:latin typeface="华文楷体" panose="02010600040101010101" pitchFamily="2" charset="-122"/>
                <a:ea typeface="华文楷体" panose="02010600040101010101" pitchFamily="2" charset="-122"/>
                <a:cs typeface="华文楷体" panose="02010600040101010101" pitchFamily="2" charset="-122"/>
                <a:sym typeface="+mn-ea"/>
              </a:rPr>
              <a:t>(2) </a:t>
            </a:r>
            <a:r>
              <a:rPr lang="zh-CN" sz="2400" b="1">
                <a:latin typeface="华文楷体" panose="02010600040101010101" pitchFamily="2" charset="-122"/>
                <a:ea typeface="华文楷体" panose="02010600040101010101" pitchFamily="2" charset="-122"/>
                <a:cs typeface="华文楷体" panose="02010600040101010101" pitchFamily="2" charset="-122"/>
                <a:sym typeface="+mn-ea"/>
              </a:rPr>
              <a:t>求查找成功时的平均查找长度。</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a:p>
            <a:pPr marR="0" defTabSz="914400" fontAlgn="auto">
              <a:lnSpc>
                <a:spcPct val="130000"/>
              </a:lnSpc>
              <a:spcBef>
                <a:spcPts val="0"/>
              </a:spcBef>
              <a:spcAft>
                <a:spcPts val="0"/>
              </a:spcAft>
              <a:buClrTx/>
              <a:buSzTx/>
              <a:buFontTx/>
              <a:buNone/>
              <a:defRPr/>
            </a:pPr>
            <a:endPar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aphicFrame>
        <p:nvGraphicFramePr>
          <p:cNvPr id="5" name="表格 4"/>
          <p:cNvGraphicFramePr/>
          <p:nvPr/>
        </p:nvGraphicFramePr>
        <p:xfrm>
          <a:off x="833120" y="2459355"/>
          <a:ext cx="10382250" cy="1430655"/>
        </p:xfrm>
        <a:graphic>
          <a:graphicData uri="http://schemas.openxmlformats.org/drawingml/2006/table">
            <a:tbl>
              <a:tblPr firstRow="1" bandRow="1">
                <a:tableStyleId>{5940675A-B579-460E-94D1-54222C63F5DA}</a:tableStyleId>
              </a:tblPr>
              <a:tblGrid>
                <a:gridCol w="1625600"/>
                <a:gridCol w="744220"/>
                <a:gridCol w="748030"/>
                <a:gridCol w="747395"/>
                <a:gridCol w="748030"/>
                <a:gridCol w="748030"/>
                <a:gridCol w="744220"/>
                <a:gridCol w="748030"/>
                <a:gridCol w="748030"/>
                <a:gridCol w="929005"/>
                <a:gridCol w="929005"/>
                <a:gridCol w="922655"/>
              </a:tblGrid>
              <a:tr h="476885">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散列地址</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885">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关键字</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17</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29</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38 </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6885">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比较次数</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4 </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 name="Text Box 32" descr="花岗岩"/>
          <p:cNvSpPr txBox="1"/>
          <p:nvPr/>
        </p:nvSpPr>
        <p:spPr>
          <a:xfrm>
            <a:off x="833120" y="4135120"/>
            <a:ext cx="4202430" cy="2490470"/>
          </a:xfrm>
          <a:prstGeom prst="rect">
            <a:avLst/>
          </a:prstGeom>
          <a:noFill/>
          <a:ln w="9525">
            <a:noFill/>
          </a:ln>
        </p:spPr>
        <p:txBody>
          <a:bodyPr wrap="square" lIns="90000" tIns="46800" rIns="90000" bIns="46800" anchor="t">
            <a:spAutoFit/>
          </a:bodyPr>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H(60)= 60 mod 11 = 5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H(17)= 17 mod 11 = 6</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H(29)= 29 mod 11 = 7</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H(38)= 38 mod 11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0" name="文本框 99"/>
          <p:cNvSpPr txBox="1"/>
          <p:nvPr/>
        </p:nvSpPr>
        <p:spPr>
          <a:xfrm>
            <a:off x="5544185" y="4658360"/>
            <a:ext cx="4906645" cy="1132205"/>
          </a:xfrm>
          <a:prstGeom prst="rect">
            <a:avLst/>
          </a:prstGeom>
          <a:noFill/>
          <a:ln w="9525">
            <a:noFill/>
          </a:ln>
        </p:spPr>
        <p:txBody>
          <a:bodyPr wrap="square" lIns="90000" tIns="46800" rIns="90000" bIns="46800" anchor="t">
            <a:spAutoFit/>
          </a:bodyPr>
          <a:p>
            <a:pPr lvl="0" algn="l">
              <a:lnSpc>
                <a:spcPct val="130000"/>
              </a:lnSpc>
              <a:spcBef>
                <a:spcPts val="0"/>
              </a:spcBef>
              <a:spcAft>
                <a:spcPts val="0"/>
              </a:spcAft>
            </a:pP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查找成功的平均查找长度：（</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3*1+1*4</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/5=7/5</a:t>
            </a:r>
            <a:endPar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xEl>
                                              <p:charRg st="22"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xEl>
                                              <p:charRg st="43" end="6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xEl>
                                              <p:charRg st="64" end="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5" name="Rectangle 11"/>
          <p:cNvSpPr>
            <a:spLocks noChangeArrowheads="1"/>
          </p:cNvSpPr>
          <p:nvPr/>
        </p:nvSpPr>
        <p:spPr bwMode="auto">
          <a:xfrm>
            <a:off x="6053455" y="438785"/>
            <a:ext cx="53714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开放地址法</a:t>
            </a:r>
            <a:r>
              <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线性探测法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212" name="矩形 94211"/>
          <p:cNvSpPr/>
          <p:nvPr/>
        </p:nvSpPr>
        <p:spPr>
          <a:xfrm>
            <a:off x="1618615" y="1838325"/>
            <a:ext cx="9340850" cy="3449955"/>
          </a:xfrm>
          <a:prstGeom prst="rect">
            <a:avLst/>
          </a:prstGeom>
          <a:noFill/>
          <a:ln w="9525">
            <a:noFill/>
          </a:ln>
        </p:spPr>
        <p:txBody>
          <a:bodyPr wrap="square">
            <a:spAutoFit/>
          </a:bodyPr>
          <a:p>
            <a:pPr marL="762000" indent="-762000">
              <a:lnSpc>
                <a:spcPct val="130000"/>
              </a:lnSpc>
              <a:spcBef>
                <a:spcPts val="0"/>
              </a:spcBef>
              <a:spcAft>
                <a:spcPts val="0"/>
              </a:spcAft>
              <a:buNone/>
            </a:pPr>
            <a:r>
              <a:rPr lang="zh-CN" altLang="en-US" sz="2800" b="1">
                <a:solidFill>
                  <a:srgbClr val="0000FF"/>
                </a:solidFill>
                <a:latin typeface="微软雅黑" panose="020B0503020204020204" pitchFamily="34" charset="-122"/>
                <a:ea typeface="微软雅黑" panose="020B0503020204020204" pitchFamily="34" charset="-122"/>
              </a:rPr>
              <a:t>优点：</a:t>
            </a:r>
            <a:r>
              <a:rPr lang="zh-CN" altLang="en-US" sz="2800" b="1">
                <a:latin typeface="华文楷体" panose="02010600040101010101" pitchFamily="2" charset="-122"/>
                <a:ea typeface="华文楷体" panose="02010600040101010101" pitchFamily="2" charset="-122"/>
              </a:rPr>
              <a:t>只要散列表未被填满，</a:t>
            </a:r>
            <a:r>
              <a:rPr lang="zh-CN" altLang="en-US" sz="2800" b="1">
                <a:solidFill>
                  <a:srgbClr val="FF3300"/>
                </a:solidFill>
                <a:latin typeface="华文楷体" panose="02010600040101010101" pitchFamily="2" charset="-122"/>
                <a:ea typeface="华文楷体" panose="02010600040101010101" pitchFamily="2" charset="-122"/>
              </a:rPr>
              <a:t>保证能找到</a:t>
            </a:r>
            <a:r>
              <a:rPr lang="zh-CN" altLang="en-US" sz="2800" b="1">
                <a:latin typeface="华文楷体" panose="02010600040101010101" pitchFamily="2" charset="-122"/>
                <a:ea typeface="华文楷体" panose="02010600040101010101" pitchFamily="2" charset="-122"/>
              </a:rPr>
              <a:t>一个空地址单元 </a:t>
            </a:r>
            <a:endParaRPr lang="zh-CN" altLang="en-US" sz="2800" b="1">
              <a:latin typeface="华文楷体" panose="02010600040101010101" pitchFamily="2" charset="-122"/>
              <a:ea typeface="华文楷体" panose="02010600040101010101" pitchFamily="2" charset="-122"/>
            </a:endParaRPr>
          </a:p>
          <a:p>
            <a:pPr marL="762000" indent="-762000">
              <a:lnSpc>
                <a:spcPct val="130000"/>
              </a:lnSpc>
              <a:spcBef>
                <a:spcPts val="0"/>
              </a:spcBef>
              <a:spcAft>
                <a:spcPts val="0"/>
              </a:spcAft>
              <a:buNone/>
            </a:pPr>
            <a:r>
              <a:rPr lang="zh-CN" altLang="en-US" sz="2800" b="1">
                <a:latin typeface="华文楷体" panose="02010600040101010101" pitchFamily="2" charset="-122"/>
                <a:ea typeface="华文楷体" panose="02010600040101010101" pitchFamily="2" charset="-122"/>
              </a:rPr>
              <a:t>            存放有冲突的元素。</a:t>
            </a:r>
            <a:endParaRPr lang="zh-CN" altLang="en-US" sz="2800" b="1">
              <a:latin typeface="华文楷体" panose="02010600040101010101" pitchFamily="2" charset="-122"/>
              <a:ea typeface="华文楷体" panose="02010600040101010101" pitchFamily="2" charset="-122"/>
            </a:endParaRPr>
          </a:p>
          <a:p>
            <a:pPr marL="762000" indent="-762000">
              <a:lnSpc>
                <a:spcPct val="130000"/>
              </a:lnSpc>
              <a:spcBef>
                <a:spcPts val="0"/>
              </a:spcBef>
              <a:spcAft>
                <a:spcPts val="0"/>
              </a:spcAft>
              <a:buNone/>
            </a:pPr>
            <a:r>
              <a:rPr lang="zh-CN" altLang="en-US" sz="2800" b="1">
                <a:solidFill>
                  <a:srgbClr val="0000FF"/>
                </a:solidFill>
                <a:latin typeface="微软雅黑" panose="020B0503020204020204" pitchFamily="34" charset="-122"/>
                <a:ea typeface="微软雅黑" panose="020B0503020204020204" pitchFamily="34" charset="-122"/>
              </a:rPr>
              <a:t>缺点：</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可能使第</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个散列地址的同义词存入第</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i+1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个地址，这 </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a:p>
            <a:pPr marL="762000" indent="-762000">
              <a:lnSpc>
                <a:spcPct val="130000"/>
              </a:lnSpc>
              <a:spcBef>
                <a:spcPts val="0"/>
              </a:spcBef>
              <a:spcAft>
                <a:spcPts val="0"/>
              </a:spcAft>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样本应存入第</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i+1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rPr>
              <a:t>散列</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地址的元素变成了第</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i+2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个</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rPr>
              <a:t>散 </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762000" indent="-762000">
              <a:lnSpc>
                <a:spcPct val="130000"/>
              </a:lnSpc>
              <a:spcBef>
                <a:spcPts val="0"/>
              </a:spcBef>
              <a:spcAft>
                <a:spcPts val="0"/>
              </a:spcAft>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rPr>
              <a:t>            列</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地址的同义词，</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，产生“</a:t>
            </a:r>
            <a:r>
              <a:rPr lang="zh-CN" altLang="en-US" sz="2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聚集</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”现象，降低 </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a:p>
            <a:pPr marL="762000" indent="-762000">
              <a:lnSpc>
                <a:spcPct val="130000"/>
              </a:lnSpc>
              <a:spcBef>
                <a:spcPts val="0"/>
              </a:spcBef>
              <a:spcAft>
                <a:spcPts val="0"/>
              </a:spcAft>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查找效率。</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4213" name="组合 94212"/>
          <p:cNvGrpSpPr/>
          <p:nvPr/>
        </p:nvGrpSpPr>
        <p:grpSpPr>
          <a:xfrm>
            <a:off x="3709353" y="5011103"/>
            <a:ext cx="7143750" cy="1562100"/>
            <a:chOff x="1195" y="2717"/>
            <a:chExt cx="4500" cy="984"/>
          </a:xfrm>
        </p:grpSpPr>
        <p:sp>
          <p:nvSpPr>
            <p:cNvPr id="94214" name="矩形 94213"/>
            <p:cNvSpPr/>
            <p:nvPr/>
          </p:nvSpPr>
          <p:spPr>
            <a:xfrm>
              <a:off x="1195" y="3372"/>
              <a:ext cx="4500" cy="329"/>
            </a:xfrm>
            <a:prstGeom prst="rect">
              <a:avLst/>
            </a:prstGeom>
            <a:noFill/>
            <a:ln w="9525">
              <a:noFill/>
            </a:ln>
          </p:spPr>
          <p:txBody>
            <a:bodyPr>
              <a:spAutoFit/>
            </a:bodyPr>
            <a:p>
              <a:pPr marL="762000" indent="-762000">
                <a:spcBef>
                  <a:spcPct val="50000"/>
                </a:spcBef>
                <a:buNone/>
              </a:pPr>
              <a:r>
                <a:rPr lang="zh-CN" altLang="en-US" sz="2800" b="1">
                  <a:solidFill>
                    <a:schemeClr val="tx1"/>
                  </a:solidFill>
                  <a:latin typeface="微软雅黑" panose="020B0503020204020204" pitchFamily="34" charset="-122"/>
                  <a:ea typeface="微软雅黑" panose="020B0503020204020204" pitchFamily="34" charset="-122"/>
                </a:rPr>
                <a:t>解决方案：</a:t>
              </a:r>
              <a:r>
                <a:rPr lang="zh-CN" altLang="en-US" sz="2800" b="1">
                  <a:solidFill>
                    <a:srgbClr val="FF0000"/>
                  </a:solidFill>
                  <a:latin typeface="微软雅黑" panose="020B0503020204020204" pitchFamily="34" charset="-122"/>
                  <a:ea typeface="微软雅黑" panose="020B0503020204020204" pitchFamily="34" charset="-122"/>
                </a:rPr>
                <a:t>二次探测法</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94215" name="下箭头 94214"/>
            <p:cNvSpPr/>
            <p:nvPr/>
          </p:nvSpPr>
          <p:spPr>
            <a:xfrm>
              <a:off x="2562" y="2717"/>
              <a:ext cx="273" cy="579"/>
            </a:xfrm>
            <a:prstGeom prst="downArrow">
              <a:avLst>
                <a:gd name="adj1" fmla="val 50000"/>
                <a:gd name="adj2" fmla="val 53021"/>
              </a:avLst>
            </a:prstGeom>
            <a:solidFill>
              <a:schemeClr val="accent1"/>
            </a:solidFill>
            <a:ln w="9525">
              <a:noFill/>
            </a:ln>
          </p:spPr>
          <p:txBody>
            <a:bodyPr wrap="none" anchor="ctr"/>
            <a:p>
              <a:pPr eaLnBrk="0" hangingPunct="0">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ox(in)">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05473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97282" name="Rectangle 2"/>
          <p:cNvSpPr/>
          <p:nvPr/>
        </p:nvSpPr>
        <p:spPr>
          <a:xfrm>
            <a:off x="1466215" y="2493328"/>
            <a:ext cx="6934200" cy="460375"/>
          </a:xfrm>
          <a:prstGeom prst="rect">
            <a:avLst/>
          </a:prstGeom>
          <a:noFill/>
          <a:ln w="38100">
            <a:noFill/>
          </a:ln>
        </p:spPr>
        <p:txBody>
          <a:bodyPr anchor="t">
            <a:spAutoFit/>
          </a:bodyPr>
          <a:p>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二次探测法处理冲突，建表如下： </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Rectangle 33"/>
          <p:cNvSpPr txBox="1">
            <a:spLocks noChangeArrowheads="1"/>
          </p:cNvSpPr>
          <p:nvPr/>
        </p:nvSpPr>
        <p:spPr bwMode="auto">
          <a:xfrm>
            <a:off x="1690053" y="1960880"/>
            <a:ext cx="367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800" b="1" i="0" u="none" strike="noStrike" kern="0" cap="none" spc="0" normalizeH="0" baseline="0" noProof="0" dirty="0" smtClean="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800" b="1" i="0" u="none" strike="noStrike" kern="0" cap="none" spc="0" normalizeH="0" baseline="0" noProof="0" dirty="0" smtClean="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）二次探测法</a:t>
            </a:r>
            <a:endParaRPr kumimoji="0" lang="zh-CN" altLang="en-US" sz="2800" b="1" i="0" u="none" strike="noStrike" kern="0" cap="none" spc="0" normalizeH="0" baseline="0" noProof="0" dirty="0" smtClean="0">
              <a:ln>
                <a:noFill/>
              </a:ln>
              <a:solidFill>
                <a:srgbClr val="BF11C3"/>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20" name="Text Box 34"/>
          <p:cNvSpPr txBox="1">
            <a:spLocks noChangeArrowheads="1"/>
          </p:cNvSpPr>
          <p:nvPr/>
        </p:nvSpPr>
        <p:spPr bwMode="auto">
          <a:xfrm>
            <a:off x="1466215" y="2959735"/>
            <a:ext cx="9415780" cy="239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ctr" defTabSz="914400" fontAlgn="auto">
              <a:lnSpc>
                <a:spcPct val="150000"/>
              </a:lnSpc>
              <a:spcAft>
                <a:spcPts val="0"/>
              </a:spcAft>
              <a:buClrTx/>
              <a:buSzTx/>
              <a:buFontTx/>
              <a:buNone/>
              <a:defRPr/>
            </a:pPr>
            <a:r>
              <a:rPr kumimoji="0" lang="en-US" altLang="zh-CN" sz="2800" b="1" kern="0" cap="none" spc="0" normalizeH="0" baseline="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H</a:t>
            </a:r>
            <a:r>
              <a:rPr kumimoji="0" lang="en-US" altLang="zh-CN" sz="2800" b="1" kern="0" cap="none" spc="0" normalizeH="0" baseline="-3000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en-US" altLang="zh-CN" sz="2800" b="1" kern="0" cap="none" spc="0" normalizeH="0" baseline="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=(Hash(key)±d</a:t>
            </a:r>
            <a:r>
              <a:rPr kumimoji="0" lang="en-US" altLang="zh-CN" sz="2800" b="1" kern="0" cap="none" spc="0" normalizeH="0" baseline="-3000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en-US" altLang="zh-CN" sz="2800" b="1" kern="0" cap="none" spc="0" normalizeH="0" baseline="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 mod m</a:t>
            </a:r>
            <a:endParaRPr kumimoji="0" lang="en-US" altLang="zh-CN" sz="2800" b="1" kern="0" cap="none" spc="0" normalizeH="0" baseline="0" noProof="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R="0" defTabSz="914400" fontAlgn="auto">
              <a:lnSpc>
                <a:spcPct val="150000"/>
              </a:lnSpc>
              <a:spcAft>
                <a:spcPts val="0"/>
              </a:spcAft>
              <a:buClrTx/>
              <a:buSzTx/>
              <a:buFontTx/>
              <a:buNone/>
              <a:defRPr/>
            </a:pP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其中：</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Hash(key)</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为哈希函数</a:t>
            </a:r>
            <a:endPar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R="0" defTabSz="914400" eaLnBrk="0" fontAlgn="auto" hangingPunct="0">
              <a:lnSpc>
                <a:spcPct val="150000"/>
              </a:lnSpc>
              <a:spcAft>
                <a:spcPts val="0"/>
              </a:spcAft>
              <a:buClrTx/>
              <a:buSzTx/>
              <a:buFontTx/>
              <a:buNone/>
              <a:defRPr/>
            </a:pP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为哈希表长度，</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要求是某个</a:t>
            </a:r>
            <a:r>
              <a:rPr kumimoji="0" lang="en-US" altLang="zh-CN" sz="2400" b="1" kern="0" cap="none" spc="0" normalizeH="0" baseline="0" noProof="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4k+3</a:t>
            </a:r>
            <a:r>
              <a:rPr kumimoji="0" lang="zh-CN" altLang="en-US" sz="2400" b="1" kern="0" cap="none" spc="0" normalizeH="0" baseline="0" noProof="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的质数</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R="0" defTabSz="914400" eaLnBrk="0" fontAlgn="auto" hangingPunct="0">
              <a:lnSpc>
                <a:spcPct val="150000"/>
              </a:lnSpc>
              <a:spcAft>
                <a:spcPts val="0"/>
              </a:spcAft>
              <a:buClrTx/>
              <a:buSzTx/>
              <a:buFontTx/>
              <a:buNone/>
              <a:defRPr/>
            </a:pP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d</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为增量序列 </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-1</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q</a:t>
            </a:r>
            <a:r>
              <a:rPr kumimoji="0" lang="en-US" altLang="zh-CN" sz="2400" b="1" kern="0" cap="none" spc="0" normalizeH="0" baseline="3000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a:t>
            </a:r>
            <a:r>
              <a:rPr kumimoji="0" lang="en-US" altLang="zh-CN" sz="2400" b="1" kern="0" cap="none" spc="0" normalizeH="0" baseline="0" noProof="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kern="0" cap="none" spc="0" normalizeH="0" baseline="0" noProof="0" dirty="0">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21" name="Rectangle 35"/>
          <p:cNvSpPr>
            <a:spLocks noChangeArrowheads="1"/>
          </p:cNvSpPr>
          <p:nvPr/>
        </p:nvSpPr>
        <p:spPr bwMode="auto">
          <a:xfrm>
            <a:off x="1690053" y="5658485"/>
            <a:ext cx="7620000" cy="69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20000"/>
              </a:spcBef>
              <a:spcAft>
                <a:spcPts val="0"/>
              </a:spcAft>
              <a:buClrTx/>
              <a:buSzTx/>
              <a:buFontTx/>
              <a:buNone/>
              <a:defRPr/>
            </a:pPr>
            <a:r>
              <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3</a:t>
            </a:r>
            <a:r>
              <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）若</a:t>
            </a:r>
            <a:r>
              <a:rPr kumimoji="0" lang="en-US" altLang="zh-CN"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di</a:t>
            </a:r>
            <a:r>
              <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＝伪随机序列，就称为伪随机探测法</a:t>
            </a:r>
            <a:endParaRPr kumimoji="0"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5" name="Rectangle 11"/>
          <p:cNvSpPr>
            <a:spLocks noChangeArrowheads="1"/>
          </p:cNvSpPr>
          <p:nvPr/>
        </p:nvSpPr>
        <p:spPr bwMode="auto">
          <a:xfrm>
            <a:off x="7345045" y="438785"/>
            <a:ext cx="315087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开放地址法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1" descr="花岗岩"/>
          <p:cNvSpPr txBox="1">
            <a:spLocks noChangeArrowheads="1"/>
          </p:cNvSpPr>
          <p:nvPr/>
        </p:nvSpPr>
        <p:spPr bwMode="auto">
          <a:xfrm>
            <a:off x="694690" y="1698625"/>
            <a:ext cx="9884410" cy="978535"/>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p>
            <a:pPr marR="0" defTabSz="914400" fontAlgn="auto">
              <a:lnSpc>
                <a:spcPct val="120000"/>
              </a:lnSpc>
              <a:spcBef>
                <a:spcPts val="0"/>
              </a:spcBef>
              <a:spcAft>
                <a:spcPts val="0"/>
              </a:spcAft>
              <a:buClrTx/>
              <a:buSzTx/>
              <a:buFontTx/>
              <a:buNone/>
              <a:defRPr/>
            </a:pP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1" lang="zh-CN" altLang="en-US" sz="2400" b="1" kern="0" cap="none" spc="0" normalizeH="0" baseline="0" noProof="0"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sym typeface="+mn-ea"/>
              </a:rPr>
              <a:t> 例：</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设散列函数 </a:t>
            </a:r>
            <a:r>
              <a:rPr kumimoji="1"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H(k)=k MOD 11</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；求｛</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47</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7</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29</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11</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16</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R="0" defTabSz="914400" fontAlgn="auto">
              <a:lnSpc>
                <a:spcPct val="120000"/>
              </a:lnSpc>
              <a:spcBef>
                <a:spcPts val="0"/>
              </a:spcBef>
              <a:spcAft>
                <a:spcPts val="0"/>
              </a:spcAft>
              <a:buClrTx/>
              <a:buSzTx/>
              <a:buFontTx/>
              <a:buNone/>
              <a:defRPr/>
            </a:pP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92</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25</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8</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3</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在散列表中的位置。</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拟用</a:t>
            </a:r>
            <a:r>
              <a:rPr kumimoji="0" lang="zh-CN" altLang="en-US" sz="2400" b="1" kern="0" cap="none" spc="0" normalizeH="0" baseline="0" noProof="0" dirty="0">
                <a:solidFill>
                  <a:srgbClr val="CC00CC"/>
                </a:solidFill>
                <a:effectLst/>
                <a:latin typeface="Times New Roman" panose="02020603050405020304" pitchFamily="18" charset="0"/>
                <a:ea typeface="华文楷体" panose="02010600040101010101" pitchFamily="2" charset="-122"/>
                <a:cs typeface="Times New Roman" panose="02020603050405020304" pitchFamily="18" charset="0"/>
                <a:sym typeface="+mn-ea"/>
              </a:rPr>
              <a:t>二次探测法</a:t>
            </a:r>
            <a:r>
              <a:rPr kumimoji="0"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rPr>
              <a:t>处理冲突。</a:t>
            </a:r>
            <a:endParaRPr kumimoji="1" lang="zh-CN" altLang="en-US" sz="2400" b="1" kern="0" cap="none" spc="0" normalizeH="0" baseline="0" noProof="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5" name="Text Box 32" descr="花岗岩"/>
          <p:cNvSpPr txBox="1"/>
          <p:nvPr/>
        </p:nvSpPr>
        <p:spPr>
          <a:xfrm>
            <a:off x="405130" y="2757170"/>
            <a:ext cx="8265795" cy="4093845"/>
          </a:xfrm>
          <a:prstGeom prst="rect">
            <a:avLst/>
          </a:prstGeom>
          <a:noFill/>
          <a:ln w="9525">
            <a:noFill/>
          </a:ln>
        </p:spPr>
        <p:txBody>
          <a:bodyPr wrap="square" lIns="90000" tIns="46800" rIns="90000" bIns="46800" anchor="t">
            <a:spAutoFit/>
          </a:bodyPr>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H(47)= 47 mod 11 = 3                     H(7)= 7 mod 11 = 7</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H(29)= 29 mod 11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7</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29+1</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 8 </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H(11)= 11 mod 11 = 0                     H(16)= 16 mod 11 = 5 </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H(92)= 92 mod 11 = 4</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H(25)= 25 mod 11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3</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25+1</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4</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H</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25-1</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mod 11 = 2</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H(8)= 8 mod 11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8</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H</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8+1</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 9</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H(3)= 3 mod 11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3</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（冲突）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H(3+1)</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mod 11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（冲突）</a:t>
            </a: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H(3-1) </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mod 11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 （冲突）</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H(3+4)</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mod 11=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7 （冲突）</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sym typeface="+mn-ea"/>
              </a:rPr>
              <a:t> H(3+9) </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mod 11=</a:t>
            </a: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1</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 name="Group 4"/>
          <p:cNvGraphicFramePr>
            <a:graphicFrameLocks noGrp="1"/>
          </p:cNvGraphicFramePr>
          <p:nvPr/>
        </p:nvGraphicFramePr>
        <p:xfrm>
          <a:off x="10040938" y="941388"/>
          <a:ext cx="1219200" cy="5867400"/>
        </p:xfrm>
        <a:graphic>
          <a:graphicData uri="http://schemas.openxmlformats.org/drawingml/2006/table">
            <a:tbl>
              <a:tblPr/>
              <a:tblGrid>
                <a:gridCol w="1219200"/>
              </a:tblGrid>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33400">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r>
            </a:tbl>
          </a:graphicData>
        </a:graphic>
      </p:graphicFrame>
      <p:sp>
        <p:nvSpPr>
          <p:cNvPr id="98334" name="Text Box 30"/>
          <p:cNvSpPr txBox="1"/>
          <p:nvPr/>
        </p:nvSpPr>
        <p:spPr>
          <a:xfrm>
            <a:off x="9412288" y="1017588"/>
            <a:ext cx="644525" cy="5867400"/>
          </a:xfrm>
          <a:prstGeom prst="rect">
            <a:avLst/>
          </a:prstGeom>
          <a:noFill/>
          <a:ln w="9525">
            <a:noFill/>
          </a:ln>
        </p:spPr>
        <p:txBody>
          <a:bodyPr vert="eaVert" anchor="t">
            <a:spAutoFit/>
          </a:bodyPr>
          <a:p>
            <a:pPr>
              <a:spcBef>
                <a:spcPct val="50000"/>
              </a:spcBef>
            </a:pPr>
            <a:r>
              <a:rPr lang="en-US" altLang="zh-CN" sz="3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 0    1    2   3   4    5    6   7   </a:t>
            </a:r>
            <a:r>
              <a:rPr lang="en-US" altLang="zh-CN" sz="1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8   </a:t>
            </a:r>
            <a:r>
              <a:rPr lang="en-US" altLang="zh-CN" sz="1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9   10</a:t>
            </a:r>
            <a:endParaRPr lang="en-US" altLang="zh-CN" sz="30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6"/>
          <p:cNvSpPr>
            <a:spLocks noChangeArrowheads="1"/>
          </p:cNvSpPr>
          <p:nvPr/>
        </p:nvSpPr>
        <p:spPr bwMode="auto">
          <a:xfrm>
            <a:off x="1327150"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0" name="TextBox 1"/>
          <p:cNvSpPr txBox="1"/>
          <p:nvPr/>
        </p:nvSpPr>
        <p:spPr>
          <a:xfrm>
            <a:off x="10326688" y="2553018"/>
            <a:ext cx="647700" cy="553085"/>
          </a:xfrm>
          <a:prstGeom prst="rect">
            <a:avLst/>
          </a:prstGeom>
          <a:noFill/>
          <a:ln w="9525">
            <a:noFill/>
          </a:ln>
        </p:spPr>
        <p:txBody>
          <a:bodyPr anchor="t">
            <a:spAutoFit/>
          </a:bodyPr>
          <a:p>
            <a:pPr algn="ctr"/>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47</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Box 1"/>
          <p:cNvSpPr txBox="1"/>
          <p:nvPr/>
        </p:nvSpPr>
        <p:spPr>
          <a:xfrm>
            <a:off x="10326688" y="4687253"/>
            <a:ext cx="647700" cy="553085"/>
          </a:xfrm>
          <a:prstGeom prst="rect">
            <a:avLst/>
          </a:prstGeom>
          <a:noFill/>
          <a:ln w="9525">
            <a:noFill/>
          </a:ln>
        </p:spPr>
        <p:txBody>
          <a:bodyPr anchor="t">
            <a:spAutoFit/>
          </a:bodyPr>
          <a:p>
            <a:pPr algn="ctr"/>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Box 1"/>
          <p:cNvSpPr txBox="1"/>
          <p:nvPr/>
        </p:nvSpPr>
        <p:spPr>
          <a:xfrm>
            <a:off x="10326688" y="5240338"/>
            <a:ext cx="647700" cy="553085"/>
          </a:xfrm>
          <a:prstGeom prst="rect">
            <a:avLst/>
          </a:prstGeom>
          <a:noFill/>
          <a:ln w="9525">
            <a:noFill/>
          </a:ln>
        </p:spPr>
        <p:txBody>
          <a:bodyPr anchor="t">
            <a:spAutoFit/>
          </a:bodyPr>
          <a:p>
            <a:pPr algn="ctr"/>
            <a:r>
              <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29</a:t>
            </a:r>
            <a:endPar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Box 1"/>
          <p:cNvSpPr txBox="1"/>
          <p:nvPr/>
        </p:nvSpPr>
        <p:spPr>
          <a:xfrm>
            <a:off x="10326688" y="941388"/>
            <a:ext cx="647700" cy="553085"/>
          </a:xfrm>
          <a:prstGeom prst="rect">
            <a:avLst/>
          </a:prstGeom>
          <a:noFill/>
          <a:ln w="9525">
            <a:noFill/>
          </a:ln>
        </p:spPr>
        <p:txBody>
          <a:bodyPr anchor="t">
            <a:spAutoFit/>
          </a:bodyPr>
          <a:p>
            <a:pPr algn="ctr"/>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Box 1"/>
          <p:cNvSpPr txBox="1"/>
          <p:nvPr/>
        </p:nvSpPr>
        <p:spPr>
          <a:xfrm>
            <a:off x="10326688" y="3598228"/>
            <a:ext cx="647700" cy="553085"/>
          </a:xfrm>
          <a:prstGeom prst="rect">
            <a:avLst/>
          </a:prstGeom>
          <a:noFill/>
          <a:ln w="9525">
            <a:noFill/>
          </a:ln>
        </p:spPr>
        <p:txBody>
          <a:bodyPr anchor="t">
            <a:spAutoFit/>
          </a:bodyPr>
          <a:p>
            <a:pPr algn="ctr"/>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Box 1"/>
          <p:cNvSpPr txBox="1"/>
          <p:nvPr/>
        </p:nvSpPr>
        <p:spPr>
          <a:xfrm>
            <a:off x="10326688" y="3106103"/>
            <a:ext cx="647700" cy="553085"/>
          </a:xfrm>
          <a:prstGeom prst="rect">
            <a:avLst/>
          </a:prstGeom>
          <a:noFill/>
          <a:ln w="9525">
            <a:noFill/>
          </a:ln>
        </p:spPr>
        <p:txBody>
          <a:bodyPr anchor="t">
            <a:spAutoFit/>
          </a:bodyPr>
          <a:p>
            <a:pPr algn="ctr"/>
            <a:r>
              <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92</a:t>
            </a:r>
            <a:endParaRPr lang="en-US" altLang="zh-CN" sz="3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Box 1"/>
          <p:cNvSpPr txBox="1"/>
          <p:nvPr/>
        </p:nvSpPr>
        <p:spPr>
          <a:xfrm>
            <a:off x="10326688" y="1999933"/>
            <a:ext cx="647700" cy="553085"/>
          </a:xfrm>
          <a:prstGeom prst="rect">
            <a:avLst/>
          </a:prstGeom>
          <a:noFill/>
          <a:ln w="9525">
            <a:noFill/>
          </a:ln>
        </p:spPr>
        <p:txBody>
          <a:bodyPr anchor="t">
            <a:spAutoFit/>
          </a:bodyPr>
          <a:p>
            <a:pPr algn="ctr"/>
            <a:r>
              <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25</a:t>
            </a:r>
            <a:endPar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Box 1"/>
          <p:cNvSpPr txBox="1"/>
          <p:nvPr/>
        </p:nvSpPr>
        <p:spPr>
          <a:xfrm>
            <a:off x="10326688" y="5793423"/>
            <a:ext cx="647700" cy="553085"/>
          </a:xfrm>
          <a:prstGeom prst="rect">
            <a:avLst/>
          </a:prstGeom>
          <a:noFill/>
          <a:ln w="9525">
            <a:noFill/>
          </a:ln>
        </p:spPr>
        <p:txBody>
          <a:bodyPr anchor="t">
            <a:spAutoFit/>
          </a:bodyPr>
          <a:p>
            <a:pPr algn="ctr"/>
            <a:r>
              <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TextBox 1"/>
          <p:cNvSpPr txBox="1"/>
          <p:nvPr/>
        </p:nvSpPr>
        <p:spPr>
          <a:xfrm>
            <a:off x="10326688" y="1494473"/>
            <a:ext cx="647700" cy="553085"/>
          </a:xfrm>
          <a:prstGeom prst="rect">
            <a:avLst/>
          </a:prstGeom>
          <a:noFill/>
          <a:ln w="9525">
            <a:noFill/>
          </a:ln>
        </p:spPr>
        <p:txBody>
          <a:bodyPr anchor="t">
            <a:spAutoFit/>
          </a:bodyPr>
          <a:p>
            <a:pPr algn="ctr"/>
            <a:r>
              <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3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11"/>
          <p:cNvSpPr>
            <a:spLocks noChangeArrowheads="1"/>
          </p:cNvSpPr>
          <p:nvPr/>
        </p:nvSpPr>
        <p:spPr bwMode="auto">
          <a:xfrm>
            <a:off x="6053455" y="438785"/>
            <a:ext cx="537146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开放地址法</a:t>
            </a:r>
            <a:r>
              <a:rPr lang="en-US" altLang="zh-CN"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线性探测法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500"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childTnLst>
                          </p:cTn>
                        </p:par>
                        <p:par>
                          <p:cTn id="41" fill="hold">
                            <p:stCondLst>
                              <p:cond delay="1000"/>
                            </p:stCondLst>
                            <p:childTnLst>
                              <p:par>
                                <p:cTn id="42" presetID="16" presetClass="entr" presetSubtype="2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inVertical)">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barn(inVertical)">
                                      <p:cBhvr>
                                        <p:cTn id="8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p:bldP spid="11" grpId="0"/>
      <p:bldP spid="12" grpId="0"/>
      <p:bldP spid="13" grpId="0"/>
      <p:bldP spid="14" grpId="0"/>
      <p:bldP spid="15" grpId="0"/>
      <p:bldP spid="17"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87730" y="2873375"/>
            <a:ext cx="10267950" cy="2306955"/>
          </a:xfrm>
          <a:prstGeom prst="rect">
            <a:avLst/>
          </a:prstGeom>
          <a:noFill/>
          <a:ln>
            <a:noFill/>
          </a:ln>
          <a:effectLst/>
        </p:spPr>
        <p:txBody>
          <a:bodyPr wrap="square">
            <a:spAutoFit/>
          </a:bodyPr>
          <a:lstStyle>
            <a:lvl1pPr marL="571500"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marR="0" lvl="0" indent="-571500" algn="l" defTabSz="914400" rtl="0" eaLnBrk="1" fontAlgn="auto" latinLnBrk="0" hangingPunct="1">
              <a:lnSpc>
                <a:spcPct val="100000"/>
              </a:lnSpc>
              <a:spcBef>
                <a:spcPct val="0"/>
              </a:spcBef>
              <a:spcAft>
                <a:spcPts val="0"/>
              </a:spcAft>
              <a:buClrTx/>
              <a:buSzTx/>
              <a:buFontTx/>
              <a:buNone/>
              <a:defRPr/>
            </a:pPr>
            <a:r>
              <a:rPr kumimoji="1" lang="zh-CN" altLang="en-US"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a:t>
            </a:r>
            <a:r>
              <a:rPr kumimoji="1" lang="en-US" altLang="zh-CN"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2</a:t>
            </a:r>
            <a:r>
              <a:rPr kumimoji="1" lang="zh-CN" altLang="en-US"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）对查找表常用的操作有</a:t>
            </a:r>
            <a:r>
              <a:rPr kumimoji="1" lang="zh-CN" altLang="en-US"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Wingdings" panose="05000000000000000000" pitchFamily="2" charset="2"/>
              </a:rPr>
              <a:t>哪些？</a:t>
            </a:r>
            <a:r>
              <a:rPr kumimoji="1" lang="zh-CN" altLang="en-US" sz="28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Wingdings" panose="05000000000000000000" pitchFamily="2" charset="2"/>
              </a:rPr>
              <a:t> </a:t>
            </a:r>
            <a:endParaRPr kumimoji="1" lang="zh-CN" altLang="en-US" sz="28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a:p>
            <a:pPr marL="571500" marR="0" lvl="0" indent="-571500" algn="l" defTabSz="914400" rtl="0" eaLnBrk="1" fontAlgn="auto" latinLnBrk="0" hangingPunct="1">
              <a:lnSpc>
                <a:spcPct val="100000"/>
              </a:lnSpc>
              <a:spcBef>
                <a:spcPts val="600"/>
              </a:spcBef>
              <a:spcAft>
                <a:spcPts val="0"/>
              </a:spcAft>
              <a:buClrTx/>
              <a:buSzTx/>
              <a:buFont typeface="Wingdings" panose="05000000000000000000" pitchFamily="2" charset="2"/>
              <a:buChar char="v"/>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查询某个“特定的”数据元素是否在表中；</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a:p>
            <a:pPr marL="571500" marR="0" lvl="0" indent="-571500" algn="l" defTabSz="914400" rtl="0" eaLnBrk="1" fontAlgn="auto" latinLnBrk="0" hangingPunct="1">
              <a:lnSpc>
                <a:spcPct val="100000"/>
              </a:lnSpc>
              <a:spcBef>
                <a:spcPts val="600"/>
              </a:spcBef>
              <a:spcAft>
                <a:spcPts val="0"/>
              </a:spcAft>
              <a:buClrTx/>
              <a:buSzTx/>
              <a:buFont typeface="Wingdings" panose="05000000000000000000" pitchFamily="2" charset="2"/>
              <a:buChar char="v"/>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查询某个“特定的”数据元素的各种属性；</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a:p>
            <a:pPr marL="571500" marR="0" lvl="0" indent="-571500" algn="l" defTabSz="914400" rtl="0" eaLnBrk="1" fontAlgn="auto" latinLnBrk="0" hangingPunct="1">
              <a:lnSpc>
                <a:spcPct val="100000"/>
              </a:lnSpc>
              <a:spcBef>
                <a:spcPts val="600"/>
              </a:spcBef>
              <a:spcAft>
                <a:spcPts val="0"/>
              </a:spcAft>
              <a:buClrTx/>
              <a:buSzTx/>
              <a:buFont typeface="Wingdings" panose="05000000000000000000" pitchFamily="2" charset="2"/>
              <a:buChar char="v"/>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在查找表中插入一元素；</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a:p>
            <a:pPr marL="571500" marR="0" lvl="0" indent="-571500" algn="l" defTabSz="914400" rtl="0" eaLnBrk="1" fontAlgn="auto" latinLnBrk="0" hangingPunct="1">
              <a:lnSpc>
                <a:spcPct val="100000"/>
              </a:lnSpc>
              <a:spcBef>
                <a:spcPts val="600"/>
              </a:spcBef>
              <a:spcAft>
                <a:spcPts val="0"/>
              </a:spcAft>
              <a:buClrTx/>
              <a:buSzTx/>
              <a:buFont typeface="Wingdings" panose="05000000000000000000" pitchFamily="2" charset="2"/>
              <a:buChar char="v"/>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从查找表中删除一元素。  </a:t>
            </a:r>
            <a:r>
              <a:rPr kumimoji="1" lang="zh-CN" altLang="en-US" sz="2400" b="1" i="0" u="none" strike="noStrike" kern="0" cap="none" spc="0" normalizeH="0" baseline="0" noProof="0" dirty="0" smtClean="0">
                <a:ln>
                  <a:noFill/>
                </a:ln>
                <a:solidFill>
                  <a:srgbClr val="BADE78"/>
                </a:solidFill>
                <a:effectLst/>
                <a:uLnTx/>
                <a:uFillTx/>
                <a:ea typeface="华文楷体" panose="02010600040101010101" pitchFamily="2" charset="-122"/>
                <a:cs typeface="Times New Roman" panose="02020603050405020304" pitchFamily="18" charset="0"/>
                <a:sym typeface="Wingdings" panose="05000000000000000000" pitchFamily="2" charset="2"/>
              </a:rPr>
              <a:t> </a:t>
            </a:r>
            <a:endParaRPr kumimoji="1" lang="zh-CN" altLang="en-US" sz="2400" b="1" i="0" u="none" strike="noStrike" kern="0" cap="none" spc="0" normalizeH="0" baseline="0" noProof="0" dirty="0" smtClean="0">
              <a:ln>
                <a:noFill/>
              </a:ln>
              <a:solidFill>
                <a:srgbClr val="BADE78"/>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p:txBody>
      </p:sp>
      <p:sp>
        <p:nvSpPr>
          <p:cNvPr id="11" name="Text Box 3"/>
          <p:cNvSpPr txBox="1"/>
          <p:nvPr/>
        </p:nvSpPr>
        <p:spPr>
          <a:xfrm>
            <a:off x="963930" y="5323840"/>
            <a:ext cx="7772400" cy="1414780"/>
          </a:xfrm>
          <a:prstGeom prst="rect">
            <a:avLst/>
          </a:prstGeom>
          <a:noFill/>
          <a:ln w="9525">
            <a:noFill/>
          </a:ln>
        </p:spPr>
        <p:txBody>
          <a:bodyPr anchor="t">
            <a:spAutoFit/>
          </a:bodyPr>
          <a:lstStyle/>
          <a:p>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）有哪些查找方法？</a:t>
            </a:r>
            <a:endPar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ts val="600"/>
              </a:spcBef>
            </a:pPr>
            <a:r>
              <a:rPr lang="zh-CN" altLang="en-US" sz="1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查找方法取决于表中数据的排列方式</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ts val="6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针对静态查找表和动态查找表的查找方法也有所不同。</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5"/>
          <p:cNvSpPr txBox="1">
            <a:spLocks noChangeArrowheads="1"/>
          </p:cNvSpPr>
          <p:nvPr/>
        </p:nvSpPr>
        <p:spPr bwMode="auto">
          <a:xfrm>
            <a:off x="887730" y="1268095"/>
            <a:ext cx="10267315" cy="1337945"/>
          </a:xfrm>
          <a:prstGeom prst="rect">
            <a:avLst/>
          </a:prstGeom>
          <a:noFill/>
          <a:ln>
            <a:noFill/>
          </a:ln>
          <a:effectLst/>
        </p:spPr>
        <p:txBody>
          <a:bodyPr wrap="square">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72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477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1" lang="zh-CN" altLang="en-US"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a:t>
            </a:r>
            <a:r>
              <a:rPr kumimoji="1" lang="en-US" altLang="zh-CN"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1</a:t>
            </a:r>
            <a:r>
              <a:rPr kumimoji="1" lang="zh-CN" altLang="en-US" sz="2800" b="1" i="0" u="none" strike="noStrike" kern="0" cap="none" spc="0" normalizeH="0" baseline="0" noProof="0" dirty="0" smtClean="0">
                <a:ln>
                  <a:noFill/>
                </a:ln>
                <a:solidFill>
                  <a:srgbClr val="CC00CC"/>
                </a:solidFill>
                <a:effectLst/>
                <a:uLnTx/>
                <a:uFillTx/>
                <a:ea typeface="华文楷体" panose="02010600040101010101" pitchFamily="2" charset="-122"/>
                <a:cs typeface="Times New Roman" panose="02020603050405020304" pitchFamily="18" charset="0"/>
                <a:sym typeface="+mn-ea"/>
              </a:rPr>
              <a:t>）查找的过程是怎样的？</a:t>
            </a:r>
            <a:r>
              <a:rPr kumimoji="1" lang="zh-CN" altLang="en-US" sz="28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Wingdings" panose="05000000000000000000" pitchFamily="2" charset="2"/>
              </a:rPr>
              <a:t> </a:t>
            </a:r>
            <a:endParaRPr kumimoji="1" lang="zh-CN" altLang="en-US" sz="2800" b="1" i="0" u="none" strike="noStrike" kern="0" cap="none" spc="0" normalizeH="0" baseline="0" noProof="0" dirty="0" smtClean="0">
              <a:ln>
                <a:noFill/>
              </a:ln>
              <a:solidFill>
                <a:srgbClr val="FF00FF"/>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        给定一个值</a:t>
            </a: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K</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，在含有</a:t>
            </a: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n</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个记录的文件中进行搜索，寻找一个关键字值等于</a:t>
            </a:r>
            <a:r>
              <a:rPr kumimoji="1" lang="en-US" altLang="zh-CN"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K</a:t>
            </a:r>
            <a:r>
              <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rPr>
              <a:t>的记录，如找到则输出该记录，否则输出查找不成功的信息。</a:t>
            </a:r>
            <a:endParaRPr kumimoji="1" lang="zh-CN" altLang="en-US" sz="2400" b="1" i="0" u="none" strike="noStrike" kern="0" cap="none" spc="0" normalizeH="0" baseline="0" noProof="0" dirty="0" smtClean="0">
              <a:ln>
                <a:noFill/>
              </a:ln>
              <a:solidFill>
                <a:srgbClr val="000000"/>
              </a:solidFill>
              <a:effectLst/>
              <a:uLnTx/>
              <a:uFillTx/>
              <a:ea typeface="华文楷体" panose="02010600040101010101" pitchFamily="2" charset="-122"/>
              <a:cs typeface="Times New Roman" panose="02020603050405020304" pitchFamily="18" charset="0"/>
              <a:sym typeface="Wingdings" panose="05000000000000000000" pitchFamily="2" charset="2"/>
            </a:endParaRPr>
          </a:p>
        </p:txBody>
      </p:sp>
      <p:sp>
        <p:nvSpPr>
          <p:cNvPr id="16" name="AutoShape 9"/>
          <p:cNvSpPr>
            <a:spLocks noChangeArrowheads="1"/>
          </p:cNvSpPr>
          <p:nvPr/>
        </p:nvSpPr>
        <p:spPr bwMode="auto">
          <a:xfrm>
            <a:off x="6051868" y="4436428"/>
            <a:ext cx="3343275" cy="457200"/>
          </a:xfrm>
          <a:prstGeom prst="wedgeEllipseCallout">
            <a:avLst>
              <a:gd name="adj1" fmla="val -111312"/>
              <a:gd name="adj2" fmla="val -91744"/>
            </a:avLst>
          </a:prstGeom>
          <a:solidFill>
            <a:schemeClr val="accent2">
              <a:lumMod val="20000"/>
              <a:lumOff val="80000"/>
            </a:schemeClr>
          </a:solidFill>
          <a:ln w="9525">
            <a:solidFill>
              <a:srgbClr val="000000"/>
            </a:solidFill>
            <a:miter lim="800000"/>
          </a:ln>
          <a:effectLst/>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特定的”</a:t>
            </a:r>
            <a:r>
              <a:rPr kumimoji="0" lang="en-US" altLang="zh-C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关键字</a:t>
            </a:r>
            <a:endPar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sp>
        <p:nvSpPr>
          <p:cNvPr id="4"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查找的基本概念</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arn(inVertical)">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30"/>
                                  </p:iterate>
                                  <p:childTnLst>
                                    <p:set>
                                      <p:cBhvr>
                                        <p:cTn id="21" dur="1" fill="hold">
                                          <p:stCondLst>
                                            <p:cond delay="0"/>
                                          </p:stCondLst>
                                        </p:cTn>
                                        <p:tgtEl>
                                          <p:spTgt spid="10">
                                            <p:txEl>
                                              <p:pRg st="1" end="1"/>
                                            </p:txEl>
                                          </p:spTgt>
                                        </p:tgtEl>
                                        <p:attrNameLst>
                                          <p:attrName>style.visibility</p:attrName>
                                        </p:attrNameLst>
                                      </p:cBhvr>
                                      <p:to>
                                        <p:strVal val="visible"/>
                                      </p:to>
                                    </p:set>
                                  </p:childTnLst>
                                </p:cTn>
                              </p:par>
                            </p:childTnLst>
                          </p:cTn>
                        </p:par>
                        <p:par>
                          <p:cTn id="22" fill="hold">
                            <p:stCondLst>
                              <p:cond delay="569"/>
                            </p:stCondLst>
                            <p:childTnLst>
                              <p:par>
                                <p:cTn id="23" presetID="1" presetClass="entr" presetSubtype="0" fill="hold" grpId="0" nodeType="afterEffect">
                                  <p:stCondLst>
                                    <p:cond delay="0"/>
                                  </p:stCondLst>
                                  <p:iterate type="lt">
                                    <p:tmAbs val="30"/>
                                  </p:iterate>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par>
                          <p:cTn id="25" fill="hold">
                            <p:stCondLst>
                              <p:cond delay="1139"/>
                            </p:stCondLst>
                            <p:childTnLst>
                              <p:par>
                                <p:cTn id="26" presetID="1" presetClass="entr" presetSubtype="0" fill="hold" grpId="0" nodeType="afterEffect">
                                  <p:stCondLst>
                                    <p:cond delay="0"/>
                                  </p:stCondLst>
                                  <p:iterate type="lt">
                                    <p:tmAbs val="30"/>
                                  </p:iterate>
                                  <p:childTnLst>
                                    <p:set>
                                      <p:cBhvr>
                                        <p:cTn id="27" dur="1" fill="hold">
                                          <p:stCondLst>
                                            <p:cond delay="0"/>
                                          </p:stCondLst>
                                        </p:cTn>
                                        <p:tgtEl>
                                          <p:spTgt spid="10">
                                            <p:txEl>
                                              <p:pRg st="3" end="3"/>
                                            </p:txEl>
                                          </p:spTgt>
                                        </p:tgtEl>
                                        <p:attrNameLst>
                                          <p:attrName>style.visibility</p:attrName>
                                        </p:attrNameLst>
                                      </p:cBhvr>
                                      <p:to>
                                        <p:strVal val="visible"/>
                                      </p:to>
                                    </p:set>
                                  </p:childTnLst>
                                </p:cTn>
                              </p:par>
                            </p:childTnLst>
                          </p:cTn>
                        </p:par>
                        <p:par>
                          <p:cTn id="28" fill="hold">
                            <p:stCondLst>
                              <p:cond delay="1470"/>
                            </p:stCondLst>
                            <p:childTnLst>
                              <p:par>
                                <p:cTn id="29" presetID="1" presetClass="entr" presetSubtype="0" fill="hold" grpId="0" nodeType="afterEffect">
                                  <p:stCondLst>
                                    <p:cond delay="0"/>
                                  </p:stCondLst>
                                  <p:iterate type="lt">
                                    <p:tmAbs val="30"/>
                                  </p:iterate>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1889"/>
                            </p:stCondLst>
                            <p:childTnLst>
                              <p:par>
                                <p:cTn id="33" presetID="22" presetClass="entr" presetSubtype="4" fill="hold" grpId="0" nodeType="clickPar">
                                  <p:stCondLst>
                                    <p:cond delay="0"/>
                                  </p:stCondLst>
                                  <p:childTnLst>
                                    <p:set>
                                      <p:cBhvr>
                                        <p:cTn id="34" dur="500"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barn(inVertical)">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30"/>
                                  </p:iterate>
                                  <p:childTnLst>
                                    <p:set>
                                      <p:cBhvr>
                                        <p:cTn id="44" dur="1" fill="hold">
                                          <p:stCondLst>
                                            <p:cond delay="0"/>
                                          </p:stCondLst>
                                        </p:cTn>
                                        <p:tgtEl>
                                          <p:spTgt spid="11">
                                            <p:txEl>
                                              <p:pRg st="1" end="1"/>
                                            </p:txEl>
                                          </p:spTgt>
                                        </p:tgtEl>
                                        <p:attrNameLst>
                                          <p:attrName>style.visibility</p:attrName>
                                        </p:attrNameLst>
                                      </p:cBhvr>
                                      <p:to>
                                        <p:strVal val="visible"/>
                                      </p:to>
                                    </p:set>
                                  </p:childTnLst>
                                </p:cTn>
                              </p:par>
                            </p:childTnLst>
                          </p:cTn>
                        </p:par>
                        <p:par>
                          <p:cTn id="45" fill="hold">
                            <p:stCondLst>
                              <p:cond delay="629"/>
                            </p:stCondLst>
                            <p:childTnLst>
                              <p:par>
                                <p:cTn id="46" presetID="1" presetClass="entr" presetSubtype="0" fill="hold" grpId="0" nodeType="afterEffect">
                                  <p:stCondLst>
                                    <p:cond delay="0"/>
                                  </p:stCondLst>
                                  <p:iterate type="lt">
                                    <p:tmAbs val="30"/>
                                  </p:iterate>
                                  <p:childTnLst>
                                    <p:set>
                                      <p:cBhvr>
                                        <p:cTn id="4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2" grpId="0" uiExpand="1" build="p"/>
      <p:bldP spid="1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链地址法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4" name="Rectangle 3"/>
          <p:cNvSpPr>
            <a:spLocks noChangeArrowheads="1"/>
          </p:cNvSpPr>
          <p:nvPr/>
        </p:nvSpPr>
        <p:spPr bwMode="auto">
          <a:xfrm>
            <a:off x="822325" y="1555750"/>
            <a:ext cx="9865995"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1238250" marR="0" lvl="0" indent="-123825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sym typeface="+mn-ea"/>
              </a:rPr>
              <a:t>基本思想：</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将具有相同散列地址的记录链成一个单链表，</a:t>
            </a:r>
            <a:r>
              <a:rPr kumimoji="0" lang="en-US" altLang="zh-CN"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个散列地址 </a:t>
            </a:r>
            <a:endParaRPr kumimoji="0" lang="zh-CN" altLang="en-US"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1238250" marR="0" lvl="0" indent="-123825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就设</a:t>
            </a:r>
            <a:r>
              <a:rPr kumimoji="0" lang="en-US" altLang="zh-CN"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400" b="1" i="0" u="none" strike="noStrike" kern="0" cap="none" spc="0" normalizeH="0" baseline="0" noProof="0" dirty="0">
                <a:ln>
                  <a:noFill/>
                </a:ln>
                <a:solidFill>
                  <a:srgbClr val="CC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个单链表</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，然后用一个数组将</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m</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个单链表的表头指针存 </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1238250" marR="0" lvl="0" indent="-123825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储起来，形成一个动态的结构。</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5" name="Rectangle 4"/>
          <p:cNvSpPr>
            <a:spLocks noChangeArrowheads="1"/>
          </p:cNvSpPr>
          <p:nvPr/>
        </p:nvSpPr>
        <p:spPr bwMode="auto">
          <a:xfrm>
            <a:off x="532130" y="3438525"/>
            <a:ext cx="6695440"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例：设</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none" strike="noStrike" kern="0" cap="none" spc="0" normalizeH="0" baseline="0" noProof="0" dirty="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47, 7, 29, 11, 16, 92, 22, 8, 3, 50, 37, 89 </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的散列函数为：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Hash(key)=key mod 11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用</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链地址法</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处理冲突，则建表如右图所示。 </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nvGrpSpPr>
          <p:cNvPr id="157" name="Group 6"/>
          <p:cNvGrpSpPr/>
          <p:nvPr/>
        </p:nvGrpSpPr>
        <p:grpSpPr>
          <a:xfrm>
            <a:off x="7227253" y="2851150"/>
            <a:ext cx="3594099" cy="3984626"/>
            <a:chOff x="3363" y="1632"/>
            <a:chExt cx="2264" cy="2510"/>
          </a:xfrm>
        </p:grpSpPr>
        <p:grpSp>
          <p:nvGrpSpPr>
            <p:cNvPr id="100359" name="Group 7"/>
            <p:cNvGrpSpPr/>
            <p:nvPr/>
          </p:nvGrpSpPr>
          <p:grpSpPr>
            <a:xfrm>
              <a:off x="3363" y="1632"/>
              <a:ext cx="2253" cy="2510"/>
              <a:chOff x="3363" y="1632"/>
              <a:chExt cx="2253" cy="2510"/>
            </a:xfrm>
          </p:grpSpPr>
          <p:sp>
            <p:nvSpPr>
              <p:cNvPr id="170" name="Rectangle 8"/>
              <p:cNvSpPr>
                <a:spLocks noChangeArrowheads="1"/>
              </p:cNvSpPr>
              <p:nvPr/>
            </p:nvSpPr>
            <p:spPr bwMode="auto">
              <a:xfrm>
                <a:off x="3744" y="386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1" name="Rectangle 9"/>
              <p:cNvSpPr>
                <a:spLocks noChangeArrowheads="1"/>
              </p:cNvSpPr>
              <p:nvPr/>
            </p:nvSpPr>
            <p:spPr bwMode="auto">
              <a:xfrm>
                <a:off x="3744" y="364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2" name="Rectangle 10"/>
              <p:cNvSpPr>
                <a:spLocks noChangeArrowheads="1"/>
              </p:cNvSpPr>
              <p:nvPr/>
            </p:nvSpPr>
            <p:spPr bwMode="auto">
              <a:xfrm>
                <a:off x="3744" y="342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3" name="Rectangle 11"/>
              <p:cNvSpPr>
                <a:spLocks noChangeArrowheads="1"/>
              </p:cNvSpPr>
              <p:nvPr/>
            </p:nvSpPr>
            <p:spPr bwMode="auto">
              <a:xfrm>
                <a:off x="3744" y="320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 name="Rectangle 12"/>
              <p:cNvSpPr>
                <a:spLocks noChangeArrowheads="1"/>
              </p:cNvSpPr>
              <p:nvPr/>
            </p:nvSpPr>
            <p:spPr bwMode="auto">
              <a:xfrm>
                <a:off x="3744" y="298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Rectangle 13"/>
              <p:cNvSpPr>
                <a:spLocks noChangeArrowheads="1"/>
              </p:cNvSpPr>
              <p:nvPr/>
            </p:nvSpPr>
            <p:spPr bwMode="auto">
              <a:xfrm>
                <a:off x="3744" y="276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Rectangle 14"/>
              <p:cNvSpPr>
                <a:spLocks noChangeArrowheads="1"/>
              </p:cNvSpPr>
              <p:nvPr/>
            </p:nvSpPr>
            <p:spPr bwMode="auto">
              <a:xfrm>
                <a:off x="3744" y="254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7" name="Rectangle 15"/>
              <p:cNvSpPr>
                <a:spLocks noChangeArrowheads="1"/>
              </p:cNvSpPr>
              <p:nvPr/>
            </p:nvSpPr>
            <p:spPr bwMode="auto">
              <a:xfrm>
                <a:off x="3744" y="232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8" name="Rectangle 16"/>
              <p:cNvSpPr>
                <a:spLocks noChangeArrowheads="1"/>
              </p:cNvSpPr>
              <p:nvPr/>
            </p:nvSpPr>
            <p:spPr bwMode="auto">
              <a:xfrm>
                <a:off x="3744" y="210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9" name="Rectangle 17"/>
              <p:cNvSpPr>
                <a:spLocks noChangeArrowheads="1"/>
              </p:cNvSpPr>
              <p:nvPr/>
            </p:nvSpPr>
            <p:spPr bwMode="auto">
              <a:xfrm>
                <a:off x="3744" y="188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0" name="Rectangle 18"/>
              <p:cNvSpPr>
                <a:spLocks noChangeArrowheads="1"/>
              </p:cNvSpPr>
              <p:nvPr/>
            </p:nvSpPr>
            <p:spPr bwMode="auto">
              <a:xfrm>
                <a:off x="3744" y="1660"/>
                <a:ext cx="33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7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1" name="Line 19"/>
              <p:cNvSpPr>
                <a:spLocks noChangeShapeType="1"/>
              </p:cNvSpPr>
              <p:nvPr/>
            </p:nvSpPr>
            <p:spPr bwMode="auto">
              <a:xfrm>
                <a:off x="3744" y="1660"/>
                <a:ext cx="336"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2" name="Line 20"/>
              <p:cNvSpPr>
                <a:spLocks noChangeShapeType="1"/>
              </p:cNvSpPr>
              <p:nvPr/>
            </p:nvSpPr>
            <p:spPr bwMode="auto">
              <a:xfrm>
                <a:off x="3744" y="188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3" name="Line 21"/>
              <p:cNvSpPr>
                <a:spLocks noChangeShapeType="1"/>
              </p:cNvSpPr>
              <p:nvPr/>
            </p:nvSpPr>
            <p:spPr bwMode="auto">
              <a:xfrm>
                <a:off x="3744" y="210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4" name="Line 22"/>
              <p:cNvSpPr>
                <a:spLocks noChangeShapeType="1"/>
              </p:cNvSpPr>
              <p:nvPr/>
            </p:nvSpPr>
            <p:spPr bwMode="auto">
              <a:xfrm>
                <a:off x="3744" y="232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5" name="Line 23"/>
              <p:cNvSpPr>
                <a:spLocks noChangeShapeType="1"/>
              </p:cNvSpPr>
              <p:nvPr/>
            </p:nvSpPr>
            <p:spPr bwMode="auto">
              <a:xfrm>
                <a:off x="3744" y="254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6" name="Line 24"/>
              <p:cNvSpPr>
                <a:spLocks noChangeShapeType="1"/>
              </p:cNvSpPr>
              <p:nvPr/>
            </p:nvSpPr>
            <p:spPr bwMode="auto">
              <a:xfrm>
                <a:off x="3744" y="276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7" name="Line 25"/>
              <p:cNvSpPr>
                <a:spLocks noChangeShapeType="1"/>
              </p:cNvSpPr>
              <p:nvPr/>
            </p:nvSpPr>
            <p:spPr bwMode="auto">
              <a:xfrm>
                <a:off x="3744" y="298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8" name="Line 26"/>
              <p:cNvSpPr>
                <a:spLocks noChangeShapeType="1"/>
              </p:cNvSpPr>
              <p:nvPr/>
            </p:nvSpPr>
            <p:spPr bwMode="auto">
              <a:xfrm>
                <a:off x="3744" y="320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89" name="Line 27"/>
              <p:cNvSpPr>
                <a:spLocks noChangeShapeType="1"/>
              </p:cNvSpPr>
              <p:nvPr/>
            </p:nvSpPr>
            <p:spPr bwMode="auto">
              <a:xfrm>
                <a:off x="3744" y="342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0" name="Line 28"/>
              <p:cNvSpPr>
                <a:spLocks noChangeShapeType="1"/>
              </p:cNvSpPr>
              <p:nvPr/>
            </p:nvSpPr>
            <p:spPr bwMode="auto">
              <a:xfrm>
                <a:off x="3744" y="364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1" name="Line 29"/>
              <p:cNvSpPr>
                <a:spLocks noChangeShapeType="1"/>
              </p:cNvSpPr>
              <p:nvPr/>
            </p:nvSpPr>
            <p:spPr bwMode="auto">
              <a:xfrm>
                <a:off x="3744" y="3860"/>
                <a:ext cx="33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2" name="Line 30"/>
              <p:cNvSpPr>
                <a:spLocks noChangeShapeType="1"/>
              </p:cNvSpPr>
              <p:nvPr/>
            </p:nvSpPr>
            <p:spPr bwMode="auto">
              <a:xfrm>
                <a:off x="3744" y="4080"/>
                <a:ext cx="336"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3" name="Line 31"/>
              <p:cNvSpPr>
                <a:spLocks noChangeShapeType="1"/>
              </p:cNvSpPr>
              <p:nvPr/>
            </p:nvSpPr>
            <p:spPr bwMode="auto">
              <a:xfrm>
                <a:off x="3744" y="1660"/>
                <a:ext cx="0" cy="242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4" name="Line 32"/>
              <p:cNvSpPr>
                <a:spLocks noChangeShapeType="1"/>
              </p:cNvSpPr>
              <p:nvPr/>
            </p:nvSpPr>
            <p:spPr bwMode="auto">
              <a:xfrm>
                <a:off x="4080" y="1660"/>
                <a:ext cx="0" cy="242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5" name="Rectangle 33"/>
              <p:cNvSpPr>
                <a:spLocks noChangeArrowheads="1"/>
              </p:cNvSpPr>
              <p:nvPr/>
            </p:nvSpPr>
            <p:spPr bwMode="auto">
              <a:xfrm>
                <a:off x="3363" y="1632"/>
                <a:ext cx="384" cy="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0</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1</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2</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3</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4</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5</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6</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7</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8</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9</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ctr" defTabSz="914400" rtl="0" eaLnBrk="0" fontAlgn="auto" latinLnBrk="0" hangingPunct="0">
                  <a:lnSpc>
                    <a:spcPct val="100000"/>
                  </a:lnSpc>
                  <a:spcBef>
                    <a:spcPct val="0"/>
                  </a:spcBef>
                  <a:spcAft>
                    <a:spcPts val="0"/>
                  </a:spcAft>
                  <a:buClrTx/>
                  <a:buSzTx/>
                  <a:buFontTx/>
                  <a:buNone/>
                  <a:defRPr/>
                </a:pPr>
                <a:r>
                  <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10</a:t>
                </a:r>
                <a:endParaRPr kumimoji="0" lang="en-US" altLang="zh-CN" sz="23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96" name="Rectangle 34"/>
              <p:cNvSpPr>
                <a:spLocks noChangeArrowheads="1"/>
              </p:cNvSpPr>
              <p:nvPr/>
            </p:nvSpPr>
            <p:spPr bwMode="auto">
              <a:xfrm>
                <a:off x="4584" y="1680"/>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7" name="Rectangle 35"/>
              <p:cNvSpPr>
                <a:spLocks noChangeArrowheads="1"/>
              </p:cNvSpPr>
              <p:nvPr/>
            </p:nvSpPr>
            <p:spPr bwMode="auto">
              <a:xfrm>
                <a:off x="4320" y="1680"/>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98" name="Line 36"/>
              <p:cNvSpPr>
                <a:spLocks noChangeShapeType="1"/>
              </p:cNvSpPr>
              <p:nvPr/>
            </p:nvSpPr>
            <p:spPr bwMode="auto">
              <a:xfrm>
                <a:off x="4320" y="1680"/>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99" name="Line 37"/>
              <p:cNvSpPr>
                <a:spLocks noChangeShapeType="1"/>
              </p:cNvSpPr>
              <p:nvPr/>
            </p:nvSpPr>
            <p:spPr bwMode="auto">
              <a:xfrm>
                <a:off x="4320" y="1852"/>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0" name="Line 38"/>
              <p:cNvSpPr>
                <a:spLocks noChangeShapeType="1"/>
              </p:cNvSpPr>
              <p:nvPr/>
            </p:nvSpPr>
            <p:spPr bwMode="auto">
              <a:xfrm>
                <a:off x="4320" y="1680"/>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1" name="Line 39"/>
              <p:cNvSpPr>
                <a:spLocks noChangeShapeType="1"/>
              </p:cNvSpPr>
              <p:nvPr/>
            </p:nvSpPr>
            <p:spPr bwMode="auto">
              <a:xfrm>
                <a:off x="4584" y="1680"/>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2" name="Line 40"/>
              <p:cNvSpPr>
                <a:spLocks noChangeShapeType="1"/>
              </p:cNvSpPr>
              <p:nvPr/>
            </p:nvSpPr>
            <p:spPr bwMode="auto">
              <a:xfrm>
                <a:off x="4848" y="1680"/>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3" name="Rectangle 41"/>
              <p:cNvSpPr>
                <a:spLocks noChangeArrowheads="1"/>
              </p:cNvSpPr>
              <p:nvPr/>
            </p:nvSpPr>
            <p:spPr bwMode="auto">
              <a:xfrm>
                <a:off x="5352" y="1681"/>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 name="Rectangle 42"/>
              <p:cNvSpPr>
                <a:spLocks noChangeArrowheads="1"/>
              </p:cNvSpPr>
              <p:nvPr/>
            </p:nvSpPr>
            <p:spPr bwMode="auto">
              <a:xfrm>
                <a:off x="5088" y="1681"/>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05" name="Line 43"/>
              <p:cNvSpPr>
                <a:spLocks noChangeShapeType="1"/>
              </p:cNvSpPr>
              <p:nvPr/>
            </p:nvSpPr>
            <p:spPr bwMode="auto">
              <a:xfrm>
                <a:off x="5088" y="1681"/>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6" name="Line 44"/>
              <p:cNvSpPr>
                <a:spLocks noChangeShapeType="1"/>
              </p:cNvSpPr>
              <p:nvPr/>
            </p:nvSpPr>
            <p:spPr bwMode="auto">
              <a:xfrm>
                <a:off x="5088" y="1853"/>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7" name="Line 45"/>
              <p:cNvSpPr>
                <a:spLocks noChangeShapeType="1"/>
              </p:cNvSpPr>
              <p:nvPr/>
            </p:nvSpPr>
            <p:spPr bwMode="auto">
              <a:xfrm>
                <a:off x="5088" y="1681"/>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8" name="Line 46"/>
              <p:cNvSpPr>
                <a:spLocks noChangeShapeType="1"/>
              </p:cNvSpPr>
              <p:nvPr/>
            </p:nvSpPr>
            <p:spPr bwMode="auto">
              <a:xfrm>
                <a:off x="5352" y="1681"/>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09" name="Line 47"/>
              <p:cNvSpPr>
                <a:spLocks noChangeShapeType="1"/>
              </p:cNvSpPr>
              <p:nvPr/>
            </p:nvSpPr>
            <p:spPr bwMode="auto">
              <a:xfrm>
                <a:off x="5616" y="1681"/>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0" name="Line 48"/>
              <p:cNvSpPr>
                <a:spLocks noChangeShapeType="1"/>
              </p:cNvSpPr>
              <p:nvPr/>
            </p:nvSpPr>
            <p:spPr bwMode="auto">
              <a:xfrm>
                <a:off x="3936" y="1776"/>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1" name="Line 49"/>
              <p:cNvSpPr>
                <a:spLocks noChangeShapeType="1"/>
              </p:cNvSpPr>
              <p:nvPr/>
            </p:nvSpPr>
            <p:spPr bwMode="auto">
              <a:xfrm>
                <a:off x="4704" y="1776"/>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2" name="Rectangle 50"/>
              <p:cNvSpPr>
                <a:spLocks noChangeArrowheads="1"/>
              </p:cNvSpPr>
              <p:nvPr/>
            </p:nvSpPr>
            <p:spPr bwMode="auto">
              <a:xfrm>
                <a:off x="4584" y="2093"/>
                <a:ext cx="26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3" name="Rectangle 51"/>
              <p:cNvSpPr>
                <a:spLocks noChangeArrowheads="1"/>
              </p:cNvSpPr>
              <p:nvPr/>
            </p:nvSpPr>
            <p:spPr bwMode="auto">
              <a:xfrm>
                <a:off x="4320" y="1888"/>
                <a:ext cx="26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89</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14" name="Line 52"/>
              <p:cNvSpPr>
                <a:spLocks noChangeShapeType="1"/>
              </p:cNvSpPr>
              <p:nvPr/>
            </p:nvSpPr>
            <p:spPr bwMode="auto">
              <a:xfrm>
                <a:off x="4320" y="188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5" name="Line 53"/>
              <p:cNvSpPr>
                <a:spLocks noChangeShapeType="1"/>
              </p:cNvSpPr>
              <p:nvPr/>
            </p:nvSpPr>
            <p:spPr bwMode="auto">
              <a:xfrm>
                <a:off x="4320" y="2064"/>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6" name="Line 54"/>
              <p:cNvSpPr>
                <a:spLocks noChangeShapeType="1"/>
              </p:cNvSpPr>
              <p:nvPr/>
            </p:nvSpPr>
            <p:spPr bwMode="auto">
              <a:xfrm>
                <a:off x="4320" y="1872"/>
                <a:ext cx="0" cy="176"/>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7" name="Line 55"/>
              <p:cNvSpPr>
                <a:spLocks noChangeShapeType="1"/>
              </p:cNvSpPr>
              <p:nvPr/>
            </p:nvSpPr>
            <p:spPr bwMode="auto">
              <a:xfrm>
                <a:off x="4584" y="1888"/>
                <a:ext cx="0" cy="1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8" name="Line 56"/>
              <p:cNvSpPr>
                <a:spLocks noChangeShapeType="1"/>
              </p:cNvSpPr>
              <p:nvPr/>
            </p:nvSpPr>
            <p:spPr bwMode="auto">
              <a:xfrm>
                <a:off x="4848" y="1888"/>
                <a:ext cx="0" cy="176"/>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9" name="Line 57"/>
              <p:cNvSpPr>
                <a:spLocks noChangeShapeType="1"/>
              </p:cNvSpPr>
              <p:nvPr/>
            </p:nvSpPr>
            <p:spPr bwMode="auto">
              <a:xfrm>
                <a:off x="3936" y="1968"/>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0" name="Line 58"/>
              <p:cNvSpPr>
                <a:spLocks noChangeShapeType="1"/>
              </p:cNvSpPr>
              <p:nvPr/>
            </p:nvSpPr>
            <p:spPr bwMode="auto">
              <a:xfrm>
                <a:off x="3936" y="2400"/>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1" name="Rectangle 59"/>
              <p:cNvSpPr>
                <a:spLocks noChangeArrowheads="1"/>
              </p:cNvSpPr>
              <p:nvPr/>
            </p:nvSpPr>
            <p:spPr bwMode="auto">
              <a:xfrm>
                <a:off x="4584" y="232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2" name="Rectangle 60"/>
              <p:cNvSpPr>
                <a:spLocks noChangeArrowheads="1"/>
              </p:cNvSpPr>
              <p:nvPr/>
            </p:nvSpPr>
            <p:spPr bwMode="auto">
              <a:xfrm>
                <a:off x="4320" y="232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23" name="Line 61"/>
              <p:cNvSpPr>
                <a:spLocks noChangeShapeType="1"/>
              </p:cNvSpPr>
              <p:nvPr/>
            </p:nvSpPr>
            <p:spPr bwMode="auto">
              <a:xfrm>
                <a:off x="4320" y="2324"/>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4" name="Line 62"/>
              <p:cNvSpPr>
                <a:spLocks noChangeShapeType="1"/>
              </p:cNvSpPr>
              <p:nvPr/>
            </p:nvSpPr>
            <p:spPr bwMode="auto">
              <a:xfrm>
                <a:off x="4320" y="249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5" name="Line 63"/>
              <p:cNvSpPr>
                <a:spLocks noChangeShapeType="1"/>
              </p:cNvSpPr>
              <p:nvPr/>
            </p:nvSpPr>
            <p:spPr bwMode="auto">
              <a:xfrm>
                <a:off x="4320" y="232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6" name="Line 64"/>
              <p:cNvSpPr>
                <a:spLocks noChangeShapeType="1"/>
              </p:cNvSpPr>
              <p:nvPr/>
            </p:nvSpPr>
            <p:spPr bwMode="auto">
              <a:xfrm>
                <a:off x="4584" y="2324"/>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7" name="Line 65"/>
              <p:cNvSpPr>
                <a:spLocks noChangeShapeType="1"/>
              </p:cNvSpPr>
              <p:nvPr/>
            </p:nvSpPr>
            <p:spPr bwMode="auto">
              <a:xfrm>
                <a:off x="4848" y="232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28" name="Rectangle 66"/>
              <p:cNvSpPr>
                <a:spLocks noChangeArrowheads="1"/>
              </p:cNvSpPr>
              <p:nvPr/>
            </p:nvSpPr>
            <p:spPr bwMode="auto">
              <a:xfrm>
                <a:off x="5352" y="232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 name="Rectangle 67"/>
              <p:cNvSpPr>
                <a:spLocks noChangeArrowheads="1"/>
              </p:cNvSpPr>
              <p:nvPr/>
            </p:nvSpPr>
            <p:spPr bwMode="auto">
              <a:xfrm>
                <a:off x="5088" y="232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47</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30" name="Line 68"/>
              <p:cNvSpPr>
                <a:spLocks noChangeShapeType="1"/>
              </p:cNvSpPr>
              <p:nvPr/>
            </p:nvSpPr>
            <p:spPr bwMode="auto">
              <a:xfrm>
                <a:off x="5088" y="2324"/>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1" name="Line 69"/>
              <p:cNvSpPr>
                <a:spLocks noChangeShapeType="1"/>
              </p:cNvSpPr>
              <p:nvPr/>
            </p:nvSpPr>
            <p:spPr bwMode="auto">
              <a:xfrm>
                <a:off x="5088" y="249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2" name="Line 70"/>
              <p:cNvSpPr>
                <a:spLocks noChangeShapeType="1"/>
              </p:cNvSpPr>
              <p:nvPr/>
            </p:nvSpPr>
            <p:spPr bwMode="auto">
              <a:xfrm>
                <a:off x="5088" y="232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3" name="Line 71"/>
              <p:cNvSpPr>
                <a:spLocks noChangeShapeType="1"/>
              </p:cNvSpPr>
              <p:nvPr/>
            </p:nvSpPr>
            <p:spPr bwMode="auto">
              <a:xfrm>
                <a:off x="5352" y="2324"/>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4" name="Line 72"/>
              <p:cNvSpPr>
                <a:spLocks noChangeShapeType="1"/>
              </p:cNvSpPr>
              <p:nvPr/>
            </p:nvSpPr>
            <p:spPr bwMode="auto">
              <a:xfrm>
                <a:off x="5616" y="232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5" name="Line 73"/>
              <p:cNvSpPr>
                <a:spLocks noChangeShapeType="1"/>
              </p:cNvSpPr>
              <p:nvPr/>
            </p:nvSpPr>
            <p:spPr bwMode="auto">
              <a:xfrm>
                <a:off x="4704" y="2400"/>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6" name="Line 74"/>
              <p:cNvSpPr>
                <a:spLocks noChangeShapeType="1"/>
              </p:cNvSpPr>
              <p:nvPr/>
            </p:nvSpPr>
            <p:spPr bwMode="auto">
              <a:xfrm>
                <a:off x="3936" y="2640"/>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37" name="Rectangle 75"/>
              <p:cNvSpPr>
                <a:spLocks noChangeArrowheads="1"/>
              </p:cNvSpPr>
              <p:nvPr/>
            </p:nvSpPr>
            <p:spPr bwMode="auto">
              <a:xfrm>
                <a:off x="4584" y="254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8" name="Rectangle 76"/>
              <p:cNvSpPr>
                <a:spLocks noChangeArrowheads="1"/>
              </p:cNvSpPr>
              <p:nvPr/>
            </p:nvSpPr>
            <p:spPr bwMode="auto">
              <a:xfrm>
                <a:off x="4320" y="254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37</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39" name="Line 77"/>
              <p:cNvSpPr>
                <a:spLocks noChangeShapeType="1"/>
              </p:cNvSpPr>
              <p:nvPr/>
            </p:nvSpPr>
            <p:spPr bwMode="auto">
              <a:xfrm>
                <a:off x="4320" y="2544"/>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0" name="Line 78"/>
              <p:cNvSpPr>
                <a:spLocks noChangeShapeType="1"/>
              </p:cNvSpPr>
              <p:nvPr/>
            </p:nvSpPr>
            <p:spPr bwMode="auto">
              <a:xfrm>
                <a:off x="4320" y="271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1" name="Line 79"/>
              <p:cNvSpPr>
                <a:spLocks noChangeShapeType="1"/>
              </p:cNvSpPr>
              <p:nvPr/>
            </p:nvSpPr>
            <p:spPr bwMode="auto">
              <a:xfrm>
                <a:off x="4320" y="254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2" name="Line 80"/>
              <p:cNvSpPr>
                <a:spLocks noChangeShapeType="1"/>
              </p:cNvSpPr>
              <p:nvPr/>
            </p:nvSpPr>
            <p:spPr bwMode="auto">
              <a:xfrm>
                <a:off x="4584" y="2544"/>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3" name="Line 81"/>
              <p:cNvSpPr>
                <a:spLocks noChangeShapeType="1"/>
              </p:cNvSpPr>
              <p:nvPr/>
            </p:nvSpPr>
            <p:spPr bwMode="auto">
              <a:xfrm>
                <a:off x="4848" y="254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4" name="Rectangle 82"/>
              <p:cNvSpPr>
                <a:spLocks noChangeArrowheads="1"/>
              </p:cNvSpPr>
              <p:nvPr/>
            </p:nvSpPr>
            <p:spPr bwMode="auto">
              <a:xfrm>
                <a:off x="5352" y="254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 name="Rectangle 83"/>
              <p:cNvSpPr>
                <a:spLocks noChangeArrowheads="1"/>
              </p:cNvSpPr>
              <p:nvPr/>
            </p:nvSpPr>
            <p:spPr bwMode="auto">
              <a:xfrm>
                <a:off x="5088" y="2544"/>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92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46" name="Line 84"/>
              <p:cNvSpPr>
                <a:spLocks noChangeShapeType="1"/>
              </p:cNvSpPr>
              <p:nvPr/>
            </p:nvSpPr>
            <p:spPr bwMode="auto">
              <a:xfrm>
                <a:off x="5088" y="2544"/>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7" name="Line 85"/>
              <p:cNvSpPr>
                <a:spLocks noChangeShapeType="1"/>
              </p:cNvSpPr>
              <p:nvPr/>
            </p:nvSpPr>
            <p:spPr bwMode="auto">
              <a:xfrm>
                <a:off x="5088" y="271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8" name="Line 86"/>
              <p:cNvSpPr>
                <a:spLocks noChangeShapeType="1"/>
              </p:cNvSpPr>
              <p:nvPr/>
            </p:nvSpPr>
            <p:spPr bwMode="auto">
              <a:xfrm>
                <a:off x="5088" y="254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9" name="Line 87"/>
              <p:cNvSpPr>
                <a:spLocks noChangeShapeType="1"/>
              </p:cNvSpPr>
              <p:nvPr/>
            </p:nvSpPr>
            <p:spPr bwMode="auto">
              <a:xfrm>
                <a:off x="5352" y="2544"/>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0" name="Line 88"/>
              <p:cNvSpPr>
                <a:spLocks noChangeShapeType="1"/>
              </p:cNvSpPr>
              <p:nvPr/>
            </p:nvSpPr>
            <p:spPr bwMode="auto">
              <a:xfrm>
                <a:off x="5616" y="2544"/>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1" name="Line 89"/>
              <p:cNvSpPr>
                <a:spLocks noChangeShapeType="1"/>
              </p:cNvSpPr>
              <p:nvPr/>
            </p:nvSpPr>
            <p:spPr bwMode="auto">
              <a:xfrm>
                <a:off x="4704" y="2640"/>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2" name="Line 90"/>
              <p:cNvSpPr>
                <a:spLocks noChangeShapeType="1"/>
              </p:cNvSpPr>
              <p:nvPr/>
            </p:nvSpPr>
            <p:spPr bwMode="auto">
              <a:xfrm>
                <a:off x="3936" y="3292"/>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3" name="Rectangle 91"/>
              <p:cNvSpPr>
                <a:spLocks noChangeArrowheads="1"/>
              </p:cNvSpPr>
              <p:nvPr/>
            </p:nvSpPr>
            <p:spPr bwMode="auto">
              <a:xfrm>
                <a:off x="4560" y="3216"/>
                <a:ext cx="288"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4" name="Rectangle 92"/>
              <p:cNvSpPr>
                <a:spLocks noChangeArrowheads="1"/>
              </p:cNvSpPr>
              <p:nvPr/>
            </p:nvSpPr>
            <p:spPr bwMode="auto">
              <a:xfrm>
                <a:off x="4320" y="3216"/>
                <a:ext cx="240"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29</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55" name="Line 93"/>
              <p:cNvSpPr>
                <a:spLocks noChangeShapeType="1"/>
              </p:cNvSpPr>
              <p:nvPr/>
            </p:nvSpPr>
            <p:spPr bwMode="auto">
              <a:xfrm>
                <a:off x="4320" y="321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6" name="Line 94"/>
              <p:cNvSpPr>
                <a:spLocks noChangeShapeType="1"/>
              </p:cNvSpPr>
              <p:nvPr/>
            </p:nvSpPr>
            <p:spPr bwMode="auto">
              <a:xfrm>
                <a:off x="4320" y="338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7" name="Line 95"/>
              <p:cNvSpPr>
                <a:spLocks noChangeShapeType="1"/>
              </p:cNvSpPr>
              <p:nvPr/>
            </p:nvSpPr>
            <p:spPr bwMode="auto">
              <a:xfrm>
                <a:off x="4320" y="321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8" name="Line 96"/>
              <p:cNvSpPr>
                <a:spLocks noChangeShapeType="1"/>
              </p:cNvSpPr>
              <p:nvPr/>
            </p:nvSpPr>
            <p:spPr bwMode="auto">
              <a:xfrm>
                <a:off x="4560" y="3216"/>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59" name="Line 97"/>
              <p:cNvSpPr>
                <a:spLocks noChangeShapeType="1"/>
              </p:cNvSpPr>
              <p:nvPr/>
            </p:nvSpPr>
            <p:spPr bwMode="auto">
              <a:xfrm>
                <a:off x="4848" y="321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0" name="Rectangle 98"/>
              <p:cNvSpPr>
                <a:spLocks noChangeArrowheads="1"/>
              </p:cNvSpPr>
              <p:nvPr/>
            </p:nvSpPr>
            <p:spPr bwMode="auto">
              <a:xfrm>
                <a:off x="5352" y="321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1" name="Rectangle 99"/>
              <p:cNvSpPr>
                <a:spLocks noChangeArrowheads="1"/>
              </p:cNvSpPr>
              <p:nvPr/>
            </p:nvSpPr>
            <p:spPr bwMode="auto">
              <a:xfrm>
                <a:off x="5088" y="321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7</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62" name="Line 100"/>
              <p:cNvSpPr>
                <a:spLocks noChangeShapeType="1"/>
              </p:cNvSpPr>
              <p:nvPr/>
            </p:nvSpPr>
            <p:spPr bwMode="auto">
              <a:xfrm>
                <a:off x="5088" y="321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3" name="Line 101"/>
              <p:cNvSpPr>
                <a:spLocks noChangeShapeType="1"/>
              </p:cNvSpPr>
              <p:nvPr/>
            </p:nvSpPr>
            <p:spPr bwMode="auto">
              <a:xfrm>
                <a:off x="5088" y="338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4" name="Line 102"/>
              <p:cNvSpPr>
                <a:spLocks noChangeShapeType="1"/>
              </p:cNvSpPr>
              <p:nvPr/>
            </p:nvSpPr>
            <p:spPr bwMode="auto">
              <a:xfrm>
                <a:off x="5088" y="321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5" name="Line 103"/>
              <p:cNvSpPr>
                <a:spLocks noChangeShapeType="1"/>
              </p:cNvSpPr>
              <p:nvPr/>
            </p:nvSpPr>
            <p:spPr bwMode="auto">
              <a:xfrm>
                <a:off x="5352" y="3216"/>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6" name="Line 104"/>
              <p:cNvSpPr>
                <a:spLocks noChangeShapeType="1"/>
              </p:cNvSpPr>
              <p:nvPr/>
            </p:nvSpPr>
            <p:spPr bwMode="auto">
              <a:xfrm>
                <a:off x="5616" y="321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7" name="Line 105"/>
              <p:cNvSpPr>
                <a:spLocks noChangeShapeType="1"/>
              </p:cNvSpPr>
              <p:nvPr/>
            </p:nvSpPr>
            <p:spPr bwMode="auto">
              <a:xfrm>
                <a:off x="4704" y="3292"/>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68" name="Rectangle 106"/>
              <p:cNvSpPr>
                <a:spLocks noChangeArrowheads="1"/>
              </p:cNvSpPr>
              <p:nvPr/>
            </p:nvSpPr>
            <p:spPr bwMode="auto">
              <a:xfrm>
                <a:off x="4584" y="275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9" name="Rectangle 107"/>
              <p:cNvSpPr>
                <a:spLocks noChangeArrowheads="1"/>
              </p:cNvSpPr>
              <p:nvPr/>
            </p:nvSpPr>
            <p:spPr bwMode="auto">
              <a:xfrm>
                <a:off x="4320" y="275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16</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70" name="Line 108"/>
              <p:cNvSpPr>
                <a:spLocks noChangeShapeType="1"/>
              </p:cNvSpPr>
              <p:nvPr/>
            </p:nvSpPr>
            <p:spPr bwMode="auto">
              <a:xfrm>
                <a:off x="4320" y="275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1" name="Line 109"/>
              <p:cNvSpPr>
                <a:spLocks noChangeShapeType="1"/>
              </p:cNvSpPr>
              <p:nvPr/>
            </p:nvSpPr>
            <p:spPr bwMode="auto">
              <a:xfrm>
                <a:off x="4320" y="292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2" name="Line 110"/>
              <p:cNvSpPr>
                <a:spLocks noChangeShapeType="1"/>
              </p:cNvSpPr>
              <p:nvPr/>
            </p:nvSpPr>
            <p:spPr bwMode="auto">
              <a:xfrm>
                <a:off x="4320" y="275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3" name="Line 111"/>
              <p:cNvSpPr>
                <a:spLocks noChangeShapeType="1"/>
              </p:cNvSpPr>
              <p:nvPr/>
            </p:nvSpPr>
            <p:spPr bwMode="auto">
              <a:xfrm>
                <a:off x="4584" y="2756"/>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4" name="Line 112"/>
              <p:cNvSpPr>
                <a:spLocks noChangeShapeType="1"/>
              </p:cNvSpPr>
              <p:nvPr/>
            </p:nvSpPr>
            <p:spPr bwMode="auto">
              <a:xfrm>
                <a:off x="4848" y="275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5" name="Line 113"/>
              <p:cNvSpPr>
                <a:spLocks noChangeShapeType="1"/>
              </p:cNvSpPr>
              <p:nvPr/>
            </p:nvSpPr>
            <p:spPr bwMode="auto">
              <a:xfrm>
                <a:off x="3936" y="2851"/>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6" name="Rectangle 114"/>
              <p:cNvSpPr>
                <a:spLocks noChangeArrowheads="1"/>
              </p:cNvSpPr>
              <p:nvPr/>
            </p:nvSpPr>
            <p:spPr bwMode="auto">
              <a:xfrm>
                <a:off x="4584" y="299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7" name="Rectangle 115"/>
              <p:cNvSpPr>
                <a:spLocks noChangeArrowheads="1"/>
              </p:cNvSpPr>
              <p:nvPr/>
            </p:nvSpPr>
            <p:spPr bwMode="auto">
              <a:xfrm>
                <a:off x="4320" y="2996"/>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50</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78" name="Line 116"/>
              <p:cNvSpPr>
                <a:spLocks noChangeShapeType="1"/>
              </p:cNvSpPr>
              <p:nvPr/>
            </p:nvSpPr>
            <p:spPr bwMode="auto">
              <a:xfrm>
                <a:off x="4320" y="2996"/>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79" name="Line 117"/>
              <p:cNvSpPr>
                <a:spLocks noChangeShapeType="1"/>
              </p:cNvSpPr>
              <p:nvPr/>
            </p:nvSpPr>
            <p:spPr bwMode="auto">
              <a:xfrm>
                <a:off x="4320" y="316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0" name="Line 118"/>
              <p:cNvSpPr>
                <a:spLocks noChangeShapeType="1"/>
              </p:cNvSpPr>
              <p:nvPr/>
            </p:nvSpPr>
            <p:spPr bwMode="auto">
              <a:xfrm>
                <a:off x="4320" y="299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1" name="Line 119"/>
              <p:cNvSpPr>
                <a:spLocks noChangeShapeType="1"/>
              </p:cNvSpPr>
              <p:nvPr/>
            </p:nvSpPr>
            <p:spPr bwMode="auto">
              <a:xfrm>
                <a:off x="4584" y="2996"/>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2" name="Line 120"/>
              <p:cNvSpPr>
                <a:spLocks noChangeShapeType="1"/>
              </p:cNvSpPr>
              <p:nvPr/>
            </p:nvSpPr>
            <p:spPr bwMode="auto">
              <a:xfrm>
                <a:off x="4848" y="2996"/>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3" name="Line 121"/>
              <p:cNvSpPr>
                <a:spLocks noChangeShapeType="1"/>
              </p:cNvSpPr>
              <p:nvPr/>
            </p:nvSpPr>
            <p:spPr bwMode="auto">
              <a:xfrm>
                <a:off x="3936" y="3091"/>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4" name="Rectangle 122"/>
              <p:cNvSpPr>
                <a:spLocks noChangeArrowheads="1"/>
              </p:cNvSpPr>
              <p:nvPr/>
            </p:nvSpPr>
            <p:spPr bwMode="auto">
              <a:xfrm>
                <a:off x="4584" y="3428"/>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5" name="Rectangle 123"/>
              <p:cNvSpPr>
                <a:spLocks noChangeArrowheads="1"/>
              </p:cNvSpPr>
              <p:nvPr/>
            </p:nvSpPr>
            <p:spPr bwMode="auto">
              <a:xfrm>
                <a:off x="4320" y="3428"/>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8</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86" name="Line 124"/>
              <p:cNvSpPr>
                <a:spLocks noChangeShapeType="1"/>
              </p:cNvSpPr>
              <p:nvPr/>
            </p:nvSpPr>
            <p:spPr bwMode="auto">
              <a:xfrm>
                <a:off x="4320" y="3428"/>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7" name="Line 125"/>
              <p:cNvSpPr>
                <a:spLocks noChangeShapeType="1"/>
              </p:cNvSpPr>
              <p:nvPr/>
            </p:nvSpPr>
            <p:spPr bwMode="auto">
              <a:xfrm>
                <a:off x="4320" y="3600"/>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8" name="Line 126"/>
              <p:cNvSpPr>
                <a:spLocks noChangeShapeType="1"/>
              </p:cNvSpPr>
              <p:nvPr/>
            </p:nvSpPr>
            <p:spPr bwMode="auto">
              <a:xfrm>
                <a:off x="4320" y="3428"/>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89" name="Line 127"/>
              <p:cNvSpPr>
                <a:spLocks noChangeShapeType="1"/>
              </p:cNvSpPr>
              <p:nvPr/>
            </p:nvSpPr>
            <p:spPr bwMode="auto">
              <a:xfrm>
                <a:off x="4584" y="3428"/>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0" name="Line 128"/>
              <p:cNvSpPr>
                <a:spLocks noChangeShapeType="1"/>
              </p:cNvSpPr>
              <p:nvPr/>
            </p:nvSpPr>
            <p:spPr bwMode="auto">
              <a:xfrm>
                <a:off x="4848" y="3428"/>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1" name="Line 129"/>
              <p:cNvSpPr>
                <a:spLocks noChangeShapeType="1"/>
              </p:cNvSpPr>
              <p:nvPr/>
            </p:nvSpPr>
            <p:spPr bwMode="auto">
              <a:xfrm>
                <a:off x="3936" y="3523"/>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2" name="Rectangle 130"/>
              <p:cNvSpPr>
                <a:spLocks noChangeArrowheads="1"/>
              </p:cNvSpPr>
              <p:nvPr/>
            </p:nvSpPr>
            <p:spPr bwMode="auto">
              <a:xfrm>
                <a:off x="4584" y="3860"/>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zh-CN" sz="1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3" name="Rectangle 131"/>
              <p:cNvSpPr>
                <a:spLocks noChangeArrowheads="1"/>
              </p:cNvSpPr>
              <p:nvPr/>
            </p:nvSpPr>
            <p:spPr bwMode="auto">
              <a:xfrm>
                <a:off x="4320" y="3860"/>
                <a:ext cx="2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10</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94" name="Line 132"/>
              <p:cNvSpPr>
                <a:spLocks noChangeShapeType="1"/>
              </p:cNvSpPr>
              <p:nvPr/>
            </p:nvSpPr>
            <p:spPr bwMode="auto">
              <a:xfrm>
                <a:off x="4320" y="3860"/>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5" name="Line 133"/>
              <p:cNvSpPr>
                <a:spLocks noChangeShapeType="1"/>
              </p:cNvSpPr>
              <p:nvPr/>
            </p:nvSpPr>
            <p:spPr bwMode="auto">
              <a:xfrm>
                <a:off x="4320" y="4032"/>
                <a:ext cx="528"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6" name="Line 134"/>
              <p:cNvSpPr>
                <a:spLocks noChangeShapeType="1"/>
              </p:cNvSpPr>
              <p:nvPr/>
            </p:nvSpPr>
            <p:spPr bwMode="auto">
              <a:xfrm>
                <a:off x="4320" y="3860"/>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7" name="Line 135"/>
              <p:cNvSpPr>
                <a:spLocks noChangeShapeType="1"/>
              </p:cNvSpPr>
              <p:nvPr/>
            </p:nvSpPr>
            <p:spPr bwMode="auto">
              <a:xfrm>
                <a:off x="4584" y="3860"/>
                <a:ext cx="0" cy="17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8" name="Line 136"/>
              <p:cNvSpPr>
                <a:spLocks noChangeShapeType="1"/>
              </p:cNvSpPr>
              <p:nvPr/>
            </p:nvSpPr>
            <p:spPr bwMode="auto">
              <a:xfrm>
                <a:off x="4848" y="3860"/>
                <a:ext cx="0" cy="172"/>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99" name="Line 137"/>
              <p:cNvSpPr>
                <a:spLocks noChangeShapeType="1"/>
              </p:cNvSpPr>
              <p:nvPr/>
            </p:nvSpPr>
            <p:spPr bwMode="auto">
              <a:xfrm>
                <a:off x="3936" y="3955"/>
                <a:ext cx="384"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sp>
          <p:nvSpPr>
            <p:cNvPr id="159" name="Rectangle 138"/>
            <p:cNvSpPr>
              <a:spLocks noChangeArrowheads="1"/>
            </p:cNvSpPr>
            <p:nvPr/>
          </p:nvSpPr>
          <p:spPr bwMode="auto">
            <a:xfrm rot="5429751">
              <a:off x="3827" y="2051"/>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0" name="Rectangle 139"/>
            <p:cNvSpPr>
              <a:spLocks noChangeArrowheads="1"/>
            </p:cNvSpPr>
            <p:nvPr/>
          </p:nvSpPr>
          <p:spPr bwMode="auto">
            <a:xfrm rot="5429751">
              <a:off x="5411" y="1635"/>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1" name="Rectangle 140"/>
            <p:cNvSpPr>
              <a:spLocks noChangeArrowheads="1"/>
            </p:cNvSpPr>
            <p:nvPr/>
          </p:nvSpPr>
          <p:spPr bwMode="auto">
            <a:xfrm rot="5429751">
              <a:off x="4643" y="1827"/>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2" name="Rectangle 141"/>
            <p:cNvSpPr>
              <a:spLocks noChangeArrowheads="1"/>
            </p:cNvSpPr>
            <p:nvPr/>
          </p:nvSpPr>
          <p:spPr bwMode="auto">
            <a:xfrm rot="5429751">
              <a:off x="5421" y="2243"/>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3" name="Rectangle 142"/>
            <p:cNvSpPr>
              <a:spLocks noChangeArrowheads="1"/>
            </p:cNvSpPr>
            <p:nvPr/>
          </p:nvSpPr>
          <p:spPr bwMode="auto">
            <a:xfrm rot="5429751">
              <a:off x="5421" y="2483"/>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4" name="Rectangle 143"/>
            <p:cNvSpPr>
              <a:spLocks noChangeArrowheads="1"/>
            </p:cNvSpPr>
            <p:nvPr/>
          </p:nvSpPr>
          <p:spPr bwMode="auto">
            <a:xfrm rot="5429751">
              <a:off x="4653" y="2691"/>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5" name="Rectangle 144"/>
            <p:cNvSpPr>
              <a:spLocks noChangeArrowheads="1"/>
            </p:cNvSpPr>
            <p:nvPr/>
          </p:nvSpPr>
          <p:spPr bwMode="auto">
            <a:xfrm rot="5429751">
              <a:off x="4643" y="2915"/>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6" name="Rectangle 145"/>
            <p:cNvSpPr>
              <a:spLocks noChangeArrowheads="1"/>
            </p:cNvSpPr>
            <p:nvPr/>
          </p:nvSpPr>
          <p:spPr bwMode="auto">
            <a:xfrm rot="5429751">
              <a:off x="5411" y="3155"/>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7" name="Rectangle 146"/>
            <p:cNvSpPr>
              <a:spLocks noChangeArrowheads="1"/>
            </p:cNvSpPr>
            <p:nvPr/>
          </p:nvSpPr>
          <p:spPr bwMode="auto">
            <a:xfrm rot="5429751">
              <a:off x="4643" y="3347"/>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8" name="Rectangle 147"/>
            <p:cNvSpPr>
              <a:spLocks noChangeArrowheads="1"/>
            </p:cNvSpPr>
            <p:nvPr/>
          </p:nvSpPr>
          <p:spPr bwMode="auto">
            <a:xfrm rot="5429751">
              <a:off x="4643" y="3779"/>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sp>
          <p:nvSpPr>
            <p:cNvPr id="169" name="Rectangle 148"/>
            <p:cNvSpPr>
              <a:spLocks noChangeArrowheads="1"/>
            </p:cNvSpPr>
            <p:nvPr/>
          </p:nvSpPr>
          <p:spPr bwMode="auto">
            <a:xfrm rot="5429751">
              <a:off x="3827" y="3587"/>
              <a:ext cx="1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rPr>
                <a:t></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Times New Roman" panose="02020603050405020304" pitchFamily="18" charset="0"/>
                <a:sym typeface="Symbol" panose="05050102010706020507" pitchFamily="18" charset="2"/>
              </a:endParaRPr>
            </a:p>
          </p:txBody>
        </p:sp>
      </p:grpSp>
      <p:sp>
        <p:nvSpPr>
          <p:cNvPr id="301" name="Rectangle 150"/>
          <p:cNvSpPr>
            <a:spLocks noChangeArrowheads="1"/>
          </p:cNvSpPr>
          <p:nvPr/>
        </p:nvSpPr>
        <p:spPr bwMode="auto">
          <a:xfrm>
            <a:off x="996315" y="5388610"/>
            <a:ext cx="478599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注：有冲突的元素可以插在表尾，</a:t>
            </a:r>
            <a:endPar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也可以插在表头。</a:t>
            </a:r>
            <a:endPar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502" name="TextBox 301"/>
          <p:cNvSpPr txBox="1"/>
          <p:nvPr/>
        </p:nvSpPr>
        <p:spPr>
          <a:xfrm>
            <a:off x="9965690" y="6025515"/>
            <a:ext cx="1652588" cy="429895"/>
          </a:xfrm>
          <a:prstGeom prst="rect">
            <a:avLst/>
          </a:prstGeom>
          <a:solidFill>
            <a:srgbClr val="FFFF00"/>
          </a:solidFill>
          <a:ln w="9525">
            <a:noFill/>
          </a:ln>
        </p:spPr>
        <p:txBody>
          <a:bodyPr anchor="t">
            <a:spAutoFit/>
          </a:bodyPr>
          <a:p>
            <a:pPr algn="ctr"/>
            <a:r>
              <a:rPr lang="zh-CN" altLang="en-US" sz="2200" b="1" dirty="0">
                <a:solidFill>
                  <a:srgbClr val="FF0000"/>
                </a:solidFill>
                <a:latin typeface="微软雅黑" panose="020B0503020204020204" pitchFamily="34" charset="-122"/>
                <a:ea typeface="微软雅黑" panose="020B0503020204020204" pitchFamily="34" charset="-122"/>
              </a:rPr>
              <a:t>同义词链表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arn(inVertical)">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up)">
                                      <p:cBhvr>
                                        <p:cTn id="12" dur="500"/>
                                        <p:tgtEl>
                                          <p:spTgt spid="157"/>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100502"/>
                                        </p:tgtEl>
                                        <p:attrNameLst>
                                          <p:attrName>style.visibility</p:attrName>
                                        </p:attrNameLst>
                                      </p:cBhvr>
                                      <p:to>
                                        <p:strVal val="visible"/>
                                      </p:to>
                                    </p:set>
                                    <p:animEffect transition="in" filter="barn(inVertical)">
                                      <p:cBhvr>
                                        <p:cTn id="16" dur="500"/>
                                        <p:tgtEl>
                                          <p:spTgt spid="100502"/>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01"/>
                                        </p:tgtEl>
                                        <p:attrNameLst>
                                          <p:attrName>style.visibility</p:attrName>
                                        </p:attrNameLst>
                                      </p:cBhvr>
                                      <p:to>
                                        <p:strVal val="visible"/>
                                      </p:to>
                                    </p:set>
                                    <p:anim calcmode="lin" valueType="num">
                                      <p:cBhvr>
                                        <p:cTn id="21" dur="500" fill="hold"/>
                                        <p:tgtEl>
                                          <p:spTgt spid="301"/>
                                        </p:tgtEl>
                                        <p:attrNameLst>
                                          <p:attrName>ppt_w</p:attrName>
                                        </p:attrNameLst>
                                      </p:cBhvr>
                                      <p:tavLst>
                                        <p:tav tm="0">
                                          <p:val>
                                            <p:fltVal val="0.000000"/>
                                          </p:val>
                                        </p:tav>
                                        <p:tav tm="100000">
                                          <p:val>
                                            <p:strVal val="#ppt_w"/>
                                          </p:val>
                                        </p:tav>
                                      </p:tavLst>
                                    </p:anim>
                                    <p:anim calcmode="lin" valueType="num">
                                      <p:cBhvr>
                                        <p:cTn id="22" dur="500" fill="hold"/>
                                        <p:tgtEl>
                                          <p:spTgt spid="30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bldLvl="0" animBg="1"/>
      <p:bldP spid="155" grpId="0" animBg="1"/>
      <p:bldP spid="10050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链地址法</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212" name="矩形 94211"/>
          <p:cNvSpPr/>
          <p:nvPr/>
        </p:nvSpPr>
        <p:spPr>
          <a:xfrm>
            <a:off x="1618615" y="1838325"/>
            <a:ext cx="9340850" cy="4098290"/>
          </a:xfrm>
          <a:prstGeom prst="rect">
            <a:avLst/>
          </a:prstGeom>
          <a:noFill/>
          <a:ln w="9525">
            <a:noFill/>
          </a:ln>
        </p:spPr>
        <p:txBody>
          <a:bodyPr wrap="square">
            <a:spAutoFit/>
          </a:bodyPr>
          <a:p>
            <a:pPr marL="762000" indent="-762000">
              <a:lnSpc>
                <a:spcPct val="200000"/>
              </a:lnSpc>
              <a:spcBef>
                <a:spcPts val="0"/>
              </a:spcBef>
              <a:spcAft>
                <a:spcPts val="0"/>
              </a:spcAft>
              <a:buNone/>
            </a:pPr>
            <a:r>
              <a:rPr lang="zh-CN" altLang="en-US" sz="2800" b="1">
                <a:solidFill>
                  <a:srgbClr val="0000FF"/>
                </a:solidFill>
                <a:latin typeface="微软雅黑" panose="020B0503020204020204" pitchFamily="34" charset="-122"/>
                <a:ea typeface="微软雅黑" panose="020B0503020204020204" pitchFamily="34" charset="-122"/>
              </a:rPr>
              <a:t>优点：</a:t>
            </a:r>
            <a:endParaRPr lang="zh-CN" altLang="en-US" sz="2800" b="1">
              <a:solidFill>
                <a:srgbClr val="0000FF"/>
              </a:solidFill>
              <a:latin typeface="华文楷体" panose="02010600040101010101" pitchFamily="2" charset="-122"/>
              <a:ea typeface="华文楷体" panose="02010600040101010101" pitchFamily="2" charset="-122"/>
            </a:endParaRPr>
          </a:p>
          <a:p>
            <a:pPr marL="762000" indent="-762000">
              <a:lnSpc>
                <a:spcPct val="200000"/>
              </a:lnSpc>
              <a:spcBef>
                <a:spcPts val="0"/>
              </a:spcBef>
              <a:spcAft>
                <a:spcPts val="0"/>
              </a:spcAft>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rPr>
              <a:t>非同义词不会冲突，无“聚集”现象。</a:t>
            </a: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a:p>
            <a:pPr marL="762000" indent="-762000">
              <a:lnSpc>
                <a:spcPct val="200000"/>
              </a:lnSpc>
              <a:spcBef>
                <a:spcPts val="0"/>
              </a:spcBef>
              <a:spcAft>
                <a:spcPts val="0"/>
              </a:spcAft>
              <a:buNone/>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sym typeface="+mn-ea"/>
              </a:rPr>
              <a:t>链表上结点空间动态申请，更适合于表长不确定的情况。</a:t>
            </a:r>
            <a:endParaRPr lang="zh-CN" altLang="en-US" sz="2800" b="1" i="1">
              <a:latin typeface="Times New Roman" panose="02020603050405020304" pitchFamily="18" charset="0"/>
              <a:ea typeface="华文楷体" panose="02010600040101010101" pitchFamily="2" charset="-122"/>
              <a:cs typeface="Times New Roman" panose="02020603050405020304" pitchFamily="18" charset="0"/>
            </a:endParaRPr>
          </a:p>
          <a:p>
            <a:pPr marL="762000" indent="-762000">
              <a:lnSpc>
                <a:spcPct val="130000"/>
              </a:lnSpc>
              <a:spcBef>
                <a:spcPts val="0"/>
              </a:spcBef>
              <a:spcAft>
                <a:spcPts val="0"/>
              </a:spcAft>
              <a:buNone/>
            </a:pPr>
            <a:endParaRPr lang="zh-CN" altLang="en-US" sz="2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3</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、处理冲突方法</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6"/>
          <p:cNvSpPr>
            <a:spLocks noChangeArrowheads="1"/>
          </p:cNvSpPr>
          <p:nvPr/>
        </p:nvSpPr>
        <p:spPr bwMode="auto">
          <a:xfrm>
            <a:off x="1327150" y="1126490"/>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4</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、散列表的查找</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01378" name="文本框 101377"/>
          <p:cNvSpPr txBox="1"/>
          <p:nvPr/>
        </p:nvSpPr>
        <p:spPr>
          <a:xfrm>
            <a:off x="3054668" y="6742748"/>
            <a:ext cx="3781425" cy="457200"/>
          </a:xfrm>
          <a:prstGeom prst="rect">
            <a:avLst/>
          </a:prstGeom>
          <a:noFill/>
          <a:ln w="9525">
            <a:noFill/>
          </a:ln>
        </p:spPr>
        <p:txBody>
          <a:bodyPr/>
          <a:p>
            <a:pPr algn="ctr" eaLnBrk="0" hangingPunct="0">
              <a:spcBef>
                <a:spcPct val="50000"/>
              </a:spcBef>
              <a:buNone/>
            </a:pPr>
            <a:endParaRPr sz="1400">
              <a:solidFill>
                <a:srgbClr val="00B050"/>
              </a:solidFill>
              <a:latin typeface="华文行楷" panose="02010800040101010101" pitchFamily="2" charset="-122"/>
              <a:ea typeface="华文行楷" panose="02010800040101010101" pitchFamily="2" charset="-122"/>
            </a:endParaRPr>
          </a:p>
        </p:txBody>
      </p:sp>
      <p:grpSp>
        <p:nvGrpSpPr>
          <p:cNvPr id="101380" name="组合 101379"/>
          <p:cNvGrpSpPr/>
          <p:nvPr/>
        </p:nvGrpSpPr>
        <p:grpSpPr>
          <a:xfrm>
            <a:off x="4942205" y="650558"/>
            <a:ext cx="6376988" cy="5729287"/>
            <a:chOff x="1486" y="229"/>
            <a:chExt cx="4017" cy="3609"/>
          </a:xfrm>
        </p:grpSpPr>
        <p:grpSp>
          <p:nvGrpSpPr>
            <p:cNvPr id="101381" name="组合 101380"/>
            <p:cNvGrpSpPr/>
            <p:nvPr/>
          </p:nvGrpSpPr>
          <p:grpSpPr>
            <a:xfrm>
              <a:off x="1486" y="229"/>
              <a:ext cx="4017" cy="3609"/>
              <a:chOff x="1486" y="229"/>
              <a:chExt cx="4017" cy="3609"/>
            </a:xfrm>
          </p:grpSpPr>
          <p:sp>
            <p:nvSpPr>
              <p:cNvPr id="101382" name="流程图: 过程 101381"/>
              <p:cNvSpPr/>
              <p:nvPr/>
            </p:nvSpPr>
            <p:spPr>
              <a:xfrm>
                <a:off x="3166" y="495"/>
                <a:ext cx="1266" cy="305"/>
              </a:xfrm>
              <a:prstGeom prst="flowChartProcess">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给定</a:t>
                </a:r>
                <a:r>
                  <a:rPr lang="en-US" altLang="zh-CN" sz="2400" b="1">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值</a:t>
                </a:r>
                <a:endParaRPr lang="zh-CN" altLang="en-US"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383" name="流程图: 过程 101382"/>
              <p:cNvSpPr/>
              <p:nvPr/>
            </p:nvSpPr>
            <p:spPr>
              <a:xfrm>
                <a:off x="3186" y="1055"/>
                <a:ext cx="1267" cy="306"/>
              </a:xfrm>
              <a:prstGeom prst="flowChartProcess">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计算</a:t>
                </a:r>
                <a:r>
                  <a:rPr lang="en-US" altLang="zh-CN" sz="2400" b="1">
                    <a:latin typeface="Times New Roman" panose="02020603050405020304" pitchFamily="18" charset="0"/>
                    <a:ea typeface="华文楷体" panose="02010600040101010101" pitchFamily="2" charset="-122"/>
                    <a:cs typeface="Times New Roman" panose="02020603050405020304" pitchFamily="18" charset="0"/>
                  </a:rPr>
                  <a:t>H(k)</a:t>
                </a:r>
                <a:endParaRPr lang="en-US"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384" name="流程图: 决策 101383"/>
              <p:cNvSpPr/>
              <p:nvPr/>
            </p:nvSpPr>
            <p:spPr>
              <a:xfrm>
                <a:off x="2731" y="1613"/>
                <a:ext cx="2168" cy="469"/>
              </a:xfrm>
              <a:prstGeom prst="flowChartDecision">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rPr>
                  <a:t>此地址为空</a:t>
                </a:r>
                <a:endParaRPr lang="zh-CN" altLang="en-US" sz="2400" b="1">
                  <a:latin typeface="Times New Roman" panose="02020603050405020304" pitchFamily="18" charset="0"/>
                  <a:ea typeface="华文楷体" panose="02010600040101010101" pitchFamily="2" charset="-122"/>
                </a:endParaRPr>
              </a:p>
            </p:txBody>
          </p:sp>
          <p:sp>
            <p:nvSpPr>
              <p:cNvPr id="101385" name="流程图: 决策 101384"/>
              <p:cNvSpPr/>
              <p:nvPr/>
            </p:nvSpPr>
            <p:spPr>
              <a:xfrm>
                <a:off x="2753" y="2322"/>
                <a:ext cx="2168" cy="468"/>
              </a:xfrm>
              <a:prstGeom prst="flowChartDecision">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关键字</a:t>
                </a:r>
                <a:r>
                  <a:rPr lang="en-US" altLang="zh-CN" sz="2400" b="1">
                    <a:latin typeface="Times New Roman" panose="02020603050405020304" pitchFamily="18" charset="0"/>
                    <a:ea typeface="华文楷体" panose="02010600040101010101" pitchFamily="2" charset="-122"/>
                    <a:cs typeface="Times New Roman" panose="02020603050405020304" pitchFamily="18" charset="0"/>
                  </a:rPr>
                  <a:t>==k</a:t>
                </a:r>
                <a:endParaRPr lang="en-US"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386" name="流程图: 过程 101385"/>
              <p:cNvSpPr/>
              <p:nvPr/>
            </p:nvSpPr>
            <p:spPr>
              <a:xfrm>
                <a:off x="1486" y="2029"/>
                <a:ext cx="1267" cy="305"/>
              </a:xfrm>
              <a:prstGeom prst="flowChartProcess">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rPr>
                  <a:t>查找失败</a:t>
                </a:r>
                <a:endParaRPr lang="zh-CN" altLang="en-US" sz="2400" b="1">
                  <a:latin typeface="Times New Roman" panose="02020603050405020304" pitchFamily="18" charset="0"/>
                  <a:ea typeface="华文楷体" panose="02010600040101010101" pitchFamily="2" charset="-122"/>
                </a:endParaRPr>
              </a:p>
            </p:txBody>
          </p:sp>
          <p:sp>
            <p:nvSpPr>
              <p:cNvPr id="101387" name="流程图: 过程 101386"/>
              <p:cNvSpPr/>
              <p:nvPr/>
            </p:nvSpPr>
            <p:spPr>
              <a:xfrm>
                <a:off x="1522" y="2747"/>
                <a:ext cx="1267" cy="306"/>
              </a:xfrm>
              <a:prstGeom prst="flowChartProcess">
                <a:avLst/>
              </a:prstGeom>
              <a:noFill/>
              <a:ln w="19050" cap="flat" cmpd="sng">
                <a:solidFill>
                  <a:schemeClr val="tx1"/>
                </a:solidFill>
                <a:prstDash val="solid"/>
                <a:miter/>
                <a:headEnd type="none" w="med" len="med"/>
                <a:tailEnd type="none" w="med" len="med"/>
              </a:ln>
            </p:spPr>
            <p:txBody>
              <a:bodyPr wrap="none" anchor="ctr"/>
              <a:p>
                <a:pPr algn="ctr">
                  <a:spcBef>
                    <a:spcPct val="0"/>
                  </a:spcBef>
                  <a:buNone/>
                </a:pPr>
                <a:r>
                  <a:rPr lang="zh-CN" altLang="en-US" sz="2400" b="1">
                    <a:latin typeface="Times New Roman" panose="02020603050405020304" pitchFamily="18" charset="0"/>
                    <a:ea typeface="华文楷体" panose="02010600040101010101" pitchFamily="2" charset="-122"/>
                  </a:rPr>
                  <a:t>查找成功</a:t>
                </a:r>
                <a:endParaRPr lang="zh-CN" altLang="en-US" sz="2400" b="1">
                  <a:latin typeface="Times New Roman" panose="02020603050405020304" pitchFamily="18" charset="0"/>
                  <a:ea typeface="华文楷体" panose="02010600040101010101" pitchFamily="2" charset="-122"/>
                </a:endParaRPr>
              </a:p>
            </p:txBody>
          </p:sp>
          <p:sp>
            <p:nvSpPr>
              <p:cNvPr id="101388" name="流程图: 过程 101387"/>
              <p:cNvSpPr/>
              <p:nvPr/>
            </p:nvSpPr>
            <p:spPr>
              <a:xfrm>
                <a:off x="3338" y="3053"/>
                <a:ext cx="1090" cy="523"/>
              </a:xfrm>
              <a:prstGeom prst="flowChartProcess">
                <a:avLst/>
              </a:prstGeom>
              <a:noFill/>
              <a:ln w="19050" cap="flat" cmpd="sng">
                <a:solidFill>
                  <a:schemeClr val="tx1"/>
                </a:solidFill>
                <a:prstDash val="solid"/>
                <a:miter/>
                <a:headEnd type="none" w="med" len="med"/>
                <a:tailEnd type="none" w="med" len="med"/>
              </a:ln>
            </p:spPr>
            <p:txBody>
              <a:bodyPr anchor="ctr">
                <a:spAutoFit/>
              </a:bodyPr>
              <a:p>
                <a:pPr algn="ctr">
                  <a:spcBef>
                    <a:spcPct val="0"/>
                  </a:spcBef>
                  <a:buNone/>
                </a:pP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按处理冲突</a:t>
                </a:r>
                <a:endParaRPr lang="zh-CN" altLang="en-US" sz="2400" b="1">
                  <a:latin typeface="Times New Roman" panose="02020603050405020304" pitchFamily="18" charset="0"/>
                  <a:ea typeface="华文楷体" panose="02010600040101010101" pitchFamily="2" charset="-122"/>
                  <a:cs typeface="Times New Roman" panose="02020603050405020304" pitchFamily="18" charset="0"/>
                </a:endParaRPr>
              </a:p>
              <a:p>
                <a:pPr algn="ctr">
                  <a:spcBef>
                    <a:spcPct val="0"/>
                  </a:spcBef>
                  <a:buNone/>
                </a:pPr>
                <a:r>
                  <a:rPr lang="zh-CN" altLang="en-US" sz="2400" b="1">
                    <a:latin typeface="Times New Roman" panose="02020603050405020304" pitchFamily="18" charset="0"/>
                    <a:ea typeface="华文楷体" panose="02010600040101010101" pitchFamily="2" charset="-122"/>
                    <a:cs typeface="Times New Roman" panose="02020603050405020304" pitchFamily="18" charset="0"/>
                  </a:rPr>
                  <a:t>方法计算</a:t>
                </a:r>
                <a:r>
                  <a:rPr lang="en-US" altLang="zh-CN" sz="2400" b="1">
                    <a:latin typeface="Times New Roman" panose="02020603050405020304" pitchFamily="18" charset="0"/>
                    <a:ea typeface="华文楷体" panose="02010600040101010101" pitchFamily="2" charset="-122"/>
                    <a:cs typeface="Times New Roman" panose="02020603050405020304" pitchFamily="18" charset="0"/>
                  </a:rPr>
                  <a:t>Hi</a:t>
                </a:r>
                <a:endParaRPr lang="en-US"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389" name="直接连接符 101388"/>
              <p:cNvSpPr/>
              <p:nvPr/>
            </p:nvSpPr>
            <p:spPr>
              <a:xfrm>
                <a:off x="3767" y="229"/>
                <a:ext cx="0" cy="266"/>
              </a:xfrm>
              <a:prstGeom prst="line">
                <a:avLst/>
              </a:prstGeom>
              <a:ln w="19050" cap="flat" cmpd="sng">
                <a:solidFill>
                  <a:schemeClr val="tx1"/>
                </a:solidFill>
                <a:prstDash val="solid"/>
                <a:headEnd type="none" w="med" len="med"/>
                <a:tailEnd type="triangle" w="med" len="med"/>
              </a:ln>
            </p:spPr>
          </p:sp>
          <p:sp>
            <p:nvSpPr>
              <p:cNvPr id="101390" name="直接连接符 101389"/>
              <p:cNvSpPr/>
              <p:nvPr/>
            </p:nvSpPr>
            <p:spPr>
              <a:xfrm>
                <a:off x="3798" y="800"/>
                <a:ext cx="0" cy="251"/>
              </a:xfrm>
              <a:prstGeom prst="line">
                <a:avLst/>
              </a:prstGeom>
              <a:ln w="19050" cap="flat" cmpd="sng">
                <a:solidFill>
                  <a:schemeClr val="tx1"/>
                </a:solidFill>
                <a:prstDash val="solid"/>
                <a:headEnd type="none" w="med" len="med"/>
                <a:tailEnd type="triangle" w="med" len="med"/>
              </a:ln>
            </p:spPr>
          </p:sp>
          <p:sp>
            <p:nvSpPr>
              <p:cNvPr id="101391" name="直接连接符 101390"/>
              <p:cNvSpPr/>
              <p:nvPr/>
            </p:nvSpPr>
            <p:spPr>
              <a:xfrm>
                <a:off x="3816" y="1357"/>
                <a:ext cx="0" cy="251"/>
              </a:xfrm>
              <a:prstGeom prst="line">
                <a:avLst/>
              </a:prstGeom>
              <a:ln w="19050" cap="flat" cmpd="sng">
                <a:solidFill>
                  <a:schemeClr val="tx1"/>
                </a:solidFill>
                <a:prstDash val="solid"/>
                <a:headEnd type="none" w="med" len="med"/>
                <a:tailEnd type="triangle" w="med" len="med"/>
              </a:ln>
            </p:spPr>
          </p:sp>
          <p:sp>
            <p:nvSpPr>
              <p:cNvPr id="101392" name="直接连接符 101391"/>
              <p:cNvSpPr/>
              <p:nvPr/>
            </p:nvSpPr>
            <p:spPr>
              <a:xfrm>
                <a:off x="3831" y="2087"/>
                <a:ext cx="0" cy="238"/>
              </a:xfrm>
              <a:prstGeom prst="line">
                <a:avLst/>
              </a:prstGeom>
              <a:ln w="19050" cap="flat" cmpd="sng">
                <a:solidFill>
                  <a:schemeClr val="tx1"/>
                </a:solidFill>
                <a:prstDash val="solid"/>
                <a:headEnd type="none" w="med" len="med"/>
                <a:tailEnd type="triangle" w="med" len="med"/>
              </a:ln>
            </p:spPr>
          </p:sp>
          <p:sp>
            <p:nvSpPr>
              <p:cNvPr id="101393" name="直接连接符 101392"/>
              <p:cNvSpPr/>
              <p:nvPr/>
            </p:nvSpPr>
            <p:spPr>
              <a:xfrm>
                <a:off x="3831" y="2790"/>
                <a:ext cx="0" cy="253"/>
              </a:xfrm>
              <a:prstGeom prst="line">
                <a:avLst/>
              </a:prstGeom>
              <a:ln w="19050" cap="flat" cmpd="sng">
                <a:solidFill>
                  <a:schemeClr val="tx1"/>
                </a:solidFill>
                <a:prstDash val="solid"/>
                <a:headEnd type="none" w="med" len="med"/>
                <a:tailEnd type="triangle" w="med" len="med"/>
              </a:ln>
            </p:spPr>
          </p:sp>
          <p:sp>
            <p:nvSpPr>
              <p:cNvPr id="101394" name="直接连接符 101393"/>
              <p:cNvSpPr/>
              <p:nvPr/>
            </p:nvSpPr>
            <p:spPr>
              <a:xfrm flipH="1">
                <a:off x="2078" y="1848"/>
                <a:ext cx="617" cy="0"/>
              </a:xfrm>
              <a:prstGeom prst="line">
                <a:avLst/>
              </a:prstGeom>
              <a:ln w="19050" cap="flat" cmpd="sng">
                <a:solidFill>
                  <a:schemeClr val="tx1"/>
                </a:solidFill>
                <a:prstDash val="solid"/>
                <a:headEnd type="none" w="med" len="med"/>
                <a:tailEnd type="none" w="med" len="med"/>
              </a:ln>
            </p:spPr>
          </p:sp>
          <p:sp>
            <p:nvSpPr>
              <p:cNvPr id="101395" name="直接连接符 101394"/>
              <p:cNvSpPr/>
              <p:nvPr/>
            </p:nvSpPr>
            <p:spPr>
              <a:xfrm>
                <a:off x="2093" y="1848"/>
                <a:ext cx="0" cy="212"/>
              </a:xfrm>
              <a:prstGeom prst="line">
                <a:avLst/>
              </a:prstGeom>
              <a:ln w="19050" cap="flat" cmpd="sng">
                <a:solidFill>
                  <a:schemeClr val="tx1"/>
                </a:solidFill>
                <a:prstDash val="solid"/>
                <a:headEnd type="none" w="med" len="med"/>
                <a:tailEnd type="triangle" w="med" len="med"/>
              </a:ln>
            </p:spPr>
          </p:sp>
          <p:sp>
            <p:nvSpPr>
              <p:cNvPr id="101396" name="直接连接符 101395"/>
              <p:cNvSpPr/>
              <p:nvPr/>
            </p:nvSpPr>
            <p:spPr>
              <a:xfrm flipH="1">
                <a:off x="2126" y="2551"/>
                <a:ext cx="633" cy="0"/>
              </a:xfrm>
              <a:prstGeom prst="line">
                <a:avLst/>
              </a:prstGeom>
              <a:ln w="19050" cap="flat" cmpd="sng">
                <a:solidFill>
                  <a:schemeClr val="tx1"/>
                </a:solidFill>
                <a:prstDash val="solid"/>
                <a:headEnd type="none" w="med" len="med"/>
                <a:tailEnd type="none" w="med" len="med"/>
              </a:ln>
            </p:spPr>
          </p:sp>
          <p:sp>
            <p:nvSpPr>
              <p:cNvPr id="101397" name="直接连接符 101396"/>
              <p:cNvSpPr/>
              <p:nvPr/>
            </p:nvSpPr>
            <p:spPr>
              <a:xfrm>
                <a:off x="2126" y="2564"/>
                <a:ext cx="0" cy="199"/>
              </a:xfrm>
              <a:prstGeom prst="line">
                <a:avLst/>
              </a:prstGeom>
              <a:ln w="19050" cap="flat" cmpd="sng">
                <a:solidFill>
                  <a:schemeClr val="tx1"/>
                </a:solidFill>
                <a:prstDash val="solid"/>
                <a:headEnd type="none" w="med" len="med"/>
                <a:tailEnd type="triangle" w="med" len="med"/>
              </a:ln>
            </p:spPr>
          </p:sp>
          <p:sp>
            <p:nvSpPr>
              <p:cNvPr id="101398" name="直接连接符 101397"/>
              <p:cNvSpPr/>
              <p:nvPr/>
            </p:nvSpPr>
            <p:spPr>
              <a:xfrm>
                <a:off x="3847" y="3599"/>
                <a:ext cx="0" cy="239"/>
              </a:xfrm>
              <a:prstGeom prst="line">
                <a:avLst/>
              </a:prstGeom>
              <a:ln w="19050" cap="flat" cmpd="sng">
                <a:solidFill>
                  <a:schemeClr val="tx1"/>
                </a:solidFill>
                <a:prstDash val="solid"/>
                <a:headEnd type="none" w="med" len="med"/>
                <a:tailEnd type="none" w="med" len="med"/>
              </a:ln>
            </p:spPr>
          </p:sp>
          <p:sp>
            <p:nvSpPr>
              <p:cNvPr id="101399" name="直接连接符 101398"/>
              <p:cNvSpPr/>
              <p:nvPr/>
            </p:nvSpPr>
            <p:spPr>
              <a:xfrm>
                <a:off x="3864" y="3838"/>
                <a:ext cx="1639" cy="0"/>
              </a:xfrm>
              <a:prstGeom prst="line">
                <a:avLst/>
              </a:prstGeom>
              <a:ln w="19050" cap="flat" cmpd="sng">
                <a:solidFill>
                  <a:schemeClr val="tx1"/>
                </a:solidFill>
                <a:prstDash val="solid"/>
                <a:headEnd type="none" w="med" len="med"/>
                <a:tailEnd type="none" w="med" len="med"/>
              </a:ln>
            </p:spPr>
          </p:sp>
          <p:sp>
            <p:nvSpPr>
              <p:cNvPr id="101400" name="直接连接符 101399"/>
              <p:cNvSpPr/>
              <p:nvPr/>
            </p:nvSpPr>
            <p:spPr>
              <a:xfrm flipV="1">
                <a:off x="5503" y="1516"/>
                <a:ext cx="0" cy="2322"/>
              </a:xfrm>
              <a:prstGeom prst="line">
                <a:avLst/>
              </a:prstGeom>
              <a:ln w="19050" cap="flat" cmpd="sng">
                <a:solidFill>
                  <a:schemeClr val="tx1"/>
                </a:solidFill>
                <a:prstDash val="solid"/>
                <a:headEnd type="none" w="med" len="med"/>
                <a:tailEnd type="none" w="med" len="med"/>
              </a:ln>
            </p:spPr>
          </p:sp>
          <p:sp>
            <p:nvSpPr>
              <p:cNvPr id="101401" name="直接连接符 101400"/>
              <p:cNvSpPr/>
              <p:nvPr/>
            </p:nvSpPr>
            <p:spPr>
              <a:xfrm flipH="1">
                <a:off x="3816" y="1516"/>
                <a:ext cx="1687" cy="0"/>
              </a:xfrm>
              <a:prstGeom prst="line">
                <a:avLst/>
              </a:prstGeom>
              <a:ln w="19050" cap="flat" cmpd="sng">
                <a:solidFill>
                  <a:schemeClr val="tx1"/>
                </a:solidFill>
                <a:prstDash val="solid"/>
                <a:headEnd type="none" w="med" len="med"/>
                <a:tailEnd type="triangle" w="med" len="med"/>
              </a:ln>
            </p:spPr>
          </p:sp>
        </p:grpSp>
        <p:sp>
          <p:nvSpPr>
            <p:cNvPr id="101402" name="文本框 101401"/>
            <p:cNvSpPr txBox="1"/>
            <p:nvPr/>
          </p:nvSpPr>
          <p:spPr>
            <a:xfrm>
              <a:off x="2574" y="1508"/>
              <a:ext cx="254" cy="290"/>
            </a:xfrm>
            <a:prstGeom prst="rect">
              <a:avLst/>
            </a:prstGeom>
            <a:noFill/>
            <a:ln w="19050">
              <a:noFill/>
            </a:ln>
          </p:spPr>
          <p:txBody>
            <a:bodyPr wrap="none">
              <a:spAutoFit/>
            </a:bodyPr>
            <a:p>
              <a:pPr>
                <a:spcBef>
                  <a:spcPct val="0"/>
                </a:spcBef>
                <a:buNone/>
              </a:pPr>
              <a:r>
                <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403" name="文本框 101402"/>
            <p:cNvSpPr txBox="1"/>
            <p:nvPr/>
          </p:nvSpPr>
          <p:spPr>
            <a:xfrm>
              <a:off x="3892" y="2069"/>
              <a:ext cx="254" cy="290"/>
            </a:xfrm>
            <a:prstGeom prst="rect">
              <a:avLst/>
            </a:prstGeom>
            <a:noFill/>
            <a:ln w="19050">
              <a:noFill/>
            </a:ln>
          </p:spPr>
          <p:txBody>
            <a:bodyPr wrap="none">
              <a:spAutoFit/>
            </a:bodyPr>
            <a:p>
              <a:pPr>
                <a:spcBef>
                  <a:spcPct val="0"/>
                </a:spcBef>
                <a:buNone/>
              </a:pPr>
              <a:r>
                <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404" name="文本框 101403"/>
            <p:cNvSpPr txBox="1"/>
            <p:nvPr/>
          </p:nvSpPr>
          <p:spPr>
            <a:xfrm>
              <a:off x="2557" y="2293"/>
              <a:ext cx="254" cy="290"/>
            </a:xfrm>
            <a:prstGeom prst="rect">
              <a:avLst/>
            </a:prstGeom>
            <a:noFill/>
            <a:ln w="19050">
              <a:noFill/>
            </a:ln>
          </p:spPr>
          <p:txBody>
            <a:bodyPr wrap="none">
              <a:spAutoFit/>
            </a:bodyPr>
            <a:p>
              <a:pPr>
                <a:spcBef>
                  <a:spcPct val="0"/>
                </a:spcBef>
                <a:buNone/>
              </a:pPr>
              <a:r>
                <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405" name="文本框 101404"/>
            <p:cNvSpPr txBox="1"/>
            <p:nvPr/>
          </p:nvSpPr>
          <p:spPr>
            <a:xfrm>
              <a:off x="3875" y="2797"/>
              <a:ext cx="254" cy="290"/>
            </a:xfrm>
            <a:prstGeom prst="rect">
              <a:avLst/>
            </a:prstGeom>
            <a:noFill/>
            <a:ln w="19050">
              <a:noFill/>
            </a:ln>
          </p:spPr>
          <p:txBody>
            <a:bodyPr wrap="none">
              <a:spAutoFit/>
            </a:bodyPr>
            <a:p>
              <a:pPr>
                <a:spcBef>
                  <a:spcPct val="0"/>
                </a:spcBef>
                <a:buNone/>
              </a:pPr>
              <a:r>
                <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01406" name="矩形 101405"/>
          <p:cNvSpPr/>
          <p:nvPr/>
        </p:nvSpPr>
        <p:spPr>
          <a:xfrm>
            <a:off x="549910" y="5447665"/>
            <a:ext cx="3770313" cy="553085"/>
          </a:xfrm>
          <a:prstGeom prst="rect">
            <a:avLst/>
          </a:prstGeom>
          <a:noFill/>
          <a:ln w="38100" cap="flat" cmpd="sng">
            <a:solidFill>
              <a:srgbClr val="0000FF"/>
            </a:solidFill>
            <a:prstDash val="solid"/>
            <a:miter/>
            <a:headEnd type="none" w="med" len="med"/>
            <a:tailEnd type="none" w="med" len="med"/>
          </a:ln>
        </p:spPr>
        <p:txBody>
          <a:bodyPr>
            <a:spAutoFit/>
          </a:bodyPr>
          <a:p>
            <a:pPr>
              <a:buNone/>
            </a:pPr>
            <a:r>
              <a:rPr lang="zh-CN" altLang="en-US" sz="3000">
                <a:solidFill>
                  <a:srgbClr val="0000FF"/>
                </a:solidFill>
                <a:latin typeface="微软雅黑" panose="020B0503020204020204" pitchFamily="34" charset="-122"/>
                <a:ea typeface="微软雅黑" panose="020B0503020204020204" pitchFamily="34" charset="-122"/>
              </a:rPr>
              <a:t>给定值与关键字比较</a:t>
            </a:r>
            <a:endParaRPr lang="zh-CN" altLang="en-US" sz="3000">
              <a:solidFill>
                <a:srgbClr val="0000FF"/>
              </a:solidFill>
              <a:latin typeface="微软雅黑" panose="020B0503020204020204" pitchFamily="34" charset="-122"/>
              <a:ea typeface="微软雅黑" panose="020B0503020204020204" pitchFamily="34" charset="-122"/>
            </a:endParaRPr>
          </a:p>
        </p:txBody>
      </p:sp>
      <p:sp>
        <p:nvSpPr>
          <p:cNvPr id="5" name="日期占位符 4"/>
          <p:cNvSpPr/>
          <p:nvPr>
            <p:ph type="dt" sz="half" idx="10"/>
          </p:nvPr>
        </p:nvSpPr>
        <p:spPr>
          <a:xfrm rot="5400000">
            <a:off x="12701905" y="1584166"/>
            <a:ext cx="2681817" cy="384175"/>
          </a:xfrm>
        </p:spPr>
        <p:txBody>
          <a:bodyPr/>
          <a:p>
            <a:pPr lvl="0">
              <a:buNone/>
            </a:pPr>
            <a:fld id="{BB962C8B-B14F-4D97-AF65-F5344CB8AC3E}" type="datetime1">
              <a:rPr lang="zh-CN" altLang="x-none"/>
            </a:fld>
            <a:endParaRPr lang="zh-CN" altLang="x-none"/>
          </a:p>
        </p:txBody>
      </p:sp>
      <p:sp>
        <p:nvSpPr>
          <p:cNvPr id="6" name="Text Box 2"/>
          <p:cNvSpPr txBox="1">
            <a:spLocks noChangeArrowheads="1"/>
          </p:cNvSpPr>
          <p:nvPr/>
        </p:nvSpPr>
        <p:spPr bwMode="auto">
          <a:xfrm>
            <a:off x="414655" y="2589530"/>
            <a:ext cx="4527550" cy="2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2" indent="0" algn="l" defTabSz="914400" rtl="0" eaLnBrk="1" fontAlgn="auto" latinLnBrk="0" hangingPunct="1">
              <a:lnSpc>
                <a:spcPct val="15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查找过程和造表过程一致。</a:t>
            </a:r>
            <a:endParaRPr kumimoji="1" lang="zh-CN" altLang="en-US"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2" indent="0" algn="ctr" defTabSz="914400" rtl="0" eaLnBrk="1" fontAlgn="auto" latinLnBrk="0" hangingPunct="1">
              <a:lnSpc>
                <a:spcPct val="150000"/>
              </a:lnSpc>
              <a:spcBef>
                <a:spcPts val="0"/>
              </a:spcBef>
              <a:spcAft>
                <a:spcPts val="0"/>
              </a:spcAft>
              <a:buClrTx/>
              <a:buSzTx/>
              <a:buFontTx/>
              <a:buNone/>
              <a:defRPr/>
            </a:pPr>
            <a:r>
              <a:rPr kumimoji="1" lang="zh-CN" altLang="en-US" sz="2800" b="1" kern="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假设采用开放定址处理冲突，</a:t>
            </a:r>
            <a:r>
              <a:rPr kumimoji="1" lang="zh-CN" altLang="en-US"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查找过程为</a:t>
            </a:r>
            <a:r>
              <a:rPr kumimoji="1" lang="en-US" altLang="zh-CN" sz="28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1"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endParaRPr kumimoji="1"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box(out)">
                                      <p:cBhvr>
                                        <p:cTn id="7"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18615"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27150"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4</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、散列表的查找</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7" name="Rectangle 3"/>
          <p:cNvSpPr txBox="1">
            <a:spLocks noChangeArrowheads="1"/>
          </p:cNvSpPr>
          <p:nvPr/>
        </p:nvSpPr>
        <p:spPr bwMode="auto">
          <a:xfrm>
            <a:off x="501015" y="1633855"/>
            <a:ext cx="6213475" cy="88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1"/>
                </a:solidFill>
                <a:latin typeface="宋体" panose="02010600030101010101" pitchFamily="2" charset="-122"/>
                <a:ea typeface="宋体" panose="02010600030101010101" pitchFamily="2" charset="-122"/>
              </a:defRPr>
            </a:lvl1pPr>
            <a:lvl2pPr marL="742950" indent="-285750" eaLnBrk="0" hangingPunct="0">
              <a:defRPr sz="3200" b="1">
                <a:solidFill>
                  <a:schemeClr val="tx1"/>
                </a:solidFill>
                <a:latin typeface="宋体" panose="02010600030101010101" pitchFamily="2" charset="-122"/>
                <a:ea typeface="宋体" panose="02010600030101010101" pitchFamily="2" charset="-122"/>
              </a:defRPr>
            </a:lvl2pPr>
            <a:lvl3pPr marL="1143000" indent="-228600" eaLnBrk="0" hangingPunct="0">
              <a:defRPr sz="3200" b="1">
                <a:solidFill>
                  <a:schemeClr val="tx1"/>
                </a:solidFill>
                <a:latin typeface="宋体" panose="02010600030101010101" pitchFamily="2" charset="-122"/>
                <a:ea typeface="宋体" panose="02010600030101010101" pitchFamily="2" charset="-122"/>
              </a:defRPr>
            </a:lvl3pPr>
            <a:lvl4pPr marL="1600200" indent="-228600" eaLnBrk="0" hangingPunct="0">
              <a:defRPr sz="3200" b="1">
                <a:solidFill>
                  <a:schemeClr val="tx1"/>
                </a:solidFill>
                <a:latin typeface="宋体" panose="02010600030101010101" pitchFamily="2" charset="-122"/>
                <a:ea typeface="宋体" panose="02010600030101010101" pitchFamily="2" charset="-122"/>
              </a:defRPr>
            </a:lvl4pPr>
            <a:lvl5pPr marL="2057400" indent="-228600" eaLnBrk="0" hangingPunct="0">
              <a:defRPr sz="32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ts val="0"/>
              </a:spcBef>
              <a:buClr>
                <a:schemeClr val="tx2"/>
              </a:buClr>
              <a:buFont typeface="Wingdings" panose="05000000000000000000" pitchFamily="2" charset="2"/>
              <a:buChar char="§"/>
            </a:pPr>
            <a:r>
              <a:rPr lang="zh-CN" altLang="en-US" dirty="0" smtClean="0">
                <a:solidFill>
                  <a:srgbClr val="3333FF"/>
                </a:solidFill>
                <a:latin typeface="+mj-ea"/>
                <a:ea typeface="+mj-ea"/>
              </a:rPr>
              <a:t>算法</a:t>
            </a:r>
            <a:r>
              <a:rPr lang="zh-CN" altLang="en-US" dirty="0">
                <a:solidFill>
                  <a:srgbClr val="3333FF"/>
                </a:solidFill>
                <a:latin typeface="+mj-ea"/>
                <a:ea typeface="+mj-ea"/>
              </a:rPr>
              <a:t>实现</a:t>
            </a:r>
            <a:r>
              <a:rPr lang="zh-CN" altLang="en-US" sz="2400" dirty="0">
                <a:solidFill>
                  <a:srgbClr val="3333FF"/>
                </a:solidFill>
                <a:latin typeface="华文楷体" panose="02010600040101010101" pitchFamily="2" charset="-122"/>
                <a:ea typeface="华文楷体" panose="02010600040101010101" pitchFamily="2" charset="-122"/>
              </a:rPr>
              <a:t>（采用线性探测法处理冲突）</a:t>
            </a:r>
            <a:endParaRPr lang="zh-CN" altLang="en-US" sz="2400" dirty="0" smtClean="0">
              <a:solidFill>
                <a:srgbClr val="3333FF"/>
              </a:solidFill>
              <a:latin typeface="华文楷体" panose="02010600040101010101" pitchFamily="2" charset="-122"/>
              <a:ea typeface="华文楷体" panose="02010600040101010101" pitchFamily="2" charset="-122"/>
            </a:endParaRPr>
          </a:p>
          <a:p>
            <a:pPr marL="457200" lvl="1" indent="0" eaLnBrk="1" hangingPunct="1">
              <a:lnSpc>
                <a:spcPct val="150000"/>
              </a:lnSpc>
              <a:spcBef>
                <a:spcPts val="0"/>
              </a:spcBef>
              <a:buClr>
                <a:schemeClr val="accent1"/>
              </a:buClr>
              <a:buFont typeface="Wingdings" panose="05000000000000000000" pitchFamily="2" charset="2"/>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p:cNvSpPr txBox="1"/>
          <p:nvPr/>
        </p:nvSpPr>
        <p:spPr>
          <a:xfrm>
            <a:off x="6251575" y="177800"/>
            <a:ext cx="5241290" cy="1814830"/>
          </a:xfrm>
          <a:prstGeom prst="rect">
            <a:avLst/>
          </a:prstGeom>
          <a:noFill/>
        </p:spPr>
        <p:txBody>
          <a:bodyPr wrap="square" rtlCol="0">
            <a:spAutoFit/>
          </a:bodyPr>
          <a:p>
            <a:pPr algn="l"/>
            <a:r>
              <a:rPr lang="en-US" altLang="zh-CN" sz="2400" b="1">
                <a:solidFill>
                  <a:srgbClr val="BF11C3"/>
                </a:solidFill>
                <a:latin typeface="Times New Roman" panose="02020603050405020304" pitchFamily="18" charset="0"/>
                <a:ea typeface="华文楷体" panose="02010600040101010101" pitchFamily="2" charset="-122"/>
                <a:cs typeface="Times New Roman" panose="02020603050405020304" pitchFamily="18" charset="0"/>
              </a:rPr>
              <a:t>开放地址法哈希表的存储表示</a:t>
            </a:r>
            <a:endParaRPr lang="en-US" altLang="zh-CN" sz="2400" b="1">
              <a:solidFill>
                <a:srgbClr val="BF11C3"/>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en-US" altLang="zh-CN"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typedef  </a:t>
            </a:r>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struct {</a:t>
            </a:r>
            <a:endPar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int  key;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//关键字项</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InfoType  otherinfo;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//其他数据项</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HashTable</a:t>
            </a:r>
            <a:r>
              <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9"/>
          <p:cNvSpPr txBox="1"/>
          <p:nvPr/>
        </p:nvSpPr>
        <p:spPr>
          <a:xfrm>
            <a:off x="1736725" y="2378075"/>
            <a:ext cx="9056370" cy="429895"/>
          </a:xfrm>
          <a:prstGeom prst="rect">
            <a:avLst/>
          </a:prstGeom>
          <a:noFill/>
        </p:spPr>
        <p:txBody>
          <a:bodyPr wrap="square" rtlCol="0" anchor="t">
            <a:spAutoFit/>
          </a:bodyPr>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int H(int key){   int result;  result=key%</a:t>
            </a:r>
            <a:r>
              <a:rPr lang="en-US" altLang="zh-CN" sz="2200" b="1">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return result;  }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m</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为表长</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文本框 10"/>
          <p:cNvSpPr txBox="1"/>
          <p:nvPr/>
        </p:nvSpPr>
        <p:spPr>
          <a:xfrm>
            <a:off x="906145" y="2780030"/>
            <a:ext cx="11160760" cy="4154170"/>
          </a:xfrm>
          <a:prstGeom prst="rect">
            <a:avLst/>
          </a:prstGeom>
          <a:noFill/>
        </p:spPr>
        <p:txBody>
          <a:bodyPr wrap="square" rtlCol="0" anchor="t">
            <a:spAutoFit/>
          </a:bodyPr>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int SearchHash(HashTable HT[],int key){</a:t>
            </a:r>
            <a:endParaRPr lang="zh-CN" altLang="en-US" sz="2200" b="1">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int H0=H(key);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//根据散列函数H（key）计算散列地址</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if (HT[H0].key==NULLKEY)    return -1;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若单元H0为空，所查元素不存在</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else if (HT[H0].key==key)       return H0;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若H0中元素的关键字为key，查找成功</a:t>
            </a:r>
            <a:endParaRPr lang="zh-CN" altLang="en-US" sz="2200" b="1">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else{   </a:t>
            </a:r>
            <a:endParaRPr lang="zh-CN" altLang="en-US" sz="2200" b="1">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for(i=1;i&lt;m;++i){    Hi=(H0+i)%m;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线性探测法计算下一个地址Hi</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if (HT[Hi].key==NULLKEY) return -1;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所查元素不存在</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else if (HT[Hi].key==key) return Hi;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查找成功</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//for</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return -1;</a:t>
            </a:r>
            <a:endParaRPr lang="zh-CN" altLang="en-US" sz="2200" b="1">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//else</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2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//SearchHash</a:t>
            </a:r>
            <a:endParaRPr lang="zh-CN" altLang="en-US" sz="2200" b="1">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33220"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41755"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4</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、散列表的查找效率分析</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2" name="Rectangle 4"/>
          <p:cNvSpPr>
            <a:spLocks noChangeArrowheads="1"/>
          </p:cNvSpPr>
          <p:nvPr/>
        </p:nvSpPr>
        <p:spPr bwMode="auto">
          <a:xfrm>
            <a:off x="932180" y="1838960"/>
            <a:ext cx="10399395" cy="203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579755" marR="0" lvl="0" indent="-579755"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华文楷体" panose="02010600040101010101" pitchFamily="2" charset="-122"/>
                <a:sym typeface="+mn-ea"/>
              </a:rPr>
              <a:t>不是。</a:t>
            </a:r>
            <a:r>
              <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由于冲突的产生，使得哈希表的查找过程仍然要进行比较，仍  </a:t>
            </a:r>
            <a:endPar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579755" marR="0" lvl="0" indent="-579755" algn="l" defTabSz="914400" rtl="0" eaLnBrk="1" fontAlgn="auto" latinLnBrk="0" hangingPunct="1">
              <a:lnSpc>
                <a:spcPct val="100000"/>
              </a:lnSpc>
              <a:spcBef>
                <a:spcPct val="4000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然要以</a:t>
            </a:r>
            <a:r>
              <a:rPr kumimoji="0" lang="zh-CN" altLang="en-US" sz="24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平均查找长度</a:t>
            </a:r>
            <a:r>
              <a:rPr kumimoji="0" lang="en-US" altLang="zh-CN" sz="2400" b="1" i="0" u="none" strike="noStrike" kern="0" cap="none" spc="0" normalizeH="0" baseline="0" noProof="0" dirty="0">
                <a:ln>
                  <a:noFill/>
                </a:ln>
                <a:solidFill>
                  <a:srgbClr val="BF11C3"/>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ASL</a:t>
            </a:r>
            <a:r>
              <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来衡量。</a:t>
            </a:r>
            <a:endParaRPr kumimoji="0" lang="zh-CN" altLang="en-US" sz="24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579755" marR="0" lvl="0" indent="-579755" algn="l" defTabSz="914400" rtl="0" eaLnBrk="1" fontAlgn="auto" latinLnBrk="0" hangingPunct="1">
              <a:lnSpc>
                <a:spcPct val="125000"/>
              </a:lnSpc>
              <a:spcBef>
                <a:spcPts val="4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一般地，</a:t>
            </a:r>
            <a:r>
              <a:rPr kumimoji="0" lang="en-US" altLang="zh-CN"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ASL</a:t>
            </a:r>
            <a:r>
              <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依赖于</a:t>
            </a:r>
            <a:r>
              <a:rPr kumimoji="0" lang="zh-CN" altLang="en-US" sz="24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散列函数</a:t>
            </a:r>
            <a:r>
              <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zh-CN" altLang="en-US" sz="24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处理冲突的方法</a:t>
            </a:r>
            <a:r>
              <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、散列表的</a:t>
            </a:r>
            <a:r>
              <a:rPr kumimoji="0" lang="zh-CN" altLang="en-US" sz="24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装填因子</a:t>
            </a:r>
            <a:r>
              <a:rPr kumimoji="0" lang="zh-CN" altLang="en-US" sz="24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r>
              <a:rPr kumimoji="0" lang="en-US" altLang="zh-CN"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endParaRPr kumimoji="0" lang="en-US" altLang="zh-CN"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endParaRPr>
          </a:p>
          <a:p>
            <a:pPr marL="579755" marR="0" lvl="0" indent="-579755" algn="l" defTabSz="914400" rtl="0" eaLnBrk="1" fontAlgn="auto" latinLnBrk="0" hangingPunct="1">
              <a:lnSpc>
                <a:spcPct val="125000"/>
              </a:lnSpc>
              <a:spcBef>
                <a:spcPts val="40"/>
              </a:spcBef>
              <a:spcAft>
                <a:spcPts val="0"/>
              </a:spcAft>
              <a:buClrTx/>
              <a:buSzTx/>
              <a:buFontTx/>
              <a:buNone/>
              <a:defRPr/>
            </a:pPr>
            <a:r>
              <a:rPr lang="zh-CN" altLang="en-US" sz="2400" b="1" kern="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装填因子</a:t>
            </a:r>
            <a:r>
              <a:rPr lang="zh-CN" altLang="en-US" sz="2400" b="1" kern="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r>
              <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标志着散列表的装满程度。</a:t>
            </a:r>
            <a:endParaRPr kumimoji="0" lang="zh-CN" altLang="en-US" sz="24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endParaRPr>
          </a:p>
        </p:txBody>
      </p:sp>
      <p:graphicFrame>
        <p:nvGraphicFramePr>
          <p:cNvPr id="13" name="Object 5"/>
          <p:cNvGraphicFramePr>
            <a:graphicFrameLocks noChangeAspect="1"/>
          </p:cNvGraphicFramePr>
          <p:nvPr/>
        </p:nvGraphicFramePr>
        <p:xfrm>
          <a:off x="2287270" y="4192905"/>
          <a:ext cx="4785360" cy="1256665"/>
        </p:xfrm>
        <a:graphic>
          <a:graphicData uri="http://schemas.openxmlformats.org/presentationml/2006/ole">
            <mc:AlternateContent xmlns:mc="http://schemas.openxmlformats.org/markup-compatibility/2006">
              <mc:Choice xmlns:v="urn:schemas-microsoft-com:vml" Requires="v">
                <p:oleObj spid="_x0000_s3086" name="" r:id="rId1" imgW="2273300" imgH="596900" progId="Equation.3">
                  <p:embed/>
                </p:oleObj>
              </mc:Choice>
              <mc:Fallback>
                <p:oleObj name="" r:id="rId1" imgW="2273300" imgH="596900" progId="Equation.3">
                  <p:embed/>
                  <p:pic>
                    <p:nvPicPr>
                      <p:cNvPr id="0" name="图片 3085"/>
                      <p:cNvPicPr/>
                      <p:nvPr/>
                    </p:nvPicPr>
                    <p:blipFill>
                      <a:blip r:embed="rId2"/>
                      <a:stretch>
                        <a:fillRect/>
                      </a:stretch>
                    </p:blipFill>
                    <p:spPr>
                      <a:xfrm>
                        <a:off x="2287270" y="4192905"/>
                        <a:ext cx="4785360" cy="1256665"/>
                      </a:xfrm>
                      <a:prstGeom prst="rect">
                        <a:avLst/>
                      </a:prstGeom>
                      <a:solidFill>
                        <a:srgbClr val="FFFFFF"/>
                      </a:solidFill>
                      <a:ln w="38100">
                        <a:noFill/>
                        <a:miter/>
                      </a:ln>
                    </p:spPr>
                  </p:pic>
                </p:oleObj>
              </mc:Fallback>
            </mc:AlternateContent>
          </a:graphicData>
        </a:graphic>
      </p:graphicFrame>
      <p:sp>
        <p:nvSpPr>
          <p:cNvPr id="15" name="Rectangle 7"/>
          <p:cNvSpPr/>
          <p:nvPr/>
        </p:nvSpPr>
        <p:spPr>
          <a:xfrm>
            <a:off x="7235190" y="4431030"/>
            <a:ext cx="2383155" cy="780415"/>
          </a:xfrm>
          <a:prstGeom prst="rect">
            <a:avLst/>
          </a:prstGeom>
          <a:noFill/>
          <a:ln w="9525">
            <a:noFill/>
          </a:ln>
        </p:spPr>
        <p:txBody>
          <a:bodyPr wrap="square" anchor="t">
            <a:spAutoFit/>
          </a:bodyPr>
          <a:p>
            <a:pPr>
              <a:lnSpc>
                <a:spcPct val="140000"/>
              </a:lnSpc>
              <a:spcBef>
                <a:spcPct val="20000"/>
              </a:spcBef>
            </a:pPr>
            <a:r>
              <a:rPr lang="en-US" altLang="zh-CN" sz="3200" b="1" dirty="0">
                <a:solidFill>
                  <a:srgbClr val="000000"/>
                </a:solidFill>
                <a:latin typeface="仿宋_GB2312" pitchFamily="1" charset="-122"/>
                <a:ea typeface="仿宋_GB2312" pitchFamily="1" charset="-122"/>
                <a:sym typeface="Symbol" panose="05050102010706020507" pitchFamily="18" charset="2"/>
              </a:rPr>
              <a:t>0≤≤1</a:t>
            </a:r>
            <a:endParaRPr lang="en-US" altLang="zh-CN" sz="3200" b="1" dirty="0">
              <a:solidFill>
                <a:srgbClr val="000000"/>
              </a:solidFill>
              <a:latin typeface="仿宋_GB2312" pitchFamily="1" charset="-122"/>
              <a:ea typeface="仿宋_GB2312" pitchFamily="1" charset="-122"/>
              <a:sym typeface="Symbol" panose="05050102010706020507" pitchFamily="18" charset="2"/>
            </a:endParaRPr>
          </a:p>
        </p:txBody>
      </p:sp>
      <p:sp>
        <p:nvSpPr>
          <p:cNvPr id="4" name="文本框 3"/>
          <p:cNvSpPr txBox="1"/>
          <p:nvPr/>
        </p:nvSpPr>
        <p:spPr>
          <a:xfrm>
            <a:off x="5694680" y="563880"/>
            <a:ext cx="5888355" cy="491490"/>
          </a:xfrm>
          <a:prstGeom prst="rect">
            <a:avLst/>
          </a:prstGeom>
          <a:solidFill>
            <a:srgbClr val="FFFF00"/>
          </a:solidFill>
        </p:spPr>
        <p:txBody>
          <a:bodyPr wrap="none" rtlCol="0" anchor="t">
            <a:spAutoFit/>
          </a:bodyPr>
          <a:p>
            <a:r>
              <a:rPr lang="zh-CN" altLang="en-US" sz="2600" b="1" kern="0" noProof="0" dirty="0">
                <a:ln>
                  <a:noFill/>
                </a:ln>
                <a:solidFill>
                  <a:srgbClr val="0000FF"/>
                </a:solidFill>
                <a:effectLst/>
                <a:uLnTx/>
                <a:uFillTx/>
                <a:latin typeface="微软雅黑" panose="020B0503020204020204" pitchFamily="34" charset="-122"/>
                <a:ea typeface="微软雅黑" panose="020B0503020204020204" pitchFamily="34" charset="-122"/>
                <a:cs typeface="华文楷体" panose="02010600040101010101" pitchFamily="2" charset="-122"/>
                <a:sym typeface="+mn-ea"/>
              </a:rPr>
              <a:t>讨论：</a:t>
            </a:r>
            <a:r>
              <a:rPr lang="zh-CN" altLang="en-US" sz="2600" b="1" kern="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散列</a:t>
            </a:r>
            <a:r>
              <a:rPr lang="zh-CN" altLang="en-US" sz="2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查找的速度是否为</a:t>
            </a:r>
            <a:r>
              <a:rPr lang="en-US" altLang="zh-CN" sz="2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O</a:t>
            </a:r>
            <a:r>
              <a:rPr lang="zh-CN" altLang="en-US" sz="2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sz="2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2600"/>
          </a:p>
        </p:txBody>
      </p:sp>
      <p:sp>
        <p:nvSpPr>
          <p:cNvPr id="2" name="文本框 1"/>
          <p:cNvSpPr txBox="1"/>
          <p:nvPr/>
        </p:nvSpPr>
        <p:spPr>
          <a:xfrm>
            <a:off x="932180" y="5669280"/>
            <a:ext cx="9869805" cy="977265"/>
          </a:xfrm>
          <a:prstGeom prst="rect">
            <a:avLst/>
          </a:prstGeom>
          <a:noFill/>
        </p:spPr>
        <p:txBody>
          <a:bodyPr wrap="square" rtlCol="0" anchor="t">
            <a:spAutoFit/>
          </a:bodyPr>
          <a:p>
            <a:pPr marL="0" marR="0" lvl="0" indent="0" algn="l" defTabSz="914400" rtl="0" fontAlgn="auto">
              <a:lnSpc>
                <a:spcPct val="120000"/>
              </a:lnSpc>
              <a:spcBef>
                <a:spcPct val="0"/>
              </a:spcBef>
              <a:spcAft>
                <a:spcPts val="0"/>
              </a:spcAft>
              <a:buClrTx/>
              <a:buSzTx/>
              <a:buFontTx/>
              <a:buNone/>
              <a:defRPr/>
            </a:pPr>
            <a:r>
              <a:rPr lang="en-US" altLang="zh-CN" sz="2400" b="1" kern="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lang="zh-CN" altLang="en-US" sz="2400" b="1" kern="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越大，表中记录数越多，说明表装得越满，发生冲突的可能性就越大，查找时比较次数就越多。</a:t>
            </a:r>
            <a:endParaRPr lang="zh-CN" altLang="en-US" sz="2400" b="1" kern="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500"/>
                                        <p:tgtEl>
                                          <p:spTgt spid="12">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arn(inVertical)">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5"/>
          <p:cNvSpPr txBox="1"/>
          <p:nvPr/>
        </p:nvSpPr>
        <p:spPr>
          <a:xfrm>
            <a:off x="1633220" y="393065"/>
            <a:ext cx="3541281" cy="561975"/>
          </a:xfrm>
          <a:prstGeom prst="rect">
            <a:avLst/>
          </a:prstGeom>
        </p:spPr>
        <p:txBody>
          <a:bodyPr anchor="b">
            <a:no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900" b="1" i="0" u="none" strike="noStrike" kern="1200" cap="small" spc="0" normalizeH="0" baseline="0" noProof="0" dirty="0" smtClean="0">
                <a:ln>
                  <a:noFill/>
                </a:ln>
                <a:solidFill>
                  <a:schemeClr val="tx2"/>
                </a:solidFill>
                <a:effectLst/>
                <a:uLnTx/>
                <a:uFillTx/>
                <a:latin typeface="+mj-lt"/>
                <a:ea typeface="+mj-ea"/>
                <a:cs typeface="+mj-cs"/>
              </a:rPr>
              <a:t>7.4  </a:t>
            </a:r>
            <a:r>
              <a:rPr kumimoji="0" lang="zh-CN" altLang="en-US" sz="2900" b="1" i="0" u="none" strike="noStrike" kern="1200" cap="small" spc="0" normalizeH="0" baseline="0" noProof="0" dirty="0" smtClean="0">
                <a:ln>
                  <a:noFill/>
                </a:ln>
                <a:solidFill>
                  <a:schemeClr val="tx2"/>
                </a:solidFill>
                <a:effectLst/>
                <a:uLnTx/>
                <a:uFillTx/>
                <a:latin typeface="+mj-lt"/>
                <a:ea typeface="+mj-ea"/>
                <a:cs typeface="+mj-cs"/>
              </a:rPr>
              <a:t>散列表的查找</a:t>
            </a:r>
            <a:endParaRPr kumimoji="0" lang="zh-CN" altLang="en-US" sz="29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6"/>
          <p:cNvSpPr>
            <a:spLocks noChangeArrowheads="1"/>
          </p:cNvSpPr>
          <p:nvPr/>
        </p:nvSpPr>
        <p:spPr bwMode="auto">
          <a:xfrm>
            <a:off x="1341755" y="911225"/>
            <a:ext cx="4831715" cy="783590"/>
          </a:xfrm>
          <a:prstGeom prst="rect">
            <a:avLst/>
          </a:prstGeom>
          <a:noFill/>
          <a:ln>
            <a:noFill/>
          </a:ln>
          <a:effectLst/>
        </p:spPr>
        <p:txBody>
          <a:bodyPr wrap="square">
            <a:spAutoFit/>
          </a:bodyPr>
          <a:lstStyle/>
          <a:p>
            <a:pPr marL="381000" indent="-381000">
              <a:lnSpc>
                <a:spcPct val="150000"/>
              </a:lnSpc>
              <a:spcBef>
                <a:spcPct val="10000"/>
              </a:spcBef>
              <a:defRPr/>
            </a:pPr>
            <a:r>
              <a:rPr kumimoji="0" lang="en-US" altLang="zh-CN"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4</a:t>
            </a:r>
            <a:r>
              <a:rPr kumimoji="0" lang="zh-CN" altLang="en-US" sz="30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sym typeface="+mn-ea"/>
              </a:rPr>
              <a:t>、散列表的查找效率分析</a:t>
            </a:r>
            <a:endParaRPr lang="en-US" altLang="zh-CN" sz="3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6" name="Rectangle 11"/>
          <p:cNvSpPr>
            <a:spLocks noChangeArrowheads="1"/>
          </p:cNvSpPr>
          <p:nvPr/>
        </p:nvSpPr>
        <p:spPr bwMode="auto">
          <a:xfrm>
            <a:off x="8056880" y="438785"/>
            <a:ext cx="336804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小结</a:t>
            </a:r>
            <a:endParaRPr lang="zh-CN" altLang="en-US" sz="32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6499" name="图片 106498" descr="2217494951441704217324.wmf"/>
          <p:cNvPicPr>
            <a:picLocks noChangeAspect="1"/>
          </p:cNvPicPr>
          <p:nvPr/>
        </p:nvPicPr>
        <p:blipFill>
          <a:blip r:embed="rId1"/>
          <a:stretch>
            <a:fillRect/>
          </a:stretch>
        </p:blipFill>
        <p:spPr>
          <a:xfrm>
            <a:off x="2268855" y="3153410"/>
            <a:ext cx="7319010" cy="3024505"/>
          </a:xfrm>
          <a:prstGeom prst="rect">
            <a:avLst/>
          </a:prstGeom>
          <a:solidFill>
            <a:srgbClr val="CCFFCC"/>
          </a:solidFill>
          <a:ln w="9525">
            <a:noFill/>
          </a:ln>
        </p:spPr>
      </p:pic>
      <p:sp>
        <p:nvSpPr>
          <p:cNvPr id="106500" name="矩形 106499"/>
          <p:cNvSpPr/>
          <p:nvPr/>
        </p:nvSpPr>
        <p:spPr>
          <a:xfrm>
            <a:off x="1142365" y="1942465"/>
            <a:ext cx="9405620" cy="694055"/>
          </a:xfrm>
          <a:prstGeom prst="rect">
            <a:avLst/>
          </a:prstGeom>
          <a:noFill/>
          <a:ln w="38100" cap="flat" cmpd="sng">
            <a:solidFill>
              <a:srgbClr val="FF0000"/>
            </a:solidFill>
            <a:prstDash val="solid"/>
            <a:miter/>
            <a:headEnd type="none" w="med" len="med"/>
            <a:tailEnd type="none" w="med" len="med"/>
          </a:ln>
        </p:spPr>
        <p:txBody>
          <a:bodyPr wrap="square">
            <a:spAutoFit/>
          </a:bodyPr>
          <a:p>
            <a:pPr marL="342900" indent="-342900" algn="ctr">
              <a:lnSpc>
                <a:spcPct val="140000"/>
              </a:lnSpc>
              <a:buNone/>
            </a:pP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ASL</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与装填因子</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有关！既不是严格的</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O(1)</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，也不是</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O(n)</a:t>
            </a:r>
            <a:endPar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dissolve">
                                      <p:cBhvr>
                                        <p:cTn id="7"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zh-CN" sz="3600" b="1" dirty="0">
                <a:solidFill>
                  <a:schemeClr val="accent2"/>
                </a:solidFill>
                <a:latin typeface="华文楷体" panose="02010600040101010101" pitchFamily="2" charset="-122"/>
                <a:ea typeface="华文楷体" panose="02010600040101010101" pitchFamily="2" charset="-122"/>
              </a:rPr>
              <a:t>小结</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grpSp>
        <p:nvGrpSpPr>
          <p:cNvPr id="106" name="Group 9"/>
          <p:cNvGrpSpPr/>
          <p:nvPr/>
        </p:nvGrpSpPr>
        <p:grpSpPr>
          <a:xfrm>
            <a:off x="1000760" y="862965"/>
            <a:ext cx="9752064" cy="5645775"/>
            <a:chOff x="44" y="572"/>
            <a:chExt cx="5467" cy="3660"/>
          </a:xfrm>
        </p:grpSpPr>
        <p:sp>
          <p:nvSpPr>
            <p:cNvPr id="108" name="Oval 11"/>
            <p:cNvSpPr>
              <a:spLocks noChangeArrowheads="1"/>
            </p:cNvSpPr>
            <p:nvPr/>
          </p:nvSpPr>
          <p:spPr bwMode="auto">
            <a:xfrm>
              <a:off x="2279" y="572"/>
              <a:ext cx="1360" cy="327"/>
            </a:xfrm>
            <a:prstGeom prst="ellipse">
              <a:avLst/>
            </a:prstGeom>
            <a:gradFill rotWithShape="1">
              <a:gsLst>
                <a:gs pos="0">
                  <a:srgbClr val="A1CEED"/>
                </a:gs>
                <a:gs pos="50000">
                  <a:srgbClr val="A1CEED">
                    <a:gamma/>
                    <a:tint val="0"/>
                    <a:invGamma/>
                  </a:srgbClr>
                </a:gs>
                <a:gs pos="100000">
                  <a:srgbClr val="A1CEED"/>
                </a:gs>
              </a:gsLst>
              <a:lin ang="5400000" scaled="1"/>
            </a:gradFill>
            <a:ln w="17463" cap="rnd">
              <a:solidFill>
                <a:srgbClr val="000000"/>
              </a:solidFill>
              <a:round/>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9" name="Rectangle 12"/>
            <p:cNvSpPr>
              <a:spLocks noChangeArrowheads="1"/>
            </p:cNvSpPr>
            <p:nvPr/>
          </p:nvSpPr>
          <p:spPr bwMode="auto">
            <a:xfrm>
              <a:off x="2585" y="618"/>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查找技术</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10" name="Oval 13"/>
            <p:cNvSpPr>
              <a:spLocks noChangeArrowheads="1"/>
            </p:cNvSpPr>
            <p:nvPr/>
          </p:nvSpPr>
          <p:spPr bwMode="auto">
            <a:xfrm>
              <a:off x="1224" y="1026"/>
              <a:ext cx="1134" cy="408"/>
            </a:xfrm>
            <a:prstGeom prst="ellipse">
              <a:avLst/>
            </a:prstGeom>
            <a:gradFill rotWithShape="1">
              <a:gsLst>
                <a:gs pos="0">
                  <a:srgbClr val="A1CEED"/>
                </a:gs>
                <a:gs pos="50000">
                  <a:srgbClr val="A1CEED">
                    <a:gamma/>
                    <a:tint val="0"/>
                    <a:invGamma/>
                  </a:srgbClr>
                </a:gs>
                <a:gs pos="100000">
                  <a:srgbClr val="A1CEED"/>
                </a:gs>
              </a:gsLst>
              <a:lin ang="5400000" scaled="1"/>
            </a:gradFill>
            <a:ln w="17463" cap="rnd">
              <a:solidFill>
                <a:srgbClr val="000000"/>
              </a:solidFill>
              <a:round/>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1" name="Rectangle 14"/>
            <p:cNvSpPr>
              <a:spLocks noChangeArrowheads="1"/>
            </p:cNvSpPr>
            <p:nvPr/>
          </p:nvSpPr>
          <p:spPr bwMode="auto">
            <a:xfrm>
              <a:off x="1406" y="1117"/>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静态查找</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12" name="Oval 15"/>
            <p:cNvSpPr>
              <a:spLocks noChangeArrowheads="1"/>
            </p:cNvSpPr>
            <p:nvPr/>
          </p:nvSpPr>
          <p:spPr bwMode="auto">
            <a:xfrm>
              <a:off x="3220" y="1071"/>
              <a:ext cx="1225" cy="409"/>
            </a:xfrm>
            <a:prstGeom prst="ellipse">
              <a:avLst/>
            </a:prstGeom>
            <a:gradFill rotWithShape="1">
              <a:gsLst>
                <a:gs pos="0">
                  <a:srgbClr val="A1CEED"/>
                </a:gs>
                <a:gs pos="50000">
                  <a:srgbClr val="A1CEED">
                    <a:gamma/>
                    <a:tint val="0"/>
                    <a:invGamma/>
                  </a:srgbClr>
                </a:gs>
                <a:gs pos="100000">
                  <a:srgbClr val="A1CEED"/>
                </a:gs>
              </a:gsLst>
              <a:lin ang="5400000" scaled="1"/>
            </a:gradFill>
            <a:ln w="17463" cap="rnd">
              <a:solidFill>
                <a:srgbClr val="000000"/>
              </a:solidFill>
              <a:round/>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3" name="Rectangle 16"/>
            <p:cNvSpPr>
              <a:spLocks noChangeArrowheads="1"/>
            </p:cNvSpPr>
            <p:nvPr/>
          </p:nvSpPr>
          <p:spPr bwMode="auto">
            <a:xfrm>
              <a:off x="3372" y="1162"/>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动态查找</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14" name="Rectangle 17"/>
            <p:cNvSpPr>
              <a:spLocks noChangeArrowheads="1"/>
            </p:cNvSpPr>
            <p:nvPr/>
          </p:nvSpPr>
          <p:spPr bwMode="auto">
            <a:xfrm>
              <a:off x="44" y="1570"/>
              <a:ext cx="1633" cy="454"/>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5" name="Rectangle 18"/>
            <p:cNvSpPr>
              <a:spLocks noChangeArrowheads="1"/>
            </p:cNvSpPr>
            <p:nvPr/>
          </p:nvSpPr>
          <p:spPr bwMode="auto">
            <a:xfrm>
              <a:off x="90" y="1707"/>
              <a:ext cx="1417"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线性表的查找技术</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16" name="Rectangle 19"/>
            <p:cNvSpPr>
              <a:spLocks noChangeArrowheads="1"/>
            </p:cNvSpPr>
            <p:nvPr/>
          </p:nvSpPr>
          <p:spPr bwMode="auto">
            <a:xfrm>
              <a:off x="1859" y="1570"/>
              <a:ext cx="1723" cy="454"/>
            </a:xfrm>
            <a:prstGeom prst="rect">
              <a:avLst/>
            </a:prstGeom>
            <a:gradFill rotWithShape="1">
              <a:gsLst>
                <a:gs pos="0">
                  <a:srgbClr val="A1CEED"/>
                </a:gs>
                <a:gs pos="50000">
                  <a:srgbClr val="A1CEED">
                    <a:gamma/>
                    <a:tint val="0"/>
                    <a:invGamma/>
                  </a:srgbClr>
                </a:gs>
                <a:gs pos="100000">
                  <a:srgbClr val="A1CEED"/>
                </a:gs>
              </a:gsLst>
              <a:lin ang="5400000" scaled="1"/>
            </a:gradFill>
            <a:ln w="17463" cap="rnd">
              <a:solidFill>
                <a:srgbClr val="000000"/>
              </a:solidFill>
              <a:round/>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7" name="Rectangle 20"/>
            <p:cNvSpPr>
              <a:spLocks noChangeArrowheads="1"/>
            </p:cNvSpPr>
            <p:nvPr/>
          </p:nvSpPr>
          <p:spPr bwMode="auto">
            <a:xfrm>
              <a:off x="1950" y="1707"/>
              <a:ext cx="1417"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散列表的查找技术</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18" name="Rectangle 21"/>
            <p:cNvSpPr>
              <a:spLocks noChangeArrowheads="1"/>
            </p:cNvSpPr>
            <p:nvPr/>
          </p:nvSpPr>
          <p:spPr bwMode="auto">
            <a:xfrm>
              <a:off x="4059" y="1570"/>
              <a:ext cx="1452" cy="409"/>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9" name="Rectangle 22"/>
            <p:cNvSpPr>
              <a:spLocks noChangeArrowheads="1"/>
            </p:cNvSpPr>
            <p:nvPr/>
          </p:nvSpPr>
          <p:spPr bwMode="auto">
            <a:xfrm>
              <a:off x="4092" y="1655"/>
              <a:ext cx="1240"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树表的查找方法</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20" name="Rectangle 23"/>
            <p:cNvSpPr>
              <a:spLocks noChangeArrowheads="1"/>
            </p:cNvSpPr>
            <p:nvPr/>
          </p:nvSpPr>
          <p:spPr bwMode="auto">
            <a:xfrm>
              <a:off x="90" y="2296"/>
              <a:ext cx="1251" cy="542"/>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kern="0" noProof="0">
                  <a:ln>
                    <a:noFill/>
                  </a:ln>
                  <a:solidFill>
                    <a:srgbClr val="000000"/>
                  </a:solidFill>
                  <a:effectLst/>
                  <a:uLnTx/>
                  <a:uFillTx/>
                  <a:latin typeface="Times New Roman" panose="02020603050405020304" pitchFamily="18" charset="0"/>
                  <a:ea typeface="华文楷体" panose="02010600040101010101" pitchFamily="2" charset="-122"/>
                  <a:sym typeface="+mn-ea"/>
                </a:rPr>
                <a:t>顺序查找</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 </a:t>
              </a: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折半查找</a:t>
              </a: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 name="Rectangle 32"/>
            <p:cNvSpPr>
              <a:spLocks noChangeArrowheads="1"/>
            </p:cNvSpPr>
            <p:nvPr/>
          </p:nvSpPr>
          <p:spPr bwMode="auto">
            <a:xfrm>
              <a:off x="1587" y="2296"/>
              <a:ext cx="1047" cy="363"/>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0" name="Rectangle 33"/>
            <p:cNvSpPr>
              <a:spLocks noChangeArrowheads="1"/>
            </p:cNvSpPr>
            <p:nvPr/>
          </p:nvSpPr>
          <p:spPr bwMode="auto">
            <a:xfrm>
              <a:off x="1724" y="2341"/>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散列函数</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31" name="Rectangle 34"/>
            <p:cNvSpPr>
              <a:spLocks noChangeArrowheads="1"/>
            </p:cNvSpPr>
            <p:nvPr/>
          </p:nvSpPr>
          <p:spPr bwMode="auto">
            <a:xfrm>
              <a:off x="2721" y="2296"/>
              <a:ext cx="879" cy="363"/>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2" name="Rectangle 35"/>
            <p:cNvSpPr>
              <a:spLocks noChangeArrowheads="1"/>
            </p:cNvSpPr>
            <p:nvPr/>
          </p:nvSpPr>
          <p:spPr bwMode="auto">
            <a:xfrm>
              <a:off x="2767" y="2341"/>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处理冲突</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34" name="Rectangle 37"/>
            <p:cNvSpPr>
              <a:spLocks noChangeArrowheads="1"/>
            </p:cNvSpPr>
            <p:nvPr/>
          </p:nvSpPr>
          <p:spPr bwMode="auto">
            <a:xfrm>
              <a:off x="4263" y="2317"/>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0" name="Rectangle 53"/>
            <p:cNvSpPr>
              <a:spLocks noChangeArrowheads="1"/>
            </p:cNvSpPr>
            <p:nvPr/>
          </p:nvSpPr>
          <p:spPr bwMode="auto">
            <a:xfrm>
              <a:off x="906" y="2976"/>
              <a:ext cx="1494" cy="1225"/>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1" name="Rectangle 54"/>
            <p:cNvSpPr>
              <a:spLocks noChangeArrowheads="1"/>
            </p:cNvSpPr>
            <p:nvPr/>
          </p:nvSpPr>
          <p:spPr bwMode="auto">
            <a:xfrm>
              <a:off x="1133" y="2990"/>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2" name="Rectangle 55"/>
            <p:cNvSpPr>
              <a:spLocks noChangeArrowheads="1"/>
            </p:cNvSpPr>
            <p:nvPr/>
          </p:nvSpPr>
          <p:spPr bwMode="auto">
            <a:xfrm>
              <a:off x="1181" y="2990"/>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3" name="Rectangle 56"/>
            <p:cNvSpPr>
              <a:spLocks noChangeArrowheads="1"/>
            </p:cNvSpPr>
            <p:nvPr/>
          </p:nvSpPr>
          <p:spPr bwMode="auto">
            <a:xfrm>
              <a:off x="1252" y="2990"/>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4" name="Rectangle 57"/>
            <p:cNvSpPr>
              <a:spLocks noChangeArrowheads="1"/>
            </p:cNvSpPr>
            <p:nvPr/>
          </p:nvSpPr>
          <p:spPr bwMode="auto">
            <a:xfrm>
              <a:off x="1336" y="2998"/>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直接定址法</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55" name="Rectangle 58"/>
            <p:cNvSpPr>
              <a:spLocks noChangeArrowheads="1"/>
            </p:cNvSpPr>
            <p:nvPr/>
          </p:nvSpPr>
          <p:spPr bwMode="auto">
            <a:xfrm>
              <a:off x="1133" y="3196"/>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6" name="Rectangle 59"/>
            <p:cNvSpPr>
              <a:spLocks noChangeArrowheads="1"/>
            </p:cNvSpPr>
            <p:nvPr/>
          </p:nvSpPr>
          <p:spPr bwMode="auto">
            <a:xfrm>
              <a:off x="1181" y="3196"/>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7" name="Rectangle 60"/>
            <p:cNvSpPr>
              <a:spLocks noChangeArrowheads="1"/>
            </p:cNvSpPr>
            <p:nvPr/>
          </p:nvSpPr>
          <p:spPr bwMode="auto">
            <a:xfrm>
              <a:off x="1252" y="3196"/>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8" name="Rectangle 61"/>
            <p:cNvSpPr>
              <a:spLocks noChangeArrowheads="1"/>
            </p:cNvSpPr>
            <p:nvPr/>
          </p:nvSpPr>
          <p:spPr bwMode="auto">
            <a:xfrm>
              <a:off x="1341" y="3189"/>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除留余数数</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59" name="Rectangle 62"/>
            <p:cNvSpPr>
              <a:spLocks noChangeArrowheads="1"/>
            </p:cNvSpPr>
            <p:nvPr/>
          </p:nvSpPr>
          <p:spPr bwMode="auto">
            <a:xfrm>
              <a:off x="1133" y="3380"/>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0" name="Rectangle 63"/>
            <p:cNvSpPr>
              <a:spLocks noChangeArrowheads="1"/>
            </p:cNvSpPr>
            <p:nvPr/>
          </p:nvSpPr>
          <p:spPr bwMode="auto">
            <a:xfrm>
              <a:off x="1181" y="3380"/>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1" name="Rectangle 64"/>
            <p:cNvSpPr>
              <a:spLocks noChangeArrowheads="1"/>
            </p:cNvSpPr>
            <p:nvPr/>
          </p:nvSpPr>
          <p:spPr bwMode="auto">
            <a:xfrm>
              <a:off x="1252" y="3380"/>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2" name="Rectangle 65"/>
            <p:cNvSpPr>
              <a:spLocks noChangeArrowheads="1"/>
            </p:cNvSpPr>
            <p:nvPr/>
          </p:nvSpPr>
          <p:spPr bwMode="auto">
            <a:xfrm>
              <a:off x="1336" y="3388"/>
              <a:ext cx="531"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折叠法</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63" name="Rectangle 66"/>
            <p:cNvSpPr>
              <a:spLocks noChangeArrowheads="1"/>
            </p:cNvSpPr>
            <p:nvPr/>
          </p:nvSpPr>
          <p:spPr bwMode="auto">
            <a:xfrm>
              <a:off x="1133" y="3564"/>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4" name="Rectangle 67"/>
            <p:cNvSpPr>
              <a:spLocks noChangeArrowheads="1"/>
            </p:cNvSpPr>
            <p:nvPr/>
          </p:nvSpPr>
          <p:spPr bwMode="auto">
            <a:xfrm>
              <a:off x="1181" y="3564"/>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4</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5" name="Rectangle 68"/>
            <p:cNvSpPr>
              <a:spLocks noChangeArrowheads="1"/>
            </p:cNvSpPr>
            <p:nvPr/>
          </p:nvSpPr>
          <p:spPr bwMode="auto">
            <a:xfrm>
              <a:off x="1252" y="3564"/>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6" name="Rectangle 69"/>
            <p:cNvSpPr>
              <a:spLocks noChangeArrowheads="1"/>
            </p:cNvSpPr>
            <p:nvPr/>
          </p:nvSpPr>
          <p:spPr bwMode="auto">
            <a:xfrm>
              <a:off x="1336" y="3572"/>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平方取中法</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67" name="Rectangle 70"/>
            <p:cNvSpPr>
              <a:spLocks noChangeArrowheads="1"/>
            </p:cNvSpPr>
            <p:nvPr/>
          </p:nvSpPr>
          <p:spPr bwMode="auto">
            <a:xfrm>
              <a:off x="1133" y="3735"/>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8" name="Rectangle 71"/>
            <p:cNvSpPr>
              <a:spLocks noChangeArrowheads="1"/>
            </p:cNvSpPr>
            <p:nvPr/>
          </p:nvSpPr>
          <p:spPr bwMode="auto">
            <a:xfrm>
              <a:off x="1181" y="3735"/>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5</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69" name="Rectangle 72"/>
            <p:cNvSpPr>
              <a:spLocks noChangeArrowheads="1"/>
            </p:cNvSpPr>
            <p:nvPr/>
          </p:nvSpPr>
          <p:spPr bwMode="auto">
            <a:xfrm>
              <a:off x="1252" y="3735"/>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0" name="Rectangle 73"/>
            <p:cNvSpPr>
              <a:spLocks noChangeArrowheads="1"/>
            </p:cNvSpPr>
            <p:nvPr/>
          </p:nvSpPr>
          <p:spPr bwMode="auto">
            <a:xfrm>
              <a:off x="1336" y="3742"/>
              <a:ext cx="70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随机数法</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71" name="Rectangle 74"/>
            <p:cNvSpPr>
              <a:spLocks noChangeArrowheads="1"/>
            </p:cNvSpPr>
            <p:nvPr/>
          </p:nvSpPr>
          <p:spPr bwMode="auto">
            <a:xfrm>
              <a:off x="1133" y="3920"/>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2" name="Rectangle 75"/>
            <p:cNvSpPr>
              <a:spLocks noChangeArrowheads="1"/>
            </p:cNvSpPr>
            <p:nvPr/>
          </p:nvSpPr>
          <p:spPr bwMode="auto">
            <a:xfrm>
              <a:off x="1181" y="3920"/>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6</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3" name="Rectangle 76"/>
            <p:cNvSpPr>
              <a:spLocks noChangeArrowheads="1"/>
            </p:cNvSpPr>
            <p:nvPr/>
          </p:nvSpPr>
          <p:spPr bwMode="auto">
            <a:xfrm>
              <a:off x="1252" y="3920"/>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4" name="Rectangle 77"/>
            <p:cNvSpPr>
              <a:spLocks noChangeArrowheads="1"/>
            </p:cNvSpPr>
            <p:nvPr/>
          </p:nvSpPr>
          <p:spPr bwMode="auto">
            <a:xfrm>
              <a:off x="1336" y="3928"/>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rPr>
                <a:t>数字分析法</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75" name="Rectangle 78"/>
            <p:cNvSpPr>
              <a:spLocks noChangeArrowheads="1"/>
            </p:cNvSpPr>
            <p:nvPr/>
          </p:nvSpPr>
          <p:spPr bwMode="auto">
            <a:xfrm>
              <a:off x="2585" y="2976"/>
              <a:ext cx="1360" cy="1225"/>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 name="Rectangle 79"/>
            <p:cNvSpPr>
              <a:spLocks noChangeArrowheads="1"/>
            </p:cNvSpPr>
            <p:nvPr/>
          </p:nvSpPr>
          <p:spPr bwMode="auto">
            <a:xfrm>
              <a:off x="2721" y="2990"/>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7" name="Rectangle 80"/>
            <p:cNvSpPr>
              <a:spLocks noChangeArrowheads="1"/>
            </p:cNvSpPr>
            <p:nvPr/>
          </p:nvSpPr>
          <p:spPr bwMode="auto">
            <a:xfrm>
              <a:off x="2769" y="2990"/>
              <a:ext cx="88"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8" name="Rectangle 81"/>
            <p:cNvSpPr>
              <a:spLocks noChangeArrowheads="1"/>
            </p:cNvSpPr>
            <p:nvPr/>
          </p:nvSpPr>
          <p:spPr bwMode="auto">
            <a:xfrm>
              <a:off x="2840" y="2990"/>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9" name="Rectangle 82"/>
            <p:cNvSpPr>
              <a:spLocks noChangeArrowheads="1"/>
            </p:cNvSpPr>
            <p:nvPr/>
          </p:nvSpPr>
          <p:spPr bwMode="auto">
            <a:xfrm>
              <a:off x="2923" y="2998"/>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开放定址法</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80" name="Rectangle 83"/>
            <p:cNvSpPr>
              <a:spLocks noChangeArrowheads="1"/>
            </p:cNvSpPr>
            <p:nvPr/>
          </p:nvSpPr>
          <p:spPr bwMode="auto">
            <a:xfrm>
              <a:off x="2721" y="3214"/>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1" name="Rectangle 84"/>
            <p:cNvSpPr>
              <a:spLocks noChangeArrowheads="1"/>
            </p:cNvSpPr>
            <p:nvPr/>
          </p:nvSpPr>
          <p:spPr bwMode="auto">
            <a:xfrm>
              <a:off x="2811" y="3203"/>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线性探测法</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82" name="Rectangle 85"/>
            <p:cNvSpPr>
              <a:spLocks noChangeArrowheads="1"/>
            </p:cNvSpPr>
            <p:nvPr/>
          </p:nvSpPr>
          <p:spPr bwMode="auto">
            <a:xfrm>
              <a:off x="2721" y="3399"/>
              <a:ext cx="147"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3" name="Rectangle 86"/>
            <p:cNvSpPr>
              <a:spLocks noChangeArrowheads="1"/>
            </p:cNvSpPr>
            <p:nvPr/>
          </p:nvSpPr>
          <p:spPr bwMode="auto">
            <a:xfrm>
              <a:off x="2828" y="3385"/>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二次探测法</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84" name="Rectangle 87"/>
            <p:cNvSpPr>
              <a:spLocks noChangeArrowheads="1"/>
            </p:cNvSpPr>
            <p:nvPr/>
          </p:nvSpPr>
          <p:spPr bwMode="auto">
            <a:xfrm>
              <a:off x="2721" y="3582"/>
              <a:ext cx="147"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5" name="Rectangle 88"/>
            <p:cNvSpPr>
              <a:spLocks noChangeArrowheads="1"/>
            </p:cNvSpPr>
            <p:nvPr/>
          </p:nvSpPr>
          <p:spPr bwMode="auto">
            <a:xfrm>
              <a:off x="2828" y="3591"/>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随机探测法</a:t>
              </a: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86" name="Rectangle 89"/>
            <p:cNvSpPr>
              <a:spLocks noChangeArrowheads="1"/>
            </p:cNvSpPr>
            <p:nvPr/>
          </p:nvSpPr>
          <p:spPr bwMode="auto">
            <a:xfrm>
              <a:off x="2721" y="3771"/>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7" name="Rectangle 90"/>
            <p:cNvSpPr>
              <a:spLocks noChangeArrowheads="1"/>
            </p:cNvSpPr>
            <p:nvPr/>
          </p:nvSpPr>
          <p:spPr bwMode="auto">
            <a:xfrm>
              <a:off x="2772" y="3772"/>
              <a:ext cx="13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2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8" name="Rectangle 91"/>
            <p:cNvSpPr>
              <a:spLocks noChangeArrowheads="1"/>
            </p:cNvSpPr>
            <p:nvPr/>
          </p:nvSpPr>
          <p:spPr bwMode="auto">
            <a:xfrm>
              <a:off x="2841" y="3760"/>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89" name="Rectangle 92"/>
            <p:cNvSpPr>
              <a:spLocks noChangeArrowheads="1"/>
            </p:cNvSpPr>
            <p:nvPr/>
          </p:nvSpPr>
          <p:spPr bwMode="auto">
            <a:xfrm>
              <a:off x="2953" y="3771"/>
              <a:ext cx="531"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rPr>
                <a:t>拉链法</a:t>
              </a:r>
              <a:endPar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90" name="Rectangle 93"/>
            <p:cNvSpPr>
              <a:spLocks noChangeArrowheads="1"/>
            </p:cNvSpPr>
            <p:nvPr/>
          </p:nvSpPr>
          <p:spPr bwMode="auto">
            <a:xfrm>
              <a:off x="2721" y="3993"/>
              <a:ext cx="59"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91" name="Rectangle 94"/>
            <p:cNvSpPr>
              <a:spLocks noChangeArrowheads="1"/>
            </p:cNvSpPr>
            <p:nvPr/>
          </p:nvSpPr>
          <p:spPr bwMode="auto">
            <a:xfrm>
              <a:off x="2769" y="3993"/>
              <a:ext cx="13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3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92" name="Rectangle 95"/>
            <p:cNvSpPr>
              <a:spLocks noChangeArrowheads="1"/>
            </p:cNvSpPr>
            <p:nvPr/>
          </p:nvSpPr>
          <p:spPr bwMode="auto">
            <a:xfrm>
              <a:off x="2857" y="3993"/>
              <a:ext cx="103"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93" name="Rectangle 96"/>
            <p:cNvSpPr>
              <a:spLocks noChangeArrowheads="1"/>
            </p:cNvSpPr>
            <p:nvPr/>
          </p:nvSpPr>
          <p:spPr bwMode="auto">
            <a:xfrm>
              <a:off x="2959" y="3993"/>
              <a:ext cx="886" cy="239"/>
            </a:xfrm>
            <a:prstGeom prst="rect">
              <a:avLst/>
            </a:prstGeom>
            <a:noFill/>
            <a:ln>
              <a:noFill/>
            </a:ln>
            <a:extLst>
              <a:ext uri="{909E8E84-426E-40DD-AFC4-6F175D3DCCD1}">
                <a14:hiddenFill xmlns:a14="http://schemas.microsoft.com/office/drawing/2010/main">
                  <a:gradFill rotWithShape="1">
                    <a:gsLst>
                      <a:gs pos="0">
                        <a:srgbClr val="A1CEED"/>
                      </a:gs>
                      <a:gs pos="50000">
                        <a:srgbClr val="A1CEED">
                          <a:gamma/>
                          <a:tint val="0"/>
                          <a:invGamma/>
                        </a:srgbClr>
                      </a:gs>
                      <a:gs pos="100000">
                        <a:srgbClr val="A1CEED"/>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公共溢出区</a:t>
              </a: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94" name="Line 97"/>
            <p:cNvSpPr>
              <a:spLocks noChangeShapeType="1"/>
            </p:cNvSpPr>
            <p:nvPr/>
          </p:nvSpPr>
          <p:spPr bwMode="auto">
            <a:xfrm>
              <a:off x="679" y="2024"/>
              <a:ext cx="0" cy="272"/>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5" name="Line 98"/>
            <p:cNvSpPr>
              <a:spLocks noChangeShapeType="1"/>
            </p:cNvSpPr>
            <p:nvPr/>
          </p:nvSpPr>
          <p:spPr bwMode="auto">
            <a:xfrm flipH="1">
              <a:off x="634" y="1298"/>
              <a:ext cx="592" cy="275"/>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6" name="Line 99"/>
            <p:cNvSpPr>
              <a:spLocks noChangeShapeType="1"/>
            </p:cNvSpPr>
            <p:nvPr/>
          </p:nvSpPr>
          <p:spPr bwMode="auto">
            <a:xfrm flipH="1">
              <a:off x="1950" y="816"/>
              <a:ext cx="421" cy="210"/>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7" name="Line 100"/>
            <p:cNvSpPr>
              <a:spLocks noChangeShapeType="1"/>
            </p:cNvSpPr>
            <p:nvPr/>
          </p:nvSpPr>
          <p:spPr bwMode="auto">
            <a:xfrm>
              <a:off x="2267" y="1344"/>
              <a:ext cx="181" cy="226"/>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8" name="Line 101"/>
            <p:cNvSpPr>
              <a:spLocks noChangeShapeType="1"/>
            </p:cNvSpPr>
            <p:nvPr/>
          </p:nvSpPr>
          <p:spPr bwMode="auto">
            <a:xfrm>
              <a:off x="3582" y="798"/>
              <a:ext cx="318" cy="273"/>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9" name="Line 102"/>
            <p:cNvSpPr>
              <a:spLocks noChangeShapeType="1"/>
            </p:cNvSpPr>
            <p:nvPr/>
          </p:nvSpPr>
          <p:spPr bwMode="auto">
            <a:xfrm flipH="1">
              <a:off x="3084" y="1344"/>
              <a:ext cx="181" cy="226"/>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0" name="Line 103"/>
            <p:cNvSpPr>
              <a:spLocks noChangeShapeType="1"/>
            </p:cNvSpPr>
            <p:nvPr/>
          </p:nvSpPr>
          <p:spPr bwMode="auto">
            <a:xfrm>
              <a:off x="4399" y="1389"/>
              <a:ext cx="136" cy="181"/>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1" name="Line 104"/>
            <p:cNvSpPr>
              <a:spLocks noChangeShapeType="1"/>
            </p:cNvSpPr>
            <p:nvPr/>
          </p:nvSpPr>
          <p:spPr bwMode="auto">
            <a:xfrm flipH="1">
              <a:off x="2086" y="2024"/>
              <a:ext cx="93" cy="272"/>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2" name="Line 105"/>
            <p:cNvSpPr>
              <a:spLocks noChangeShapeType="1"/>
            </p:cNvSpPr>
            <p:nvPr/>
          </p:nvSpPr>
          <p:spPr bwMode="auto">
            <a:xfrm>
              <a:off x="3038" y="2024"/>
              <a:ext cx="182" cy="272"/>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3" name="Line 106"/>
            <p:cNvSpPr>
              <a:spLocks noChangeShapeType="1"/>
            </p:cNvSpPr>
            <p:nvPr/>
          </p:nvSpPr>
          <p:spPr bwMode="auto">
            <a:xfrm>
              <a:off x="1768" y="2659"/>
              <a:ext cx="0" cy="319"/>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4" name="Line 107"/>
            <p:cNvSpPr>
              <a:spLocks noChangeShapeType="1"/>
            </p:cNvSpPr>
            <p:nvPr/>
          </p:nvSpPr>
          <p:spPr bwMode="auto">
            <a:xfrm>
              <a:off x="4761" y="1979"/>
              <a:ext cx="0" cy="317"/>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5" name="Line 108"/>
            <p:cNvSpPr>
              <a:spLocks noChangeShapeType="1"/>
            </p:cNvSpPr>
            <p:nvPr/>
          </p:nvSpPr>
          <p:spPr bwMode="auto">
            <a:xfrm>
              <a:off x="3173" y="2704"/>
              <a:ext cx="0" cy="274"/>
            </a:xfrm>
            <a:prstGeom prst="line">
              <a:avLst/>
            </a:prstGeom>
            <a:noFill/>
            <a:ln w="952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 name="Rectangle 23"/>
          <p:cNvSpPr>
            <a:spLocks noChangeArrowheads="1"/>
          </p:cNvSpPr>
          <p:nvPr/>
        </p:nvSpPr>
        <p:spPr bwMode="auto">
          <a:xfrm>
            <a:off x="8327530" y="3519801"/>
            <a:ext cx="2231540" cy="836068"/>
          </a:xfrm>
          <a:prstGeom prst="rect">
            <a:avLst/>
          </a:prstGeom>
          <a:gradFill rotWithShape="1">
            <a:gsLst>
              <a:gs pos="0">
                <a:srgbClr val="A1CEED"/>
              </a:gs>
              <a:gs pos="50000">
                <a:srgbClr val="A1CEED">
                  <a:gamma/>
                  <a:tint val="0"/>
                  <a:invGamma/>
                </a:srgbClr>
              </a:gs>
              <a:gs pos="100000">
                <a:srgbClr val="A1CEED"/>
              </a:gs>
            </a:gsLst>
            <a:lin ang="5400000" scaled="1"/>
          </a:gradFill>
          <a:ln w="17463" cap="rnd"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kern="0" noProof="0">
                <a:ln>
                  <a:noFill/>
                </a:ln>
                <a:solidFill>
                  <a:srgbClr val="000000"/>
                </a:solidFill>
                <a:effectLst/>
                <a:uLnTx/>
                <a:uFillTx/>
                <a:latin typeface="Times New Roman" panose="02020603050405020304" pitchFamily="18" charset="0"/>
                <a:ea typeface="华文楷体" panose="02010600040101010101" pitchFamily="2" charset="-122"/>
                <a:sym typeface="+mn-ea"/>
              </a:rPr>
              <a:t>二叉排序树</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 </a:t>
            </a: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平衡二叉树</a:t>
            </a: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p:nvPr/>
        </p:nvSpPr>
        <p:spPr>
          <a:xfrm>
            <a:off x="1287145" y="2420620"/>
            <a:ext cx="9666605" cy="2520315"/>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nchor="t"/>
          <a:lstStyle/>
          <a:p>
            <a:pPr marL="342900" indent="-342900">
              <a:lnSpc>
                <a:spcPct val="150000"/>
              </a:lnSpc>
              <a:buFont typeface="Times New Roman" panose="02020603050405020304" pitchFamily="18" charset="0"/>
              <a:buChar char=" "/>
            </a:pPr>
            <a:r>
              <a:rPr lang="en-US" altLang="zh-CN" sz="2800" b="1" dirty="0">
                <a:latin typeface="华文楷体" panose="02010600040101010101" pitchFamily="2" charset="-122"/>
                <a:ea typeface="华文楷体" panose="02010600040101010101" pitchFamily="2" charset="-122"/>
                <a:sym typeface="+mn-ea"/>
              </a:rPr>
              <a:t>  </a:t>
            </a:r>
            <a:r>
              <a:rPr lang="zh-CN" altLang="zh-CN" sz="2800" b="1" dirty="0">
                <a:latin typeface="华文楷体" panose="02010600040101010101" pitchFamily="2" charset="-122"/>
                <a:ea typeface="华文楷体" panose="02010600040101010101" pitchFamily="2" charset="-122"/>
                <a:sym typeface="+mn-ea"/>
              </a:rPr>
              <a:t>1、完成教材</a:t>
            </a:r>
            <a:r>
              <a:rPr lang="en-US" altLang="zh-CN" sz="2800" b="1" dirty="0" smtClean="0">
                <a:latin typeface="华文楷体" panose="02010600040101010101" pitchFamily="2" charset="-122"/>
                <a:ea typeface="华文楷体" panose="02010600040101010101" pitchFamily="2" charset="-122"/>
                <a:sym typeface="+mn-ea"/>
              </a:rPr>
              <a:t>P244-245</a:t>
            </a:r>
            <a:r>
              <a:rPr lang="zh-CN" altLang="en-US" sz="2800" b="1" dirty="0" smtClean="0">
                <a:latin typeface="华文楷体" panose="02010600040101010101" pitchFamily="2" charset="-122"/>
                <a:ea typeface="华文楷体" panose="02010600040101010101" pitchFamily="2" charset="-122"/>
                <a:sym typeface="+mn-ea"/>
              </a:rPr>
              <a:t>的选择题</a:t>
            </a:r>
            <a:r>
              <a:rPr lang="zh-CN" altLang="en-US" sz="2800" b="1" dirty="0">
                <a:latin typeface="华文楷体" panose="02010600040101010101" pitchFamily="2" charset="-122"/>
                <a:ea typeface="华文楷体" panose="02010600040101010101" pitchFamily="2" charset="-122"/>
                <a:sym typeface="+mn-ea"/>
              </a:rPr>
              <a:t>。</a:t>
            </a:r>
            <a:endParaRPr lang="zh-CN" altLang="en-US" sz="2800" b="1" dirty="0">
              <a:latin typeface="华文楷体" panose="02010600040101010101" pitchFamily="2" charset="-122"/>
              <a:ea typeface="华文楷体" panose="02010600040101010101" pitchFamily="2" charset="-122"/>
              <a:sym typeface="+mn-ea"/>
            </a:endParaRPr>
          </a:p>
          <a:p>
            <a:pPr>
              <a:lnSpc>
                <a:spcPct val="150000"/>
              </a:lnSpc>
            </a:pPr>
            <a:r>
              <a:rPr lang="en-US" altLang="zh-CN" sz="2800" b="1" dirty="0">
                <a:latin typeface="华文楷体" panose="02010600040101010101" pitchFamily="2" charset="-122"/>
                <a:ea typeface="华文楷体" panose="02010600040101010101" pitchFamily="2" charset="-122"/>
                <a:sym typeface="+mn-ea"/>
              </a:rPr>
              <a:t> </a:t>
            </a:r>
            <a:r>
              <a:rPr lang="en-US" altLang="zh-CN" sz="2800" b="1" dirty="0" smtClean="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smtClean="0">
                <a:latin typeface="华文楷体" panose="02010600040101010101" pitchFamily="2" charset="-122"/>
                <a:ea typeface="华文楷体" panose="02010600040101010101" pitchFamily="2" charset="-122"/>
                <a:sym typeface="+mn-ea"/>
              </a:rPr>
              <a:t>、</a:t>
            </a:r>
            <a:r>
              <a:rPr lang="zh-CN" altLang="en-US" sz="2800" b="1" dirty="0">
                <a:latin typeface="华文楷体" panose="02010600040101010101" pitchFamily="2" charset="-122"/>
                <a:ea typeface="华文楷体" panose="02010600040101010101" pitchFamily="2" charset="-122"/>
                <a:sym typeface="+mn-ea"/>
              </a:rPr>
              <a:t>完成教材</a:t>
            </a:r>
            <a:r>
              <a:rPr lang="en-US" altLang="zh-CN" sz="2800" b="1" dirty="0" smtClean="0">
                <a:latin typeface="华文楷体" panose="02010600040101010101" pitchFamily="2" charset="-122"/>
                <a:ea typeface="华文楷体" panose="02010600040101010101" pitchFamily="2" charset="-122"/>
                <a:sym typeface="+mn-ea"/>
              </a:rPr>
              <a:t>P246</a:t>
            </a:r>
            <a:r>
              <a:rPr lang="zh-CN" altLang="en-US" sz="2800" b="1" dirty="0" smtClean="0">
                <a:latin typeface="华文楷体" panose="02010600040101010101" pitchFamily="2" charset="-122"/>
                <a:ea typeface="华文楷体" panose="02010600040101010101" pitchFamily="2" charset="-122"/>
                <a:sym typeface="+mn-ea"/>
              </a:rPr>
              <a:t>的应用</a:t>
            </a:r>
            <a:r>
              <a:rPr lang="zh-CN" altLang="en-US" sz="2800" b="1" dirty="0">
                <a:latin typeface="华文楷体" panose="02010600040101010101" pitchFamily="2" charset="-122"/>
                <a:ea typeface="华文楷体" panose="02010600040101010101" pitchFamily="2" charset="-122"/>
                <a:sym typeface="+mn-ea"/>
              </a:rPr>
              <a:t>题</a:t>
            </a:r>
            <a:r>
              <a:rPr lang="zh-CN" altLang="en-US" sz="2800" b="1" dirty="0" smtClean="0">
                <a:latin typeface="华文楷体" panose="02010600040101010101" pitchFamily="2" charset="-122"/>
                <a:ea typeface="华文楷体" panose="02010600040101010101" pitchFamily="2" charset="-122"/>
                <a:sym typeface="+mn-ea"/>
              </a:rPr>
              <a:t>第</a:t>
            </a:r>
            <a:r>
              <a:rPr lang="en-US" altLang="zh-CN" sz="2800" b="1" dirty="0" smtClean="0">
                <a:latin typeface="华文楷体" panose="02010600040101010101" pitchFamily="2" charset="-122"/>
                <a:ea typeface="华文楷体" panose="02010600040101010101" pitchFamily="2" charset="-122"/>
                <a:sym typeface="+mn-ea"/>
              </a:rPr>
              <a:t>5</a:t>
            </a:r>
            <a:r>
              <a:rPr lang="zh-CN" altLang="en-US" sz="2800" b="1" dirty="0" smtClean="0">
                <a:latin typeface="华文楷体" panose="02010600040101010101" pitchFamily="2" charset="-122"/>
                <a:ea typeface="华文楷体" panose="02010600040101010101" pitchFamily="2" charset="-122"/>
                <a:sym typeface="+mn-ea"/>
              </a:rPr>
              <a:t>题</a:t>
            </a:r>
            <a:r>
              <a:rPr lang="zh-CN" altLang="en-US" sz="2800" b="1" dirty="0">
                <a:latin typeface="华文楷体" panose="02010600040101010101" pitchFamily="2" charset="-122"/>
                <a:ea typeface="华文楷体" panose="02010600040101010101" pitchFamily="2" charset="-122"/>
                <a:sym typeface="+mn-ea"/>
              </a:rPr>
              <a:t>。（作业本）</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buFont typeface="Times New Roman" panose="02020603050405020304" pitchFamily="18" charset="0"/>
            </a:pPr>
            <a:endParaRPr lang="zh-CN" altLang="zh-CN" sz="2800" b="1" dirty="0">
              <a:solidFill>
                <a:srgbClr val="FF0000"/>
              </a:solidFill>
              <a:latin typeface="华文楷体" panose="02010600040101010101" pitchFamily="2" charset="-122"/>
              <a:ea typeface="华文楷体" panose="02010600040101010101" pitchFamily="2" charset="-122"/>
            </a:endParaRPr>
          </a:p>
        </p:txBody>
      </p:sp>
      <p:sp>
        <p:nvSpPr>
          <p:cNvPr id="69634"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spAutoFit/>
          </a:bodyPr>
          <a:lstStyle/>
          <a:p>
            <a:pPr algn="ctr">
              <a:spcBef>
                <a:spcPct val="50000"/>
              </a:spcBef>
              <a:buFont typeface="Wingdings" panose="05000000000000000000" pitchFamily="2" charset="2"/>
              <a:buNone/>
            </a:pPr>
            <a:r>
              <a:rPr lang="zh-CN" altLang="zh-CN" sz="3600" b="1" dirty="0">
                <a:solidFill>
                  <a:schemeClr val="accent2"/>
                </a:solidFill>
                <a:latin typeface="华文楷体" panose="02010600040101010101" pitchFamily="2" charset="-122"/>
                <a:ea typeface="华文楷体" panose="02010600040101010101" pitchFamily="2" charset="-122"/>
              </a:rPr>
              <a:t>作业</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618615" y="393065"/>
            <a:ext cx="408241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7.1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查找的基本概念</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graphicFrame>
        <p:nvGraphicFramePr>
          <p:cNvPr id="11265" name="Object 9"/>
          <p:cNvGraphicFramePr>
            <a:graphicFrameLocks noChangeAspect="1"/>
          </p:cNvGraphicFramePr>
          <p:nvPr/>
        </p:nvGraphicFramePr>
        <p:xfrm>
          <a:off x="3226435" y="2780348"/>
          <a:ext cx="3332163" cy="1214437"/>
        </p:xfrm>
        <a:graphic>
          <a:graphicData uri="http://schemas.openxmlformats.org/presentationml/2006/ole">
            <mc:AlternateContent xmlns:mc="http://schemas.openxmlformats.org/markup-compatibility/2006">
              <mc:Choice xmlns:v="urn:schemas-microsoft-com:vml" Requires="v">
                <p:oleObj spid="_x0000_s3084" name="" r:id="rId1" imgW="2895600" imgH="1095375" progId="Paint.Picture">
                  <p:embed/>
                </p:oleObj>
              </mc:Choice>
              <mc:Fallback>
                <p:oleObj name="" r:id="rId1" imgW="2895600" imgH="1095375" progId="Paint.Picture">
                  <p:embed/>
                  <p:pic>
                    <p:nvPicPr>
                      <p:cNvPr id="0" name="图片 3075"/>
                      <p:cNvPicPr/>
                      <p:nvPr/>
                    </p:nvPicPr>
                    <p:blipFill>
                      <a:blip r:embed="rId2"/>
                      <a:stretch>
                        <a:fillRect/>
                      </a:stretch>
                    </p:blipFill>
                    <p:spPr>
                      <a:xfrm>
                        <a:off x="3226435" y="2780348"/>
                        <a:ext cx="3332163" cy="1214437"/>
                      </a:xfrm>
                      <a:prstGeom prst="rect">
                        <a:avLst/>
                      </a:prstGeom>
                      <a:noFill/>
                      <a:ln w="38100">
                        <a:noFill/>
                        <a:miter/>
                      </a:ln>
                    </p:spPr>
                  </p:pic>
                </p:oleObj>
              </mc:Fallback>
            </mc:AlternateContent>
          </a:graphicData>
        </a:graphic>
      </p:graphicFrame>
      <p:sp>
        <p:nvSpPr>
          <p:cNvPr id="13" name="Rectangle 2"/>
          <p:cNvSpPr txBox="1">
            <a:spLocks noChangeArrowheads="1"/>
          </p:cNvSpPr>
          <p:nvPr/>
        </p:nvSpPr>
        <p:spPr bwMode="auto">
          <a:xfrm>
            <a:off x="1257935" y="773430"/>
            <a:ext cx="7772400" cy="1143000"/>
          </a:xfrm>
          <a:prstGeom prst="rect">
            <a:avLst/>
          </a:prstGeom>
          <a:noFill/>
          <a:ln>
            <a:noFill/>
          </a:ln>
          <a:effec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1" lang="en-US" altLang="zh-CN" sz="2800" b="1" i="0" u="none" strike="noStrike" kern="0" cap="none" spc="0" normalizeH="0" baseline="0" noProof="0" dirty="0" smtClean="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4</a:t>
            </a:r>
            <a:r>
              <a:rPr kumimoji="1" lang="zh-CN" altLang="en-US" sz="2800" b="1" i="0" u="none" strike="noStrike" kern="0" cap="none" spc="0" normalizeH="0" baseline="0" noProof="0" dirty="0" smtClean="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）如何评估查找方法的优劣？</a:t>
            </a:r>
            <a:endParaRPr kumimoji="1" lang="zh-CN" altLang="en-US" sz="2800" b="1" i="0" u="none" strike="noStrike" kern="0" cap="none" spc="0" normalizeH="0" baseline="0" noProof="0" dirty="0" smtClean="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1268" name="Text Box 4"/>
          <p:cNvSpPr txBox="1"/>
          <p:nvPr/>
        </p:nvSpPr>
        <p:spPr>
          <a:xfrm>
            <a:off x="970915" y="1579880"/>
            <a:ext cx="10116820" cy="1198880"/>
          </a:xfrm>
          <a:prstGeom prst="rect">
            <a:avLst/>
          </a:prstGeom>
          <a:noFill/>
          <a:ln w="9525">
            <a:noFill/>
          </a:ln>
        </p:spPr>
        <p:txBody>
          <a:bodyPr wrap="square" anchor="t">
            <a:spAutoFit/>
          </a:bodyPr>
          <a:lstStyle/>
          <a:p>
            <a:pPr>
              <a:spcBef>
                <a:spcPts val="600"/>
              </a:spcBef>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明确：</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查找的过程就是将给定的</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值与文件中各记录的关键字项进行比较的过程。所以用比较次数的平均值来评估算法的优劣。称为</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平均查找长度</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average search length</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Rectangle 5"/>
          <p:cNvSpPr>
            <a:spLocks noChangeArrowheads="1"/>
          </p:cNvSpPr>
          <p:nvPr/>
        </p:nvSpPr>
        <p:spPr bwMode="auto">
          <a:xfrm>
            <a:off x="1677035" y="3645218"/>
            <a:ext cx="8382000" cy="1568450"/>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其中：</a:t>
            </a:r>
            <a:endPar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n</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是文件记录个数；</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0" lang="en-US" altLang="zh-CN" sz="2400" b="1" i="0" u="none" strike="noStrike" kern="0" cap="none" spc="0" normalizeH="0" baseline="-2500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是查找第</a:t>
            </a:r>
            <a:r>
              <a:rPr kumimoji="0" lang="en-US" altLang="zh-CN" sz="2400" b="1"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个记录的查找概率（通常取等概率</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即</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P</a:t>
            </a:r>
            <a:r>
              <a:rPr kumimoji="0" lang="en-US" altLang="zh-CN" sz="2400" b="1" i="0" u="none" strike="noStrike" kern="0" cap="none" spc="0" normalizeH="0" baseline="-2500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=1/n</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C</a:t>
            </a:r>
            <a:r>
              <a:rPr kumimoji="0" lang="en-US" altLang="zh-CN" sz="2400" b="1" i="0" u="none" strike="noStrike" kern="0" cap="none" spc="0" normalizeH="0" baseline="-25000" noProof="0" dirty="0">
                <a:ln>
                  <a:noFill/>
                </a:ln>
                <a:solidFill>
                  <a:srgbClr val="3333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是找到第</a:t>
            </a:r>
            <a:r>
              <a:rPr kumimoji="0" lang="en-US" altLang="zh-CN" sz="2400" b="1"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i</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个记录时所经历的比较次数。</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7" name="AutoShape 6"/>
          <p:cNvSpPr>
            <a:spLocks noChangeArrowheads="1"/>
          </p:cNvSpPr>
          <p:nvPr/>
        </p:nvSpPr>
        <p:spPr bwMode="auto">
          <a:xfrm>
            <a:off x="7903210" y="2905760"/>
            <a:ext cx="2286000" cy="838200"/>
          </a:xfrm>
          <a:prstGeom prst="wedgeRoundRectCallout">
            <a:avLst>
              <a:gd name="adj1" fmla="val -106389"/>
              <a:gd name="adj2" fmla="val -6630"/>
              <a:gd name="adj3" fmla="val 16667"/>
            </a:avLst>
          </a:prstGeom>
          <a:solidFill>
            <a:schemeClr val="accent2">
              <a:lumMod val="20000"/>
              <a:lumOff val="80000"/>
            </a:schemeClr>
          </a:solidFill>
          <a:ln w="9525">
            <a:solidFill>
              <a:srgbClr val="000000"/>
            </a:solidFill>
            <a:miter lim="800000"/>
          </a:ln>
          <a:effec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mn-cs"/>
                <a:sym typeface="+mn-ea"/>
              </a:rPr>
              <a:t>统计意义上的数学期望值</a:t>
            </a:r>
            <a:endPar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8" name="Rectangle 7"/>
          <p:cNvSpPr>
            <a:spLocks noChangeArrowheads="1"/>
          </p:cNvSpPr>
          <p:nvPr/>
        </p:nvSpPr>
        <p:spPr bwMode="auto">
          <a:xfrm>
            <a:off x="959485" y="5348605"/>
            <a:ext cx="10128885" cy="829945"/>
          </a:xfrm>
          <a:prstGeom prst="rect">
            <a:avLst/>
          </a:prstGeom>
          <a:noFill/>
          <a:ln>
            <a:noFill/>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物理意义：</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假设每一元素被查找的概率相同，则查找每一元素所需的比较次数之总和再取平均，即为</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ASL</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t>
            </a:r>
            <a:endPar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9" name="Rectangle 8"/>
          <p:cNvSpPr/>
          <p:nvPr/>
        </p:nvSpPr>
        <p:spPr>
          <a:xfrm>
            <a:off x="2096135" y="6350318"/>
            <a:ext cx="5128260" cy="460375"/>
          </a:xfrm>
          <a:prstGeom prst="rect">
            <a:avLst/>
          </a:prstGeom>
          <a:noFill/>
          <a:ln w="9525">
            <a:noFill/>
          </a:ln>
        </p:spPr>
        <p:txBody>
          <a:bodyPr wrap="none" anchor="t">
            <a:spAutoFit/>
          </a:bodyPr>
          <a:lstStyle/>
          <a:p>
            <a:r>
              <a:rPr lang="zh-CN" altLang="en-US" sz="2400" b="1" dirty="0">
                <a:solidFill>
                  <a:srgbClr val="9900FF"/>
                </a:solidFill>
                <a:latin typeface="Times New Roman" panose="02020603050405020304" pitchFamily="18" charset="0"/>
                <a:ea typeface="华文楷体" panose="02010600040101010101" pitchFamily="2" charset="-122"/>
                <a:cs typeface="Times New Roman" panose="02020603050405020304" pitchFamily="18" charset="0"/>
              </a:rPr>
              <a:t>显然，</a:t>
            </a:r>
            <a:r>
              <a:rPr lang="en-US" altLang="zh-CN" sz="2400" b="1" dirty="0">
                <a:solidFill>
                  <a:srgbClr val="9900FF"/>
                </a:solidFill>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400" b="1" dirty="0">
                <a:solidFill>
                  <a:srgbClr val="9900FF"/>
                </a:solidFill>
                <a:latin typeface="Times New Roman" panose="02020603050405020304" pitchFamily="18" charset="0"/>
                <a:ea typeface="华文楷体" panose="02010600040101010101" pitchFamily="2" charset="-122"/>
                <a:cs typeface="Times New Roman" panose="02020603050405020304" pitchFamily="18" charset="0"/>
              </a:rPr>
              <a:t>值越小，时间效率越高。 </a:t>
            </a:r>
            <a:endParaRPr lang="zh-CN" altLang="en-US" sz="2400" b="1" dirty="0">
              <a:solidFill>
                <a:srgbClr val="99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17571</Words>
  <Application>WPS 演示</Application>
  <PresentationFormat>自定义</PresentationFormat>
  <Paragraphs>2468</Paragraphs>
  <Slides>87</Slides>
  <Notes>0</Notes>
  <HiddenSlides>1</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7</vt:i4>
      </vt:variant>
      <vt:variant>
        <vt:lpstr>幻灯片标题</vt:lpstr>
      </vt:variant>
      <vt:variant>
        <vt:i4>87</vt:i4>
      </vt:variant>
    </vt:vector>
  </HeadingPairs>
  <TitlesOfParts>
    <vt:vector size="119" baseType="lpstr">
      <vt:lpstr>Arial</vt:lpstr>
      <vt:lpstr>宋体</vt:lpstr>
      <vt:lpstr>Wingdings</vt:lpstr>
      <vt:lpstr>Franklin Gothic Book</vt:lpstr>
      <vt:lpstr>黑体</vt:lpstr>
      <vt:lpstr>Franklin Gothic Medium</vt:lpstr>
      <vt:lpstr>微软雅黑</vt:lpstr>
      <vt:lpstr>Wingdings 2</vt:lpstr>
      <vt:lpstr>Wingdings</vt:lpstr>
      <vt:lpstr>华文楷体</vt:lpstr>
      <vt:lpstr>Times New Roman</vt:lpstr>
      <vt:lpstr>仿宋_GB2312</vt:lpstr>
      <vt:lpstr>Tahoma</vt:lpstr>
      <vt:lpstr>楷体_GB2312</vt:lpstr>
      <vt:lpstr>Arial Unicode MS</vt:lpstr>
      <vt:lpstr>Calibri</vt:lpstr>
      <vt:lpstr>Constantia</vt:lpstr>
      <vt:lpstr>Symbol</vt:lpstr>
      <vt:lpstr>隶书</vt:lpstr>
      <vt:lpstr>Webdings</vt:lpstr>
      <vt:lpstr>幼圆</vt:lpstr>
      <vt:lpstr>华文行楷</vt:lpstr>
      <vt:lpstr>新宋体</vt:lpstr>
      <vt:lpstr>仿宋</vt:lpstr>
      <vt:lpstr>凸显</vt:lpstr>
      <vt:lpstr>Paint.Picture</vt:lpstr>
      <vt:lpstr>Paint.Picture</vt:lpstr>
      <vt:lpstr>Equation.KSEE3</vt:lpstr>
      <vt:lpstr>Equation.KSEE3</vt:lpstr>
      <vt:lpstr>Equation.3</vt:lpstr>
      <vt:lpstr>Photoshop.Image.5</vt:lpstr>
      <vt:lpstr>Equation.3</vt:lpstr>
      <vt:lpstr>数 据 结 构  Data Structure</vt:lpstr>
      <vt:lpstr>第7章 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 Data Structure</dc:title>
  <dc:creator>Administrator</dc:creator>
  <cp:lastModifiedBy>秋池</cp:lastModifiedBy>
  <cp:revision>773</cp:revision>
  <dcterms:created xsi:type="dcterms:W3CDTF">2018-08-25T08:32:00Z</dcterms:created>
  <dcterms:modified xsi:type="dcterms:W3CDTF">2019-01-04T10:00:25Z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