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AE6553-2FDE-4434-B464-30C2B0F4227A}"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8D4319B-31F8-42D4-BF9F-F9F7F6CC4B5D}" type="slidenum">
              <a:rPr lang="en-IN" smtClean="0"/>
              <a:t>‹#›</a:t>
            </a:fld>
            <a:endParaRPr lang="en-IN"/>
          </a:p>
        </p:txBody>
      </p:sp>
    </p:spTree>
    <p:extLst>
      <p:ext uri="{BB962C8B-B14F-4D97-AF65-F5344CB8AC3E}">
        <p14:creationId xmlns:p14="http://schemas.microsoft.com/office/powerpoint/2010/main" val="296671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E6553-2FDE-4434-B464-30C2B0F4227A}"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8D4319B-31F8-42D4-BF9F-F9F7F6CC4B5D}" type="slidenum">
              <a:rPr lang="en-IN" smtClean="0"/>
              <a:t>‹#›</a:t>
            </a:fld>
            <a:endParaRPr lang="en-IN"/>
          </a:p>
        </p:txBody>
      </p:sp>
    </p:spTree>
    <p:extLst>
      <p:ext uri="{BB962C8B-B14F-4D97-AF65-F5344CB8AC3E}">
        <p14:creationId xmlns:p14="http://schemas.microsoft.com/office/powerpoint/2010/main" val="376516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E6553-2FDE-4434-B464-30C2B0F4227A}"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8D4319B-31F8-42D4-BF9F-F9F7F6CC4B5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2775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AE6553-2FDE-4434-B464-30C2B0F4227A}"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8D4319B-31F8-42D4-BF9F-F9F7F6CC4B5D}" type="slidenum">
              <a:rPr lang="en-IN" smtClean="0"/>
              <a:t>‹#›</a:t>
            </a:fld>
            <a:endParaRPr lang="en-IN"/>
          </a:p>
        </p:txBody>
      </p:sp>
    </p:spTree>
    <p:extLst>
      <p:ext uri="{BB962C8B-B14F-4D97-AF65-F5344CB8AC3E}">
        <p14:creationId xmlns:p14="http://schemas.microsoft.com/office/powerpoint/2010/main" val="357180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AE6553-2FDE-4434-B464-30C2B0F4227A}"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8D4319B-31F8-42D4-BF9F-F9F7F6CC4B5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056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AE6553-2FDE-4434-B464-30C2B0F4227A}"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8D4319B-31F8-42D4-BF9F-F9F7F6CC4B5D}" type="slidenum">
              <a:rPr lang="en-IN" smtClean="0"/>
              <a:t>‹#›</a:t>
            </a:fld>
            <a:endParaRPr lang="en-IN"/>
          </a:p>
        </p:txBody>
      </p:sp>
    </p:spTree>
    <p:extLst>
      <p:ext uri="{BB962C8B-B14F-4D97-AF65-F5344CB8AC3E}">
        <p14:creationId xmlns:p14="http://schemas.microsoft.com/office/powerpoint/2010/main" val="429664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E6553-2FDE-4434-B464-30C2B0F4227A}"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8D4319B-31F8-42D4-BF9F-F9F7F6CC4B5D}" type="slidenum">
              <a:rPr lang="en-IN" smtClean="0"/>
              <a:t>‹#›</a:t>
            </a:fld>
            <a:endParaRPr lang="en-IN"/>
          </a:p>
        </p:txBody>
      </p:sp>
    </p:spTree>
    <p:extLst>
      <p:ext uri="{BB962C8B-B14F-4D97-AF65-F5344CB8AC3E}">
        <p14:creationId xmlns:p14="http://schemas.microsoft.com/office/powerpoint/2010/main" val="3719973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E6553-2FDE-4434-B464-30C2B0F4227A}"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8D4319B-31F8-42D4-BF9F-F9F7F6CC4B5D}" type="slidenum">
              <a:rPr lang="en-IN" smtClean="0"/>
              <a:t>‹#›</a:t>
            </a:fld>
            <a:endParaRPr lang="en-IN"/>
          </a:p>
        </p:txBody>
      </p:sp>
    </p:spTree>
    <p:extLst>
      <p:ext uri="{BB962C8B-B14F-4D97-AF65-F5344CB8AC3E}">
        <p14:creationId xmlns:p14="http://schemas.microsoft.com/office/powerpoint/2010/main" val="204443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E6553-2FDE-4434-B464-30C2B0F4227A}"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8D4319B-31F8-42D4-BF9F-F9F7F6CC4B5D}" type="slidenum">
              <a:rPr lang="en-IN" smtClean="0"/>
              <a:t>‹#›</a:t>
            </a:fld>
            <a:endParaRPr lang="en-IN"/>
          </a:p>
        </p:txBody>
      </p:sp>
    </p:spTree>
    <p:extLst>
      <p:ext uri="{BB962C8B-B14F-4D97-AF65-F5344CB8AC3E}">
        <p14:creationId xmlns:p14="http://schemas.microsoft.com/office/powerpoint/2010/main" val="13735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E6553-2FDE-4434-B464-30C2B0F4227A}"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8D4319B-31F8-42D4-BF9F-F9F7F6CC4B5D}" type="slidenum">
              <a:rPr lang="en-IN" smtClean="0"/>
              <a:t>‹#›</a:t>
            </a:fld>
            <a:endParaRPr lang="en-IN"/>
          </a:p>
        </p:txBody>
      </p:sp>
    </p:spTree>
    <p:extLst>
      <p:ext uri="{BB962C8B-B14F-4D97-AF65-F5344CB8AC3E}">
        <p14:creationId xmlns:p14="http://schemas.microsoft.com/office/powerpoint/2010/main" val="425157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AE6553-2FDE-4434-B464-30C2B0F4227A}"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8D4319B-31F8-42D4-BF9F-F9F7F6CC4B5D}" type="slidenum">
              <a:rPr lang="en-IN" smtClean="0"/>
              <a:t>‹#›</a:t>
            </a:fld>
            <a:endParaRPr lang="en-IN"/>
          </a:p>
        </p:txBody>
      </p:sp>
    </p:spTree>
    <p:extLst>
      <p:ext uri="{BB962C8B-B14F-4D97-AF65-F5344CB8AC3E}">
        <p14:creationId xmlns:p14="http://schemas.microsoft.com/office/powerpoint/2010/main" val="414551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AE6553-2FDE-4434-B464-30C2B0F4227A}" type="datetimeFigureOut">
              <a:rPr lang="en-IN" smtClean="0"/>
              <a:t>25-04-2019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8D4319B-31F8-42D4-BF9F-F9F7F6CC4B5D}" type="slidenum">
              <a:rPr lang="en-IN" smtClean="0"/>
              <a:t>‹#›</a:t>
            </a:fld>
            <a:endParaRPr lang="en-IN"/>
          </a:p>
        </p:txBody>
      </p:sp>
    </p:spTree>
    <p:extLst>
      <p:ext uri="{BB962C8B-B14F-4D97-AF65-F5344CB8AC3E}">
        <p14:creationId xmlns:p14="http://schemas.microsoft.com/office/powerpoint/2010/main" val="3036529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AE6553-2FDE-4434-B464-30C2B0F4227A}" type="datetimeFigureOut">
              <a:rPr lang="en-IN" smtClean="0"/>
              <a:t>25-04-2019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8D4319B-31F8-42D4-BF9F-F9F7F6CC4B5D}" type="slidenum">
              <a:rPr lang="en-IN" smtClean="0"/>
              <a:t>‹#›</a:t>
            </a:fld>
            <a:endParaRPr lang="en-IN"/>
          </a:p>
        </p:txBody>
      </p:sp>
    </p:spTree>
    <p:extLst>
      <p:ext uri="{BB962C8B-B14F-4D97-AF65-F5344CB8AC3E}">
        <p14:creationId xmlns:p14="http://schemas.microsoft.com/office/powerpoint/2010/main" val="18309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E6553-2FDE-4434-B464-30C2B0F4227A}" type="datetimeFigureOut">
              <a:rPr lang="en-IN" smtClean="0"/>
              <a:t>25-04-2019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8D4319B-31F8-42D4-BF9F-F9F7F6CC4B5D}" type="slidenum">
              <a:rPr lang="en-IN" smtClean="0"/>
              <a:t>‹#›</a:t>
            </a:fld>
            <a:endParaRPr lang="en-IN"/>
          </a:p>
        </p:txBody>
      </p:sp>
    </p:spTree>
    <p:extLst>
      <p:ext uri="{BB962C8B-B14F-4D97-AF65-F5344CB8AC3E}">
        <p14:creationId xmlns:p14="http://schemas.microsoft.com/office/powerpoint/2010/main" val="223057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E6553-2FDE-4434-B464-30C2B0F4227A}"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8D4319B-31F8-42D4-BF9F-F9F7F6CC4B5D}" type="slidenum">
              <a:rPr lang="en-IN" smtClean="0"/>
              <a:t>‹#›</a:t>
            </a:fld>
            <a:endParaRPr lang="en-IN"/>
          </a:p>
        </p:txBody>
      </p:sp>
    </p:spTree>
    <p:extLst>
      <p:ext uri="{BB962C8B-B14F-4D97-AF65-F5344CB8AC3E}">
        <p14:creationId xmlns:p14="http://schemas.microsoft.com/office/powerpoint/2010/main" val="374038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E6553-2FDE-4434-B464-30C2B0F4227A}"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8D4319B-31F8-42D4-BF9F-F9F7F6CC4B5D}" type="slidenum">
              <a:rPr lang="en-IN" smtClean="0"/>
              <a:t>‹#›</a:t>
            </a:fld>
            <a:endParaRPr lang="en-IN"/>
          </a:p>
        </p:txBody>
      </p:sp>
    </p:spTree>
    <p:extLst>
      <p:ext uri="{BB962C8B-B14F-4D97-AF65-F5344CB8AC3E}">
        <p14:creationId xmlns:p14="http://schemas.microsoft.com/office/powerpoint/2010/main" val="221587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AE6553-2FDE-4434-B464-30C2B0F4227A}" type="datetimeFigureOut">
              <a:rPr lang="en-IN" smtClean="0"/>
              <a:t>25-04-2019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8D4319B-31F8-42D4-BF9F-F9F7F6CC4B5D}" type="slidenum">
              <a:rPr lang="en-IN" smtClean="0"/>
              <a:t>‹#›</a:t>
            </a:fld>
            <a:endParaRPr lang="en-IN"/>
          </a:p>
        </p:txBody>
      </p:sp>
    </p:spTree>
    <p:extLst>
      <p:ext uri="{BB962C8B-B14F-4D97-AF65-F5344CB8AC3E}">
        <p14:creationId xmlns:p14="http://schemas.microsoft.com/office/powerpoint/2010/main" val="2823644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136" y="426172"/>
            <a:ext cx="11339862" cy="1768388"/>
          </a:xfrm>
        </p:spPr>
        <p:txBody>
          <a:bodyPr>
            <a:normAutofit fontScale="90000"/>
          </a:bodyPr>
          <a:lstStyle/>
          <a:p>
            <a:r>
              <a:rPr lang="en-IN" sz="6700" b="1" dirty="0">
                <a:latin typeface="Times New Roman" panose="02020603050405020304" pitchFamily="18" charset="0"/>
                <a:cs typeface="Times New Roman" panose="02020603050405020304" pitchFamily="18" charset="0"/>
              </a:rPr>
              <a:t>House Price Prediction System</a:t>
            </a:r>
            <a:br>
              <a:rPr lang="en-IN" sz="6700" b="1" dirty="0">
                <a:latin typeface="Times New Roman" panose="02020603050405020304" pitchFamily="18" charset="0"/>
                <a:cs typeface="Times New Roman" panose="02020603050405020304" pitchFamily="18" charset="0"/>
              </a:rPr>
            </a:br>
            <a:r>
              <a:rPr lang="en-IN" sz="2400" dirty="0"/>
              <a:t>(A Machine Learning Project)</a:t>
            </a:r>
          </a:p>
        </p:txBody>
      </p:sp>
      <p:sp>
        <p:nvSpPr>
          <p:cNvPr id="3" name="Subtitle 2"/>
          <p:cNvSpPr>
            <a:spLocks noGrp="1"/>
          </p:cNvSpPr>
          <p:nvPr>
            <p:ph type="subTitle" idx="1"/>
          </p:nvPr>
        </p:nvSpPr>
        <p:spPr/>
        <p:txBody>
          <a:bodyPr>
            <a:normAutofit lnSpcReduction="10000"/>
          </a:bodyPr>
          <a:lstStyle/>
          <a:p>
            <a:pPr algn="l"/>
            <a:endParaRPr lang="en-IN" dirty="0"/>
          </a:p>
          <a:p>
            <a:pPr algn="l"/>
            <a:r>
              <a:rPr lang="en-IN" dirty="0"/>
              <a:t>					          						 Mansi </a:t>
            </a:r>
            <a:r>
              <a:rPr lang="en-IN" dirty="0" err="1"/>
              <a:t>Jhaveri</a:t>
            </a:r>
            <a:r>
              <a:rPr lang="en-IN" dirty="0"/>
              <a:t> (60004178009)</a:t>
            </a:r>
          </a:p>
          <a:p>
            <a:pPr algn="r"/>
            <a:r>
              <a:rPr lang="en-IN" dirty="0"/>
              <a:t>Forum Shah    (60004178018)</a:t>
            </a:r>
          </a:p>
        </p:txBody>
      </p:sp>
    </p:spTree>
    <p:extLst>
      <p:ext uri="{BB962C8B-B14F-4D97-AF65-F5344CB8AC3E}">
        <p14:creationId xmlns:p14="http://schemas.microsoft.com/office/powerpoint/2010/main" val="26806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09" y="409798"/>
            <a:ext cx="8911687" cy="1280890"/>
          </a:xfrm>
        </p:spPr>
        <p:txBody>
          <a:bodyPr/>
          <a:lstStyle/>
          <a:p>
            <a:r>
              <a:rPr lang="en-IN" b="1" dirty="0"/>
              <a:t>Flow of the project</a:t>
            </a:r>
          </a:p>
        </p:txBody>
      </p:sp>
      <p:sp>
        <p:nvSpPr>
          <p:cNvPr id="3" name="Content Placeholder 2"/>
          <p:cNvSpPr>
            <a:spLocks noGrp="1"/>
          </p:cNvSpPr>
          <p:nvPr>
            <p:ph idx="1"/>
          </p:nvPr>
        </p:nvSpPr>
        <p:spPr>
          <a:xfrm>
            <a:off x="838200" y="1690688"/>
            <a:ext cx="10515600" cy="4486275"/>
          </a:xfrm>
        </p:spPr>
        <p:txBody>
          <a:bodyPr>
            <a:normAutofit/>
          </a:bodyPr>
          <a:lstStyle/>
          <a:p>
            <a:pPr marL="514350" indent="-514350">
              <a:buFont typeface="+mj-lt"/>
              <a:buAutoNum type="arabicPeriod"/>
            </a:pPr>
            <a:r>
              <a:rPr lang="en-IN" dirty="0"/>
              <a:t>Importing libraries</a:t>
            </a:r>
          </a:p>
          <a:p>
            <a:pPr marL="514350" indent="-514350">
              <a:buFont typeface="+mj-lt"/>
              <a:buAutoNum type="arabicPeriod"/>
            </a:pPr>
            <a:r>
              <a:rPr lang="en-IN" dirty="0"/>
              <a:t>Analysis of target variables</a:t>
            </a:r>
          </a:p>
          <a:p>
            <a:pPr marL="514350" indent="-514350">
              <a:buFont typeface="+mj-lt"/>
              <a:buAutoNum type="arabicPeriod"/>
            </a:pPr>
            <a:r>
              <a:rPr lang="en-IN" dirty="0"/>
              <a:t>Checking missing values</a:t>
            </a:r>
          </a:p>
          <a:p>
            <a:pPr marL="514350" indent="-514350">
              <a:buFont typeface="+mj-lt"/>
              <a:buAutoNum type="arabicPeriod"/>
            </a:pPr>
            <a:r>
              <a:rPr lang="en-IN" dirty="0"/>
              <a:t>Correlation between trained attributes</a:t>
            </a:r>
          </a:p>
          <a:p>
            <a:pPr marL="514350" indent="-514350">
              <a:buFont typeface="+mj-lt"/>
              <a:buAutoNum type="arabicPeriod"/>
            </a:pPr>
            <a:r>
              <a:rPr lang="en-IN" dirty="0"/>
              <a:t>Filling the missing values</a:t>
            </a:r>
          </a:p>
          <a:p>
            <a:pPr marL="514350" indent="-514350">
              <a:buFont typeface="+mj-lt"/>
              <a:buAutoNum type="arabicPeriod"/>
            </a:pPr>
            <a:r>
              <a:rPr lang="en-IN" dirty="0"/>
              <a:t>Preparing data for prediction</a:t>
            </a:r>
          </a:p>
          <a:p>
            <a:pPr marL="514350" indent="-514350">
              <a:buFont typeface="+mj-lt"/>
              <a:buAutoNum type="arabicPeriod"/>
            </a:pPr>
            <a:r>
              <a:rPr lang="en-IN" dirty="0"/>
              <a:t>Applied algorithms</a:t>
            </a:r>
          </a:p>
          <a:p>
            <a:pPr marL="514350" indent="-514350">
              <a:buFont typeface="+mj-lt"/>
              <a:buAutoNum type="arabicPeriod"/>
            </a:pPr>
            <a:r>
              <a:rPr lang="en-IN" dirty="0"/>
              <a:t>Analysing the output</a:t>
            </a:r>
          </a:p>
          <a:p>
            <a:pPr marL="514350" indent="-514350">
              <a:buFont typeface="+mj-lt"/>
              <a:buAutoNum type="arabicPeriod"/>
            </a:pPr>
            <a:endParaRPr lang="en-IN" dirty="0"/>
          </a:p>
        </p:txBody>
      </p:sp>
    </p:spTree>
    <p:extLst>
      <p:ext uri="{BB962C8B-B14F-4D97-AF65-F5344CB8AC3E}">
        <p14:creationId xmlns:p14="http://schemas.microsoft.com/office/powerpoint/2010/main" val="552829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3024"/>
            <a:ext cx="10515600" cy="5603939"/>
          </a:xfrm>
        </p:spPr>
        <p:txBody>
          <a:bodyPr>
            <a:normAutofit/>
          </a:bodyPr>
          <a:lstStyle/>
          <a:p>
            <a:pPr marL="457200" indent="-457200">
              <a:buAutoNum type="arabicPeriod"/>
            </a:pPr>
            <a:r>
              <a:rPr lang="en-IN" sz="2400" b="1" dirty="0"/>
              <a:t>1.Importing libraries:-</a:t>
            </a:r>
          </a:p>
          <a:p>
            <a:pPr marL="0" indent="0">
              <a:buNone/>
            </a:pPr>
            <a:r>
              <a:rPr lang="en-IN" sz="2400" dirty="0"/>
              <a:t>	The following libraries are imported:</a:t>
            </a:r>
          </a:p>
          <a:p>
            <a:r>
              <a:rPr lang="en-IN" sz="2400" dirty="0"/>
              <a:t>Pandas</a:t>
            </a:r>
          </a:p>
          <a:p>
            <a:pPr marL="0" indent="0">
              <a:buNone/>
            </a:pPr>
            <a:r>
              <a:rPr lang="en-IN" sz="2400" dirty="0"/>
              <a:t>	-Used for data manipulation and analysis.</a:t>
            </a:r>
          </a:p>
          <a:p>
            <a:r>
              <a:rPr lang="en-IN" sz="2400" dirty="0" err="1"/>
              <a:t>Numpy</a:t>
            </a:r>
            <a:endParaRPr lang="en-IN" sz="2400" dirty="0"/>
          </a:p>
          <a:p>
            <a:pPr marL="457200" lvl="1" indent="0">
              <a:buNone/>
            </a:pPr>
            <a:r>
              <a:rPr lang="en-IN" dirty="0"/>
              <a:t>	-Adds support for </a:t>
            </a:r>
            <a:r>
              <a:rPr lang="en-IN" dirty="0" err="1"/>
              <a:t>large,multi</a:t>
            </a:r>
            <a:r>
              <a:rPr lang="en-IN" dirty="0"/>
              <a:t>-dimensional arrays and matrices.</a:t>
            </a:r>
          </a:p>
          <a:p>
            <a:r>
              <a:rPr lang="en-IN" sz="2400" dirty="0" err="1"/>
              <a:t>Seaborn</a:t>
            </a:r>
            <a:endParaRPr lang="en-IN" sz="2400" dirty="0"/>
          </a:p>
          <a:p>
            <a:pPr marL="0" indent="0">
              <a:buNone/>
            </a:pPr>
            <a:r>
              <a:rPr lang="en-IN" sz="2400" dirty="0"/>
              <a:t>	-Is a data visualization library based on </a:t>
            </a:r>
            <a:r>
              <a:rPr lang="en-IN" sz="2400" dirty="0" err="1"/>
              <a:t>matplotlib</a:t>
            </a:r>
            <a:r>
              <a:rPr lang="en-IN" sz="2400" dirty="0"/>
              <a:t>.</a:t>
            </a:r>
          </a:p>
          <a:p>
            <a:r>
              <a:rPr lang="en-IN" sz="2400" dirty="0" err="1"/>
              <a:t>Matplotlib</a:t>
            </a:r>
            <a:endParaRPr lang="en-IN" sz="2400" dirty="0"/>
          </a:p>
          <a:p>
            <a:pPr marL="0" indent="0">
              <a:buNone/>
            </a:pPr>
            <a:r>
              <a:rPr lang="en-IN" sz="2400" dirty="0"/>
              <a:t>	-Used to create 2D graphs and plots by using python scripts.</a:t>
            </a:r>
          </a:p>
          <a:p>
            <a:pPr marL="0" indent="0">
              <a:buNone/>
            </a:pPr>
            <a:r>
              <a:rPr lang="en-IN" sz="2400" dirty="0"/>
              <a:t>	</a:t>
            </a:r>
          </a:p>
        </p:txBody>
      </p:sp>
    </p:spTree>
    <p:extLst>
      <p:ext uri="{BB962C8B-B14F-4D97-AF65-F5344CB8AC3E}">
        <p14:creationId xmlns:p14="http://schemas.microsoft.com/office/powerpoint/2010/main" val="133577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7824"/>
            <a:ext cx="10515600" cy="5299139"/>
          </a:xfrm>
        </p:spPr>
        <p:txBody>
          <a:bodyPr/>
          <a:lstStyle/>
          <a:p>
            <a:pPr marL="0" indent="0">
              <a:buNone/>
            </a:pPr>
            <a:r>
              <a:rPr lang="en-IN" sz="2400" b="1" dirty="0"/>
              <a:t>2. Analysis of target variables:-</a:t>
            </a:r>
          </a:p>
          <a:p>
            <a:r>
              <a:rPr lang="en-IN" dirty="0"/>
              <a:t>Here </a:t>
            </a:r>
            <a:r>
              <a:rPr lang="en-IN" dirty="0" err="1"/>
              <a:t>SalePrice</a:t>
            </a:r>
            <a:r>
              <a:rPr lang="en-IN" dirty="0"/>
              <a:t> is the target variable.</a:t>
            </a:r>
          </a:p>
          <a:p>
            <a:r>
              <a:rPr lang="en-IN" dirty="0"/>
              <a:t>Hence two graphs are plot considering </a:t>
            </a:r>
            <a:r>
              <a:rPr lang="en-IN" dirty="0" err="1"/>
              <a:t>SalePrice</a:t>
            </a:r>
            <a:r>
              <a:rPr lang="en-IN" dirty="0"/>
              <a:t> with frequency and without frequency.</a:t>
            </a:r>
          </a:p>
          <a:p>
            <a:endParaRPr lang="en-IN" dirty="0"/>
          </a:p>
          <a:p>
            <a:endParaRPr lang="en-IN"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15000" t="22337" r="27051" b="7692"/>
          <a:stretch/>
        </p:blipFill>
        <p:spPr bwMode="auto">
          <a:xfrm>
            <a:off x="838200" y="3155442"/>
            <a:ext cx="4969510" cy="3375660"/>
          </a:xfrm>
          <a:prstGeom prst="rect">
            <a:avLst/>
          </a:prstGeom>
          <a:noFill/>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5642" t="22564" r="30128" b="7464"/>
          <a:stretch/>
        </p:blipFill>
        <p:spPr bwMode="auto">
          <a:xfrm>
            <a:off x="5990590" y="3155442"/>
            <a:ext cx="4726178" cy="337746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25783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0832"/>
            <a:ext cx="10515600" cy="5616131"/>
          </a:xfrm>
        </p:spPr>
        <p:txBody>
          <a:bodyPr/>
          <a:lstStyle/>
          <a:p>
            <a:pPr marL="0" indent="0">
              <a:buNone/>
            </a:pPr>
            <a:r>
              <a:rPr lang="en-IN" sz="2400" b="1" dirty="0"/>
              <a:t>3. Checking missing values:-</a:t>
            </a:r>
          </a:p>
          <a:p>
            <a:r>
              <a:rPr lang="en-IN" dirty="0"/>
              <a:t>Since the dataset is quite large, hence it will contain some null values.</a:t>
            </a:r>
          </a:p>
          <a:p>
            <a:r>
              <a:rPr lang="en-IN" dirty="0"/>
              <a:t>Heat map is used to display the occurrence of the null values.</a:t>
            </a:r>
          </a:p>
          <a:p>
            <a:endParaRPr lang="en-IN"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9487" t="26642" r="33333" b="6553"/>
          <a:stretch/>
        </p:blipFill>
        <p:spPr bwMode="auto">
          <a:xfrm>
            <a:off x="3000438" y="2231136"/>
            <a:ext cx="6143562" cy="379171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39885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752"/>
            <a:ext cx="10515600" cy="5494211"/>
          </a:xfrm>
        </p:spPr>
        <p:txBody>
          <a:bodyPr/>
          <a:lstStyle/>
          <a:p>
            <a:pPr marL="0" indent="0">
              <a:buNone/>
            </a:pPr>
            <a:r>
              <a:rPr lang="en-IN" sz="2400" b="1" dirty="0"/>
              <a:t>4. Correlation between trained attributes:-</a:t>
            </a:r>
          </a:p>
          <a:p>
            <a:r>
              <a:rPr lang="en-IN" dirty="0"/>
              <a:t>Here we are using correlation matrix which is table showing correlation coefficients between variables.</a:t>
            </a:r>
          </a:p>
          <a:p>
            <a:r>
              <a:rPr lang="en-IN" dirty="0"/>
              <a:t>It is also used to summarize data, as an input into a more advanced analysis, and as a diagnostic for advanced analyses.</a:t>
            </a:r>
          </a:p>
          <a:p>
            <a:pPr marL="0" indent="0">
              <a:buNone/>
            </a:pPr>
            <a:endParaRPr lang="en-IN"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20384" t="31910" r="14872" b="6096"/>
          <a:stretch/>
        </p:blipFill>
        <p:spPr bwMode="auto">
          <a:xfrm>
            <a:off x="2921063" y="3044253"/>
            <a:ext cx="6544945" cy="352488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9573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9056"/>
            <a:ext cx="10515600" cy="5347907"/>
          </a:xfrm>
        </p:spPr>
        <p:txBody>
          <a:bodyPr/>
          <a:lstStyle/>
          <a:p>
            <a:pPr marL="0" indent="0">
              <a:buNone/>
            </a:pPr>
            <a:r>
              <a:rPr lang="en-IN" sz="2400" b="1" dirty="0"/>
              <a:t>5. Filling the missing values:-</a:t>
            </a:r>
          </a:p>
          <a:p>
            <a:r>
              <a:rPr lang="en-IN" dirty="0"/>
              <a:t>We are replacing all the null values from all the features of the dataset by none.</a:t>
            </a:r>
          </a:p>
          <a:p>
            <a:r>
              <a:rPr lang="en-IN" dirty="0"/>
              <a:t>After filling the missing values, the heat map gets modified as:-</a:t>
            </a:r>
          </a:p>
          <a:p>
            <a:endParaRPr lang="en-IN"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21245" t="38138" r="41204" b="17989"/>
          <a:stretch/>
        </p:blipFill>
        <p:spPr bwMode="auto">
          <a:xfrm>
            <a:off x="3084576" y="2860738"/>
            <a:ext cx="5522976" cy="3405949"/>
          </a:xfrm>
          <a:prstGeom prst="rect">
            <a:avLst/>
          </a:prstGeom>
          <a:noFill/>
          <a:ln w="317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999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5216"/>
            <a:ext cx="10515600" cy="5591747"/>
          </a:xfrm>
        </p:spPr>
        <p:txBody>
          <a:bodyPr/>
          <a:lstStyle/>
          <a:p>
            <a:pPr marL="0" indent="0">
              <a:buNone/>
            </a:pPr>
            <a:r>
              <a:rPr lang="en-IN" sz="2400" b="1" dirty="0"/>
              <a:t>6. Preparing data for prediction:-</a:t>
            </a:r>
          </a:p>
          <a:p>
            <a:pPr marL="0" indent="0">
              <a:buNone/>
            </a:pPr>
            <a:r>
              <a:rPr lang="en-IN" sz="2400" b="1" dirty="0"/>
              <a:t>Algorithm:</a:t>
            </a:r>
          </a:p>
          <a:p>
            <a:r>
              <a:rPr lang="en-US" dirty="0"/>
              <a:t>Take target variable into y</a:t>
            </a:r>
          </a:p>
          <a:p>
            <a:r>
              <a:rPr lang="en-US" dirty="0"/>
              <a:t>Delete the sale price</a:t>
            </a:r>
            <a:endParaRPr lang="en-IN" dirty="0"/>
          </a:p>
          <a:p>
            <a:r>
              <a:rPr lang="en-US" dirty="0"/>
              <a:t>Take their values in X and y</a:t>
            </a:r>
          </a:p>
          <a:p>
            <a:r>
              <a:rPr lang="en-US" dirty="0"/>
              <a:t>Split data into train and test format</a:t>
            </a:r>
            <a:endParaRPr lang="en-IN" dirty="0"/>
          </a:p>
          <a:p>
            <a:pPr marL="0" indent="0">
              <a:buNone/>
            </a:pPr>
            <a:endParaRPr lang="en-IN" dirty="0"/>
          </a:p>
        </p:txBody>
      </p:sp>
    </p:spTree>
    <p:extLst>
      <p:ext uri="{BB962C8B-B14F-4D97-AF65-F5344CB8AC3E}">
        <p14:creationId xmlns:p14="http://schemas.microsoft.com/office/powerpoint/2010/main" val="244123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0288"/>
            <a:ext cx="10515600" cy="5396675"/>
          </a:xfrm>
        </p:spPr>
        <p:txBody>
          <a:bodyPr/>
          <a:lstStyle/>
          <a:p>
            <a:pPr marL="0" indent="0">
              <a:buNone/>
            </a:pPr>
            <a:r>
              <a:rPr lang="en-IN" sz="2400" b="1" dirty="0"/>
              <a:t>7. Applied algorithms:-</a:t>
            </a:r>
          </a:p>
          <a:p>
            <a:r>
              <a:rPr lang="en-IN" dirty="0"/>
              <a:t>After preparing data for predictions , we have tried to fit the model and predicted using linear regression initially followed by random forest regression.</a:t>
            </a:r>
          </a:p>
          <a:p>
            <a:r>
              <a:rPr lang="en-IN" dirty="0"/>
              <a:t>Then accuracy of both the model have been calculated which concluded that linear regression is less accurate then random forest regression.</a:t>
            </a:r>
          </a:p>
          <a:p>
            <a:r>
              <a:rPr lang="en-IN" dirty="0"/>
              <a:t>Hence we used gradient boosting regression algorithm and accuracy was increased.</a:t>
            </a:r>
          </a:p>
          <a:p>
            <a:r>
              <a:rPr lang="en-IN" dirty="0"/>
              <a:t>Let us analyse the output after applying the these machine learning algorithms.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09861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6176"/>
            <a:ext cx="10515600" cy="5530787"/>
          </a:xfrm>
        </p:spPr>
        <p:txBody>
          <a:bodyPr/>
          <a:lstStyle/>
          <a:p>
            <a:pPr marL="0" indent="0">
              <a:buNone/>
            </a:pPr>
            <a:r>
              <a:rPr lang="en-IN" sz="2400" b="1" dirty="0"/>
              <a:t>8. Analysing the output:-</a:t>
            </a:r>
          </a:p>
          <a:p>
            <a:r>
              <a:rPr lang="en-IN" dirty="0"/>
              <a:t>Linear regression:</a:t>
            </a:r>
          </a:p>
          <a:p>
            <a:pPr marL="0" indent="0">
              <a:buNone/>
            </a:pPr>
            <a:endParaRPr lang="en-IN" dirty="0"/>
          </a:p>
          <a:p>
            <a:pPr marL="0" indent="0">
              <a:buNone/>
            </a:pPr>
            <a:endParaRPr lang="en-IN" dirty="0"/>
          </a:p>
          <a:p>
            <a:pPr marL="0" indent="0">
              <a:buNone/>
            </a:pPr>
            <a:endParaRPr lang="en-IN" dirty="0"/>
          </a:p>
          <a:p>
            <a:r>
              <a:rPr lang="en-IN" dirty="0"/>
              <a:t>Random forest Regression:</a:t>
            </a:r>
          </a:p>
          <a:p>
            <a:endParaRPr lang="en-IN" dirty="0"/>
          </a:p>
          <a:p>
            <a:pPr marL="0" indent="0">
              <a:buNone/>
            </a:pPr>
            <a:endParaRPr lang="en-IN" dirty="0"/>
          </a:p>
          <a:p>
            <a:pPr marL="0" indent="0">
              <a:buNone/>
            </a:pPr>
            <a:endParaRPr lang="en-IN" dirty="0"/>
          </a:p>
          <a:p>
            <a:r>
              <a:rPr lang="en-IN" dirty="0"/>
              <a:t>Gradient boosting Regression:</a:t>
            </a:r>
          </a:p>
        </p:txBody>
      </p:sp>
      <p:pic>
        <p:nvPicPr>
          <p:cNvPr id="4" name="Picture 3"/>
          <p:cNvPicPr/>
          <p:nvPr/>
        </p:nvPicPr>
        <p:blipFill rotWithShape="1">
          <a:blip r:embed="rId2"/>
          <a:srcRect l="14111" t="81778" r="49111" b="8543"/>
          <a:stretch/>
        </p:blipFill>
        <p:spPr bwMode="auto">
          <a:xfrm>
            <a:off x="986282" y="1509903"/>
            <a:ext cx="7330440" cy="1221486"/>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14616" t="60080" r="46932" b="29572"/>
          <a:stretch/>
        </p:blipFill>
        <p:spPr bwMode="auto">
          <a:xfrm>
            <a:off x="986282" y="3097914"/>
            <a:ext cx="7474966" cy="1171956"/>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7BF81C83-A058-4C58-8736-22063EEC7B01}"/>
              </a:ext>
            </a:extLst>
          </p:cNvPr>
          <p:cNvPicPr/>
          <p:nvPr/>
        </p:nvPicPr>
        <p:blipFill rotWithShape="1">
          <a:blip r:embed="rId4"/>
          <a:srcRect t="61877" r="44005" b="22589"/>
          <a:stretch/>
        </p:blipFill>
        <p:spPr>
          <a:xfrm>
            <a:off x="986282" y="4762119"/>
            <a:ext cx="7474966" cy="1171955"/>
          </a:xfrm>
          <a:prstGeom prst="rect">
            <a:avLst/>
          </a:prstGeom>
        </p:spPr>
      </p:pic>
    </p:spTree>
    <p:extLst>
      <p:ext uri="{BB962C8B-B14F-4D97-AF65-F5344CB8AC3E}">
        <p14:creationId xmlns:p14="http://schemas.microsoft.com/office/powerpoint/2010/main" val="1827120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EE7C-6636-40E6-A140-6843382F13B3}"/>
              </a:ext>
            </a:extLst>
          </p:cNvPr>
          <p:cNvSpPr>
            <a:spLocks noGrp="1"/>
          </p:cNvSpPr>
          <p:nvPr>
            <p:ph type="title"/>
          </p:nvPr>
        </p:nvSpPr>
        <p:spPr>
          <a:xfrm>
            <a:off x="1296785" y="409798"/>
            <a:ext cx="8911687" cy="1280890"/>
          </a:xfrm>
        </p:spPr>
        <p:txBody>
          <a:bodyPr/>
          <a:lstStyle/>
          <a:p>
            <a:r>
              <a:rPr lang="en-IN" b="1" dirty="0"/>
              <a:t>Conclusion</a:t>
            </a:r>
          </a:p>
        </p:txBody>
      </p:sp>
      <p:sp>
        <p:nvSpPr>
          <p:cNvPr id="3" name="Content Placeholder 2">
            <a:extLst>
              <a:ext uri="{FF2B5EF4-FFF2-40B4-BE49-F238E27FC236}">
                <a16:creationId xmlns:a16="http://schemas.microsoft.com/office/drawing/2014/main" id="{8B5B0311-ADC1-4ED4-8EBC-2BCAF4B70767}"/>
              </a:ext>
            </a:extLst>
          </p:cNvPr>
          <p:cNvSpPr>
            <a:spLocks noGrp="1"/>
          </p:cNvSpPr>
          <p:nvPr>
            <p:ph idx="1"/>
          </p:nvPr>
        </p:nvSpPr>
        <p:spPr>
          <a:xfrm>
            <a:off x="838200" y="1690688"/>
            <a:ext cx="10515600" cy="4486275"/>
          </a:xfrm>
        </p:spPr>
        <p:txBody>
          <a:bodyPr/>
          <a:lstStyle/>
          <a:p>
            <a:r>
              <a:rPr lang="en-IN" dirty="0"/>
              <a:t>Thus looking at the accuracy of all the three regression </a:t>
            </a:r>
            <a:r>
              <a:rPr lang="en-IN" dirty="0" err="1"/>
              <a:t>model,we</a:t>
            </a:r>
            <a:r>
              <a:rPr lang="en-IN" dirty="0"/>
              <a:t> conclude that Gradient boosting algorithm proves to be the best model to fit our dataset.</a:t>
            </a:r>
          </a:p>
          <a:p>
            <a:r>
              <a:rPr lang="en-IN" dirty="0"/>
              <a:t>We are able to predict house price with around 91% accuracy for most of the cases.</a:t>
            </a:r>
          </a:p>
          <a:p>
            <a:r>
              <a:rPr lang="en-US" dirty="0"/>
              <a:t>The regression methods have been explored and compared, before arriving at a prediction method. </a:t>
            </a:r>
          </a:p>
          <a:p>
            <a:r>
              <a:rPr lang="en-US" dirty="0"/>
              <a:t>The success of our approach to creating a system for generating predictions can be applied to other problem sets concerned with geographical variations in the prediction mode</a:t>
            </a:r>
            <a:endParaRPr lang="en-IN" dirty="0"/>
          </a:p>
          <a:p>
            <a:endParaRPr lang="en-IN" dirty="0"/>
          </a:p>
        </p:txBody>
      </p:sp>
    </p:spTree>
    <p:extLst>
      <p:ext uri="{BB962C8B-B14F-4D97-AF65-F5344CB8AC3E}">
        <p14:creationId xmlns:p14="http://schemas.microsoft.com/office/powerpoint/2010/main" val="254754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Topics to be covered :-</a:t>
            </a:r>
          </a:p>
        </p:txBody>
      </p:sp>
      <p:sp>
        <p:nvSpPr>
          <p:cNvPr id="5" name="Content Placeholder 4"/>
          <p:cNvSpPr>
            <a:spLocks noGrp="1"/>
          </p:cNvSpPr>
          <p:nvPr>
            <p:ph idx="1"/>
          </p:nvPr>
        </p:nvSpPr>
        <p:spPr/>
        <p:txBody>
          <a:bodyPr/>
          <a:lstStyle/>
          <a:p>
            <a:r>
              <a:rPr lang="en-IN" dirty="0"/>
              <a:t>Introduction</a:t>
            </a:r>
          </a:p>
          <a:p>
            <a:r>
              <a:rPr lang="en-IN" dirty="0"/>
              <a:t>About Dataset</a:t>
            </a:r>
          </a:p>
          <a:p>
            <a:r>
              <a:rPr lang="en-IN" dirty="0"/>
              <a:t>Technologies used</a:t>
            </a:r>
          </a:p>
          <a:p>
            <a:r>
              <a:rPr lang="en-IN" dirty="0"/>
              <a:t>Algorithms used</a:t>
            </a:r>
          </a:p>
          <a:p>
            <a:r>
              <a:rPr lang="en-IN" dirty="0"/>
              <a:t>Flow of the project</a:t>
            </a:r>
          </a:p>
          <a:p>
            <a:r>
              <a:rPr lang="en-IN" dirty="0"/>
              <a:t>Result Analysis</a:t>
            </a:r>
          </a:p>
          <a:p>
            <a:r>
              <a:rPr lang="en-IN" dirty="0"/>
              <a:t>Conclusion </a:t>
            </a:r>
          </a:p>
          <a:p>
            <a:r>
              <a:rPr lang="en-IN" dirty="0"/>
              <a:t>Future Scope</a:t>
            </a:r>
          </a:p>
        </p:txBody>
      </p:sp>
    </p:spTree>
    <p:extLst>
      <p:ext uri="{BB962C8B-B14F-4D97-AF65-F5344CB8AC3E}">
        <p14:creationId xmlns:p14="http://schemas.microsoft.com/office/powerpoint/2010/main" val="1243408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2014-5623-4920-A357-855D129AE063}"/>
              </a:ext>
            </a:extLst>
          </p:cNvPr>
          <p:cNvSpPr>
            <a:spLocks noGrp="1"/>
          </p:cNvSpPr>
          <p:nvPr>
            <p:ph type="title"/>
          </p:nvPr>
        </p:nvSpPr>
        <p:spPr>
          <a:xfrm>
            <a:off x="1279030" y="365125"/>
            <a:ext cx="8911687" cy="1280890"/>
          </a:xfrm>
        </p:spPr>
        <p:txBody>
          <a:bodyPr/>
          <a:lstStyle/>
          <a:p>
            <a:r>
              <a:rPr lang="en-IN" b="1" dirty="0"/>
              <a:t>Future Scope</a:t>
            </a:r>
          </a:p>
        </p:txBody>
      </p:sp>
      <p:sp>
        <p:nvSpPr>
          <p:cNvPr id="3" name="Content Placeholder 2">
            <a:extLst>
              <a:ext uri="{FF2B5EF4-FFF2-40B4-BE49-F238E27FC236}">
                <a16:creationId xmlns:a16="http://schemas.microsoft.com/office/drawing/2014/main" id="{7F2B419B-3055-4A0B-91DF-DDF2E142F452}"/>
              </a:ext>
            </a:extLst>
          </p:cNvPr>
          <p:cNvSpPr>
            <a:spLocks noGrp="1"/>
          </p:cNvSpPr>
          <p:nvPr>
            <p:ph idx="1"/>
          </p:nvPr>
        </p:nvSpPr>
        <p:spPr>
          <a:xfrm>
            <a:off x="838200" y="1457739"/>
            <a:ext cx="10515600" cy="5035136"/>
          </a:xfrm>
        </p:spPr>
        <p:txBody>
          <a:bodyPr/>
          <a:lstStyle/>
          <a:p>
            <a:pPr algn="just"/>
            <a:r>
              <a:rPr lang="en-IN" dirty="0"/>
              <a:t>We can make a user interface using html, </a:t>
            </a:r>
            <a:r>
              <a:rPr lang="en-IN" dirty="0" err="1"/>
              <a:t>css</a:t>
            </a:r>
            <a:r>
              <a:rPr lang="en-IN" dirty="0"/>
              <a:t> ,php and </a:t>
            </a:r>
            <a:r>
              <a:rPr lang="en-IN" dirty="0" err="1"/>
              <a:t>javascript</a:t>
            </a:r>
            <a:r>
              <a:rPr lang="en-IN" dirty="0"/>
              <a:t> and we can use API calls to connect front end to backend.</a:t>
            </a:r>
          </a:p>
          <a:p>
            <a:pPr algn="just"/>
            <a:r>
              <a:rPr lang="en-IN" dirty="0"/>
              <a:t>Add more functionalities into the application :- </a:t>
            </a:r>
          </a:p>
          <a:p>
            <a:pPr marL="0" indent="0" algn="just">
              <a:buNone/>
            </a:pPr>
            <a:r>
              <a:rPr lang="en-IN" dirty="0"/>
              <a:t>	-&gt;We can also include latitude, longitude and elevation of the house in the model to predict the house price with more accuracy.</a:t>
            </a:r>
          </a:p>
          <a:p>
            <a:pPr algn="just"/>
            <a:r>
              <a:rPr lang="en-IN" dirty="0"/>
              <a:t>Optimise the prediction system through parallelised computations :-</a:t>
            </a:r>
          </a:p>
          <a:p>
            <a:pPr marL="0" indent="0" algn="just">
              <a:buNone/>
            </a:pPr>
            <a:r>
              <a:rPr lang="en-IN" dirty="0"/>
              <a:t>	-&gt;Rather than performing the computations sequentially, we can use multiple processors and parallelise the computations involved, which can potentially reduce the training time and prediction time.</a:t>
            </a:r>
          </a:p>
        </p:txBody>
      </p:sp>
    </p:spTree>
    <p:extLst>
      <p:ext uri="{BB962C8B-B14F-4D97-AF65-F5344CB8AC3E}">
        <p14:creationId xmlns:p14="http://schemas.microsoft.com/office/powerpoint/2010/main" val="137690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US" dirty="0"/>
              <a:t>House price prediction can help the developer determine the selling price of a house and can help the customer to arrange the right time to purchase a house.</a:t>
            </a:r>
          </a:p>
          <a:p>
            <a:r>
              <a:rPr lang="en-US" dirty="0"/>
              <a:t>This project predicts the efficient house pricing for real estate customers with respect to their budgets and priorities. </a:t>
            </a:r>
          </a:p>
          <a:p>
            <a:r>
              <a:rPr lang="en-US" dirty="0"/>
              <a:t>This system give us a good </a:t>
            </a:r>
            <a:r>
              <a:rPr lang="en-US" i="1" dirty="0"/>
              <a:t>prediction</a:t>
            </a:r>
            <a:r>
              <a:rPr lang="en-US" dirty="0"/>
              <a:t> on the </a:t>
            </a:r>
            <a:r>
              <a:rPr lang="en-US" i="1" dirty="0"/>
              <a:t>price</a:t>
            </a:r>
            <a:r>
              <a:rPr lang="en-US" dirty="0"/>
              <a:t> of the </a:t>
            </a:r>
            <a:r>
              <a:rPr lang="en-US" i="1" dirty="0"/>
              <a:t>house</a:t>
            </a:r>
            <a:r>
              <a:rPr lang="en-US" dirty="0"/>
              <a:t> based on other variables.</a:t>
            </a:r>
            <a:endParaRPr lang="en-IN" dirty="0"/>
          </a:p>
          <a:p>
            <a:endParaRPr lang="en-IN" dirty="0"/>
          </a:p>
        </p:txBody>
      </p:sp>
    </p:spTree>
    <p:extLst>
      <p:ext uri="{BB962C8B-B14F-4D97-AF65-F5344CB8AC3E}">
        <p14:creationId xmlns:p14="http://schemas.microsoft.com/office/powerpoint/2010/main" val="130328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Dataset</a:t>
            </a:r>
          </a:p>
        </p:txBody>
      </p:sp>
      <p:sp>
        <p:nvSpPr>
          <p:cNvPr id="3" name="Content Placeholder 2"/>
          <p:cNvSpPr>
            <a:spLocks noGrp="1"/>
          </p:cNvSpPr>
          <p:nvPr>
            <p:ph idx="1"/>
          </p:nvPr>
        </p:nvSpPr>
        <p:spPr/>
        <p:txBody>
          <a:bodyPr/>
          <a:lstStyle/>
          <a:p>
            <a:r>
              <a:rPr lang="en-US" dirty="0"/>
              <a:t>The dataset contains house sale prices and its features.</a:t>
            </a:r>
          </a:p>
          <a:p>
            <a:r>
              <a:rPr lang="en-US" dirty="0"/>
              <a:t>The dataset used for this system consists of 81 attributes and 1460 entries. </a:t>
            </a:r>
          </a:p>
          <a:p>
            <a:r>
              <a:rPr lang="en-US" dirty="0"/>
              <a:t>There are two datasets that are used in this system :- </a:t>
            </a:r>
          </a:p>
          <a:p>
            <a:pPr marL="0" indent="0">
              <a:buNone/>
            </a:pPr>
            <a:r>
              <a:rPr lang="en-US" dirty="0"/>
              <a:t>   -&gt; Training dataset</a:t>
            </a:r>
          </a:p>
          <a:p>
            <a:pPr marL="0" indent="0">
              <a:buNone/>
            </a:pPr>
            <a:r>
              <a:rPr lang="en-US" dirty="0"/>
              <a:t>   -&gt; Testing dataset</a:t>
            </a:r>
          </a:p>
          <a:p>
            <a:r>
              <a:rPr lang="en-US" dirty="0"/>
              <a:t>The system uses maximum features that are available in the dataset to predict the house prices well.</a:t>
            </a:r>
            <a:endParaRPr lang="en-IN" dirty="0"/>
          </a:p>
        </p:txBody>
      </p:sp>
    </p:spTree>
    <p:extLst>
      <p:ext uri="{BB962C8B-B14F-4D97-AF65-F5344CB8AC3E}">
        <p14:creationId xmlns:p14="http://schemas.microsoft.com/office/powerpoint/2010/main" val="2259279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Technologies Used</a:t>
            </a:r>
          </a:p>
        </p:txBody>
      </p:sp>
      <p:sp>
        <p:nvSpPr>
          <p:cNvPr id="3" name="Content Placeholder 2"/>
          <p:cNvSpPr>
            <a:spLocks noGrp="1"/>
          </p:cNvSpPr>
          <p:nvPr>
            <p:ph idx="1"/>
          </p:nvPr>
        </p:nvSpPr>
        <p:spPr/>
        <p:txBody>
          <a:bodyPr/>
          <a:lstStyle/>
          <a:p>
            <a:r>
              <a:rPr lang="en-US" dirty="0" err="1"/>
              <a:t>Jupyter</a:t>
            </a:r>
            <a:r>
              <a:rPr lang="en-US" dirty="0"/>
              <a:t> Notebook:-</a:t>
            </a:r>
          </a:p>
          <a:p>
            <a:pPr marL="0" indent="0">
              <a:buNone/>
            </a:pPr>
            <a:r>
              <a:rPr lang="en-US" dirty="0"/>
              <a:t>  -&gt;  A web-based interactive computational environment.</a:t>
            </a:r>
          </a:p>
          <a:p>
            <a:r>
              <a:rPr lang="en-IN" dirty="0"/>
              <a:t>Python Language:-</a:t>
            </a:r>
          </a:p>
          <a:p>
            <a:pPr marL="0" indent="0">
              <a:buNone/>
            </a:pPr>
            <a:r>
              <a:rPr lang="en-IN" dirty="0"/>
              <a:t>  -&gt; </a:t>
            </a:r>
            <a:r>
              <a:rPr lang="en-US" dirty="0"/>
              <a:t>Python is an interpreted, high-level, general-purpose programming</a:t>
            </a:r>
          </a:p>
          <a:p>
            <a:pPr marL="0" indent="0">
              <a:buNone/>
            </a:pPr>
            <a:r>
              <a:rPr lang="en-US" dirty="0"/>
              <a:t>       language.</a:t>
            </a:r>
          </a:p>
          <a:p>
            <a:pPr marL="0" indent="0">
              <a:buNone/>
            </a:pPr>
            <a:r>
              <a:rPr lang="en-US" dirty="0"/>
              <a:t>  -&gt; Libraries used : </a:t>
            </a:r>
            <a:r>
              <a:rPr lang="en-US" dirty="0" err="1"/>
              <a:t>pandas,numpy,seaborn,matplotlib</a:t>
            </a:r>
            <a:r>
              <a:rPr lang="en-US" dirty="0"/>
              <a:t>.</a:t>
            </a:r>
          </a:p>
        </p:txBody>
      </p:sp>
      <p:pic>
        <p:nvPicPr>
          <p:cNvPr id="6" name="Picture 5">
            <a:extLst>
              <a:ext uri="{FF2B5EF4-FFF2-40B4-BE49-F238E27FC236}">
                <a16:creationId xmlns:a16="http://schemas.microsoft.com/office/drawing/2014/main" id="{B190A645-72F7-40D9-BF4D-D2CCB5711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8434" y="37772"/>
            <a:ext cx="2453566" cy="2453566"/>
          </a:xfrm>
          <a:prstGeom prst="rect">
            <a:avLst/>
          </a:prstGeom>
        </p:spPr>
      </p:pic>
      <p:pic>
        <p:nvPicPr>
          <p:cNvPr id="8" name="Picture 7">
            <a:extLst>
              <a:ext uri="{FF2B5EF4-FFF2-40B4-BE49-F238E27FC236}">
                <a16:creationId xmlns:a16="http://schemas.microsoft.com/office/drawing/2014/main" id="{2E5AC8EB-F9BD-43BF-A12F-A422B18B5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3553" y="4677103"/>
            <a:ext cx="2143125" cy="2143125"/>
          </a:xfrm>
          <a:prstGeom prst="rect">
            <a:avLst/>
          </a:prstGeom>
        </p:spPr>
      </p:pic>
    </p:spTree>
    <p:extLst>
      <p:ext uri="{BB962C8B-B14F-4D97-AF65-F5344CB8AC3E}">
        <p14:creationId xmlns:p14="http://schemas.microsoft.com/office/powerpoint/2010/main" val="47859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82067"/>
            <a:ext cx="8911687" cy="1280890"/>
          </a:xfrm>
        </p:spPr>
        <p:txBody>
          <a:bodyPr/>
          <a:lstStyle/>
          <a:p>
            <a:r>
              <a:rPr lang="en-IN" dirty="0"/>
              <a:t>Algorithms Used</a:t>
            </a:r>
          </a:p>
        </p:txBody>
      </p:sp>
      <p:sp>
        <p:nvSpPr>
          <p:cNvPr id="3" name="Content Placeholder 2"/>
          <p:cNvSpPr>
            <a:spLocks noGrp="1"/>
          </p:cNvSpPr>
          <p:nvPr>
            <p:ph idx="1"/>
          </p:nvPr>
        </p:nvSpPr>
        <p:spPr>
          <a:xfrm>
            <a:off x="2589212" y="1589103"/>
            <a:ext cx="8915400" cy="4322119"/>
          </a:xfrm>
        </p:spPr>
        <p:txBody>
          <a:bodyPr>
            <a:normAutofit/>
          </a:bodyPr>
          <a:lstStyle/>
          <a:p>
            <a:r>
              <a:rPr lang="en-IN" b="1" dirty="0"/>
              <a:t>Regression Algorithm:-</a:t>
            </a:r>
          </a:p>
          <a:p>
            <a:pPr marL="0" indent="0" algn="just">
              <a:buNone/>
            </a:pPr>
            <a:r>
              <a:rPr lang="en-IN" dirty="0"/>
              <a:t>	-&gt;Regression algorithms fall under the family of Supervised Machine Learning algorithms which is a subset of machine learning algorithms. Regression algorithms predict the output values based on input features from the data fed in the system. The following regression algorithms are used for our project.</a:t>
            </a:r>
          </a:p>
          <a:p>
            <a:r>
              <a:rPr lang="en-IN" b="1" dirty="0"/>
              <a:t>Linear regression:-</a:t>
            </a:r>
          </a:p>
          <a:p>
            <a:pPr marL="0" indent="0">
              <a:buNone/>
            </a:pPr>
            <a:endParaRPr lang="en-IN" b="1" dirty="0"/>
          </a:p>
          <a:p>
            <a:r>
              <a:rPr lang="en-IN" b="1" dirty="0"/>
              <a:t>Random Forest regression:-</a:t>
            </a:r>
          </a:p>
          <a:p>
            <a:pPr marL="0" indent="0">
              <a:buNone/>
            </a:pPr>
            <a:endParaRPr lang="en-IN" b="1" dirty="0"/>
          </a:p>
          <a:p>
            <a:r>
              <a:rPr lang="en-IN" b="1" dirty="0"/>
              <a:t>Gradient boosting regression:-</a:t>
            </a:r>
          </a:p>
        </p:txBody>
      </p:sp>
      <p:pic>
        <p:nvPicPr>
          <p:cNvPr id="4" name="Picture 3" descr="https://cdncontribute.geeksforgeeks.org/wp-content/uploads/linear-regression-plot.jpg">
            <a:extLst>
              <a:ext uri="{FF2B5EF4-FFF2-40B4-BE49-F238E27FC236}">
                <a16:creationId xmlns:a16="http://schemas.microsoft.com/office/drawing/2014/main" id="{4F792E86-0DB3-41D0-982C-C3B84F0A2D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68006" y="3374995"/>
            <a:ext cx="4236606" cy="2693633"/>
          </a:xfrm>
          <a:prstGeom prst="rect">
            <a:avLst/>
          </a:prstGeom>
          <a:noFill/>
          <a:ln>
            <a:noFill/>
          </a:ln>
        </p:spPr>
      </p:pic>
    </p:spTree>
    <p:extLst>
      <p:ext uri="{BB962C8B-B14F-4D97-AF65-F5344CB8AC3E}">
        <p14:creationId xmlns:p14="http://schemas.microsoft.com/office/powerpoint/2010/main" val="295221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regression</a:t>
            </a:r>
          </a:p>
        </p:txBody>
      </p:sp>
      <p:sp>
        <p:nvSpPr>
          <p:cNvPr id="3" name="Content Placeholder 2"/>
          <p:cNvSpPr>
            <a:spLocks noGrp="1"/>
          </p:cNvSpPr>
          <p:nvPr>
            <p:ph idx="1"/>
          </p:nvPr>
        </p:nvSpPr>
        <p:spPr/>
        <p:txBody>
          <a:bodyPr/>
          <a:lstStyle/>
          <a:p>
            <a:r>
              <a:rPr lang="en-US" b="1" dirty="0"/>
              <a:t>Linear Regression</a:t>
            </a:r>
            <a:r>
              <a:rPr lang="en-US" dirty="0"/>
              <a:t> is a machine learning algorithm based on </a:t>
            </a:r>
            <a:r>
              <a:rPr lang="en-US" b="1" dirty="0"/>
              <a:t>supervised learning</a:t>
            </a:r>
            <a:r>
              <a:rPr lang="en-US" dirty="0"/>
              <a:t>. </a:t>
            </a:r>
          </a:p>
          <a:p>
            <a:r>
              <a:rPr lang="en-US" dirty="0"/>
              <a:t>It performs a </a:t>
            </a:r>
            <a:r>
              <a:rPr lang="en-US" b="1" dirty="0"/>
              <a:t>regression task</a:t>
            </a:r>
            <a:r>
              <a:rPr lang="en-US" dirty="0"/>
              <a:t>. </a:t>
            </a:r>
          </a:p>
          <a:p>
            <a:r>
              <a:rPr lang="en-US" dirty="0"/>
              <a:t>Regression models a target prediction value based on independent variables.</a:t>
            </a:r>
          </a:p>
          <a:p>
            <a:r>
              <a:rPr lang="en-US" dirty="0"/>
              <a:t>Linear regression performs the task to predict a dependent variable value (y) based on a given independent variable (x).</a:t>
            </a:r>
          </a:p>
          <a:p>
            <a:endParaRPr lang="en-IN" dirty="0"/>
          </a:p>
        </p:txBody>
      </p:sp>
    </p:spTree>
    <p:extLst>
      <p:ext uri="{BB962C8B-B14F-4D97-AF65-F5344CB8AC3E}">
        <p14:creationId xmlns:p14="http://schemas.microsoft.com/office/powerpoint/2010/main" val="52505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Random forest regression</a:t>
            </a:r>
          </a:p>
        </p:txBody>
      </p:sp>
      <p:sp>
        <p:nvSpPr>
          <p:cNvPr id="3" name="Content Placeholder 2"/>
          <p:cNvSpPr>
            <a:spLocks noGrp="1"/>
          </p:cNvSpPr>
          <p:nvPr>
            <p:ph idx="1"/>
          </p:nvPr>
        </p:nvSpPr>
        <p:spPr/>
        <p:txBody>
          <a:bodyPr/>
          <a:lstStyle/>
          <a:p>
            <a:r>
              <a:rPr lang="en-US" dirty="0"/>
              <a:t>A Random Forest is an ensemble technique capable of performing both </a:t>
            </a:r>
            <a:r>
              <a:rPr lang="en-US" b="1" dirty="0"/>
              <a:t>regression and classification tasks.</a:t>
            </a:r>
          </a:p>
          <a:p>
            <a:r>
              <a:rPr lang="en-US" dirty="0"/>
              <a:t>It uses of multiple decision trees and a technique called </a:t>
            </a:r>
            <a:r>
              <a:rPr lang="en-US" b="1" dirty="0"/>
              <a:t>Bootstrap Aggregation.</a:t>
            </a:r>
          </a:p>
          <a:p>
            <a:r>
              <a:rPr lang="en-US" dirty="0"/>
              <a:t>Bootstrap Aggregation is a machine learning algorithm designed to improve stability and accuracy of algorithms used in statistical classification and regression.</a:t>
            </a:r>
          </a:p>
          <a:p>
            <a:r>
              <a:rPr lang="en-US" dirty="0"/>
              <a:t>It involves training each decision tree on a different data sample where sampling is done with replacement.</a:t>
            </a:r>
            <a:endParaRPr lang="en-IN" dirty="0"/>
          </a:p>
        </p:txBody>
      </p:sp>
    </p:spTree>
    <p:extLst>
      <p:ext uri="{BB962C8B-B14F-4D97-AF65-F5344CB8AC3E}">
        <p14:creationId xmlns:p14="http://schemas.microsoft.com/office/powerpoint/2010/main" val="81273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Boosting Regression</a:t>
            </a:r>
          </a:p>
        </p:txBody>
      </p:sp>
      <p:sp>
        <p:nvSpPr>
          <p:cNvPr id="3" name="Content Placeholder 2"/>
          <p:cNvSpPr>
            <a:spLocks noGrp="1"/>
          </p:cNvSpPr>
          <p:nvPr>
            <p:ph idx="1"/>
          </p:nvPr>
        </p:nvSpPr>
        <p:spPr>
          <a:xfrm>
            <a:off x="2589212" y="1905000"/>
            <a:ext cx="8915400" cy="4006222"/>
          </a:xfrm>
        </p:spPr>
        <p:txBody>
          <a:bodyPr/>
          <a:lstStyle/>
          <a:p>
            <a:r>
              <a:rPr lang="en-US" b="1" dirty="0"/>
              <a:t>Gradient boosting</a:t>
            </a:r>
            <a:r>
              <a:rPr lang="en-US" dirty="0"/>
              <a:t> is a machine learning technique for regression and classification problems.</a:t>
            </a:r>
          </a:p>
          <a:p>
            <a:r>
              <a:rPr lang="en-US" dirty="0"/>
              <a:t>It produces a prediction model in the form of an ensemble of weak prediction models, typically </a:t>
            </a:r>
            <a:r>
              <a:rPr lang="en-US" b="1" dirty="0"/>
              <a:t>decision trees.</a:t>
            </a:r>
          </a:p>
          <a:p>
            <a:r>
              <a:rPr lang="en-US" dirty="0"/>
              <a:t>Boosting can be interpreted as an optimization algorithm.</a:t>
            </a:r>
            <a:endParaRPr lang="en-IN" dirty="0"/>
          </a:p>
        </p:txBody>
      </p:sp>
    </p:spTree>
    <p:extLst>
      <p:ext uri="{BB962C8B-B14F-4D97-AF65-F5344CB8AC3E}">
        <p14:creationId xmlns:p14="http://schemas.microsoft.com/office/powerpoint/2010/main" val="6104818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267</TotalTime>
  <Words>732</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 New Roman</vt:lpstr>
      <vt:lpstr>Wingdings 3</vt:lpstr>
      <vt:lpstr>Wisp</vt:lpstr>
      <vt:lpstr>House Price Prediction System (A Machine Learning Project)</vt:lpstr>
      <vt:lpstr>Topics to be covered :-</vt:lpstr>
      <vt:lpstr>Introduction</vt:lpstr>
      <vt:lpstr>About Dataset</vt:lpstr>
      <vt:lpstr>Technologies Used</vt:lpstr>
      <vt:lpstr>Algorithms Used</vt:lpstr>
      <vt:lpstr>Linear regression</vt:lpstr>
      <vt:lpstr>Random forest regression</vt:lpstr>
      <vt:lpstr>Gradient Boosting Regression</vt:lpstr>
      <vt:lpstr>Flow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System</dc:title>
  <dc:creator>DJSCE Student</dc:creator>
  <cp:lastModifiedBy>Forum shah</cp:lastModifiedBy>
  <cp:revision>21</cp:revision>
  <dcterms:created xsi:type="dcterms:W3CDTF">2019-04-25T06:42:35Z</dcterms:created>
  <dcterms:modified xsi:type="dcterms:W3CDTF">2019-04-25T20:30:36Z</dcterms:modified>
</cp:coreProperties>
</file>