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gradFill flip="none" rotWithShape="1">
          <a:gsLst>
            <a:gs pos="0">
              <a:srgbClr val="FFFFFF"/>
            </a:gs>
            <a:gs pos="100000">
              <a:srgbClr val="92929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ypto Tools"/>
          <p:cNvSpPr txBox="1"/>
          <p:nvPr>
            <p:ph type="ctrTitle"/>
          </p:nvPr>
        </p:nvSpPr>
        <p:spPr>
          <a:xfrm>
            <a:off x="1270000" y="842433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Crypto Tools</a:t>
            </a:r>
          </a:p>
        </p:txBody>
      </p:sp>
      <p:sp>
        <p:nvSpPr>
          <p:cNvPr id="120" name="By: Momopranto Amin, Viola Rreza, Sean Wa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By: Momopranto Amin, Viola Rreza, Sean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UI"/>
          <p:cNvSpPr txBox="1"/>
          <p:nvPr>
            <p:ph type="title"/>
          </p:nvPr>
        </p:nvSpPr>
        <p:spPr>
          <a:xfrm>
            <a:off x="-2044700" y="-62653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GUI</a:t>
            </a:r>
          </a:p>
        </p:txBody>
      </p:sp>
      <p:sp>
        <p:nvSpPr>
          <p:cNvPr id="152" name="Alice chooses AES under Symmetric…"/>
          <p:cNvSpPr txBox="1"/>
          <p:nvPr>
            <p:ph type="body" sz="quarter" idx="1"/>
          </p:nvPr>
        </p:nvSpPr>
        <p:spPr>
          <a:xfrm>
            <a:off x="9057316" y="51230"/>
            <a:ext cx="3957439" cy="6286501"/>
          </a:xfrm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Alice chooses AES under Symmetric</a:t>
            </a:r>
          </a:p>
          <a:p>
            <a:pPr lvl="2">
              <a:defRPr sz="2900"/>
            </a:pPr>
            <a:r>
              <a:t>clicks on “GENERATE KEY” tab</a:t>
            </a:r>
          </a:p>
        </p:txBody>
      </p:sp>
      <p:pic>
        <p:nvPicPr>
          <p:cNvPr id="153" name="30850366_10212017705422879_746636347_o.png" descr="30850366_10212017705422879_746636347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20431" y="1333896"/>
            <a:ext cx="10851262" cy="558662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Oval"/>
          <p:cNvSpPr/>
          <p:nvPr/>
        </p:nvSpPr>
        <p:spPr>
          <a:xfrm>
            <a:off x="5372711" y="2148449"/>
            <a:ext cx="753336" cy="519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 flipV="1">
            <a:off x="1191600" y="3040393"/>
            <a:ext cx="753835" cy="4342277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Oval"/>
          <p:cNvSpPr/>
          <p:nvPr/>
        </p:nvSpPr>
        <p:spPr>
          <a:xfrm>
            <a:off x="1669057" y="2541868"/>
            <a:ext cx="753336" cy="519047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chooses bits number then clicks “GENERATE RANDOM KEY” button…"/>
          <p:cNvSpPr txBox="1"/>
          <p:nvPr/>
        </p:nvSpPr>
        <p:spPr>
          <a:xfrm>
            <a:off x="91034" y="6333530"/>
            <a:ext cx="8936237" cy="38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marL="1333500" indent="-444500" algn="l">
              <a:spcBef>
                <a:spcPts val="4200"/>
              </a:spcBef>
              <a:buSzPct val="145000"/>
              <a:buChar char="•"/>
              <a:defRPr b="0" sz="2900"/>
            </a:pPr>
            <a:r>
              <a:t>chooses bits number then clicks “GENERATE RANDOM KEY” button</a:t>
            </a:r>
          </a:p>
          <a:p>
            <a:pPr lvl="2" marL="1333500" indent="-444500" algn="l">
              <a:spcBef>
                <a:spcPts val="4200"/>
              </a:spcBef>
              <a:buSzPct val="145000"/>
              <a:buChar char="•"/>
              <a:defRPr b="0" sz="2900"/>
            </a:pPr>
            <a:r>
              <a:t>copies the outputted key</a:t>
            </a:r>
          </a:p>
        </p:txBody>
      </p:sp>
      <p:sp>
        <p:nvSpPr>
          <p:cNvPr id="158" name="Line"/>
          <p:cNvSpPr/>
          <p:nvPr/>
        </p:nvSpPr>
        <p:spPr>
          <a:xfrm>
            <a:off x="6023037" y="2540561"/>
            <a:ext cx="3948961" cy="887464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UI"/>
          <p:cNvSpPr txBox="1"/>
          <p:nvPr>
            <p:ph type="title"/>
          </p:nvPr>
        </p:nvSpPr>
        <p:spPr>
          <a:xfrm>
            <a:off x="3627966" y="-1016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GUI</a:t>
            </a:r>
          </a:p>
        </p:txBody>
      </p:sp>
      <p:sp>
        <p:nvSpPr>
          <p:cNvPr id="161" name="she then clicks on “ENCRYPT” tab…"/>
          <p:cNvSpPr txBox="1"/>
          <p:nvPr>
            <p:ph type="body" sz="half" idx="1"/>
          </p:nvPr>
        </p:nvSpPr>
        <p:spPr>
          <a:xfrm>
            <a:off x="635248" y="-709977"/>
            <a:ext cx="6925601" cy="3849887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2400"/>
            </a:pPr>
            <a:r>
              <a:t>she then clicks on “ENCRYPT” tab</a:t>
            </a:r>
          </a:p>
          <a:p>
            <a:pPr marL="444499" indent="-444499">
              <a:defRPr sz="2400"/>
            </a:pPr>
            <a:r>
              <a:t>chooses type of AES from “Mode” dropdown</a:t>
            </a:r>
          </a:p>
        </p:txBody>
      </p:sp>
      <p:pic>
        <p:nvPicPr>
          <p:cNvPr id="162" name="31236297_10212017708262950_2074275143_o.png" descr="31236297_10212017708262950_2074275143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778" y="1900495"/>
            <a:ext cx="10569244" cy="544584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inputs same bits number she had chosen when generating key…"/>
          <p:cNvSpPr txBox="1"/>
          <p:nvPr/>
        </p:nvSpPr>
        <p:spPr>
          <a:xfrm>
            <a:off x="339394" y="6393391"/>
            <a:ext cx="11898908" cy="3388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/>
            </a:pPr>
          </a:p>
          <a:p>
            <a:pPr marL="444499" indent="-444499" algn="l">
              <a:spcBef>
                <a:spcPts val="4200"/>
              </a:spcBef>
              <a:buSzPct val="145000"/>
              <a:buChar char="•"/>
              <a:defRPr b="0"/>
            </a:pPr>
            <a:r>
              <a:t>inputs same bits number she had chosen when generating key </a:t>
            </a:r>
          </a:p>
          <a:p>
            <a:pPr marL="444499" indent="-444499" algn="l">
              <a:spcBef>
                <a:spcPts val="4200"/>
              </a:spcBef>
              <a:buSzPct val="145000"/>
              <a:buChar char="•"/>
              <a:defRPr b="0"/>
            </a:pPr>
            <a:r>
              <a:t>pastes generated key and writes out her message</a:t>
            </a:r>
          </a:p>
          <a:p>
            <a:pPr marL="444499" indent="-444499" algn="l">
              <a:spcBef>
                <a:spcPts val="4200"/>
              </a:spcBef>
              <a:buSzPct val="145000"/>
              <a:buChar char="•"/>
              <a:defRPr b="0"/>
            </a:pPr>
            <a:r>
              <a:t>clicks “ENCRYPT” button </a:t>
            </a:r>
          </a:p>
        </p:txBody>
      </p:sp>
      <p:sp>
        <p:nvSpPr>
          <p:cNvPr id="164" name="Oval"/>
          <p:cNvSpPr/>
          <p:nvPr/>
        </p:nvSpPr>
        <p:spPr>
          <a:xfrm>
            <a:off x="4759391" y="3152510"/>
            <a:ext cx="676739" cy="40567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790029" y="1785408"/>
            <a:ext cx="3974440" cy="1466586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UI"/>
          <p:cNvSpPr txBox="1"/>
          <p:nvPr>
            <p:ph type="title"/>
          </p:nvPr>
        </p:nvSpPr>
        <p:spPr>
          <a:xfrm>
            <a:off x="749300" y="-27093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GUI</a:t>
            </a:r>
          </a:p>
        </p:txBody>
      </p:sp>
      <p:sp>
        <p:nvSpPr>
          <p:cNvPr id="168" name="Alice copies outputted ciphertext…"/>
          <p:cNvSpPr txBox="1"/>
          <p:nvPr>
            <p:ph type="body" sz="half" idx="1"/>
          </p:nvPr>
        </p:nvSpPr>
        <p:spPr>
          <a:xfrm>
            <a:off x="385233" y="1608666"/>
            <a:ext cx="5436692" cy="7865336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Alice copies outputted ciphertext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Alice gives Bob the:</a:t>
            </a:r>
          </a:p>
          <a:p>
            <a:pPr lvl="2" marL="1306830" indent="-435609" defTabSz="572516">
              <a:spcBef>
                <a:spcPts val="4100"/>
              </a:spcBef>
              <a:defRPr sz="3136"/>
            </a:pPr>
            <a:r>
              <a:t> ciphertext</a:t>
            </a:r>
          </a:p>
          <a:p>
            <a:pPr lvl="2" marL="1306830" indent="-435609" defTabSz="572516">
              <a:spcBef>
                <a:spcPts val="4100"/>
              </a:spcBef>
              <a:defRPr sz="3136"/>
            </a:pPr>
            <a:r>
              <a:t>which encryption scheme she used</a:t>
            </a:r>
          </a:p>
          <a:p>
            <a:pPr lvl="2" marL="1306830" indent="-435609" defTabSz="572516">
              <a:spcBef>
                <a:spcPts val="4100"/>
              </a:spcBef>
              <a:defRPr sz="3136"/>
            </a:pPr>
            <a:r>
              <a:t>number of bits chosen to generate key</a:t>
            </a:r>
          </a:p>
          <a:p>
            <a:pPr lvl="2" marL="1306830" indent="-435609" defTabSz="572516">
              <a:spcBef>
                <a:spcPts val="4100"/>
              </a:spcBef>
              <a:defRPr sz="3136"/>
            </a:pPr>
            <a:r>
              <a:t>randomly generated key</a:t>
            </a:r>
          </a:p>
        </p:txBody>
      </p:sp>
      <p:sp>
        <p:nvSpPr>
          <p:cNvPr id="169" name="Bob copies ciphertext and opens GUI…"/>
          <p:cNvSpPr txBox="1"/>
          <p:nvPr/>
        </p:nvSpPr>
        <p:spPr>
          <a:xfrm>
            <a:off x="7116233" y="944132"/>
            <a:ext cx="5436692" cy="7865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Bob copies ciphertext and opens GUI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chooses correct scheme and clicks “DECRYPT” tab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inputs necessary information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is outputted the plaintext 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ryptographic Protocol"/>
          <p:cNvSpPr txBox="1"/>
          <p:nvPr>
            <p:ph type="title"/>
          </p:nvPr>
        </p:nvSpPr>
        <p:spPr>
          <a:xfrm>
            <a:off x="952500" y="-1016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Cryptographic Protocol</a:t>
            </a:r>
          </a:p>
        </p:txBody>
      </p:sp>
      <p:sp>
        <p:nvSpPr>
          <p:cNvPr id="123" name="Alice encrypts her message using a GUI…"/>
          <p:cNvSpPr txBox="1"/>
          <p:nvPr>
            <p:ph type="body" idx="1"/>
          </p:nvPr>
        </p:nvSpPr>
        <p:spPr>
          <a:xfrm>
            <a:off x="952500" y="2201333"/>
            <a:ext cx="11620566" cy="6691049"/>
          </a:xfrm>
          <a:prstGeom prst="rect">
            <a:avLst/>
          </a:prstGeom>
        </p:spPr>
        <p:txBody>
          <a:bodyPr/>
          <a:lstStyle/>
          <a:p>
            <a:pPr/>
            <a:r>
              <a:t>Alice encrypts her message using a GUI</a:t>
            </a:r>
          </a:p>
          <a:p>
            <a:pPr lvl="2"/>
            <a:r>
              <a:t>can choose between multiple encryption schemes and hash functions</a:t>
            </a:r>
          </a:p>
          <a:p>
            <a:pPr lvl="2"/>
            <a:r>
              <a:t>GUI returns ciphertext </a:t>
            </a:r>
          </a:p>
          <a:p>
            <a:pPr/>
            <a:r>
              <a:t>Alice can send ciphertext to Bob through text or email</a:t>
            </a:r>
          </a:p>
          <a:p>
            <a:pPr lvl="2"/>
            <a:r>
              <a:t>Alice also mentions some other important information</a:t>
            </a:r>
          </a:p>
          <a:p>
            <a:pPr/>
            <a:r>
              <a:t>Bob uses same GUI to decrypt Alice’s message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ptions"/>
          <p:cNvSpPr txBox="1"/>
          <p:nvPr>
            <p:ph type="title"/>
          </p:nvPr>
        </p:nvSpPr>
        <p:spPr>
          <a:xfrm>
            <a:off x="952500" y="4910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Options</a:t>
            </a:r>
          </a:p>
        </p:txBody>
      </p:sp>
      <p:sp>
        <p:nvSpPr>
          <p:cNvPr id="126" name="Hash…"/>
          <p:cNvSpPr txBox="1"/>
          <p:nvPr>
            <p:ph type="body" sz="half" idx="1"/>
          </p:nvPr>
        </p:nvSpPr>
        <p:spPr>
          <a:xfrm>
            <a:off x="766233" y="2944283"/>
            <a:ext cx="6645045" cy="7360710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Hash</a:t>
            </a:r>
          </a:p>
          <a:p>
            <a:pPr lvl="1">
              <a:defRPr sz="3000"/>
            </a:pPr>
            <a:r>
              <a:t>MD5</a:t>
            </a:r>
          </a:p>
          <a:p>
            <a:pPr lvl="1">
              <a:defRPr sz="3000"/>
            </a:pPr>
            <a:r>
              <a:t>SHA</a:t>
            </a:r>
          </a:p>
          <a:p>
            <a:pPr lvl="2">
              <a:defRPr sz="3000"/>
            </a:pPr>
            <a:r>
              <a:t>SHA1, SHA224, SHA256, SHA384, SHA512</a:t>
            </a:r>
          </a:p>
        </p:txBody>
      </p:sp>
      <p:sp>
        <p:nvSpPr>
          <p:cNvPr id="127" name="Symmetric…"/>
          <p:cNvSpPr txBox="1"/>
          <p:nvPr/>
        </p:nvSpPr>
        <p:spPr>
          <a:xfrm>
            <a:off x="6740955" y="2979142"/>
            <a:ext cx="5767487" cy="6333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000"/>
            </a:pPr>
            <a:r>
              <a:t>Symmetric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000"/>
            </a:pPr>
            <a:r>
              <a:t>AES</a:t>
            </a:r>
          </a:p>
          <a:p>
            <a:pPr lvl="2" marL="1333500" indent="-444500" algn="l">
              <a:spcBef>
                <a:spcPts val="4200"/>
              </a:spcBef>
              <a:buSzPct val="145000"/>
              <a:buChar char="•"/>
              <a:defRPr b="0" sz="3000"/>
            </a:pPr>
            <a:r>
              <a:t>CTR, ECB, OFB, CBC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000"/>
            </a:pPr>
            <a:r>
              <a:t>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ser In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Input</a:t>
            </a:r>
          </a:p>
        </p:txBody>
      </p:sp>
      <p:sp>
        <p:nvSpPr>
          <p:cNvPr id="130" name="take the user’s input such as:…"/>
          <p:cNvSpPr txBox="1"/>
          <p:nvPr>
            <p:ph type="body" idx="1"/>
          </p:nvPr>
        </p:nvSpPr>
        <p:spPr>
          <a:xfrm>
            <a:off x="325966" y="2455333"/>
            <a:ext cx="11099801" cy="6286501"/>
          </a:xfrm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take the user’s input such as: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designated number of bits (for key generator)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key (copied and pasted from key generator offered by GUI)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choice of mode for encryption scheme (Ex: choose between CTR, ECB, OFB, CBC for AES)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plaintext message (for encrypt)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ciphertext message (for decrypt)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ckend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Code </a:t>
            </a:r>
          </a:p>
        </p:txBody>
      </p:sp>
      <p:sp>
        <p:nvSpPr>
          <p:cNvPr id="133" name="process user’s input…"/>
          <p:cNvSpPr txBox="1"/>
          <p:nvPr>
            <p:ph type="body" idx="1"/>
          </p:nvPr>
        </p:nvSpPr>
        <p:spPr>
          <a:xfrm>
            <a:off x="1333500" y="1936750"/>
            <a:ext cx="11290928" cy="6286500"/>
          </a:xfrm>
          <a:prstGeom prst="rect">
            <a:avLst/>
          </a:prstGeom>
        </p:spPr>
        <p:txBody>
          <a:bodyPr/>
          <a:lstStyle/>
          <a:p>
            <a:pPr/>
            <a:r>
              <a:t>process user’s input</a:t>
            </a:r>
          </a:p>
          <a:p>
            <a:pPr lvl="2"/>
            <a:r>
              <a:t>make calls to PyCrypto to obtain high-level functions along with their primitives</a:t>
            </a:r>
          </a:p>
          <a:p>
            <a:pPr lvl="2"/>
            <a:r>
              <a:t>rendered output to front end </a:t>
            </a:r>
          </a:p>
          <a:p>
            <a:pPr/>
            <a:r>
              <a:t>incorporate back-end code into GUI functionality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ashing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Hashing Functions</a:t>
            </a:r>
          </a:p>
        </p:txBody>
      </p:sp>
      <p:sp>
        <p:nvSpPr>
          <p:cNvPr id="136" name="user inputs message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user inputs message</a:t>
            </a:r>
          </a:p>
          <a:p>
            <a:pPr/>
            <a:r>
              <a:t>chooses which version (for SHA)</a:t>
            </a:r>
          </a:p>
          <a:p>
            <a:pPr/>
            <a:r>
              <a:t>code makes call to necessary hash function from library</a:t>
            </a:r>
          </a:p>
          <a:p>
            <a:pPr/>
            <a:r>
              <a:t>resulting hash is returned to user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ncryption (ex: A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Encryption (ex: AES)</a:t>
            </a:r>
          </a:p>
        </p:txBody>
      </p:sp>
      <p:sp>
        <p:nvSpPr>
          <p:cNvPr id="139" name="create AES object…"/>
          <p:cNvSpPr txBox="1"/>
          <p:nvPr>
            <p:ph type="body" sz="half" idx="1"/>
          </p:nvPr>
        </p:nvSpPr>
        <p:spPr>
          <a:xfrm>
            <a:off x="368300" y="2317750"/>
            <a:ext cx="4093468" cy="6286500"/>
          </a:xfrm>
          <a:prstGeom prst="rect">
            <a:avLst/>
          </a:prstGeom>
        </p:spPr>
        <p:txBody>
          <a:bodyPr/>
          <a:lstStyle/>
          <a:p>
            <a:pPr/>
            <a:r>
              <a:t>create AES object</a:t>
            </a:r>
          </a:p>
          <a:p>
            <a:pPr/>
            <a:r>
              <a:t>create random Initialization Vector (IV)</a:t>
            </a:r>
          </a:p>
          <a:p>
            <a:pPr/>
            <a:r>
              <a:t>using IV, message, mode choice, and the generated key</a:t>
            </a:r>
          </a:p>
          <a:p>
            <a:pPr lvl="2"/>
            <a:r>
              <a:t>call encrypt on AES object</a:t>
            </a:r>
          </a:p>
        </p:txBody>
      </p:sp>
      <p:pic>
        <p:nvPicPr>
          <p:cNvPr id="140" name="31749618_10212028559534225_4128404688984866816_n.png" descr="31749618_10212028559534225_412840468898486681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1482" y="2361212"/>
            <a:ext cx="8317596" cy="503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cryption (ex: A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Decryption (ex: AES)</a:t>
            </a:r>
          </a:p>
        </p:txBody>
      </p:sp>
      <p:sp>
        <p:nvSpPr>
          <p:cNvPr id="143" name="create AES object…"/>
          <p:cNvSpPr txBox="1"/>
          <p:nvPr>
            <p:ph type="body" sz="half" idx="1"/>
          </p:nvPr>
        </p:nvSpPr>
        <p:spPr>
          <a:xfrm>
            <a:off x="8271172" y="2292350"/>
            <a:ext cx="4735911" cy="6286500"/>
          </a:xfrm>
          <a:prstGeom prst="rect">
            <a:avLst/>
          </a:prstGeom>
        </p:spPr>
        <p:txBody>
          <a:bodyPr/>
          <a:lstStyle/>
          <a:p>
            <a:pPr/>
            <a:r>
              <a:t>create AES object</a:t>
            </a:r>
          </a:p>
          <a:p>
            <a:pPr/>
            <a:r>
              <a:t>create random Initialization Vector (IV)</a:t>
            </a:r>
          </a:p>
          <a:p>
            <a:pPr/>
            <a:r>
              <a:t>using IV, message, mode choice, and the generated key  </a:t>
            </a:r>
          </a:p>
          <a:p>
            <a:pPr lvl="2"/>
            <a:r>
              <a:t>call decrypt on AES object</a:t>
            </a:r>
          </a:p>
        </p:txBody>
      </p:sp>
      <p:pic>
        <p:nvPicPr>
          <p:cNvPr id="144" name="31760167_10212028561334270_4935704604710010880_n.png" descr="31760167_10212028561334270_4935704604710010880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45" y="2479122"/>
            <a:ext cx="8050014" cy="4795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91919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UI"/>
          <p:cNvSpPr txBox="1"/>
          <p:nvPr>
            <p:ph type="title"/>
          </p:nvPr>
        </p:nvSpPr>
        <p:spPr>
          <a:xfrm>
            <a:off x="952500" y="-440267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GUI </a:t>
            </a:r>
          </a:p>
        </p:txBody>
      </p:sp>
      <p:sp>
        <p:nvSpPr>
          <p:cNvPr id="147" name="Alice opens the GUI…"/>
          <p:cNvSpPr txBox="1"/>
          <p:nvPr>
            <p:ph type="body" idx="1"/>
          </p:nvPr>
        </p:nvSpPr>
        <p:spPr>
          <a:xfrm>
            <a:off x="174095" y="-1337734"/>
            <a:ext cx="12656610" cy="6286501"/>
          </a:xfrm>
          <a:prstGeom prst="rect">
            <a:avLst/>
          </a:prstGeom>
        </p:spPr>
        <p:txBody>
          <a:bodyPr/>
          <a:lstStyle/>
          <a:p>
            <a:pPr/>
            <a:r>
              <a:t>Alice opens the GUI</a:t>
            </a:r>
          </a:p>
          <a:p>
            <a:pPr lvl="2"/>
            <a:r>
              <a:t>options in the top right: Hash, Asymmetric, Symmetric</a:t>
            </a:r>
          </a:p>
        </p:txBody>
      </p:sp>
      <p:pic>
        <p:nvPicPr>
          <p:cNvPr id="148" name="31034168_10212018025750887_957246564_o.png" descr="31034168_10212018025750887_957246564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86" y="3094473"/>
            <a:ext cx="12882228" cy="663263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Oval"/>
          <p:cNvSpPr/>
          <p:nvPr/>
        </p:nvSpPr>
        <p:spPr>
          <a:xfrm>
            <a:off x="10134600" y="2763043"/>
            <a:ext cx="2808685" cy="10554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