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3" r:id="rId3"/>
    <p:sldId id="365" r:id="rId4"/>
    <p:sldId id="358" r:id="rId5"/>
    <p:sldId id="366" r:id="rId6"/>
    <p:sldId id="360" r:id="rId7"/>
    <p:sldId id="361" r:id="rId8"/>
    <p:sldId id="362" r:id="rId9"/>
    <p:sldId id="359" r:id="rId10"/>
    <p:sldId id="281" r:id="rId11"/>
    <p:sldId id="334" r:id="rId12"/>
    <p:sldId id="333" r:id="rId13"/>
    <p:sldId id="335" r:id="rId14"/>
    <p:sldId id="363" r:id="rId15"/>
    <p:sldId id="364" r:id="rId16"/>
    <p:sldId id="349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04" autoAdjust="0"/>
  </p:normalViewPr>
  <p:slideViewPr>
    <p:cSldViewPr snapToGrid="0">
      <p:cViewPr varScale="1">
        <p:scale>
          <a:sx n="67" d="100"/>
          <a:sy n="67" d="100"/>
        </p:scale>
        <p:origin x="750" y="8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2203A-73A5-4BD1-AF7D-B2ED6399ECBA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C0AD-9A79-41A0-8891-34F68882B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42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C0AD-9A79-41A0-8891-34F68882BA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28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C0AD-9A79-41A0-8891-34F68882BA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02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C0AD-9A79-41A0-8891-34F68882BA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45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mp.pharm.mssm.edu/archs4/index.html" TargetMode="External"/><Relationship Id="rId5" Type="http://schemas.openxmlformats.org/officeDocument/2006/relationships/hyperlink" Target="https://www.ebi.ac.uk/ega/datasets/EGAD00001000733" TargetMode="External"/><Relationship Id="rId4" Type="http://schemas.openxmlformats.org/officeDocument/2006/relationships/hyperlink" Target="https://www.ncbi.nlm.nih.gov/geo/query/acc.cgi?acc=GSE4847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geneatlas.roslin.ed.ac.u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rbase.org/" TargetMode="External"/><Relationship Id="rId5" Type="http://schemas.openxmlformats.org/officeDocument/2006/relationships/hyperlink" Target="https://www.ebi.ac.uk/gwas/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ancergenome.nih.go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pigenomesportal.ca/ihec/" TargetMode="External"/><Relationship Id="rId5" Type="http://schemas.openxmlformats.org/officeDocument/2006/relationships/hyperlink" Target="https://www.ncbi.nlm.nih.gov/projects/genome/guide/human/" TargetMode="Externa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ing-db.org/" TargetMode="External"/><Relationship Id="rId5" Type="http://schemas.openxmlformats.org/officeDocument/2006/relationships/hyperlink" Target="http://www.reactome.org/" TargetMode="External"/><Relationship Id="rId4" Type="http://schemas.openxmlformats.org/officeDocument/2006/relationships/hyperlink" Target="http://www.geneontology.or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bmri.researchlumc.nl/atlas/" TargetMode="External"/><Relationship Id="rId5" Type="http://schemas.openxmlformats.org/officeDocument/2006/relationships/hyperlink" Target="http://www.ensembl.org/index.html" TargetMode="External"/><Relationship Id="rId4" Type="http://schemas.openxmlformats.org/officeDocument/2006/relationships/hyperlink" Target="https://genome-euro.ucsc.edu/cgi-bin/hgGateway?redirect=manual&amp;source=genome.ucsc.ed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25680" y="209550"/>
            <a:ext cx="8711976" cy="1835151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Helvetica Neue"/>
                <a:cs typeface="Helvetica Neue"/>
              </a:rPr>
              <a:t>Exploiting public data</a:t>
            </a:r>
            <a:endParaRPr lang="nl-NL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25680" y="2875283"/>
            <a:ext cx="6400800" cy="1651000"/>
          </a:xfrm>
        </p:spPr>
        <p:txBody>
          <a:bodyPr rtlCol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Bas Heijmans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Molecular Epidemiology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Leiden University Medical Center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The Netherlands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nl-NL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bas.heijmans@lumc.nl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pic>
        <p:nvPicPr>
          <p:cNvPr id="9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25680" y="4614605"/>
            <a:ext cx="69241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 Neue"/>
                <a:cs typeface="Helvetica Neue"/>
              </a:rPr>
              <a:t>FOS course Molecular Data Science </a:t>
            </a:r>
            <a:r>
              <a:rPr lang="mr-IN" sz="1500" dirty="0">
                <a:latin typeface="Helvetica Neue"/>
                <a:cs typeface="Helvetica Neue"/>
              </a:rPr>
              <a:t>–</a:t>
            </a:r>
            <a:r>
              <a:rPr lang="en-US" sz="1500" dirty="0">
                <a:latin typeface="Helvetica Neue"/>
                <a:cs typeface="Helvetica Neue"/>
              </a:rPr>
              <a:t> 29 October 2020</a:t>
            </a:r>
          </a:p>
        </p:txBody>
      </p:sp>
    </p:spTree>
    <p:extLst>
      <p:ext uri="{BB962C8B-B14F-4D97-AF65-F5344CB8AC3E}">
        <p14:creationId xmlns:p14="http://schemas.microsoft.com/office/powerpoint/2010/main" val="12631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0" y="-975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Genomic dysregulation and ageing</a:t>
            </a:r>
          </a:p>
        </p:txBody>
      </p:sp>
      <p:pic>
        <p:nvPicPr>
          <p:cNvPr id="14" name="Picture 13" descr="Screen Shot 2016-09-19 at 21.16.0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" t="626" r="3200" b="3302"/>
          <a:stretch/>
        </p:blipFill>
        <p:spPr>
          <a:xfrm>
            <a:off x="378363" y="1655886"/>
            <a:ext cx="3408874" cy="3365080"/>
          </a:xfrm>
          <a:prstGeom prst="rect">
            <a:avLst/>
          </a:prstGeom>
        </p:spPr>
      </p:pic>
      <p:pic>
        <p:nvPicPr>
          <p:cNvPr id="2" name="Picture 1" descr="Screen Shot 2017-03-21 at 17.46.4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694" y="1655886"/>
            <a:ext cx="4565506" cy="27784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305" y="863969"/>
            <a:ext cx="3315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/>
                <a:cs typeface="Helvetica Neue"/>
              </a:rPr>
              <a:t>Lopes-</a:t>
            </a:r>
            <a:r>
              <a:rPr lang="en-US" sz="2000" dirty="0" err="1">
                <a:latin typeface="Helvetica Neue"/>
                <a:cs typeface="Helvetica Neue"/>
              </a:rPr>
              <a:t>Otin</a:t>
            </a:r>
            <a:r>
              <a:rPr lang="en-US" sz="2000" dirty="0">
                <a:latin typeface="Helvetica Neue"/>
                <a:cs typeface="Helvetica Neue"/>
              </a:rPr>
              <a:t> et al. </a:t>
            </a:r>
            <a:r>
              <a:rPr lang="en-US" sz="2000" i="1" dirty="0">
                <a:latin typeface="Helvetica Neue"/>
                <a:cs typeface="Helvetica Neue"/>
              </a:rPr>
              <a:t>Cell</a:t>
            </a:r>
            <a:r>
              <a:rPr lang="en-US" sz="2000" dirty="0">
                <a:latin typeface="Helvetica Neue"/>
                <a:cs typeface="Helvetica Neue"/>
              </a:rPr>
              <a:t> 2013: </a:t>
            </a:r>
          </a:p>
          <a:p>
            <a:r>
              <a:rPr lang="en-US" sz="2200" dirty="0">
                <a:solidFill>
                  <a:srgbClr val="953735"/>
                </a:solidFill>
                <a:latin typeface="Helvetica Neue"/>
                <a:cs typeface="Helvetica Neue"/>
              </a:rPr>
              <a:t>‘9 hallmarks of ageing’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4677" y="863969"/>
            <a:ext cx="30448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/>
                <a:cs typeface="Helvetica Neue"/>
              </a:rPr>
              <a:t>Kennedy et al. </a:t>
            </a:r>
            <a:r>
              <a:rPr lang="en-US" sz="2000" i="1" dirty="0">
                <a:latin typeface="Helvetica Neue"/>
                <a:cs typeface="Helvetica Neue"/>
              </a:rPr>
              <a:t>Cell</a:t>
            </a:r>
            <a:r>
              <a:rPr lang="en-US" sz="2000" dirty="0">
                <a:latin typeface="Helvetica Neue"/>
                <a:cs typeface="Helvetica Neue"/>
              </a:rPr>
              <a:t> 2014:</a:t>
            </a:r>
          </a:p>
          <a:p>
            <a:r>
              <a:rPr lang="en-US" sz="2200" dirty="0">
                <a:solidFill>
                  <a:srgbClr val="953735"/>
                </a:solidFill>
                <a:latin typeface="Helvetica Neue"/>
                <a:cs typeface="Helvetica Neue"/>
              </a:rPr>
              <a:t>‘7 pillars of ageing’</a:t>
            </a:r>
          </a:p>
        </p:txBody>
      </p:sp>
    </p:spTree>
    <p:extLst>
      <p:ext uri="{BB962C8B-B14F-4D97-AF65-F5344CB8AC3E}">
        <p14:creationId xmlns:p14="http://schemas.microsoft.com/office/powerpoint/2010/main" val="62385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Plaatje%20Bas%20Horvath%20voorspelde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608" y="1339112"/>
            <a:ext cx="3074858" cy="2878843"/>
          </a:xfrm>
          <a:prstGeom prst="rect">
            <a:avLst/>
          </a:prstGeom>
        </p:spPr>
      </p:pic>
      <p:sp>
        <p:nvSpPr>
          <p:cNvPr id="14" name="Text Box 232"/>
          <p:cNvSpPr txBox="1">
            <a:spLocks noChangeArrowheads="1"/>
          </p:cNvSpPr>
          <p:nvPr/>
        </p:nvSpPr>
        <p:spPr bwMode="auto">
          <a:xfrm>
            <a:off x="573991" y="4205348"/>
            <a:ext cx="38870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Helvetica Neue"/>
                <a:cs typeface="Helvetica Neue"/>
              </a:rPr>
              <a:t>DNAmeth</a:t>
            </a:r>
            <a:r>
              <a:rPr lang="en-US" sz="1600" dirty="0">
                <a:latin typeface="Helvetica Neue"/>
                <a:cs typeface="Helvetica Neue"/>
              </a:rPr>
              <a:t> clock of Steve Horvath of 353 </a:t>
            </a:r>
            <a:r>
              <a:rPr lang="en-US" sz="1600" dirty="0" err="1">
                <a:latin typeface="Helvetica Neue"/>
                <a:cs typeface="Helvetica Neue"/>
              </a:rPr>
              <a:t>CpGs</a:t>
            </a:r>
            <a:r>
              <a:rPr lang="en-US" sz="1600" dirty="0">
                <a:latin typeface="Helvetica Neue"/>
                <a:cs typeface="Helvetica Neue"/>
              </a:rPr>
              <a:t> (</a:t>
            </a:r>
            <a:r>
              <a:rPr lang="en-US" sz="1600" i="1" dirty="0">
                <a:latin typeface="Helvetica Neue"/>
                <a:cs typeface="Helvetica Neue"/>
              </a:rPr>
              <a:t>Genome </a:t>
            </a:r>
            <a:r>
              <a:rPr lang="en-US" sz="1600" i="1" dirty="0" err="1">
                <a:latin typeface="Helvetica Neue"/>
                <a:cs typeface="Helvetica Neue"/>
              </a:rPr>
              <a:t>Biol</a:t>
            </a:r>
            <a:r>
              <a:rPr lang="en-US" sz="1600" i="1" dirty="0">
                <a:latin typeface="Helvetica Neue"/>
                <a:cs typeface="Helvetica Neue"/>
              </a:rPr>
              <a:t> </a:t>
            </a:r>
            <a:r>
              <a:rPr lang="en-US" sz="1600" dirty="0">
                <a:latin typeface="Helvetica Neue"/>
                <a:cs typeface="Helvetica Neue"/>
              </a:rPr>
              <a:t>2013) applied on our own data (N&gt;3000).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75675" y="1011128"/>
            <a:ext cx="530176" cy="3206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7937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rgbClr val="1F497D"/>
                </a:solidFill>
                <a:latin typeface="Helvetica Neue"/>
                <a:cs typeface="Helvetica Neue"/>
              </a:rPr>
              <a:t>DNA methylation tracks chronological age</a:t>
            </a:r>
          </a:p>
        </p:txBody>
      </p:sp>
    </p:spTree>
    <p:extLst>
      <p:ext uri="{BB962C8B-B14F-4D97-AF65-F5344CB8AC3E}">
        <p14:creationId xmlns:p14="http://schemas.microsoft.com/office/powerpoint/2010/main" val="170933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Plaatje%20Bas%20Horvath%20voorspeld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9905" y="1018511"/>
            <a:ext cx="3074858" cy="2878843"/>
          </a:xfrm>
          <a:prstGeom prst="rect">
            <a:avLst/>
          </a:prstGeom>
        </p:spPr>
      </p:pic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>
            <a:spLocks/>
          </p:cNvSpPr>
          <p:nvPr/>
        </p:nvSpPr>
        <p:spPr bwMode="auto">
          <a:xfrm>
            <a:off x="777505" y="3843661"/>
            <a:ext cx="4524375" cy="98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r>
              <a:rPr lang="en-US" dirty="0">
                <a:latin typeface="Helvetica Neue"/>
                <a:cs typeface="Helvetica Neue"/>
              </a:rPr>
              <a:t>Biology remains elusive.</a:t>
            </a:r>
          </a:p>
          <a:p>
            <a:pPr marL="177800" indent="-177800"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r>
              <a:rPr lang="en-US" dirty="0">
                <a:latin typeface="Helvetica Neue"/>
                <a:cs typeface="Helvetica Neue"/>
              </a:rPr>
              <a:t>No link with gene expression.</a:t>
            </a:r>
          </a:p>
          <a:p>
            <a:pPr marL="177800" indent="-177800"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r>
              <a:rPr lang="en-US" dirty="0">
                <a:latin typeface="Helvetica Neue"/>
                <a:cs typeface="Helvetica Neue"/>
              </a:rPr>
              <a:t>We already know chronological age.</a:t>
            </a:r>
          </a:p>
        </p:txBody>
      </p:sp>
      <p:sp>
        <p:nvSpPr>
          <p:cNvPr id="15" name="Freeform 14"/>
          <p:cNvSpPr/>
          <p:nvPr/>
        </p:nvSpPr>
        <p:spPr>
          <a:xfrm>
            <a:off x="1391357" y="1130324"/>
            <a:ext cx="1976761" cy="2356878"/>
          </a:xfrm>
          <a:custGeom>
            <a:avLst/>
            <a:gdLst>
              <a:gd name="connsiteX0" fmla="*/ 0 w 1644555"/>
              <a:gd name="connsiteY0" fmla="*/ 2033517 h 2033517"/>
              <a:gd name="connsiteX1" fmla="*/ 1644555 w 1644555"/>
              <a:gd name="connsiteY1" fmla="*/ 0 h 2033517"/>
              <a:gd name="connsiteX2" fmla="*/ 1644555 w 1644555"/>
              <a:gd name="connsiteY2" fmla="*/ 941696 h 2033517"/>
              <a:gd name="connsiteX3" fmla="*/ 0 w 1644555"/>
              <a:gd name="connsiteY3" fmla="*/ 2033517 h 203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555" h="2033517">
                <a:moveTo>
                  <a:pt x="0" y="2033517"/>
                </a:moveTo>
                <a:lnTo>
                  <a:pt x="1644555" y="0"/>
                </a:lnTo>
                <a:lnTo>
                  <a:pt x="1644555" y="941696"/>
                </a:lnTo>
                <a:lnTo>
                  <a:pt x="0" y="2033517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7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0" y="-1587"/>
            <a:ext cx="91440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Loss of epigenetic control with 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86641" y="1018511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age-related Variably Methylated Positions</a:t>
            </a:r>
          </a:p>
          <a:p>
            <a:r>
              <a:rPr lang="en-US" dirty="0" err="1"/>
              <a:t>aVMPs</a:t>
            </a:r>
            <a:endParaRPr lang="en-US" dirty="0"/>
          </a:p>
        </p:txBody>
      </p:sp>
      <p:pic>
        <p:nvPicPr>
          <p:cNvPr id="14" name="Picture 13" descr="I:\medewerkers\Roderick\450k Analysis\BIOS data\Figures article\Base figures\Presfigures\Examples genes_blackdots.t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843" y="1920983"/>
            <a:ext cx="4874942" cy="1472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933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462565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Large scale: </a:t>
            </a:r>
            <a:r>
              <a:rPr lang="en-US" sz="4000" dirty="0" err="1">
                <a:solidFill>
                  <a:schemeClr val="tx2"/>
                </a:solidFill>
                <a:latin typeface="Helvetica Neue"/>
                <a:sym typeface="Wingdings" panose="05000000000000000000" pitchFamily="2" charset="2"/>
              </a:rPr>
              <a:t>Biobank</a:t>
            </a:r>
            <a:r>
              <a:rPr lang="en-US" sz="4000" dirty="0">
                <a:solidFill>
                  <a:schemeClr val="tx2"/>
                </a:solidFill>
                <a:latin typeface="Helvetica Neue"/>
                <a:sym typeface="Wingdings" panose="05000000000000000000" pitchFamily="2" charset="2"/>
              </a:rPr>
              <a:t>-based Integrative </a:t>
            </a:r>
            <a:r>
              <a:rPr lang="en-US" sz="4000" dirty="0" err="1">
                <a:solidFill>
                  <a:schemeClr val="tx2"/>
                </a:solidFill>
                <a:latin typeface="Helvetica Neue"/>
                <a:sym typeface="Wingdings" panose="05000000000000000000" pitchFamily="2" charset="2"/>
              </a:rPr>
              <a:t>Omics</a:t>
            </a:r>
            <a:r>
              <a:rPr lang="en-US" sz="4000" dirty="0">
                <a:solidFill>
                  <a:schemeClr val="tx2"/>
                </a:solidFill>
                <a:latin typeface="Helvetica Neue"/>
                <a:sym typeface="Wingdings" panose="05000000000000000000" pitchFamily="2" charset="2"/>
              </a:rPr>
              <a:t> Study (BIOS)</a:t>
            </a:r>
          </a:p>
          <a:p>
            <a:pPr algn="ctr"/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3031" y="1399944"/>
            <a:ext cx="3938587" cy="3309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7" y="4598858"/>
            <a:ext cx="1058186" cy="474523"/>
          </a:xfrm>
          <a:prstGeom prst="rect">
            <a:avLst/>
          </a:prstGeom>
        </p:spPr>
      </p:pic>
      <p:pic>
        <p:nvPicPr>
          <p:cNvPr id="20" name="Picture 31" descr="logo_lumc.jp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70289" y="2477281"/>
            <a:ext cx="1917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 Neue"/>
              </a:rPr>
              <a:t>Illumina</a:t>
            </a:r>
            <a:r>
              <a:rPr lang="en-US" sz="1600" dirty="0">
                <a:latin typeface="Helvetica Neue"/>
              </a:rPr>
              <a:t> 450k array</a:t>
            </a:r>
            <a:endParaRPr lang="en-GB" sz="1600" dirty="0">
              <a:latin typeface="Helvetica Neu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1831" y="3176952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</a:rPr>
              <a:t>RNA-</a:t>
            </a:r>
            <a:r>
              <a:rPr lang="en-US" sz="1600" dirty="0" err="1">
                <a:latin typeface="Helvetica Neue"/>
              </a:rPr>
              <a:t>seq</a:t>
            </a:r>
            <a:endParaRPr lang="en-GB" sz="1600" dirty="0">
              <a:latin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0378" y="1777558"/>
            <a:ext cx="24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/>
              </a:rPr>
              <a:t>SNP arrays &amp; imputation</a:t>
            </a:r>
            <a:endParaRPr lang="en-GB" sz="1600" dirty="0">
              <a:latin typeface="Helvetica Neue"/>
            </a:endParaRPr>
          </a:p>
        </p:txBody>
      </p:sp>
      <p:pic>
        <p:nvPicPr>
          <p:cNvPr id="24" name="Picture 23" descr="Additional File 2.ti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7201" y="2704333"/>
            <a:ext cx="2254249" cy="21317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52610" y="1873336"/>
            <a:ext cx="42771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r>
              <a:rPr lang="en-US" sz="1600" dirty="0">
                <a:latin typeface="Helvetica Neue"/>
                <a:cs typeface="Helvetica Neue"/>
              </a:rPr>
              <a:t>Whole blood samples.</a:t>
            </a:r>
          </a:p>
          <a:p>
            <a:pPr marL="177800" indent="-177800"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r>
              <a:rPr lang="en-US" sz="1600" dirty="0">
                <a:latin typeface="Helvetica Neue"/>
                <a:cs typeface="Helvetica Neue"/>
              </a:rPr>
              <a:t>3295 </a:t>
            </a:r>
            <a:r>
              <a:rPr lang="en-US" sz="1600" dirty="0" err="1">
                <a:latin typeface="Helvetica Neue"/>
                <a:cs typeface="Helvetica Neue"/>
              </a:rPr>
              <a:t>methylome</a:t>
            </a:r>
            <a:r>
              <a:rPr lang="en-US" sz="1600" dirty="0">
                <a:latin typeface="Helvetica Neue"/>
                <a:cs typeface="Helvetica Neue"/>
              </a:rPr>
              <a:t> profiles: 450k array.</a:t>
            </a:r>
          </a:p>
          <a:p>
            <a:pPr marL="177800" indent="-177800"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r>
              <a:rPr lang="en-US" sz="1600" dirty="0">
                <a:latin typeface="Helvetica Neue"/>
                <a:cs typeface="Helvetica Neue"/>
              </a:rPr>
              <a:t>2044 </a:t>
            </a:r>
            <a:r>
              <a:rPr lang="en-US" sz="1600" dirty="0" err="1">
                <a:latin typeface="Helvetica Neue"/>
                <a:cs typeface="Helvetica Neue"/>
              </a:rPr>
              <a:t>transcriptome</a:t>
            </a:r>
            <a:r>
              <a:rPr lang="en-US" sz="1600" dirty="0">
                <a:latin typeface="Helvetica Neue"/>
                <a:cs typeface="Helvetica Neue"/>
              </a:rPr>
              <a:t> profiles: RNA-seq.</a:t>
            </a:r>
          </a:p>
        </p:txBody>
      </p:sp>
    </p:spTree>
    <p:extLst>
      <p:ext uri="{BB962C8B-B14F-4D97-AF65-F5344CB8AC3E}">
        <p14:creationId xmlns:p14="http://schemas.microsoft.com/office/powerpoint/2010/main" val="219114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Genomics papers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2117884" y="1512488"/>
            <a:ext cx="514429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400" dirty="0">
                <a:latin typeface="Helvetica Neue"/>
                <a:cs typeface="Helvetica Neue"/>
                <a:sym typeface="Wingdings"/>
              </a:rPr>
              <a:t>Discovery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400" dirty="0">
                <a:latin typeface="Helvetica Neue"/>
                <a:cs typeface="Helvetica Neue"/>
                <a:sym typeface="Wingdings"/>
              </a:rPr>
              <a:t>Validation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400" dirty="0">
                <a:latin typeface="Helvetica Neue"/>
                <a:cs typeface="Helvetica Neue"/>
                <a:sym typeface="Wingdings"/>
              </a:rPr>
              <a:t>Interpretation</a:t>
            </a:r>
          </a:p>
          <a:p>
            <a:pPr>
              <a:spcAft>
                <a:spcPts val="300"/>
              </a:spcAft>
              <a:buClr>
                <a:schemeClr val="tx2"/>
              </a:buClr>
            </a:pPr>
            <a:endParaRPr lang="en-US" sz="2400" dirty="0">
              <a:latin typeface="Helvetica Neue"/>
              <a:cs typeface="Helvetica Neue"/>
              <a:sym typeface="Wingdings"/>
            </a:endParaRPr>
          </a:p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400" dirty="0">
                <a:latin typeface="Helvetica Neue"/>
                <a:cs typeface="Helvetica Neue"/>
                <a:sym typeface="Wingdings"/>
              </a:rPr>
              <a:t>And often public data helps a lot!</a:t>
            </a:r>
          </a:p>
        </p:txBody>
      </p:sp>
    </p:spTree>
    <p:extLst>
      <p:ext uri="{BB962C8B-B14F-4D97-AF65-F5344CB8AC3E}">
        <p14:creationId xmlns:p14="http://schemas.microsoft.com/office/powerpoint/2010/main" val="257632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Get a </a:t>
            </a:r>
            <a:r>
              <a:rPr lang="en-US" sz="4000" b="1" dirty="0" err="1">
                <a:solidFill>
                  <a:schemeClr val="tx2"/>
                </a:solidFill>
                <a:latin typeface="Helvetica Neue"/>
                <a:cs typeface="Helvetica Neue"/>
              </a:rPr>
              <a:t>flavour</a:t>
            </a:r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 of the possibilities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736960" y="871285"/>
            <a:ext cx="767008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endParaRPr lang="en-US" sz="2200" dirty="0">
              <a:latin typeface="Helvetica Neue"/>
              <a:cs typeface="Helvetica Neue"/>
            </a:endParaRPr>
          </a:p>
          <a:p>
            <a:pPr>
              <a:buClr>
                <a:schemeClr val="tx2"/>
              </a:buClr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266700" indent="-266700">
              <a:buClr>
                <a:schemeClr val="tx2"/>
              </a:buClr>
              <a:buFontTx/>
              <a:buChar char="•"/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177800" indent="-177800">
              <a:buClr>
                <a:srgbClr val="800000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</p:txBody>
      </p:sp>
      <p:pic>
        <p:nvPicPr>
          <p:cNvPr id="2" name="Picture 1" descr="Screen Shot 2017-06-13 at 13.11.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1" y="773577"/>
            <a:ext cx="7625198" cy="424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563562" y="15730"/>
            <a:ext cx="8016876" cy="56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Reference </a:t>
            </a:r>
            <a:r>
              <a:rPr lang="en-US" sz="4000" b="1" dirty="0" err="1">
                <a:solidFill>
                  <a:schemeClr val="tx2"/>
                </a:solidFill>
                <a:latin typeface="Helvetica Neue"/>
                <a:cs typeface="Helvetica Neue"/>
              </a:rPr>
              <a:t>epigenomes</a:t>
            </a:r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 inform on biological function</a:t>
            </a:r>
            <a:endParaRPr lang="en-US" sz="4000" b="1" i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40898" y="4013076"/>
            <a:ext cx="1793174" cy="556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C:\Documents and Settings\Administrator\Desktop\NTU14248\web fig\nature14248-f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"/>
          <a:stretch/>
        </p:blipFill>
        <p:spPr bwMode="auto">
          <a:xfrm>
            <a:off x="2435566" y="1637789"/>
            <a:ext cx="4177165" cy="314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32"/>
          <p:cNvSpPr txBox="1">
            <a:spLocks noChangeArrowheads="1"/>
          </p:cNvSpPr>
          <p:nvPr/>
        </p:nvSpPr>
        <p:spPr bwMode="auto">
          <a:xfrm>
            <a:off x="368334" y="4715155"/>
            <a:ext cx="41344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Roadmap </a:t>
            </a:r>
            <a:r>
              <a:rPr lang="en-US" sz="1400" dirty="0" err="1">
                <a:latin typeface="Helvetica Neue"/>
                <a:cs typeface="Helvetica Neue"/>
              </a:rPr>
              <a:t>Epigenomics</a:t>
            </a:r>
            <a:r>
              <a:rPr lang="en-US" sz="1400" dirty="0">
                <a:latin typeface="Helvetica Neue"/>
                <a:cs typeface="Helvetica Neue"/>
              </a:rPr>
              <a:t> Consortium. </a:t>
            </a:r>
            <a:r>
              <a:rPr lang="en-US" sz="1400" i="1" dirty="0">
                <a:latin typeface="Helvetica Neue"/>
                <a:cs typeface="Helvetica Neue"/>
              </a:rPr>
              <a:t>Nature </a:t>
            </a:r>
            <a:r>
              <a:rPr lang="en-US" sz="1400" dirty="0">
                <a:latin typeface="Helvetica Neue"/>
                <a:cs typeface="Helvetica Neue"/>
              </a:rPr>
              <a:t>2015.</a:t>
            </a:r>
          </a:p>
        </p:txBody>
      </p:sp>
      <p:pic>
        <p:nvPicPr>
          <p:cNvPr id="12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600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Public data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736960" y="871285"/>
            <a:ext cx="7670080" cy="34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2"/>
                </a:solidFill>
                <a:latin typeface="Helvetica Neue"/>
                <a:cs typeface="Helvetica Neue"/>
              </a:rPr>
              <a:t>Genomics data is increasingly made publicly available upon publication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Often requirement of journal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‘Open science’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Efficiency of research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Transparency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Reproducibility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Helvetica Neue"/>
                <a:ea typeface="ＭＳ Ｐゴシック" charset="0"/>
                <a:cs typeface="Helvetica Neue"/>
                <a:sym typeface="Wingdings"/>
              </a:rPr>
              <a:t>More citations</a:t>
            </a: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177800" indent="-177800">
              <a:buClr>
                <a:srgbClr val="800000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1031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21142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New opportunities for data savvy scientists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1057534" y="1833090"/>
            <a:ext cx="7351310" cy="158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400" dirty="0">
                <a:solidFill>
                  <a:srgbClr val="800000"/>
                </a:solidFill>
                <a:latin typeface="Helvetica Neue"/>
                <a:cs typeface="Helvetica Neue"/>
              </a:rPr>
              <a:t>Answering a research questions may not require the generation of new data!</a:t>
            </a:r>
          </a:p>
          <a:p>
            <a:pPr>
              <a:spcAft>
                <a:spcPts val="300"/>
              </a:spcAft>
              <a:buClr>
                <a:schemeClr val="tx2"/>
              </a:buClr>
            </a:pPr>
            <a:endParaRPr lang="en-US" sz="2200" dirty="0">
              <a:latin typeface="Helvetica Neue"/>
              <a:cs typeface="Helvetica Neue"/>
            </a:endParaRPr>
          </a:p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200" dirty="0">
                <a:latin typeface="Helvetica Neue"/>
                <a:cs typeface="Helvetica Neue"/>
              </a:rPr>
              <a:t>(although a combination of new and old is preferred)</a:t>
            </a:r>
          </a:p>
        </p:txBody>
      </p:sp>
    </p:spTree>
    <p:extLst>
      <p:ext uri="{BB962C8B-B14F-4D97-AF65-F5344CB8AC3E}">
        <p14:creationId xmlns:p14="http://schemas.microsoft.com/office/powerpoint/2010/main" val="346797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Databases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736960" y="871285"/>
            <a:ext cx="7670080" cy="6563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2"/>
                </a:solidFill>
                <a:latin typeface="Helvetica Neue"/>
                <a:cs typeface="Helvetica Neue"/>
              </a:rPr>
              <a:t>Research data (up to many samples)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Gene Expression Omnibus (GEO)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  <a:hlinkClick r:id="rId4"/>
              </a:rPr>
              <a:t>https://www.ncbi.nlm.nih.gov/geo/query/acc.cgi?acc=GSE48472</a:t>
            </a: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European Genome-phenome Archive (EGA)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  <a:hlinkClick r:id="rId5"/>
              </a:rPr>
              <a:t>https://www.ebi.ac.uk/ega/datasets/EGAD00001000733</a:t>
            </a: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ARCHS –RNA-</a:t>
            </a:r>
            <a:r>
              <a:rPr lang="en-US" sz="2200" dirty="0" err="1">
                <a:latin typeface="Helvetica Neue"/>
                <a:cs typeface="Helvetica Neue"/>
                <a:sym typeface="Wingdings"/>
              </a:rPr>
              <a:t>seq</a:t>
            </a:r>
            <a:r>
              <a:rPr lang="en-US" sz="2200" dirty="0">
                <a:latin typeface="Helvetica Neue"/>
                <a:cs typeface="Helvetica Neue"/>
                <a:sym typeface="Wingdings"/>
              </a:rPr>
              <a:t> gene counts from GEO ready for R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  <a:hlinkClick r:id="rId6"/>
              </a:rPr>
              <a:t>https://amp.pharm.mssm.edu/archs4/index.html</a:t>
            </a: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>
              <a:spcAft>
                <a:spcPts val="300"/>
              </a:spcAft>
              <a:buClr>
                <a:schemeClr val="tx2"/>
              </a:buClr>
            </a:pPr>
            <a:endParaRPr lang="en-US" sz="2200" dirty="0">
              <a:latin typeface="Helvetica Neue"/>
              <a:cs typeface="Helvetica Neue"/>
            </a:endParaRPr>
          </a:p>
          <a:p>
            <a:pPr>
              <a:spcAft>
                <a:spcPts val="600"/>
              </a:spcAft>
              <a:buClr>
                <a:schemeClr val="tx2"/>
              </a:buClr>
            </a:pPr>
            <a:endParaRPr lang="en-US" sz="2200" dirty="0">
              <a:latin typeface="Helvetica Neue"/>
              <a:cs typeface="Helvetica Neue"/>
            </a:endParaRPr>
          </a:p>
          <a:p>
            <a:pPr>
              <a:spcAft>
                <a:spcPts val="600"/>
              </a:spcAft>
              <a:buClr>
                <a:schemeClr val="tx2"/>
              </a:buClr>
            </a:pPr>
            <a:endParaRPr lang="en-US" sz="2200" dirty="0">
              <a:latin typeface="Helvetica Neue"/>
              <a:cs typeface="Helvetica Neue"/>
            </a:endParaRPr>
          </a:p>
          <a:p>
            <a:pPr>
              <a:buClr>
                <a:schemeClr val="tx2"/>
              </a:buClr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266700" indent="-266700">
              <a:buClr>
                <a:schemeClr val="tx2"/>
              </a:buClr>
              <a:buFontTx/>
              <a:buChar char="•"/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177800" indent="-177800">
              <a:buClr>
                <a:srgbClr val="800000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394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Databases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736960" y="871285"/>
            <a:ext cx="7670080" cy="404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2"/>
                </a:solidFill>
                <a:latin typeface="Helvetica Neue"/>
                <a:cs typeface="Helvetica Neue"/>
              </a:rPr>
              <a:t>GWAS summary statistics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GWAS catalog of genome-wide significant SNPs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  <a:hlinkClick r:id="rId5"/>
              </a:rPr>
              <a:t>https://www.ebi.ac.uk/gwas/</a:t>
            </a: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>
              <a:spcAft>
                <a:spcPts val="300"/>
              </a:spcAft>
              <a:buClr>
                <a:schemeClr val="tx2"/>
              </a:buClr>
            </a:pP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MR-base: summary statistics with focus on Mendelian randomization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  <a:hlinkClick r:id="rId6"/>
              </a:rPr>
              <a:t>http://www.mrbase.org/</a:t>
            </a: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UK Biobank </a:t>
            </a:r>
            <a:r>
              <a:rPr lang="en-US" sz="2200" dirty="0" err="1">
                <a:latin typeface="Helvetica Neue"/>
                <a:cs typeface="Helvetica Neue"/>
                <a:sym typeface="Wingdings"/>
              </a:rPr>
              <a:t>GeneAtlas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  <a:hlinkClick r:id="rId7"/>
              </a:rPr>
              <a:t>http://geneatlas.roslin.ed.ac.uk/</a:t>
            </a: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177800" indent="-177800">
              <a:buClr>
                <a:srgbClr val="800000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9915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Databases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736960" y="871285"/>
            <a:ext cx="767008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2"/>
                </a:solidFill>
                <a:latin typeface="Helvetica Neue"/>
                <a:cs typeface="Helvetica Neue"/>
              </a:rPr>
              <a:t>Reference data (few samples)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Human reference genome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  <a:hlinkClick r:id="rId5"/>
              </a:rPr>
              <a:t>https://www.ncbi.nlm.nih.gov/projects/genome/guide/human/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Human reference epigenomes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  <a:hlinkClick r:id="rId6"/>
              </a:rPr>
              <a:t>http://epigenomesportal.ca/ihec/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Cancer genomes (reference &amp; research data)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  <a:hlinkClick r:id="rId7"/>
              </a:rPr>
              <a:t>https://cancergenome.nih.gov</a:t>
            </a: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 marL="177800" indent="-177800">
              <a:buClr>
                <a:srgbClr val="800000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689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Databases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761620" y="982262"/>
            <a:ext cx="7670080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2"/>
                </a:solidFill>
                <a:latin typeface="Helvetica Neue"/>
                <a:cs typeface="Helvetica Neue"/>
              </a:rPr>
              <a:t>Biological pathways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Gene ontology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  <a:hlinkClick r:id="rId4"/>
              </a:rPr>
              <a:t>http://www.geneontology.org</a:t>
            </a: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err="1">
                <a:latin typeface="Helvetica Neue"/>
                <a:cs typeface="Helvetica Neue"/>
                <a:sym typeface="Wingdings"/>
              </a:rPr>
              <a:t>Reactome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  <a:hlinkClick r:id="rId5"/>
              </a:rPr>
              <a:t>http://www.reactome.org</a:t>
            </a: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 err="1">
                <a:latin typeface="Helvetica Neue"/>
                <a:cs typeface="Helvetica Neue"/>
                <a:sym typeface="Wingdings"/>
              </a:rPr>
              <a:t>StringDB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  <a:hlinkClick r:id="rId6"/>
              </a:rPr>
              <a:t>https://string-db.org/</a:t>
            </a: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Helvetica Neue"/>
              <a:cs typeface="Helvetica Neue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0468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Databases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761619" y="982262"/>
            <a:ext cx="8197654" cy="325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2"/>
                </a:solidFill>
                <a:latin typeface="Helvetica Neue"/>
                <a:cs typeface="Helvetica Neue"/>
              </a:rPr>
              <a:t>Browsers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Genome browsers like UCSC and ESMBL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  <a:hlinkClick r:id="rId4"/>
              </a:rPr>
              <a:t>https://genome-euro.ucsc.edu/cgi-bin/hgGateway?redirect=manual&amp;source=genome.ucsc.edu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  <a:hlinkClick r:id="rId5"/>
              </a:rPr>
              <a:t>http://www.ensembl.org/index.html</a:t>
            </a: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Helvetica Neue"/>
              <a:cs typeface="Helvetica Neue"/>
              <a:sym typeface="Wingdings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Omics atlases (effect of SNPs on expression/methylation and much more)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  <a:hlinkClick r:id="rId6"/>
              </a:rPr>
              <a:t>http://bbmri.researchlumc.nl/atlas/</a:t>
            </a:r>
            <a:endParaRPr lang="en-US" sz="2200" dirty="0">
              <a:latin typeface="Helvetica Neue"/>
              <a:cs typeface="Helvetica Neue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26424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Public data in practice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736960" y="871285"/>
            <a:ext cx="767008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endParaRPr lang="en-US" sz="2200" dirty="0">
              <a:latin typeface="Helvetica Neue"/>
              <a:cs typeface="Helvetica Neue"/>
            </a:endParaRPr>
          </a:p>
          <a:p>
            <a:pPr>
              <a:buClr>
                <a:schemeClr val="tx2"/>
              </a:buClr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266700" indent="-266700">
              <a:buClr>
                <a:schemeClr val="tx2"/>
              </a:buClr>
              <a:buFontTx/>
              <a:buChar char="•"/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177800" indent="-177800">
              <a:buClr>
                <a:srgbClr val="800000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</p:txBody>
      </p:sp>
      <p:pic>
        <p:nvPicPr>
          <p:cNvPr id="2" name="Picture 1" descr="Screen Shot 2017-06-13 at 13.11.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3" y="748915"/>
            <a:ext cx="7625198" cy="4245073"/>
          </a:xfrm>
          <a:prstGeom prst="rect">
            <a:avLst/>
          </a:prstGeom>
        </p:spPr>
      </p:pic>
      <p:pic>
        <p:nvPicPr>
          <p:cNvPr id="1026" name="Picture 2" descr="Image result for roderick slieker">
            <a:extLst>
              <a:ext uri="{FF2B5EF4-FFF2-40B4-BE49-F238E27FC236}">
                <a16:creationId xmlns:a16="http://schemas.microsoft.com/office/drawing/2014/main" id="{4AC5B60E-0136-4429-9DCC-A1E6F83808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8" b="4070"/>
          <a:stretch/>
        </p:blipFill>
        <p:spPr bwMode="auto">
          <a:xfrm>
            <a:off x="16184" y="3462655"/>
            <a:ext cx="952500" cy="11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15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548</Words>
  <Application>Microsoft Office PowerPoint</Application>
  <PresentationFormat>On-screen Show (16:9)</PresentationFormat>
  <Paragraphs>93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 Neue</vt:lpstr>
      <vt:lpstr>Office Theme</vt:lpstr>
      <vt:lpstr>Exploiting public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BBMRI’s national genomics infrastructure</dc:title>
  <dc:creator>Heijmans, B.T. (MOLEPI)</dc:creator>
  <cp:lastModifiedBy>Bastiaan Heijmans</cp:lastModifiedBy>
  <cp:revision>154</cp:revision>
  <dcterms:created xsi:type="dcterms:W3CDTF">2006-08-16T00:00:00Z</dcterms:created>
  <dcterms:modified xsi:type="dcterms:W3CDTF">2020-10-28T10:55:58Z</dcterms:modified>
</cp:coreProperties>
</file>