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1" r:id="rId3"/>
    <p:sldId id="405" r:id="rId4"/>
    <p:sldId id="409" r:id="rId5"/>
    <p:sldId id="423" r:id="rId6"/>
    <p:sldId id="382" r:id="rId7"/>
    <p:sldId id="428" r:id="rId8"/>
    <p:sldId id="334" r:id="rId9"/>
    <p:sldId id="422" r:id="rId10"/>
    <p:sldId id="400" r:id="rId11"/>
    <p:sldId id="378" r:id="rId12"/>
    <p:sldId id="402" r:id="rId13"/>
    <p:sldId id="420" r:id="rId14"/>
    <p:sldId id="465" r:id="rId15"/>
    <p:sldId id="421" r:id="rId16"/>
    <p:sldId id="467" r:id="rId17"/>
    <p:sldId id="469" r:id="rId18"/>
    <p:sldId id="468" r:id="rId19"/>
    <p:sldId id="442" r:id="rId20"/>
    <p:sldId id="332" r:id="rId21"/>
    <p:sldId id="462" r:id="rId22"/>
    <p:sldId id="443" r:id="rId23"/>
    <p:sldId id="330" r:id="rId24"/>
    <p:sldId id="444" r:id="rId25"/>
    <p:sldId id="445" r:id="rId26"/>
    <p:sldId id="449" r:id="rId27"/>
    <p:sldId id="452" r:id="rId28"/>
    <p:sldId id="454" r:id="rId29"/>
    <p:sldId id="464" r:id="rId30"/>
    <p:sldId id="453" r:id="rId31"/>
    <p:sldId id="459" r:id="rId32"/>
    <p:sldId id="456" r:id="rId33"/>
    <p:sldId id="455" r:id="rId34"/>
    <p:sldId id="458" r:id="rId35"/>
    <p:sldId id="461" r:id="rId36"/>
    <p:sldId id="460" r:id="rId37"/>
    <p:sldId id="463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6"/>
    <p:restoredTop sz="91643" autoAdjust="0"/>
  </p:normalViewPr>
  <p:slideViewPr>
    <p:cSldViewPr snapToGrid="0">
      <p:cViewPr varScale="1">
        <p:scale>
          <a:sx n="126" d="100"/>
          <a:sy n="126" d="100"/>
        </p:scale>
        <p:origin x="120" y="30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2203A-73A5-4BD1-AF7D-B2ED6399ECBA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C0AD-9A79-41A0-8891-34F68882B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42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C0AD-9A79-41A0-8891-34F68882BA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28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C78F-D1F8-488C-879A-CA2551EFE0C8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379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C78F-D1F8-488C-879A-CA2551EFE0C8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6136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C0AD-9A79-41A0-8891-34F68882BAE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544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C0AD-9A79-41A0-8891-34F68882BAE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91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C0AD-9A79-41A0-8891-34F68882BAE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71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C78F-D1F8-488C-879A-CA2551EFE0C8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758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C78F-D1F8-488C-879A-CA2551EFE0C8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272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C78F-D1F8-488C-879A-CA2551EFE0C8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272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C78F-D1F8-488C-879A-CA2551EFE0C8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200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C78F-D1F8-488C-879A-CA2551EFE0C8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613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C78F-D1F8-488C-879A-CA2551EFE0C8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6136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C78F-D1F8-488C-879A-CA2551EFE0C8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6136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C78F-D1F8-488C-879A-CA2551EFE0C8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6136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C78F-D1F8-488C-879A-CA2551EFE0C8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613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1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31.jpe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microsoft.com/office/2007/relationships/hdphoto" Target="../media/hdphoto1.wdp"/><Relationship Id="rId9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microsoft.com/office/2007/relationships/hdphoto" Target="../media/hdphoto1.wdp"/><Relationship Id="rId7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10" Type="http://schemas.openxmlformats.org/officeDocument/2006/relationships/image" Target="../media/image31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tiff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jp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microsoft.com/office/2007/relationships/hdphoto" Target="../media/hdphoto1.wdp"/><Relationship Id="rId7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microsoft.com/office/2007/relationships/hdphoto" Target="../media/hdphoto1.wdp"/><Relationship Id="rId7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25680" y="2875283"/>
            <a:ext cx="6400800" cy="1651000"/>
          </a:xfrm>
        </p:spPr>
        <p:txBody>
          <a:bodyPr rtlCol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Bas Heijmans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Molecular Epidemiology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Leiden University Medical Center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The Netherlands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nl-NL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bas.heijmans@lumc.nl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9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5680" y="4575711"/>
            <a:ext cx="743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FOS MDS – 27 October 2020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25680" y="418801"/>
            <a:ext cx="8287482" cy="1835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376092"/>
                </a:solidFill>
                <a:latin typeface="Helvetica Neue"/>
                <a:cs typeface="Helvetica Neue"/>
              </a:rPr>
              <a:t>Epigenetics and the Life Course</a:t>
            </a:r>
            <a:br>
              <a:rPr lang="en-US" sz="4000" dirty="0">
                <a:solidFill>
                  <a:srgbClr val="376092"/>
                </a:solidFill>
                <a:latin typeface="Helvetica Neue"/>
                <a:cs typeface="Helvetica Neue"/>
              </a:rPr>
            </a:br>
            <a:endParaRPr lang="en-US" sz="4000" dirty="0">
              <a:solidFill>
                <a:srgbClr val="37609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631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Text Box 3"/>
          <p:cNvSpPr txBox="1">
            <a:spLocks noChangeArrowheads="1"/>
          </p:cNvSpPr>
          <p:nvPr/>
        </p:nvSpPr>
        <p:spPr bwMode="auto">
          <a:xfrm>
            <a:off x="0" y="91748"/>
            <a:ext cx="91439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chemeClr val="accent1">
                    <a:lumMod val="75000"/>
                  </a:schemeClr>
                </a:solidFill>
                <a:latin typeface="Helvetica Neue"/>
                <a:cs typeface="Helvetica Neue"/>
              </a:rPr>
              <a:t>Looking across 16 genes</a:t>
            </a:r>
          </a:p>
        </p:txBody>
      </p:sp>
      <p:sp>
        <p:nvSpPr>
          <p:cNvPr id="63" name="Text Box 232"/>
          <p:cNvSpPr txBox="1">
            <a:spLocks noChangeArrowheads="1"/>
          </p:cNvSpPr>
          <p:nvPr/>
        </p:nvSpPr>
        <p:spPr bwMode="auto">
          <a:xfrm>
            <a:off x="1043579" y="4309615"/>
            <a:ext cx="27220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Tobi et al. </a:t>
            </a:r>
            <a:r>
              <a:rPr lang="en-US" sz="1400" i="1" dirty="0">
                <a:latin typeface="Helvetica Neue"/>
                <a:cs typeface="Helvetica Neue"/>
              </a:rPr>
              <a:t>Hum </a:t>
            </a:r>
            <a:r>
              <a:rPr lang="en-US" sz="1400" i="1" dirty="0" err="1">
                <a:latin typeface="Helvetica Neue"/>
                <a:cs typeface="Helvetica Neue"/>
              </a:rPr>
              <a:t>Mol</a:t>
            </a:r>
            <a:r>
              <a:rPr lang="en-US" sz="1400" i="1" dirty="0">
                <a:latin typeface="Helvetica Neue"/>
                <a:cs typeface="Helvetica Neue"/>
              </a:rPr>
              <a:t> Genet</a:t>
            </a:r>
            <a:r>
              <a:rPr lang="en-US" sz="1400" dirty="0">
                <a:latin typeface="Helvetica Neue"/>
                <a:cs typeface="Helvetica Neue"/>
              </a:rPr>
              <a:t> 2009</a:t>
            </a:r>
          </a:p>
        </p:txBody>
      </p:sp>
      <p:graphicFrame>
        <p:nvGraphicFramePr>
          <p:cNvPr id="64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09840"/>
              </p:ext>
            </p:extLst>
          </p:nvPr>
        </p:nvGraphicFramePr>
        <p:xfrm>
          <a:off x="1043579" y="1362753"/>
          <a:ext cx="2570480" cy="2684780"/>
        </p:xfrm>
        <a:graphic>
          <a:graphicData uri="http://schemas.openxmlformats.org/drawingml/2006/table">
            <a:tbl>
              <a:tblPr/>
              <a:tblGrid>
                <a:gridCol w="102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pitchFamily="34" charset="-128"/>
                          <a:cs typeface="Arial" charset="0"/>
                        </a:rPr>
                        <a:t>Gene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pitchFamily="34" charset="-128"/>
                          <a:cs typeface="Arial" charset="0"/>
                        </a:rPr>
                        <a:t>Early</a:t>
                      </a:r>
                      <a:endParaRPr kumimoji="0" lang="nl-NL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pitchFamily="34" charset="-128"/>
                          <a:cs typeface="Arial" charset="0"/>
                        </a:rPr>
                        <a:t>Late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pitchFamily="34" charset="-128"/>
                          <a:cs typeface="Arial" charset="0"/>
                        </a:rPr>
                        <a:t>IGF2</a:t>
                      </a:r>
                      <a:endParaRPr kumimoji="0" lang="nl-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pitchFamily="34" charset="-128"/>
                          <a:cs typeface="Times New Roman" pitchFamily="18" charset="0"/>
                        </a:rPr>
                        <a:t>GNAS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pitchFamily="34" charset="-128"/>
                          <a:cs typeface="Times New Roman" pitchFamily="18" charset="0"/>
                        </a:rPr>
                        <a:t>INSIGF</a:t>
                      </a:r>
                      <a:endParaRPr kumimoji="0" lang="nb-NO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pitchFamily="34" charset="-128"/>
                          <a:cs typeface="Times New Roman" pitchFamily="18" charset="0"/>
                        </a:rPr>
                        <a:t>IL10 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pitchFamily="34" charset="-128"/>
                          <a:cs typeface="Times New Roman" pitchFamily="18" charset="0"/>
                        </a:rPr>
                        <a:t>LEP </a:t>
                      </a:r>
                      <a:endParaRPr kumimoji="0" lang="nb-NO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pitchFamily="34" charset="-128"/>
                          <a:cs typeface="Times New Roman" pitchFamily="18" charset="0"/>
                        </a:rPr>
                        <a:t>ABCA1</a:t>
                      </a:r>
                      <a:endParaRPr kumimoji="0" lang="nb-N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5" name="Line 139"/>
          <p:cNvSpPr>
            <a:spLocks noChangeShapeType="1"/>
          </p:cNvSpPr>
          <p:nvPr/>
        </p:nvSpPr>
        <p:spPr bwMode="auto">
          <a:xfrm>
            <a:off x="2390484" y="1869165"/>
            <a:ext cx="0" cy="187325"/>
          </a:xfrm>
          <a:prstGeom prst="line">
            <a:avLst/>
          </a:prstGeom>
          <a:noFill/>
          <a:ln w="1270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140"/>
          <p:cNvSpPr>
            <a:spLocks noChangeShapeType="1"/>
          </p:cNvSpPr>
          <p:nvPr/>
        </p:nvSpPr>
        <p:spPr bwMode="auto">
          <a:xfrm>
            <a:off x="2390484" y="2608940"/>
            <a:ext cx="0" cy="187325"/>
          </a:xfrm>
          <a:prstGeom prst="line">
            <a:avLst/>
          </a:prstGeom>
          <a:noFill/>
          <a:ln w="1270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141"/>
          <p:cNvSpPr>
            <a:spLocks noChangeShapeType="1"/>
          </p:cNvSpPr>
          <p:nvPr/>
        </p:nvSpPr>
        <p:spPr bwMode="auto">
          <a:xfrm>
            <a:off x="3074697" y="2262865"/>
            <a:ext cx="0" cy="187325"/>
          </a:xfrm>
          <a:prstGeom prst="line">
            <a:avLst/>
          </a:prstGeom>
          <a:noFill/>
          <a:ln w="1270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142"/>
          <p:cNvSpPr>
            <a:spLocks noChangeShapeType="1"/>
          </p:cNvSpPr>
          <p:nvPr/>
        </p:nvSpPr>
        <p:spPr bwMode="auto">
          <a:xfrm flipV="1">
            <a:off x="2390484" y="2243815"/>
            <a:ext cx="0" cy="187325"/>
          </a:xfrm>
          <a:prstGeom prst="line">
            <a:avLst/>
          </a:prstGeom>
          <a:noFill/>
          <a:ln w="15875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143"/>
          <p:cNvSpPr>
            <a:spLocks noChangeShapeType="1"/>
          </p:cNvSpPr>
          <p:nvPr/>
        </p:nvSpPr>
        <p:spPr bwMode="auto">
          <a:xfrm flipV="1">
            <a:off x="2390484" y="2993115"/>
            <a:ext cx="0" cy="187325"/>
          </a:xfrm>
          <a:prstGeom prst="line">
            <a:avLst/>
          </a:prstGeom>
          <a:noFill/>
          <a:ln w="15875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144"/>
          <p:cNvSpPr>
            <a:spLocks noChangeShapeType="1"/>
          </p:cNvSpPr>
          <p:nvPr/>
        </p:nvSpPr>
        <p:spPr bwMode="auto">
          <a:xfrm flipV="1">
            <a:off x="2390484" y="3393165"/>
            <a:ext cx="0" cy="187325"/>
          </a:xfrm>
          <a:prstGeom prst="line">
            <a:avLst/>
          </a:prstGeom>
          <a:noFill/>
          <a:ln w="15875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145"/>
          <p:cNvSpPr>
            <a:spLocks noChangeShapeType="1"/>
          </p:cNvSpPr>
          <p:nvPr/>
        </p:nvSpPr>
        <p:spPr bwMode="auto">
          <a:xfrm flipV="1">
            <a:off x="2390484" y="3729715"/>
            <a:ext cx="0" cy="187325"/>
          </a:xfrm>
          <a:prstGeom prst="line">
            <a:avLst/>
          </a:prstGeom>
          <a:noFill/>
          <a:ln w="15875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146"/>
          <p:cNvSpPr>
            <a:spLocks noChangeShapeType="1"/>
          </p:cNvSpPr>
          <p:nvPr/>
        </p:nvSpPr>
        <p:spPr bwMode="auto">
          <a:xfrm flipV="1">
            <a:off x="3074697" y="3393165"/>
            <a:ext cx="0" cy="187325"/>
          </a:xfrm>
          <a:prstGeom prst="line">
            <a:avLst/>
          </a:prstGeom>
          <a:noFill/>
          <a:ln w="15875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3" name="Picture 72" descr="figurea2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294" y="1250040"/>
            <a:ext cx="3828999" cy="28321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5909131" y="4309614"/>
            <a:ext cx="2578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Picture: </a:t>
            </a:r>
            <a:r>
              <a:rPr lang="en-US" sz="1400" dirty="0" err="1">
                <a:latin typeface="Helvetica Neue"/>
                <a:cs typeface="Helvetica Neue"/>
              </a:rPr>
              <a:t>Terese</a:t>
            </a:r>
            <a:r>
              <a:rPr lang="en-US" sz="1400" dirty="0">
                <a:latin typeface="Helvetica Neue"/>
                <a:cs typeface="Helvetica Neue"/>
              </a:rPr>
              <a:t> Winslow, 2001</a:t>
            </a:r>
          </a:p>
        </p:txBody>
      </p:sp>
    </p:spTree>
    <p:extLst>
      <p:ext uri="{BB962C8B-B14F-4D97-AF65-F5344CB8AC3E}">
        <p14:creationId xmlns:p14="http://schemas.microsoft.com/office/powerpoint/2010/main" val="234153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5" descr="(1)_1_~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236750"/>
            <a:ext cx="3783012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844069" y="4226111"/>
            <a:ext cx="9775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spAutoFit/>
          </a:bodyPr>
          <a:lstStyle/>
          <a:p>
            <a:pPr algn="ctr"/>
            <a:r>
              <a:rPr lang="nl-NL" dirty="0" err="1">
                <a:latin typeface="Helvetica Neue"/>
              </a:rPr>
              <a:t>Genes</a:t>
            </a:r>
            <a:endParaRPr lang="en-US" i="1" dirty="0">
              <a:latin typeface="Helvetica Neue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6230517" y="4226111"/>
            <a:ext cx="1215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spAutoFit/>
          </a:bodyPr>
          <a:lstStyle/>
          <a:p>
            <a:pPr algn="ctr"/>
            <a:r>
              <a:rPr lang="nl-NL">
                <a:latin typeface="Helvetica Neue"/>
              </a:rPr>
              <a:t>Genome</a:t>
            </a:r>
            <a:endParaRPr lang="en-US" i="1">
              <a:latin typeface="Helvetica Neue"/>
            </a:endParaRPr>
          </a:p>
        </p:txBody>
      </p:sp>
      <p:pic>
        <p:nvPicPr>
          <p:cNvPr id="27" name="Picture 9" descr="AM_20121106_176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36750"/>
            <a:ext cx="3787775" cy="2519362"/>
          </a:xfrm>
          <a:prstGeom prst="rect">
            <a:avLst/>
          </a:prstGeom>
          <a:noFill/>
        </p:spPr>
      </p:pic>
      <p:cxnSp>
        <p:nvCxnSpPr>
          <p:cNvPr id="28" name="AutoShape 10"/>
          <p:cNvCxnSpPr>
            <a:cxnSpLocks noChangeShapeType="1"/>
          </p:cNvCxnSpPr>
          <p:nvPr/>
        </p:nvCxnSpPr>
        <p:spPr bwMode="auto">
          <a:xfrm>
            <a:off x="2821595" y="4380000"/>
            <a:ext cx="3408922" cy="0"/>
          </a:xfrm>
          <a:prstGeom prst="straightConnector1">
            <a:avLst/>
          </a:prstGeom>
          <a:noFill/>
          <a:ln w="28575" cmpd="sng">
            <a:solidFill>
              <a:schemeClr val="tx2">
                <a:lumMod val="75000"/>
              </a:schemeClr>
            </a:solidFill>
            <a:round/>
            <a:headEnd/>
            <a:tailEnd type="triangle" w="lg" len="lg"/>
          </a:ln>
          <a:effectLst/>
        </p:spPr>
      </p:cxnSp>
      <p:sp>
        <p:nvSpPr>
          <p:cNvPr id="29" name="Title 1"/>
          <p:cNvSpPr>
            <a:spLocks/>
          </p:cNvSpPr>
          <p:nvPr/>
        </p:nvSpPr>
        <p:spPr bwMode="auto">
          <a:xfrm>
            <a:off x="0" y="27531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</a:rPr>
              <a:t>Genome-scale studies</a:t>
            </a:r>
          </a:p>
        </p:txBody>
      </p:sp>
    </p:spTree>
    <p:extLst>
      <p:ext uri="{BB962C8B-B14F-4D97-AF65-F5344CB8AC3E}">
        <p14:creationId xmlns:p14="http://schemas.microsoft.com/office/powerpoint/2010/main" val="30135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Title 1"/>
          <p:cNvSpPr txBox="1">
            <a:spLocks/>
          </p:cNvSpPr>
          <p:nvPr/>
        </p:nvSpPr>
        <p:spPr bwMode="auto">
          <a:xfrm>
            <a:off x="0" y="179388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Tahoma" pitchFamily="34" charset="0"/>
              </a:rPr>
              <a:t>Bisulfite sequencing</a:t>
            </a:r>
            <a:endParaRPr lang="en-US" sz="4000" b="1" i="1" dirty="0">
              <a:solidFill>
                <a:schemeClr val="tx2"/>
              </a:solidFill>
              <a:latin typeface="Helvetica Neue"/>
              <a:cs typeface="Tahoma" pitchFamily="34" charset="0"/>
            </a:endParaRPr>
          </a:p>
        </p:txBody>
      </p:sp>
      <p:sp>
        <p:nvSpPr>
          <p:cNvPr id="112" name="Text Box 18"/>
          <p:cNvSpPr txBox="1">
            <a:spLocks noChangeArrowheads="1"/>
          </p:cNvSpPr>
          <p:nvPr/>
        </p:nvSpPr>
        <p:spPr bwMode="auto">
          <a:xfrm>
            <a:off x="968809" y="3009157"/>
            <a:ext cx="14189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GGT</a:t>
            </a:r>
            <a:r>
              <a:rPr lang="nl-NL" sz="1600" b="1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TTTAG</a:t>
            </a:r>
            <a:endParaRPr lang="en-GB" sz="1600" b="1">
              <a:solidFill>
                <a:srgbClr val="4D4D4D"/>
              </a:solidFill>
              <a:latin typeface="Courier New" pitchFamily="49" charset="0"/>
            </a:endParaRPr>
          </a:p>
        </p:txBody>
      </p:sp>
      <p:sp>
        <p:nvSpPr>
          <p:cNvPr id="113" name="Text Box 19"/>
          <p:cNvSpPr txBox="1">
            <a:spLocks noChangeArrowheads="1"/>
          </p:cNvSpPr>
          <p:nvPr/>
        </p:nvSpPr>
        <p:spPr bwMode="auto">
          <a:xfrm>
            <a:off x="3553932" y="4005854"/>
            <a:ext cx="20361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    GT</a:t>
            </a:r>
            <a:r>
              <a:rPr lang="nl-NL" sz="1600" b="1">
                <a:solidFill>
                  <a:srgbClr val="800000"/>
                </a:solidFill>
                <a:latin typeface="Courier New" pitchFamily="49" charset="0"/>
              </a:rPr>
              <a:t>TG</a:t>
            </a:r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TTTAG  </a:t>
            </a:r>
            <a:endParaRPr lang="en-GB" sz="1600" b="1" dirty="0">
              <a:solidFill>
                <a:srgbClr val="4D4D4D"/>
              </a:solidFill>
              <a:latin typeface="Courier New" pitchFamily="49" charset="0"/>
            </a:endParaRPr>
          </a:p>
        </p:txBody>
      </p:sp>
      <p:sp>
        <p:nvSpPr>
          <p:cNvPr id="114" name="Text Box 20"/>
          <p:cNvSpPr txBox="1">
            <a:spLocks noChangeArrowheads="1"/>
          </p:cNvSpPr>
          <p:nvPr/>
        </p:nvSpPr>
        <p:spPr bwMode="auto">
          <a:xfrm>
            <a:off x="6184447" y="3741903"/>
            <a:ext cx="17892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TTTGGT</a:t>
            </a:r>
            <a:r>
              <a:rPr lang="nl-NL" sz="1600" b="1">
                <a:solidFill>
                  <a:srgbClr val="800000"/>
                </a:solidFill>
                <a:latin typeface="Courier New" pitchFamily="49" charset="0"/>
              </a:rPr>
              <a:t>TG</a:t>
            </a:r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T    </a:t>
            </a:r>
            <a:endParaRPr lang="en-GB" sz="1600" b="1">
              <a:solidFill>
                <a:srgbClr val="4D4D4D"/>
              </a:solidFill>
              <a:latin typeface="Courier New" pitchFamily="49" charset="0"/>
            </a:endParaRPr>
          </a:p>
        </p:txBody>
      </p:sp>
      <p:sp>
        <p:nvSpPr>
          <p:cNvPr id="115" name="Text Box 21"/>
          <p:cNvSpPr txBox="1">
            <a:spLocks noChangeArrowheads="1"/>
          </p:cNvSpPr>
          <p:nvPr/>
        </p:nvSpPr>
        <p:spPr bwMode="auto">
          <a:xfrm>
            <a:off x="4794997" y="3384307"/>
            <a:ext cx="14189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 TTGGT</a:t>
            </a:r>
            <a:r>
              <a:rPr lang="nl-NL" sz="1600" b="1">
                <a:solidFill>
                  <a:srgbClr val="800000"/>
                </a:solidFill>
                <a:latin typeface="Courier New" pitchFamily="49" charset="0"/>
              </a:rPr>
              <a:t>TG</a:t>
            </a:r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TT</a:t>
            </a:r>
          </a:p>
        </p:txBody>
      </p:sp>
      <p:sp>
        <p:nvSpPr>
          <p:cNvPr id="116" name="Text Box 22"/>
          <p:cNvSpPr txBox="1">
            <a:spLocks noChangeArrowheads="1"/>
          </p:cNvSpPr>
          <p:nvPr/>
        </p:nvSpPr>
        <p:spPr bwMode="auto">
          <a:xfrm>
            <a:off x="319618" y="4092623"/>
            <a:ext cx="20361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    GT</a:t>
            </a:r>
            <a:r>
              <a:rPr lang="nl-NL" sz="1600" b="1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TTTAG  </a:t>
            </a:r>
            <a:endParaRPr lang="en-GB" sz="1600" b="1" dirty="0">
              <a:solidFill>
                <a:srgbClr val="4D4D4D"/>
              </a:solidFill>
              <a:latin typeface="Courier New" pitchFamily="49" charset="0"/>
            </a:endParaRPr>
          </a:p>
        </p:txBody>
      </p:sp>
      <p:sp>
        <p:nvSpPr>
          <p:cNvPr id="117" name="Text Box 23"/>
          <p:cNvSpPr txBox="1">
            <a:spLocks noChangeArrowheads="1"/>
          </p:cNvSpPr>
          <p:nvPr/>
        </p:nvSpPr>
        <p:spPr bwMode="auto">
          <a:xfrm>
            <a:off x="4054409" y="4600227"/>
            <a:ext cx="21595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  TTGGT</a:t>
            </a:r>
            <a:r>
              <a:rPr lang="nl-NL" sz="1600" b="1">
                <a:solidFill>
                  <a:srgbClr val="800000"/>
                </a:solidFill>
                <a:latin typeface="Courier New" pitchFamily="49" charset="0"/>
              </a:rPr>
              <a:t>TG</a:t>
            </a:r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TTT    </a:t>
            </a:r>
            <a:endParaRPr lang="en-GB" sz="1600" b="1" dirty="0">
              <a:solidFill>
                <a:srgbClr val="4D4D4D"/>
              </a:solidFill>
              <a:latin typeface="Courier New" pitchFamily="49" charset="0"/>
            </a:endParaRPr>
          </a:p>
        </p:txBody>
      </p:sp>
      <p:sp>
        <p:nvSpPr>
          <p:cNvPr id="118" name="Text Box 24"/>
          <p:cNvSpPr txBox="1">
            <a:spLocks noChangeArrowheads="1"/>
          </p:cNvSpPr>
          <p:nvPr/>
        </p:nvSpPr>
        <p:spPr bwMode="auto">
          <a:xfrm>
            <a:off x="1907728" y="3521867"/>
            <a:ext cx="19127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TTTGGT</a:t>
            </a:r>
            <a:r>
              <a:rPr lang="nl-NL" sz="1600" b="1">
                <a:solidFill>
                  <a:srgbClr val="800000"/>
                </a:solidFill>
                <a:latin typeface="Courier New" pitchFamily="49" charset="0"/>
              </a:rPr>
              <a:t>TG</a:t>
            </a:r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TTTAG </a:t>
            </a:r>
            <a:endParaRPr lang="en-GB" sz="1600" b="1" dirty="0">
              <a:solidFill>
                <a:srgbClr val="4D4D4D"/>
              </a:solidFill>
              <a:latin typeface="Courier New" pitchFamily="49" charset="0"/>
            </a:endParaRPr>
          </a:p>
        </p:txBody>
      </p:sp>
      <p:sp>
        <p:nvSpPr>
          <p:cNvPr id="119" name="Text Box 25"/>
          <p:cNvSpPr txBox="1">
            <a:spLocks noChangeArrowheads="1"/>
          </p:cNvSpPr>
          <p:nvPr/>
        </p:nvSpPr>
        <p:spPr bwMode="auto">
          <a:xfrm>
            <a:off x="3165909" y="2983757"/>
            <a:ext cx="14189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  TGGT</a:t>
            </a:r>
            <a:r>
              <a:rPr lang="nl-NL" sz="1600" b="1" dirty="0">
                <a:solidFill>
                  <a:srgbClr val="800000"/>
                </a:solidFill>
                <a:latin typeface="Courier New" pitchFamily="49" charset="0"/>
              </a:rPr>
              <a:t>TG</a:t>
            </a:r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TT</a:t>
            </a:r>
          </a:p>
        </p:txBody>
      </p:sp>
      <p:sp>
        <p:nvSpPr>
          <p:cNvPr id="120" name="Rectangle 26"/>
          <p:cNvSpPr>
            <a:spLocks noChangeArrowheads="1"/>
          </p:cNvSpPr>
          <p:nvPr/>
        </p:nvSpPr>
        <p:spPr bwMode="auto">
          <a:xfrm>
            <a:off x="2028616" y="4413214"/>
            <a:ext cx="14189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TTTGGT</a:t>
            </a:r>
            <a:r>
              <a:rPr lang="nl-NL" sz="1600" b="1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TT</a:t>
            </a:r>
            <a:endParaRPr lang="en-US" sz="1600" b="1" dirty="0">
              <a:solidFill>
                <a:srgbClr val="4D4D4D"/>
              </a:solidFill>
              <a:latin typeface="Courier New" pitchFamily="49" charset="0"/>
            </a:endParaRPr>
          </a:p>
        </p:txBody>
      </p:sp>
      <p:sp>
        <p:nvSpPr>
          <p:cNvPr id="121" name="Rectangle 27"/>
          <p:cNvSpPr>
            <a:spLocks noChangeArrowheads="1"/>
          </p:cNvSpPr>
          <p:nvPr/>
        </p:nvSpPr>
        <p:spPr bwMode="auto">
          <a:xfrm>
            <a:off x="5590067" y="4218510"/>
            <a:ext cx="14189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GGT</a:t>
            </a:r>
            <a:r>
              <a:rPr lang="nl-NL" sz="1600" b="1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TTTAG</a:t>
            </a:r>
            <a:endParaRPr lang="en-US" sz="1600" b="1" dirty="0">
              <a:solidFill>
                <a:srgbClr val="4D4D4D"/>
              </a:solidFill>
              <a:latin typeface="Courier New" pitchFamily="49" charset="0"/>
            </a:endParaRPr>
          </a:p>
        </p:txBody>
      </p:sp>
      <p:sp>
        <p:nvSpPr>
          <p:cNvPr id="123" name="Text Box 5"/>
          <p:cNvSpPr txBox="1">
            <a:spLocks noChangeArrowheads="1"/>
          </p:cNvSpPr>
          <p:nvPr/>
        </p:nvSpPr>
        <p:spPr bwMode="auto">
          <a:xfrm>
            <a:off x="2032000" y="1126488"/>
            <a:ext cx="21595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b="1">
                <a:solidFill>
                  <a:srgbClr val="333333"/>
                </a:solidFill>
                <a:latin typeface="Courier New" pitchFamily="49" charset="0"/>
              </a:rPr>
              <a:t>…CCTG</a:t>
            </a:r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GTA</a:t>
            </a:r>
            <a:r>
              <a:rPr lang="nl-NL" sz="1600" b="1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TCTAG…</a:t>
            </a:r>
            <a:endParaRPr lang="en-GB" sz="1600" b="1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24" name="Text Box 6"/>
          <p:cNvSpPr txBox="1">
            <a:spLocks noChangeArrowheads="1"/>
          </p:cNvSpPr>
          <p:nvPr/>
        </p:nvSpPr>
        <p:spPr bwMode="auto">
          <a:xfrm>
            <a:off x="5816600" y="2501263"/>
            <a:ext cx="16241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dirty="0">
                <a:solidFill>
                  <a:schemeClr val="tx2"/>
                </a:solidFill>
                <a:latin typeface="Helvetica Neue"/>
              </a:rPr>
              <a:t>HT </a:t>
            </a:r>
            <a:r>
              <a:rPr lang="nl-NL" sz="1600" dirty="0" err="1">
                <a:solidFill>
                  <a:schemeClr val="tx2"/>
                </a:solidFill>
                <a:latin typeface="Helvetica Neue"/>
              </a:rPr>
              <a:t>sequencing</a:t>
            </a:r>
            <a:endParaRPr lang="nl-NL" sz="160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1165722" y="1925691"/>
            <a:ext cx="20361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…UUTGGT</a:t>
            </a:r>
            <a:r>
              <a:rPr lang="nl-NL" sz="1600" b="1" dirty="0">
                <a:solidFill>
                  <a:srgbClr val="800000"/>
                </a:solidFill>
                <a:latin typeface="Courier New" pitchFamily="49" charset="0"/>
              </a:rPr>
              <a:t>UG</a:t>
            </a:r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TUTAG…</a:t>
            </a:r>
            <a:endParaRPr lang="en-GB" sz="1600" b="1" dirty="0">
              <a:solidFill>
                <a:srgbClr val="4D4D4D"/>
              </a:solidFill>
              <a:latin typeface="Courier New" pitchFamily="49" charset="0"/>
            </a:endParaRPr>
          </a:p>
        </p:txBody>
      </p:sp>
      <p:sp>
        <p:nvSpPr>
          <p:cNvPr id="126" name="Text Box 10"/>
          <p:cNvSpPr txBox="1">
            <a:spLocks noChangeArrowheads="1"/>
          </p:cNvSpPr>
          <p:nvPr/>
        </p:nvSpPr>
        <p:spPr bwMode="auto">
          <a:xfrm>
            <a:off x="3348330" y="1983301"/>
            <a:ext cx="20361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…UUTGGT</a:t>
            </a:r>
            <a:r>
              <a:rPr lang="nl-NL" sz="1600" b="1" dirty="0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TUTAG…</a:t>
            </a:r>
            <a:endParaRPr lang="en-GB" sz="1600" b="1" dirty="0">
              <a:solidFill>
                <a:srgbClr val="4D4D4D"/>
              </a:solidFill>
              <a:latin typeface="Courier New" pitchFamily="49" charset="0"/>
            </a:endParaRPr>
          </a:p>
        </p:txBody>
      </p:sp>
      <p:sp>
        <p:nvSpPr>
          <p:cNvPr id="127" name="Text Box 11"/>
          <p:cNvSpPr txBox="1">
            <a:spLocks noChangeArrowheads="1"/>
          </p:cNvSpPr>
          <p:nvPr/>
        </p:nvSpPr>
        <p:spPr bwMode="auto">
          <a:xfrm>
            <a:off x="5816600" y="1410057"/>
            <a:ext cx="1972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>
                <a:solidFill>
                  <a:schemeClr val="tx2"/>
                </a:solidFill>
                <a:latin typeface="Helvetica Neue"/>
              </a:rPr>
              <a:t>Bisulfite</a:t>
            </a:r>
            <a:r>
              <a:rPr lang="nl-NL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nl-NL" sz="1600" dirty="0" err="1">
                <a:solidFill>
                  <a:schemeClr val="tx2"/>
                </a:solidFill>
                <a:latin typeface="Helvetica Neue"/>
              </a:rPr>
              <a:t>conversion</a:t>
            </a:r>
            <a:endParaRPr lang="en-GB" sz="1600" dirty="0">
              <a:solidFill>
                <a:schemeClr val="tx2"/>
              </a:solidFill>
              <a:latin typeface="Helvetica Neue"/>
            </a:endParaRPr>
          </a:p>
        </p:txBody>
      </p:sp>
      <p:cxnSp>
        <p:nvCxnSpPr>
          <p:cNvPr id="128" name="AutoShape 12"/>
          <p:cNvCxnSpPr>
            <a:cxnSpLocks noChangeShapeType="1"/>
          </p:cNvCxnSpPr>
          <p:nvPr/>
        </p:nvCxnSpPr>
        <p:spPr bwMode="auto">
          <a:xfrm flipH="1">
            <a:off x="2090463" y="1522773"/>
            <a:ext cx="1074599" cy="341870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</p:cxnSp>
      <p:sp>
        <p:nvSpPr>
          <p:cNvPr id="129" name="Text Box 14"/>
          <p:cNvSpPr txBox="1">
            <a:spLocks noChangeArrowheads="1"/>
          </p:cNvSpPr>
          <p:nvPr/>
        </p:nvSpPr>
        <p:spPr bwMode="auto">
          <a:xfrm>
            <a:off x="923925" y="1410423"/>
            <a:ext cx="1463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dirty="0" err="1">
                <a:solidFill>
                  <a:schemeClr val="tx2"/>
                </a:solidFill>
                <a:latin typeface="Helvetica Neue"/>
              </a:rPr>
              <a:t>Unmethylated</a:t>
            </a:r>
            <a:endParaRPr lang="en-GB" sz="160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30" name="Text Box 15"/>
          <p:cNvSpPr txBox="1">
            <a:spLocks noChangeArrowheads="1"/>
          </p:cNvSpPr>
          <p:nvPr/>
        </p:nvSpPr>
        <p:spPr bwMode="auto">
          <a:xfrm>
            <a:off x="4041775" y="1410423"/>
            <a:ext cx="12057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dirty="0" err="1">
                <a:solidFill>
                  <a:schemeClr val="tx2"/>
                </a:solidFill>
                <a:latin typeface="Helvetica Neue"/>
              </a:rPr>
              <a:t>Methylated</a:t>
            </a:r>
            <a:endParaRPr lang="en-GB" sz="160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31" name="Text Box 16"/>
          <p:cNvSpPr txBox="1">
            <a:spLocks noChangeArrowheads="1"/>
          </p:cNvSpPr>
          <p:nvPr/>
        </p:nvSpPr>
        <p:spPr bwMode="auto">
          <a:xfrm>
            <a:off x="3016066" y="838652"/>
            <a:ext cx="431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b="1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sz="1600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32" name="Line 17"/>
          <p:cNvSpPr>
            <a:spLocks noChangeShapeType="1"/>
          </p:cNvSpPr>
          <p:nvPr/>
        </p:nvSpPr>
        <p:spPr bwMode="auto">
          <a:xfrm>
            <a:off x="3166516" y="1120637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cxnSp>
        <p:nvCxnSpPr>
          <p:cNvPr id="133" name="AutoShape 12"/>
          <p:cNvCxnSpPr>
            <a:cxnSpLocks noChangeShapeType="1"/>
          </p:cNvCxnSpPr>
          <p:nvPr/>
        </p:nvCxnSpPr>
        <p:spPr bwMode="auto">
          <a:xfrm>
            <a:off x="3176256" y="1530833"/>
            <a:ext cx="1074599" cy="341870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</p:cxnSp>
      <p:cxnSp>
        <p:nvCxnSpPr>
          <p:cNvPr id="134" name="AutoShape 12"/>
          <p:cNvCxnSpPr>
            <a:cxnSpLocks noChangeShapeType="1"/>
          </p:cNvCxnSpPr>
          <p:nvPr/>
        </p:nvCxnSpPr>
        <p:spPr bwMode="auto">
          <a:xfrm flipH="1">
            <a:off x="3184931" y="2265065"/>
            <a:ext cx="1074599" cy="341870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</p:cxnSp>
      <p:cxnSp>
        <p:nvCxnSpPr>
          <p:cNvPr id="139" name="AutoShape 12"/>
          <p:cNvCxnSpPr>
            <a:cxnSpLocks noChangeShapeType="1"/>
          </p:cNvCxnSpPr>
          <p:nvPr/>
        </p:nvCxnSpPr>
        <p:spPr bwMode="auto">
          <a:xfrm>
            <a:off x="2101657" y="2258371"/>
            <a:ext cx="1074599" cy="341870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929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32000" y="1126488"/>
            <a:ext cx="21595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b="1">
                <a:solidFill>
                  <a:srgbClr val="333333"/>
                </a:solidFill>
                <a:latin typeface="Courier New" pitchFamily="49" charset="0"/>
              </a:rPr>
              <a:t>…CCTG</a:t>
            </a:r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GTA</a:t>
            </a:r>
            <a:r>
              <a:rPr lang="nl-NL" sz="1600" b="1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600" b="1">
                <a:solidFill>
                  <a:srgbClr val="4D4D4D"/>
                </a:solidFill>
                <a:latin typeface="Courier New" pitchFamily="49" charset="0"/>
              </a:rPr>
              <a:t>TCTAG…</a:t>
            </a:r>
            <a:endParaRPr lang="en-GB" sz="1600" b="1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816600" y="2501263"/>
            <a:ext cx="17540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dirty="0">
                <a:solidFill>
                  <a:schemeClr val="tx2"/>
                </a:solidFill>
                <a:latin typeface="Helvetica Neue"/>
              </a:rPr>
              <a:t>HT </a:t>
            </a:r>
            <a:r>
              <a:rPr lang="nl-NL" sz="1600" dirty="0" err="1">
                <a:solidFill>
                  <a:schemeClr val="tx2"/>
                </a:solidFill>
                <a:latin typeface="Helvetica Neue"/>
              </a:rPr>
              <a:t>sequencing</a:t>
            </a:r>
            <a:r>
              <a:rPr lang="nl-NL" sz="1600" dirty="0">
                <a:solidFill>
                  <a:schemeClr val="tx2"/>
                </a:solidFill>
                <a:latin typeface="Helvetica Neue"/>
              </a:rPr>
              <a:t> &amp;</a:t>
            </a:r>
          </a:p>
          <a:p>
            <a:r>
              <a:rPr lang="nl-NL" sz="1600" dirty="0" err="1">
                <a:solidFill>
                  <a:schemeClr val="tx2"/>
                </a:solidFill>
                <a:latin typeface="Helvetica Neue"/>
              </a:rPr>
              <a:t>Alignment</a:t>
            </a:r>
            <a:endParaRPr lang="en-GB" sz="160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165722" y="1925691"/>
            <a:ext cx="20361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…UUTGGT</a:t>
            </a:r>
            <a:r>
              <a:rPr lang="nl-NL" sz="1600" b="1" dirty="0">
                <a:solidFill>
                  <a:srgbClr val="800000"/>
                </a:solidFill>
                <a:latin typeface="Courier New" pitchFamily="49" charset="0"/>
              </a:rPr>
              <a:t>UG</a:t>
            </a:r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TUTAG…</a:t>
            </a:r>
            <a:endParaRPr lang="en-GB" sz="1600" b="1" dirty="0">
              <a:solidFill>
                <a:srgbClr val="4D4D4D"/>
              </a:solidFill>
              <a:latin typeface="Courier New" pitchFamily="49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348330" y="1983301"/>
            <a:ext cx="20361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…UUTGGT</a:t>
            </a:r>
            <a:r>
              <a:rPr lang="nl-NL" sz="1600" b="1" dirty="0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TUTAG…</a:t>
            </a:r>
            <a:endParaRPr lang="en-GB" sz="1600" b="1" dirty="0">
              <a:solidFill>
                <a:srgbClr val="4D4D4D"/>
              </a:solidFill>
              <a:latin typeface="Courier New" pitchFamily="49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816600" y="1410057"/>
            <a:ext cx="1972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>
                <a:solidFill>
                  <a:schemeClr val="tx2"/>
                </a:solidFill>
                <a:latin typeface="Helvetica Neue"/>
              </a:rPr>
              <a:t>Bisulfite</a:t>
            </a:r>
            <a:r>
              <a:rPr lang="nl-NL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nl-NL" sz="1600" dirty="0" err="1">
                <a:solidFill>
                  <a:schemeClr val="tx2"/>
                </a:solidFill>
                <a:latin typeface="Helvetica Neue"/>
              </a:rPr>
              <a:t>conversion</a:t>
            </a:r>
            <a:endParaRPr lang="en-GB" sz="1600" dirty="0">
              <a:solidFill>
                <a:schemeClr val="tx2"/>
              </a:solidFill>
              <a:latin typeface="Helvetica Neue"/>
            </a:endParaRPr>
          </a:p>
        </p:txBody>
      </p:sp>
      <p:cxnSp>
        <p:nvCxnSpPr>
          <p:cNvPr id="14" name="AutoShape 12"/>
          <p:cNvCxnSpPr>
            <a:cxnSpLocks noChangeShapeType="1"/>
          </p:cNvCxnSpPr>
          <p:nvPr/>
        </p:nvCxnSpPr>
        <p:spPr bwMode="auto">
          <a:xfrm flipH="1">
            <a:off x="2090463" y="1522773"/>
            <a:ext cx="1074599" cy="341870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</p:cxn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923925" y="1410423"/>
            <a:ext cx="1463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dirty="0" err="1">
                <a:solidFill>
                  <a:schemeClr val="tx2"/>
                </a:solidFill>
                <a:latin typeface="Helvetica Neue"/>
              </a:rPr>
              <a:t>Unmethylated</a:t>
            </a:r>
            <a:endParaRPr lang="en-GB" sz="160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041775" y="1410423"/>
            <a:ext cx="12057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dirty="0" err="1">
                <a:solidFill>
                  <a:schemeClr val="tx2"/>
                </a:solidFill>
                <a:latin typeface="Helvetica Neue"/>
              </a:rPr>
              <a:t>Methylated</a:t>
            </a:r>
            <a:endParaRPr lang="en-GB" sz="160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016066" y="838652"/>
            <a:ext cx="431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b="1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sz="1600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166516" y="1120637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291715" y="2674978"/>
            <a:ext cx="178927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 TTGGT</a:t>
            </a:r>
            <a:r>
              <a:rPr lang="nl-NL" sz="1600" b="1" dirty="0">
                <a:solidFill>
                  <a:srgbClr val="800000"/>
                </a:solidFill>
                <a:latin typeface="Courier New" pitchFamily="49" charset="0"/>
              </a:rPr>
              <a:t>TG</a:t>
            </a:r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TT</a:t>
            </a:r>
          </a:p>
          <a:p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TTTGGT</a:t>
            </a:r>
            <a:r>
              <a:rPr lang="nl-NL" sz="1600" b="1" dirty="0">
                <a:solidFill>
                  <a:srgbClr val="800000"/>
                </a:solidFill>
                <a:latin typeface="Courier New" pitchFamily="49" charset="0"/>
              </a:rPr>
              <a:t>TG</a:t>
            </a:r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T</a:t>
            </a:r>
          </a:p>
          <a:p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    GT</a:t>
            </a:r>
            <a:r>
              <a:rPr lang="nl-NL" sz="1600" b="1" dirty="0">
                <a:solidFill>
                  <a:srgbClr val="800000"/>
                </a:solidFill>
                <a:latin typeface="Courier New" pitchFamily="49" charset="0"/>
              </a:rPr>
              <a:t>TG</a:t>
            </a:r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TTTAG</a:t>
            </a:r>
          </a:p>
          <a:p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  TGGT</a:t>
            </a:r>
            <a:r>
              <a:rPr lang="nl-NL" sz="1600" b="1" dirty="0">
                <a:solidFill>
                  <a:srgbClr val="800000"/>
                </a:solidFill>
                <a:latin typeface="Courier New" pitchFamily="49" charset="0"/>
              </a:rPr>
              <a:t>TG</a:t>
            </a:r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TT</a:t>
            </a:r>
          </a:p>
          <a:p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TTTGGT</a:t>
            </a:r>
            <a:r>
              <a:rPr lang="nl-NL" sz="1600" b="1" dirty="0">
                <a:solidFill>
                  <a:srgbClr val="800000"/>
                </a:solidFill>
                <a:latin typeface="Courier New" pitchFamily="49" charset="0"/>
              </a:rPr>
              <a:t>TG</a:t>
            </a:r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TTTAG</a:t>
            </a:r>
          </a:p>
          <a:p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 TTGGT</a:t>
            </a:r>
            <a:r>
              <a:rPr lang="nl-NL" sz="1600" b="1" dirty="0">
                <a:solidFill>
                  <a:srgbClr val="800000"/>
                </a:solidFill>
                <a:latin typeface="Courier New" pitchFamily="49" charset="0"/>
              </a:rPr>
              <a:t>TG</a:t>
            </a:r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TTT</a:t>
            </a:r>
          </a:p>
          <a:p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    GT</a:t>
            </a:r>
            <a:r>
              <a:rPr lang="nl-NL" sz="1600" b="1" dirty="0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TTTAG</a:t>
            </a:r>
          </a:p>
          <a:p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  TGGT</a:t>
            </a:r>
            <a:r>
              <a:rPr lang="nl-NL" sz="1600" b="1" dirty="0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TTTA</a:t>
            </a:r>
          </a:p>
          <a:p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TTTGGT</a:t>
            </a:r>
            <a:r>
              <a:rPr lang="nl-NL" sz="1600" b="1" dirty="0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TT</a:t>
            </a:r>
          </a:p>
          <a:p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   GGT</a:t>
            </a:r>
            <a:r>
              <a:rPr lang="nl-NL" sz="1600" b="1" dirty="0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600" b="1" dirty="0">
                <a:solidFill>
                  <a:srgbClr val="4D4D4D"/>
                </a:solidFill>
                <a:latin typeface="Courier New" pitchFamily="49" charset="0"/>
              </a:rPr>
              <a:t>TTTAG</a:t>
            </a:r>
            <a:endParaRPr lang="en-GB" sz="1600" b="1" dirty="0">
              <a:solidFill>
                <a:srgbClr val="4D4D4D"/>
              </a:solidFill>
              <a:latin typeface="Courier New" pitchFamily="49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816600" y="3317056"/>
            <a:ext cx="289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1F497D"/>
                </a:solidFill>
                <a:latin typeface="Helvetica Neue"/>
              </a:rPr>
              <a:t>This fake example</a:t>
            </a:r>
          </a:p>
          <a:p>
            <a:r>
              <a:rPr lang="en-US" sz="1600" dirty="0">
                <a:latin typeface="Helvetica Neue"/>
              </a:rPr>
              <a:t>10x coverage, 4/10=40% (95% CI, 17-70%) methylated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0" y="42863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 dirty="0">
                <a:solidFill>
                  <a:srgbClr val="376092"/>
                </a:solidFill>
                <a:latin typeface="Helvetica Neue"/>
                <a:cs typeface="Tahoma" pitchFamily="34" charset="0"/>
              </a:rPr>
              <a:t>Bisulfite sequencing</a:t>
            </a:r>
            <a:endParaRPr lang="en-US" sz="3600" b="1" i="1" dirty="0">
              <a:solidFill>
                <a:srgbClr val="376092"/>
              </a:solidFill>
              <a:latin typeface="Helvetica Neue"/>
              <a:cs typeface="Tahoma" pitchFamily="34" charset="0"/>
            </a:endParaRPr>
          </a:p>
        </p:txBody>
      </p:sp>
      <p:cxnSp>
        <p:nvCxnSpPr>
          <p:cNvPr id="30" name="AutoShape 12"/>
          <p:cNvCxnSpPr>
            <a:cxnSpLocks noChangeShapeType="1"/>
          </p:cNvCxnSpPr>
          <p:nvPr/>
        </p:nvCxnSpPr>
        <p:spPr bwMode="auto">
          <a:xfrm>
            <a:off x="3176256" y="1530833"/>
            <a:ext cx="1074599" cy="341870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</p:cxnSp>
      <p:cxnSp>
        <p:nvCxnSpPr>
          <p:cNvPr id="31" name="AutoShape 12"/>
          <p:cNvCxnSpPr>
            <a:cxnSpLocks noChangeShapeType="1"/>
          </p:cNvCxnSpPr>
          <p:nvPr/>
        </p:nvCxnSpPr>
        <p:spPr bwMode="auto">
          <a:xfrm flipH="1">
            <a:off x="3184931" y="2265065"/>
            <a:ext cx="1074599" cy="341870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</p:cxnSp>
      <p:cxnSp>
        <p:nvCxnSpPr>
          <p:cNvPr id="32" name="AutoShape 12"/>
          <p:cNvCxnSpPr>
            <a:cxnSpLocks noChangeShapeType="1"/>
          </p:cNvCxnSpPr>
          <p:nvPr/>
        </p:nvCxnSpPr>
        <p:spPr bwMode="auto">
          <a:xfrm>
            <a:off x="2101657" y="2258371"/>
            <a:ext cx="1074599" cy="341870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6485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7" name="Text Box 12"/>
          <p:cNvSpPr txBox="1">
            <a:spLocks noChangeArrowheads="1"/>
          </p:cNvSpPr>
          <p:nvPr/>
        </p:nvSpPr>
        <p:spPr bwMode="auto">
          <a:xfrm>
            <a:off x="6055699" y="4729455"/>
            <a:ext cx="25314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Tobi et al. </a:t>
            </a:r>
            <a:r>
              <a:rPr lang="en-US" sz="1400" i="1" dirty="0">
                <a:latin typeface="Helvetica Neue"/>
                <a:cs typeface="Helvetica Neue"/>
              </a:rPr>
              <a:t>Nat </a:t>
            </a:r>
            <a:r>
              <a:rPr lang="en-US" sz="1400" i="1" dirty="0" err="1">
                <a:latin typeface="Helvetica Neue"/>
                <a:cs typeface="Helvetica Neue"/>
              </a:rPr>
              <a:t>Commun</a:t>
            </a:r>
            <a:r>
              <a:rPr lang="en-US" sz="1400" i="1" dirty="0">
                <a:latin typeface="Helvetica Neue"/>
                <a:cs typeface="Helvetica Neue"/>
              </a:rPr>
              <a:t> </a:t>
            </a:r>
            <a:r>
              <a:rPr lang="en-US" sz="1400" dirty="0">
                <a:latin typeface="Helvetica Neue"/>
                <a:cs typeface="Helvetica Neue"/>
              </a:rPr>
              <a:t>2014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6EF265D-4304-4EDD-AB9F-00B6127A8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3" y="702252"/>
            <a:ext cx="9253974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defTabSz="9144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r>
              <a:rPr lang="en-GB" dirty="0">
                <a:latin typeface="Helvetica Neue"/>
                <a:ea typeface="ＭＳ Ｐゴシック" pitchFamily="34" charset="-128"/>
                <a:cs typeface="Helvetica Neue"/>
              </a:rPr>
              <a:t>Focus on periconceptional exposure: 24 exposed + 24 sibling controls</a:t>
            </a:r>
            <a:endParaRPr lang="en-US" dirty="0">
              <a:latin typeface="Helvetica Neue"/>
              <a:ea typeface="ＭＳ Ｐゴシック" pitchFamily="34" charset="-128"/>
              <a:cs typeface="Helvetica Neue"/>
            </a:endParaRPr>
          </a:p>
          <a:p>
            <a:pPr marL="179388" indent="-179388" defTabSz="9144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r>
              <a:rPr lang="en-GB" dirty="0">
                <a:latin typeface="Helvetica Neue"/>
                <a:ea typeface="ＭＳ Ｐゴシック" pitchFamily="34" charset="-128"/>
                <a:cs typeface="Helvetica Neue"/>
              </a:rPr>
              <a:t>Reduced-Representation </a:t>
            </a:r>
            <a:r>
              <a:rPr lang="en-GB" dirty="0" err="1">
                <a:latin typeface="Helvetica Neue"/>
                <a:ea typeface="ＭＳ Ｐゴシック" pitchFamily="34" charset="-128"/>
                <a:cs typeface="Helvetica Neue"/>
              </a:rPr>
              <a:t>Bisulfite</a:t>
            </a:r>
            <a:r>
              <a:rPr lang="en-GB" dirty="0">
                <a:latin typeface="Helvetica Neue"/>
                <a:ea typeface="ＭＳ Ｐゴシック" pitchFamily="34" charset="-128"/>
                <a:cs typeface="Helvetica Neue"/>
              </a:rPr>
              <a:t> Sequencing (RRBS)</a:t>
            </a:r>
          </a:p>
          <a:p>
            <a:pPr marL="179388" indent="-179388" defTabSz="9144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r>
              <a:rPr lang="en-GB" dirty="0">
                <a:latin typeface="Helvetica Neue"/>
                <a:ea typeface="ＭＳ Ｐゴシック" pitchFamily="34" charset="-128"/>
                <a:cs typeface="Helvetica Neue"/>
              </a:rPr>
              <a:t>Methylation of 1.2M </a:t>
            </a:r>
            <a:r>
              <a:rPr lang="en-GB" dirty="0" err="1">
                <a:latin typeface="Helvetica Neue"/>
                <a:ea typeface="ＭＳ Ｐゴシック" pitchFamily="34" charset="-128"/>
                <a:cs typeface="Helvetica Neue"/>
              </a:rPr>
              <a:t>CpG</a:t>
            </a:r>
            <a:r>
              <a:rPr lang="en-GB" dirty="0">
                <a:latin typeface="Helvetica Neue"/>
                <a:ea typeface="ＭＳ Ｐゴシック" pitchFamily="34" charset="-128"/>
                <a:cs typeface="Helvetica Neue"/>
              </a:rPr>
              <a:t> sites after QC and exclusion uninformative sites (mean coverage 28x; call rate 0.998)</a:t>
            </a:r>
            <a:endParaRPr lang="en-US" dirty="0">
              <a:latin typeface="Helvetica Neue"/>
              <a:ea typeface="ＭＳ Ｐゴシック" pitchFamily="34" charset="-128"/>
              <a:cs typeface="Helvetica Neue"/>
            </a:endParaRPr>
          </a:p>
          <a:p>
            <a:pPr marL="179388" indent="-179388" defTabSz="9144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r>
              <a:rPr lang="en-US" dirty="0">
                <a:latin typeface="Helvetica Neue"/>
                <a:ea typeface="ＭＳ Ｐゴシック" pitchFamily="34" charset="-128"/>
                <a:cs typeface="Helvetica Neue"/>
              </a:rPr>
              <a:t>Mapping to genomic features to </a:t>
            </a:r>
            <a:r>
              <a:rPr lang="en-US" dirty="0">
                <a:solidFill>
                  <a:schemeClr val="tx2"/>
                </a:solidFill>
                <a:latin typeface="Helvetica Neue"/>
                <a:ea typeface="ＭＳ Ｐゴシック" pitchFamily="34" charset="-128"/>
                <a:cs typeface="Helvetica Neue"/>
              </a:rPr>
              <a:t>decrease multiple testing</a:t>
            </a:r>
            <a:r>
              <a:rPr lang="en-US" dirty="0">
                <a:latin typeface="Helvetica Neue"/>
                <a:ea typeface="ＭＳ Ｐゴシック" pitchFamily="34" charset="-128"/>
                <a:cs typeface="Helvetica Neue"/>
              </a:rPr>
              <a:t>, </a:t>
            </a:r>
            <a:r>
              <a:rPr lang="en-US" dirty="0">
                <a:solidFill>
                  <a:srgbClr val="1F497D"/>
                </a:solidFill>
                <a:latin typeface="Helvetica Neue"/>
                <a:ea typeface="ＭＳ Ｐゴシック" pitchFamily="34" charset="-128"/>
                <a:cs typeface="Helvetica Neue"/>
              </a:rPr>
              <a:t>accumulate evidence over adjacent </a:t>
            </a:r>
            <a:r>
              <a:rPr lang="en-US" dirty="0" err="1">
                <a:solidFill>
                  <a:srgbClr val="1F497D"/>
                </a:solidFill>
                <a:latin typeface="Helvetica Neue"/>
                <a:ea typeface="ＭＳ Ｐゴシック" pitchFamily="34" charset="-128"/>
                <a:cs typeface="Helvetica Neue"/>
              </a:rPr>
              <a:t>CpGs</a:t>
            </a:r>
            <a:r>
              <a:rPr lang="en-US" dirty="0">
                <a:solidFill>
                  <a:srgbClr val="1F497D"/>
                </a:solidFill>
                <a:latin typeface="Helvetica Neue"/>
                <a:ea typeface="ＭＳ Ｐゴシック" pitchFamily="34" charset="-128"/>
                <a:cs typeface="Helvetica Neue"/>
              </a:rPr>
              <a:t> </a:t>
            </a:r>
            <a:r>
              <a:rPr lang="en-US" dirty="0">
                <a:latin typeface="Helvetica Neue"/>
                <a:ea typeface="ＭＳ Ｐゴシック" pitchFamily="34" charset="-128"/>
                <a:cs typeface="Helvetica Neue"/>
              </a:rPr>
              <a:t>and </a:t>
            </a:r>
            <a:r>
              <a:rPr lang="en-US" dirty="0">
                <a:solidFill>
                  <a:srgbClr val="1F497D"/>
                </a:solidFill>
                <a:latin typeface="Helvetica Neue"/>
                <a:ea typeface="ＭＳ Ｐゴシック" pitchFamily="34" charset="-128"/>
                <a:cs typeface="Helvetica Neue"/>
              </a:rPr>
              <a:t>increase interpretability</a:t>
            </a:r>
            <a:r>
              <a:rPr lang="en-US" dirty="0">
                <a:latin typeface="Helvetica Neue"/>
                <a:ea typeface="ＭＳ Ｐゴシック" pitchFamily="34" charset="-128"/>
                <a:cs typeface="Helvetica Neue"/>
              </a:rPr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6AE2C-7E3D-4558-9EC9-9FA71B9F1352}"/>
              </a:ext>
            </a:extLst>
          </p:cNvPr>
          <p:cNvGrpSpPr/>
          <p:nvPr/>
        </p:nvGrpSpPr>
        <p:grpSpPr>
          <a:xfrm>
            <a:off x="358428" y="2655327"/>
            <a:ext cx="4840287" cy="2432384"/>
            <a:chOff x="3999986" y="4298200"/>
            <a:chExt cx="4840287" cy="2665412"/>
          </a:xfrm>
        </p:grpSpPr>
        <p:sp>
          <p:nvSpPr>
            <p:cNvPr id="8" name="Rounded Rectangle 55">
              <a:extLst>
                <a:ext uri="{FF2B5EF4-FFF2-40B4-BE49-F238E27FC236}">
                  <a16:creationId xmlns:a16="http://schemas.microsoft.com/office/drawing/2014/main" id="{F939FB48-2D33-4D48-93CC-F67246256685}"/>
                </a:ext>
              </a:extLst>
            </p:cNvPr>
            <p:cNvSpPr/>
            <p:nvPr/>
          </p:nvSpPr>
          <p:spPr>
            <a:xfrm>
              <a:off x="4720711" y="4577600"/>
              <a:ext cx="2032000" cy="890587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124D17-57CF-4FA5-A82A-0326DC01B881}"/>
                </a:ext>
              </a:extLst>
            </p:cNvPr>
            <p:cNvCxnSpPr/>
            <p:nvPr/>
          </p:nvCxnSpPr>
          <p:spPr>
            <a:xfrm>
              <a:off x="3999986" y="5417387"/>
              <a:ext cx="4840287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70D664-C262-4E5D-875B-09B724411568}"/>
                </a:ext>
              </a:extLst>
            </p:cNvPr>
            <p:cNvCxnSpPr/>
            <p:nvPr/>
          </p:nvCxnSpPr>
          <p:spPr>
            <a:xfrm>
              <a:off x="4998523" y="5518987"/>
              <a:ext cx="304800" cy="0"/>
            </a:xfrm>
            <a:prstGeom prst="line">
              <a:avLst/>
            </a:prstGeom>
            <a:ln>
              <a:solidFill>
                <a:srgbClr val="EAE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E2DCC-A6EF-4697-A116-80EE74D959C6}"/>
                </a:ext>
              </a:extLst>
            </p:cNvPr>
            <p:cNvCxnSpPr/>
            <p:nvPr/>
          </p:nvCxnSpPr>
          <p:spPr>
            <a:xfrm>
              <a:off x="5014398" y="5288800"/>
              <a:ext cx="0" cy="12065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B85E8B-3EE9-4D1E-9524-0864D075D0EC}"/>
                </a:ext>
              </a:extLst>
            </p:cNvPr>
            <p:cNvSpPr/>
            <p:nvPr/>
          </p:nvSpPr>
          <p:spPr>
            <a:xfrm>
              <a:off x="4973123" y="5195137"/>
              <a:ext cx="90488" cy="90488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Helvetica Neue"/>
                <a:cs typeface="Helvetica Neue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EDD3425-BA4F-47A1-826B-F96F361D6FF0}"/>
                </a:ext>
              </a:extLst>
            </p:cNvPr>
            <p:cNvCxnSpPr/>
            <p:nvPr/>
          </p:nvCxnSpPr>
          <p:spPr>
            <a:xfrm>
              <a:off x="5547798" y="5288800"/>
              <a:ext cx="0" cy="12065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2DE4D7-1D0D-429B-8F46-5A765D756E88}"/>
                </a:ext>
              </a:extLst>
            </p:cNvPr>
            <p:cNvSpPr/>
            <p:nvPr/>
          </p:nvSpPr>
          <p:spPr>
            <a:xfrm>
              <a:off x="5506523" y="5195137"/>
              <a:ext cx="90488" cy="90488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Helvetica Neue"/>
                <a:cs typeface="Helvetica Neue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D2B328-5C99-4791-96AD-84C063BCB1FC}"/>
                </a:ext>
              </a:extLst>
            </p:cNvPr>
            <p:cNvCxnSpPr/>
            <p:nvPr/>
          </p:nvCxnSpPr>
          <p:spPr>
            <a:xfrm>
              <a:off x="6411398" y="5288800"/>
              <a:ext cx="0" cy="12065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57EF27-680E-4820-BD23-E3DDD2CFC0F9}"/>
                </a:ext>
              </a:extLst>
            </p:cNvPr>
            <p:cNvSpPr/>
            <p:nvPr/>
          </p:nvSpPr>
          <p:spPr>
            <a:xfrm>
              <a:off x="6370123" y="5195137"/>
              <a:ext cx="90488" cy="90488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Helvetica Neue"/>
                <a:cs typeface="Helvetica Neue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128E3C-33DE-43E5-84DF-74DD988EFDDD}"/>
                </a:ext>
              </a:extLst>
            </p:cNvPr>
            <p:cNvCxnSpPr/>
            <p:nvPr/>
          </p:nvCxnSpPr>
          <p:spPr>
            <a:xfrm>
              <a:off x="7597261" y="5288800"/>
              <a:ext cx="0" cy="12065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C09A331-B9AF-4F30-9533-041AAAE5AE85}"/>
                </a:ext>
              </a:extLst>
            </p:cNvPr>
            <p:cNvSpPr/>
            <p:nvPr/>
          </p:nvSpPr>
          <p:spPr>
            <a:xfrm>
              <a:off x="7555986" y="5195137"/>
              <a:ext cx="88900" cy="90488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Helvetica Neue"/>
                <a:cs typeface="Helvetica Neue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2A939C8-A714-437D-848B-86559F79538D}"/>
                </a:ext>
              </a:extLst>
            </p:cNvPr>
            <p:cNvCxnSpPr/>
            <p:nvPr/>
          </p:nvCxnSpPr>
          <p:spPr>
            <a:xfrm>
              <a:off x="8198923" y="5288800"/>
              <a:ext cx="0" cy="12065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815D0F-39F0-4686-A029-BBE61A1AFB1B}"/>
                </a:ext>
              </a:extLst>
            </p:cNvPr>
            <p:cNvSpPr/>
            <p:nvPr/>
          </p:nvSpPr>
          <p:spPr>
            <a:xfrm>
              <a:off x="8156061" y="5195137"/>
              <a:ext cx="90487" cy="90488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Helvetica Neue"/>
                <a:cs typeface="Helvetica Neue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A1EEB0-BE34-4230-837B-4BFD73DAE9E8}"/>
                </a:ext>
              </a:extLst>
            </p:cNvPr>
            <p:cNvCxnSpPr/>
            <p:nvPr/>
          </p:nvCxnSpPr>
          <p:spPr>
            <a:xfrm>
              <a:off x="4998523" y="5615825"/>
              <a:ext cx="304800" cy="0"/>
            </a:xfrm>
            <a:prstGeom prst="line">
              <a:avLst/>
            </a:prstGeom>
            <a:ln>
              <a:solidFill>
                <a:srgbClr val="EAE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4617FE-8575-45AF-81A8-D5AE9E40329E}"/>
                </a:ext>
              </a:extLst>
            </p:cNvPr>
            <p:cNvCxnSpPr/>
            <p:nvPr/>
          </p:nvCxnSpPr>
          <p:spPr>
            <a:xfrm>
              <a:off x="4998523" y="5712662"/>
              <a:ext cx="304800" cy="0"/>
            </a:xfrm>
            <a:prstGeom prst="line">
              <a:avLst/>
            </a:prstGeom>
            <a:ln>
              <a:solidFill>
                <a:srgbClr val="EAE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7">
              <a:extLst>
                <a:ext uri="{FF2B5EF4-FFF2-40B4-BE49-F238E27FC236}">
                  <a16:creationId xmlns:a16="http://schemas.microsoft.com/office/drawing/2014/main" id="{DB5C7E92-F485-4370-9DD1-12ADED552B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98523" y="5809500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24" name="Straight Connector 28">
              <a:extLst>
                <a:ext uri="{FF2B5EF4-FFF2-40B4-BE49-F238E27FC236}">
                  <a16:creationId xmlns:a16="http://schemas.microsoft.com/office/drawing/2014/main" id="{C7D08FBD-0510-449B-9FD9-336CA5D16F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98523" y="5906337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25" name="Straight Connector 29">
              <a:extLst>
                <a:ext uri="{FF2B5EF4-FFF2-40B4-BE49-F238E27FC236}">
                  <a16:creationId xmlns:a16="http://schemas.microsoft.com/office/drawing/2014/main" id="{FDEB7A1A-21EE-40D9-945B-E31F5FBADA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98523" y="6003175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26" name="Straight Connector 30">
              <a:extLst>
                <a:ext uri="{FF2B5EF4-FFF2-40B4-BE49-F238E27FC236}">
                  <a16:creationId xmlns:a16="http://schemas.microsoft.com/office/drawing/2014/main" id="{7A1CA314-B927-4139-939A-8A4F12902D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98523" y="6100012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27" name="Straight Connector 31">
              <a:extLst>
                <a:ext uri="{FF2B5EF4-FFF2-40B4-BE49-F238E27FC236}">
                  <a16:creationId xmlns:a16="http://schemas.microsoft.com/office/drawing/2014/main" id="{FB2CC7BF-62CF-46F2-8166-D8B3B26E0E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98523" y="6196850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106CCF-88BD-4B0F-BE1F-6BE1010B01A5}"/>
                </a:ext>
              </a:extLst>
            </p:cNvPr>
            <p:cNvCxnSpPr/>
            <p:nvPr/>
          </p:nvCxnSpPr>
          <p:spPr>
            <a:xfrm>
              <a:off x="5506523" y="5518987"/>
              <a:ext cx="304800" cy="0"/>
            </a:xfrm>
            <a:prstGeom prst="line">
              <a:avLst/>
            </a:prstGeom>
            <a:ln>
              <a:solidFill>
                <a:srgbClr val="EAE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1967A34-C9E4-4A1D-86F8-88D8DAA906C3}"/>
                </a:ext>
              </a:extLst>
            </p:cNvPr>
            <p:cNvCxnSpPr/>
            <p:nvPr/>
          </p:nvCxnSpPr>
          <p:spPr>
            <a:xfrm>
              <a:off x="5506523" y="5615825"/>
              <a:ext cx="304800" cy="0"/>
            </a:xfrm>
            <a:prstGeom prst="line">
              <a:avLst/>
            </a:prstGeom>
            <a:ln>
              <a:solidFill>
                <a:srgbClr val="EAE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98CCF0-7E24-4DBC-82A8-A8E0E3603EDC}"/>
                </a:ext>
              </a:extLst>
            </p:cNvPr>
            <p:cNvCxnSpPr/>
            <p:nvPr/>
          </p:nvCxnSpPr>
          <p:spPr>
            <a:xfrm>
              <a:off x="5506523" y="5712662"/>
              <a:ext cx="304800" cy="0"/>
            </a:xfrm>
            <a:prstGeom prst="line">
              <a:avLst/>
            </a:prstGeom>
            <a:ln>
              <a:solidFill>
                <a:srgbClr val="EAE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9ADFAF1-01A3-4698-802A-808D4E588276}"/>
                </a:ext>
              </a:extLst>
            </p:cNvPr>
            <p:cNvCxnSpPr/>
            <p:nvPr/>
          </p:nvCxnSpPr>
          <p:spPr>
            <a:xfrm>
              <a:off x="5506523" y="5809500"/>
              <a:ext cx="304800" cy="0"/>
            </a:xfrm>
            <a:prstGeom prst="line">
              <a:avLst/>
            </a:prstGeom>
            <a:ln>
              <a:solidFill>
                <a:srgbClr val="EAE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BC6417D-8ACD-4FB7-80C5-035A5DE134B4}"/>
                </a:ext>
              </a:extLst>
            </p:cNvPr>
            <p:cNvCxnSpPr/>
            <p:nvPr/>
          </p:nvCxnSpPr>
          <p:spPr>
            <a:xfrm>
              <a:off x="5506523" y="5906337"/>
              <a:ext cx="304800" cy="0"/>
            </a:xfrm>
            <a:prstGeom prst="line">
              <a:avLst/>
            </a:prstGeom>
            <a:ln>
              <a:solidFill>
                <a:srgbClr val="EAE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B25049-52E4-4CC4-969A-2BADCA205277}"/>
                </a:ext>
              </a:extLst>
            </p:cNvPr>
            <p:cNvCxnSpPr/>
            <p:nvPr/>
          </p:nvCxnSpPr>
          <p:spPr>
            <a:xfrm>
              <a:off x="5506523" y="6003175"/>
              <a:ext cx="304800" cy="0"/>
            </a:xfrm>
            <a:prstGeom prst="line">
              <a:avLst/>
            </a:prstGeom>
            <a:ln>
              <a:solidFill>
                <a:srgbClr val="EAE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8">
              <a:extLst>
                <a:ext uri="{FF2B5EF4-FFF2-40B4-BE49-F238E27FC236}">
                  <a16:creationId xmlns:a16="http://schemas.microsoft.com/office/drawing/2014/main" id="{BA22A2B1-ECB0-4FF8-977A-E367B69D72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06523" y="6100012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D3A3B2E6-DBB9-4EC9-ABFE-E9A24FA286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06523" y="6196850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36" name="Straight Connector 40">
              <a:extLst>
                <a:ext uri="{FF2B5EF4-FFF2-40B4-BE49-F238E27FC236}">
                  <a16:creationId xmlns:a16="http://schemas.microsoft.com/office/drawing/2014/main" id="{683862C7-19E4-4503-ABCE-E803DE2BC4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06523" y="6285750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37" name="Straight Connector 41">
              <a:extLst>
                <a:ext uri="{FF2B5EF4-FFF2-40B4-BE49-F238E27FC236}">
                  <a16:creationId xmlns:a16="http://schemas.microsoft.com/office/drawing/2014/main" id="{F4A68ECB-16A4-4E8B-8FC3-E9738F88C8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06523" y="6382587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38" name="Straight Connector 42">
              <a:extLst>
                <a:ext uri="{FF2B5EF4-FFF2-40B4-BE49-F238E27FC236}">
                  <a16:creationId xmlns:a16="http://schemas.microsoft.com/office/drawing/2014/main" id="{2E884F12-9180-48A4-9184-C26516C4A6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06523" y="6479425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39" name="Straight Connector 43">
              <a:extLst>
                <a:ext uri="{FF2B5EF4-FFF2-40B4-BE49-F238E27FC236}">
                  <a16:creationId xmlns:a16="http://schemas.microsoft.com/office/drawing/2014/main" id="{29952BBF-EB0A-4F80-ADA2-3A91A5D71C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06523" y="6576262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40" name="Straight Connector 44">
              <a:extLst>
                <a:ext uri="{FF2B5EF4-FFF2-40B4-BE49-F238E27FC236}">
                  <a16:creationId xmlns:a16="http://schemas.microsoft.com/office/drawing/2014/main" id="{6AFE112A-5608-4384-BCA5-5B4143BE84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06523" y="6673100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41" name="Straight Connector 45">
              <a:extLst>
                <a:ext uri="{FF2B5EF4-FFF2-40B4-BE49-F238E27FC236}">
                  <a16:creationId xmlns:a16="http://schemas.microsoft.com/office/drawing/2014/main" id="{F9410F82-BB9E-48A7-87B4-01B2C129C6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06523" y="6769937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E0E04D3-1732-4C02-B5EA-BCCA07E38ED4}"/>
                </a:ext>
              </a:extLst>
            </p:cNvPr>
            <p:cNvCxnSpPr/>
            <p:nvPr/>
          </p:nvCxnSpPr>
          <p:spPr>
            <a:xfrm>
              <a:off x="6370123" y="5518987"/>
              <a:ext cx="304800" cy="0"/>
            </a:xfrm>
            <a:prstGeom prst="line">
              <a:avLst/>
            </a:prstGeom>
            <a:ln>
              <a:solidFill>
                <a:srgbClr val="EAE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CAB1A4F-209B-4D2D-889E-B20CED95A951}"/>
                </a:ext>
              </a:extLst>
            </p:cNvPr>
            <p:cNvCxnSpPr/>
            <p:nvPr/>
          </p:nvCxnSpPr>
          <p:spPr>
            <a:xfrm>
              <a:off x="6370123" y="5615825"/>
              <a:ext cx="304800" cy="0"/>
            </a:xfrm>
            <a:prstGeom prst="line">
              <a:avLst/>
            </a:prstGeom>
            <a:ln>
              <a:solidFill>
                <a:srgbClr val="EAE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8">
              <a:extLst>
                <a:ext uri="{FF2B5EF4-FFF2-40B4-BE49-F238E27FC236}">
                  <a16:creationId xmlns:a16="http://schemas.microsoft.com/office/drawing/2014/main" id="{BB5190D7-01C8-4CE5-BCBF-6275B9947A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0123" y="5712662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45" name="Straight Connector 49">
              <a:extLst>
                <a:ext uri="{FF2B5EF4-FFF2-40B4-BE49-F238E27FC236}">
                  <a16:creationId xmlns:a16="http://schemas.microsoft.com/office/drawing/2014/main" id="{63EE2A46-196E-455A-BB17-8C8F188213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0123" y="5809500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46" name="Straight Connector 50">
              <a:extLst>
                <a:ext uri="{FF2B5EF4-FFF2-40B4-BE49-F238E27FC236}">
                  <a16:creationId xmlns:a16="http://schemas.microsoft.com/office/drawing/2014/main" id="{212F22BF-C7D8-4DE1-8150-19DF9C4AFE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0123" y="5906337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47" name="TextBox 51">
              <a:extLst>
                <a:ext uri="{FF2B5EF4-FFF2-40B4-BE49-F238E27FC236}">
                  <a16:creationId xmlns:a16="http://schemas.microsoft.com/office/drawing/2014/main" id="{E9D3BDCF-1DB0-47EB-881D-64E27A876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736" y="4907800"/>
              <a:ext cx="44409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>
                  <a:latin typeface="Helvetica Neue"/>
                  <a:ea typeface="ＭＳ Ｐゴシック" pitchFamily="34" charset="-128"/>
                  <a:cs typeface="Helvetica Neue"/>
                </a:rPr>
                <a:t>3/8</a:t>
              </a:r>
            </a:p>
          </p:txBody>
        </p:sp>
        <p:sp>
          <p:nvSpPr>
            <p:cNvPr id="48" name="TextBox 52">
              <a:extLst>
                <a:ext uri="{FF2B5EF4-FFF2-40B4-BE49-F238E27FC236}">
                  <a16:creationId xmlns:a16="http://schemas.microsoft.com/office/drawing/2014/main" id="{B33BC32C-AE63-4FE9-8CDA-3B7338D96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2686" y="4907800"/>
              <a:ext cx="54391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>
                  <a:latin typeface="Helvetica Neue"/>
                  <a:ea typeface="ＭＳ Ｐゴシック" pitchFamily="34" charset="-128"/>
                  <a:cs typeface="Helvetica Neue"/>
                </a:rPr>
                <a:t>6/14</a:t>
              </a:r>
            </a:p>
          </p:txBody>
        </p:sp>
        <p:sp>
          <p:nvSpPr>
            <p:cNvPr id="49" name="TextBox 53">
              <a:extLst>
                <a:ext uri="{FF2B5EF4-FFF2-40B4-BE49-F238E27FC236}">
                  <a16:creationId xmlns:a16="http://schemas.microsoft.com/office/drawing/2014/main" id="{3B0E294A-5B8A-43F0-990F-31136F4DE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0736" y="4907800"/>
              <a:ext cx="44409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>
                  <a:latin typeface="Helvetica Neue"/>
                  <a:ea typeface="ＭＳ Ｐゴシック" pitchFamily="34" charset="-128"/>
                  <a:cs typeface="Helvetica Neue"/>
                </a:rPr>
                <a:t>2/6</a:t>
              </a:r>
            </a:p>
          </p:txBody>
        </p:sp>
        <p:sp>
          <p:nvSpPr>
            <p:cNvPr id="50" name="TextBox 54">
              <a:extLst>
                <a:ext uri="{FF2B5EF4-FFF2-40B4-BE49-F238E27FC236}">
                  <a16:creationId xmlns:a16="http://schemas.microsoft.com/office/drawing/2014/main" id="{6267DE42-7515-484F-93A8-C93124D99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3261" y="4907800"/>
              <a:ext cx="54391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>
                  <a:latin typeface="Helvetica Neue"/>
                  <a:ea typeface="ＭＳ Ｐゴシック" pitchFamily="34" charset="-128"/>
                  <a:cs typeface="Helvetica Neue"/>
                </a:rPr>
                <a:t>0/11</a:t>
              </a:r>
            </a:p>
          </p:txBody>
        </p:sp>
        <p:sp>
          <p:nvSpPr>
            <p:cNvPr id="51" name="TextBox 55">
              <a:extLst>
                <a:ext uri="{FF2B5EF4-FFF2-40B4-BE49-F238E27FC236}">
                  <a16:creationId xmlns:a16="http://schemas.microsoft.com/office/drawing/2014/main" id="{94980E0B-74CC-4BEF-8A75-B8E989408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9848" y="4907800"/>
              <a:ext cx="44409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>
                  <a:latin typeface="Helvetica Neue"/>
                  <a:ea typeface="ＭＳ Ｐゴシック" pitchFamily="34" charset="-128"/>
                  <a:cs typeface="Helvetica Neue"/>
                </a:rPr>
                <a:t>0/5</a:t>
              </a:r>
            </a:p>
          </p:txBody>
        </p:sp>
        <p:cxnSp>
          <p:nvCxnSpPr>
            <p:cNvPr id="52" name="Straight Connector 56">
              <a:extLst>
                <a:ext uri="{FF2B5EF4-FFF2-40B4-BE49-F238E27FC236}">
                  <a16:creationId xmlns:a16="http://schemas.microsoft.com/office/drawing/2014/main" id="{3CD8E41D-5C60-4FC3-BB3C-4315410858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55986" y="5518987"/>
              <a:ext cx="304800" cy="0"/>
            </a:xfrm>
            <a:prstGeom prst="line">
              <a:avLst/>
            </a:prstGeom>
            <a:noFill/>
            <a:ln w="25400">
              <a:solidFill>
                <a:srgbClr val="EAE400"/>
              </a:solidFill>
              <a:round/>
              <a:headEnd/>
              <a:tailEnd/>
            </a:ln>
          </p:spPr>
        </p:cxnSp>
        <p:cxnSp>
          <p:nvCxnSpPr>
            <p:cNvPr id="53" name="Straight Connector 57">
              <a:extLst>
                <a:ext uri="{FF2B5EF4-FFF2-40B4-BE49-F238E27FC236}">
                  <a16:creationId xmlns:a16="http://schemas.microsoft.com/office/drawing/2014/main" id="{70452074-7727-4E42-8F39-A1A25C4BCD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55986" y="5615825"/>
              <a:ext cx="304800" cy="0"/>
            </a:xfrm>
            <a:prstGeom prst="line">
              <a:avLst/>
            </a:prstGeom>
            <a:noFill/>
            <a:ln w="25400">
              <a:solidFill>
                <a:srgbClr val="EAE400"/>
              </a:solidFill>
              <a:round/>
              <a:headEnd/>
              <a:tailEnd/>
            </a:ln>
          </p:spPr>
        </p:cxnSp>
        <p:cxnSp>
          <p:nvCxnSpPr>
            <p:cNvPr id="54" name="Straight Connector 58">
              <a:extLst>
                <a:ext uri="{FF2B5EF4-FFF2-40B4-BE49-F238E27FC236}">
                  <a16:creationId xmlns:a16="http://schemas.microsoft.com/office/drawing/2014/main" id="{FC611D1C-461F-4C16-941A-68655F8A11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55986" y="5712662"/>
              <a:ext cx="304800" cy="0"/>
            </a:xfrm>
            <a:prstGeom prst="line">
              <a:avLst/>
            </a:prstGeom>
            <a:noFill/>
            <a:ln w="25400">
              <a:solidFill>
                <a:srgbClr val="EAE400"/>
              </a:solidFill>
              <a:round/>
              <a:headEnd/>
              <a:tailEnd/>
            </a:ln>
          </p:spPr>
        </p:cxnSp>
        <p:cxnSp>
          <p:nvCxnSpPr>
            <p:cNvPr id="55" name="Straight Connector 59">
              <a:extLst>
                <a:ext uri="{FF2B5EF4-FFF2-40B4-BE49-F238E27FC236}">
                  <a16:creationId xmlns:a16="http://schemas.microsoft.com/office/drawing/2014/main" id="{594380DC-B1A9-4992-9CF6-AAA749CD93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55986" y="5809500"/>
              <a:ext cx="304800" cy="0"/>
            </a:xfrm>
            <a:prstGeom prst="line">
              <a:avLst/>
            </a:prstGeom>
            <a:noFill/>
            <a:ln w="25400">
              <a:solidFill>
                <a:srgbClr val="EAE400"/>
              </a:solidFill>
              <a:round/>
              <a:headEnd/>
              <a:tailEnd/>
            </a:ln>
          </p:spPr>
        </p:cxnSp>
        <p:cxnSp>
          <p:nvCxnSpPr>
            <p:cNvPr id="56" name="Straight Connector 60">
              <a:extLst>
                <a:ext uri="{FF2B5EF4-FFF2-40B4-BE49-F238E27FC236}">
                  <a16:creationId xmlns:a16="http://schemas.microsoft.com/office/drawing/2014/main" id="{C5DE45A3-206A-47F3-B4B1-7B1AD580B6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55986" y="5906337"/>
              <a:ext cx="304800" cy="0"/>
            </a:xfrm>
            <a:prstGeom prst="line">
              <a:avLst/>
            </a:prstGeom>
            <a:noFill/>
            <a:ln w="25400">
              <a:solidFill>
                <a:srgbClr val="EAE400"/>
              </a:solidFill>
              <a:round/>
              <a:headEnd/>
              <a:tailEnd/>
            </a:ln>
          </p:spPr>
        </p:cxnSp>
        <p:cxnSp>
          <p:nvCxnSpPr>
            <p:cNvPr id="57" name="Straight Connector 61">
              <a:extLst>
                <a:ext uri="{FF2B5EF4-FFF2-40B4-BE49-F238E27FC236}">
                  <a16:creationId xmlns:a16="http://schemas.microsoft.com/office/drawing/2014/main" id="{0EA03803-2CC3-4CA5-9274-B6C539DCB1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55986" y="5990475"/>
              <a:ext cx="304800" cy="0"/>
            </a:xfrm>
            <a:prstGeom prst="line">
              <a:avLst/>
            </a:prstGeom>
            <a:noFill/>
            <a:ln w="25400">
              <a:solidFill>
                <a:srgbClr val="EAE400"/>
              </a:solidFill>
              <a:round/>
              <a:headEnd/>
              <a:tailEnd/>
            </a:ln>
          </p:spPr>
        </p:cxnSp>
        <p:cxnSp>
          <p:nvCxnSpPr>
            <p:cNvPr id="58" name="Straight Connector 62">
              <a:extLst>
                <a:ext uri="{FF2B5EF4-FFF2-40B4-BE49-F238E27FC236}">
                  <a16:creationId xmlns:a16="http://schemas.microsoft.com/office/drawing/2014/main" id="{034F39FA-1183-4A36-9F5A-942C150E20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55986" y="6087312"/>
              <a:ext cx="304800" cy="0"/>
            </a:xfrm>
            <a:prstGeom prst="line">
              <a:avLst/>
            </a:prstGeom>
            <a:noFill/>
            <a:ln w="25400">
              <a:solidFill>
                <a:srgbClr val="EAE400"/>
              </a:solidFill>
              <a:round/>
              <a:headEnd/>
              <a:tailEnd/>
            </a:ln>
          </p:spPr>
        </p:cxnSp>
        <p:cxnSp>
          <p:nvCxnSpPr>
            <p:cNvPr id="59" name="Straight Connector 63">
              <a:extLst>
                <a:ext uri="{FF2B5EF4-FFF2-40B4-BE49-F238E27FC236}">
                  <a16:creationId xmlns:a16="http://schemas.microsoft.com/office/drawing/2014/main" id="{92BB355F-2718-4E05-80A9-9A442E527F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55986" y="6184150"/>
              <a:ext cx="304800" cy="0"/>
            </a:xfrm>
            <a:prstGeom prst="line">
              <a:avLst/>
            </a:prstGeom>
            <a:noFill/>
            <a:ln w="25400">
              <a:solidFill>
                <a:srgbClr val="EAE400"/>
              </a:solidFill>
              <a:round/>
              <a:headEnd/>
              <a:tailEnd/>
            </a:ln>
          </p:spPr>
        </p:cxnSp>
        <p:cxnSp>
          <p:nvCxnSpPr>
            <p:cNvPr id="60" name="Straight Connector 64">
              <a:extLst>
                <a:ext uri="{FF2B5EF4-FFF2-40B4-BE49-F238E27FC236}">
                  <a16:creationId xmlns:a16="http://schemas.microsoft.com/office/drawing/2014/main" id="{32F34C26-54D5-433C-B7F1-F574A7CD47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55986" y="6268287"/>
              <a:ext cx="304800" cy="0"/>
            </a:xfrm>
            <a:prstGeom prst="line">
              <a:avLst/>
            </a:prstGeom>
            <a:noFill/>
            <a:ln w="25400">
              <a:solidFill>
                <a:srgbClr val="EAE400"/>
              </a:solidFill>
              <a:round/>
              <a:headEnd/>
              <a:tailEnd/>
            </a:ln>
          </p:spPr>
        </p:cxnSp>
        <p:cxnSp>
          <p:nvCxnSpPr>
            <p:cNvPr id="61" name="Straight Connector 65">
              <a:extLst>
                <a:ext uri="{FF2B5EF4-FFF2-40B4-BE49-F238E27FC236}">
                  <a16:creationId xmlns:a16="http://schemas.microsoft.com/office/drawing/2014/main" id="{8C219906-569F-44F7-AB6C-79B3A481C2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55986" y="6365125"/>
              <a:ext cx="304800" cy="0"/>
            </a:xfrm>
            <a:prstGeom prst="line">
              <a:avLst/>
            </a:prstGeom>
            <a:noFill/>
            <a:ln w="25400">
              <a:solidFill>
                <a:srgbClr val="EAE400"/>
              </a:solidFill>
              <a:round/>
              <a:headEnd/>
              <a:tailEnd/>
            </a:ln>
          </p:spPr>
        </p:cxnSp>
        <p:cxnSp>
          <p:nvCxnSpPr>
            <p:cNvPr id="62" name="Straight Connector 66">
              <a:extLst>
                <a:ext uri="{FF2B5EF4-FFF2-40B4-BE49-F238E27FC236}">
                  <a16:creationId xmlns:a16="http://schemas.microsoft.com/office/drawing/2014/main" id="{258B7ED5-3AF1-49D0-AD7F-C073B07F58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55986" y="6461962"/>
              <a:ext cx="304800" cy="0"/>
            </a:xfrm>
            <a:prstGeom prst="line">
              <a:avLst/>
            </a:prstGeom>
            <a:noFill/>
            <a:ln w="25400">
              <a:solidFill>
                <a:srgbClr val="EAE400"/>
              </a:solidFill>
              <a:round/>
              <a:headEnd/>
              <a:tailEnd/>
            </a:ln>
          </p:spPr>
        </p:cxnSp>
        <p:cxnSp>
          <p:nvCxnSpPr>
            <p:cNvPr id="63" name="Straight Connector 67">
              <a:extLst>
                <a:ext uri="{FF2B5EF4-FFF2-40B4-BE49-F238E27FC236}">
                  <a16:creationId xmlns:a16="http://schemas.microsoft.com/office/drawing/2014/main" id="{B59118D1-41BA-40C3-88F5-B8817A9FE0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0123" y="6003175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64" name="Straight Connector 68">
              <a:extLst>
                <a:ext uri="{FF2B5EF4-FFF2-40B4-BE49-F238E27FC236}">
                  <a16:creationId xmlns:a16="http://schemas.microsoft.com/office/drawing/2014/main" id="{B04063DA-F661-4DFB-9E6D-9E5FCD4673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156061" y="5518987"/>
              <a:ext cx="306387" cy="0"/>
            </a:xfrm>
            <a:prstGeom prst="line">
              <a:avLst/>
            </a:prstGeom>
            <a:noFill/>
            <a:ln w="25400">
              <a:solidFill>
                <a:srgbClr val="EAE400"/>
              </a:solidFill>
              <a:round/>
              <a:headEnd/>
              <a:tailEnd/>
            </a:ln>
          </p:spPr>
        </p:cxnSp>
        <p:cxnSp>
          <p:nvCxnSpPr>
            <p:cNvPr id="65" name="Straight Connector 69">
              <a:extLst>
                <a:ext uri="{FF2B5EF4-FFF2-40B4-BE49-F238E27FC236}">
                  <a16:creationId xmlns:a16="http://schemas.microsoft.com/office/drawing/2014/main" id="{A2E2C230-1FD4-4C1E-9748-4B20777C70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156061" y="5615825"/>
              <a:ext cx="306387" cy="0"/>
            </a:xfrm>
            <a:prstGeom prst="line">
              <a:avLst/>
            </a:prstGeom>
            <a:noFill/>
            <a:ln w="25400">
              <a:solidFill>
                <a:srgbClr val="EAE400"/>
              </a:solidFill>
              <a:round/>
              <a:headEnd/>
              <a:tailEnd/>
            </a:ln>
          </p:spPr>
        </p:cxnSp>
        <p:cxnSp>
          <p:nvCxnSpPr>
            <p:cNvPr id="66" name="Straight Connector 70">
              <a:extLst>
                <a:ext uri="{FF2B5EF4-FFF2-40B4-BE49-F238E27FC236}">
                  <a16:creationId xmlns:a16="http://schemas.microsoft.com/office/drawing/2014/main" id="{39C1BB62-0F18-457C-8F44-18F0C608DB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156061" y="5699962"/>
              <a:ext cx="306387" cy="0"/>
            </a:xfrm>
            <a:prstGeom prst="line">
              <a:avLst/>
            </a:prstGeom>
            <a:noFill/>
            <a:ln w="25400">
              <a:solidFill>
                <a:srgbClr val="EAE400"/>
              </a:solidFill>
              <a:round/>
              <a:headEnd/>
              <a:tailEnd/>
            </a:ln>
          </p:spPr>
        </p:cxnSp>
        <p:cxnSp>
          <p:nvCxnSpPr>
            <p:cNvPr id="67" name="Straight Connector 71">
              <a:extLst>
                <a:ext uri="{FF2B5EF4-FFF2-40B4-BE49-F238E27FC236}">
                  <a16:creationId xmlns:a16="http://schemas.microsoft.com/office/drawing/2014/main" id="{026E4E39-BBF4-4C2E-B31D-4E7044695A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156061" y="5796800"/>
              <a:ext cx="306387" cy="0"/>
            </a:xfrm>
            <a:prstGeom prst="line">
              <a:avLst/>
            </a:prstGeom>
            <a:noFill/>
            <a:ln w="25400">
              <a:solidFill>
                <a:srgbClr val="EAE400"/>
              </a:solidFill>
              <a:round/>
              <a:headEnd/>
              <a:tailEnd/>
            </a:ln>
          </p:spPr>
        </p:cxnSp>
        <p:cxnSp>
          <p:nvCxnSpPr>
            <p:cNvPr id="68" name="Straight Connector 72">
              <a:extLst>
                <a:ext uri="{FF2B5EF4-FFF2-40B4-BE49-F238E27FC236}">
                  <a16:creationId xmlns:a16="http://schemas.microsoft.com/office/drawing/2014/main" id="{BFA15780-2D65-4DE4-B0B0-48D8B2677B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156061" y="5893637"/>
              <a:ext cx="306387" cy="0"/>
            </a:xfrm>
            <a:prstGeom prst="line">
              <a:avLst/>
            </a:prstGeom>
            <a:noFill/>
            <a:ln w="25400">
              <a:solidFill>
                <a:srgbClr val="EAE400"/>
              </a:solidFill>
              <a:round/>
              <a:headEnd/>
              <a:tailEnd/>
            </a:ln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150FD08-8D9C-4E89-9B1C-799F8032C7D4}"/>
                </a:ext>
              </a:extLst>
            </p:cNvPr>
            <p:cNvCxnSpPr/>
            <p:nvPr/>
          </p:nvCxnSpPr>
          <p:spPr>
            <a:xfrm>
              <a:off x="4253986" y="5518987"/>
              <a:ext cx="304800" cy="0"/>
            </a:xfrm>
            <a:prstGeom prst="line">
              <a:avLst/>
            </a:prstGeom>
            <a:ln>
              <a:solidFill>
                <a:srgbClr val="EAE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FD87444-2705-42A1-914E-48C27BF81AF0}"/>
                </a:ext>
              </a:extLst>
            </p:cNvPr>
            <p:cNvCxnSpPr/>
            <p:nvPr/>
          </p:nvCxnSpPr>
          <p:spPr>
            <a:xfrm>
              <a:off x="4269861" y="5288800"/>
              <a:ext cx="0" cy="12065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AB9829C-98A8-4184-A28D-34360AE8599C}"/>
                </a:ext>
              </a:extLst>
            </p:cNvPr>
            <p:cNvSpPr/>
            <p:nvPr/>
          </p:nvSpPr>
          <p:spPr>
            <a:xfrm>
              <a:off x="4228586" y="5195137"/>
              <a:ext cx="90487" cy="90488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Helvetica Neue"/>
                <a:cs typeface="Helvetica Neue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D3C97B-6876-4898-9317-C5AD5309DF84}"/>
                </a:ext>
              </a:extLst>
            </p:cNvPr>
            <p:cNvCxnSpPr/>
            <p:nvPr/>
          </p:nvCxnSpPr>
          <p:spPr>
            <a:xfrm>
              <a:off x="4253986" y="5615825"/>
              <a:ext cx="304800" cy="0"/>
            </a:xfrm>
            <a:prstGeom prst="line">
              <a:avLst/>
            </a:prstGeom>
            <a:ln>
              <a:solidFill>
                <a:srgbClr val="EAE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5C4916-0BA4-4C92-82C4-9EF9FD3C9D85}"/>
                </a:ext>
              </a:extLst>
            </p:cNvPr>
            <p:cNvCxnSpPr/>
            <p:nvPr/>
          </p:nvCxnSpPr>
          <p:spPr>
            <a:xfrm>
              <a:off x="4253986" y="5712662"/>
              <a:ext cx="304800" cy="0"/>
            </a:xfrm>
            <a:prstGeom prst="line">
              <a:avLst/>
            </a:prstGeom>
            <a:ln>
              <a:solidFill>
                <a:srgbClr val="EAE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8">
              <a:extLst>
                <a:ext uri="{FF2B5EF4-FFF2-40B4-BE49-F238E27FC236}">
                  <a16:creationId xmlns:a16="http://schemas.microsoft.com/office/drawing/2014/main" id="{DA1DCBBD-60B1-4B7D-8397-701FF8EA5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53986" y="5809500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75" name="Straight Connector 79">
              <a:extLst>
                <a:ext uri="{FF2B5EF4-FFF2-40B4-BE49-F238E27FC236}">
                  <a16:creationId xmlns:a16="http://schemas.microsoft.com/office/drawing/2014/main" id="{E399E730-97A8-4109-86C2-3161697B91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53986" y="5906337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76" name="Straight Connector 80">
              <a:extLst>
                <a:ext uri="{FF2B5EF4-FFF2-40B4-BE49-F238E27FC236}">
                  <a16:creationId xmlns:a16="http://schemas.microsoft.com/office/drawing/2014/main" id="{A2228A4E-6977-4AC9-B8A7-6BC2E04EA0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53986" y="6003175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77" name="Straight Connector 81">
              <a:extLst>
                <a:ext uri="{FF2B5EF4-FFF2-40B4-BE49-F238E27FC236}">
                  <a16:creationId xmlns:a16="http://schemas.microsoft.com/office/drawing/2014/main" id="{DA76BA2A-E12E-461D-BAEE-5489DFEFBF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53986" y="6100012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78" name="Straight Connector 82">
              <a:extLst>
                <a:ext uri="{FF2B5EF4-FFF2-40B4-BE49-F238E27FC236}">
                  <a16:creationId xmlns:a16="http://schemas.microsoft.com/office/drawing/2014/main" id="{9683CFDB-CC83-4B84-8A6E-3530794258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53986" y="6196850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79" name="TextBox 83">
              <a:extLst>
                <a:ext uri="{FF2B5EF4-FFF2-40B4-BE49-F238E27FC236}">
                  <a16:creationId xmlns:a16="http://schemas.microsoft.com/office/drawing/2014/main" id="{1CA86D09-747A-4710-A658-0E00AAE93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748" y="4907800"/>
              <a:ext cx="54391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>
                  <a:latin typeface="Helvetica Neue"/>
                  <a:ea typeface="ＭＳ Ｐゴシック" pitchFamily="34" charset="-128"/>
                  <a:cs typeface="Helvetica Neue"/>
                </a:rPr>
                <a:t>3/16</a:t>
              </a:r>
            </a:p>
          </p:txBody>
        </p:sp>
        <p:cxnSp>
          <p:nvCxnSpPr>
            <p:cNvPr id="80" name="Straight Connector 84">
              <a:extLst>
                <a:ext uri="{FF2B5EF4-FFF2-40B4-BE49-F238E27FC236}">
                  <a16:creationId xmlns:a16="http://schemas.microsoft.com/office/drawing/2014/main" id="{97A52157-7BD7-494A-B699-9A3EABF14B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53986" y="6285750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81" name="Straight Connector 85">
              <a:extLst>
                <a:ext uri="{FF2B5EF4-FFF2-40B4-BE49-F238E27FC236}">
                  <a16:creationId xmlns:a16="http://schemas.microsoft.com/office/drawing/2014/main" id="{C2EAF8F2-EFE7-4E6D-8A06-9AD0838D0B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53986" y="6382587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82" name="Straight Connector 86">
              <a:extLst>
                <a:ext uri="{FF2B5EF4-FFF2-40B4-BE49-F238E27FC236}">
                  <a16:creationId xmlns:a16="http://schemas.microsoft.com/office/drawing/2014/main" id="{CA8EA43F-585C-43C3-934E-75A7D539EB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53986" y="6479425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83" name="Straight Connector 87">
              <a:extLst>
                <a:ext uri="{FF2B5EF4-FFF2-40B4-BE49-F238E27FC236}">
                  <a16:creationId xmlns:a16="http://schemas.microsoft.com/office/drawing/2014/main" id="{ADB8AD43-33AE-4F80-9147-06A0EEF17D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53986" y="6576262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84" name="Straight Connector 88">
              <a:extLst>
                <a:ext uri="{FF2B5EF4-FFF2-40B4-BE49-F238E27FC236}">
                  <a16:creationId xmlns:a16="http://schemas.microsoft.com/office/drawing/2014/main" id="{BA3C452D-CA9B-4F59-A00A-81E38E2170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53986" y="6673100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85" name="Straight Connector 89">
              <a:extLst>
                <a:ext uri="{FF2B5EF4-FFF2-40B4-BE49-F238E27FC236}">
                  <a16:creationId xmlns:a16="http://schemas.microsoft.com/office/drawing/2014/main" id="{49D38CD7-4A95-4BF4-AE3E-DBA594EA09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53986" y="6769937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86" name="Straight Connector 90">
              <a:extLst>
                <a:ext uri="{FF2B5EF4-FFF2-40B4-BE49-F238E27FC236}">
                  <a16:creationId xmlns:a16="http://schemas.microsoft.com/office/drawing/2014/main" id="{8E75CE1D-E9AF-494D-B3C3-E0E7FCB34C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53986" y="6866775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87" name="Straight Connector 91">
              <a:extLst>
                <a:ext uri="{FF2B5EF4-FFF2-40B4-BE49-F238E27FC236}">
                  <a16:creationId xmlns:a16="http://schemas.microsoft.com/office/drawing/2014/main" id="{14F0DD6B-268C-4F44-A607-5C9412C2E6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53986" y="6963612"/>
              <a:ext cx="304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88" name="TextBox 135">
              <a:extLst>
                <a:ext uri="{FF2B5EF4-FFF2-40B4-BE49-F238E27FC236}">
                  <a16:creationId xmlns:a16="http://schemas.microsoft.com/office/drawing/2014/main" id="{3BB0BF8D-2700-4950-8FAB-747C00145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1273" y="4577600"/>
              <a:ext cx="64633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>
                  <a:latin typeface="Helvetica Neue"/>
                  <a:ea typeface="ＭＳ Ｐゴシック" pitchFamily="34" charset="-128"/>
                  <a:cs typeface="Helvetica Neue"/>
                </a:rPr>
                <a:t>11/28</a:t>
              </a:r>
            </a:p>
          </p:txBody>
        </p:sp>
        <p:sp>
          <p:nvSpPr>
            <p:cNvPr id="89" name="Right Bracket 88">
              <a:extLst>
                <a:ext uri="{FF2B5EF4-FFF2-40B4-BE49-F238E27FC236}">
                  <a16:creationId xmlns:a16="http://schemas.microsoft.com/office/drawing/2014/main" id="{AE2FABEA-9D50-45BE-994E-C962C92EB8C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700199" y="3998162"/>
              <a:ext cx="44450" cy="1819275"/>
            </a:xfrm>
            <a:prstGeom prst="rightBracket">
              <a:avLst>
                <a:gd name="adj" fmla="val 8527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vert="eaVert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Helvetica Neue"/>
                <a:ea typeface="ＭＳ Ｐゴシック" charset="0"/>
                <a:cs typeface="Helvetica Neue"/>
              </a:endParaRPr>
            </a:p>
          </p:txBody>
        </p:sp>
        <p:sp>
          <p:nvSpPr>
            <p:cNvPr id="90" name="TextBox 141">
              <a:extLst>
                <a:ext uri="{FF2B5EF4-FFF2-40B4-BE49-F238E27FC236}">
                  <a16:creationId xmlns:a16="http://schemas.microsoft.com/office/drawing/2014/main" id="{EFA1A07B-CC6A-453A-81C3-AE17A198C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073" y="4298200"/>
              <a:ext cx="21069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dirty="0">
                  <a:latin typeface="Helvetica Neue"/>
                  <a:ea typeface="ＭＳ Ｐゴシック" pitchFamily="34" charset="-128"/>
                  <a:cs typeface="Helvetica Neue"/>
                </a:rPr>
                <a:t>Promoter, enhancer etc.</a:t>
              </a:r>
            </a:p>
          </p:txBody>
        </p:sp>
      </p:grpSp>
      <p:sp>
        <p:nvSpPr>
          <p:cNvPr id="91" name="Title 3">
            <a:extLst>
              <a:ext uri="{FF2B5EF4-FFF2-40B4-BE49-F238E27FC236}">
                <a16:creationId xmlns:a16="http://schemas.microsoft.com/office/drawing/2014/main" id="{A8814E88-38BB-447D-831C-2029463F0DA7}"/>
              </a:ext>
            </a:extLst>
          </p:cNvPr>
          <p:cNvSpPr txBox="1">
            <a:spLocks/>
          </p:cNvSpPr>
          <p:nvPr/>
        </p:nvSpPr>
        <p:spPr bwMode="auto">
          <a:xfrm>
            <a:off x="0" y="-210939"/>
            <a:ext cx="91439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GB" sz="3500" b="1" dirty="0">
                <a:solidFill>
                  <a:srgbClr val="1F497D"/>
                </a:solidFill>
                <a:latin typeface="Tahoma" pitchFamily="34" charset="0"/>
              </a:rPr>
              <a:t>Genome-scale study of prenatal famine</a:t>
            </a:r>
          </a:p>
        </p:txBody>
      </p:sp>
    </p:spTree>
    <p:extLst>
      <p:ext uri="{BB962C8B-B14F-4D97-AF65-F5344CB8AC3E}">
        <p14:creationId xmlns:p14="http://schemas.microsoft.com/office/powerpoint/2010/main" val="286746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07266"/>
              </p:ext>
            </p:extLst>
          </p:nvPr>
        </p:nvGraphicFramePr>
        <p:xfrm>
          <a:off x="189411" y="822869"/>
          <a:ext cx="8765177" cy="3557127"/>
        </p:xfrm>
        <a:graphic>
          <a:graphicData uri="http://schemas.openxmlformats.org/drawingml/2006/table">
            <a:tbl>
              <a:tblPr/>
              <a:tblGrid>
                <a:gridCol w="3125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9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30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Gene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Location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Function</a:t>
                      </a:r>
                    </a:p>
                  </a:txBody>
                  <a:tcPr marL="90000" marR="90000" marT="83232" marB="468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SMAD7 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SMAD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 family member 7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25kb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downstream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TGF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Lucida Grande"/>
                          <a:cs typeface="Helvetica Neue"/>
                        </a:rPr>
                        <a:t>β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 signaling, colorectal cancer,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Lucida Grande"/>
                          <a:cs typeface="Helvetica Neue"/>
                        </a:rPr>
                        <a:t>β-cell function &amp; development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CDH23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cadherin-related 23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Intragenic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Inner ear development, hearing loss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INSR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insulin receptor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Intragenic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Insulin signaling, growth, height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CPT1A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carnitine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 palmitoyltransferase-1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Intragenic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Fatty acid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Lucida Grande"/>
                          <a:cs typeface="Helvetica Neue"/>
                        </a:rPr>
                        <a:t>β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-oxidation, fatty acid-induced IR and inflammation in adipocytes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KLF13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Krüppel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-like factor 13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Intragenic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LDLR regulation, schizophrenia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RFTN1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raftlin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Intragenic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Eye development, obesity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6" name="Title 1"/>
          <p:cNvSpPr txBox="1">
            <a:spLocks/>
          </p:cNvSpPr>
          <p:nvPr/>
        </p:nvSpPr>
        <p:spPr bwMode="auto">
          <a:xfrm>
            <a:off x="0" y="92653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Tahoma" pitchFamily="34" charset="0"/>
              </a:rPr>
              <a:t>Validated top-hits</a:t>
            </a:r>
          </a:p>
        </p:txBody>
      </p:sp>
      <p:sp>
        <p:nvSpPr>
          <p:cNvPr id="217" name="Text Box 12"/>
          <p:cNvSpPr txBox="1">
            <a:spLocks noChangeArrowheads="1"/>
          </p:cNvSpPr>
          <p:nvPr/>
        </p:nvSpPr>
        <p:spPr bwMode="auto">
          <a:xfrm>
            <a:off x="189411" y="4728843"/>
            <a:ext cx="25314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Tobi et al. </a:t>
            </a:r>
            <a:r>
              <a:rPr lang="en-US" sz="1400" i="1" dirty="0">
                <a:latin typeface="Helvetica Neue"/>
                <a:cs typeface="Helvetica Neue"/>
              </a:rPr>
              <a:t>Nat </a:t>
            </a:r>
            <a:r>
              <a:rPr lang="en-US" sz="1400" i="1" dirty="0" err="1">
                <a:latin typeface="Helvetica Neue"/>
                <a:cs typeface="Helvetica Neue"/>
              </a:rPr>
              <a:t>Commun</a:t>
            </a:r>
            <a:r>
              <a:rPr lang="en-US" sz="1400" i="1" dirty="0">
                <a:latin typeface="Helvetica Neue"/>
                <a:cs typeface="Helvetica Neue"/>
              </a:rPr>
              <a:t> </a:t>
            </a:r>
            <a:r>
              <a:rPr lang="en-US" sz="1400" dirty="0">
                <a:latin typeface="Helvetica Neue"/>
                <a:cs typeface="Helvetica Neue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245993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logo_lumc.jpg">
            <a:extLst>
              <a:ext uri="{FF2B5EF4-FFF2-40B4-BE49-F238E27FC236}">
                <a16:creationId xmlns:a16="http://schemas.microsoft.com/office/drawing/2014/main" id="{37C096BB-BD4F-4B02-A650-4FB54ED420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:\medewerkers\elmar\writing\articles\HOF RRBS_paper\PAPER\figures\EWTOBI_etal_Figure_6.jpg">
            <a:extLst>
              <a:ext uri="{FF2B5EF4-FFF2-40B4-BE49-F238E27FC236}">
                <a16:creationId xmlns:a16="http://schemas.microsoft.com/office/drawing/2014/main" id="{79F201AE-7D0A-4841-8F6D-B5D34C7FC524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16876" y="1519590"/>
            <a:ext cx="3855587" cy="35484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0763F57-1142-464A-81F7-32A9351322A1}"/>
              </a:ext>
            </a:extLst>
          </p:cNvPr>
          <p:cNvSpPr txBox="1">
            <a:spLocks/>
          </p:cNvSpPr>
          <p:nvPr/>
        </p:nvSpPr>
        <p:spPr bwMode="auto">
          <a:xfrm>
            <a:off x="0" y="35297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Towards causality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749F2C13-EEF6-4BFE-98FF-7377501B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89" y="822088"/>
            <a:ext cx="7965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GB" i="1" dirty="0">
                <a:solidFill>
                  <a:schemeClr val="tx2"/>
                </a:solidFill>
                <a:latin typeface="Helvetica Neue"/>
                <a:ea typeface="ＭＳ Ｐゴシック"/>
                <a:cs typeface="Helvetica Neue"/>
              </a:rPr>
              <a:t>In silico </a:t>
            </a:r>
            <a:r>
              <a:rPr lang="en-GB" dirty="0">
                <a:latin typeface="Helvetica Neue"/>
                <a:ea typeface="ＭＳ Ｐゴシック"/>
                <a:cs typeface="Helvetica Neue"/>
              </a:rPr>
              <a:t>annotation-based predictions of DMR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87586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logo_lumc.jpg">
            <a:extLst>
              <a:ext uri="{FF2B5EF4-FFF2-40B4-BE49-F238E27FC236}">
                <a16:creationId xmlns:a16="http://schemas.microsoft.com/office/drawing/2014/main" id="{37C096BB-BD4F-4B02-A650-4FB54ED42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B688793-2858-4D9F-9977-7BB70218815A}"/>
              </a:ext>
            </a:extLst>
          </p:cNvPr>
          <p:cNvSpPr txBox="1">
            <a:spLocks/>
          </p:cNvSpPr>
          <p:nvPr/>
        </p:nvSpPr>
        <p:spPr bwMode="auto">
          <a:xfrm>
            <a:off x="0" y="35297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Towards causality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B4E3D1B-813D-4B61-964F-D01B54581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89" y="822088"/>
            <a:ext cx="7965373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GB" i="1" dirty="0">
                <a:solidFill>
                  <a:schemeClr val="tx2"/>
                </a:solidFill>
                <a:latin typeface="Helvetica Neue"/>
                <a:ea typeface="ＭＳ Ｐゴシック"/>
                <a:cs typeface="Helvetica Neue"/>
              </a:rPr>
              <a:t>In </a:t>
            </a:r>
            <a:r>
              <a:rPr lang="en-GB" i="1" dirty="0" err="1">
                <a:solidFill>
                  <a:schemeClr val="tx2"/>
                </a:solidFill>
                <a:latin typeface="Helvetica Neue"/>
                <a:ea typeface="ＭＳ Ｐゴシック"/>
                <a:cs typeface="Helvetica Neue"/>
              </a:rPr>
              <a:t>silico</a:t>
            </a:r>
            <a:r>
              <a:rPr lang="en-GB" i="1" dirty="0">
                <a:solidFill>
                  <a:schemeClr val="tx2"/>
                </a:solidFill>
                <a:latin typeface="Helvetica Neue"/>
                <a:ea typeface="ＭＳ Ｐゴシック"/>
                <a:cs typeface="Helvetica Neue"/>
              </a:rPr>
              <a:t> </a:t>
            </a:r>
            <a:r>
              <a:rPr lang="en-GB" dirty="0">
                <a:latin typeface="Helvetica Neue"/>
                <a:ea typeface="ＭＳ Ｐゴシック"/>
                <a:cs typeface="Helvetica Neue"/>
              </a:rPr>
              <a:t>annotation-based predictions of DMR functionality</a:t>
            </a:r>
          </a:p>
          <a:p>
            <a:pPr marL="342900" indent="-342900" defTabSz="914400"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GB" i="1" dirty="0">
                <a:solidFill>
                  <a:schemeClr val="tx2"/>
                </a:solidFill>
                <a:latin typeface="Helvetica Neue"/>
                <a:ea typeface="ＭＳ Ｐゴシック"/>
                <a:cs typeface="Helvetica Neue"/>
              </a:rPr>
              <a:t>In vitro</a:t>
            </a:r>
            <a:r>
              <a:rPr lang="en-GB" dirty="0">
                <a:solidFill>
                  <a:schemeClr val="tx2"/>
                </a:solidFill>
                <a:latin typeface="Helvetica Neue"/>
                <a:ea typeface="ＭＳ Ｐゴシック"/>
                <a:cs typeface="Helvetica Neue"/>
              </a:rPr>
              <a:t> </a:t>
            </a:r>
            <a:r>
              <a:rPr lang="en-GB" dirty="0">
                <a:latin typeface="Helvetica Neue"/>
                <a:ea typeface="ＭＳ Ｐゴシック"/>
                <a:cs typeface="Helvetica Neue"/>
              </a:rPr>
              <a:t>testing DMR functionality</a:t>
            </a:r>
          </a:p>
        </p:txBody>
      </p:sp>
      <p:pic>
        <p:nvPicPr>
          <p:cNvPr id="6" name="Picture 5" descr="I:\medewerkers\elmar\writing\articles\HOF RRBS_paper\PAPER\figures\Figure_7.png">
            <a:extLst>
              <a:ext uri="{FF2B5EF4-FFF2-40B4-BE49-F238E27FC236}">
                <a16:creationId xmlns:a16="http://schemas.microsoft.com/office/drawing/2014/main" id="{A32E60F3-6EC6-449E-8128-A8894C3214B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0112" y="2152850"/>
            <a:ext cx="1995174" cy="26376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86882F-A77F-4AEA-85AB-88E121C36EB7}"/>
              </a:ext>
            </a:extLst>
          </p:cNvPr>
          <p:cNvSpPr/>
          <p:nvPr/>
        </p:nvSpPr>
        <p:spPr>
          <a:xfrm>
            <a:off x="6713341" y="2083460"/>
            <a:ext cx="296216" cy="24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697BE-8629-453A-A4A0-720C4AF96C86}"/>
              </a:ext>
            </a:extLst>
          </p:cNvPr>
          <p:cNvSpPr/>
          <p:nvPr/>
        </p:nvSpPr>
        <p:spPr>
          <a:xfrm flipH="1">
            <a:off x="6046688" y="2914281"/>
            <a:ext cx="302327" cy="269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4601BB-DCF9-4F12-8139-02564598473C}"/>
              </a:ext>
            </a:extLst>
          </p:cNvPr>
          <p:cNvSpPr/>
          <p:nvPr/>
        </p:nvSpPr>
        <p:spPr>
          <a:xfrm>
            <a:off x="569778" y="2401046"/>
            <a:ext cx="2160000" cy="2160000"/>
          </a:xfrm>
          <a:prstGeom prst="ellipse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ular Arrow 14">
            <a:extLst>
              <a:ext uri="{FF2B5EF4-FFF2-40B4-BE49-F238E27FC236}">
                <a16:creationId xmlns:a16="http://schemas.microsoft.com/office/drawing/2014/main" id="{1B050509-C6CE-44B6-AC27-C6BC568D8FD1}"/>
              </a:ext>
            </a:extLst>
          </p:cNvPr>
          <p:cNvSpPr/>
          <p:nvPr/>
        </p:nvSpPr>
        <p:spPr>
          <a:xfrm rot="10800000">
            <a:off x="261878" y="2311258"/>
            <a:ext cx="2771102" cy="250139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182461"/>
              <a:gd name="adj5" fmla="val 12500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ular Arrow 15">
            <a:extLst>
              <a:ext uri="{FF2B5EF4-FFF2-40B4-BE49-F238E27FC236}">
                <a16:creationId xmlns:a16="http://schemas.microsoft.com/office/drawing/2014/main" id="{8DCFA0E9-767E-4509-86BB-993493DD5EB4}"/>
              </a:ext>
            </a:extLst>
          </p:cNvPr>
          <p:cNvSpPr/>
          <p:nvPr/>
        </p:nvSpPr>
        <p:spPr>
          <a:xfrm rot="744180">
            <a:off x="348049" y="2086858"/>
            <a:ext cx="2719601" cy="248588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791441"/>
              <a:gd name="adj5" fmla="val 12500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ular Arrow 16">
            <a:extLst>
              <a:ext uri="{FF2B5EF4-FFF2-40B4-BE49-F238E27FC236}">
                <a16:creationId xmlns:a16="http://schemas.microsoft.com/office/drawing/2014/main" id="{5DB61CCB-2EAD-4169-8B85-E44A750B6170}"/>
              </a:ext>
            </a:extLst>
          </p:cNvPr>
          <p:cNvSpPr/>
          <p:nvPr/>
        </p:nvSpPr>
        <p:spPr>
          <a:xfrm rot="2936602">
            <a:off x="408348" y="2154255"/>
            <a:ext cx="2771102" cy="250139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9260679"/>
              <a:gd name="adj5" fmla="val 1250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1AB3F9-0CCF-47DD-9764-CC7EA277C987}"/>
              </a:ext>
            </a:extLst>
          </p:cNvPr>
          <p:cNvSpPr txBox="1"/>
          <p:nvPr/>
        </p:nvSpPr>
        <p:spPr>
          <a:xfrm>
            <a:off x="441486" y="4797093"/>
            <a:ext cx="124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Helvetica Neue"/>
                <a:cs typeface="Helvetica Neue"/>
              </a:rPr>
              <a:t>Luciferase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CE3B9-24CF-45D7-A1B0-9F351AD8F44D}"/>
              </a:ext>
            </a:extLst>
          </p:cNvPr>
          <p:cNvSpPr txBox="1"/>
          <p:nvPr/>
        </p:nvSpPr>
        <p:spPr>
          <a:xfrm>
            <a:off x="2940262" y="37356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Helvetica Neue"/>
                <a:cs typeface="Helvetica Neue"/>
              </a:rPr>
              <a:t>Promoter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324EBB-8137-4592-9855-31AD316CA382}"/>
              </a:ext>
            </a:extLst>
          </p:cNvPr>
          <p:cNvSpPr txBox="1"/>
          <p:nvPr/>
        </p:nvSpPr>
        <p:spPr>
          <a:xfrm>
            <a:off x="1737627" y="1628942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Helvetica Neue"/>
                <a:cs typeface="Helvetica Neue"/>
              </a:rPr>
              <a:t>DMR/Suspected enhancer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C7560F-46EB-4A8E-93C5-8CFE3A1328E3}"/>
              </a:ext>
            </a:extLst>
          </p:cNvPr>
          <p:cNvSpPr/>
          <p:nvPr/>
        </p:nvSpPr>
        <p:spPr>
          <a:xfrm>
            <a:off x="2258947" y="2046067"/>
            <a:ext cx="141121" cy="1411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657109-E5A6-43D3-94F5-26F072B5B7E5}"/>
              </a:ext>
            </a:extLst>
          </p:cNvPr>
          <p:cNvCxnSpPr/>
          <p:nvPr/>
        </p:nvCxnSpPr>
        <p:spPr>
          <a:xfrm flipH="1">
            <a:off x="2209840" y="2170360"/>
            <a:ext cx="88898" cy="18415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7A55FE8-16BB-454F-B6FF-42BBD61EFF52}"/>
              </a:ext>
            </a:extLst>
          </p:cNvPr>
          <p:cNvSpPr/>
          <p:nvPr/>
        </p:nvSpPr>
        <p:spPr>
          <a:xfrm>
            <a:off x="2649472" y="2312767"/>
            <a:ext cx="141121" cy="1411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0D11A3-2212-4E7A-A597-E22FEA3D2DE7}"/>
              </a:ext>
            </a:extLst>
          </p:cNvPr>
          <p:cNvCxnSpPr/>
          <p:nvPr/>
        </p:nvCxnSpPr>
        <p:spPr>
          <a:xfrm flipH="1">
            <a:off x="2540039" y="2430710"/>
            <a:ext cx="133349" cy="14605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E8A90ED-35A8-4A04-89A6-3E1CD260A503}"/>
              </a:ext>
            </a:extLst>
          </p:cNvPr>
          <p:cNvSpPr/>
          <p:nvPr/>
        </p:nvSpPr>
        <p:spPr>
          <a:xfrm>
            <a:off x="2957447" y="2658842"/>
            <a:ext cx="141121" cy="1411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580BF2-9C15-4E5D-8A93-335E6301CDD9}"/>
              </a:ext>
            </a:extLst>
          </p:cNvPr>
          <p:cNvCxnSpPr/>
          <p:nvPr/>
        </p:nvCxnSpPr>
        <p:spPr>
          <a:xfrm flipH="1">
            <a:off x="2781338" y="2764085"/>
            <a:ext cx="190500" cy="10795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166D96-8323-48B7-99B1-6377CDFDA7E4}"/>
              </a:ext>
            </a:extLst>
          </p:cNvPr>
          <p:cNvCxnSpPr/>
          <p:nvPr/>
        </p:nvCxnSpPr>
        <p:spPr>
          <a:xfrm>
            <a:off x="3708314" y="3479735"/>
            <a:ext cx="577609" cy="9109"/>
          </a:xfrm>
          <a:prstGeom prst="straightConnector1">
            <a:avLst/>
          </a:prstGeom>
          <a:ln w="5715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470px-HEK_293_cells_grown_in_tissue_culture_medium.jpg">
            <a:extLst>
              <a:ext uri="{FF2B5EF4-FFF2-40B4-BE49-F238E27FC236}">
                <a16:creationId xmlns:a16="http://schemas.microsoft.com/office/drawing/2014/main" id="{A394B736-1A5F-4886-965C-34E27107B0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780" y="2577807"/>
            <a:ext cx="1432560" cy="18257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82A9D87-D118-4B43-9853-6380FD231AC5}"/>
              </a:ext>
            </a:extLst>
          </p:cNvPr>
          <p:cNvSpPr txBox="1"/>
          <p:nvPr/>
        </p:nvSpPr>
        <p:spPr>
          <a:xfrm>
            <a:off x="4478834" y="4407291"/>
            <a:ext cx="1868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 Neue"/>
                <a:cs typeface="Helvetica Neue"/>
              </a:rPr>
              <a:t>Embryonic kidney</a:t>
            </a:r>
          </a:p>
          <a:p>
            <a:r>
              <a:rPr lang="en-US" sz="1500" dirty="0">
                <a:latin typeface="Helvetica Neue"/>
                <a:cs typeface="Helvetica Neue"/>
              </a:rPr>
              <a:t>cell line HEK-293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C7ECC4-97A2-476F-A22E-9AAC39D9355F}"/>
              </a:ext>
            </a:extLst>
          </p:cNvPr>
          <p:cNvSpPr/>
          <p:nvPr/>
        </p:nvSpPr>
        <p:spPr>
          <a:xfrm>
            <a:off x="2259540" y="2048302"/>
            <a:ext cx="141121" cy="1411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6DC1A1-FFE3-47FD-AC0F-BE44CD555201}"/>
              </a:ext>
            </a:extLst>
          </p:cNvPr>
          <p:cNvSpPr/>
          <p:nvPr/>
        </p:nvSpPr>
        <p:spPr>
          <a:xfrm>
            <a:off x="2650065" y="2315002"/>
            <a:ext cx="141121" cy="1411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D05DFA-412E-4815-9C5B-90A4A5E8470E}"/>
              </a:ext>
            </a:extLst>
          </p:cNvPr>
          <p:cNvSpPr/>
          <p:nvPr/>
        </p:nvSpPr>
        <p:spPr>
          <a:xfrm>
            <a:off x="2958040" y="2661077"/>
            <a:ext cx="141121" cy="1411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E8979E-AF4E-4622-80AE-3E0ED8CC59D7}"/>
              </a:ext>
            </a:extLst>
          </p:cNvPr>
          <p:cNvCxnSpPr/>
          <p:nvPr/>
        </p:nvCxnSpPr>
        <p:spPr>
          <a:xfrm>
            <a:off x="6131774" y="3467782"/>
            <a:ext cx="577609" cy="9109"/>
          </a:xfrm>
          <a:prstGeom prst="straightConnector1">
            <a:avLst/>
          </a:prstGeom>
          <a:ln w="5715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753C7D6-B9F1-47D7-9483-ECBFF980FDF9}"/>
              </a:ext>
            </a:extLst>
          </p:cNvPr>
          <p:cNvSpPr/>
          <p:nvPr/>
        </p:nvSpPr>
        <p:spPr>
          <a:xfrm>
            <a:off x="6910564" y="4536242"/>
            <a:ext cx="2201351" cy="3869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FEC45C-B8ED-42BB-88F2-2D461CAD2A3C}"/>
              </a:ext>
            </a:extLst>
          </p:cNvPr>
          <p:cNvSpPr/>
          <p:nvPr/>
        </p:nvSpPr>
        <p:spPr>
          <a:xfrm>
            <a:off x="8499328" y="2622256"/>
            <a:ext cx="421340" cy="1964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C00CE0-BECA-4543-9DF7-68D03E29BD02}"/>
              </a:ext>
            </a:extLst>
          </p:cNvPr>
          <p:cNvSpPr/>
          <p:nvPr/>
        </p:nvSpPr>
        <p:spPr>
          <a:xfrm>
            <a:off x="7471376" y="3088420"/>
            <a:ext cx="350668" cy="14561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43EC31-67B9-4A5F-9C89-842D4944BEFC}"/>
              </a:ext>
            </a:extLst>
          </p:cNvPr>
          <p:cNvSpPr/>
          <p:nvPr/>
        </p:nvSpPr>
        <p:spPr>
          <a:xfrm>
            <a:off x="8266246" y="2517666"/>
            <a:ext cx="845670" cy="283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0511AB-A455-4A98-8B4E-A0EC3D799B54}"/>
              </a:ext>
            </a:extLst>
          </p:cNvPr>
          <p:cNvSpPr/>
          <p:nvPr/>
        </p:nvSpPr>
        <p:spPr>
          <a:xfrm>
            <a:off x="7807035" y="2041626"/>
            <a:ext cx="296216" cy="24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1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logo_lumc.jpg">
            <a:extLst>
              <a:ext uri="{FF2B5EF4-FFF2-40B4-BE49-F238E27FC236}">
                <a16:creationId xmlns:a16="http://schemas.microsoft.com/office/drawing/2014/main" id="{37C096BB-BD4F-4B02-A650-4FB54ED42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1D2024B-4DBE-463A-AF42-C6FC8BE8C838}"/>
              </a:ext>
            </a:extLst>
          </p:cNvPr>
          <p:cNvSpPr txBox="1">
            <a:spLocks/>
          </p:cNvSpPr>
          <p:nvPr/>
        </p:nvSpPr>
        <p:spPr bwMode="auto">
          <a:xfrm>
            <a:off x="0" y="180000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Towards causality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38B362E-F089-4AD3-B7EF-F7C3FE6D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84" y="1157543"/>
            <a:ext cx="7965373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GB" i="1" dirty="0">
                <a:solidFill>
                  <a:schemeClr val="tx2"/>
                </a:solidFill>
                <a:latin typeface="Helvetica Neue"/>
                <a:ea typeface="ＭＳ Ｐゴシック"/>
                <a:cs typeface="Helvetica Neue"/>
              </a:rPr>
              <a:t>In </a:t>
            </a:r>
            <a:r>
              <a:rPr lang="en-GB" i="1" dirty="0" err="1">
                <a:solidFill>
                  <a:schemeClr val="tx2"/>
                </a:solidFill>
                <a:latin typeface="Helvetica Neue"/>
                <a:ea typeface="ＭＳ Ｐゴシック"/>
                <a:cs typeface="Helvetica Neue"/>
              </a:rPr>
              <a:t>silico</a:t>
            </a:r>
            <a:r>
              <a:rPr lang="en-GB" i="1" dirty="0">
                <a:solidFill>
                  <a:schemeClr val="tx2"/>
                </a:solidFill>
                <a:latin typeface="Helvetica Neue"/>
                <a:ea typeface="ＭＳ Ｐゴシック"/>
                <a:cs typeface="Helvetica Neue"/>
              </a:rPr>
              <a:t> </a:t>
            </a:r>
            <a:r>
              <a:rPr lang="en-GB" dirty="0">
                <a:latin typeface="Helvetica Neue"/>
                <a:ea typeface="ＭＳ Ｐゴシック"/>
                <a:cs typeface="Helvetica Neue"/>
              </a:rPr>
              <a:t>annotation-based predictions of DMR functionality</a:t>
            </a:r>
          </a:p>
          <a:p>
            <a:pPr marL="342900" indent="-342900" defTabSz="914400"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GB" i="1" dirty="0">
                <a:solidFill>
                  <a:schemeClr val="tx2"/>
                </a:solidFill>
                <a:latin typeface="Helvetica Neue"/>
                <a:ea typeface="ＭＳ Ｐゴシック"/>
                <a:cs typeface="Helvetica Neue"/>
              </a:rPr>
              <a:t>In vitro</a:t>
            </a:r>
            <a:r>
              <a:rPr lang="en-GB" dirty="0">
                <a:solidFill>
                  <a:schemeClr val="tx2"/>
                </a:solidFill>
                <a:latin typeface="Helvetica Neue"/>
                <a:ea typeface="ＭＳ Ｐゴシック"/>
                <a:cs typeface="Helvetica Neue"/>
              </a:rPr>
              <a:t> </a:t>
            </a:r>
            <a:r>
              <a:rPr lang="en-GB" dirty="0">
                <a:latin typeface="Helvetica Neue"/>
                <a:ea typeface="ＭＳ Ｐゴシック"/>
                <a:cs typeface="Helvetica Neue"/>
              </a:rPr>
              <a:t>testing DMR functionality</a:t>
            </a:r>
          </a:p>
          <a:p>
            <a:pPr marL="342900" indent="-342900" defTabSz="914400"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GB" i="1" dirty="0">
                <a:solidFill>
                  <a:schemeClr val="tx2"/>
                </a:solidFill>
                <a:latin typeface="Helvetica Neue"/>
                <a:ea typeface="ＭＳ Ｐゴシック"/>
                <a:cs typeface="Helvetica Neue"/>
              </a:rPr>
              <a:t>In vivo </a:t>
            </a:r>
            <a:r>
              <a:rPr lang="en-GB" dirty="0">
                <a:latin typeface="Helvetica Neue"/>
                <a:ea typeface="ＭＳ Ｐゴシック"/>
                <a:cs typeface="Helvetica Neue"/>
              </a:rPr>
              <a:t>experiments in animals (moving from principles to testing specific human outcomes), short-term interventions in humans, human cells.</a:t>
            </a:r>
          </a:p>
          <a:p>
            <a:pPr marL="342900" indent="-342900" defTabSz="914400"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GB" dirty="0">
                <a:solidFill>
                  <a:srgbClr val="1F497D"/>
                </a:solidFill>
                <a:latin typeface="Helvetica Neue"/>
                <a:ea typeface="ＭＳ Ｐゴシック"/>
                <a:cs typeface="Helvetica Neue"/>
              </a:rPr>
              <a:t>Integrative genomics</a:t>
            </a:r>
            <a:r>
              <a:rPr lang="en-GB" dirty="0">
                <a:latin typeface="Helvetica Neue"/>
                <a:ea typeface="ＭＳ Ｐゴシック"/>
                <a:cs typeface="Helvetica Neue"/>
              </a:rPr>
              <a:t> from genome and epigenome to </a:t>
            </a:r>
            <a:r>
              <a:rPr lang="en-GB" dirty="0" err="1">
                <a:latin typeface="Helvetica Neue"/>
                <a:ea typeface="ＭＳ Ｐゴシック"/>
                <a:cs typeface="Helvetica Neue"/>
              </a:rPr>
              <a:t>transcriptome</a:t>
            </a:r>
            <a:r>
              <a:rPr lang="en-GB" dirty="0">
                <a:latin typeface="Helvetica Neue"/>
                <a:ea typeface="ＭＳ Ｐゴシック"/>
                <a:cs typeface="Helvetica Neue"/>
              </a:rPr>
              <a:t> and further</a:t>
            </a:r>
          </a:p>
          <a:p>
            <a:pPr marL="342900" indent="-342900" defTabSz="914400"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latin typeface="Helvetica Neue"/>
                <a:ea typeface="ＭＳ Ｐゴシック"/>
                <a:cs typeface="Helvetica Neue"/>
              </a:rPr>
              <a:t>Causal inference testing</a:t>
            </a:r>
            <a:r>
              <a:rPr lang="en-US" dirty="0">
                <a:latin typeface="Helvetica Neue"/>
                <a:ea typeface="ＭＳ Ｐゴシック"/>
                <a:cs typeface="Helvetica Neue"/>
              </a:rPr>
              <a:t> statistical approach to evaluate whether DNA methylation mediates associations between prenatal adversity and later-life outcomes </a:t>
            </a:r>
            <a:endParaRPr lang="en-GB" dirty="0">
              <a:latin typeface="Helvetica Neue"/>
              <a:ea typeface="ＭＳ Ｐゴシック"/>
              <a:cs typeface="Helvetica Neue"/>
            </a:endParaRP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DB13E934-8CB9-4E41-AB19-54C6A9878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305" y="4687088"/>
            <a:ext cx="24343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Tobi et al. </a:t>
            </a:r>
            <a:r>
              <a:rPr lang="en-US" sz="1400" i="1" dirty="0">
                <a:latin typeface="Helvetica Neue"/>
                <a:cs typeface="Helvetica Neue"/>
              </a:rPr>
              <a:t>Science Adv </a:t>
            </a:r>
            <a:r>
              <a:rPr lang="en-US" sz="1400" dirty="0">
                <a:latin typeface="Helvetica Neue"/>
                <a:cs typeface="Helvetica Neue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15375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nburst Elmar.jpg">
            <a:extLst>
              <a:ext uri="{FF2B5EF4-FFF2-40B4-BE49-F238E27FC236}">
                <a16:creationId xmlns:a16="http://schemas.microsoft.com/office/drawing/2014/main" id="{7DC37B98-8C68-2441-811E-2CCA46C0D9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6848" y="1245790"/>
            <a:ext cx="3289379" cy="3327467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3CCD9156-C48D-3C47-8E9F-7F2503B9EDDC}"/>
              </a:ext>
            </a:extLst>
          </p:cNvPr>
          <p:cNvSpPr/>
          <p:nvPr/>
        </p:nvSpPr>
        <p:spPr>
          <a:xfrm>
            <a:off x="921525" y="-241603"/>
            <a:ext cx="6908800" cy="5803900"/>
          </a:xfrm>
          <a:custGeom>
            <a:avLst/>
            <a:gdLst>
              <a:gd name="connsiteX0" fmla="*/ 2679700 w 5788315"/>
              <a:gd name="connsiteY0" fmla="*/ 1276350 h 4806950"/>
              <a:gd name="connsiteX1" fmla="*/ 2679700 w 5788315"/>
              <a:gd name="connsiteY1" fmla="*/ 1276350 h 4806950"/>
              <a:gd name="connsiteX2" fmla="*/ 2736850 w 5788315"/>
              <a:gd name="connsiteY2" fmla="*/ 1270000 h 4806950"/>
              <a:gd name="connsiteX3" fmla="*/ 2965450 w 5788315"/>
              <a:gd name="connsiteY3" fmla="*/ 1282700 h 4806950"/>
              <a:gd name="connsiteX4" fmla="*/ 3035300 w 5788315"/>
              <a:gd name="connsiteY4" fmla="*/ 1295400 h 4806950"/>
              <a:gd name="connsiteX5" fmla="*/ 3054350 w 5788315"/>
              <a:gd name="connsiteY5" fmla="*/ 1301750 h 4806950"/>
              <a:gd name="connsiteX6" fmla="*/ 3244850 w 5788315"/>
              <a:gd name="connsiteY6" fmla="*/ 1308100 h 4806950"/>
              <a:gd name="connsiteX7" fmla="*/ 3282950 w 5788315"/>
              <a:gd name="connsiteY7" fmla="*/ 1320800 h 4806950"/>
              <a:gd name="connsiteX8" fmla="*/ 3321050 w 5788315"/>
              <a:gd name="connsiteY8" fmla="*/ 1339850 h 4806950"/>
              <a:gd name="connsiteX9" fmla="*/ 3359150 w 5788315"/>
              <a:gd name="connsiteY9" fmla="*/ 1371600 h 4806950"/>
              <a:gd name="connsiteX10" fmla="*/ 3378200 w 5788315"/>
              <a:gd name="connsiteY10" fmla="*/ 1377950 h 4806950"/>
              <a:gd name="connsiteX11" fmla="*/ 3403600 w 5788315"/>
              <a:gd name="connsiteY11" fmla="*/ 1390650 h 4806950"/>
              <a:gd name="connsiteX12" fmla="*/ 3422650 w 5788315"/>
              <a:gd name="connsiteY12" fmla="*/ 1397000 h 4806950"/>
              <a:gd name="connsiteX13" fmla="*/ 3441700 w 5788315"/>
              <a:gd name="connsiteY13" fmla="*/ 1409700 h 4806950"/>
              <a:gd name="connsiteX14" fmla="*/ 3460750 w 5788315"/>
              <a:gd name="connsiteY14" fmla="*/ 1416050 h 4806950"/>
              <a:gd name="connsiteX15" fmla="*/ 3498850 w 5788315"/>
              <a:gd name="connsiteY15" fmla="*/ 1441450 h 4806950"/>
              <a:gd name="connsiteX16" fmla="*/ 3549650 w 5788315"/>
              <a:gd name="connsiteY16" fmla="*/ 1454150 h 4806950"/>
              <a:gd name="connsiteX17" fmla="*/ 3581400 w 5788315"/>
              <a:gd name="connsiteY17" fmla="*/ 1485900 h 4806950"/>
              <a:gd name="connsiteX18" fmla="*/ 3594100 w 5788315"/>
              <a:gd name="connsiteY18" fmla="*/ 1504950 h 4806950"/>
              <a:gd name="connsiteX19" fmla="*/ 3613150 w 5788315"/>
              <a:gd name="connsiteY19" fmla="*/ 1511300 h 4806950"/>
              <a:gd name="connsiteX20" fmla="*/ 3632200 w 5788315"/>
              <a:gd name="connsiteY20" fmla="*/ 1524000 h 4806950"/>
              <a:gd name="connsiteX21" fmla="*/ 3676650 w 5788315"/>
              <a:gd name="connsiteY21" fmla="*/ 1543050 h 4806950"/>
              <a:gd name="connsiteX22" fmla="*/ 3689350 w 5788315"/>
              <a:gd name="connsiteY22" fmla="*/ 1562100 h 4806950"/>
              <a:gd name="connsiteX23" fmla="*/ 3733800 w 5788315"/>
              <a:gd name="connsiteY23" fmla="*/ 1581150 h 4806950"/>
              <a:gd name="connsiteX24" fmla="*/ 3879850 w 5788315"/>
              <a:gd name="connsiteY24" fmla="*/ 1593850 h 4806950"/>
              <a:gd name="connsiteX25" fmla="*/ 3898900 w 5788315"/>
              <a:gd name="connsiteY25" fmla="*/ 1600200 h 4806950"/>
              <a:gd name="connsiteX26" fmla="*/ 3905250 w 5788315"/>
              <a:gd name="connsiteY26" fmla="*/ 1663700 h 4806950"/>
              <a:gd name="connsiteX27" fmla="*/ 3917950 w 5788315"/>
              <a:gd name="connsiteY27" fmla="*/ 1739900 h 4806950"/>
              <a:gd name="connsiteX28" fmla="*/ 3924300 w 5788315"/>
              <a:gd name="connsiteY28" fmla="*/ 1758950 h 4806950"/>
              <a:gd name="connsiteX29" fmla="*/ 3930650 w 5788315"/>
              <a:gd name="connsiteY29" fmla="*/ 1809750 h 4806950"/>
              <a:gd name="connsiteX30" fmla="*/ 3956050 w 5788315"/>
              <a:gd name="connsiteY30" fmla="*/ 1873250 h 4806950"/>
              <a:gd name="connsiteX31" fmla="*/ 3968750 w 5788315"/>
              <a:gd name="connsiteY31" fmla="*/ 1892300 h 4806950"/>
              <a:gd name="connsiteX32" fmla="*/ 3975100 w 5788315"/>
              <a:gd name="connsiteY32" fmla="*/ 1911350 h 4806950"/>
              <a:gd name="connsiteX33" fmla="*/ 3981450 w 5788315"/>
              <a:gd name="connsiteY33" fmla="*/ 1936750 h 4806950"/>
              <a:gd name="connsiteX34" fmla="*/ 4019550 w 5788315"/>
              <a:gd name="connsiteY34" fmla="*/ 2000250 h 4806950"/>
              <a:gd name="connsiteX35" fmla="*/ 4038600 w 5788315"/>
              <a:gd name="connsiteY35" fmla="*/ 2070100 h 4806950"/>
              <a:gd name="connsiteX36" fmla="*/ 4064000 w 5788315"/>
              <a:gd name="connsiteY36" fmla="*/ 2114550 h 4806950"/>
              <a:gd name="connsiteX37" fmla="*/ 4070350 w 5788315"/>
              <a:gd name="connsiteY37" fmla="*/ 2133600 h 4806950"/>
              <a:gd name="connsiteX38" fmla="*/ 4083050 w 5788315"/>
              <a:gd name="connsiteY38" fmla="*/ 2159000 h 4806950"/>
              <a:gd name="connsiteX39" fmla="*/ 4102100 w 5788315"/>
              <a:gd name="connsiteY39" fmla="*/ 2228850 h 4806950"/>
              <a:gd name="connsiteX40" fmla="*/ 4127500 w 5788315"/>
              <a:gd name="connsiteY40" fmla="*/ 2266950 h 4806950"/>
              <a:gd name="connsiteX41" fmla="*/ 4133850 w 5788315"/>
              <a:gd name="connsiteY41" fmla="*/ 2292350 h 4806950"/>
              <a:gd name="connsiteX42" fmla="*/ 4152900 w 5788315"/>
              <a:gd name="connsiteY42" fmla="*/ 2355850 h 4806950"/>
              <a:gd name="connsiteX43" fmla="*/ 4159250 w 5788315"/>
              <a:gd name="connsiteY43" fmla="*/ 2400300 h 4806950"/>
              <a:gd name="connsiteX44" fmla="*/ 4165600 w 5788315"/>
              <a:gd name="connsiteY44" fmla="*/ 2508250 h 4806950"/>
              <a:gd name="connsiteX45" fmla="*/ 4171950 w 5788315"/>
              <a:gd name="connsiteY45" fmla="*/ 2559050 h 4806950"/>
              <a:gd name="connsiteX46" fmla="*/ 4165600 w 5788315"/>
              <a:gd name="connsiteY46" fmla="*/ 2705100 h 4806950"/>
              <a:gd name="connsiteX47" fmla="*/ 4152900 w 5788315"/>
              <a:gd name="connsiteY47" fmla="*/ 2743200 h 4806950"/>
              <a:gd name="connsiteX48" fmla="*/ 4133850 w 5788315"/>
              <a:gd name="connsiteY48" fmla="*/ 2876550 h 4806950"/>
              <a:gd name="connsiteX49" fmla="*/ 4121150 w 5788315"/>
              <a:gd name="connsiteY49" fmla="*/ 2965450 h 4806950"/>
              <a:gd name="connsiteX50" fmla="*/ 4102100 w 5788315"/>
              <a:gd name="connsiteY50" fmla="*/ 3105150 h 4806950"/>
              <a:gd name="connsiteX51" fmla="*/ 4083050 w 5788315"/>
              <a:gd name="connsiteY51" fmla="*/ 3124200 h 4806950"/>
              <a:gd name="connsiteX52" fmla="*/ 4076700 w 5788315"/>
              <a:gd name="connsiteY52" fmla="*/ 3143250 h 4806950"/>
              <a:gd name="connsiteX53" fmla="*/ 4064000 w 5788315"/>
              <a:gd name="connsiteY53" fmla="*/ 3213100 h 4806950"/>
              <a:gd name="connsiteX54" fmla="*/ 4051300 w 5788315"/>
              <a:gd name="connsiteY54" fmla="*/ 3263900 h 4806950"/>
              <a:gd name="connsiteX55" fmla="*/ 4025900 w 5788315"/>
              <a:gd name="connsiteY55" fmla="*/ 3282950 h 4806950"/>
              <a:gd name="connsiteX56" fmla="*/ 4006850 w 5788315"/>
              <a:gd name="connsiteY56" fmla="*/ 3308350 h 4806950"/>
              <a:gd name="connsiteX57" fmla="*/ 3975100 w 5788315"/>
              <a:gd name="connsiteY57" fmla="*/ 3333750 h 4806950"/>
              <a:gd name="connsiteX58" fmla="*/ 3962400 w 5788315"/>
              <a:gd name="connsiteY58" fmla="*/ 3352800 h 4806950"/>
              <a:gd name="connsiteX59" fmla="*/ 3924300 w 5788315"/>
              <a:gd name="connsiteY59" fmla="*/ 3371850 h 4806950"/>
              <a:gd name="connsiteX60" fmla="*/ 3911600 w 5788315"/>
              <a:gd name="connsiteY60" fmla="*/ 3390900 h 4806950"/>
              <a:gd name="connsiteX61" fmla="*/ 3905250 w 5788315"/>
              <a:gd name="connsiteY61" fmla="*/ 3409950 h 4806950"/>
              <a:gd name="connsiteX62" fmla="*/ 3867150 w 5788315"/>
              <a:gd name="connsiteY62" fmla="*/ 3441700 h 4806950"/>
              <a:gd name="connsiteX63" fmla="*/ 3854450 w 5788315"/>
              <a:gd name="connsiteY63" fmla="*/ 3460750 h 4806950"/>
              <a:gd name="connsiteX64" fmla="*/ 3835400 w 5788315"/>
              <a:gd name="connsiteY64" fmla="*/ 3479800 h 4806950"/>
              <a:gd name="connsiteX65" fmla="*/ 3829050 w 5788315"/>
              <a:gd name="connsiteY65" fmla="*/ 3498850 h 4806950"/>
              <a:gd name="connsiteX66" fmla="*/ 3797300 w 5788315"/>
              <a:gd name="connsiteY66" fmla="*/ 3530600 h 4806950"/>
              <a:gd name="connsiteX67" fmla="*/ 3784600 w 5788315"/>
              <a:gd name="connsiteY67" fmla="*/ 3549650 h 4806950"/>
              <a:gd name="connsiteX68" fmla="*/ 3740150 w 5788315"/>
              <a:gd name="connsiteY68" fmla="*/ 3594100 h 4806950"/>
              <a:gd name="connsiteX69" fmla="*/ 3708400 w 5788315"/>
              <a:gd name="connsiteY69" fmla="*/ 3619500 h 4806950"/>
              <a:gd name="connsiteX70" fmla="*/ 3689350 w 5788315"/>
              <a:gd name="connsiteY70" fmla="*/ 3638550 h 4806950"/>
              <a:gd name="connsiteX71" fmla="*/ 3676650 w 5788315"/>
              <a:gd name="connsiteY71" fmla="*/ 3657600 h 4806950"/>
              <a:gd name="connsiteX72" fmla="*/ 3657600 w 5788315"/>
              <a:gd name="connsiteY72" fmla="*/ 3670300 h 4806950"/>
              <a:gd name="connsiteX73" fmla="*/ 3619500 w 5788315"/>
              <a:gd name="connsiteY73" fmla="*/ 3708400 h 4806950"/>
              <a:gd name="connsiteX74" fmla="*/ 3600450 w 5788315"/>
              <a:gd name="connsiteY74" fmla="*/ 3727450 h 4806950"/>
              <a:gd name="connsiteX75" fmla="*/ 3562350 w 5788315"/>
              <a:gd name="connsiteY75" fmla="*/ 3746500 h 4806950"/>
              <a:gd name="connsiteX76" fmla="*/ 3543300 w 5788315"/>
              <a:gd name="connsiteY76" fmla="*/ 3759200 h 4806950"/>
              <a:gd name="connsiteX77" fmla="*/ 3517900 w 5788315"/>
              <a:gd name="connsiteY77" fmla="*/ 3771900 h 4806950"/>
              <a:gd name="connsiteX78" fmla="*/ 3473450 w 5788315"/>
              <a:gd name="connsiteY78" fmla="*/ 3797300 h 4806950"/>
              <a:gd name="connsiteX79" fmla="*/ 3429000 w 5788315"/>
              <a:gd name="connsiteY79" fmla="*/ 3835400 h 4806950"/>
              <a:gd name="connsiteX80" fmla="*/ 3390900 w 5788315"/>
              <a:gd name="connsiteY80" fmla="*/ 3848100 h 4806950"/>
              <a:gd name="connsiteX81" fmla="*/ 3371850 w 5788315"/>
              <a:gd name="connsiteY81" fmla="*/ 3860800 h 4806950"/>
              <a:gd name="connsiteX82" fmla="*/ 3327400 w 5788315"/>
              <a:gd name="connsiteY82" fmla="*/ 3873500 h 4806950"/>
              <a:gd name="connsiteX83" fmla="*/ 3213100 w 5788315"/>
              <a:gd name="connsiteY83" fmla="*/ 3886200 h 4806950"/>
              <a:gd name="connsiteX84" fmla="*/ 3181350 w 5788315"/>
              <a:gd name="connsiteY84" fmla="*/ 3892550 h 4806950"/>
              <a:gd name="connsiteX85" fmla="*/ 3143250 w 5788315"/>
              <a:gd name="connsiteY85" fmla="*/ 3905250 h 4806950"/>
              <a:gd name="connsiteX86" fmla="*/ 3124200 w 5788315"/>
              <a:gd name="connsiteY86" fmla="*/ 3911600 h 4806950"/>
              <a:gd name="connsiteX87" fmla="*/ 3105150 w 5788315"/>
              <a:gd name="connsiteY87" fmla="*/ 3917950 h 4806950"/>
              <a:gd name="connsiteX88" fmla="*/ 3041650 w 5788315"/>
              <a:gd name="connsiteY88" fmla="*/ 3937000 h 4806950"/>
              <a:gd name="connsiteX89" fmla="*/ 3003550 w 5788315"/>
              <a:gd name="connsiteY89" fmla="*/ 3949700 h 4806950"/>
              <a:gd name="connsiteX90" fmla="*/ 2984500 w 5788315"/>
              <a:gd name="connsiteY90" fmla="*/ 3956050 h 4806950"/>
              <a:gd name="connsiteX91" fmla="*/ 2762250 w 5788315"/>
              <a:gd name="connsiteY91" fmla="*/ 3968750 h 4806950"/>
              <a:gd name="connsiteX92" fmla="*/ 2736850 w 5788315"/>
              <a:gd name="connsiteY92" fmla="*/ 3975100 h 4806950"/>
              <a:gd name="connsiteX93" fmla="*/ 2571750 w 5788315"/>
              <a:gd name="connsiteY93" fmla="*/ 3962400 h 4806950"/>
              <a:gd name="connsiteX94" fmla="*/ 2533650 w 5788315"/>
              <a:gd name="connsiteY94" fmla="*/ 3943350 h 4806950"/>
              <a:gd name="connsiteX95" fmla="*/ 2514600 w 5788315"/>
              <a:gd name="connsiteY95" fmla="*/ 3937000 h 4806950"/>
              <a:gd name="connsiteX96" fmla="*/ 2489200 w 5788315"/>
              <a:gd name="connsiteY96" fmla="*/ 3930650 h 4806950"/>
              <a:gd name="connsiteX97" fmla="*/ 2419350 w 5788315"/>
              <a:gd name="connsiteY97" fmla="*/ 3911600 h 4806950"/>
              <a:gd name="connsiteX98" fmla="*/ 2343150 w 5788315"/>
              <a:gd name="connsiteY98" fmla="*/ 3898900 h 4806950"/>
              <a:gd name="connsiteX99" fmla="*/ 2305050 w 5788315"/>
              <a:gd name="connsiteY99" fmla="*/ 3886200 h 4806950"/>
              <a:gd name="connsiteX100" fmla="*/ 2286000 w 5788315"/>
              <a:gd name="connsiteY100" fmla="*/ 3879850 h 4806950"/>
              <a:gd name="connsiteX101" fmla="*/ 2266950 w 5788315"/>
              <a:gd name="connsiteY101" fmla="*/ 3867150 h 4806950"/>
              <a:gd name="connsiteX102" fmla="*/ 2222500 w 5788315"/>
              <a:gd name="connsiteY102" fmla="*/ 3854450 h 4806950"/>
              <a:gd name="connsiteX103" fmla="*/ 2203450 w 5788315"/>
              <a:gd name="connsiteY103" fmla="*/ 3841750 h 4806950"/>
              <a:gd name="connsiteX104" fmla="*/ 2165350 w 5788315"/>
              <a:gd name="connsiteY104" fmla="*/ 3829050 h 4806950"/>
              <a:gd name="connsiteX105" fmla="*/ 2120900 w 5788315"/>
              <a:gd name="connsiteY105" fmla="*/ 3816350 h 4806950"/>
              <a:gd name="connsiteX106" fmla="*/ 2101850 w 5788315"/>
              <a:gd name="connsiteY106" fmla="*/ 3803650 h 4806950"/>
              <a:gd name="connsiteX107" fmla="*/ 2051050 w 5788315"/>
              <a:gd name="connsiteY107" fmla="*/ 3790950 h 4806950"/>
              <a:gd name="connsiteX108" fmla="*/ 2038350 w 5788315"/>
              <a:gd name="connsiteY108" fmla="*/ 3771900 h 4806950"/>
              <a:gd name="connsiteX109" fmla="*/ 1981200 w 5788315"/>
              <a:gd name="connsiteY109" fmla="*/ 3727450 h 4806950"/>
              <a:gd name="connsiteX110" fmla="*/ 1936750 w 5788315"/>
              <a:gd name="connsiteY110" fmla="*/ 3683000 h 4806950"/>
              <a:gd name="connsiteX111" fmla="*/ 1917700 w 5788315"/>
              <a:gd name="connsiteY111" fmla="*/ 3644900 h 4806950"/>
              <a:gd name="connsiteX112" fmla="*/ 1898650 w 5788315"/>
              <a:gd name="connsiteY112" fmla="*/ 3632200 h 4806950"/>
              <a:gd name="connsiteX113" fmla="*/ 1873250 w 5788315"/>
              <a:gd name="connsiteY113" fmla="*/ 3606800 h 4806950"/>
              <a:gd name="connsiteX114" fmla="*/ 1854200 w 5788315"/>
              <a:gd name="connsiteY114" fmla="*/ 3581400 h 4806950"/>
              <a:gd name="connsiteX115" fmla="*/ 1841500 w 5788315"/>
              <a:gd name="connsiteY115" fmla="*/ 3556000 h 4806950"/>
              <a:gd name="connsiteX116" fmla="*/ 1822450 w 5788315"/>
              <a:gd name="connsiteY116" fmla="*/ 3543300 h 4806950"/>
              <a:gd name="connsiteX117" fmla="*/ 1809750 w 5788315"/>
              <a:gd name="connsiteY117" fmla="*/ 3524250 h 4806950"/>
              <a:gd name="connsiteX118" fmla="*/ 1790700 w 5788315"/>
              <a:gd name="connsiteY118" fmla="*/ 3511550 h 4806950"/>
              <a:gd name="connsiteX119" fmla="*/ 1784350 w 5788315"/>
              <a:gd name="connsiteY119" fmla="*/ 3492500 h 4806950"/>
              <a:gd name="connsiteX120" fmla="*/ 1758950 w 5788315"/>
              <a:gd name="connsiteY120" fmla="*/ 3473450 h 4806950"/>
              <a:gd name="connsiteX121" fmla="*/ 1720850 w 5788315"/>
              <a:gd name="connsiteY121" fmla="*/ 3435350 h 4806950"/>
              <a:gd name="connsiteX122" fmla="*/ 1682750 w 5788315"/>
              <a:gd name="connsiteY122" fmla="*/ 3378200 h 4806950"/>
              <a:gd name="connsiteX123" fmla="*/ 1670050 w 5788315"/>
              <a:gd name="connsiteY123" fmla="*/ 3359150 h 4806950"/>
              <a:gd name="connsiteX124" fmla="*/ 1651000 w 5788315"/>
              <a:gd name="connsiteY124" fmla="*/ 3346450 h 4806950"/>
              <a:gd name="connsiteX125" fmla="*/ 1625600 w 5788315"/>
              <a:gd name="connsiteY125" fmla="*/ 3282950 h 4806950"/>
              <a:gd name="connsiteX126" fmla="*/ 1619250 w 5788315"/>
              <a:gd name="connsiteY126" fmla="*/ 3257550 h 4806950"/>
              <a:gd name="connsiteX127" fmla="*/ 1600200 w 5788315"/>
              <a:gd name="connsiteY127" fmla="*/ 3244850 h 4806950"/>
              <a:gd name="connsiteX128" fmla="*/ 1581150 w 5788315"/>
              <a:gd name="connsiteY128" fmla="*/ 3194050 h 4806950"/>
              <a:gd name="connsiteX129" fmla="*/ 1562100 w 5788315"/>
              <a:gd name="connsiteY129" fmla="*/ 3181350 h 4806950"/>
              <a:gd name="connsiteX130" fmla="*/ 1543050 w 5788315"/>
              <a:gd name="connsiteY130" fmla="*/ 3143250 h 4806950"/>
              <a:gd name="connsiteX131" fmla="*/ 1530350 w 5788315"/>
              <a:gd name="connsiteY131" fmla="*/ 3092450 h 4806950"/>
              <a:gd name="connsiteX132" fmla="*/ 1517650 w 5788315"/>
              <a:gd name="connsiteY132" fmla="*/ 3073400 h 4806950"/>
              <a:gd name="connsiteX133" fmla="*/ 1504950 w 5788315"/>
              <a:gd name="connsiteY133" fmla="*/ 3035300 h 4806950"/>
              <a:gd name="connsiteX134" fmla="*/ 1492250 w 5788315"/>
              <a:gd name="connsiteY134" fmla="*/ 3016250 h 4806950"/>
              <a:gd name="connsiteX135" fmla="*/ 1479550 w 5788315"/>
              <a:gd name="connsiteY135" fmla="*/ 2882900 h 4806950"/>
              <a:gd name="connsiteX136" fmla="*/ 1473200 w 5788315"/>
              <a:gd name="connsiteY136" fmla="*/ 2838450 h 4806950"/>
              <a:gd name="connsiteX137" fmla="*/ 1466850 w 5788315"/>
              <a:gd name="connsiteY137" fmla="*/ 2806700 h 4806950"/>
              <a:gd name="connsiteX138" fmla="*/ 1454150 w 5788315"/>
              <a:gd name="connsiteY138" fmla="*/ 2768600 h 4806950"/>
              <a:gd name="connsiteX139" fmla="*/ 1447800 w 5788315"/>
              <a:gd name="connsiteY139" fmla="*/ 2749550 h 4806950"/>
              <a:gd name="connsiteX140" fmla="*/ 1441450 w 5788315"/>
              <a:gd name="connsiteY140" fmla="*/ 2717800 h 4806950"/>
              <a:gd name="connsiteX141" fmla="*/ 1447800 w 5788315"/>
              <a:gd name="connsiteY141" fmla="*/ 2393950 h 4806950"/>
              <a:gd name="connsiteX142" fmla="*/ 1454150 w 5788315"/>
              <a:gd name="connsiteY142" fmla="*/ 2362200 h 4806950"/>
              <a:gd name="connsiteX143" fmla="*/ 1466850 w 5788315"/>
              <a:gd name="connsiteY143" fmla="*/ 2336800 h 4806950"/>
              <a:gd name="connsiteX144" fmla="*/ 1473200 w 5788315"/>
              <a:gd name="connsiteY144" fmla="*/ 2317750 h 4806950"/>
              <a:gd name="connsiteX145" fmla="*/ 1485900 w 5788315"/>
              <a:gd name="connsiteY145" fmla="*/ 2298700 h 4806950"/>
              <a:gd name="connsiteX146" fmla="*/ 1492250 w 5788315"/>
              <a:gd name="connsiteY146" fmla="*/ 2279650 h 4806950"/>
              <a:gd name="connsiteX147" fmla="*/ 1517650 w 5788315"/>
              <a:gd name="connsiteY147" fmla="*/ 2241550 h 4806950"/>
              <a:gd name="connsiteX148" fmla="*/ 1530350 w 5788315"/>
              <a:gd name="connsiteY148" fmla="*/ 2222500 h 4806950"/>
              <a:gd name="connsiteX149" fmla="*/ 1536700 w 5788315"/>
              <a:gd name="connsiteY149" fmla="*/ 2197100 h 4806950"/>
              <a:gd name="connsiteX150" fmla="*/ 1549400 w 5788315"/>
              <a:gd name="connsiteY150" fmla="*/ 2159000 h 4806950"/>
              <a:gd name="connsiteX151" fmla="*/ 1555750 w 5788315"/>
              <a:gd name="connsiteY151" fmla="*/ 2139950 h 4806950"/>
              <a:gd name="connsiteX152" fmla="*/ 1562100 w 5788315"/>
              <a:gd name="connsiteY152" fmla="*/ 2114550 h 4806950"/>
              <a:gd name="connsiteX153" fmla="*/ 1574800 w 5788315"/>
              <a:gd name="connsiteY153" fmla="*/ 2089150 h 4806950"/>
              <a:gd name="connsiteX154" fmla="*/ 1587500 w 5788315"/>
              <a:gd name="connsiteY154" fmla="*/ 2051050 h 4806950"/>
              <a:gd name="connsiteX155" fmla="*/ 1593850 w 5788315"/>
              <a:gd name="connsiteY155" fmla="*/ 2032000 h 4806950"/>
              <a:gd name="connsiteX156" fmla="*/ 1606550 w 5788315"/>
              <a:gd name="connsiteY156" fmla="*/ 2012950 h 4806950"/>
              <a:gd name="connsiteX157" fmla="*/ 1619250 w 5788315"/>
              <a:gd name="connsiteY157" fmla="*/ 1974850 h 4806950"/>
              <a:gd name="connsiteX158" fmla="*/ 1625600 w 5788315"/>
              <a:gd name="connsiteY158" fmla="*/ 1955800 h 4806950"/>
              <a:gd name="connsiteX159" fmla="*/ 1638300 w 5788315"/>
              <a:gd name="connsiteY159" fmla="*/ 1936750 h 4806950"/>
              <a:gd name="connsiteX160" fmla="*/ 1644650 w 5788315"/>
              <a:gd name="connsiteY160" fmla="*/ 1917700 h 4806950"/>
              <a:gd name="connsiteX161" fmla="*/ 1657350 w 5788315"/>
              <a:gd name="connsiteY161" fmla="*/ 1866900 h 4806950"/>
              <a:gd name="connsiteX162" fmla="*/ 1682750 w 5788315"/>
              <a:gd name="connsiteY162" fmla="*/ 1822450 h 4806950"/>
              <a:gd name="connsiteX163" fmla="*/ 1720850 w 5788315"/>
              <a:gd name="connsiteY163" fmla="*/ 1790700 h 4806950"/>
              <a:gd name="connsiteX164" fmla="*/ 1752600 w 5788315"/>
              <a:gd name="connsiteY164" fmla="*/ 1758950 h 4806950"/>
              <a:gd name="connsiteX165" fmla="*/ 1765300 w 5788315"/>
              <a:gd name="connsiteY165" fmla="*/ 1739900 h 4806950"/>
              <a:gd name="connsiteX166" fmla="*/ 1771650 w 5788315"/>
              <a:gd name="connsiteY166" fmla="*/ 1720850 h 4806950"/>
              <a:gd name="connsiteX167" fmla="*/ 1797050 w 5788315"/>
              <a:gd name="connsiteY167" fmla="*/ 1682750 h 4806950"/>
              <a:gd name="connsiteX168" fmla="*/ 1809750 w 5788315"/>
              <a:gd name="connsiteY168" fmla="*/ 1663700 h 4806950"/>
              <a:gd name="connsiteX169" fmla="*/ 1822450 w 5788315"/>
              <a:gd name="connsiteY169" fmla="*/ 1644650 h 4806950"/>
              <a:gd name="connsiteX170" fmla="*/ 1841500 w 5788315"/>
              <a:gd name="connsiteY170" fmla="*/ 1638300 h 4806950"/>
              <a:gd name="connsiteX171" fmla="*/ 1879600 w 5788315"/>
              <a:gd name="connsiteY171" fmla="*/ 1606550 h 4806950"/>
              <a:gd name="connsiteX172" fmla="*/ 1898650 w 5788315"/>
              <a:gd name="connsiteY172" fmla="*/ 1587500 h 4806950"/>
              <a:gd name="connsiteX173" fmla="*/ 1924050 w 5788315"/>
              <a:gd name="connsiteY173" fmla="*/ 1581150 h 4806950"/>
              <a:gd name="connsiteX174" fmla="*/ 1962150 w 5788315"/>
              <a:gd name="connsiteY174" fmla="*/ 1549400 h 4806950"/>
              <a:gd name="connsiteX175" fmla="*/ 2006600 w 5788315"/>
              <a:gd name="connsiteY175" fmla="*/ 1530350 h 4806950"/>
              <a:gd name="connsiteX176" fmla="*/ 2051050 w 5788315"/>
              <a:gd name="connsiteY176" fmla="*/ 1498600 h 4806950"/>
              <a:gd name="connsiteX177" fmla="*/ 2076450 w 5788315"/>
              <a:gd name="connsiteY177" fmla="*/ 1485900 h 4806950"/>
              <a:gd name="connsiteX178" fmla="*/ 2095500 w 5788315"/>
              <a:gd name="connsiteY178" fmla="*/ 1479550 h 4806950"/>
              <a:gd name="connsiteX179" fmla="*/ 2159000 w 5788315"/>
              <a:gd name="connsiteY179" fmla="*/ 1435100 h 4806950"/>
              <a:gd name="connsiteX180" fmla="*/ 2178050 w 5788315"/>
              <a:gd name="connsiteY180" fmla="*/ 1416050 h 4806950"/>
              <a:gd name="connsiteX181" fmla="*/ 2203450 w 5788315"/>
              <a:gd name="connsiteY181" fmla="*/ 1409700 h 4806950"/>
              <a:gd name="connsiteX182" fmla="*/ 2222500 w 5788315"/>
              <a:gd name="connsiteY182" fmla="*/ 1403350 h 4806950"/>
              <a:gd name="connsiteX183" fmla="*/ 2298700 w 5788315"/>
              <a:gd name="connsiteY183" fmla="*/ 1384300 h 4806950"/>
              <a:gd name="connsiteX184" fmla="*/ 2324100 w 5788315"/>
              <a:gd name="connsiteY184" fmla="*/ 1371600 h 4806950"/>
              <a:gd name="connsiteX185" fmla="*/ 2349500 w 5788315"/>
              <a:gd name="connsiteY185" fmla="*/ 1365250 h 4806950"/>
              <a:gd name="connsiteX186" fmla="*/ 2393950 w 5788315"/>
              <a:gd name="connsiteY186" fmla="*/ 1339850 h 4806950"/>
              <a:gd name="connsiteX187" fmla="*/ 2425700 w 5788315"/>
              <a:gd name="connsiteY187" fmla="*/ 1327150 h 4806950"/>
              <a:gd name="connsiteX188" fmla="*/ 2451100 w 5788315"/>
              <a:gd name="connsiteY188" fmla="*/ 1320800 h 4806950"/>
              <a:gd name="connsiteX189" fmla="*/ 2470150 w 5788315"/>
              <a:gd name="connsiteY189" fmla="*/ 1314450 h 4806950"/>
              <a:gd name="connsiteX190" fmla="*/ 2527300 w 5788315"/>
              <a:gd name="connsiteY190" fmla="*/ 1301750 h 4806950"/>
              <a:gd name="connsiteX191" fmla="*/ 2552700 w 5788315"/>
              <a:gd name="connsiteY191" fmla="*/ 1289050 h 4806950"/>
              <a:gd name="connsiteX192" fmla="*/ 2686050 w 5788315"/>
              <a:gd name="connsiteY192" fmla="*/ 1276350 h 4806950"/>
              <a:gd name="connsiteX193" fmla="*/ 2705100 w 5788315"/>
              <a:gd name="connsiteY193" fmla="*/ 1263650 h 4806950"/>
              <a:gd name="connsiteX194" fmla="*/ 2717800 w 5788315"/>
              <a:gd name="connsiteY194" fmla="*/ 1244600 h 4806950"/>
              <a:gd name="connsiteX195" fmla="*/ 2711450 w 5788315"/>
              <a:gd name="connsiteY195" fmla="*/ 965200 h 4806950"/>
              <a:gd name="connsiteX196" fmla="*/ 2705100 w 5788315"/>
              <a:gd name="connsiteY196" fmla="*/ 908050 h 4806950"/>
              <a:gd name="connsiteX197" fmla="*/ 2698750 w 5788315"/>
              <a:gd name="connsiteY197" fmla="*/ 844550 h 4806950"/>
              <a:gd name="connsiteX198" fmla="*/ 2686050 w 5788315"/>
              <a:gd name="connsiteY198" fmla="*/ 571500 h 4806950"/>
              <a:gd name="connsiteX199" fmla="*/ 2679700 w 5788315"/>
              <a:gd name="connsiteY199" fmla="*/ 552450 h 4806950"/>
              <a:gd name="connsiteX200" fmla="*/ 2597150 w 5788315"/>
              <a:gd name="connsiteY200" fmla="*/ 431800 h 4806950"/>
              <a:gd name="connsiteX201" fmla="*/ 2533650 w 5788315"/>
              <a:gd name="connsiteY201" fmla="*/ 330200 h 4806950"/>
              <a:gd name="connsiteX202" fmla="*/ 2470150 w 5788315"/>
              <a:gd name="connsiteY202" fmla="*/ 279400 h 4806950"/>
              <a:gd name="connsiteX203" fmla="*/ 2432050 w 5788315"/>
              <a:gd name="connsiteY203" fmla="*/ 247650 h 4806950"/>
              <a:gd name="connsiteX204" fmla="*/ 2413000 w 5788315"/>
              <a:gd name="connsiteY204" fmla="*/ 241300 h 4806950"/>
              <a:gd name="connsiteX205" fmla="*/ 2393950 w 5788315"/>
              <a:gd name="connsiteY205" fmla="*/ 228600 h 4806950"/>
              <a:gd name="connsiteX206" fmla="*/ 2330450 w 5788315"/>
              <a:gd name="connsiteY206" fmla="*/ 209550 h 4806950"/>
              <a:gd name="connsiteX207" fmla="*/ 2286000 w 5788315"/>
              <a:gd name="connsiteY207" fmla="*/ 203200 h 4806950"/>
              <a:gd name="connsiteX208" fmla="*/ 2190750 w 5788315"/>
              <a:gd name="connsiteY208" fmla="*/ 190500 h 4806950"/>
              <a:gd name="connsiteX209" fmla="*/ 2076450 w 5788315"/>
              <a:gd name="connsiteY209" fmla="*/ 177800 h 4806950"/>
              <a:gd name="connsiteX210" fmla="*/ 1993900 w 5788315"/>
              <a:gd name="connsiteY210" fmla="*/ 165100 h 4806950"/>
              <a:gd name="connsiteX211" fmla="*/ 1606550 w 5788315"/>
              <a:gd name="connsiteY211" fmla="*/ 158750 h 4806950"/>
              <a:gd name="connsiteX212" fmla="*/ 1479550 w 5788315"/>
              <a:gd name="connsiteY212" fmla="*/ 146050 h 4806950"/>
              <a:gd name="connsiteX213" fmla="*/ 1143000 w 5788315"/>
              <a:gd name="connsiteY213" fmla="*/ 165100 h 4806950"/>
              <a:gd name="connsiteX214" fmla="*/ 1022350 w 5788315"/>
              <a:gd name="connsiteY214" fmla="*/ 203200 h 4806950"/>
              <a:gd name="connsiteX215" fmla="*/ 984250 w 5788315"/>
              <a:gd name="connsiteY215" fmla="*/ 228600 h 4806950"/>
              <a:gd name="connsiteX216" fmla="*/ 889000 w 5788315"/>
              <a:gd name="connsiteY216" fmla="*/ 273050 h 4806950"/>
              <a:gd name="connsiteX217" fmla="*/ 755650 w 5788315"/>
              <a:gd name="connsiteY217" fmla="*/ 355600 h 4806950"/>
              <a:gd name="connsiteX218" fmla="*/ 723900 w 5788315"/>
              <a:gd name="connsiteY218" fmla="*/ 393700 h 4806950"/>
              <a:gd name="connsiteX219" fmla="*/ 622300 w 5788315"/>
              <a:gd name="connsiteY219" fmla="*/ 488950 h 4806950"/>
              <a:gd name="connsiteX220" fmla="*/ 571500 w 5788315"/>
              <a:gd name="connsiteY220" fmla="*/ 571500 h 4806950"/>
              <a:gd name="connsiteX221" fmla="*/ 539750 w 5788315"/>
              <a:gd name="connsiteY221" fmla="*/ 615950 h 4806950"/>
              <a:gd name="connsiteX222" fmla="*/ 514350 w 5788315"/>
              <a:gd name="connsiteY222" fmla="*/ 660400 h 4806950"/>
              <a:gd name="connsiteX223" fmla="*/ 457200 w 5788315"/>
              <a:gd name="connsiteY223" fmla="*/ 717550 h 4806950"/>
              <a:gd name="connsiteX224" fmla="*/ 419100 w 5788315"/>
              <a:gd name="connsiteY224" fmla="*/ 762000 h 4806950"/>
              <a:gd name="connsiteX225" fmla="*/ 387350 w 5788315"/>
              <a:gd name="connsiteY225" fmla="*/ 793750 h 4806950"/>
              <a:gd name="connsiteX226" fmla="*/ 355600 w 5788315"/>
              <a:gd name="connsiteY226" fmla="*/ 844550 h 4806950"/>
              <a:gd name="connsiteX227" fmla="*/ 349250 w 5788315"/>
              <a:gd name="connsiteY227" fmla="*/ 863600 h 4806950"/>
              <a:gd name="connsiteX228" fmla="*/ 330200 w 5788315"/>
              <a:gd name="connsiteY228" fmla="*/ 895350 h 4806950"/>
              <a:gd name="connsiteX229" fmla="*/ 304800 w 5788315"/>
              <a:gd name="connsiteY229" fmla="*/ 977900 h 4806950"/>
              <a:gd name="connsiteX230" fmla="*/ 285750 w 5788315"/>
              <a:gd name="connsiteY230" fmla="*/ 1022350 h 4806950"/>
              <a:gd name="connsiteX231" fmla="*/ 273050 w 5788315"/>
              <a:gd name="connsiteY231" fmla="*/ 1073150 h 4806950"/>
              <a:gd name="connsiteX232" fmla="*/ 234950 w 5788315"/>
              <a:gd name="connsiteY232" fmla="*/ 1193800 h 4806950"/>
              <a:gd name="connsiteX233" fmla="*/ 203200 w 5788315"/>
              <a:gd name="connsiteY233" fmla="*/ 1365250 h 4806950"/>
              <a:gd name="connsiteX234" fmla="*/ 190500 w 5788315"/>
              <a:gd name="connsiteY234" fmla="*/ 1466850 h 4806950"/>
              <a:gd name="connsiteX235" fmla="*/ 158750 w 5788315"/>
              <a:gd name="connsiteY235" fmla="*/ 1543050 h 4806950"/>
              <a:gd name="connsiteX236" fmla="*/ 120650 w 5788315"/>
              <a:gd name="connsiteY236" fmla="*/ 1663700 h 4806950"/>
              <a:gd name="connsiteX237" fmla="*/ 76200 w 5788315"/>
              <a:gd name="connsiteY237" fmla="*/ 1917700 h 4806950"/>
              <a:gd name="connsiteX238" fmla="*/ 57150 w 5788315"/>
              <a:gd name="connsiteY238" fmla="*/ 2012950 h 4806950"/>
              <a:gd name="connsiteX239" fmla="*/ 44450 w 5788315"/>
              <a:gd name="connsiteY239" fmla="*/ 2222500 h 4806950"/>
              <a:gd name="connsiteX240" fmla="*/ 25400 w 5788315"/>
              <a:gd name="connsiteY240" fmla="*/ 2324100 h 4806950"/>
              <a:gd name="connsiteX241" fmla="*/ 12700 w 5788315"/>
              <a:gd name="connsiteY241" fmla="*/ 2470150 h 4806950"/>
              <a:gd name="connsiteX242" fmla="*/ 0 w 5788315"/>
              <a:gd name="connsiteY242" fmla="*/ 2660650 h 4806950"/>
              <a:gd name="connsiteX243" fmla="*/ 6350 w 5788315"/>
              <a:gd name="connsiteY243" fmla="*/ 3225800 h 4806950"/>
              <a:gd name="connsiteX244" fmla="*/ 44450 w 5788315"/>
              <a:gd name="connsiteY244" fmla="*/ 3384550 h 4806950"/>
              <a:gd name="connsiteX245" fmla="*/ 63500 w 5788315"/>
              <a:gd name="connsiteY245" fmla="*/ 3460750 h 4806950"/>
              <a:gd name="connsiteX246" fmla="*/ 69850 w 5788315"/>
              <a:gd name="connsiteY246" fmla="*/ 3505200 h 4806950"/>
              <a:gd name="connsiteX247" fmla="*/ 114300 w 5788315"/>
              <a:gd name="connsiteY247" fmla="*/ 3765550 h 4806950"/>
              <a:gd name="connsiteX248" fmla="*/ 234950 w 5788315"/>
              <a:gd name="connsiteY248" fmla="*/ 3981450 h 4806950"/>
              <a:gd name="connsiteX249" fmla="*/ 311150 w 5788315"/>
              <a:gd name="connsiteY249" fmla="*/ 4114800 h 4806950"/>
              <a:gd name="connsiteX250" fmla="*/ 482600 w 5788315"/>
              <a:gd name="connsiteY250" fmla="*/ 4273550 h 4806950"/>
              <a:gd name="connsiteX251" fmla="*/ 520700 w 5788315"/>
              <a:gd name="connsiteY251" fmla="*/ 4292600 h 4806950"/>
              <a:gd name="connsiteX252" fmla="*/ 552450 w 5788315"/>
              <a:gd name="connsiteY252" fmla="*/ 4311650 h 4806950"/>
              <a:gd name="connsiteX253" fmla="*/ 590550 w 5788315"/>
              <a:gd name="connsiteY253" fmla="*/ 4324350 h 4806950"/>
              <a:gd name="connsiteX254" fmla="*/ 622300 w 5788315"/>
              <a:gd name="connsiteY254" fmla="*/ 4337050 h 4806950"/>
              <a:gd name="connsiteX255" fmla="*/ 673100 w 5788315"/>
              <a:gd name="connsiteY255" fmla="*/ 4406900 h 4806950"/>
              <a:gd name="connsiteX256" fmla="*/ 742950 w 5788315"/>
              <a:gd name="connsiteY256" fmla="*/ 4483100 h 4806950"/>
              <a:gd name="connsiteX257" fmla="*/ 946150 w 5788315"/>
              <a:gd name="connsiteY257" fmla="*/ 4629150 h 4806950"/>
              <a:gd name="connsiteX258" fmla="*/ 1035050 w 5788315"/>
              <a:gd name="connsiteY258" fmla="*/ 4673600 h 4806950"/>
              <a:gd name="connsiteX259" fmla="*/ 1123950 w 5788315"/>
              <a:gd name="connsiteY259" fmla="*/ 4724400 h 4806950"/>
              <a:gd name="connsiteX260" fmla="*/ 1422400 w 5788315"/>
              <a:gd name="connsiteY260" fmla="*/ 4806950 h 4806950"/>
              <a:gd name="connsiteX261" fmla="*/ 1504950 w 5788315"/>
              <a:gd name="connsiteY261" fmla="*/ 4800600 h 4806950"/>
              <a:gd name="connsiteX262" fmla="*/ 1549400 w 5788315"/>
              <a:gd name="connsiteY262" fmla="*/ 4794250 h 4806950"/>
              <a:gd name="connsiteX263" fmla="*/ 1600200 w 5788315"/>
              <a:gd name="connsiteY263" fmla="*/ 4787900 h 4806950"/>
              <a:gd name="connsiteX264" fmla="*/ 1784350 w 5788315"/>
              <a:gd name="connsiteY264" fmla="*/ 4768850 h 4806950"/>
              <a:gd name="connsiteX265" fmla="*/ 2082800 w 5788315"/>
              <a:gd name="connsiteY265" fmla="*/ 4743450 h 4806950"/>
              <a:gd name="connsiteX266" fmla="*/ 2235200 w 5788315"/>
              <a:gd name="connsiteY266" fmla="*/ 4730750 h 4806950"/>
              <a:gd name="connsiteX267" fmla="*/ 2413000 w 5788315"/>
              <a:gd name="connsiteY267" fmla="*/ 4711700 h 4806950"/>
              <a:gd name="connsiteX268" fmla="*/ 3276600 w 5788315"/>
              <a:gd name="connsiteY268" fmla="*/ 4686300 h 4806950"/>
              <a:gd name="connsiteX269" fmla="*/ 3473450 w 5788315"/>
              <a:gd name="connsiteY269" fmla="*/ 4673600 h 4806950"/>
              <a:gd name="connsiteX270" fmla="*/ 3854450 w 5788315"/>
              <a:gd name="connsiteY270" fmla="*/ 4610100 h 4806950"/>
              <a:gd name="connsiteX271" fmla="*/ 4121150 w 5788315"/>
              <a:gd name="connsiteY271" fmla="*/ 4527550 h 4806950"/>
              <a:gd name="connsiteX272" fmla="*/ 4394200 w 5788315"/>
              <a:gd name="connsiteY272" fmla="*/ 4413250 h 4806950"/>
              <a:gd name="connsiteX273" fmla="*/ 4597400 w 5788315"/>
              <a:gd name="connsiteY273" fmla="*/ 4273550 h 4806950"/>
              <a:gd name="connsiteX274" fmla="*/ 4654550 w 5788315"/>
              <a:gd name="connsiteY274" fmla="*/ 4229100 h 4806950"/>
              <a:gd name="connsiteX275" fmla="*/ 4679950 w 5788315"/>
              <a:gd name="connsiteY275" fmla="*/ 4197350 h 4806950"/>
              <a:gd name="connsiteX276" fmla="*/ 4794250 w 5788315"/>
              <a:gd name="connsiteY276" fmla="*/ 4152900 h 4806950"/>
              <a:gd name="connsiteX277" fmla="*/ 4959350 w 5788315"/>
              <a:gd name="connsiteY277" fmla="*/ 4064000 h 4806950"/>
              <a:gd name="connsiteX278" fmla="*/ 5092700 w 5788315"/>
              <a:gd name="connsiteY278" fmla="*/ 3962400 h 4806950"/>
              <a:gd name="connsiteX279" fmla="*/ 5137150 w 5788315"/>
              <a:gd name="connsiteY279" fmla="*/ 3943350 h 4806950"/>
              <a:gd name="connsiteX280" fmla="*/ 5219700 w 5788315"/>
              <a:gd name="connsiteY280" fmla="*/ 3917950 h 4806950"/>
              <a:gd name="connsiteX281" fmla="*/ 5270500 w 5788315"/>
              <a:gd name="connsiteY281" fmla="*/ 3892550 h 4806950"/>
              <a:gd name="connsiteX282" fmla="*/ 5334000 w 5788315"/>
              <a:gd name="connsiteY282" fmla="*/ 3854450 h 4806950"/>
              <a:gd name="connsiteX283" fmla="*/ 5403850 w 5788315"/>
              <a:gd name="connsiteY283" fmla="*/ 3797300 h 4806950"/>
              <a:gd name="connsiteX284" fmla="*/ 5429250 w 5788315"/>
              <a:gd name="connsiteY284" fmla="*/ 3746500 h 4806950"/>
              <a:gd name="connsiteX285" fmla="*/ 5461000 w 5788315"/>
              <a:gd name="connsiteY285" fmla="*/ 3708400 h 4806950"/>
              <a:gd name="connsiteX286" fmla="*/ 5473700 w 5788315"/>
              <a:gd name="connsiteY286" fmla="*/ 3689350 h 4806950"/>
              <a:gd name="connsiteX287" fmla="*/ 5492750 w 5788315"/>
              <a:gd name="connsiteY287" fmla="*/ 3670300 h 4806950"/>
              <a:gd name="connsiteX288" fmla="*/ 5505450 w 5788315"/>
              <a:gd name="connsiteY288" fmla="*/ 3644900 h 4806950"/>
              <a:gd name="connsiteX289" fmla="*/ 5568950 w 5788315"/>
              <a:gd name="connsiteY289" fmla="*/ 3549650 h 4806950"/>
              <a:gd name="connsiteX290" fmla="*/ 5670550 w 5788315"/>
              <a:gd name="connsiteY290" fmla="*/ 3422650 h 4806950"/>
              <a:gd name="connsiteX291" fmla="*/ 5715000 w 5788315"/>
              <a:gd name="connsiteY291" fmla="*/ 3352800 h 4806950"/>
              <a:gd name="connsiteX292" fmla="*/ 5740400 w 5788315"/>
              <a:gd name="connsiteY292" fmla="*/ 2216150 h 4806950"/>
              <a:gd name="connsiteX293" fmla="*/ 5676900 w 5788315"/>
              <a:gd name="connsiteY293" fmla="*/ 1784350 h 4806950"/>
              <a:gd name="connsiteX294" fmla="*/ 5657850 w 5788315"/>
              <a:gd name="connsiteY294" fmla="*/ 1651000 h 4806950"/>
              <a:gd name="connsiteX295" fmla="*/ 5607050 w 5788315"/>
              <a:gd name="connsiteY295" fmla="*/ 1409700 h 4806950"/>
              <a:gd name="connsiteX296" fmla="*/ 5575300 w 5788315"/>
              <a:gd name="connsiteY296" fmla="*/ 1320800 h 4806950"/>
              <a:gd name="connsiteX297" fmla="*/ 5518150 w 5788315"/>
              <a:gd name="connsiteY297" fmla="*/ 1181100 h 4806950"/>
              <a:gd name="connsiteX298" fmla="*/ 5397500 w 5788315"/>
              <a:gd name="connsiteY298" fmla="*/ 901700 h 4806950"/>
              <a:gd name="connsiteX299" fmla="*/ 5251450 w 5788315"/>
              <a:gd name="connsiteY299" fmla="*/ 647700 h 4806950"/>
              <a:gd name="connsiteX300" fmla="*/ 5143500 w 5788315"/>
              <a:gd name="connsiteY300" fmla="*/ 514350 h 4806950"/>
              <a:gd name="connsiteX301" fmla="*/ 5086350 w 5788315"/>
              <a:gd name="connsiteY301" fmla="*/ 476250 h 4806950"/>
              <a:gd name="connsiteX302" fmla="*/ 4972050 w 5788315"/>
              <a:gd name="connsiteY302" fmla="*/ 450850 h 4806950"/>
              <a:gd name="connsiteX303" fmla="*/ 4794250 w 5788315"/>
              <a:gd name="connsiteY303" fmla="*/ 412750 h 4806950"/>
              <a:gd name="connsiteX304" fmla="*/ 4362450 w 5788315"/>
              <a:gd name="connsiteY304" fmla="*/ 266700 h 4806950"/>
              <a:gd name="connsiteX305" fmla="*/ 3810000 w 5788315"/>
              <a:gd name="connsiteY305" fmla="*/ 57150 h 4806950"/>
              <a:gd name="connsiteX306" fmla="*/ 3708400 w 5788315"/>
              <a:gd name="connsiteY306" fmla="*/ 25400 h 4806950"/>
              <a:gd name="connsiteX307" fmla="*/ 3600450 w 5788315"/>
              <a:gd name="connsiteY307" fmla="*/ 0 h 4806950"/>
              <a:gd name="connsiteX308" fmla="*/ 2857500 w 5788315"/>
              <a:gd name="connsiteY308" fmla="*/ 12700 h 4806950"/>
              <a:gd name="connsiteX309" fmla="*/ 2806700 w 5788315"/>
              <a:gd name="connsiteY309" fmla="*/ 31750 h 4806950"/>
              <a:gd name="connsiteX310" fmla="*/ 2736850 w 5788315"/>
              <a:gd name="connsiteY310" fmla="*/ 44450 h 4806950"/>
              <a:gd name="connsiteX311" fmla="*/ 2647950 w 5788315"/>
              <a:gd name="connsiteY311" fmla="*/ 76200 h 4806950"/>
              <a:gd name="connsiteX312" fmla="*/ 2616200 w 5788315"/>
              <a:gd name="connsiteY312" fmla="*/ 88900 h 4806950"/>
              <a:gd name="connsiteX313" fmla="*/ 2590800 w 5788315"/>
              <a:gd name="connsiteY313" fmla="*/ 107950 h 4806950"/>
              <a:gd name="connsiteX314" fmla="*/ 2527300 w 5788315"/>
              <a:gd name="connsiteY314" fmla="*/ 127000 h 4806950"/>
              <a:gd name="connsiteX315" fmla="*/ 2482850 w 5788315"/>
              <a:gd name="connsiteY315" fmla="*/ 146050 h 4806950"/>
              <a:gd name="connsiteX316" fmla="*/ 2432050 w 5788315"/>
              <a:gd name="connsiteY316" fmla="*/ 158750 h 4806950"/>
              <a:gd name="connsiteX317" fmla="*/ 2413000 w 5788315"/>
              <a:gd name="connsiteY317" fmla="*/ 165100 h 4806950"/>
              <a:gd name="connsiteX318" fmla="*/ 2374900 w 5788315"/>
              <a:gd name="connsiteY318" fmla="*/ 190500 h 4806950"/>
              <a:gd name="connsiteX319" fmla="*/ 2355850 w 5788315"/>
              <a:gd name="connsiteY319" fmla="*/ 209550 h 4806950"/>
              <a:gd name="connsiteX320" fmla="*/ 2343150 w 5788315"/>
              <a:gd name="connsiteY320" fmla="*/ 234950 h 4806950"/>
              <a:gd name="connsiteX321" fmla="*/ 2330450 w 5788315"/>
              <a:gd name="connsiteY321" fmla="*/ 254000 h 4806950"/>
              <a:gd name="connsiteX322" fmla="*/ 2286000 w 5788315"/>
              <a:gd name="connsiteY322" fmla="*/ 311150 h 4806950"/>
              <a:gd name="connsiteX323" fmla="*/ 2260600 w 5788315"/>
              <a:gd name="connsiteY323" fmla="*/ 368300 h 4806950"/>
              <a:gd name="connsiteX324" fmla="*/ 2254250 w 5788315"/>
              <a:gd name="connsiteY324" fmla="*/ 400050 h 4806950"/>
              <a:gd name="connsiteX325" fmla="*/ 2247900 w 5788315"/>
              <a:gd name="connsiteY325" fmla="*/ 419100 h 4806950"/>
              <a:gd name="connsiteX326" fmla="*/ 2692400 w 5788315"/>
              <a:gd name="connsiteY326" fmla="*/ 882650 h 480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</a:cxnLst>
            <a:rect l="l" t="t" r="r" b="b"/>
            <a:pathLst>
              <a:path w="5788315" h="4806950">
                <a:moveTo>
                  <a:pt x="2679700" y="1276350"/>
                </a:moveTo>
                <a:lnTo>
                  <a:pt x="2679700" y="1276350"/>
                </a:lnTo>
                <a:cubicBezTo>
                  <a:pt x="2698750" y="1274233"/>
                  <a:pt x="2717683" y="1270000"/>
                  <a:pt x="2736850" y="1270000"/>
                </a:cubicBezTo>
                <a:cubicBezTo>
                  <a:pt x="2887898" y="1270000"/>
                  <a:pt x="2871909" y="1269337"/>
                  <a:pt x="2965450" y="1282700"/>
                </a:cubicBezTo>
                <a:cubicBezTo>
                  <a:pt x="3009138" y="1297263"/>
                  <a:pt x="2956318" y="1281040"/>
                  <a:pt x="3035300" y="1295400"/>
                </a:cubicBezTo>
                <a:cubicBezTo>
                  <a:pt x="3041886" y="1296597"/>
                  <a:pt x="3047669" y="1301345"/>
                  <a:pt x="3054350" y="1301750"/>
                </a:cubicBezTo>
                <a:cubicBezTo>
                  <a:pt x="3117769" y="1305594"/>
                  <a:pt x="3181350" y="1305983"/>
                  <a:pt x="3244850" y="1308100"/>
                </a:cubicBezTo>
                <a:cubicBezTo>
                  <a:pt x="3257550" y="1312333"/>
                  <a:pt x="3271811" y="1313374"/>
                  <a:pt x="3282950" y="1320800"/>
                </a:cubicBezTo>
                <a:cubicBezTo>
                  <a:pt x="3307569" y="1337213"/>
                  <a:pt x="3294760" y="1331087"/>
                  <a:pt x="3321050" y="1339850"/>
                </a:cubicBezTo>
                <a:cubicBezTo>
                  <a:pt x="3335094" y="1353894"/>
                  <a:pt x="3341469" y="1362759"/>
                  <a:pt x="3359150" y="1371600"/>
                </a:cubicBezTo>
                <a:cubicBezTo>
                  <a:pt x="3365137" y="1374593"/>
                  <a:pt x="3372048" y="1375313"/>
                  <a:pt x="3378200" y="1377950"/>
                </a:cubicBezTo>
                <a:cubicBezTo>
                  <a:pt x="3386901" y="1381679"/>
                  <a:pt x="3394899" y="1386921"/>
                  <a:pt x="3403600" y="1390650"/>
                </a:cubicBezTo>
                <a:cubicBezTo>
                  <a:pt x="3409752" y="1393287"/>
                  <a:pt x="3416663" y="1394007"/>
                  <a:pt x="3422650" y="1397000"/>
                </a:cubicBezTo>
                <a:cubicBezTo>
                  <a:pt x="3429476" y="1400413"/>
                  <a:pt x="3434874" y="1406287"/>
                  <a:pt x="3441700" y="1409700"/>
                </a:cubicBezTo>
                <a:cubicBezTo>
                  <a:pt x="3447687" y="1412693"/>
                  <a:pt x="3454899" y="1412799"/>
                  <a:pt x="3460750" y="1416050"/>
                </a:cubicBezTo>
                <a:cubicBezTo>
                  <a:pt x="3474093" y="1423463"/>
                  <a:pt x="3483883" y="1438457"/>
                  <a:pt x="3498850" y="1441450"/>
                </a:cubicBezTo>
                <a:cubicBezTo>
                  <a:pt x="3537164" y="1449113"/>
                  <a:pt x="3520361" y="1444387"/>
                  <a:pt x="3549650" y="1454150"/>
                </a:cubicBezTo>
                <a:cubicBezTo>
                  <a:pt x="3583517" y="1504950"/>
                  <a:pt x="3539067" y="1443567"/>
                  <a:pt x="3581400" y="1485900"/>
                </a:cubicBezTo>
                <a:cubicBezTo>
                  <a:pt x="3586796" y="1491296"/>
                  <a:pt x="3588141" y="1500182"/>
                  <a:pt x="3594100" y="1504950"/>
                </a:cubicBezTo>
                <a:cubicBezTo>
                  <a:pt x="3599327" y="1509131"/>
                  <a:pt x="3607163" y="1508307"/>
                  <a:pt x="3613150" y="1511300"/>
                </a:cubicBezTo>
                <a:cubicBezTo>
                  <a:pt x="3619976" y="1514713"/>
                  <a:pt x="3625574" y="1520214"/>
                  <a:pt x="3632200" y="1524000"/>
                </a:cubicBezTo>
                <a:cubicBezTo>
                  <a:pt x="3654171" y="1536555"/>
                  <a:pt x="3655278" y="1535926"/>
                  <a:pt x="3676650" y="1543050"/>
                </a:cubicBezTo>
                <a:cubicBezTo>
                  <a:pt x="3680883" y="1549400"/>
                  <a:pt x="3683954" y="1556704"/>
                  <a:pt x="3689350" y="1562100"/>
                </a:cubicBezTo>
                <a:cubicBezTo>
                  <a:pt x="3702905" y="1575655"/>
                  <a:pt x="3715583" y="1577507"/>
                  <a:pt x="3733800" y="1581150"/>
                </a:cubicBezTo>
                <a:cubicBezTo>
                  <a:pt x="3790064" y="1592403"/>
                  <a:pt x="3807735" y="1589608"/>
                  <a:pt x="3879850" y="1593850"/>
                </a:cubicBezTo>
                <a:cubicBezTo>
                  <a:pt x="3886200" y="1595967"/>
                  <a:pt x="3896613" y="1593910"/>
                  <a:pt x="3898900" y="1600200"/>
                </a:cubicBezTo>
                <a:cubicBezTo>
                  <a:pt x="3906170" y="1620192"/>
                  <a:pt x="3902765" y="1642573"/>
                  <a:pt x="3905250" y="1663700"/>
                </a:cubicBezTo>
                <a:cubicBezTo>
                  <a:pt x="3907639" y="1684011"/>
                  <a:pt x="3912621" y="1718585"/>
                  <a:pt x="3917950" y="1739900"/>
                </a:cubicBezTo>
                <a:cubicBezTo>
                  <a:pt x="3919573" y="1746394"/>
                  <a:pt x="3922183" y="1752600"/>
                  <a:pt x="3924300" y="1758950"/>
                </a:cubicBezTo>
                <a:cubicBezTo>
                  <a:pt x="3926417" y="1775883"/>
                  <a:pt x="3927074" y="1793064"/>
                  <a:pt x="3930650" y="1809750"/>
                </a:cubicBezTo>
                <a:cubicBezTo>
                  <a:pt x="3935111" y="1830566"/>
                  <a:pt x="3945306" y="1854448"/>
                  <a:pt x="3956050" y="1873250"/>
                </a:cubicBezTo>
                <a:cubicBezTo>
                  <a:pt x="3959836" y="1879876"/>
                  <a:pt x="3965337" y="1885474"/>
                  <a:pt x="3968750" y="1892300"/>
                </a:cubicBezTo>
                <a:cubicBezTo>
                  <a:pt x="3971743" y="1898287"/>
                  <a:pt x="3973261" y="1904914"/>
                  <a:pt x="3975100" y="1911350"/>
                </a:cubicBezTo>
                <a:cubicBezTo>
                  <a:pt x="3977498" y="1919741"/>
                  <a:pt x="3977547" y="1928944"/>
                  <a:pt x="3981450" y="1936750"/>
                </a:cubicBezTo>
                <a:cubicBezTo>
                  <a:pt x="3995941" y="1965733"/>
                  <a:pt x="4010046" y="1971737"/>
                  <a:pt x="4019550" y="2000250"/>
                </a:cubicBezTo>
                <a:cubicBezTo>
                  <a:pt x="4024406" y="2014819"/>
                  <a:pt x="4030361" y="2050875"/>
                  <a:pt x="4038600" y="2070100"/>
                </a:cubicBezTo>
                <a:cubicBezTo>
                  <a:pt x="4071998" y="2148028"/>
                  <a:pt x="4032114" y="2050777"/>
                  <a:pt x="4064000" y="2114550"/>
                </a:cubicBezTo>
                <a:cubicBezTo>
                  <a:pt x="4066993" y="2120537"/>
                  <a:pt x="4067713" y="2127448"/>
                  <a:pt x="4070350" y="2133600"/>
                </a:cubicBezTo>
                <a:cubicBezTo>
                  <a:pt x="4074079" y="2142301"/>
                  <a:pt x="4078817" y="2150533"/>
                  <a:pt x="4083050" y="2159000"/>
                </a:cubicBezTo>
                <a:cubicBezTo>
                  <a:pt x="4086458" y="2176040"/>
                  <a:pt x="4092893" y="2215039"/>
                  <a:pt x="4102100" y="2228850"/>
                </a:cubicBezTo>
                <a:lnTo>
                  <a:pt x="4127500" y="2266950"/>
                </a:lnTo>
                <a:cubicBezTo>
                  <a:pt x="4129617" y="2275417"/>
                  <a:pt x="4131342" y="2283991"/>
                  <a:pt x="4133850" y="2292350"/>
                </a:cubicBezTo>
                <a:cubicBezTo>
                  <a:pt x="4141497" y="2317840"/>
                  <a:pt x="4148397" y="2331081"/>
                  <a:pt x="4152900" y="2355850"/>
                </a:cubicBezTo>
                <a:cubicBezTo>
                  <a:pt x="4155577" y="2370576"/>
                  <a:pt x="4157133" y="2385483"/>
                  <a:pt x="4159250" y="2400300"/>
                </a:cubicBezTo>
                <a:cubicBezTo>
                  <a:pt x="4161367" y="2436283"/>
                  <a:pt x="4162726" y="2472319"/>
                  <a:pt x="4165600" y="2508250"/>
                </a:cubicBezTo>
                <a:cubicBezTo>
                  <a:pt x="4166961" y="2525261"/>
                  <a:pt x="4171950" y="2541985"/>
                  <a:pt x="4171950" y="2559050"/>
                </a:cubicBezTo>
                <a:cubicBezTo>
                  <a:pt x="4171950" y="2607779"/>
                  <a:pt x="4170614" y="2656629"/>
                  <a:pt x="4165600" y="2705100"/>
                </a:cubicBezTo>
                <a:cubicBezTo>
                  <a:pt x="4164222" y="2718416"/>
                  <a:pt x="4152900" y="2743200"/>
                  <a:pt x="4152900" y="2743200"/>
                </a:cubicBezTo>
                <a:cubicBezTo>
                  <a:pt x="4140335" y="2856282"/>
                  <a:pt x="4154230" y="2740684"/>
                  <a:pt x="4133850" y="2876550"/>
                </a:cubicBezTo>
                <a:cubicBezTo>
                  <a:pt x="4110009" y="3035489"/>
                  <a:pt x="4142297" y="2838568"/>
                  <a:pt x="4121150" y="2965450"/>
                </a:cubicBezTo>
                <a:cubicBezTo>
                  <a:pt x="4117515" y="3034512"/>
                  <a:pt x="4136549" y="3063812"/>
                  <a:pt x="4102100" y="3105150"/>
                </a:cubicBezTo>
                <a:cubicBezTo>
                  <a:pt x="4096351" y="3112049"/>
                  <a:pt x="4089400" y="3117850"/>
                  <a:pt x="4083050" y="3124200"/>
                </a:cubicBezTo>
                <a:cubicBezTo>
                  <a:pt x="4080933" y="3130550"/>
                  <a:pt x="4078323" y="3136756"/>
                  <a:pt x="4076700" y="3143250"/>
                </a:cubicBezTo>
                <a:cubicBezTo>
                  <a:pt x="4071472" y="3164164"/>
                  <a:pt x="4067774" y="3192341"/>
                  <a:pt x="4064000" y="3213100"/>
                </a:cubicBezTo>
                <a:cubicBezTo>
                  <a:pt x="4063818" y="3214100"/>
                  <a:pt x="4056424" y="3257752"/>
                  <a:pt x="4051300" y="3263900"/>
                </a:cubicBezTo>
                <a:cubicBezTo>
                  <a:pt x="4044525" y="3272030"/>
                  <a:pt x="4033384" y="3275466"/>
                  <a:pt x="4025900" y="3282950"/>
                </a:cubicBezTo>
                <a:cubicBezTo>
                  <a:pt x="4018416" y="3290434"/>
                  <a:pt x="4013200" y="3299883"/>
                  <a:pt x="4006850" y="3308350"/>
                </a:cubicBezTo>
                <a:cubicBezTo>
                  <a:pt x="3993372" y="3348784"/>
                  <a:pt x="4012689" y="3308691"/>
                  <a:pt x="3975100" y="3333750"/>
                </a:cubicBezTo>
                <a:cubicBezTo>
                  <a:pt x="3968750" y="3337983"/>
                  <a:pt x="3967796" y="3347404"/>
                  <a:pt x="3962400" y="3352800"/>
                </a:cubicBezTo>
                <a:cubicBezTo>
                  <a:pt x="3950090" y="3365110"/>
                  <a:pt x="3939794" y="3366685"/>
                  <a:pt x="3924300" y="3371850"/>
                </a:cubicBezTo>
                <a:cubicBezTo>
                  <a:pt x="3920067" y="3378200"/>
                  <a:pt x="3915013" y="3384074"/>
                  <a:pt x="3911600" y="3390900"/>
                </a:cubicBezTo>
                <a:cubicBezTo>
                  <a:pt x="3908607" y="3396887"/>
                  <a:pt x="3908963" y="3404381"/>
                  <a:pt x="3905250" y="3409950"/>
                </a:cubicBezTo>
                <a:cubicBezTo>
                  <a:pt x="3895471" y="3424618"/>
                  <a:pt x="3881207" y="3432329"/>
                  <a:pt x="3867150" y="3441700"/>
                </a:cubicBezTo>
                <a:cubicBezTo>
                  <a:pt x="3862917" y="3448050"/>
                  <a:pt x="3859336" y="3454887"/>
                  <a:pt x="3854450" y="3460750"/>
                </a:cubicBezTo>
                <a:cubicBezTo>
                  <a:pt x="3848701" y="3467649"/>
                  <a:pt x="3840381" y="3472328"/>
                  <a:pt x="3835400" y="3479800"/>
                </a:cubicBezTo>
                <a:cubicBezTo>
                  <a:pt x="3831687" y="3485369"/>
                  <a:pt x="3832043" y="3492863"/>
                  <a:pt x="3829050" y="3498850"/>
                </a:cubicBezTo>
                <a:cubicBezTo>
                  <a:pt x="3818467" y="3520017"/>
                  <a:pt x="3816350" y="3517900"/>
                  <a:pt x="3797300" y="3530600"/>
                </a:cubicBezTo>
                <a:cubicBezTo>
                  <a:pt x="3793067" y="3536950"/>
                  <a:pt x="3789705" y="3543977"/>
                  <a:pt x="3784600" y="3549650"/>
                </a:cubicBezTo>
                <a:cubicBezTo>
                  <a:pt x="3770583" y="3565225"/>
                  <a:pt x="3751773" y="3576665"/>
                  <a:pt x="3740150" y="3594100"/>
                </a:cubicBezTo>
                <a:cubicBezTo>
                  <a:pt x="3723737" y="3618719"/>
                  <a:pt x="3734690" y="3610737"/>
                  <a:pt x="3708400" y="3619500"/>
                </a:cubicBezTo>
                <a:cubicBezTo>
                  <a:pt x="3702050" y="3625850"/>
                  <a:pt x="3695099" y="3631651"/>
                  <a:pt x="3689350" y="3638550"/>
                </a:cubicBezTo>
                <a:cubicBezTo>
                  <a:pt x="3684464" y="3644413"/>
                  <a:pt x="3682046" y="3652204"/>
                  <a:pt x="3676650" y="3657600"/>
                </a:cubicBezTo>
                <a:cubicBezTo>
                  <a:pt x="3671254" y="3662996"/>
                  <a:pt x="3663304" y="3665230"/>
                  <a:pt x="3657600" y="3670300"/>
                </a:cubicBezTo>
                <a:cubicBezTo>
                  <a:pt x="3644176" y="3682232"/>
                  <a:pt x="3632200" y="3695700"/>
                  <a:pt x="3619500" y="3708400"/>
                </a:cubicBezTo>
                <a:cubicBezTo>
                  <a:pt x="3613150" y="3714750"/>
                  <a:pt x="3607922" y="3722469"/>
                  <a:pt x="3600450" y="3727450"/>
                </a:cubicBezTo>
                <a:cubicBezTo>
                  <a:pt x="3545855" y="3763846"/>
                  <a:pt x="3614930" y="3720210"/>
                  <a:pt x="3562350" y="3746500"/>
                </a:cubicBezTo>
                <a:cubicBezTo>
                  <a:pt x="3555524" y="3749913"/>
                  <a:pt x="3549926" y="3755414"/>
                  <a:pt x="3543300" y="3759200"/>
                </a:cubicBezTo>
                <a:cubicBezTo>
                  <a:pt x="3535081" y="3763896"/>
                  <a:pt x="3525603" y="3766398"/>
                  <a:pt x="3517900" y="3771900"/>
                </a:cubicBezTo>
                <a:cubicBezTo>
                  <a:pt x="3477158" y="3801001"/>
                  <a:pt x="3522646" y="3785001"/>
                  <a:pt x="3473450" y="3797300"/>
                </a:cubicBezTo>
                <a:cubicBezTo>
                  <a:pt x="3460741" y="3810009"/>
                  <a:pt x="3445292" y="3827254"/>
                  <a:pt x="3429000" y="3835400"/>
                </a:cubicBezTo>
                <a:cubicBezTo>
                  <a:pt x="3417026" y="3841387"/>
                  <a:pt x="3402039" y="3840674"/>
                  <a:pt x="3390900" y="3848100"/>
                </a:cubicBezTo>
                <a:cubicBezTo>
                  <a:pt x="3384550" y="3852333"/>
                  <a:pt x="3378676" y="3857387"/>
                  <a:pt x="3371850" y="3860800"/>
                </a:cubicBezTo>
                <a:cubicBezTo>
                  <a:pt x="3364821" y="3864315"/>
                  <a:pt x="3332825" y="3872822"/>
                  <a:pt x="3327400" y="3873500"/>
                </a:cubicBezTo>
                <a:cubicBezTo>
                  <a:pt x="3206465" y="3888617"/>
                  <a:pt x="3292457" y="3871771"/>
                  <a:pt x="3213100" y="3886200"/>
                </a:cubicBezTo>
                <a:cubicBezTo>
                  <a:pt x="3202481" y="3888131"/>
                  <a:pt x="3191763" y="3889710"/>
                  <a:pt x="3181350" y="3892550"/>
                </a:cubicBezTo>
                <a:cubicBezTo>
                  <a:pt x="3168435" y="3896072"/>
                  <a:pt x="3155950" y="3901017"/>
                  <a:pt x="3143250" y="3905250"/>
                </a:cubicBezTo>
                <a:lnTo>
                  <a:pt x="3124200" y="3911600"/>
                </a:lnTo>
                <a:cubicBezTo>
                  <a:pt x="3117850" y="3913717"/>
                  <a:pt x="3111644" y="3916327"/>
                  <a:pt x="3105150" y="3917950"/>
                </a:cubicBezTo>
                <a:cubicBezTo>
                  <a:pt x="3066763" y="3927547"/>
                  <a:pt x="3088029" y="3921540"/>
                  <a:pt x="3041650" y="3937000"/>
                </a:cubicBezTo>
                <a:lnTo>
                  <a:pt x="3003550" y="3949700"/>
                </a:lnTo>
                <a:cubicBezTo>
                  <a:pt x="2997200" y="3951817"/>
                  <a:pt x="2991153" y="3955311"/>
                  <a:pt x="2984500" y="3956050"/>
                </a:cubicBezTo>
                <a:cubicBezTo>
                  <a:pt x="2872613" y="3968482"/>
                  <a:pt x="2946503" y="3961663"/>
                  <a:pt x="2762250" y="3968750"/>
                </a:cubicBezTo>
                <a:cubicBezTo>
                  <a:pt x="2753783" y="3970867"/>
                  <a:pt x="2745577" y="3975100"/>
                  <a:pt x="2736850" y="3975100"/>
                </a:cubicBezTo>
                <a:cubicBezTo>
                  <a:pt x="2694226" y="3975100"/>
                  <a:pt x="2622123" y="3973594"/>
                  <a:pt x="2571750" y="3962400"/>
                </a:cubicBezTo>
                <a:cubicBezTo>
                  <a:pt x="2543020" y="3956016"/>
                  <a:pt x="2561051" y="3957050"/>
                  <a:pt x="2533650" y="3943350"/>
                </a:cubicBezTo>
                <a:cubicBezTo>
                  <a:pt x="2527663" y="3940357"/>
                  <a:pt x="2521036" y="3938839"/>
                  <a:pt x="2514600" y="3937000"/>
                </a:cubicBezTo>
                <a:cubicBezTo>
                  <a:pt x="2506209" y="3934602"/>
                  <a:pt x="2497591" y="3933048"/>
                  <a:pt x="2489200" y="3930650"/>
                </a:cubicBezTo>
                <a:cubicBezTo>
                  <a:pt x="2458200" y="3921793"/>
                  <a:pt x="2464626" y="3918068"/>
                  <a:pt x="2419350" y="3911600"/>
                </a:cubicBezTo>
                <a:cubicBezTo>
                  <a:pt x="2400269" y="3908874"/>
                  <a:pt x="2363578" y="3904471"/>
                  <a:pt x="2343150" y="3898900"/>
                </a:cubicBezTo>
                <a:cubicBezTo>
                  <a:pt x="2330235" y="3895378"/>
                  <a:pt x="2317750" y="3890433"/>
                  <a:pt x="2305050" y="3886200"/>
                </a:cubicBezTo>
                <a:cubicBezTo>
                  <a:pt x="2298700" y="3884083"/>
                  <a:pt x="2291569" y="3883563"/>
                  <a:pt x="2286000" y="3879850"/>
                </a:cubicBezTo>
                <a:cubicBezTo>
                  <a:pt x="2279650" y="3875617"/>
                  <a:pt x="2273776" y="3870563"/>
                  <a:pt x="2266950" y="3867150"/>
                </a:cubicBezTo>
                <a:cubicBezTo>
                  <a:pt x="2257840" y="3862595"/>
                  <a:pt x="2230638" y="3856485"/>
                  <a:pt x="2222500" y="3854450"/>
                </a:cubicBezTo>
                <a:cubicBezTo>
                  <a:pt x="2216150" y="3850217"/>
                  <a:pt x="2210424" y="3844850"/>
                  <a:pt x="2203450" y="3841750"/>
                </a:cubicBezTo>
                <a:cubicBezTo>
                  <a:pt x="2191217" y="3836313"/>
                  <a:pt x="2178050" y="3833283"/>
                  <a:pt x="2165350" y="3829050"/>
                </a:cubicBezTo>
                <a:cubicBezTo>
                  <a:pt x="2138021" y="3819940"/>
                  <a:pt x="2152794" y="3824323"/>
                  <a:pt x="2120900" y="3816350"/>
                </a:cubicBezTo>
                <a:cubicBezTo>
                  <a:pt x="2114550" y="3812117"/>
                  <a:pt x="2108676" y="3807063"/>
                  <a:pt x="2101850" y="3803650"/>
                </a:cubicBezTo>
                <a:cubicBezTo>
                  <a:pt x="2088833" y="3797141"/>
                  <a:pt x="2063126" y="3793365"/>
                  <a:pt x="2051050" y="3790950"/>
                </a:cubicBezTo>
                <a:cubicBezTo>
                  <a:pt x="2046817" y="3784600"/>
                  <a:pt x="2044093" y="3776926"/>
                  <a:pt x="2038350" y="3771900"/>
                </a:cubicBezTo>
                <a:cubicBezTo>
                  <a:pt x="2004947" y="3742673"/>
                  <a:pt x="2003883" y="3756614"/>
                  <a:pt x="1981200" y="3727450"/>
                </a:cubicBezTo>
                <a:cubicBezTo>
                  <a:pt x="1945537" y="3681597"/>
                  <a:pt x="1973153" y="3695134"/>
                  <a:pt x="1936750" y="3683000"/>
                </a:cubicBezTo>
                <a:cubicBezTo>
                  <a:pt x="1931585" y="3667506"/>
                  <a:pt x="1930010" y="3657210"/>
                  <a:pt x="1917700" y="3644900"/>
                </a:cubicBezTo>
                <a:cubicBezTo>
                  <a:pt x="1912304" y="3639504"/>
                  <a:pt x="1904444" y="3637167"/>
                  <a:pt x="1898650" y="3632200"/>
                </a:cubicBezTo>
                <a:cubicBezTo>
                  <a:pt x="1889559" y="3624408"/>
                  <a:pt x="1881135" y="3615811"/>
                  <a:pt x="1873250" y="3606800"/>
                </a:cubicBezTo>
                <a:cubicBezTo>
                  <a:pt x="1866281" y="3598835"/>
                  <a:pt x="1859809" y="3590375"/>
                  <a:pt x="1854200" y="3581400"/>
                </a:cubicBezTo>
                <a:cubicBezTo>
                  <a:pt x="1849183" y="3573373"/>
                  <a:pt x="1847560" y="3563272"/>
                  <a:pt x="1841500" y="3556000"/>
                </a:cubicBezTo>
                <a:cubicBezTo>
                  <a:pt x="1836614" y="3550137"/>
                  <a:pt x="1828800" y="3547533"/>
                  <a:pt x="1822450" y="3543300"/>
                </a:cubicBezTo>
                <a:cubicBezTo>
                  <a:pt x="1818217" y="3536950"/>
                  <a:pt x="1815146" y="3529646"/>
                  <a:pt x="1809750" y="3524250"/>
                </a:cubicBezTo>
                <a:cubicBezTo>
                  <a:pt x="1804354" y="3518854"/>
                  <a:pt x="1795468" y="3517509"/>
                  <a:pt x="1790700" y="3511550"/>
                </a:cubicBezTo>
                <a:cubicBezTo>
                  <a:pt x="1786519" y="3506323"/>
                  <a:pt x="1788635" y="3497642"/>
                  <a:pt x="1784350" y="3492500"/>
                </a:cubicBezTo>
                <a:cubicBezTo>
                  <a:pt x="1777575" y="3484370"/>
                  <a:pt x="1766817" y="3480530"/>
                  <a:pt x="1758950" y="3473450"/>
                </a:cubicBezTo>
                <a:cubicBezTo>
                  <a:pt x="1745600" y="3461435"/>
                  <a:pt x="1730813" y="3450294"/>
                  <a:pt x="1720850" y="3435350"/>
                </a:cubicBezTo>
                <a:lnTo>
                  <a:pt x="1682750" y="3378200"/>
                </a:lnTo>
                <a:cubicBezTo>
                  <a:pt x="1678517" y="3371850"/>
                  <a:pt x="1676400" y="3363383"/>
                  <a:pt x="1670050" y="3359150"/>
                </a:cubicBezTo>
                <a:lnTo>
                  <a:pt x="1651000" y="3346450"/>
                </a:lnTo>
                <a:cubicBezTo>
                  <a:pt x="1637862" y="3320173"/>
                  <a:pt x="1633447" y="3314337"/>
                  <a:pt x="1625600" y="3282950"/>
                </a:cubicBezTo>
                <a:cubicBezTo>
                  <a:pt x="1623483" y="3274483"/>
                  <a:pt x="1624091" y="3264812"/>
                  <a:pt x="1619250" y="3257550"/>
                </a:cubicBezTo>
                <a:cubicBezTo>
                  <a:pt x="1615017" y="3251200"/>
                  <a:pt x="1606550" y="3249083"/>
                  <a:pt x="1600200" y="3244850"/>
                </a:cubicBezTo>
                <a:cubicBezTo>
                  <a:pt x="1595928" y="3227761"/>
                  <a:pt x="1593009" y="3208281"/>
                  <a:pt x="1581150" y="3194050"/>
                </a:cubicBezTo>
                <a:cubicBezTo>
                  <a:pt x="1576264" y="3188187"/>
                  <a:pt x="1568450" y="3185583"/>
                  <a:pt x="1562100" y="3181350"/>
                </a:cubicBezTo>
                <a:cubicBezTo>
                  <a:pt x="1548762" y="3161342"/>
                  <a:pt x="1549117" y="3165495"/>
                  <a:pt x="1543050" y="3143250"/>
                </a:cubicBezTo>
                <a:cubicBezTo>
                  <a:pt x="1538457" y="3126411"/>
                  <a:pt x="1540032" y="3106973"/>
                  <a:pt x="1530350" y="3092450"/>
                </a:cubicBezTo>
                <a:cubicBezTo>
                  <a:pt x="1526117" y="3086100"/>
                  <a:pt x="1520750" y="3080374"/>
                  <a:pt x="1517650" y="3073400"/>
                </a:cubicBezTo>
                <a:cubicBezTo>
                  <a:pt x="1512213" y="3061167"/>
                  <a:pt x="1512376" y="3046439"/>
                  <a:pt x="1504950" y="3035300"/>
                </a:cubicBezTo>
                <a:lnTo>
                  <a:pt x="1492250" y="3016250"/>
                </a:lnTo>
                <a:cubicBezTo>
                  <a:pt x="1476119" y="2951727"/>
                  <a:pt x="1490702" y="3016718"/>
                  <a:pt x="1479550" y="2882900"/>
                </a:cubicBezTo>
                <a:cubicBezTo>
                  <a:pt x="1478307" y="2867985"/>
                  <a:pt x="1475661" y="2853213"/>
                  <a:pt x="1473200" y="2838450"/>
                </a:cubicBezTo>
                <a:cubicBezTo>
                  <a:pt x="1471426" y="2827804"/>
                  <a:pt x="1469690" y="2817113"/>
                  <a:pt x="1466850" y="2806700"/>
                </a:cubicBezTo>
                <a:cubicBezTo>
                  <a:pt x="1463328" y="2793785"/>
                  <a:pt x="1458383" y="2781300"/>
                  <a:pt x="1454150" y="2768600"/>
                </a:cubicBezTo>
                <a:cubicBezTo>
                  <a:pt x="1452033" y="2762250"/>
                  <a:pt x="1449113" y="2756114"/>
                  <a:pt x="1447800" y="2749550"/>
                </a:cubicBezTo>
                <a:lnTo>
                  <a:pt x="1441450" y="2717800"/>
                </a:lnTo>
                <a:cubicBezTo>
                  <a:pt x="1443567" y="2609850"/>
                  <a:pt x="1443946" y="2501852"/>
                  <a:pt x="1447800" y="2393950"/>
                </a:cubicBezTo>
                <a:cubicBezTo>
                  <a:pt x="1448185" y="2383164"/>
                  <a:pt x="1450737" y="2372439"/>
                  <a:pt x="1454150" y="2362200"/>
                </a:cubicBezTo>
                <a:cubicBezTo>
                  <a:pt x="1457143" y="2353220"/>
                  <a:pt x="1463121" y="2345501"/>
                  <a:pt x="1466850" y="2336800"/>
                </a:cubicBezTo>
                <a:cubicBezTo>
                  <a:pt x="1469487" y="2330648"/>
                  <a:pt x="1470207" y="2323737"/>
                  <a:pt x="1473200" y="2317750"/>
                </a:cubicBezTo>
                <a:cubicBezTo>
                  <a:pt x="1476613" y="2310924"/>
                  <a:pt x="1482487" y="2305526"/>
                  <a:pt x="1485900" y="2298700"/>
                </a:cubicBezTo>
                <a:cubicBezTo>
                  <a:pt x="1488893" y="2292713"/>
                  <a:pt x="1488999" y="2285501"/>
                  <a:pt x="1492250" y="2279650"/>
                </a:cubicBezTo>
                <a:cubicBezTo>
                  <a:pt x="1499663" y="2266307"/>
                  <a:pt x="1509183" y="2254250"/>
                  <a:pt x="1517650" y="2241550"/>
                </a:cubicBezTo>
                <a:lnTo>
                  <a:pt x="1530350" y="2222500"/>
                </a:lnTo>
                <a:cubicBezTo>
                  <a:pt x="1532467" y="2214033"/>
                  <a:pt x="1534192" y="2205459"/>
                  <a:pt x="1536700" y="2197100"/>
                </a:cubicBezTo>
                <a:cubicBezTo>
                  <a:pt x="1540547" y="2184278"/>
                  <a:pt x="1545167" y="2171700"/>
                  <a:pt x="1549400" y="2159000"/>
                </a:cubicBezTo>
                <a:cubicBezTo>
                  <a:pt x="1551517" y="2152650"/>
                  <a:pt x="1554127" y="2146444"/>
                  <a:pt x="1555750" y="2139950"/>
                </a:cubicBezTo>
                <a:cubicBezTo>
                  <a:pt x="1557867" y="2131483"/>
                  <a:pt x="1559036" y="2122722"/>
                  <a:pt x="1562100" y="2114550"/>
                </a:cubicBezTo>
                <a:cubicBezTo>
                  <a:pt x="1565424" y="2105687"/>
                  <a:pt x="1571284" y="2097939"/>
                  <a:pt x="1574800" y="2089150"/>
                </a:cubicBezTo>
                <a:cubicBezTo>
                  <a:pt x="1579772" y="2076721"/>
                  <a:pt x="1583267" y="2063750"/>
                  <a:pt x="1587500" y="2051050"/>
                </a:cubicBezTo>
                <a:cubicBezTo>
                  <a:pt x="1589617" y="2044700"/>
                  <a:pt x="1590137" y="2037569"/>
                  <a:pt x="1593850" y="2032000"/>
                </a:cubicBezTo>
                <a:cubicBezTo>
                  <a:pt x="1598083" y="2025650"/>
                  <a:pt x="1603450" y="2019924"/>
                  <a:pt x="1606550" y="2012950"/>
                </a:cubicBezTo>
                <a:cubicBezTo>
                  <a:pt x="1611987" y="2000717"/>
                  <a:pt x="1615017" y="1987550"/>
                  <a:pt x="1619250" y="1974850"/>
                </a:cubicBezTo>
                <a:cubicBezTo>
                  <a:pt x="1621367" y="1968500"/>
                  <a:pt x="1621887" y="1961369"/>
                  <a:pt x="1625600" y="1955800"/>
                </a:cubicBezTo>
                <a:cubicBezTo>
                  <a:pt x="1629833" y="1949450"/>
                  <a:pt x="1634887" y="1943576"/>
                  <a:pt x="1638300" y="1936750"/>
                </a:cubicBezTo>
                <a:cubicBezTo>
                  <a:pt x="1641293" y="1930763"/>
                  <a:pt x="1642889" y="1924158"/>
                  <a:pt x="1644650" y="1917700"/>
                </a:cubicBezTo>
                <a:cubicBezTo>
                  <a:pt x="1649243" y="1900861"/>
                  <a:pt x="1649544" y="1882512"/>
                  <a:pt x="1657350" y="1866900"/>
                </a:cubicBezTo>
                <a:cubicBezTo>
                  <a:pt x="1662330" y="1856939"/>
                  <a:pt x="1673775" y="1831425"/>
                  <a:pt x="1682750" y="1822450"/>
                </a:cubicBezTo>
                <a:cubicBezTo>
                  <a:pt x="1732700" y="1772500"/>
                  <a:pt x="1668836" y="1853117"/>
                  <a:pt x="1720850" y="1790700"/>
                </a:cubicBezTo>
                <a:cubicBezTo>
                  <a:pt x="1747308" y="1758950"/>
                  <a:pt x="1717675" y="1782233"/>
                  <a:pt x="1752600" y="1758950"/>
                </a:cubicBezTo>
                <a:cubicBezTo>
                  <a:pt x="1756833" y="1752600"/>
                  <a:pt x="1761887" y="1746726"/>
                  <a:pt x="1765300" y="1739900"/>
                </a:cubicBezTo>
                <a:cubicBezTo>
                  <a:pt x="1768293" y="1733913"/>
                  <a:pt x="1768399" y="1726701"/>
                  <a:pt x="1771650" y="1720850"/>
                </a:cubicBezTo>
                <a:cubicBezTo>
                  <a:pt x="1779063" y="1707507"/>
                  <a:pt x="1788583" y="1695450"/>
                  <a:pt x="1797050" y="1682750"/>
                </a:cubicBezTo>
                <a:lnTo>
                  <a:pt x="1809750" y="1663700"/>
                </a:lnTo>
                <a:cubicBezTo>
                  <a:pt x="1813983" y="1657350"/>
                  <a:pt x="1815210" y="1647063"/>
                  <a:pt x="1822450" y="1644650"/>
                </a:cubicBezTo>
                <a:lnTo>
                  <a:pt x="1841500" y="1638300"/>
                </a:lnTo>
                <a:cubicBezTo>
                  <a:pt x="1897155" y="1582645"/>
                  <a:pt x="1826556" y="1650753"/>
                  <a:pt x="1879600" y="1606550"/>
                </a:cubicBezTo>
                <a:cubicBezTo>
                  <a:pt x="1886499" y="1600801"/>
                  <a:pt x="1890853" y="1591955"/>
                  <a:pt x="1898650" y="1587500"/>
                </a:cubicBezTo>
                <a:cubicBezTo>
                  <a:pt x="1906227" y="1583170"/>
                  <a:pt x="1915583" y="1583267"/>
                  <a:pt x="1924050" y="1581150"/>
                </a:cubicBezTo>
                <a:cubicBezTo>
                  <a:pt x="1938094" y="1567106"/>
                  <a:pt x="1944469" y="1558241"/>
                  <a:pt x="1962150" y="1549400"/>
                </a:cubicBezTo>
                <a:cubicBezTo>
                  <a:pt x="2033390" y="1513780"/>
                  <a:pt x="1914105" y="1583204"/>
                  <a:pt x="2006600" y="1530350"/>
                </a:cubicBezTo>
                <a:cubicBezTo>
                  <a:pt x="2037945" y="1512439"/>
                  <a:pt x="2014706" y="1521315"/>
                  <a:pt x="2051050" y="1498600"/>
                </a:cubicBezTo>
                <a:cubicBezTo>
                  <a:pt x="2059077" y="1493583"/>
                  <a:pt x="2067749" y="1489629"/>
                  <a:pt x="2076450" y="1485900"/>
                </a:cubicBezTo>
                <a:cubicBezTo>
                  <a:pt x="2082602" y="1483263"/>
                  <a:pt x="2089649" y="1482801"/>
                  <a:pt x="2095500" y="1479550"/>
                </a:cubicBezTo>
                <a:cubicBezTo>
                  <a:pt x="2105854" y="1473798"/>
                  <a:pt x="2146733" y="1445614"/>
                  <a:pt x="2159000" y="1435100"/>
                </a:cubicBezTo>
                <a:cubicBezTo>
                  <a:pt x="2165818" y="1429256"/>
                  <a:pt x="2170253" y="1420505"/>
                  <a:pt x="2178050" y="1416050"/>
                </a:cubicBezTo>
                <a:cubicBezTo>
                  <a:pt x="2185627" y="1411720"/>
                  <a:pt x="2195059" y="1412098"/>
                  <a:pt x="2203450" y="1409700"/>
                </a:cubicBezTo>
                <a:cubicBezTo>
                  <a:pt x="2209886" y="1407861"/>
                  <a:pt x="2215966" y="1404802"/>
                  <a:pt x="2222500" y="1403350"/>
                </a:cubicBezTo>
                <a:cubicBezTo>
                  <a:pt x="2271691" y="1392419"/>
                  <a:pt x="2250583" y="1403547"/>
                  <a:pt x="2298700" y="1384300"/>
                </a:cubicBezTo>
                <a:cubicBezTo>
                  <a:pt x="2307489" y="1380784"/>
                  <a:pt x="2315237" y="1374924"/>
                  <a:pt x="2324100" y="1371600"/>
                </a:cubicBezTo>
                <a:cubicBezTo>
                  <a:pt x="2332272" y="1368536"/>
                  <a:pt x="2341328" y="1368314"/>
                  <a:pt x="2349500" y="1365250"/>
                </a:cubicBezTo>
                <a:cubicBezTo>
                  <a:pt x="2394030" y="1348551"/>
                  <a:pt x="2357104" y="1358273"/>
                  <a:pt x="2393950" y="1339850"/>
                </a:cubicBezTo>
                <a:cubicBezTo>
                  <a:pt x="2404145" y="1334752"/>
                  <a:pt x="2414886" y="1330755"/>
                  <a:pt x="2425700" y="1327150"/>
                </a:cubicBezTo>
                <a:cubicBezTo>
                  <a:pt x="2433979" y="1324390"/>
                  <a:pt x="2442709" y="1323198"/>
                  <a:pt x="2451100" y="1320800"/>
                </a:cubicBezTo>
                <a:cubicBezTo>
                  <a:pt x="2457536" y="1318961"/>
                  <a:pt x="2463714" y="1316289"/>
                  <a:pt x="2470150" y="1314450"/>
                </a:cubicBezTo>
                <a:cubicBezTo>
                  <a:pt x="2491075" y="1308472"/>
                  <a:pt x="2505476" y="1306115"/>
                  <a:pt x="2527300" y="1301750"/>
                </a:cubicBezTo>
                <a:cubicBezTo>
                  <a:pt x="2535767" y="1297517"/>
                  <a:pt x="2543999" y="1292779"/>
                  <a:pt x="2552700" y="1289050"/>
                </a:cubicBezTo>
                <a:cubicBezTo>
                  <a:pt x="2593844" y="1271417"/>
                  <a:pt x="2645486" y="1278604"/>
                  <a:pt x="2686050" y="1276350"/>
                </a:cubicBezTo>
                <a:cubicBezTo>
                  <a:pt x="2692400" y="1272117"/>
                  <a:pt x="2699704" y="1269046"/>
                  <a:pt x="2705100" y="1263650"/>
                </a:cubicBezTo>
                <a:cubicBezTo>
                  <a:pt x="2710496" y="1258254"/>
                  <a:pt x="2717638" y="1252230"/>
                  <a:pt x="2717800" y="1244600"/>
                </a:cubicBezTo>
                <a:cubicBezTo>
                  <a:pt x="2719782" y="1151464"/>
                  <a:pt x="2714963" y="1058291"/>
                  <a:pt x="2711450" y="965200"/>
                </a:cubicBezTo>
                <a:cubicBezTo>
                  <a:pt x="2710727" y="946046"/>
                  <a:pt x="2707107" y="927112"/>
                  <a:pt x="2705100" y="908050"/>
                </a:cubicBezTo>
                <a:cubicBezTo>
                  <a:pt x="2702873" y="886895"/>
                  <a:pt x="2700867" y="865717"/>
                  <a:pt x="2698750" y="844550"/>
                </a:cubicBezTo>
                <a:cubicBezTo>
                  <a:pt x="2697528" y="804220"/>
                  <a:pt x="2697596" y="646552"/>
                  <a:pt x="2686050" y="571500"/>
                </a:cubicBezTo>
                <a:cubicBezTo>
                  <a:pt x="2685032" y="564884"/>
                  <a:pt x="2683294" y="558097"/>
                  <a:pt x="2679700" y="552450"/>
                </a:cubicBezTo>
                <a:cubicBezTo>
                  <a:pt x="2653538" y="511339"/>
                  <a:pt x="2621703" y="473891"/>
                  <a:pt x="2597150" y="431800"/>
                </a:cubicBezTo>
                <a:cubicBezTo>
                  <a:pt x="2584929" y="410849"/>
                  <a:pt x="2556825" y="355950"/>
                  <a:pt x="2533650" y="330200"/>
                </a:cubicBezTo>
                <a:cubicBezTo>
                  <a:pt x="2458915" y="247161"/>
                  <a:pt x="2527395" y="320289"/>
                  <a:pt x="2470150" y="279400"/>
                </a:cubicBezTo>
                <a:cubicBezTo>
                  <a:pt x="2437381" y="255994"/>
                  <a:pt x="2465644" y="264447"/>
                  <a:pt x="2432050" y="247650"/>
                </a:cubicBezTo>
                <a:cubicBezTo>
                  <a:pt x="2426063" y="244657"/>
                  <a:pt x="2418987" y="244293"/>
                  <a:pt x="2413000" y="241300"/>
                </a:cubicBezTo>
                <a:cubicBezTo>
                  <a:pt x="2406174" y="237887"/>
                  <a:pt x="2400924" y="231700"/>
                  <a:pt x="2393950" y="228600"/>
                </a:cubicBezTo>
                <a:cubicBezTo>
                  <a:pt x="2382480" y="223502"/>
                  <a:pt x="2346079" y="212392"/>
                  <a:pt x="2330450" y="209550"/>
                </a:cubicBezTo>
                <a:cubicBezTo>
                  <a:pt x="2315724" y="206873"/>
                  <a:pt x="2300726" y="205877"/>
                  <a:pt x="2286000" y="203200"/>
                </a:cubicBezTo>
                <a:cubicBezTo>
                  <a:pt x="2201858" y="187901"/>
                  <a:pt x="2365895" y="206422"/>
                  <a:pt x="2190750" y="190500"/>
                </a:cubicBezTo>
                <a:cubicBezTo>
                  <a:pt x="2117903" y="175931"/>
                  <a:pt x="2205650" y="192156"/>
                  <a:pt x="2076450" y="177800"/>
                </a:cubicBezTo>
                <a:cubicBezTo>
                  <a:pt x="2020971" y="171636"/>
                  <a:pt x="2066470" y="167203"/>
                  <a:pt x="1993900" y="165100"/>
                </a:cubicBezTo>
                <a:cubicBezTo>
                  <a:pt x="1864820" y="161359"/>
                  <a:pt x="1735667" y="160867"/>
                  <a:pt x="1606550" y="158750"/>
                </a:cubicBezTo>
                <a:cubicBezTo>
                  <a:pt x="1564217" y="154517"/>
                  <a:pt x="1522094" y="146050"/>
                  <a:pt x="1479550" y="146050"/>
                </a:cubicBezTo>
                <a:cubicBezTo>
                  <a:pt x="1265948" y="146050"/>
                  <a:pt x="1269578" y="147017"/>
                  <a:pt x="1143000" y="165100"/>
                </a:cubicBezTo>
                <a:cubicBezTo>
                  <a:pt x="1052181" y="195373"/>
                  <a:pt x="1092544" y="183145"/>
                  <a:pt x="1022350" y="203200"/>
                </a:cubicBezTo>
                <a:cubicBezTo>
                  <a:pt x="1009650" y="211667"/>
                  <a:pt x="997902" y="221774"/>
                  <a:pt x="984250" y="228600"/>
                </a:cubicBezTo>
                <a:cubicBezTo>
                  <a:pt x="860812" y="290319"/>
                  <a:pt x="1002617" y="204068"/>
                  <a:pt x="889000" y="273050"/>
                </a:cubicBezTo>
                <a:cubicBezTo>
                  <a:pt x="844314" y="300181"/>
                  <a:pt x="789117" y="315439"/>
                  <a:pt x="755650" y="355600"/>
                </a:cubicBezTo>
                <a:cubicBezTo>
                  <a:pt x="745067" y="368300"/>
                  <a:pt x="735590" y="382010"/>
                  <a:pt x="723900" y="393700"/>
                </a:cubicBezTo>
                <a:cubicBezTo>
                  <a:pt x="688036" y="429564"/>
                  <a:pt x="651801" y="441011"/>
                  <a:pt x="622300" y="488950"/>
                </a:cubicBezTo>
                <a:cubicBezTo>
                  <a:pt x="605367" y="516467"/>
                  <a:pt x="589108" y="544410"/>
                  <a:pt x="571500" y="571500"/>
                </a:cubicBezTo>
                <a:cubicBezTo>
                  <a:pt x="561577" y="586767"/>
                  <a:pt x="549596" y="600634"/>
                  <a:pt x="539750" y="615950"/>
                </a:cubicBezTo>
                <a:cubicBezTo>
                  <a:pt x="530522" y="630305"/>
                  <a:pt x="523816" y="646201"/>
                  <a:pt x="514350" y="660400"/>
                </a:cubicBezTo>
                <a:cubicBezTo>
                  <a:pt x="488950" y="698500"/>
                  <a:pt x="491067" y="687917"/>
                  <a:pt x="457200" y="717550"/>
                </a:cubicBezTo>
                <a:cubicBezTo>
                  <a:pt x="426653" y="744279"/>
                  <a:pt x="448268" y="729186"/>
                  <a:pt x="419100" y="762000"/>
                </a:cubicBezTo>
                <a:cubicBezTo>
                  <a:pt x="409156" y="773187"/>
                  <a:pt x="397933" y="783167"/>
                  <a:pt x="387350" y="793750"/>
                </a:cubicBezTo>
                <a:cubicBezTo>
                  <a:pt x="354109" y="876851"/>
                  <a:pt x="396265" y="783552"/>
                  <a:pt x="355600" y="844550"/>
                </a:cubicBezTo>
                <a:cubicBezTo>
                  <a:pt x="351887" y="850119"/>
                  <a:pt x="352243" y="857613"/>
                  <a:pt x="349250" y="863600"/>
                </a:cubicBezTo>
                <a:cubicBezTo>
                  <a:pt x="343730" y="874639"/>
                  <a:pt x="336550" y="884767"/>
                  <a:pt x="330200" y="895350"/>
                </a:cubicBezTo>
                <a:cubicBezTo>
                  <a:pt x="322813" y="921206"/>
                  <a:pt x="314563" y="952517"/>
                  <a:pt x="304800" y="977900"/>
                </a:cubicBezTo>
                <a:cubicBezTo>
                  <a:pt x="299013" y="992946"/>
                  <a:pt x="290848" y="1007057"/>
                  <a:pt x="285750" y="1022350"/>
                </a:cubicBezTo>
                <a:cubicBezTo>
                  <a:pt x="280230" y="1038909"/>
                  <a:pt x="278256" y="1056490"/>
                  <a:pt x="273050" y="1073150"/>
                </a:cubicBezTo>
                <a:cubicBezTo>
                  <a:pt x="234611" y="1196156"/>
                  <a:pt x="273325" y="1040300"/>
                  <a:pt x="234950" y="1193800"/>
                </a:cubicBezTo>
                <a:cubicBezTo>
                  <a:pt x="213874" y="1278103"/>
                  <a:pt x="214906" y="1277453"/>
                  <a:pt x="203200" y="1365250"/>
                </a:cubicBezTo>
                <a:cubicBezTo>
                  <a:pt x="198689" y="1399081"/>
                  <a:pt x="198778" y="1433739"/>
                  <a:pt x="190500" y="1466850"/>
                </a:cubicBezTo>
                <a:cubicBezTo>
                  <a:pt x="183826" y="1493545"/>
                  <a:pt x="167036" y="1516811"/>
                  <a:pt x="158750" y="1543050"/>
                </a:cubicBezTo>
                <a:cubicBezTo>
                  <a:pt x="146050" y="1583267"/>
                  <a:pt x="130664" y="1622732"/>
                  <a:pt x="120650" y="1663700"/>
                </a:cubicBezTo>
                <a:cubicBezTo>
                  <a:pt x="80407" y="1828331"/>
                  <a:pt x="98342" y="1789274"/>
                  <a:pt x="76200" y="1917700"/>
                </a:cubicBezTo>
                <a:cubicBezTo>
                  <a:pt x="70699" y="1949608"/>
                  <a:pt x="63500" y="1981200"/>
                  <a:pt x="57150" y="2012950"/>
                </a:cubicBezTo>
                <a:cubicBezTo>
                  <a:pt x="52917" y="2082800"/>
                  <a:pt x="51554" y="2152883"/>
                  <a:pt x="44450" y="2222500"/>
                </a:cubicBezTo>
                <a:cubicBezTo>
                  <a:pt x="40952" y="2256779"/>
                  <a:pt x="29782" y="2289923"/>
                  <a:pt x="25400" y="2324100"/>
                </a:cubicBezTo>
                <a:cubicBezTo>
                  <a:pt x="19186" y="2372570"/>
                  <a:pt x="17124" y="2421484"/>
                  <a:pt x="12700" y="2470150"/>
                </a:cubicBezTo>
                <a:cubicBezTo>
                  <a:pt x="958" y="2599309"/>
                  <a:pt x="9752" y="2465612"/>
                  <a:pt x="0" y="2660650"/>
                </a:cubicBezTo>
                <a:cubicBezTo>
                  <a:pt x="2117" y="2849033"/>
                  <a:pt x="757" y="3037488"/>
                  <a:pt x="6350" y="3225800"/>
                </a:cubicBezTo>
                <a:cubicBezTo>
                  <a:pt x="8072" y="3283766"/>
                  <a:pt x="29043" y="3329525"/>
                  <a:pt x="44450" y="3384550"/>
                </a:cubicBezTo>
                <a:cubicBezTo>
                  <a:pt x="51509" y="3409762"/>
                  <a:pt x="58106" y="3435130"/>
                  <a:pt x="63500" y="3460750"/>
                </a:cubicBezTo>
                <a:cubicBezTo>
                  <a:pt x="66583" y="3475396"/>
                  <a:pt x="67389" y="3490437"/>
                  <a:pt x="69850" y="3505200"/>
                </a:cubicBezTo>
                <a:cubicBezTo>
                  <a:pt x="84324" y="3592041"/>
                  <a:pt x="90114" y="3680898"/>
                  <a:pt x="114300" y="3765550"/>
                </a:cubicBezTo>
                <a:cubicBezTo>
                  <a:pt x="141116" y="3859406"/>
                  <a:pt x="188508" y="3904821"/>
                  <a:pt x="234950" y="3981450"/>
                </a:cubicBezTo>
                <a:cubicBezTo>
                  <a:pt x="261485" y="4025232"/>
                  <a:pt x="274949" y="4078599"/>
                  <a:pt x="311150" y="4114800"/>
                </a:cubicBezTo>
                <a:cubicBezTo>
                  <a:pt x="333343" y="4136993"/>
                  <a:pt x="447356" y="4255928"/>
                  <a:pt x="482600" y="4273550"/>
                </a:cubicBezTo>
                <a:cubicBezTo>
                  <a:pt x="495300" y="4279900"/>
                  <a:pt x="508235" y="4285801"/>
                  <a:pt x="520700" y="4292600"/>
                </a:cubicBezTo>
                <a:cubicBezTo>
                  <a:pt x="531535" y="4298510"/>
                  <a:pt x="541214" y="4306543"/>
                  <a:pt x="552450" y="4311650"/>
                </a:cubicBezTo>
                <a:cubicBezTo>
                  <a:pt x="564637" y="4317190"/>
                  <a:pt x="577969" y="4319775"/>
                  <a:pt x="590550" y="4324350"/>
                </a:cubicBezTo>
                <a:cubicBezTo>
                  <a:pt x="601262" y="4328245"/>
                  <a:pt x="611717" y="4332817"/>
                  <a:pt x="622300" y="4337050"/>
                </a:cubicBezTo>
                <a:cubicBezTo>
                  <a:pt x="657955" y="4408360"/>
                  <a:pt x="620862" y="4344215"/>
                  <a:pt x="673100" y="4406900"/>
                </a:cubicBezTo>
                <a:cubicBezTo>
                  <a:pt x="720366" y="4463619"/>
                  <a:pt x="685499" y="4440767"/>
                  <a:pt x="742950" y="4483100"/>
                </a:cubicBezTo>
                <a:cubicBezTo>
                  <a:pt x="810103" y="4532581"/>
                  <a:pt x="871542" y="4591846"/>
                  <a:pt x="946150" y="4629150"/>
                </a:cubicBezTo>
                <a:cubicBezTo>
                  <a:pt x="975783" y="4643967"/>
                  <a:pt x="1005846" y="4657955"/>
                  <a:pt x="1035050" y="4673600"/>
                </a:cubicBezTo>
                <a:cubicBezTo>
                  <a:pt x="1065135" y="4689717"/>
                  <a:pt x="1092095" y="4712148"/>
                  <a:pt x="1123950" y="4724400"/>
                </a:cubicBezTo>
                <a:cubicBezTo>
                  <a:pt x="1318206" y="4799114"/>
                  <a:pt x="1296261" y="4792935"/>
                  <a:pt x="1422400" y="4806950"/>
                </a:cubicBezTo>
                <a:cubicBezTo>
                  <a:pt x="1449917" y="4804833"/>
                  <a:pt x="1477489" y="4803346"/>
                  <a:pt x="1504950" y="4800600"/>
                </a:cubicBezTo>
                <a:cubicBezTo>
                  <a:pt x="1519843" y="4799111"/>
                  <a:pt x="1534564" y="4796228"/>
                  <a:pt x="1549400" y="4794250"/>
                </a:cubicBezTo>
                <a:lnTo>
                  <a:pt x="1600200" y="4787900"/>
                </a:lnTo>
                <a:lnTo>
                  <a:pt x="1784350" y="4768850"/>
                </a:lnTo>
                <a:lnTo>
                  <a:pt x="2082800" y="4743450"/>
                </a:lnTo>
                <a:cubicBezTo>
                  <a:pt x="2133595" y="4739157"/>
                  <a:pt x="2184514" y="4736181"/>
                  <a:pt x="2235200" y="4730750"/>
                </a:cubicBezTo>
                <a:cubicBezTo>
                  <a:pt x="2294467" y="4724400"/>
                  <a:pt x="2353490" y="4715081"/>
                  <a:pt x="2413000" y="4711700"/>
                </a:cubicBezTo>
                <a:cubicBezTo>
                  <a:pt x="2537657" y="4704617"/>
                  <a:pt x="3195286" y="4688440"/>
                  <a:pt x="3276600" y="4686300"/>
                </a:cubicBezTo>
                <a:cubicBezTo>
                  <a:pt x="3342217" y="4682067"/>
                  <a:pt x="3408261" y="4682196"/>
                  <a:pt x="3473450" y="4673600"/>
                </a:cubicBezTo>
                <a:cubicBezTo>
                  <a:pt x="3601097" y="4656767"/>
                  <a:pt x="3730652" y="4645471"/>
                  <a:pt x="3854450" y="4610100"/>
                </a:cubicBezTo>
                <a:cubicBezTo>
                  <a:pt x="3964858" y="4578555"/>
                  <a:pt x="4012857" y="4566929"/>
                  <a:pt x="4121150" y="4527550"/>
                </a:cubicBezTo>
                <a:cubicBezTo>
                  <a:pt x="4164263" y="4511873"/>
                  <a:pt x="4349322" y="4440004"/>
                  <a:pt x="4394200" y="4413250"/>
                </a:cubicBezTo>
                <a:cubicBezTo>
                  <a:pt x="4464802" y="4371160"/>
                  <a:pt x="4530294" y="4321016"/>
                  <a:pt x="4597400" y="4273550"/>
                </a:cubicBezTo>
                <a:cubicBezTo>
                  <a:pt x="4617103" y="4259614"/>
                  <a:pt x="4636816" y="4245469"/>
                  <a:pt x="4654550" y="4229100"/>
                </a:cubicBezTo>
                <a:cubicBezTo>
                  <a:pt x="4664509" y="4219907"/>
                  <a:pt x="4668052" y="4203840"/>
                  <a:pt x="4679950" y="4197350"/>
                </a:cubicBezTo>
                <a:cubicBezTo>
                  <a:pt x="4715838" y="4177775"/>
                  <a:pt x="4756515" y="4168623"/>
                  <a:pt x="4794250" y="4152900"/>
                </a:cubicBezTo>
                <a:cubicBezTo>
                  <a:pt x="4881964" y="4116353"/>
                  <a:pt x="4874195" y="4124825"/>
                  <a:pt x="4959350" y="4064000"/>
                </a:cubicBezTo>
                <a:cubicBezTo>
                  <a:pt x="5004823" y="4031519"/>
                  <a:pt x="5041337" y="3984413"/>
                  <a:pt x="5092700" y="3962400"/>
                </a:cubicBezTo>
                <a:cubicBezTo>
                  <a:pt x="5107517" y="3956050"/>
                  <a:pt x="5121857" y="3948448"/>
                  <a:pt x="5137150" y="3943350"/>
                </a:cubicBezTo>
                <a:cubicBezTo>
                  <a:pt x="5203968" y="3921077"/>
                  <a:pt x="5168505" y="3941578"/>
                  <a:pt x="5219700" y="3917950"/>
                </a:cubicBezTo>
                <a:cubicBezTo>
                  <a:pt x="5236890" y="3910016"/>
                  <a:pt x="5253567" y="3901017"/>
                  <a:pt x="5270500" y="3892550"/>
                </a:cubicBezTo>
                <a:cubicBezTo>
                  <a:pt x="5298992" y="3878304"/>
                  <a:pt x="5305052" y="3876587"/>
                  <a:pt x="5334000" y="3854450"/>
                </a:cubicBezTo>
                <a:cubicBezTo>
                  <a:pt x="5357897" y="3836176"/>
                  <a:pt x="5403850" y="3797300"/>
                  <a:pt x="5403850" y="3797300"/>
                </a:cubicBezTo>
                <a:cubicBezTo>
                  <a:pt x="5412317" y="3780367"/>
                  <a:pt x="5419012" y="3762425"/>
                  <a:pt x="5429250" y="3746500"/>
                </a:cubicBezTo>
                <a:cubicBezTo>
                  <a:pt x="5438190" y="3732594"/>
                  <a:pt x="5450851" y="3721449"/>
                  <a:pt x="5461000" y="3708400"/>
                </a:cubicBezTo>
                <a:cubicBezTo>
                  <a:pt x="5465685" y="3702376"/>
                  <a:pt x="5468814" y="3695213"/>
                  <a:pt x="5473700" y="3689350"/>
                </a:cubicBezTo>
                <a:cubicBezTo>
                  <a:pt x="5479449" y="3682451"/>
                  <a:pt x="5487530" y="3677608"/>
                  <a:pt x="5492750" y="3670300"/>
                </a:cubicBezTo>
                <a:cubicBezTo>
                  <a:pt x="5498252" y="3662597"/>
                  <a:pt x="5500853" y="3653175"/>
                  <a:pt x="5505450" y="3644900"/>
                </a:cubicBezTo>
                <a:cubicBezTo>
                  <a:pt x="5522924" y="3613447"/>
                  <a:pt x="5548550" y="3576259"/>
                  <a:pt x="5568950" y="3549650"/>
                </a:cubicBezTo>
                <a:cubicBezTo>
                  <a:pt x="5601935" y="3506626"/>
                  <a:pt x="5646305" y="3471140"/>
                  <a:pt x="5670550" y="3422650"/>
                </a:cubicBezTo>
                <a:cubicBezTo>
                  <a:pt x="5695661" y="3372428"/>
                  <a:pt x="5680730" y="3395638"/>
                  <a:pt x="5715000" y="3352800"/>
                </a:cubicBezTo>
                <a:cubicBezTo>
                  <a:pt x="5842532" y="2906438"/>
                  <a:pt x="5771420" y="3203605"/>
                  <a:pt x="5740400" y="2216150"/>
                </a:cubicBezTo>
                <a:cubicBezTo>
                  <a:pt x="5736962" y="2106716"/>
                  <a:pt x="5693765" y="1889289"/>
                  <a:pt x="5676900" y="1784350"/>
                </a:cubicBezTo>
                <a:cubicBezTo>
                  <a:pt x="5669775" y="1740018"/>
                  <a:pt x="5665232" y="1695290"/>
                  <a:pt x="5657850" y="1651000"/>
                </a:cubicBezTo>
                <a:cubicBezTo>
                  <a:pt x="5645139" y="1574731"/>
                  <a:pt x="5626797" y="1485398"/>
                  <a:pt x="5607050" y="1409700"/>
                </a:cubicBezTo>
                <a:cubicBezTo>
                  <a:pt x="5602341" y="1391647"/>
                  <a:pt x="5580530" y="1333875"/>
                  <a:pt x="5575300" y="1320800"/>
                </a:cubicBezTo>
                <a:cubicBezTo>
                  <a:pt x="5556614" y="1274086"/>
                  <a:pt x="5537800" y="1227417"/>
                  <a:pt x="5518150" y="1181100"/>
                </a:cubicBezTo>
                <a:cubicBezTo>
                  <a:pt x="5478530" y="1087711"/>
                  <a:pt x="5438833" y="994343"/>
                  <a:pt x="5397500" y="901700"/>
                </a:cubicBezTo>
                <a:cubicBezTo>
                  <a:pt x="5341939" y="777167"/>
                  <a:pt x="5333206" y="756708"/>
                  <a:pt x="5251450" y="647700"/>
                </a:cubicBezTo>
                <a:cubicBezTo>
                  <a:pt x="5217136" y="601949"/>
                  <a:pt x="5191084" y="546073"/>
                  <a:pt x="5143500" y="514350"/>
                </a:cubicBezTo>
                <a:cubicBezTo>
                  <a:pt x="5124450" y="501650"/>
                  <a:pt x="5106552" y="487024"/>
                  <a:pt x="5086350" y="476250"/>
                </a:cubicBezTo>
                <a:cubicBezTo>
                  <a:pt x="5056690" y="460432"/>
                  <a:pt x="4998229" y="456086"/>
                  <a:pt x="4972050" y="450850"/>
                </a:cubicBezTo>
                <a:cubicBezTo>
                  <a:pt x="4912615" y="438963"/>
                  <a:pt x="4852272" y="430278"/>
                  <a:pt x="4794250" y="412750"/>
                </a:cubicBezTo>
                <a:cubicBezTo>
                  <a:pt x="4648798" y="368811"/>
                  <a:pt x="4503526" y="323130"/>
                  <a:pt x="4362450" y="266700"/>
                </a:cubicBezTo>
                <a:cubicBezTo>
                  <a:pt x="4198127" y="200971"/>
                  <a:pt x="3970277" y="107236"/>
                  <a:pt x="3810000" y="57150"/>
                </a:cubicBezTo>
                <a:cubicBezTo>
                  <a:pt x="3776133" y="46567"/>
                  <a:pt x="3742632" y="34736"/>
                  <a:pt x="3708400" y="25400"/>
                </a:cubicBezTo>
                <a:cubicBezTo>
                  <a:pt x="3672737" y="15674"/>
                  <a:pt x="3636433" y="8467"/>
                  <a:pt x="3600450" y="0"/>
                </a:cubicBezTo>
                <a:lnTo>
                  <a:pt x="2857500" y="12700"/>
                </a:lnTo>
                <a:cubicBezTo>
                  <a:pt x="2804911" y="13993"/>
                  <a:pt x="2844174" y="17697"/>
                  <a:pt x="2806700" y="31750"/>
                </a:cubicBezTo>
                <a:cubicBezTo>
                  <a:pt x="2799600" y="34413"/>
                  <a:pt x="2741130" y="43737"/>
                  <a:pt x="2736850" y="44450"/>
                </a:cubicBezTo>
                <a:cubicBezTo>
                  <a:pt x="2665023" y="73181"/>
                  <a:pt x="2753671" y="38442"/>
                  <a:pt x="2647950" y="76200"/>
                </a:cubicBezTo>
                <a:cubicBezTo>
                  <a:pt x="2637215" y="80034"/>
                  <a:pt x="2626164" y="83364"/>
                  <a:pt x="2616200" y="88900"/>
                </a:cubicBezTo>
                <a:cubicBezTo>
                  <a:pt x="2606949" y="94040"/>
                  <a:pt x="2600051" y="102810"/>
                  <a:pt x="2590800" y="107950"/>
                </a:cubicBezTo>
                <a:cubicBezTo>
                  <a:pt x="2567304" y="121003"/>
                  <a:pt x="2552923" y="121875"/>
                  <a:pt x="2527300" y="127000"/>
                </a:cubicBezTo>
                <a:cubicBezTo>
                  <a:pt x="2506484" y="137408"/>
                  <a:pt x="2503406" y="140444"/>
                  <a:pt x="2482850" y="146050"/>
                </a:cubicBezTo>
                <a:cubicBezTo>
                  <a:pt x="2466011" y="150643"/>
                  <a:pt x="2448609" y="153230"/>
                  <a:pt x="2432050" y="158750"/>
                </a:cubicBezTo>
                <a:cubicBezTo>
                  <a:pt x="2425700" y="160867"/>
                  <a:pt x="2418851" y="161849"/>
                  <a:pt x="2413000" y="165100"/>
                </a:cubicBezTo>
                <a:cubicBezTo>
                  <a:pt x="2399657" y="172513"/>
                  <a:pt x="2386948" y="181129"/>
                  <a:pt x="2374900" y="190500"/>
                </a:cubicBezTo>
                <a:cubicBezTo>
                  <a:pt x="2367811" y="196013"/>
                  <a:pt x="2361070" y="202242"/>
                  <a:pt x="2355850" y="209550"/>
                </a:cubicBezTo>
                <a:cubicBezTo>
                  <a:pt x="2350348" y="217253"/>
                  <a:pt x="2347846" y="226731"/>
                  <a:pt x="2343150" y="234950"/>
                </a:cubicBezTo>
                <a:cubicBezTo>
                  <a:pt x="2339364" y="241576"/>
                  <a:pt x="2335029" y="247895"/>
                  <a:pt x="2330450" y="254000"/>
                </a:cubicBezTo>
                <a:cubicBezTo>
                  <a:pt x="2315970" y="273307"/>
                  <a:pt x="2286000" y="311150"/>
                  <a:pt x="2286000" y="311150"/>
                </a:cubicBezTo>
                <a:cubicBezTo>
                  <a:pt x="2270887" y="356490"/>
                  <a:pt x="2280726" y="338111"/>
                  <a:pt x="2260600" y="368300"/>
                </a:cubicBezTo>
                <a:cubicBezTo>
                  <a:pt x="2258483" y="378883"/>
                  <a:pt x="2256868" y="389579"/>
                  <a:pt x="2254250" y="400050"/>
                </a:cubicBezTo>
                <a:cubicBezTo>
                  <a:pt x="2252627" y="406544"/>
                  <a:pt x="2247900" y="419100"/>
                  <a:pt x="2247900" y="419100"/>
                </a:cubicBezTo>
                <a:lnTo>
                  <a:pt x="2692400" y="882650"/>
                </a:lnTo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unburst Elmar.jpg">
            <a:extLst>
              <a:ext uri="{FF2B5EF4-FFF2-40B4-BE49-F238E27FC236}">
                <a16:creationId xmlns:a16="http://schemas.microsoft.com/office/drawing/2014/main" id="{5C6127D0-F08A-E248-A679-E1161FECDF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2625" y="2247309"/>
            <a:ext cx="1832750" cy="12321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3C1390-B249-7847-98B2-63D505EE2774}"/>
              </a:ext>
            </a:extLst>
          </p:cNvPr>
          <p:cNvSpPr txBox="1"/>
          <p:nvPr/>
        </p:nvSpPr>
        <p:spPr>
          <a:xfrm>
            <a:off x="6755815" y="2581874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"/>
                <a:cs typeface="Helvetica Neue"/>
              </a:rPr>
              <a:t>Growth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B6D5A37D-B1E7-CF41-AD9F-F6BDEA3A98CE}"/>
              </a:ext>
            </a:extLst>
          </p:cNvPr>
          <p:cNvSpPr/>
          <p:nvPr/>
        </p:nvSpPr>
        <p:spPr>
          <a:xfrm>
            <a:off x="2459117" y="1079252"/>
            <a:ext cx="3702189" cy="3701733"/>
          </a:xfrm>
          <a:prstGeom prst="arc">
            <a:avLst>
              <a:gd name="adj1" fmla="val 16200000"/>
              <a:gd name="adj2" fmla="val 7105548"/>
            </a:avLst>
          </a:prstGeom>
          <a:ln w="76200" cmpd="sng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28063487-991F-8642-BCD0-44B997539937}"/>
              </a:ext>
            </a:extLst>
          </p:cNvPr>
          <p:cNvSpPr/>
          <p:nvPr/>
        </p:nvSpPr>
        <p:spPr>
          <a:xfrm>
            <a:off x="6134283" y="2619389"/>
            <a:ext cx="662070" cy="48635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A20D04-A2D3-C440-A119-EEB3BC62AF19}"/>
              </a:ext>
            </a:extLst>
          </p:cNvPr>
          <p:cNvSpPr txBox="1">
            <a:spLocks/>
          </p:cNvSpPr>
          <p:nvPr/>
        </p:nvSpPr>
        <p:spPr bwMode="auto">
          <a:xfrm>
            <a:off x="0" y="35622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000" b="1" dirty="0">
                <a:solidFill>
                  <a:srgbClr val="1F497D"/>
                </a:solidFill>
                <a:latin typeface="Helvetica Neue"/>
                <a:cs typeface="Helvetica Neue"/>
              </a:rPr>
              <a:t>Genome-scale view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0653535D-8602-4555-8DF4-18E38BC6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11" y="4728843"/>
            <a:ext cx="25314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Tobi et al. </a:t>
            </a:r>
            <a:r>
              <a:rPr lang="en-US" sz="1400" i="1" dirty="0">
                <a:latin typeface="Helvetica Neue"/>
                <a:cs typeface="Helvetica Neue"/>
              </a:rPr>
              <a:t>Nat </a:t>
            </a:r>
            <a:r>
              <a:rPr lang="en-US" sz="1400" i="1" dirty="0" err="1">
                <a:latin typeface="Helvetica Neue"/>
                <a:cs typeface="Helvetica Neue"/>
              </a:rPr>
              <a:t>Commun</a:t>
            </a:r>
            <a:r>
              <a:rPr lang="en-US" sz="1400" i="1" dirty="0">
                <a:latin typeface="Helvetica Neue"/>
                <a:cs typeface="Helvetica Neue"/>
              </a:rPr>
              <a:t> </a:t>
            </a:r>
            <a:r>
              <a:rPr lang="en-US" sz="1400" dirty="0">
                <a:latin typeface="Helvetica Neue"/>
                <a:cs typeface="Helvetica Neue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87155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3124427" y="903663"/>
            <a:ext cx="2604901" cy="2604901"/>
            <a:chOff x="2647609" y="1442468"/>
            <a:chExt cx="3210538" cy="3210538"/>
          </a:xfrm>
        </p:grpSpPr>
        <p:sp>
          <p:nvSpPr>
            <p:cNvPr id="21" name="Shape 20"/>
            <p:cNvSpPr/>
            <p:nvPr/>
          </p:nvSpPr>
          <p:spPr>
            <a:xfrm>
              <a:off x="2647609" y="1442468"/>
              <a:ext cx="3210538" cy="3210538"/>
            </a:xfrm>
            <a:prstGeom prst="gear9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Shape 4"/>
            <p:cNvSpPr/>
            <p:nvPr/>
          </p:nvSpPr>
          <p:spPr>
            <a:xfrm>
              <a:off x="3293070" y="2194521"/>
              <a:ext cx="1919616" cy="1650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4930" tIns="74930" rIns="74930" bIns="7493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43190" y="422442"/>
            <a:ext cx="1727009" cy="1645353"/>
            <a:chOff x="5332048" y="526668"/>
            <a:chExt cx="2334937" cy="2334937"/>
          </a:xfrm>
          <a:solidFill>
            <a:schemeClr val="accent4"/>
          </a:solidFill>
        </p:grpSpPr>
        <p:sp>
          <p:nvSpPr>
            <p:cNvPr id="24" name="Shape 23"/>
            <p:cNvSpPr/>
            <p:nvPr/>
          </p:nvSpPr>
          <p:spPr>
            <a:xfrm>
              <a:off x="5332048" y="526668"/>
              <a:ext cx="2334937" cy="2334937"/>
            </a:xfrm>
            <a:prstGeom prst="gear6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Shape 4"/>
            <p:cNvSpPr/>
            <p:nvPr/>
          </p:nvSpPr>
          <p:spPr>
            <a:xfrm>
              <a:off x="5919875" y="1118048"/>
              <a:ext cx="1159283" cy="11521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>
                <a:solidFill>
                  <a:schemeClr val="accent2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520987" y="1983279"/>
            <a:ext cx="1830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/>
              </a:rPr>
              <a:t>Epigenetics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303725" y="422442"/>
            <a:ext cx="1727009" cy="1645353"/>
            <a:chOff x="5332048" y="526668"/>
            <a:chExt cx="2334937" cy="2334937"/>
          </a:xfrm>
          <a:solidFill>
            <a:schemeClr val="accent3"/>
          </a:solidFill>
        </p:grpSpPr>
        <p:sp>
          <p:nvSpPr>
            <p:cNvPr id="30" name="Shape 29"/>
            <p:cNvSpPr/>
            <p:nvPr/>
          </p:nvSpPr>
          <p:spPr>
            <a:xfrm>
              <a:off x="5332048" y="526668"/>
              <a:ext cx="2334937" cy="2334937"/>
            </a:xfrm>
            <a:prstGeom prst="gear6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Shape 4"/>
            <p:cNvSpPr/>
            <p:nvPr/>
          </p:nvSpPr>
          <p:spPr>
            <a:xfrm>
              <a:off x="5919875" y="1118048"/>
              <a:ext cx="1159283" cy="11521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277969" y="1066223"/>
            <a:ext cx="85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 Neue"/>
              </a:rPr>
              <a:t>Genes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81062" y="1066223"/>
            <a:ext cx="1572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 Neue"/>
              </a:rPr>
              <a:t>Environment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576716" y="3296952"/>
            <a:ext cx="1727009" cy="1645353"/>
            <a:chOff x="5332048" y="526668"/>
            <a:chExt cx="2334937" cy="2334937"/>
          </a:xfrm>
          <a:solidFill>
            <a:schemeClr val="accent2"/>
          </a:solidFill>
        </p:grpSpPr>
        <p:sp>
          <p:nvSpPr>
            <p:cNvPr id="36" name="Shape 35"/>
            <p:cNvSpPr/>
            <p:nvPr/>
          </p:nvSpPr>
          <p:spPr>
            <a:xfrm>
              <a:off x="5332048" y="526668"/>
              <a:ext cx="2334937" cy="2334937"/>
            </a:xfrm>
            <a:prstGeom prst="gear6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Shape 4"/>
            <p:cNvSpPr/>
            <p:nvPr/>
          </p:nvSpPr>
          <p:spPr>
            <a:xfrm>
              <a:off x="5919875" y="1118048"/>
              <a:ext cx="1159283" cy="11521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>
                <a:solidFill>
                  <a:schemeClr val="accent2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40422" y="3950351"/>
            <a:ext cx="99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 Neue"/>
              </a:rPr>
              <a:t>Disease</a:t>
            </a:r>
          </a:p>
        </p:txBody>
      </p:sp>
    </p:spTree>
    <p:extLst>
      <p:ext uri="{BB962C8B-B14F-4D97-AF65-F5344CB8AC3E}">
        <p14:creationId xmlns:p14="http://schemas.microsoft.com/office/powerpoint/2010/main" val="3558066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25775"/>
            <a:ext cx="9144000" cy="7540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1F497D"/>
                </a:solidFill>
                <a:latin typeface="Helvetica Neue"/>
                <a:cs typeface="Helvetica Neue"/>
              </a:rPr>
              <a:t>Epigenetic changes after prenatal famine</a:t>
            </a:r>
            <a:endParaRPr lang="en-US" sz="36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627063" y="778649"/>
            <a:ext cx="8049978" cy="803272"/>
          </a:xfrm>
          <a:prstGeom prst="rightArrow">
            <a:avLst>
              <a:gd name="adj1" fmla="val 36244"/>
              <a:gd name="adj2" fmla="val 55105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cs typeface="Tahoma" pitchFamily="34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27063" y="1011008"/>
            <a:ext cx="16193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Gametogenesis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481319" y="1011008"/>
            <a:ext cx="12458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Conception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814454" y="1011008"/>
            <a:ext cx="8558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Growth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962075" y="1011008"/>
            <a:ext cx="6174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Birth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272113" y="1011008"/>
            <a:ext cx="8210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Ageing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5905168" y="1011008"/>
            <a:ext cx="11320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Adulthood</a:t>
            </a: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 flipV="1">
            <a:off x="3831772" y="1797418"/>
            <a:ext cx="3690472" cy="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26" name="Picture 25" descr="Plaatje%20Bas_large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2620" y="1485513"/>
            <a:ext cx="469152" cy="563516"/>
          </a:xfrm>
          <a:prstGeom prst="rect">
            <a:avLst/>
          </a:prstGeom>
        </p:spPr>
      </p:pic>
      <p:pic>
        <p:nvPicPr>
          <p:cNvPr id="27" name="Picture 26" descr="Plaatje%20Bas_large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7196" y="1485513"/>
            <a:ext cx="296361" cy="576000"/>
          </a:xfrm>
          <a:prstGeom prst="rect">
            <a:avLst/>
          </a:prstGeom>
        </p:spPr>
      </p:pic>
      <p:sp>
        <p:nvSpPr>
          <p:cNvPr id="28" name="5-Point Star 27"/>
          <p:cNvSpPr/>
          <p:nvPr/>
        </p:nvSpPr>
        <p:spPr>
          <a:xfrm>
            <a:off x="7626830" y="1408949"/>
            <a:ext cx="209177" cy="209176"/>
          </a:xfrm>
          <a:prstGeom prst="star5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7629818" y="1665936"/>
            <a:ext cx="209177" cy="209176"/>
          </a:xfrm>
          <a:prstGeom prst="star5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21067" y="1588243"/>
            <a:ext cx="90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Helvetica Neue"/>
                <a:cs typeface="Helvetica Neue"/>
              </a:rPr>
              <a:t>Health</a:t>
            </a:r>
          </a:p>
        </p:txBody>
      </p:sp>
      <p:sp>
        <p:nvSpPr>
          <p:cNvPr id="31" name="Text Box 51"/>
          <p:cNvSpPr txBox="1">
            <a:spLocks noChangeArrowheads="1"/>
          </p:cNvSpPr>
          <p:nvPr/>
        </p:nvSpPr>
        <p:spPr bwMode="auto">
          <a:xfrm>
            <a:off x="548685" y="2057158"/>
            <a:ext cx="8724900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r>
              <a:rPr lang="en-US" sz="2200" dirty="0">
                <a:latin typeface="Helvetica Neue"/>
                <a:ea typeface="ＭＳ Ｐゴシック" pitchFamily="34" charset="-128"/>
                <a:cs typeface="Helvetica Neue"/>
              </a:rPr>
              <a:t>Exposure to famine during early development is associated with</a:t>
            </a:r>
            <a:r>
              <a:rPr lang="en-US" sz="2200" dirty="0">
                <a:latin typeface="Helvetica Neue"/>
                <a:ea typeface="ＭＳ Ｐゴシック" pitchFamily="34" charset="-128"/>
                <a:cs typeface="Helvetica Neue"/>
                <a:sym typeface="Wingdings" pitchFamily="2" charset="2"/>
              </a:rPr>
              <a:t> persistent epigenetic differences in humans.</a:t>
            </a:r>
          </a:p>
          <a:p>
            <a:pPr marL="266700" indent="-2667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r>
              <a:rPr lang="en-US" sz="2200" dirty="0">
                <a:latin typeface="Helvetica Neue"/>
                <a:ea typeface="ＭＳ Ｐゴシック" pitchFamily="34" charset="-128"/>
                <a:cs typeface="Helvetica Neue"/>
              </a:rPr>
              <a:t>DNA methylation differences are modest but extend into biological pathways.</a:t>
            </a:r>
          </a:p>
          <a:p>
            <a:pPr marL="266700" indent="-2667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r>
              <a:rPr lang="en-US" sz="2200" dirty="0">
                <a:latin typeface="Helvetica Neue"/>
                <a:ea typeface="ＭＳ Ｐゴシック" pitchFamily="34" charset="-128"/>
                <a:cs typeface="Helvetica Neue"/>
              </a:rPr>
              <a:t>DNA methylation signatures identified link prenatal famine exposure to growth and metabolism.</a:t>
            </a:r>
          </a:p>
        </p:txBody>
      </p:sp>
    </p:spTree>
    <p:extLst>
      <p:ext uri="{BB962C8B-B14F-4D97-AF65-F5344CB8AC3E}">
        <p14:creationId xmlns:p14="http://schemas.microsoft.com/office/powerpoint/2010/main" val="1709333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itle 1"/>
          <p:cNvSpPr txBox="1">
            <a:spLocks/>
          </p:cNvSpPr>
          <p:nvPr/>
        </p:nvSpPr>
        <p:spPr bwMode="auto">
          <a:xfrm>
            <a:off x="0" y="0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The nature epigenetic signatures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9219" y="3684500"/>
            <a:ext cx="8435813" cy="30777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/>
              </a:rPr>
              <a:t>DNA methylation signature of an adverse prenatal environment</a:t>
            </a:r>
            <a:endParaRPr lang="en-GB" sz="1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5554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itle 1"/>
          <p:cNvSpPr txBox="1">
            <a:spLocks/>
          </p:cNvSpPr>
          <p:nvPr/>
        </p:nvSpPr>
        <p:spPr bwMode="auto">
          <a:xfrm>
            <a:off x="0" y="0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The nature epigenetic signatures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9219" y="2585069"/>
            <a:ext cx="1914526" cy="73866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/>
              </a:rPr>
              <a:t>Inability to sustain normal epigenetic remodeling</a:t>
            </a:r>
            <a:endParaRPr lang="en-GB" sz="1400" dirty="0">
              <a:latin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219" y="1701082"/>
            <a:ext cx="19145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</a:rPr>
              <a:t>Damage or constraint</a:t>
            </a:r>
            <a:endParaRPr lang="en-GB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219" y="3684500"/>
            <a:ext cx="8435813" cy="30777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/>
              </a:rPr>
              <a:t>DNA methylation signature of an adverse prenatal environment</a:t>
            </a:r>
            <a:endParaRPr lang="en-GB" sz="1400" dirty="0">
              <a:latin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3771" y="1485639"/>
            <a:ext cx="1914526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</a:rPr>
              <a:t>Immediate adaptive developmental plasticity</a:t>
            </a:r>
            <a:endParaRPr lang="en-GB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3771" y="2585069"/>
            <a:ext cx="1914526" cy="73866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/>
              </a:rPr>
              <a:t>Activation of adaptive pathways promoting survival in utero</a:t>
            </a:r>
            <a:endParaRPr lang="en-GB" sz="1400" dirty="0">
              <a:latin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88322" y="1485639"/>
            <a:ext cx="1914526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</a:rPr>
              <a:t>Predictive adaptive developmental plasticity</a:t>
            </a:r>
            <a:endParaRPr lang="en-GB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88322" y="2585069"/>
            <a:ext cx="1914526" cy="73866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/>
              </a:rPr>
              <a:t>Activation of adaptive pathways promoting fitness in adulthood</a:t>
            </a:r>
            <a:endParaRPr lang="en-GB" sz="1400" dirty="0">
              <a:latin typeface="Helvetica Neue"/>
            </a:endParaRPr>
          </a:p>
        </p:txBody>
      </p:sp>
      <p:cxnSp>
        <p:nvCxnSpPr>
          <p:cNvPr id="5" name="Straight Arrow Connector 4"/>
          <p:cNvCxnSpPr>
            <a:stCxn id="15" idx="2"/>
          </p:cNvCxnSpPr>
          <p:nvPr/>
        </p:nvCxnSpPr>
        <p:spPr>
          <a:xfrm>
            <a:off x="1296482" y="3323733"/>
            <a:ext cx="0" cy="360767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2"/>
          </p:cNvCxnSpPr>
          <p:nvPr/>
        </p:nvCxnSpPr>
        <p:spPr>
          <a:xfrm flipH="1">
            <a:off x="3471033" y="3323733"/>
            <a:ext cx="1" cy="36880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5645585" y="3323733"/>
            <a:ext cx="13998" cy="36880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60506" y="2585069"/>
            <a:ext cx="1914526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 Neue"/>
              </a:rPr>
              <a:t>Random variation and selection of fit embryo</a:t>
            </a:r>
            <a:endParaRPr lang="en-GB" sz="14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60506" y="1701082"/>
            <a:ext cx="19145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Helvetica Neue"/>
              </a:rPr>
              <a:t>Epigenetic selection</a:t>
            </a:r>
            <a:endParaRPr lang="en-GB" sz="1400" dirty="0">
              <a:solidFill>
                <a:schemeClr val="tx2"/>
              </a:solidFill>
              <a:latin typeface="Helvetica Neue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834134" y="3323733"/>
            <a:ext cx="1" cy="3688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 rot="5400000">
            <a:off x="3163160" y="-1725188"/>
            <a:ext cx="615746" cy="62636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526470" y="811709"/>
            <a:ext cx="1914526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Helvetica Neue"/>
              </a:rPr>
              <a:t>Plasticity</a:t>
            </a:r>
            <a:endParaRPr lang="en-GB" sz="1600" dirty="0">
              <a:latin typeface="Helvetica Neue"/>
            </a:endParaRPr>
          </a:p>
        </p:txBody>
      </p:sp>
      <p:pic>
        <p:nvPicPr>
          <p:cNvPr id="28" name="Picture 27" descr="Plaatje%20Bas_large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968646" y="4247068"/>
            <a:ext cx="438637" cy="887083"/>
          </a:xfrm>
          <a:prstGeom prst="rect">
            <a:avLst/>
          </a:prstGeom>
        </p:spPr>
      </p:pic>
      <p:pic>
        <p:nvPicPr>
          <p:cNvPr id="29" name="Picture 28" descr="Plaatje%20Bas_large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2035" y="4245979"/>
            <a:ext cx="454114" cy="888173"/>
          </a:xfrm>
          <a:prstGeom prst="rect">
            <a:avLst/>
          </a:prstGeom>
        </p:spPr>
      </p:pic>
      <p:pic>
        <p:nvPicPr>
          <p:cNvPr id="31" name="Picture 30" descr="Plaatje%20Bas_large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093" y="4245979"/>
            <a:ext cx="456979" cy="888173"/>
          </a:xfrm>
          <a:prstGeom prst="rect">
            <a:avLst/>
          </a:prstGeom>
        </p:spPr>
      </p:pic>
      <p:pic>
        <p:nvPicPr>
          <p:cNvPr id="32" name="Picture 31" descr="Plaatje%20Bas_large.jp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2694" y="4245979"/>
            <a:ext cx="456979" cy="888173"/>
          </a:xfrm>
          <a:prstGeom prst="rect">
            <a:avLst/>
          </a:prstGeom>
        </p:spPr>
      </p:pic>
      <p:pic>
        <p:nvPicPr>
          <p:cNvPr id="33" name="Picture 32" descr="Plaatje%20Bas_large.jp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817705" y="4247067"/>
            <a:ext cx="442841" cy="887083"/>
          </a:xfrm>
          <a:prstGeom prst="rect">
            <a:avLst/>
          </a:prstGeom>
        </p:spPr>
      </p:pic>
      <p:pic>
        <p:nvPicPr>
          <p:cNvPr id="34" name="Picture 33" descr="Plaatje%20Bas_large.jp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679306" y="4247068"/>
            <a:ext cx="442841" cy="887083"/>
          </a:xfrm>
          <a:prstGeom prst="rect">
            <a:avLst/>
          </a:prstGeom>
        </p:spPr>
      </p:pic>
      <p:pic>
        <p:nvPicPr>
          <p:cNvPr id="35" name="Picture 34" descr="Plaatje%20Bas_large.jp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4396" y="4245979"/>
            <a:ext cx="738536" cy="8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7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/>
      <p:bldP spid="6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852488" y="908026"/>
            <a:ext cx="7261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  <a:latin typeface="Helvetica Neue"/>
                <a:cs typeface="Helvetica Neue"/>
              </a:rPr>
              <a:t>Lamarckism revisited – the inheritance of acquired traits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899739" y="1878782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nl-NL" sz="2400">
              <a:latin typeface="Times New Roman" pitchFamily="18" charset="0"/>
            </a:endParaRPr>
          </a:p>
        </p:txBody>
      </p:sp>
      <p:pic>
        <p:nvPicPr>
          <p:cNvPr id="20" name="Picture 5" descr="lamarck_giraff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37" y="1368366"/>
            <a:ext cx="4026429" cy="355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6" descr="Lamarck2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39" y="2042236"/>
            <a:ext cx="1482725" cy="184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08286" y="3885323"/>
            <a:ext cx="17876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NL" sz="1200" dirty="0">
                <a:latin typeface="Helvetica Neue"/>
                <a:cs typeface="Helvetica Neue"/>
              </a:rPr>
              <a:t>Jean-Baptiste </a:t>
            </a:r>
            <a:r>
              <a:rPr lang="nl-NL" sz="1200" dirty="0" err="1">
                <a:latin typeface="Helvetica Neue"/>
                <a:cs typeface="Helvetica Neue"/>
              </a:rPr>
              <a:t>Lamarck</a:t>
            </a:r>
            <a:endParaRPr lang="nl-NL" sz="1200" dirty="0">
              <a:latin typeface="Helvetica Neue"/>
              <a:cs typeface="Helvetica Neue"/>
            </a:endParaRPr>
          </a:p>
          <a:p>
            <a:pPr algn="ctr"/>
            <a:r>
              <a:rPr lang="nl-NL" sz="1200" dirty="0">
                <a:latin typeface="Helvetica Neue"/>
                <a:cs typeface="Helvetica Neue"/>
              </a:rPr>
              <a:t>(1744-1829)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0" y="93734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 dirty="0" err="1">
                <a:solidFill>
                  <a:srgbClr val="376092"/>
                </a:solidFill>
                <a:latin typeface="Helvetica Neue"/>
                <a:cs typeface="Helvetica Neue"/>
              </a:rPr>
              <a:t>Transgenerational</a:t>
            </a:r>
            <a:r>
              <a:rPr lang="en-US" sz="3600" b="1" dirty="0">
                <a:solidFill>
                  <a:srgbClr val="376092"/>
                </a:solidFill>
                <a:latin typeface="Helvetica Neue"/>
                <a:cs typeface="Helvetica Neue"/>
              </a:rPr>
              <a:t> epigenetics?</a:t>
            </a:r>
          </a:p>
        </p:txBody>
      </p:sp>
    </p:spTree>
    <p:extLst>
      <p:ext uri="{BB962C8B-B14F-4D97-AF65-F5344CB8AC3E}">
        <p14:creationId xmlns:p14="http://schemas.microsoft.com/office/powerpoint/2010/main" val="1709333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899739" y="1878782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nl-NL" sz="2400">
              <a:latin typeface="Times New Roman" pitchFamily="18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0" y="93734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 dirty="0" err="1">
                <a:solidFill>
                  <a:srgbClr val="376092"/>
                </a:solidFill>
                <a:latin typeface="Helvetica Neue"/>
                <a:cs typeface="Helvetica Neue"/>
              </a:rPr>
              <a:t>Transgenerational</a:t>
            </a:r>
            <a:r>
              <a:rPr lang="en-US" sz="3600" b="1" dirty="0">
                <a:solidFill>
                  <a:srgbClr val="376092"/>
                </a:solidFill>
                <a:latin typeface="Helvetica Neue"/>
                <a:cs typeface="Helvetica Neue"/>
              </a:rPr>
              <a:t> epigenetics?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2AED3-5DF3-42C7-B231-3FB54FEB733E}"/>
              </a:ext>
            </a:extLst>
          </p:cNvPr>
          <p:cNvSpPr txBox="1"/>
          <p:nvPr/>
        </p:nvSpPr>
        <p:spPr>
          <a:xfrm>
            <a:off x="3151958" y="806981"/>
            <a:ext cx="474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F1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A4672-9A49-4BB0-BA53-1CAA6EF7E807}"/>
              </a:ext>
            </a:extLst>
          </p:cNvPr>
          <p:cNvSpPr txBox="1"/>
          <p:nvPr/>
        </p:nvSpPr>
        <p:spPr>
          <a:xfrm>
            <a:off x="5301603" y="806981"/>
            <a:ext cx="474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F2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7B9AFE-B120-430C-A6A5-5A7B8C33CDB6}"/>
              </a:ext>
            </a:extLst>
          </p:cNvPr>
          <p:cNvSpPr txBox="1"/>
          <p:nvPr/>
        </p:nvSpPr>
        <p:spPr>
          <a:xfrm>
            <a:off x="7403119" y="806981"/>
            <a:ext cx="474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F3</a:t>
            </a:r>
          </a:p>
        </p:txBody>
      </p:sp>
      <p:pic>
        <p:nvPicPr>
          <p:cNvPr id="14" name="Picture 13" descr="Plaatje%20Bas_large.jpg">
            <a:extLst>
              <a:ext uri="{FF2B5EF4-FFF2-40B4-BE49-F238E27FC236}">
                <a16:creationId xmlns:a16="http://schemas.microsoft.com/office/drawing/2014/main" id="{47D3CC81-E1B9-4F3D-ABC7-FE9BB8E919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149928" y="1320903"/>
            <a:ext cx="438637" cy="887083"/>
          </a:xfrm>
          <a:prstGeom prst="rect">
            <a:avLst/>
          </a:prstGeom>
        </p:spPr>
      </p:pic>
      <p:pic>
        <p:nvPicPr>
          <p:cNvPr id="15" name="Picture 14" descr="Plaatje%20Bas_large.jpg">
            <a:extLst>
              <a:ext uri="{FF2B5EF4-FFF2-40B4-BE49-F238E27FC236}">
                <a16:creationId xmlns:a16="http://schemas.microsoft.com/office/drawing/2014/main" id="{6E3230F8-366E-42AD-9F75-F87C61B1FDD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3317" y="1319814"/>
            <a:ext cx="454114" cy="888173"/>
          </a:xfrm>
          <a:prstGeom prst="rect">
            <a:avLst/>
          </a:prstGeom>
        </p:spPr>
      </p:pic>
      <p:pic>
        <p:nvPicPr>
          <p:cNvPr id="16" name="Picture 15" descr="Plaatje%20Bas_large.jpg">
            <a:extLst>
              <a:ext uri="{FF2B5EF4-FFF2-40B4-BE49-F238E27FC236}">
                <a16:creationId xmlns:a16="http://schemas.microsoft.com/office/drawing/2014/main" id="{00C69363-7F2E-4594-B488-DD3AD1AF5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2375" y="1319814"/>
            <a:ext cx="456979" cy="888173"/>
          </a:xfrm>
          <a:prstGeom prst="rect">
            <a:avLst/>
          </a:prstGeom>
        </p:spPr>
      </p:pic>
      <p:pic>
        <p:nvPicPr>
          <p:cNvPr id="17" name="Picture 16" descr="Plaatje%20Bas_large.jpg">
            <a:extLst>
              <a:ext uri="{FF2B5EF4-FFF2-40B4-BE49-F238E27FC236}">
                <a16:creationId xmlns:a16="http://schemas.microsoft.com/office/drawing/2014/main" id="{C0F54201-ED30-43B2-A4E5-16E8C36E684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3976" y="1319814"/>
            <a:ext cx="456979" cy="888173"/>
          </a:xfrm>
          <a:prstGeom prst="rect">
            <a:avLst/>
          </a:prstGeom>
        </p:spPr>
      </p:pic>
      <p:pic>
        <p:nvPicPr>
          <p:cNvPr id="25" name="Picture 24" descr="Plaatje%20Bas_large.jpg">
            <a:extLst>
              <a:ext uri="{FF2B5EF4-FFF2-40B4-BE49-F238E27FC236}">
                <a16:creationId xmlns:a16="http://schemas.microsoft.com/office/drawing/2014/main" id="{114B777F-9E4E-4D2C-B097-D59155182C7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998987" y="1320902"/>
            <a:ext cx="442841" cy="887083"/>
          </a:xfrm>
          <a:prstGeom prst="rect">
            <a:avLst/>
          </a:prstGeom>
        </p:spPr>
      </p:pic>
      <p:pic>
        <p:nvPicPr>
          <p:cNvPr id="26" name="Picture 25" descr="Plaatje%20Bas_large.jpg">
            <a:extLst>
              <a:ext uri="{FF2B5EF4-FFF2-40B4-BE49-F238E27FC236}">
                <a16:creationId xmlns:a16="http://schemas.microsoft.com/office/drawing/2014/main" id="{E7DB4A98-7040-4E39-8E48-E6DEE12EB72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860588" y="1320903"/>
            <a:ext cx="442841" cy="887083"/>
          </a:xfrm>
          <a:prstGeom prst="rect">
            <a:avLst/>
          </a:prstGeom>
        </p:spPr>
      </p:pic>
      <p:pic>
        <p:nvPicPr>
          <p:cNvPr id="27" name="Picture 26" descr="Plaatje%20Bas_large.jpg">
            <a:extLst>
              <a:ext uri="{FF2B5EF4-FFF2-40B4-BE49-F238E27FC236}">
                <a16:creationId xmlns:a16="http://schemas.microsoft.com/office/drawing/2014/main" id="{6B55C0F8-7AB2-45D3-BB44-450A1B1F178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75678" y="1319814"/>
            <a:ext cx="738536" cy="88708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35D1048-CE1D-4B8A-848E-6E2A36297FCD}"/>
              </a:ext>
            </a:extLst>
          </p:cNvPr>
          <p:cNvSpPr txBox="1"/>
          <p:nvPr/>
        </p:nvSpPr>
        <p:spPr>
          <a:xfrm>
            <a:off x="1273230" y="4643919"/>
            <a:ext cx="3967808" cy="400110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en-US" sz="2000" dirty="0">
                <a:latin typeface="Helvetica Neue"/>
                <a:cs typeface="Helvetica Neue"/>
              </a:rPr>
              <a:t>Trans-generational (‘inheritance’)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568E54-3CCB-426A-A5C5-19429A2243E6}"/>
              </a:ext>
            </a:extLst>
          </p:cNvPr>
          <p:cNvSpPr txBox="1"/>
          <p:nvPr/>
        </p:nvSpPr>
        <p:spPr>
          <a:xfrm>
            <a:off x="1273230" y="3688514"/>
            <a:ext cx="5041692" cy="400110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en-US" sz="2000" dirty="0">
                <a:latin typeface="Helvetica Neue"/>
                <a:cs typeface="Helvetica Neue"/>
              </a:rPr>
              <a:t>Inter-generational (or multi-; ‘transmission’)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ACF3D7-AD95-4278-9E72-9FBCBAC994FA}"/>
              </a:ext>
            </a:extLst>
          </p:cNvPr>
          <p:cNvSpPr txBox="1"/>
          <p:nvPr/>
        </p:nvSpPr>
        <p:spPr>
          <a:xfrm>
            <a:off x="1273230" y="2786931"/>
            <a:ext cx="4479230" cy="400110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en-US" sz="2000" dirty="0">
                <a:latin typeface="Helvetica Neue"/>
                <a:cs typeface="Helvetica Neue"/>
              </a:rPr>
              <a:t>Intra-generational (or inter-; ‘effects’ )</a:t>
            </a:r>
          </a:p>
        </p:txBody>
      </p:sp>
      <p:sp>
        <p:nvSpPr>
          <p:cNvPr id="31" name="Down Arrow 22">
            <a:extLst>
              <a:ext uri="{FF2B5EF4-FFF2-40B4-BE49-F238E27FC236}">
                <a16:creationId xmlns:a16="http://schemas.microsoft.com/office/drawing/2014/main" id="{79B28CCA-A6EB-460D-8E81-F9BFF9A5BC6A}"/>
              </a:ext>
            </a:extLst>
          </p:cNvPr>
          <p:cNvSpPr/>
          <p:nvPr/>
        </p:nvSpPr>
        <p:spPr>
          <a:xfrm rot="16200000">
            <a:off x="4359672" y="1198244"/>
            <a:ext cx="433294" cy="6602572"/>
          </a:xfrm>
          <a:prstGeom prst="downArrow">
            <a:avLst>
              <a:gd name="adj1" fmla="val 36206"/>
              <a:gd name="adj2" fmla="val 53448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23">
            <a:extLst>
              <a:ext uri="{FF2B5EF4-FFF2-40B4-BE49-F238E27FC236}">
                <a16:creationId xmlns:a16="http://schemas.microsoft.com/office/drawing/2014/main" id="{C2722428-6ACC-4DD2-8A07-AD8AB86E849F}"/>
              </a:ext>
            </a:extLst>
          </p:cNvPr>
          <p:cNvSpPr/>
          <p:nvPr/>
        </p:nvSpPr>
        <p:spPr>
          <a:xfrm rot="16200000">
            <a:off x="3308913" y="1323164"/>
            <a:ext cx="433294" cy="4501059"/>
          </a:xfrm>
          <a:prstGeom prst="downArrow">
            <a:avLst>
              <a:gd name="adj1" fmla="val 36206"/>
              <a:gd name="adj2" fmla="val 53448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24">
            <a:extLst>
              <a:ext uri="{FF2B5EF4-FFF2-40B4-BE49-F238E27FC236}">
                <a16:creationId xmlns:a16="http://schemas.microsoft.com/office/drawing/2014/main" id="{01EA559A-3A9D-4220-A356-526A82BAE0AA}"/>
              </a:ext>
            </a:extLst>
          </p:cNvPr>
          <p:cNvSpPr/>
          <p:nvPr/>
        </p:nvSpPr>
        <p:spPr>
          <a:xfrm rot="16200000">
            <a:off x="2157859" y="1548384"/>
            <a:ext cx="433294" cy="2198947"/>
          </a:xfrm>
          <a:prstGeom prst="downArrow">
            <a:avLst>
              <a:gd name="adj1" fmla="val 36206"/>
              <a:gd name="adj2" fmla="val 53448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3FC20B-87A0-4921-A8F6-D6A633613646}"/>
              </a:ext>
            </a:extLst>
          </p:cNvPr>
          <p:cNvSpPr txBox="1"/>
          <p:nvPr/>
        </p:nvSpPr>
        <p:spPr>
          <a:xfrm>
            <a:off x="1275030" y="806981"/>
            <a:ext cx="474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F0</a:t>
            </a:r>
          </a:p>
        </p:txBody>
      </p:sp>
    </p:spTree>
    <p:extLst>
      <p:ext uri="{BB962C8B-B14F-4D97-AF65-F5344CB8AC3E}">
        <p14:creationId xmlns:p14="http://schemas.microsoft.com/office/powerpoint/2010/main" val="71922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8" grpId="0"/>
      <p:bldP spid="29" grpId="0"/>
      <p:bldP spid="30" grpId="0"/>
      <p:bldP spid="31" grpId="0" animBg="1"/>
      <p:bldP spid="32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itle 1"/>
          <p:cNvSpPr txBox="1">
            <a:spLocks/>
          </p:cNvSpPr>
          <p:nvPr/>
        </p:nvSpPr>
        <p:spPr bwMode="auto">
          <a:xfrm>
            <a:off x="0" y="93734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 dirty="0">
                <a:solidFill>
                  <a:srgbClr val="376092"/>
                </a:solidFill>
                <a:latin typeface="Helvetica Neue"/>
                <a:cs typeface="Helvetica Neue"/>
              </a:rPr>
              <a:t>Unlikely, certainly in humans</a:t>
            </a:r>
          </a:p>
        </p:txBody>
      </p:sp>
      <p:pic>
        <p:nvPicPr>
          <p:cNvPr id="1026" name="Picture 2" descr="Image result for dna methylation development reik">
            <a:extLst>
              <a:ext uri="{FF2B5EF4-FFF2-40B4-BE49-F238E27FC236}">
                <a16:creationId xmlns:a16="http://schemas.microsoft.com/office/drawing/2014/main" id="{201A96B2-D2FA-4828-AEA6-C76C75C49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144" y="2757041"/>
            <a:ext cx="5270850" cy="204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DCFE76-8D3E-4A41-B492-39DD339B08A2}"/>
              </a:ext>
            </a:extLst>
          </p:cNvPr>
          <p:cNvSpPr txBox="1"/>
          <p:nvPr/>
        </p:nvSpPr>
        <p:spPr>
          <a:xfrm>
            <a:off x="1446144" y="1313833"/>
            <a:ext cx="35365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/>
              </a:rPr>
              <a:t>Evolutionary arguments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Helvetica Neue"/>
              </a:rPr>
              <a:t>No evidence for advantage</a:t>
            </a:r>
          </a:p>
          <a:p>
            <a:endParaRPr lang="en-US" sz="2000" dirty="0">
              <a:latin typeface="Helvetica Neue"/>
            </a:endParaRPr>
          </a:p>
          <a:p>
            <a:r>
              <a:rPr lang="en-US" sz="2000" dirty="0">
                <a:latin typeface="Helvetica Neue"/>
              </a:rPr>
              <a:t>Mechanistic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Helvetica Neue"/>
              </a:rPr>
              <a:t>Extensive reprogramming</a:t>
            </a:r>
            <a:endParaRPr lang="nl-NL" sz="2000" dirty="0">
              <a:solidFill>
                <a:schemeClr val="tx2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41714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82AFC7-3457-AB49-9D79-1809C49DA7E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3" name="Picture 2" descr="Image result">
            <a:extLst>
              <a:ext uri="{FF2B5EF4-FFF2-40B4-BE49-F238E27FC236}">
                <a16:creationId xmlns:a16="http://schemas.microsoft.com/office/drawing/2014/main" id="{458A13D8-42D1-6C42-B9B3-5C058E002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63" y="1"/>
            <a:ext cx="7571874" cy="514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386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Title 1"/>
          <p:cNvSpPr txBox="1">
            <a:spLocks/>
          </p:cNvSpPr>
          <p:nvPr/>
        </p:nvSpPr>
        <p:spPr bwMode="auto">
          <a:xfrm>
            <a:off x="0" y="2971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Smoking</a:t>
            </a:r>
          </a:p>
        </p:txBody>
      </p:sp>
      <p:pic>
        <p:nvPicPr>
          <p:cNvPr id="50" name="Picture 49" descr="journal.pone.0063812.g00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00" y="4566354"/>
            <a:ext cx="4792170" cy="237883"/>
          </a:xfrm>
          <a:prstGeom prst="rect">
            <a:avLst/>
          </a:prstGeom>
        </p:spPr>
      </p:pic>
      <p:pic>
        <p:nvPicPr>
          <p:cNvPr id="51" name="Picture 50" descr="journal.pone.0063812.g00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00" y="1664123"/>
            <a:ext cx="4855232" cy="2874425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290" y="1714701"/>
            <a:ext cx="418353" cy="3735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281709" y="4821419"/>
            <a:ext cx="1701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Chromosome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900" y="723611"/>
            <a:ext cx="903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 Neue"/>
                <a:cs typeface="Helvetica Neue"/>
              </a:rPr>
              <a:t>AHRR</a:t>
            </a:r>
            <a:r>
              <a:rPr lang="en-US" dirty="0">
                <a:latin typeface="Helvetica Neue"/>
                <a:cs typeface="Helvetica Neue"/>
              </a:rPr>
              <a:t> gene:</a:t>
            </a:r>
            <a:r>
              <a:rPr lang="en-US" i="1" dirty="0">
                <a:latin typeface="Helvetica Neue"/>
                <a:cs typeface="Helvetica Neue"/>
              </a:rPr>
              <a:t> P</a:t>
            </a:r>
            <a:r>
              <a:rPr lang="en-US" dirty="0">
                <a:latin typeface="Helvetica Neue"/>
                <a:cs typeface="Helvetica Neue"/>
              </a:rPr>
              <a:t> not 0.05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B07E2-0E13-3C4D-A533-FB329BDCE6A8}"/>
              </a:ext>
            </a:extLst>
          </p:cNvPr>
          <p:cNvSpPr txBox="1"/>
          <p:nvPr/>
        </p:nvSpPr>
        <p:spPr>
          <a:xfrm>
            <a:off x="3242302" y="2193853"/>
            <a:ext cx="179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262 </a:t>
            </a:r>
            <a:r>
              <a:rPr lang="nl-NL" dirty="0" err="1"/>
              <a:t>smokers</a:t>
            </a:r>
            <a:endParaRPr lang="nl-NL" dirty="0"/>
          </a:p>
          <a:p>
            <a:r>
              <a:rPr lang="nl-NL" dirty="0"/>
              <a:t>749 non-</a:t>
            </a:r>
            <a:r>
              <a:rPr lang="nl-NL" dirty="0" err="1"/>
              <a:t>smokers</a:t>
            </a:r>
            <a:endParaRPr lang="nl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FAA7D5-2D4B-5844-A381-33ABCD68A01C}"/>
              </a:ext>
            </a:extLst>
          </p:cNvPr>
          <p:cNvSpPr txBox="1"/>
          <p:nvPr/>
        </p:nvSpPr>
        <p:spPr>
          <a:xfrm>
            <a:off x="110900" y="723611"/>
            <a:ext cx="892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 Neue"/>
                <a:cs typeface="Helvetica Neue"/>
              </a:rPr>
              <a:t>                          </a:t>
            </a:r>
            <a:r>
              <a:rPr lang="en-US" dirty="0">
                <a:latin typeface="Helvetica Neue"/>
                <a:cs typeface="Helvetica Neue"/>
              </a:rPr>
              <a:t>             but </a:t>
            </a:r>
            <a:r>
              <a:rPr lang="en-US" dirty="0">
                <a:latin typeface="Helvetica Neue"/>
              </a:rPr>
              <a:t>0.0000000000000000000000000000000000000000000 0000000000000000000000000000000000000000000000000000000000000000000000000000000000000000000000000000000000000000000000000000000000000001</a:t>
            </a:r>
            <a:endParaRPr lang="en-GB" dirty="0">
              <a:latin typeface="Helvetica Neue"/>
            </a:endParaRPr>
          </a:p>
        </p:txBody>
      </p:sp>
      <p:sp>
        <p:nvSpPr>
          <p:cNvPr id="16" name="Text Box 232">
            <a:extLst>
              <a:ext uri="{FF2B5EF4-FFF2-40B4-BE49-F238E27FC236}">
                <a16:creationId xmlns:a16="http://schemas.microsoft.com/office/drawing/2014/main" id="{1F6D9080-D757-4209-B811-0E3599E39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252" y="4833182"/>
            <a:ext cx="26837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err="1">
                <a:latin typeface="Helvetica Neue"/>
                <a:cs typeface="Helvetica Neue"/>
              </a:rPr>
              <a:t>Zeilinger</a:t>
            </a:r>
            <a:r>
              <a:rPr lang="en-US" sz="1400" dirty="0">
                <a:latin typeface="Helvetica Neue"/>
                <a:cs typeface="Helvetica Neue"/>
              </a:rPr>
              <a:t> et al. </a:t>
            </a:r>
            <a:r>
              <a:rPr lang="en-US" sz="1400" i="1" dirty="0" err="1">
                <a:latin typeface="Helvetica Neue"/>
                <a:cs typeface="Helvetica Neue"/>
              </a:rPr>
              <a:t>PLoS</a:t>
            </a:r>
            <a:r>
              <a:rPr lang="en-US" sz="1400" i="1" dirty="0">
                <a:latin typeface="Helvetica Neue"/>
                <a:cs typeface="Helvetica Neue"/>
              </a:rPr>
              <a:t> ONE </a:t>
            </a:r>
            <a:r>
              <a:rPr lang="en-US" sz="1400" dirty="0">
                <a:latin typeface="Helvetica Neue"/>
                <a:cs typeface="Helvetica Neue"/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76163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" grpId="0"/>
      <p:bldP spid="2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81100" y="1010332"/>
            <a:ext cx="24032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b="1" dirty="0">
                <a:solidFill>
                  <a:srgbClr val="333333"/>
                </a:solidFill>
                <a:latin typeface="Courier New" pitchFamily="49" charset="0"/>
              </a:rPr>
              <a:t>…CCTG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GTA</a:t>
            </a:r>
            <a:r>
              <a:rPr lang="nl-NL" sz="1800" b="1" dirty="0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TCTAG…</a:t>
            </a:r>
            <a:endParaRPr lang="en-GB" sz="1800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-47625" y="2404157"/>
            <a:ext cx="22624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…UUTGGT</a:t>
            </a:r>
            <a:r>
              <a:rPr lang="nl-NL" sz="1800" b="1" dirty="0">
                <a:solidFill>
                  <a:srgbClr val="800000"/>
                </a:solidFill>
                <a:latin typeface="Courier New" pitchFamily="49" charset="0"/>
              </a:rPr>
              <a:t>UG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TUTAG…</a:t>
            </a:r>
            <a:endParaRPr lang="en-GB" sz="1800" b="1" dirty="0">
              <a:solidFill>
                <a:srgbClr val="4D4D4D"/>
              </a:solidFill>
              <a:latin typeface="Courier New" pitchFamily="49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33650" y="2404157"/>
            <a:ext cx="22624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…UUTGGT</a:t>
            </a:r>
            <a:r>
              <a:rPr lang="nl-NL" sz="1800" b="1" dirty="0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TUTAG…</a:t>
            </a:r>
            <a:endParaRPr lang="en-GB" sz="1800" b="1" dirty="0">
              <a:solidFill>
                <a:srgbClr val="4D4D4D"/>
              </a:solidFill>
              <a:latin typeface="Courier New" pitchFamily="49" charset="0"/>
            </a:endParaRPr>
          </a:p>
        </p:txBody>
      </p:sp>
      <p:cxnSp>
        <p:nvCxnSpPr>
          <p:cNvPr id="8" name="AutoShape 12"/>
          <p:cNvCxnSpPr>
            <a:cxnSpLocks noChangeShapeType="1"/>
          </p:cNvCxnSpPr>
          <p:nvPr/>
        </p:nvCxnSpPr>
        <p:spPr bwMode="auto">
          <a:xfrm flipH="1">
            <a:off x="1083623" y="1379664"/>
            <a:ext cx="1299088" cy="1024493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</p:cxnSp>
      <p:cxnSp>
        <p:nvCxnSpPr>
          <p:cNvPr id="9" name="AutoShape 13"/>
          <p:cNvCxnSpPr>
            <a:cxnSpLocks noChangeShapeType="1"/>
          </p:cNvCxnSpPr>
          <p:nvPr/>
        </p:nvCxnSpPr>
        <p:spPr bwMode="auto">
          <a:xfrm>
            <a:off x="2382711" y="1379664"/>
            <a:ext cx="1282187" cy="1024493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</p:cxn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41325" y="1905682"/>
            <a:ext cx="1475449" cy="3060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36000" tIns="10800" rIns="36000" bIns="10800">
            <a:spAutoFit/>
          </a:bodyPr>
          <a:lstStyle/>
          <a:p>
            <a:r>
              <a:rPr lang="nl-NL" sz="1800" dirty="0" err="1">
                <a:solidFill>
                  <a:srgbClr val="1F497D"/>
                </a:solidFill>
                <a:latin typeface="Helvetica Neue"/>
                <a:cs typeface="Helvetica Neue"/>
              </a:rPr>
              <a:t>unmethylated</a:t>
            </a:r>
            <a:endParaRPr lang="en-GB" sz="1800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2847975" y="1905682"/>
            <a:ext cx="1218763" cy="3060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36000" tIns="10800" rIns="36000" bIns="10800">
            <a:spAutoFit/>
          </a:bodyPr>
          <a:lstStyle/>
          <a:p>
            <a:r>
              <a:rPr lang="nl-NL" sz="1800" dirty="0" err="1">
                <a:solidFill>
                  <a:srgbClr val="1F497D"/>
                </a:solidFill>
                <a:latin typeface="Helvetica Neue"/>
                <a:cs typeface="Helvetica Neue"/>
              </a:rPr>
              <a:t>methylated</a:t>
            </a:r>
            <a:endParaRPr lang="en-GB" sz="1800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pic>
        <p:nvPicPr>
          <p:cNvPr id="13" name="Picture 19" descr="WG_311_12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10186" y="2134094"/>
            <a:ext cx="858074" cy="2055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82575" y="3712257"/>
            <a:ext cx="1630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dirty="0" err="1">
                <a:latin typeface="Helvetica Neue"/>
                <a:cs typeface="Helvetica Neue"/>
              </a:rPr>
              <a:t>unmeth</a:t>
            </a:r>
            <a:r>
              <a:rPr lang="nl-NL" sz="1800" dirty="0">
                <a:latin typeface="Helvetica Neue"/>
                <a:cs typeface="Helvetica Neue"/>
              </a:rPr>
              <a:t> </a:t>
            </a:r>
            <a:r>
              <a:rPr lang="nl-NL" sz="1800" dirty="0" err="1">
                <a:latin typeface="Helvetica Neue"/>
                <a:cs typeface="Helvetica Neue"/>
              </a:rPr>
              <a:t>signal</a:t>
            </a:r>
            <a:endParaRPr lang="en-GB" sz="1800" dirty="0">
              <a:latin typeface="Helvetica Neue"/>
              <a:cs typeface="Helvetica Neue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2987675" y="3712257"/>
            <a:ext cx="13734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dirty="0" err="1">
                <a:latin typeface="Helvetica Neue"/>
                <a:cs typeface="Helvetica Neue"/>
              </a:rPr>
              <a:t>meth</a:t>
            </a:r>
            <a:r>
              <a:rPr lang="nl-NL" sz="1800" dirty="0">
                <a:latin typeface="Helvetica Neue"/>
                <a:cs typeface="Helvetica Neue"/>
              </a:rPr>
              <a:t> </a:t>
            </a:r>
            <a:r>
              <a:rPr lang="nl-NL" sz="1800" dirty="0" err="1">
                <a:latin typeface="Helvetica Neue"/>
                <a:cs typeface="Helvetica Neue"/>
              </a:rPr>
              <a:t>signal</a:t>
            </a:r>
            <a:endParaRPr lang="en-GB" sz="1800" dirty="0">
              <a:latin typeface="Helvetica Neue"/>
              <a:cs typeface="Helvetica Neue"/>
            </a:endParaRPr>
          </a:p>
        </p:txBody>
      </p:sp>
      <p:cxnSp>
        <p:nvCxnSpPr>
          <p:cNvPr id="16" name="AutoShape 12"/>
          <p:cNvCxnSpPr>
            <a:cxnSpLocks noChangeShapeType="1"/>
            <a:stCxn id="36" idx="0"/>
            <a:endCxn id="32" idx="2"/>
          </p:cNvCxnSpPr>
          <p:nvPr/>
        </p:nvCxnSpPr>
        <p:spPr bwMode="auto">
          <a:xfrm flipH="1" flipV="1">
            <a:off x="1097635" y="4081589"/>
            <a:ext cx="1278544" cy="595868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 type="triangle"/>
            <a:tailEnd type="none" w="med" len="med"/>
          </a:ln>
        </p:spPr>
      </p:cxnSp>
      <p:cxnSp>
        <p:nvCxnSpPr>
          <p:cNvPr id="17" name="AutoShape 13"/>
          <p:cNvCxnSpPr>
            <a:cxnSpLocks noChangeShapeType="1"/>
            <a:stCxn id="36" idx="0"/>
            <a:endCxn id="33" idx="2"/>
          </p:cNvCxnSpPr>
          <p:nvPr/>
        </p:nvCxnSpPr>
        <p:spPr bwMode="auto">
          <a:xfrm flipV="1">
            <a:off x="2376179" y="4081589"/>
            <a:ext cx="1298213" cy="595868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 type="triangle"/>
            <a:tailEnd type="none" w="med" len="med"/>
          </a:ln>
        </p:spPr>
      </p:cxn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61975" y="4677457"/>
            <a:ext cx="3628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dirty="0">
                <a:latin typeface="Helvetica Neue"/>
                <a:cs typeface="Helvetica Neue"/>
              </a:rPr>
              <a:t>β-</a:t>
            </a:r>
            <a:r>
              <a:rPr lang="nl-NL" sz="1800" dirty="0" err="1">
                <a:latin typeface="Helvetica Neue"/>
                <a:cs typeface="Helvetica Neue"/>
              </a:rPr>
              <a:t>value</a:t>
            </a:r>
            <a:r>
              <a:rPr lang="nl-NL" sz="1800" dirty="0">
                <a:latin typeface="Helvetica Neue"/>
                <a:cs typeface="Helvetica Neue"/>
              </a:rPr>
              <a:t> = </a:t>
            </a:r>
            <a:r>
              <a:rPr lang="nl-NL" sz="1800" dirty="0" err="1">
                <a:latin typeface="Helvetica Neue"/>
                <a:cs typeface="Helvetica Neue"/>
              </a:rPr>
              <a:t>meth</a:t>
            </a:r>
            <a:r>
              <a:rPr lang="nl-NL" sz="1800" dirty="0">
                <a:latin typeface="Helvetica Neue"/>
                <a:cs typeface="Helvetica Neue"/>
              </a:rPr>
              <a:t> / (</a:t>
            </a:r>
            <a:r>
              <a:rPr lang="nl-NL" sz="1800" dirty="0" err="1">
                <a:latin typeface="Helvetica Neue"/>
                <a:cs typeface="Helvetica Neue"/>
              </a:rPr>
              <a:t>meth</a:t>
            </a:r>
            <a:r>
              <a:rPr lang="nl-NL" sz="1800" dirty="0">
                <a:latin typeface="Helvetica Neue"/>
                <a:cs typeface="Helvetica Neue"/>
              </a:rPr>
              <a:t> + </a:t>
            </a:r>
            <a:r>
              <a:rPr lang="nl-NL" sz="1800" dirty="0" err="1">
                <a:latin typeface="Helvetica Neue"/>
                <a:cs typeface="Helvetica Neue"/>
              </a:rPr>
              <a:t>unmeth</a:t>
            </a:r>
            <a:r>
              <a:rPr lang="nl-NL" sz="1800" dirty="0">
                <a:latin typeface="Helvetica Neue"/>
                <a:cs typeface="Helvetica Neue"/>
              </a:rPr>
              <a:t>)</a:t>
            </a:r>
            <a:endParaRPr lang="en-GB" sz="1800" dirty="0">
              <a:latin typeface="Helvetica Neue"/>
              <a:cs typeface="Helvetica Neue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346200" y="1480232"/>
            <a:ext cx="2085991" cy="3060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36000" tIns="10800" rIns="36000" bIns="10800">
            <a:spAutoFit/>
          </a:bodyPr>
          <a:lstStyle/>
          <a:p>
            <a:r>
              <a:rPr lang="nl-NL" sz="1800" dirty="0" err="1">
                <a:solidFill>
                  <a:srgbClr val="1F497D"/>
                </a:solidFill>
                <a:latin typeface="Helvetica Neue"/>
                <a:cs typeface="Helvetica Neue"/>
              </a:rPr>
              <a:t>Bisulfite</a:t>
            </a:r>
            <a:r>
              <a:rPr lang="nl-NL" sz="1800" dirty="0">
                <a:solidFill>
                  <a:srgbClr val="1F497D"/>
                </a:solidFill>
                <a:latin typeface="Helvetica Neue"/>
                <a:cs typeface="Helvetica Neue"/>
              </a:rPr>
              <a:t> </a:t>
            </a:r>
            <a:r>
              <a:rPr lang="nl-NL" sz="1800" dirty="0" err="1">
                <a:solidFill>
                  <a:srgbClr val="1F497D"/>
                </a:solidFill>
                <a:latin typeface="Helvetica Neue"/>
                <a:cs typeface="Helvetica Neue"/>
              </a:rPr>
              <a:t>conversion</a:t>
            </a:r>
            <a:endParaRPr lang="en-GB" sz="1800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cxnSp>
        <p:nvCxnSpPr>
          <p:cNvPr id="20" name="AutoShape 12"/>
          <p:cNvCxnSpPr>
            <a:cxnSpLocks noChangeShapeType="1"/>
            <a:stCxn id="32" idx="0"/>
          </p:cNvCxnSpPr>
          <p:nvPr/>
        </p:nvCxnSpPr>
        <p:spPr bwMode="auto">
          <a:xfrm flipH="1" flipV="1">
            <a:off x="1083623" y="2773489"/>
            <a:ext cx="14012" cy="938768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 type="triangle"/>
            <a:tailEnd type="none" w="med" len="med"/>
          </a:ln>
        </p:spPr>
      </p:cxnSp>
      <p:cxnSp>
        <p:nvCxnSpPr>
          <p:cNvPr id="21" name="AutoShape 13"/>
          <p:cNvCxnSpPr>
            <a:cxnSpLocks noChangeShapeType="1"/>
            <a:stCxn id="33" idx="0"/>
          </p:cNvCxnSpPr>
          <p:nvPr/>
        </p:nvCxnSpPr>
        <p:spPr bwMode="auto">
          <a:xfrm flipH="1" flipV="1">
            <a:off x="3664898" y="2773489"/>
            <a:ext cx="9494" cy="938768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 type="triangle"/>
            <a:tailEnd type="none" w="med" len="med"/>
          </a:ln>
        </p:spPr>
      </p:cxnSp>
      <p:cxnSp>
        <p:nvCxnSpPr>
          <p:cNvPr id="22" name="Straight Connector 21"/>
          <p:cNvCxnSpPr/>
          <p:nvPr/>
        </p:nvCxnSpPr>
        <p:spPr>
          <a:xfrm flipH="1">
            <a:off x="5541432" y="1977649"/>
            <a:ext cx="0" cy="2010833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01732" y="2096183"/>
            <a:ext cx="1" cy="1866899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305799" y="2134282"/>
            <a:ext cx="4234" cy="1811867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2282825" y="724583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366557" y="724583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4855632" y="724583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5681132" y="724583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181100" y="1007158"/>
            <a:ext cx="556113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b="1" dirty="0">
                <a:solidFill>
                  <a:srgbClr val="333333"/>
                </a:solidFill>
                <a:latin typeface="Courier New" pitchFamily="49" charset="0"/>
              </a:rPr>
              <a:t>…CCTG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GTA</a:t>
            </a:r>
            <a:r>
              <a:rPr lang="nl-NL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TCTAGC</a:t>
            </a:r>
            <a:r>
              <a:rPr lang="nl-NL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TAATTAGCT</a:t>
            </a:r>
            <a:r>
              <a:rPr lang="nl-NL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ATTC</a:t>
            </a:r>
            <a:r>
              <a:rPr lang="nl-NL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GT…</a:t>
            </a:r>
            <a:endParaRPr lang="en-GB" sz="1800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2439988" y="1034146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>
            <a:off x="3530070" y="1034146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025495" y="1034146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5844645" y="1034146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6481232" y="70229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Helvetica Neue"/>
              </a:rPr>
              <a:t>x 485,000 (out of 28M)</a:t>
            </a:r>
            <a:endParaRPr lang="en-GB" sz="180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34903" y="564034"/>
            <a:ext cx="2053087" cy="54133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2749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000" b="1" dirty="0">
                <a:solidFill>
                  <a:srgbClr val="1F497D"/>
                </a:solidFill>
                <a:latin typeface="Helvetica Neue"/>
                <a:cs typeface="Helvetica Neue"/>
              </a:rPr>
              <a:t>Principle methylation array</a:t>
            </a:r>
            <a:endParaRPr lang="en-US" sz="4000" b="1" i="1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161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27" grpId="0"/>
      <p:bldP spid="28" grpId="0"/>
      <p:bldP spid="29" grpId="0"/>
      <p:bldP spid="30" grpId="0" animBg="1"/>
      <p:bldP spid="32" grpId="0" animBg="1"/>
      <p:bldP spid="33" grpId="0" animBg="1"/>
      <p:bldP spid="34" grpId="0" animBg="1"/>
      <p:bldP spid="35" grpId="0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54062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To think through</a:t>
            </a:r>
          </a:p>
        </p:txBody>
      </p:sp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830234" y="1612353"/>
            <a:ext cx="7894139" cy="1535741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In the study of smoking-induced DNA methylation changes in blood, counts of the various white cells occurring in blood were measured for every individual and included as confounder in the statistical model. Why?</a:t>
            </a:r>
            <a:endParaRPr lang="nl-NL" sz="20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298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0" y="161040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Roles epigenetics: variation and memory</a:t>
            </a:r>
          </a:p>
        </p:txBody>
      </p:sp>
      <p:sp>
        <p:nvSpPr>
          <p:cNvPr id="5" name="Text Box 186"/>
          <p:cNvSpPr txBox="1">
            <a:spLocks noChangeArrowheads="1"/>
          </p:cNvSpPr>
          <p:nvPr/>
        </p:nvSpPr>
        <p:spPr bwMode="auto">
          <a:xfrm>
            <a:off x="648182" y="1132127"/>
            <a:ext cx="8192091" cy="1523494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200" dirty="0">
                <a:latin typeface="Helvetica Neue"/>
                <a:cs typeface="Helvetica Neue"/>
              </a:rPr>
              <a:t>Development and cell differentiation </a:t>
            </a:r>
            <a:br>
              <a:rPr lang="en-US" sz="2200" dirty="0">
                <a:latin typeface="Helvetica Neue"/>
                <a:cs typeface="Helvetica Neue"/>
              </a:rPr>
            </a:br>
            <a:r>
              <a:rPr lang="en-US" sz="2200" dirty="0">
                <a:latin typeface="Helvetica Neue"/>
                <a:cs typeface="Helvetica Neue"/>
                <a:sym typeface="Wingdings" panose="05000000000000000000" pitchFamily="2" charset="2"/>
              </a:rPr>
              <a:t> 1 DNA molecule, many cell types within an individual.</a:t>
            </a:r>
            <a:endParaRPr lang="en-US" sz="2200" dirty="0">
              <a:latin typeface="Helvetica Neue"/>
              <a:cs typeface="Helvetica Neue"/>
            </a:endParaRPr>
          </a:p>
          <a:p>
            <a:pPr marL="457200" indent="-4572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200" dirty="0">
                <a:latin typeface="Helvetica Neue"/>
                <a:cs typeface="Helvetica Neue"/>
              </a:rPr>
              <a:t>Interface DNA and environment</a:t>
            </a:r>
            <a:br>
              <a:rPr lang="en-US" sz="2200" dirty="0">
                <a:latin typeface="Helvetica Neue"/>
                <a:cs typeface="Helvetica Neue"/>
              </a:rPr>
            </a:br>
            <a:r>
              <a:rPr lang="en-US" sz="2200" dirty="0">
                <a:latin typeface="Helvetica Neue"/>
                <a:cs typeface="Helvetica Neue"/>
                <a:sym typeface="Wingdings" panose="05000000000000000000" pitchFamily="2" charset="2"/>
              </a:rPr>
              <a:t> 1 DNA molecule, multiple possible phenotypes.</a:t>
            </a:r>
            <a:endParaRPr lang="en-US" sz="2200" dirty="0">
              <a:latin typeface="Helvetica Neue"/>
              <a:cs typeface="Helvetica Neue"/>
            </a:endParaRPr>
          </a:p>
        </p:txBody>
      </p:sp>
      <p:pic>
        <p:nvPicPr>
          <p:cNvPr id="7" name="Picture 6" descr="pluri.jpg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061" y="3198087"/>
            <a:ext cx="1484208" cy="934793"/>
          </a:xfrm>
          <a:prstGeom prst="rect">
            <a:avLst/>
          </a:prstGeom>
        </p:spPr>
      </p:pic>
      <p:pic>
        <p:nvPicPr>
          <p:cNvPr id="8" name="Picture 7" descr="pluri.jpg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529161" y="3116106"/>
            <a:ext cx="1277626" cy="1102904"/>
          </a:xfrm>
          <a:prstGeom prst="snip2SameRect">
            <a:avLst>
              <a:gd name="adj1" fmla="val 34668"/>
              <a:gd name="adj2" fmla="val 0"/>
            </a:avLst>
          </a:prstGeom>
        </p:spPr>
      </p:pic>
      <p:pic>
        <p:nvPicPr>
          <p:cNvPr id="9" name="Picture 8" descr="obesity_l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610" y="2984285"/>
            <a:ext cx="1988827" cy="1880345"/>
          </a:xfrm>
          <a:prstGeom prst="rect">
            <a:avLst/>
          </a:prstGeom>
        </p:spPr>
      </p:pic>
      <p:pic>
        <p:nvPicPr>
          <p:cNvPr id="10" name="Picture 9" descr="pluri.jpg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0442" y="3749345"/>
            <a:ext cx="1233621" cy="1426314"/>
          </a:xfrm>
          <a:prstGeom prst="snip1Rect">
            <a:avLst>
              <a:gd name="adj" fmla="val 42969"/>
            </a:avLst>
          </a:prstGeom>
        </p:spPr>
      </p:pic>
    </p:spTree>
    <p:extLst>
      <p:ext uri="{BB962C8B-B14F-4D97-AF65-F5344CB8AC3E}">
        <p14:creationId xmlns:p14="http://schemas.microsoft.com/office/powerpoint/2010/main" val="3844500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Title 1"/>
          <p:cNvSpPr txBox="1">
            <a:spLocks/>
          </p:cNvSpPr>
          <p:nvPr/>
        </p:nvSpPr>
        <p:spPr bwMode="auto">
          <a:xfrm>
            <a:off x="0" y="2971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Smoking sticks epigenetically</a:t>
            </a:r>
          </a:p>
        </p:txBody>
      </p:sp>
      <p:pic>
        <p:nvPicPr>
          <p:cNvPr id="50" name="Picture 49" descr="journal.pone.0063812.g00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00" y="4566354"/>
            <a:ext cx="4792170" cy="237883"/>
          </a:xfrm>
          <a:prstGeom prst="rect">
            <a:avLst/>
          </a:prstGeom>
        </p:spPr>
      </p:pic>
      <p:pic>
        <p:nvPicPr>
          <p:cNvPr id="51" name="Picture 50" descr="journal.pone.0063812.g00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00" y="1664123"/>
            <a:ext cx="4855232" cy="2874425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290" y="1714701"/>
            <a:ext cx="418353" cy="3735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281709" y="4821419"/>
            <a:ext cx="1701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Chromosome</a:t>
            </a:r>
          </a:p>
        </p:txBody>
      </p:sp>
      <p:pic>
        <p:nvPicPr>
          <p:cNvPr id="57" name="Picture 56" descr="journal.pone.0063812.g00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5319"/>
          <a:stretch/>
        </p:blipFill>
        <p:spPr>
          <a:xfrm>
            <a:off x="5155109" y="1641338"/>
            <a:ext cx="3768178" cy="350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29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Title 1"/>
          <p:cNvSpPr txBox="1">
            <a:spLocks/>
          </p:cNvSpPr>
          <p:nvPr/>
        </p:nvSpPr>
        <p:spPr bwMode="auto">
          <a:xfrm>
            <a:off x="0" y="2971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Maternal smoking affects fetus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290" y="1714701"/>
            <a:ext cx="418353" cy="3735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232">
            <a:extLst>
              <a:ext uri="{FF2B5EF4-FFF2-40B4-BE49-F238E27FC236}">
                <a16:creationId xmlns:a16="http://schemas.microsoft.com/office/drawing/2014/main" id="{9582EEED-BF07-405A-A01B-707EE70B2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04946"/>
            <a:ext cx="3647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err="1">
                <a:latin typeface="Helvetica Neue"/>
                <a:cs typeface="Helvetica Neue"/>
              </a:rPr>
              <a:t>Joubert</a:t>
            </a:r>
            <a:r>
              <a:rPr lang="en-US" sz="1400" dirty="0">
                <a:latin typeface="Helvetica Neue"/>
                <a:cs typeface="Helvetica Neue"/>
              </a:rPr>
              <a:t> et al. </a:t>
            </a:r>
            <a:r>
              <a:rPr lang="en-US" sz="1400" i="1" dirty="0">
                <a:latin typeface="Helvetica Neue"/>
                <a:cs typeface="Helvetica Neue"/>
              </a:rPr>
              <a:t>Environ Health </a:t>
            </a:r>
            <a:r>
              <a:rPr lang="en-US" sz="1400" i="1" dirty="0" err="1">
                <a:latin typeface="Helvetica Neue"/>
                <a:cs typeface="Helvetica Neue"/>
              </a:rPr>
              <a:t>Perspect</a:t>
            </a:r>
            <a:r>
              <a:rPr lang="en-US" sz="1400" i="1" dirty="0">
                <a:latin typeface="Helvetica Neue"/>
                <a:cs typeface="Helvetica Neue"/>
              </a:rPr>
              <a:t> </a:t>
            </a:r>
            <a:r>
              <a:rPr lang="en-US" sz="1400" dirty="0">
                <a:latin typeface="Helvetica Neue"/>
                <a:cs typeface="Helvetica Neue"/>
              </a:rPr>
              <a:t>2012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DC703-B992-4F91-BDDF-A6435F025E3C}"/>
              </a:ext>
            </a:extLst>
          </p:cNvPr>
          <p:cNvSpPr txBox="1"/>
          <p:nvPr/>
        </p:nvSpPr>
        <p:spPr>
          <a:xfrm>
            <a:off x="911412" y="986118"/>
            <a:ext cx="6783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Methylation (450k array) in 1062 newborns vs. maternal plasma cotinine, a biomarker of smoking.</a:t>
            </a:r>
          </a:p>
        </p:txBody>
      </p:sp>
      <p:pic>
        <p:nvPicPr>
          <p:cNvPr id="16" name="Picture 15" descr="tileshop.fcgi-2.jpeg">
            <a:extLst>
              <a:ext uri="{FF2B5EF4-FFF2-40B4-BE49-F238E27FC236}">
                <a16:creationId xmlns:a16="http://schemas.microsoft.com/office/drawing/2014/main" id="{7891DF60-2130-43E5-AE6C-97503930E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887" y="1714701"/>
            <a:ext cx="3472835" cy="31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04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54062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DNA methylation and 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F86829-521A-4D30-A899-CAACFC95AB21}"/>
              </a:ext>
            </a:extLst>
          </p:cNvPr>
          <p:cNvSpPr/>
          <p:nvPr/>
        </p:nvSpPr>
        <p:spPr>
          <a:xfrm>
            <a:off x="2524540" y="4075041"/>
            <a:ext cx="3120887" cy="944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BD3B3-5173-412A-97E3-8DB0AB2663C7}"/>
              </a:ext>
            </a:extLst>
          </p:cNvPr>
          <p:cNvSpPr txBox="1"/>
          <p:nvPr/>
        </p:nvSpPr>
        <p:spPr>
          <a:xfrm>
            <a:off x="90210" y="4835723"/>
            <a:ext cx="3469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Helvetica Neue"/>
              </a:rPr>
              <a:t>Slieker</a:t>
            </a:r>
            <a:r>
              <a:rPr lang="en-US" sz="1400" dirty="0">
                <a:latin typeface="Helvetica Neue"/>
              </a:rPr>
              <a:t> et al. </a:t>
            </a:r>
            <a:r>
              <a:rPr lang="en-US" sz="1400" i="1" dirty="0">
                <a:latin typeface="Helvetica Neue"/>
              </a:rPr>
              <a:t>Epigenetics Chromatin </a:t>
            </a:r>
            <a:r>
              <a:rPr lang="en-US" sz="1400" dirty="0">
                <a:latin typeface="Helvetica Neue"/>
              </a:rPr>
              <a:t>2018</a:t>
            </a:r>
            <a:endParaRPr lang="nl-NL" sz="1400" dirty="0">
              <a:latin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2B96F-C5AF-4E3B-AD4B-B9684C4168D7}"/>
              </a:ext>
            </a:extLst>
          </p:cNvPr>
          <p:cNvSpPr/>
          <p:nvPr/>
        </p:nvSpPr>
        <p:spPr>
          <a:xfrm>
            <a:off x="2796210" y="873330"/>
            <a:ext cx="2849218" cy="335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Picture 2" descr="I:\medewerkers\Roderick\450k Analysis\EpigeneticLandscape\0.Figures and manuscript\Figure 1.tif">
            <a:extLst>
              <a:ext uri="{FF2B5EF4-FFF2-40B4-BE49-F238E27FC236}">
                <a16:creationId xmlns:a16="http://schemas.microsoft.com/office/drawing/2014/main" id="{EDE9B33A-56E9-4B08-B0C3-431E1948D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74842" y="1060620"/>
            <a:ext cx="3702111" cy="31046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232">
            <a:extLst>
              <a:ext uri="{FF2B5EF4-FFF2-40B4-BE49-F238E27FC236}">
                <a16:creationId xmlns:a16="http://schemas.microsoft.com/office/drawing/2014/main" id="{05246728-A422-440B-A658-048935298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540" y="4128340"/>
            <a:ext cx="46812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An exceptional case: methylation at </a:t>
            </a:r>
            <a:r>
              <a:rPr lang="en-US" sz="1600" dirty="0" err="1">
                <a:latin typeface="Helvetica Neue"/>
                <a:cs typeface="Helvetica Neue"/>
              </a:rPr>
              <a:t>CpGs</a:t>
            </a:r>
            <a:r>
              <a:rPr lang="en-US" sz="1600" dirty="0">
                <a:latin typeface="Helvetica Neue"/>
                <a:cs typeface="Helvetica Neue"/>
              </a:rPr>
              <a:t> near </a:t>
            </a:r>
            <a:r>
              <a:rPr lang="en-US" sz="1600" i="1" dirty="0">
                <a:latin typeface="Helvetica Neue"/>
                <a:cs typeface="Helvetica Neue"/>
              </a:rPr>
              <a:t>ELOVL2</a:t>
            </a:r>
            <a:r>
              <a:rPr lang="en-US" sz="1600" dirty="0">
                <a:latin typeface="Helvetica Neue"/>
                <a:cs typeface="Helvetica Neue"/>
              </a:rPr>
              <a:t> change with age in any tissue.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CEF33B-7A89-4D7F-9453-8681D0EC9705}"/>
              </a:ext>
            </a:extLst>
          </p:cNvPr>
          <p:cNvSpPr/>
          <p:nvPr/>
        </p:nvSpPr>
        <p:spPr>
          <a:xfrm>
            <a:off x="2362111" y="972720"/>
            <a:ext cx="530176" cy="3206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8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54062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DNA methylation and age</a:t>
            </a:r>
          </a:p>
        </p:txBody>
      </p:sp>
      <p:pic>
        <p:nvPicPr>
          <p:cNvPr id="2050" name="Picture 2" descr="https://ars.els-cdn.com/content/image/1-s2.0-S1097276512008933-gr2_lrg.jpg">
            <a:extLst>
              <a:ext uri="{FF2B5EF4-FFF2-40B4-BE49-F238E27FC236}">
                <a16:creationId xmlns:a16="http://schemas.microsoft.com/office/drawing/2014/main" id="{87A96C53-0509-44D7-AD2E-D6BE78791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61405" y="1063884"/>
            <a:ext cx="4073525" cy="34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F86829-521A-4D30-A899-CAACFC95AB21}"/>
              </a:ext>
            </a:extLst>
          </p:cNvPr>
          <p:cNvSpPr/>
          <p:nvPr/>
        </p:nvSpPr>
        <p:spPr>
          <a:xfrm>
            <a:off x="2524540" y="4075041"/>
            <a:ext cx="3120887" cy="944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BD3B3-5173-412A-97E3-8DB0AB2663C7}"/>
              </a:ext>
            </a:extLst>
          </p:cNvPr>
          <p:cNvSpPr txBox="1"/>
          <p:nvPr/>
        </p:nvSpPr>
        <p:spPr>
          <a:xfrm>
            <a:off x="90210" y="4835723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Helvetica Neue"/>
              </a:rPr>
              <a:t>Hannum</a:t>
            </a:r>
            <a:r>
              <a:rPr lang="en-US" sz="1400" dirty="0">
                <a:latin typeface="Helvetica Neue"/>
              </a:rPr>
              <a:t> et al. </a:t>
            </a:r>
            <a:r>
              <a:rPr lang="en-US" sz="1400" i="1" dirty="0" err="1">
                <a:latin typeface="Helvetica Neue"/>
              </a:rPr>
              <a:t>Mol</a:t>
            </a:r>
            <a:r>
              <a:rPr lang="en-US" sz="1400" i="1" dirty="0">
                <a:latin typeface="Helvetica Neue"/>
              </a:rPr>
              <a:t> Cell </a:t>
            </a:r>
            <a:r>
              <a:rPr lang="en-US" sz="1400" dirty="0">
                <a:latin typeface="Helvetica Neue"/>
              </a:rPr>
              <a:t>2013</a:t>
            </a:r>
            <a:endParaRPr lang="nl-NL" sz="1400" dirty="0">
              <a:latin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2B96F-C5AF-4E3B-AD4B-B9684C4168D7}"/>
              </a:ext>
            </a:extLst>
          </p:cNvPr>
          <p:cNvSpPr/>
          <p:nvPr/>
        </p:nvSpPr>
        <p:spPr>
          <a:xfrm>
            <a:off x="2796210" y="873330"/>
            <a:ext cx="2849218" cy="335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7FD26-A927-4938-9ED1-13DD16E5BB9E}"/>
              </a:ext>
            </a:extLst>
          </p:cNvPr>
          <p:cNvSpPr txBox="1"/>
          <p:nvPr/>
        </p:nvSpPr>
        <p:spPr>
          <a:xfrm>
            <a:off x="139907" y="1176149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</a:rPr>
              <a:t>DNAm</a:t>
            </a:r>
            <a:r>
              <a:rPr lang="en-US" sz="1600" dirty="0">
                <a:latin typeface="Helvetica Neue"/>
              </a:rPr>
              <a:t> at 450 thousand </a:t>
            </a:r>
            <a:r>
              <a:rPr lang="en-US" sz="1600" dirty="0" err="1">
                <a:latin typeface="Helvetica Neue"/>
              </a:rPr>
              <a:t>CpGs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>
                <a:latin typeface="Helvetica Neue"/>
                <a:sym typeface="Wingdings" panose="05000000000000000000" pitchFamily="2" charset="2"/>
              </a:rPr>
              <a:t></a:t>
            </a:r>
            <a:endParaRPr lang="nl-NL" sz="16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98411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aatje%20Bas%20Horvath%20voorspelde.jpg">
            <a:extLst>
              <a:ext uri="{FF2B5EF4-FFF2-40B4-BE49-F238E27FC236}">
                <a16:creationId xmlns:a16="http://schemas.microsoft.com/office/drawing/2014/main" id="{14FC36D4-5149-1C4F-8830-76BA300498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009" y="1101153"/>
            <a:ext cx="3328034" cy="311587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5C281C-5D5D-5244-A07F-8CBD863413B1}"/>
              </a:ext>
            </a:extLst>
          </p:cNvPr>
          <p:cNvSpPr txBox="1">
            <a:spLocks/>
          </p:cNvSpPr>
          <p:nvPr/>
        </p:nvSpPr>
        <p:spPr bwMode="auto">
          <a:xfrm>
            <a:off x="0" y="35622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/>
            <a:r>
              <a:rPr lang="en-US" sz="4000" b="1" dirty="0">
                <a:solidFill>
                  <a:srgbClr val="1F497D"/>
                </a:solidFill>
                <a:latin typeface="Helvetica Neue"/>
                <a:cs typeface="Helvetica Neue"/>
              </a:rPr>
              <a:t>Our age is in our DNA methylation</a:t>
            </a:r>
          </a:p>
        </p:txBody>
      </p:sp>
      <p:pic>
        <p:nvPicPr>
          <p:cNvPr id="5" name="Picture 4" descr="csi camp image.jpg">
            <a:extLst>
              <a:ext uri="{FF2B5EF4-FFF2-40B4-BE49-F238E27FC236}">
                <a16:creationId xmlns:a16="http://schemas.microsoft.com/office/drawing/2014/main" id="{16FE986E-139A-FB48-B4C4-60C297BBA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93" y="1091773"/>
            <a:ext cx="3943905" cy="29579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ABE33B-89F9-462D-A677-B939830E3FBF}"/>
              </a:ext>
            </a:extLst>
          </p:cNvPr>
          <p:cNvSpPr/>
          <p:nvPr/>
        </p:nvSpPr>
        <p:spPr>
          <a:xfrm>
            <a:off x="93518" y="4344693"/>
            <a:ext cx="48164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Epigenetic clock by Horvath of 353 </a:t>
            </a:r>
            <a:r>
              <a:rPr lang="en-US" sz="1600" dirty="0" err="1">
                <a:latin typeface="Helvetica Neue"/>
                <a:cs typeface="Helvetica Neue"/>
              </a:rPr>
              <a:t>CpGs</a:t>
            </a:r>
            <a:r>
              <a:rPr lang="en-US" sz="1600" dirty="0">
                <a:latin typeface="Helvetica Neue"/>
                <a:cs typeface="Helvetica Neue"/>
              </a:rPr>
              <a:t> (</a:t>
            </a:r>
            <a:r>
              <a:rPr lang="en-US" sz="1600" i="1" dirty="0">
                <a:latin typeface="Helvetica Neue"/>
                <a:cs typeface="Helvetica Neue"/>
              </a:rPr>
              <a:t>Genome </a:t>
            </a:r>
            <a:r>
              <a:rPr lang="en-US" sz="1600" i="1" dirty="0" err="1">
                <a:latin typeface="Helvetica Neue"/>
                <a:cs typeface="Helvetica Neue"/>
              </a:rPr>
              <a:t>Biol</a:t>
            </a:r>
            <a:r>
              <a:rPr lang="en-US" sz="1600" i="1" dirty="0">
                <a:latin typeface="Helvetica Neue"/>
                <a:cs typeface="Helvetica Neue"/>
              </a:rPr>
              <a:t> </a:t>
            </a:r>
            <a:r>
              <a:rPr lang="en-US" sz="1600" dirty="0">
                <a:latin typeface="Helvetica Neue"/>
                <a:cs typeface="Helvetica Neue"/>
              </a:rPr>
              <a:t>2013) applied to own data (N&gt;3000).</a:t>
            </a:r>
          </a:p>
        </p:txBody>
      </p:sp>
    </p:spTree>
    <p:extLst>
      <p:ext uri="{BB962C8B-B14F-4D97-AF65-F5344CB8AC3E}">
        <p14:creationId xmlns:p14="http://schemas.microsoft.com/office/powerpoint/2010/main" val="195454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540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err="1">
                <a:solidFill>
                  <a:schemeClr val="tx2"/>
                </a:solidFill>
                <a:latin typeface="Helvetica Neue"/>
                <a:cs typeface="Helvetica Neue"/>
              </a:rPr>
              <a:t>DNAm</a:t>
            </a:r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 changes and mortality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BD3B3-5173-412A-97E3-8DB0AB2663C7}"/>
              </a:ext>
            </a:extLst>
          </p:cNvPr>
          <p:cNvSpPr txBox="1"/>
          <p:nvPr/>
        </p:nvSpPr>
        <p:spPr>
          <a:xfrm>
            <a:off x="62837" y="4812117"/>
            <a:ext cx="279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Helvetica Neue"/>
              </a:rPr>
              <a:t>Marioni</a:t>
            </a:r>
            <a:r>
              <a:rPr lang="en-US" sz="1400" dirty="0">
                <a:latin typeface="Helvetica Neue"/>
              </a:rPr>
              <a:t> et al. </a:t>
            </a:r>
            <a:r>
              <a:rPr lang="en-US" sz="1400" i="1" dirty="0">
                <a:latin typeface="Helvetica Neue"/>
              </a:rPr>
              <a:t>Genome </a:t>
            </a:r>
            <a:r>
              <a:rPr lang="en-US" sz="1400" i="1" dirty="0" err="1">
                <a:latin typeface="Helvetica Neue"/>
              </a:rPr>
              <a:t>Biol</a:t>
            </a:r>
            <a:r>
              <a:rPr lang="en-US" sz="1400" i="1" dirty="0">
                <a:latin typeface="Helvetica Neue"/>
              </a:rPr>
              <a:t>  </a:t>
            </a:r>
            <a:r>
              <a:rPr lang="en-US" sz="1400" dirty="0">
                <a:latin typeface="Helvetica Neue"/>
              </a:rPr>
              <a:t>2015</a:t>
            </a:r>
            <a:endParaRPr lang="nl-NL" sz="1400" dirty="0">
              <a:latin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2B96F-C5AF-4E3B-AD4B-B9684C4168D7}"/>
              </a:ext>
            </a:extLst>
          </p:cNvPr>
          <p:cNvSpPr/>
          <p:nvPr/>
        </p:nvSpPr>
        <p:spPr>
          <a:xfrm>
            <a:off x="2796210" y="873330"/>
            <a:ext cx="2849218" cy="335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BBCF3-9CDA-4621-A952-EE429F1EB99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15" y="754062"/>
            <a:ext cx="5943601" cy="3811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55E094-46BB-4890-99A9-944DAECCF195}"/>
              </a:ext>
            </a:extLst>
          </p:cNvPr>
          <p:cNvSpPr txBox="1"/>
          <p:nvPr/>
        </p:nvSpPr>
        <p:spPr>
          <a:xfrm>
            <a:off x="6026316" y="1736502"/>
            <a:ext cx="3041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 Neue"/>
              </a:rPr>
              <a:t>…. 40% of inter-individual differences in </a:t>
            </a:r>
            <a:r>
              <a:rPr lang="el-GR" dirty="0">
                <a:solidFill>
                  <a:schemeClr val="tx2"/>
                </a:solidFill>
              </a:rPr>
              <a:t>Δ</a:t>
            </a:r>
            <a:r>
              <a:rPr lang="en-US" dirty="0">
                <a:solidFill>
                  <a:schemeClr val="tx2"/>
                </a:solidFill>
                <a:latin typeface="Helvetica Neue"/>
              </a:rPr>
              <a:t>age can be attributed to genetic factors.</a:t>
            </a:r>
            <a:endParaRPr lang="nl-NL" dirty="0">
              <a:solidFill>
                <a:schemeClr val="tx2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486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540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Biological implications?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F86829-521A-4D30-A899-CAACFC95AB21}"/>
              </a:ext>
            </a:extLst>
          </p:cNvPr>
          <p:cNvSpPr/>
          <p:nvPr/>
        </p:nvSpPr>
        <p:spPr>
          <a:xfrm>
            <a:off x="2524540" y="4075041"/>
            <a:ext cx="3120887" cy="944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BD3B3-5173-412A-97E3-8DB0AB2663C7}"/>
              </a:ext>
            </a:extLst>
          </p:cNvPr>
          <p:cNvSpPr txBox="1"/>
          <p:nvPr/>
        </p:nvSpPr>
        <p:spPr>
          <a:xfrm>
            <a:off x="6768549" y="4620280"/>
            <a:ext cx="181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</a:rPr>
              <a:t>Horvath and Raj. </a:t>
            </a:r>
          </a:p>
          <a:p>
            <a:r>
              <a:rPr lang="en-US" sz="1400" i="1" dirty="0">
                <a:latin typeface="Helvetica Neue"/>
              </a:rPr>
              <a:t>Nat Rev Genet </a:t>
            </a:r>
            <a:r>
              <a:rPr lang="en-US" sz="1400" dirty="0">
                <a:latin typeface="Helvetica Neue"/>
              </a:rPr>
              <a:t>2018</a:t>
            </a:r>
            <a:endParaRPr lang="nl-NL" sz="1400" dirty="0">
              <a:latin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2B96F-C5AF-4E3B-AD4B-B9684C4168D7}"/>
              </a:ext>
            </a:extLst>
          </p:cNvPr>
          <p:cNvSpPr/>
          <p:nvPr/>
        </p:nvSpPr>
        <p:spPr>
          <a:xfrm>
            <a:off x="2796210" y="873330"/>
            <a:ext cx="2849218" cy="335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Picture 2" descr="Fig. 3">
            <a:extLst>
              <a:ext uri="{FF2B5EF4-FFF2-40B4-BE49-F238E27FC236}">
                <a16:creationId xmlns:a16="http://schemas.microsoft.com/office/drawing/2014/main" id="{E43B9147-32E0-4542-8285-354DE5803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56" y="713791"/>
            <a:ext cx="4219161" cy="442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423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54062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Conclusions</a:t>
            </a:r>
          </a:p>
        </p:txBody>
      </p:sp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624930" y="1081183"/>
            <a:ext cx="7894139" cy="147732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</a:rPr>
              <a:t>Across the whole life course, from intrauterine life to adulthood, the environment continuously influences the epigenome.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</a:rPr>
              <a:t>DNA methylation changes precisely track chronological age and may also mark biological age.</a:t>
            </a:r>
            <a:r>
              <a:rPr lang="nl-NL" dirty="0">
                <a:latin typeface="Helvetica Neue"/>
              </a:rPr>
              <a:t>	</a:t>
            </a:r>
          </a:p>
        </p:txBody>
      </p:sp>
      <p:pic>
        <p:nvPicPr>
          <p:cNvPr id="5" name="Picture 4" descr="Image result">
            <a:extLst>
              <a:ext uri="{FF2B5EF4-FFF2-40B4-BE49-F238E27FC236}">
                <a16:creationId xmlns:a16="http://schemas.microsoft.com/office/drawing/2014/main" id="{EF1BEECA-B1BD-4742-A7B9-8921D16F7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14" y="2690964"/>
            <a:ext cx="3501731" cy="237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22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" t="10739" r="3270" b="2660"/>
          <a:stretch>
            <a:fillRect/>
          </a:stretch>
        </p:blipFill>
        <p:spPr bwMode="auto">
          <a:xfrm>
            <a:off x="4247699" y="2837006"/>
            <a:ext cx="4119224" cy="224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jrtle-agouti-mice-2-30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69" y="2629007"/>
            <a:ext cx="3209492" cy="2300737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7245" y="912368"/>
            <a:ext cx="695007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defTabSz="914400">
              <a:buClr>
                <a:srgbClr val="800000"/>
              </a:buClr>
            </a:pPr>
            <a:r>
              <a:rPr lang="nl-NL" dirty="0" err="1">
                <a:solidFill>
                  <a:srgbClr val="376092"/>
                </a:solidFill>
                <a:latin typeface="Helvetica Neue"/>
                <a:cs typeface="Helvetica Neue"/>
              </a:rPr>
              <a:t>Inbred</a:t>
            </a:r>
            <a:r>
              <a:rPr lang="nl-NL" dirty="0">
                <a:solidFill>
                  <a:srgbClr val="376092"/>
                </a:solidFill>
                <a:latin typeface="Helvetica Neue"/>
                <a:cs typeface="Helvetica Neue"/>
              </a:rPr>
              <a:t> </a:t>
            </a:r>
            <a:r>
              <a:rPr lang="nl-NL" dirty="0" err="1">
                <a:solidFill>
                  <a:srgbClr val="376092"/>
                </a:solidFill>
                <a:latin typeface="Helvetica Neue"/>
                <a:cs typeface="Helvetica Neue"/>
              </a:rPr>
              <a:t>agouti</a:t>
            </a:r>
            <a:r>
              <a:rPr lang="nl-NL" dirty="0">
                <a:solidFill>
                  <a:srgbClr val="376092"/>
                </a:solidFill>
                <a:latin typeface="Helvetica Neue"/>
                <a:cs typeface="Helvetica Neue"/>
              </a:rPr>
              <a:t> </a:t>
            </a:r>
            <a:r>
              <a:rPr lang="nl-NL" dirty="0" err="1">
                <a:solidFill>
                  <a:srgbClr val="376092"/>
                </a:solidFill>
                <a:latin typeface="Helvetica Neue"/>
                <a:cs typeface="Helvetica Neue"/>
              </a:rPr>
              <a:t>mice</a:t>
            </a:r>
            <a:r>
              <a:rPr lang="nl-NL" dirty="0">
                <a:solidFill>
                  <a:srgbClr val="376092"/>
                </a:solidFill>
                <a:latin typeface="Helvetica Neue"/>
                <a:cs typeface="Helvetica Neue"/>
              </a:rPr>
              <a:t>: </a:t>
            </a:r>
            <a:r>
              <a:rPr lang="nl-NL" dirty="0" err="1">
                <a:solidFill>
                  <a:srgbClr val="376092"/>
                </a:solidFill>
                <a:latin typeface="Helvetica Neue"/>
                <a:cs typeface="Helvetica Neue"/>
              </a:rPr>
              <a:t>same</a:t>
            </a:r>
            <a:r>
              <a:rPr lang="nl-NL" dirty="0">
                <a:solidFill>
                  <a:srgbClr val="376092"/>
                </a:solidFill>
                <a:latin typeface="Helvetica Neue"/>
                <a:cs typeface="Helvetica Neue"/>
              </a:rPr>
              <a:t> DNA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  <a:latin typeface="Helvetica Neue"/>
                <a:cs typeface="Helvetica Neue"/>
              </a:rPr>
              <a:t>sequence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Helvetica Neue"/>
              <a:cs typeface="Helvetica Neue"/>
            </a:endParaRPr>
          </a:p>
          <a:p>
            <a:pPr marL="285750" indent="-285750" defTabSz="914400"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en-GB" dirty="0">
                <a:latin typeface="Helvetica Neue"/>
                <a:cs typeface="Helvetica Neue"/>
              </a:rPr>
              <a:t>Methyl supplementation diet pregnant females</a:t>
            </a:r>
          </a:p>
          <a:p>
            <a:pPr marL="285750" indent="-285750" defTabSz="914400"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en-GB" dirty="0">
                <a:solidFill>
                  <a:srgbClr val="953735"/>
                </a:solidFill>
                <a:latin typeface="Helvetica Neue"/>
                <a:cs typeface="Helvetica Neue"/>
              </a:rPr>
              <a:t>Recorded</a:t>
            </a:r>
            <a:r>
              <a:rPr lang="en-GB" dirty="0">
                <a:solidFill>
                  <a:srgbClr val="376092"/>
                </a:solidFill>
                <a:latin typeface="Helvetica Neue"/>
                <a:cs typeface="Helvetica Neue"/>
              </a:rPr>
              <a:t> </a:t>
            </a:r>
            <a:r>
              <a:rPr lang="en-GB" dirty="0">
                <a:latin typeface="Helvetica Neue"/>
                <a:cs typeface="Helvetica Neue"/>
              </a:rPr>
              <a:t>as higher methylation of </a:t>
            </a:r>
            <a:r>
              <a:rPr lang="en-GB" i="1" dirty="0">
                <a:latin typeface="Helvetica Neue"/>
                <a:cs typeface="Helvetica Neue"/>
              </a:rPr>
              <a:t>agouti</a:t>
            </a:r>
            <a:r>
              <a:rPr lang="en-GB" dirty="0">
                <a:latin typeface="Helvetica Neue"/>
                <a:cs typeface="Helvetica Neue"/>
              </a:rPr>
              <a:t> gene</a:t>
            </a:r>
            <a:endParaRPr lang="en-GB" i="1" dirty="0">
              <a:latin typeface="Helvetica Neue"/>
              <a:cs typeface="Helvetica Neue"/>
            </a:endParaRPr>
          </a:p>
          <a:p>
            <a:pPr marL="285750" indent="-285750" defTabSz="914400"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Helvetica Neue"/>
                <a:cs typeface="Helvetica Neue"/>
              </a:rPr>
              <a:t>Expressed </a:t>
            </a:r>
            <a:r>
              <a:rPr lang="en-GB" dirty="0">
                <a:latin typeface="Helvetica Neue"/>
                <a:cs typeface="Helvetica Neue"/>
              </a:rPr>
              <a:t>as no synthesis of yellow colour</a:t>
            </a:r>
          </a:p>
          <a:p>
            <a:pPr marL="285750" indent="-285750" defTabSz="914400"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en-GB" dirty="0">
                <a:solidFill>
                  <a:srgbClr val="953735"/>
                </a:solidFill>
                <a:latin typeface="Helvetica Neue"/>
                <a:cs typeface="Helvetica Neue"/>
              </a:rPr>
              <a:t>Propagated</a:t>
            </a:r>
            <a:r>
              <a:rPr lang="en-GB" dirty="0">
                <a:solidFill>
                  <a:srgbClr val="000099"/>
                </a:solidFill>
                <a:latin typeface="Helvetica Neue"/>
                <a:cs typeface="Helvetica Neue"/>
              </a:rPr>
              <a:t> </a:t>
            </a:r>
            <a:r>
              <a:rPr lang="en-GB" dirty="0">
                <a:latin typeface="Helvetica Neue"/>
                <a:cs typeface="Helvetica Neue"/>
              </a:rPr>
              <a:t>across tissues</a:t>
            </a:r>
          </a:p>
          <a:p>
            <a:pPr marL="285750" indent="-285750" defTabSz="914400"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en-GB" dirty="0">
                <a:solidFill>
                  <a:srgbClr val="953735"/>
                </a:solidFill>
                <a:latin typeface="Helvetica Neue"/>
                <a:cs typeface="Helvetica Neue"/>
              </a:rPr>
              <a:t>Retained </a:t>
            </a:r>
            <a:r>
              <a:rPr lang="en-GB" dirty="0">
                <a:latin typeface="Helvetica Neue"/>
                <a:cs typeface="Helvetica Neue"/>
              </a:rPr>
              <a:t>into adulthood</a:t>
            </a:r>
          </a:p>
          <a:p>
            <a:pPr marL="285750" indent="-285750" defTabSz="914400">
              <a:buClr>
                <a:srgbClr val="800000"/>
              </a:buClr>
              <a:buFontTx/>
              <a:buChar char="•"/>
            </a:pPr>
            <a:endParaRPr lang="en-GB" dirty="0">
              <a:latin typeface="Helvetica Neue"/>
              <a:cs typeface="Helvetica Neue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93138" y="4882376"/>
            <a:ext cx="28928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dirty="0" err="1">
                <a:latin typeface="Helvetica Neue"/>
                <a:cs typeface="Helvetica Neue"/>
              </a:rPr>
              <a:t>Waterland</a:t>
            </a:r>
            <a:r>
              <a:rPr lang="en-GB" sz="1200" dirty="0">
                <a:latin typeface="Helvetica Neue"/>
                <a:cs typeface="Helvetica Neue"/>
              </a:rPr>
              <a:t> and </a:t>
            </a:r>
            <a:r>
              <a:rPr lang="en-GB" sz="1200" dirty="0" err="1">
                <a:latin typeface="Helvetica Neue"/>
                <a:cs typeface="Helvetica Neue"/>
              </a:rPr>
              <a:t>Jirtle</a:t>
            </a:r>
            <a:r>
              <a:rPr lang="en-GB" sz="1200" dirty="0">
                <a:latin typeface="Helvetica Neue"/>
                <a:cs typeface="Helvetica Neue"/>
              </a:rPr>
              <a:t>. </a:t>
            </a:r>
            <a:r>
              <a:rPr lang="en-GB" sz="1200" i="1" dirty="0" err="1">
                <a:latin typeface="Helvetica Neue"/>
                <a:cs typeface="Helvetica Neue"/>
              </a:rPr>
              <a:t>Mol</a:t>
            </a:r>
            <a:r>
              <a:rPr lang="en-GB" sz="1200" i="1" dirty="0">
                <a:latin typeface="Helvetica Neue"/>
                <a:cs typeface="Helvetica Neue"/>
              </a:rPr>
              <a:t> Cell </a:t>
            </a:r>
            <a:r>
              <a:rPr lang="en-GB" sz="1200" i="1" dirty="0" err="1">
                <a:latin typeface="Helvetica Neue"/>
                <a:cs typeface="Helvetica Neue"/>
              </a:rPr>
              <a:t>Biol</a:t>
            </a:r>
            <a:r>
              <a:rPr lang="en-GB" sz="1200" i="1" dirty="0">
                <a:latin typeface="Helvetica Neue"/>
                <a:cs typeface="Helvetica Neue"/>
              </a:rPr>
              <a:t> </a:t>
            </a:r>
            <a:r>
              <a:rPr lang="en-GB" sz="1200" dirty="0">
                <a:latin typeface="Helvetica Neue"/>
                <a:cs typeface="Helvetica Neue"/>
              </a:rPr>
              <a:t>2003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226050" y="3368675"/>
            <a:ext cx="3937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7521" y="2226723"/>
            <a:ext cx="1321085" cy="11799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9402090">
            <a:off x="3120768" y="2475061"/>
            <a:ext cx="1534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Helvetica Neue"/>
                <a:cs typeface="Helvetica Neue"/>
              </a:rPr>
              <a:t>Pregnant mums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666793" y="87311"/>
            <a:ext cx="56733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chemeClr val="tx2"/>
                </a:solidFill>
                <a:latin typeface="Helvetica Neue"/>
                <a:cs typeface="Helvetica Neue"/>
              </a:rPr>
              <a:t>Epigenetics of coat </a:t>
            </a:r>
            <a:r>
              <a:rPr lang="en-GB" sz="3600" b="1" dirty="0" err="1">
                <a:solidFill>
                  <a:schemeClr val="tx2"/>
                </a:solidFill>
                <a:latin typeface="Helvetica Neue"/>
                <a:cs typeface="Helvetica Neue"/>
              </a:rPr>
              <a:t>color</a:t>
            </a:r>
            <a:endParaRPr lang="en-GB" sz="36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0498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jrtle-agouti-mice-2-30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69" y="2629007"/>
            <a:ext cx="3209492" cy="2300737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93138" y="4882376"/>
            <a:ext cx="28928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dirty="0" err="1">
                <a:latin typeface="Helvetica Neue"/>
                <a:cs typeface="Helvetica Neue"/>
              </a:rPr>
              <a:t>Waterland</a:t>
            </a:r>
            <a:r>
              <a:rPr lang="en-GB" sz="1200" dirty="0">
                <a:latin typeface="Helvetica Neue"/>
                <a:cs typeface="Helvetica Neue"/>
              </a:rPr>
              <a:t> and </a:t>
            </a:r>
            <a:r>
              <a:rPr lang="en-GB" sz="1200" dirty="0" err="1">
                <a:latin typeface="Helvetica Neue"/>
                <a:cs typeface="Helvetica Neue"/>
              </a:rPr>
              <a:t>Jirtle</a:t>
            </a:r>
            <a:r>
              <a:rPr lang="en-GB" sz="1200" dirty="0">
                <a:latin typeface="Helvetica Neue"/>
                <a:cs typeface="Helvetica Neue"/>
              </a:rPr>
              <a:t>. </a:t>
            </a:r>
            <a:r>
              <a:rPr lang="en-GB" sz="1200" i="1" dirty="0" err="1">
                <a:latin typeface="Helvetica Neue"/>
                <a:cs typeface="Helvetica Neue"/>
              </a:rPr>
              <a:t>Mol</a:t>
            </a:r>
            <a:r>
              <a:rPr lang="en-GB" sz="1200" i="1" dirty="0">
                <a:latin typeface="Helvetica Neue"/>
                <a:cs typeface="Helvetica Neue"/>
              </a:rPr>
              <a:t> Cell </a:t>
            </a:r>
            <a:r>
              <a:rPr lang="en-GB" sz="1200" i="1" dirty="0" err="1">
                <a:latin typeface="Helvetica Neue"/>
                <a:cs typeface="Helvetica Neue"/>
              </a:rPr>
              <a:t>Biol</a:t>
            </a:r>
            <a:r>
              <a:rPr lang="en-GB" sz="1200" i="1" dirty="0">
                <a:latin typeface="Helvetica Neue"/>
                <a:cs typeface="Helvetica Neue"/>
              </a:rPr>
              <a:t> </a:t>
            </a:r>
            <a:r>
              <a:rPr lang="en-GB" sz="1200" dirty="0">
                <a:latin typeface="Helvetica Neue"/>
                <a:cs typeface="Helvetica Neue"/>
              </a:rPr>
              <a:t>2003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64792" y="3368675"/>
            <a:ext cx="3937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4964792" y="3368675"/>
            <a:ext cx="3937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92" y="1665725"/>
            <a:ext cx="3302000" cy="33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4964792" y="1701066"/>
            <a:ext cx="3937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0" y="190500"/>
            <a:ext cx="91439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376092"/>
                </a:solidFill>
                <a:latin typeface="Helvetica Neue"/>
                <a:cs typeface="Helvetica Neue"/>
              </a:rPr>
              <a:t>Epigenetics: the memory of the DNA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 rot="21314212">
            <a:off x="3470801" y="939591"/>
            <a:ext cx="16081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chemeClr val="accent2">
                    <a:lumMod val="75000"/>
                  </a:schemeClr>
                </a:solidFill>
                <a:latin typeface="Helvetica Neue"/>
                <a:cs typeface="Helvetica Neue"/>
              </a:rPr>
              <a:t>messy</a:t>
            </a:r>
          </a:p>
        </p:txBody>
      </p:sp>
      <p:sp>
        <p:nvSpPr>
          <p:cNvPr id="23" name="Arc 22"/>
          <p:cNvSpPr/>
          <p:nvPr/>
        </p:nvSpPr>
        <p:spPr>
          <a:xfrm flipV="1">
            <a:off x="3309283" y="229977"/>
            <a:ext cx="914400" cy="914400"/>
          </a:xfrm>
          <a:prstGeom prst="arc">
            <a:avLst>
              <a:gd name="adj1" fmla="val 17475030"/>
              <a:gd name="adj2" fmla="val 0"/>
            </a:avLst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flipH="1" flipV="1">
            <a:off x="4236383" y="217277"/>
            <a:ext cx="914400" cy="914400"/>
          </a:xfrm>
          <a:prstGeom prst="arc">
            <a:avLst>
              <a:gd name="adj1" fmla="val 17475030"/>
              <a:gd name="adj2" fmla="val 0"/>
            </a:avLst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6963" y="1028557"/>
            <a:ext cx="1321085" cy="11799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9402090">
            <a:off x="7340210" y="1276895"/>
            <a:ext cx="1534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Helvetica Neue"/>
                <a:cs typeface="Helvetica Neue"/>
              </a:rPr>
              <a:t>Pregnant mums</a:t>
            </a:r>
          </a:p>
        </p:txBody>
      </p:sp>
    </p:spTree>
    <p:extLst>
      <p:ext uri="{BB962C8B-B14F-4D97-AF65-F5344CB8AC3E}">
        <p14:creationId xmlns:p14="http://schemas.microsoft.com/office/powerpoint/2010/main" val="148707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22" grpId="0"/>
      <p:bldP spid="23" grpId="0" animBg="1"/>
      <p:bldP spid="24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25775"/>
            <a:ext cx="9144000" cy="7540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Dutch Hunger Winter</a:t>
            </a:r>
          </a:p>
        </p:txBody>
      </p:sp>
      <p:sp>
        <p:nvSpPr>
          <p:cNvPr id="17" name="Content Placeholder 2"/>
          <p:cNvSpPr>
            <a:spLocks/>
          </p:cNvSpPr>
          <p:nvPr/>
        </p:nvSpPr>
        <p:spPr bwMode="auto">
          <a:xfrm>
            <a:off x="600937" y="2281172"/>
            <a:ext cx="8357712" cy="197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r>
              <a:rPr lang="en-US" sz="2000" dirty="0">
                <a:latin typeface="Helvetica Neue"/>
                <a:ea typeface="Helvetica Neue"/>
                <a:cs typeface="Helvetica Neue"/>
              </a:rPr>
              <a:t>Severe famine during the winter of 1944-45 in WW2</a:t>
            </a:r>
            <a:r>
              <a:rPr lang="en-US" sz="2000" dirty="0">
                <a:latin typeface="Helvetica Neue"/>
                <a:cs typeface="Helvetica Neue"/>
              </a:rPr>
              <a:t>.</a:t>
            </a:r>
          </a:p>
          <a:p>
            <a:pPr marL="177800" indent="-177800"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r>
              <a:rPr lang="en-US" sz="2000" dirty="0">
                <a:latin typeface="Helvetica Neue"/>
                <a:cs typeface="Helvetica Neue"/>
              </a:rPr>
              <a:t>Exposure during intra-uterine life associated with</a:t>
            </a:r>
            <a:br>
              <a:rPr lang="en-US" sz="2000" dirty="0">
                <a:latin typeface="Helvetica Neue"/>
                <a:cs typeface="Helvetica Neue"/>
              </a:rPr>
            </a:br>
            <a:r>
              <a:rPr lang="en-US" sz="2000" dirty="0">
                <a:latin typeface="Helvetica Neue"/>
                <a:cs typeface="Helvetica Neue"/>
              </a:rPr>
              <a:t>cardiometabolic health (</a:t>
            </a:r>
            <a:r>
              <a:rPr lang="en-US" sz="2000" dirty="0">
                <a:solidFill>
                  <a:schemeClr val="tx2"/>
                </a:solidFill>
                <a:latin typeface="Helvetica Neue"/>
                <a:cs typeface="Helvetica Neue"/>
              </a:rPr>
              <a:t>overweight, diabetes, </a:t>
            </a:r>
            <a:r>
              <a:rPr lang="en-US" sz="2000" dirty="0" err="1">
                <a:solidFill>
                  <a:schemeClr val="tx2"/>
                </a:solidFill>
                <a:latin typeface="Helvetica Neue"/>
                <a:cs typeface="Helvetica Neue"/>
              </a:rPr>
              <a:t>unfavourable</a:t>
            </a:r>
            <a:r>
              <a:rPr lang="en-US" sz="2000" dirty="0">
                <a:solidFill>
                  <a:schemeClr val="tx2"/>
                </a:solidFill>
                <a:latin typeface="Helvetica Neue"/>
                <a:cs typeface="Helvetica Neue"/>
              </a:rPr>
              <a:t> lipid levels</a:t>
            </a:r>
            <a:r>
              <a:rPr lang="en-US" sz="2000" dirty="0">
                <a:latin typeface="Helvetica Neue"/>
                <a:cs typeface="Helvetica Neue"/>
              </a:rPr>
              <a:t>) and schizophrenia.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27063" y="778649"/>
            <a:ext cx="8049978" cy="803272"/>
          </a:xfrm>
          <a:prstGeom prst="rightArrow">
            <a:avLst>
              <a:gd name="adj1" fmla="val 36244"/>
              <a:gd name="adj2" fmla="val 55105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cs typeface="Tahoma" pitchFamily="34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27063" y="1011008"/>
            <a:ext cx="16193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Gametogenesis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481319" y="1011008"/>
            <a:ext cx="12458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Conception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814454" y="1011008"/>
            <a:ext cx="8558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Growth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962075" y="1011008"/>
            <a:ext cx="6174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Birth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272113" y="1011008"/>
            <a:ext cx="8210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Ageing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5905168" y="1011008"/>
            <a:ext cx="11320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Adulthood</a:t>
            </a: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 flipV="1">
            <a:off x="3831772" y="1797418"/>
            <a:ext cx="3690472" cy="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26" name="Picture 25" descr="Plaatje%20Bas_large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2620" y="1485513"/>
            <a:ext cx="469152" cy="563516"/>
          </a:xfrm>
          <a:prstGeom prst="rect">
            <a:avLst/>
          </a:prstGeom>
        </p:spPr>
      </p:pic>
      <p:pic>
        <p:nvPicPr>
          <p:cNvPr id="27" name="Picture 26" descr="Plaatje%20Bas_large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7196" y="1485513"/>
            <a:ext cx="296361" cy="576000"/>
          </a:xfrm>
          <a:prstGeom prst="rect">
            <a:avLst/>
          </a:prstGeom>
        </p:spPr>
      </p:pic>
      <p:sp>
        <p:nvSpPr>
          <p:cNvPr id="28" name="5-Point Star 27"/>
          <p:cNvSpPr/>
          <p:nvPr/>
        </p:nvSpPr>
        <p:spPr>
          <a:xfrm>
            <a:off x="7626830" y="1408949"/>
            <a:ext cx="209177" cy="209176"/>
          </a:xfrm>
          <a:prstGeom prst="star5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7629818" y="1665936"/>
            <a:ext cx="209177" cy="209176"/>
          </a:xfrm>
          <a:prstGeom prst="star5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21067" y="1588243"/>
            <a:ext cx="90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Helvetica Neue"/>
                <a:cs typeface="Helvetica Neue"/>
              </a:rPr>
              <a:t>Health</a:t>
            </a:r>
          </a:p>
        </p:txBody>
      </p:sp>
      <p:pic>
        <p:nvPicPr>
          <p:cNvPr id="37" name="Picture 18" descr="Bezetting40-45G6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92" y="3917758"/>
            <a:ext cx="1590266" cy="113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19" descr="embry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482" y="3917757"/>
            <a:ext cx="1170811" cy="113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4" descr="Screen Shot 2011-09-21 at 10.16.04 PM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10" y="3917758"/>
            <a:ext cx="958167" cy="112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14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25775"/>
            <a:ext cx="9144000" cy="7540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Study design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27063" y="778649"/>
            <a:ext cx="8049978" cy="803272"/>
          </a:xfrm>
          <a:prstGeom prst="rightArrow">
            <a:avLst>
              <a:gd name="adj1" fmla="val 36244"/>
              <a:gd name="adj2" fmla="val 55105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cs typeface="Tahoma" pitchFamily="34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27063" y="1011008"/>
            <a:ext cx="16193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Gametogenesis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481319" y="1011008"/>
            <a:ext cx="12458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Conception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814454" y="1011008"/>
            <a:ext cx="8558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Growth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962075" y="1011008"/>
            <a:ext cx="6174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Birth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272113" y="1011008"/>
            <a:ext cx="8210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Ageing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5905168" y="1011008"/>
            <a:ext cx="11320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Adulthood</a:t>
            </a: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 flipV="1">
            <a:off x="3831772" y="1797418"/>
            <a:ext cx="3690472" cy="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26" name="Picture 25" descr="Plaatje%20Bas_large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2620" y="1485513"/>
            <a:ext cx="469152" cy="563516"/>
          </a:xfrm>
          <a:prstGeom prst="rect">
            <a:avLst/>
          </a:prstGeom>
        </p:spPr>
      </p:pic>
      <p:pic>
        <p:nvPicPr>
          <p:cNvPr id="27" name="Picture 26" descr="Plaatje%20Bas_large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7196" y="1485513"/>
            <a:ext cx="296361" cy="576000"/>
          </a:xfrm>
          <a:prstGeom prst="rect">
            <a:avLst/>
          </a:prstGeom>
        </p:spPr>
      </p:pic>
      <p:sp>
        <p:nvSpPr>
          <p:cNvPr id="28" name="5-Point Star 27"/>
          <p:cNvSpPr/>
          <p:nvPr/>
        </p:nvSpPr>
        <p:spPr>
          <a:xfrm>
            <a:off x="7626830" y="1408949"/>
            <a:ext cx="209177" cy="209176"/>
          </a:xfrm>
          <a:prstGeom prst="star5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7629818" y="1665936"/>
            <a:ext cx="209177" cy="209176"/>
          </a:xfrm>
          <a:prstGeom prst="star5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21067" y="1588243"/>
            <a:ext cx="90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Helvetica Neue"/>
                <a:cs typeface="Helvetica Neue"/>
              </a:rPr>
              <a:t>Health</a:t>
            </a:r>
          </a:p>
        </p:txBody>
      </p:sp>
      <p:pic>
        <p:nvPicPr>
          <p:cNvPr id="31" name="Picture 18" descr="Bezetting40-45G6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92" y="3917758"/>
            <a:ext cx="1590266" cy="113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19" descr="embry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482" y="3917757"/>
            <a:ext cx="1170811" cy="113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4" descr="Screen Shot 2011-09-21 at 10.16.04 PM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10" y="3917758"/>
            <a:ext cx="958167" cy="112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Content Placeholder 2"/>
          <p:cNvSpPr>
            <a:spLocks/>
          </p:cNvSpPr>
          <p:nvPr/>
        </p:nvSpPr>
        <p:spPr bwMode="auto">
          <a:xfrm>
            <a:off x="594284" y="2170674"/>
            <a:ext cx="8549715" cy="197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buClr>
                <a:schemeClr val="tx2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</a:rPr>
              <a:t>Quasi-experimental</a:t>
            </a:r>
            <a:r>
              <a:rPr lang="en-US" sz="2000" dirty="0">
                <a:latin typeface="Helvetica Neue"/>
                <a:ea typeface="Helvetica Neue"/>
                <a:cs typeface="Helvetica Neue"/>
              </a:rPr>
              <a:t>:</a:t>
            </a:r>
            <a:r>
              <a:rPr lang="en-US" sz="2000" dirty="0">
                <a:latin typeface="Helvetica Neue"/>
                <a:ea typeface="Helvetica Neue"/>
                <a:cs typeface="Helvetica Neue"/>
                <a:sym typeface="Wingdings"/>
              </a:rPr>
              <a:t> </a:t>
            </a:r>
            <a:r>
              <a:rPr lang="en-US" sz="2000" dirty="0">
                <a:latin typeface="Helvetica Neue"/>
                <a:ea typeface="Helvetica Neue"/>
                <a:cs typeface="Helvetica Neue"/>
              </a:rPr>
              <a:t>daily rations &lt;700 kcal/day set for whole population.</a:t>
            </a:r>
          </a:p>
          <a:p>
            <a:pPr marL="177800" indent="-177800">
              <a:buClr>
                <a:schemeClr val="tx2"/>
              </a:buClr>
              <a:buFont typeface="Arial" charset="0"/>
              <a:buChar char="•"/>
            </a:pPr>
            <a:r>
              <a:rPr lang="en-US" sz="2000" dirty="0">
                <a:solidFill>
                  <a:srgbClr val="1F497D"/>
                </a:solidFill>
                <a:latin typeface="Helvetica Neue"/>
                <a:ea typeface="Helvetica Neue"/>
                <a:cs typeface="Helvetica Neue"/>
              </a:rPr>
              <a:t>Prospective</a:t>
            </a:r>
            <a:r>
              <a:rPr lang="en-US" sz="2000" dirty="0">
                <a:latin typeface="Helvetica Neue"/>
                <a:ea typeface="Helvetica Neue"/>
                <a:cs typeface="Helvetica Neue"/>
              </a:rPr>
              <a:t>: traced back exposed individuals at age 60y from records at institutions in affected cities; timing known.</a:t>
            </a:r>
          </a:p>
          <a:p>
            <a:pPr marL="177800" indent="-177800">
              <a:buClr>
                <a:schemeClr val="tx2"/>
              </a:buClr>
              <a:buFont typeface="Arial" charset="0"/>
              <a:buChar char="•"/>
            </a:pPr>
            <a:r>
              <a:rPr lang="en-US" sz="2000" dirty="0">
                <a:solidFill>
                  <a:srgbClr val="1F497D"/>
                </a:solidFill>
                <a:latin typeface="Helvetica Neue"/>
                <a:ea typeface="Helvetica Neue"/>
                <a:cs typeface="Helvetica Neue"/>
              </a:rPr>
              <a:t>Best possible controls</a:t>
            </a:r>
            <a:r>
              <a:rPr lang="en-US" sz="2000" dirty="0">
                <a:latin typeface="Helvetica Neue"/>
                <a:ea typeface="Helvetica Neue"/>
                <a:cs typeface="Helvetica Neue"/>
              </a:rPr>
              <a:t>: unexposed, same-sex siblings.</a:t>
            </a:r>
          </a:p>
        </p:txBody>
      </p:sp>
    </p:spTree>
    <p:extLst>
      <p:ext uri="{BB962C8B-B14F-4D97-AF65-F5344CB8AC3E}">
        <p14:creationId xmlns:p14="http://schemas.microsoft.com/office/powerpoint/2010/main" val="124027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2474424" y="958486"/>
            <a:ext cx="1283324" cy="485029"/>
          </a:xfrm>
          <a:prstGeom prst="rect">
            <a:avLst/>
          </a:prstGeom>
          <a:noFill/>
          <a:ln w="1905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Slieker_Figure_6.pd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797" y="3596911"/>
            <a:ext cx="3521016" cy="1546589"/>
          </a:xfrm>
          <a:prstGeom prst="rect">
            <a:avLst/>
          </a:prstGeom>
        </p:spPr>
      </p:pic>
      <p:sp>
        <p:nvSpPr>
          <p:cNvPr id="22" name="Text Box 36"/>
          <p:cNvSpPr txBox="1">
            <a:spLocks noChangeArrowheads="1"/>
          </p:cNvSpPr>
          <p:nvPr/>
        </p:nvSpPr>
        <p:spPr bwMode="auto">
          <a:xfrm>
            <a:off x="627063" y="2133303"/>
            <a:ext cx="798566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Neue"/>
                <a:cs typeface="Helvetica Neue"/>
              </a:rPr>
              <a:t>Focus on early gestation (</a:t>
            </a:r>
            <a:r>
              <a:rPr lang="en-US" sz="2000" dirty="0" err="1">
                <a:latin typeface="Helvetica Neue"/>
                <a:cs typeface="Helvetica Neue"/>
              </a:rPr>
              <a:t>ie</a:t>
            </a:r>
            <a:r>
              <a:rPr lang="en-US" sz="2000" dirty="0">
                <a:latin typeface="Helvetica Neue"/>
                <a:cs typeface="Helvetica Neue"/>
              </a:rPr>
              <a:t>. conception during Famine)</a:t>
            </a:r>
          </a:p>
          <a:p>
            <a:pPr marL="198000" indent="-198000">
              <a:buFont typeface="Arial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 Neue"/>
                <a:cs typeface="Helvetica Neue"/>
              </a:rPr>
              <a:t>Sensitive window? </a:t>
            </a:r>
            <a:r>
              <a:rPr lang="en-US" sz="2000" dirty="0">
                <a:solidFill>
                  <a:srgbClr val="000000"/>
                </a:solidFill>
                <a:latin typeface="Helvetica Neue"/>
                <a:cs typeface="Helvetica Neue"/>
              </a:rPr>
              <a:t>Critical stage in establishing and maintaining epigenetic marks.</a:t>
            </a:r>
          </a:p>
          <a:p>
            <a:pPr marL="198000" indent="-198000">
              <a:buFont typeface="Arial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 Neue"/>
                <a:cs typeface="Helvetica Neue"/>
              </a:rPr>
              <a:t>Soma-wide occurrence? </a:t>
            </a:r>
            <a:r>
              <a:rPr lang="en-US" sz="2000" dirty="0">
                <a:latin typeface="Helvetica Neue"/>
                <a:cs typeface="Helvetica Neue"/>
              </a:rPr>
              <a:t>Mitotic inheritance resulting in cross-tissue epigenetic differences (incl. peripheral tissues).</a:t>
            </a:r>
            <a:endParaRPr lang="en-US" sz="2000" dirty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25775"/>
            <a:ext cx="9144000" cy="7540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Study design</a:t>
            </a: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627063" y="778649"/>
            <a:ext cx="8049978" cy="803272"/>
          </a:xfrm>
          <a:prstGeom prst="rightArrow">
            <a:avLst>
              <a:gd name="adj1" fmla="val 36244"/>
              <a:gd name="adj2" fmla="val 55105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cs typeface="Tahoma" pitchFamily="34" charset="0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627063" y="1011008"/>
            <a:ext cx="16193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Gametogenesis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2481319" y="1011008"/>
            <a:ext cx="12458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Conception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814454" y="1011008"/>
            <a:ext cx="8558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Growth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3962075" y="1011008"/>
            <a:ext cx="6174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Birth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7272113" y="1011008"/>
            <a:ext cx="8210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Ageing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5905168" y="1011008"/>
            <a:ext cx="11320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Adulthood</a:t>
            </a:r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V="1">
            <a:off x="3831772" y="1797418"/>
            <a:ext cx="3690472" cy="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32" name="Picture 31" descr="Plaatje%20Bas_large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2620" y="1485513"/>
            <a:ext cx="469152" cy="563516"/>
          </a:xfrm>
          <a:prstGeom prst="rect">
            <a:avLst/>
          </a:prstGeom>
        </p:spPr>
      </p:pic>
      <p:pic>
        <p:nvPicPr>
          <p:cNvPr id="33" name="Picture 32" descr="Plaatje%20Bas_large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7196" y="1485513"/>
            <a:ext cx="296361" cy="576000"/>
          </a:xfrm>
          <a:prstGeom prst="rect">
            <a:avLst/>
          </a:prstGeom>
        </p:spPr>
      </p:pic>
      <p:sp>
        <p:nvSpPr>
          <p:cNvPr id="34" name="5-Point Star 33"/>
          <p:cNvSpPr/>
          <p:nvPr/>
        </p:nvSpPr>
        <p:spPr>
          <a:xfrm>
            <a:off x="7626830" y="1408949"/>
            <a:ext cx="209177" cy="209176"/>
          </a:xfrm>
          <a:prstGeom prst="star5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7629818" y="1665936"/>
            <a:ext cx="209177" cy="209176"/>
          </a:xfrm>
          <a:prstGeom prst="star5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21067" y="1588243"/>
            <a:ext cx="90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Helvetica Neue"/>
                <a:cs typeface="Helvetica Neue"/>
              </a:rPr>
              <a:t>Health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896655" y="1502243"/>
            <a:ext cx="1540532" cy="59034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36000" tIns="18000" rIns="36000" bIns="18000" anchor="ctr">
            <a:spAutoFit/>
          </a:bodyPr>
          <a:lstStyle/>
          <a:p>
            <a:pPr algn="ctr"/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Helvetica Neue"/>
                <a:cs typeface="Helvetica Neue"/>
              </a:rPr>
              <a:t>Epigenetic</a:t>
            </a:r>
          </a:p>
          <a:p>
            <a:pPr algn="ctr"/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Helvetica Neue"/>
                <a:cs typeface="Helvetica Neue"/>
              </a:rPr>
              <a:t>Mechanisms?</a:t>
            </a:r>
            <a:endParaRPr lang="en-GB" sz="1800" dirty="0">
              <a:solidFill>
                <a:schemeClr val="accent1">
                  <a:lumMod val="75000"/>
                </a:schemeClr>
              </a:solidFill>
              <a:latin typeface="Helvetica Neue"/>
              <a:cs typeface="Helvetica Neue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0933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" t="18394" r="16193" b="19354"/>
          <a:stretch>
            <a:fillRect/>
          </a:stretch>
        </p:blipFill>
        <p:spPr bwMode="auto">
          <a:xfrm>
            <a:off x="2102211" y="2091004"/>
            <a:ext cx="4020905" cy="2638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19636" y="2688236"/>
            <a:ext cx="125047" cy="3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nl-NL" sz="2400">
              <a:latin typeface="Times New Roman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071633" y="4660508"/>
            <a:ext cx="20742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Helvetica Neue"/>
                <a:cs typeface="Helvetica Neue"/>
              </a:rPr>
              <a:t>Estimated conception </a:t>
            </a:r>
          </a:p>
          <a:p>
            <a:r>
              <a:rPr lang="en-US" sz="1400" dirty="0">
                <a:solidFill>
                  <a:srgbClr val="800000"/>
                </a:solidFill>
                <a:latin typeface="Helvetica Neue"/>
                <a:cs typeface="Helvetica Neue"/>
              </a:rPr>
              <a:t>(Last menstrual period)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 rot="-5400000">
            <a:off x="449182" y="2959456"/>
            <a:ext cx="2560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800000"/>
                </a:solidFill>
              </a:rPr>
              <a:t>exposed - unexposed sibling</a:t>
            </a:r>
          </a:p>
          <a:p>
            <a:r>
              <a:rPr lang="en-US" sz="1600" dirty="0">
                <a:solidFill>
                  <a:srgbClr val="800000"/>
                </a:solidFill>
              </a:rPr>
              <a:t>Methylation difference (%)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 rot="5400000">
            <a:off x="5843415" y="4100334"/>
            <a:ext cx="12044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Helvetica Neue"/>
                <a:cs typeface="Helvetica Neue"/>
              </a:rPr>
              <a:t>Daily ration</a:t>
            </a:r>
          </a:p>
          <a:p>
            <a:r>
              <a:rPr lang="en-US" sz="1400" dirty="0">
                <a:solidFill>
                  <a:srgbClr val="800000"/>
                </a:solidFill>
                <a:latin typeface="Helvetica Neue"/>
                <a:cs typeface="Helvetica Neue"/>
              </a:rPr>
              <a:t>(kcal/day)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0" y="4810302"/>
            <a:ext cx="24874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Heijmans et al. </a:t>
            </a:r>
            <a:r>
              <a:rPr lang="en-US" sz="1400" i="1" dirty="0">
                <a:latin typeface="Helvetica Neue"/>
                <a:cs typeface="Helvetica Neue"/>
              </a:rPr>
              <a:t>PNAS</a:t>
            </a:r>
            <a:r>
              <a:rPr lang="en-US" sz="1400" dirty="0">
                <a:latin typeface="Helvetica Neue"/>
                <a:cs typeface="Helvetica Neue"/>
              </a:rPr>
              <a:t> 2008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654661" y="1468411"/>
            <a:ext cx="439822" cy="48820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3673" y="722480"/>
            <a:ext cx="8356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en-GB" dirty="0">
                <a:latin typeface="Helvetica Neue"/>
                <a:ea typeface="ＭＳ Ｐゴシック"/>
                <a:cs typeface="Helvetica Neue"/>
              </a:rPr>
              <a:t>DNA from blood of 60 individuals who were periconceptionally exposed to the Famine 6 decades ago.</a:t>
            </a:r>
          </a:p>
          <a:p>
            <a:pPr marL="180975" indent="-180975"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en-GB" i="1" dirty="0">
                <a:latin typeface="Helvetica Neue"/>
                <a:ea typeface="ＭＳ Ｐゴシック"/>
                <a:cs typeface="Helvetica Neue"/>
              </a:rPr>
              <a:t>IGF2</a:t>
            </a:r>
            <a:r>
              <a:rPr lang="en-GB" dirty="0">
                <a:latin typeface="Helvetica Neue"/>
                <a:ea typeface="ＭＳ Ｐゴシック"/>
                <a:cs typeface="Helvetica Neue"/>
              </a:rPr>
              <a:t>: Prenatal growth factor, also implicated in metabolic regulation and memory; epigenetically controlled.</a:t>
            </a:r>
            <a:endParaRPr lang="en-US" dirty="0">
              <a:solidFill>
                <a:srgbClr val="800000"/>
              </a:solidFill>
              <a:latin typeface="Helvetica Neue"/>
              <a:ea typeface="ＭＳ Ｐゴシック"/>
              <a:cs typeface="Helvetica Neue"/>
              <a:sym typeface="Wingdings" pitchFamily="2" charset="2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0" y="40252"/>
            <a:ext cx="91439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  <a:latin typeface="Helvetica Neue"/>
                <a:cs typeface="Helvetica Neue"/>
              </a:rPr>
              <a:t>Methylation of a growth gene</a:t>
            </a:r>
          </a:p>
        </p:txBody>
      </p:sp>
    </p:spTree>
    <p:extLst>
      <p:ext uri="{BB962C8B-B14F-4D97-AF65-F5344CB8AC3E}">
        <p14:creationId xmlns:p14="http://schemas.microsoft.com/office/powerpoint/2010/main" val="160934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7706</TotalTime>
  <Words>1175</Words>
  <Application>Microsoft Office PowerPoint</Application>
  <PresentationFormat>On-screen Show (16:9)</PresentationFormat>
  <Paragraphs>290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ＭＳ Ｐゴシック</vt:lpstr>
      <vt:lpstr>Arial</vt:lpstr>
      <vt:lpstr>Calibri</vt:lpstr>
      <vt:lpstr>Courier New</vt:lpstr>
      <vt:lpstr>Helvetica Neue</vt:lpstr>
      <vt:lpstr>Lucida Grande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Dutch Hunger Winter</vt:lpstr>
      <vt:lpstr>Study design</vt:lpstr>
      <vt:lpstr>Study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Epigenetic changes after prenatal famine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think through</vt:lpstr>
      <vt:lpstr>PowerPoint Presentation</vt:lpstr>
      <vt:lpstr>PowerPoint Presentation</vt:lpstr>
      <vt:lpstr>DNA methylation and age</vt:lpstr>
      <vt:lpstr>DNA methylation and age</vt:lpstr>
      <vt:lpstr>PowerPoint Presentation</vt:lpstr>
      <vt:lpstr>DNAm changes and mortality</vt:lpstr>
      <vt:lpstr>Biological implications?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BBMRI’s national genomics infrastructure</dc:title>
  <dc:creator>Heijmans, B.T. (MOLEPI)</dc:creator>
  <cp:lastModifiedBy>Heijmans, B.T. (MOLEPI)</cp:lastModifiedBy>
  <cp:revision>222</cp:revision>
  <dcterms:created xsi:type="dcterms:W3CDTF">2006-08-16T00:00:00Z</dcterms:created>
  <dcterms:modified xsi:type="dcterms:W3CDTF">2020-10-21T14:35:10Z</dcterms:modified>
</cp:coreProperties>
</file>