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98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8185" autoAdjust="0"/>
  </p:normalViewPr>
  <p:slideViewPr>
    <p:cSldViewPr snapToGrid="0" showGuides="1">
      <p:cViewPr varScale="1">
        <p:scale>
          <a:sx n="111" d="100"/>
          <a:sy n="111" d="100"/>
        </p:scale>
        <p:origin x="396" y="102"/>
      </p:cViewPr>
      <p:guideLst>
        <p:guide orient="horz" pos="2160"/>
        <p:guide pos="3840"/>
        <p:guide pos="551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F751A-F0DC-46F8-95AD-F30E2CD7C868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3F065-5171-4471-A67B-0D41A38078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239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>
                <a:solidFill>
                  <a:srgbClr val="003C66"/>
                </a:solidFill>
                <a:ea typeface="ＭＳ Ｐゴシック" charset="0"/>
              </a:rPr>
              <a:t>(http://zhanxw.github.io/rvtests/#introduction)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Harding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Genome-wide association studies (GWAS), in which hundreds of thousands to millions of genetic variants across the genomes of many individuals are tested to identify genotype–phenotype associations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Harding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Can analyze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unrelated individual and related (family-based) individuals for both quantitative and binary outcomes. 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3F065-5171-4471-A67B-0D41A380787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816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>
                <a:solidFill>
                  <a:srgbClr val="003C66"/>
                </a:solidFill>
                <a:ea typeface="ＭＳ Ｐゴシック" charset="0"/>
              </a:rPr>
              <a:t>http://zhanxw.github.io/rvtests/#introduction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3F065-5171-4471-A67B-0D41A380787F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1826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https://www.nature.com/articles/s41431-018-0159-6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3F065-5171-4471-A67B-0D41A380787F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5277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2"/>
                </a:solidFill>
              </a:rPr>
              <a:t>Larger samples have become available, and researchers have recognized the value of collaborating to combine resources </a:t>
            </a:r>
            <a:endParaRPr lang="nl-NL" dirty="0">
              <a:solidFill>
                <a:schemeClr val="tx2"/>
              </a:solidFill>
            </a:endParaRP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3F065-5171-4471-A67B-0D41A380787F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42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666666"/>
                </a:solidFill>
                <a:effectLst/>
                <a:latin typeface="Helvetica Neue"/>
              </a:rPr>
              <a:t>In phenotype file, missing values can be denoted by NA or any non-numeric values. Individuals with missing phenotypes will be automatically dropped from subsequent association analysis. For each missing phenotype value, a warning will be generated and recorded in the log file.</a:t>
            </a:r>
          </a:p>
          <a:p>
            <a:pPr algn="l"/>
            <a:r>
              <a:rPr lang="en-US" b="0" i="0" dirty="0">
                <a:solidFill>
                  <a:srgbClr val="666666"/>
                </a:solidFill>
                <a:effectLst/>
                <a:latin typeface="Helvetica Neue"/>
              </a:rPr>
              <a:t>When the phenotype values are only 0, 1 and 2,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Helvetica Neue"/>
              </a:rPr>
              <a:t>rvtests</a:t>
            </a:r>
            <a:r>
              <a:rPr lang="en-US" b="0" i="0" dirty="0">
                <a:solidFill>
                  <a:srgbClr val="666666"/>
                </a:solidFill>
                <a:effectLst/>
                <a:latin typeface="Helvetica Neue"/>
              </a:rPr>
              <a:t> will automatically treat it as binary traits. However, if you want to treat it as continuous trait, please use “--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Helvetica Neue"/>
              </a:rPr>
              <a:t>qtl</a:t>
            </a:r>
            <a:r>
              <a:rPr lang="en-US" b="0" i="0" dirty="0">
                <a:solidFill>
                  <a:srgbClr val="666666"/>
                </a:solidFill>
                <a:effectLst/>
                <a:latin typeface="Helvetica Neue"/>
              </a:rPr>
              <a:t>” option.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3F065-5171-4471-A67B-0D41A380787F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32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2"/>
                </a:solidFill>
              </a:rPr>
              <a:t>Standard approach </a:t>
            </a:r>
            <a:r>
              <a:rPr lang="nl-NL" dirty="0" err="1">
                <a:solidFill>
                  <a:schemeClr val="bg2"/>
                </a:solidFill>
              </a:rPr>
              <a:t>to</a:t>
            </a:r>
            <a:r>
              <a:rPr lang="nl-NL" dirty="0">
                <a:solidFill>
                  <a:schemeClr val="bg2"/>
                </a:solidFill>
              </a:rPr>
              <a:t> </a:t>
            </a:r>
            <a:r>
              <a:rPr lang="nl-NL" dirty="0" err="1">
                <a:solidFill>
                  <a:schemeClr val="bg2"/>
                </a:solidFill>
              </a:rPr>
              <a:t>idenify</a:t>
            </a:r>
            <a:r>
              <a:rPr lang="nl-NL" dirty="0">
                <a:solidFill>
                  <a:schemeClr val="bg2"/>
                </a:solidFill>
              </a:rPr>
              <a:t> </a:t>
            </a:r>
            <a:r>
              <a:rPr lang="nl-NL" dirty="0" err="1">
                <a:solidFill>
                  <a:schemeClr val="bg2"/>
                </a:solidFill>
              </a:rPr>
              <a:t>gentic</a:t>
            </a:r>
            <a:r>
              <a:rPr lang="nl-NL" dirty="0">
                <a:solidFill>
                  <a:schemeClr val="bg2"/>
                </a:solidFill>
              </a:rPr>
              <a:t> </a:t>
            </a:r>
            <a:r>
              <a:rPr lang="nl-NL" dirty="0" err="1">
                <a:solidFill>
                  <a:schemeClr val="bg2"/>
                </a:solidFill>
              </a:rPr>
              <a:t>varinats</a:t>
            </a:r>
            <a:r>
              <a:rPr lang="nl-NL" dirty="0">
                <a:solidFill>
                  <a:schemeClr val="bg2"/>
                </a:solidFill>
              </a:rPr>
              <a:t> </a:t>
            </a:r>
            <a:r>
              <a:rPr lang="nl-NL" dirty="0" err="1">
                <a:solidFill>
                  <a:schemeClr val="bg2"/>
                </a:solidFill>
              </a:rPr>
              <a:t>associated</a:t>
            </a:r>
            <a:r>
              <a:rPr lang="nl-NL" dirty="0">
                <a:solidFill>
                  <a:schemeClr val="bg2"/>
                </a:solidFill>
              </a:rPr>
              <a:t> </a:t>
            </a:r>
            <a:r>
              <a:rPr lang="nl-NL" dirty="0" err="1">
                <a:solidFill>
                  <a:schemeClr val="bg2"/>
                </a:solidFill>
              </a:rPr>
              <a:t>with</a:t>
            </a:r>
            <a:r>
              <a:rPr lang="nl-NL" dirty="0">
                <a:solidFill>
                  <a:schemeClr val="bg2"/>
                </a:solidFill>
              </a:rPr>
              <a:t> </a:t>
            </a:r>
            <a:r>
              <a:rPr lang="nl-NL" dirty="0" err="1">
                <a:solidFill>
                  <a:schemeClr val="bg2"/>
                </a:solidFill>
              </a:rPr>
              <a:t>phenotype</a:t>
            </a:r>
            <a:r>
              <a:rPr lang="nl-NL" dirty="0">
                <a:solidFill>
                  <a:schemeClr val="bg2"/>
                </a:solidFill>
              </a:rPr>
              <a:t> in GWAS is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linear regression line has an equation of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form Y = a +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bX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where X is the explanatory variable and Y is the dependent variable. The slope of the line is b, and a is the intercept (the value of y when x = 0).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3F065-5171-4471-A67B-0D41A380787F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281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quality of this QQ plot is not acceptable. Observed values deviate from the expected p-values too soon. Population stratification and cryptic relatedness, can cause spurious associations in genome-wide association studies (GWAS). Also undetected sample duplications, a poorly calibrated test statistic or systematic technical bias.</a:t>
            </a:r>
            <a:endParaRPr lang="nl-N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3F065-5171-4471-A67B-0D41A380787F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4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>
                <a:solidFill>
                  <a:srgbClr val="003C66"/>
                </a:solidFill>
                <a:ea typeface="ＭＳ Ｐゴシック" charset="0"/>
              </a:rPr>
              <a:t>https://www.ncbi.nlm.nih.gov/pmc/articles/PMC3066182/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dirty="0">
              <a:solidFill>
                <a:srgbClr val="003C66"/>
              </a:solidFill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a relatively large effects (OR between 1.3 and 1.7) </a:t>
            </a:r>
            <a:endParaRPr lang="nl-N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dirty="0">
              <a:solidFill>
                <a:srgbClr val="003C66"/>
              </a:solidFill>
              <a:ea typeface="ＭＳ Ｐゴシック" charset="0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3F065-5171-4471-A67B-0D41A380787F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8563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505050"/>
                </a:solidFill>
                <a:effectLst/>
                <a:latin typeface="Montserrat" panose="00000500000000000000" pitchFamily="2" charset="0"/>
              </a:rPr>
              <a:t>Below, we will demonstrate that a population is in H-W eq if the following conditions hold (with respect to a particular gene):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05050"/>
                </a:solidFill>
                <a:effectLst/>
                <a:latin typeface="Montserrat" panose="00000500000000000000" pitchFamily="2" charset="0"/>
              </a:rPr>
              <a:t>There is no migration (“gene flow”) in or out of the population.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05050"/>
                </a:solidFill>
                <a:effectLst/>
                <a:latin typeface="Montserrat" panose="00000500000000000000" pitchFamily="2" charset="0"/>
              </a:rPr>
              <a:t>Natural selection is not occurring.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05050"/>
                </a:solidFill>
                <a:effectLst/>
                <a:latin typeface="Montserrat" panose="00000500000000000000" pitchFamily="2" charset="0"/>
              </a:rPr>
              <a:t>Mutation is not occurring.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05050"/>
                </a:solidFill>
                <a:effectLst/>
                <a:latin typeface="Montserrat" panose="00000500000000000000" pitchFamily="2" charset="0"/>
              </a:rPr>
              <a:t>Each </a:t>
            </a:r>
            <a:r>
              <a:rPr lang="en-US" b="0" i="1" dirty="0">
                <a:solidFill>
                  <a:srgbClr val="505050"/>
                </a:solidFill>
                <a:effectLst/>
                <a:latin typeface="Montserrat" panose="00000500000000000000" pitchFamily="2" charset="0"/>
              </a:rPr>
              <a:t>member</a:t>
            </a:r>
            <a:r>
              <a:rPr lang="en-US" b="0" i="0" dirty="0">
                <a:solidFill>
                  <a:srgbClr val="505050"/>
                </a:solidFill>
                <a:effectLst/>
                <a:latin typeface="Montserrat" panose="00000500000000000000" pitchFamily="2" charset="0"/>
              </a:rPr>
              <a:t> of the population is equally likely to breed.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05050"/>
                </a:solidFill>
                <a:effectLst/>
                <a:latin typeface="Montserrat" panose="00000500000000000000" pitchFamily="2" charset="0"/>
              </a:rPr>
              <a:t>The population is infinitely large.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05050"/>
                </a:solidFill>
                <a:effectLst/>
                <a:latin typeface="Montserrat" panose="00000500000000000000" pitchFamily="2" charset="0"/>
              </a:rPr>
              <a:t>Fully random mating: each </a:t>
            </a:r>
            <a:r>
              <a:rPr lang="en-US" b="0" i="1" dirty="0">
                <a:solidFill>
                  <a:srgbClr val="505050"/>
                </a:solidFill>
                <a:effectLst/>
                <a:latin typeface="Montserrat" panose="00000500000000000000" pitchFamily="2" charset="0"/>
              </a:rPr>
              <a:t>pair</a:t>
            </a:r>
            <a:r>
              <a:rPr lang="en-US" b="0" i="0" dirty="0">
                <a:solidFill>
                  <a:srgbClr val="505050"/>
                </a:solidFill>
                <a:effectLst/>
                <a:latin typeface="Montserrat" panose="00000500000000000000" pitchFamily="2" charset="0"/>
              </a:rPr>
              <a:t> from the population is equally likely to breed. (This is not the case when females of a species often prefer males with certain traits. Examples originally identified by Darwin include peacock feather displays, antlers in deer, and the manes of lions.)</a:t>
            </a:r>
            <a:r>
              <a:rPr lang="en-US" b="1" i="0" u="sng" baseline="30000" dirty="0">
                <a:solidFill>
                  <a:srgbClr val="C35418"/>
                </a:solidFill>
                <a:effectLst/>
                <a:latin typeface="Montserrat" panose="00000500000000000000" pitchFamily="2" charset="0"/>
              </a:rPr>
              <a:t>4</a:t>
            </a:r>
            <a:r>
              <a:rPr lang="en-US" b="0" i="0" dirty="0">
                <a:solidFill>
                  <a:srgbClr val="505050"/>
                </a:solidFill>
                <a:effectLst/>
                <a:latin typeface="Montserrat" panose="00000500000000000000" pitchFamily="2" charset="0"/>
              </a:rPr>
              <a:t> 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3F065-5171-4471-A67B-0D41A380787F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489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https://slideplayer.com/slide/1719314/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3F065-5171-4471-A67B-0D41A380787F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4570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3F065-5171-4471-A67B-0D41A380787F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659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A978-C9E3-447B-83E9-E920A979F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7EA00-0545-48D5-9A2F-1529F5218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977C2-0876-42CA-8FD1-80B6DC7C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B69C-C073-4199-AB5C-13813A8F1A47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C5CBC-FF01-45AB-B5AD-2B74A85C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B784-D33B-46D9-BBCF-A75FCBC9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DAA-2FBE-48F2-83E9-09C13C2368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603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57BE-FCF2-4D08-B47B-B94E6206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821CD-15C0-4743-9294-98FAF443F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25313-EC2D-4CC2-90EB-EB2AAE9C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B69C-C073-4199-AB5C-13813A8F1A47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E787C-214A-438E-A922-43DF1DFA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C642-9E31-4343-AB1E-02832874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DAA-2FBE-48F2-83E9-09C13C2368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606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0F72C-977D-43D5-8A06-F6E085CCA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EF450-6C52-4ABF-A0D7-C1DE9DBC9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4263F-9BBD-4E33-8416-5CB4A3DB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B69C-C073-4199-AB5C-13813A8F1A47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C6C7-49E8-47AD-9C88-8055E200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91496-CD6A-42D3-BD55-B14D0117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DAA-2FBE-48F2-83E9-09C13C2368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598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792B-73FE-4C5A-8AAD-82355733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E546E-022C-4916-A095-19CEDF630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1D3CD-6D3D-4696-88E3-51A6B623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B69C-C073-4199-AB5C-13813A8F1A47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0D4BE-E141-473C-849D-624F5E1B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0B245-77C8-4180-8EBA-4B40C977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DAA-2FBE-48F2-83E9-09C13C2368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476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A570-1ABF-44D6-B5C9-B5115F26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76451-2B6B-41E8-AF66-4E9386843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FE35D-F550-4F43-BA49-06A66068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B69C-C073-4199-AB5C-13813A8F1A47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1C710-D828-41E6-B86C-EF1CFA54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6353D-97FC-454C-984E-1D32F60D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DAA-2FBE-48F2-83E9-09C13C2368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360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FEAE-BDAD-4BD7-8DDD-FD6344DE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DEB56-46EE-4C7A-BF85-F64B2EA23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C025C-E74D-4814-B11A-FA7BE3BEF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93F2E-C384-4C5B-B02F-F0D73623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B69C-C073-4199-AB5C-13813A8F1A47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64EB4-6288-4D1C-B432-85DA3389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DCA76-EF79-4AFE-B5B0-D6CA3BD2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DAA-2FBE-48F2-83E9-09C13C2368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709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45AC-C570-4E5D-87CB-6CC1252C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64A72-321C-4447-9ABE-B758857BA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4080F-557D-416F-973F-425C085A6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8293B-966C-4B5E-AE7A-4B17B404E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14EFA-9F93-496C-9A9C-841D24EAE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391AF-E241-4B4C-AA62-0E58F5EE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B69C-C073-4199-AB5C-13813A8F1A47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643B0-89E9-474A-9CC0-9A5F6B25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A32E1-8743-40C0-A1D2-EAE08C1B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DAA-2FBE-48F2-83E9-09C13C2368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91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6378-949C-4592-B4A5-8DBFF03A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DFC38-7CE5-48C5-94F6-379F64B5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B69C-C073-4199-AB5C-13813A8F1A47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0F797-DBC6-42D8-A622-45ABC6EC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6AFC-7EF8-4062-82AA-E347842B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DAA-2FBE-48F2-83E9-09C13C2368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659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EBB41-5747-4FEC-A2C4-69DC4EBB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B69C-C073-4199-AB5C-13813A8F1A47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A76A0-09D1-4044-A12F-7CC18B44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F9DDA-1D15-4084-A3BA-3D21B34B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DAA-2FBE-48F2-83E9-09C13C2368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106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0BFA-D139-48B2-8F8A-CBB79871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B3BFD-25B1-449F-829F-B9C82164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01236-EF7F-4DD6-9CD3-E820576D8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41147-D5E0-4B87-8A14-382B4531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B69C-C073-4199-AB5C-13813A8F1A47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4B3B5-3300-4B36-A116-A7959FD1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1B2A-22E6-49B3-B31B-FFFE97C3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DAA-2FBE-48F2-83E9-09C13C2368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233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0CD7-EBFC-48B2-9FED-070E723B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97F88-ACD0-4619-BAAD-D67B62E92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DAECB-C136-45DA-87F6-A9752FE11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28D3C-1842-4B9A-A92E-6C284F1B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B69C-C073-4199-AB5C-13813A8F1A47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2D9B6-67EF-4309-8616-49E6263F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60E56-35E8-4750-AE11-75FF09C2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DAA-2FBE-48F2-83E9-09C13C2368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409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82681-DC3B-442D-B0B2-AF327B4F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EC011-954F-430D-A2B4-CB7D8E6C7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D956-B1D4-4427-B400-E4581660D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EB69C-C073-4199-AB5C-13813A8F1A47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067A7-BBEF-4452-BD59-B6B976295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99EE-CBF1-4CE1-9C46-CF27496E8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9CDAA-2FBE-48F2-83E9-09C13C2368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092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072B-2660-43DD-BB53-F3D09E60D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Introduction to genome-wide association analysis: </a:t>
            </a:r>
            <a:r>
              <a:rPr lang="en-GB" dirty="0" err="1"/>
              <a:t>rvtests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8FE02-C7BD-449D-9455-71057ADD8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Department of Biomedical Data Sciences</a:t>
            </a:r>
          </a:p>
          <a:p>
            <a:r>
              <a:rPr lang="nl-NL" dirty="0" err="1"/>
              <a:t>Section</a:t>
            </a:r>
            <a:r>
              <a:rPr lang="nl-NL" dirty="0"/>
              <a:t> of </a:t>
            </a:r>
            <a:r>
              <a:rPr lang="nl-NL" dirty="0" err="1"/>
              <a:t>Molecular</a:t>
            </a:r>
            <a:r>
              <a:rPr lang="nl-NL" dirty="0"/>
              <a:t> </a:t>
            </a:r>
            <a:r>
              <a:rPr lang="nl-NL" dirty="0" err="1"/>
              <a:t>Epidemiology</a:t>
            </a:r>
            <a:endParaRPr lang="nl-NL" dirty="0"/>
          </a:p>
          <a:p>
            <a:r>
              <a:rPr lang="en-GB" dirty="0"/>
              <a:t>LUMC, Leiden</a:t>
            </a:r>
          </a:p>
        </p:txBody>
      </p:sp>
    </p:spTree>
    <p:extLst>
      <p:ext uri="{BB962C8B-B14F-4D97-AF65-F5344CB8AC3E}">
        <p14:creationId xmlns:p14="http://schemas.microsoft.com/office/powerpoint/2010/main" val="253440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6701-FD48-4BB6-A59C-593E53BE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 (2)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EF325-C52F-4E37-A742-3CE7AEDF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Genotype files –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VCF (Variant Call Format)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/BGEN/PLINK format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nl-NL" dirty="0"/>
          </a:p>
          <a:p>
            <a:endParaRPr lang="nl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D27E62-256E-4B1C-BE85-89C8EBE21321}"/>
              </a:ext>
            </a:extLst>
          </p:cNvPr>
          <p:cNvGrpSpPr/>
          <p:nvPr/>
        </p:nvGrpSpPr>
        <p:grpSpPr>
          <a:xfrm>
            <a:off x="396883" y="2236441"/>
            <a:ext cx="8995697" cy="3745001"/>
            <a:chOff x="131410" y="1744826"/>
            <a:chExt cx="8995697" cy="37450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BE4FC7-FDFB-4191-A32B-E4A44E647653}"/>
                </a:ext>
              </a:extLst>
            </p:cNvPr>
            <p:cNvGrpSpPr/>
            <p:nvPr/>
          </p:nvGrpSpPr>
          <p:grpSpPr>
            <a:xfrm>
              <a:off x="573384" y="1972057"/>
              <a:ext cx="8553723" cy="3517770"/>
              <a:chOff x="542395" y="2686449"/>
              <a:chExt cx="8392878" cy="310817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624BC0B-516B-418D-ABDA-59DAD9CB4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2395" y="2686449"/>
                <a:ext cx="8392878" cy="3108177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5348DF-8315-4E8C-BB85-FC9AA70ABEEE}"/>
                  </a:ext>
                </a:extLst>
              </p:cNvPr>
              <p:cNvSpPr/>
              <p:nvPr/>
            </p:nvSpPr>
            <p:spPr bwMode="auto">
              <a:xfrm>
                <a:off x="560339" y="3439093"/>
                <a:ext cx="4902908" cy="765860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NL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579F4E-79EF-47A8-8D39-E0E1CE576C72}"/>
                  </a:ext>
                </a:extLst>
              </p:cNvPr>
              <p:cNvSpPr/>
              <p:nvPr/>
            </p:nvSpPr>
            <p:spPr bwMode="auto">
              <a:xfrm>
                <a:off x="553818" y="4240538"/>
                <a:ext cx="4902908" cy="221101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NL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0A8FBB-CAA9-4E58-9AFB-1A509C6B924B}"/>
                  </a:ext>
                </a:extLst>
              </p:cNvPr>
              <p:cNvSpPr txBox="1"/>
              <p:nvPr/>
            </p:nvSpPr>
            <p:spPr>
              <a:xfrm flipH="1">
                <a:off x="5547806" y="3637357"/>
                <a:ext cx="30838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B050"/>
                    </a:solidFill>
                    <a:latin typeface="+mn-lt"/>
                  </a:rPr>
                  <a:t>INFO meta-information</a:t>
                </a:r>
                <a:r>
                  <a:rPr lang="en-US" sz="1600" dirty="0">
                    <a:latin typeface="+mn-lt"/>
                  </a:rPr>
                  <a:t> </a:t>
                </a:r>
                <a:endParaRPr lang="nl-NL" sz="1600" dirty="0">
                  <a:latin typeface="+mn-lt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D797BD-C829-4209-9AAE-CEE194382FBC}"/>
                  </a:ext>
                </a:extLst>
              </p:cNvPr>
              <p:cNvSpPr txBox="1"/>
              <p:nvPr/>
            </p:nvSpPr>
            <p:spPr>
              <a:xfrm flipH="1">
                <a:off x="5572149" y="4126134"/>
                <a:ext cx="30838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latin typeface="+mn-lt"/>
                  </a:rPr>
                  <a:t>FILTER meta-information </a:t>
                </a:r>
                <a:endParaRPr lang="nl-NL" sz="1600" dirty="0">
                  <a:solidFill>
                    <a:schemeClr val="accent1"/>
                  </a:solidFill>
                  <a:latin typeface="+mn-lt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F42E5A-96C5-4401-9B83-EE25CC4229CD}"/>
                  </a:ext>
                </a:extLst>
              </p:cNvPr>
              <p:cNvSpPr txBox="1"/>
              <p:nvPr/>
            </p:nvSpPr>
            <p:spPr>
              <a:xfrm flipH="1">
                <a:off x="5590743" y="4517409"/>
                <a:ext cx="3083847" cy="299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4"/>
                    </a:solidFill>
                    <a:latin typeface="+mn-lt"/>
                  </a:rPr>
                  <a:t>FORMAT meta-information </a:t>
                </a:r>
                <a:endParaRPr lang="nl-NL" sz="1600" dirty="0">
                  <a:solidFill>
                    <a:schemeClr val="accent4"/>
                  </a:solidFill>
                  <a:latin typeface="+mn-lt"/>
                </a:endParaRPr>
              </a:p>
            </p:txBody>
          </p:sp>
        </p:grp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DA48E87A-908F-48D8-B270-1BB64EFD56FA}"/>
                </a:ext>
              </a:extLst>
            </p:cNvPr>
            <p:cNvSpPr/>
            <p:nvPr/>
          </p:nvSpPr>
          <p:spPr bwMode="auto">
            <a:xfrm>
              <a:off x="505492" y="1972056"/>
              <a:ext cx="45719" cy="2599943"/>
            </a:xfrm>
            <a:prstGeom prst="leftBrac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FF430D-4DCE-477E-9578-0789BA4BD10D}"/>
                </a:ext>
              </a:extLst>
            </p:cNvPr>
            <p:cNvSpPr txBox="1"/>
            <p:nvPr/>
          </p:nvSpPr>
          <p:spPr>
            <a:xfrm rot="16200000">
              <a:off x="-683321" y="2559557"/>
              <a:ext cx="196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+mn-lt"/>
                </a:rPr>
                <a:t>Header</a:t>
              </a:r>
              <a:endParaRPr lang="nl-NL" sz="16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B2733C-BC29-4A97-BA9F-50BCC1669146}"/>
                </a:ext>
              </a:extLst>
            </p:cNvPr>
            <p:cNvSpPr/>
            <p:nvPr/>
          </p:nvSpPr>
          <p:spPr bwMode="auto">
            <a:xfrm>
              <a:off x="581978" y="4021455"/>
              <a:ext cx="4996870" cy="55054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31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695B-C048-45B9-907F-A64475EB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 (2)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4387-2AE1-473D-9865-B9323336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Genotype files –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VCF (Variant Call Format)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/BGEN/PLINK format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C75D08-9A27-42CF-A912-67F77F972DD0}"/>
              </a:ext>
            </a:extLst>
          </p:cNvPr>
          <p:cNvGrpSpPr/>
          <p:nvPr/>
        </p:nvGrpSpPr>
        <p:grpSpPr>
          <a:xfrm>
            <a:off x="396882" y="2469933"/>
            <a:ext cx="9102435" cy="3687366"/>
            <a:chOff x="131411" y="1972057"/>
            <a:chExt cx="9102435" cy="36873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2B8362-19B0-4E2E-82E9-29A029C4A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384" y="1972057"/>
              <a:ext cx="8553723" cy="351777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95B055-3D35-4EA8-8475-476E71FC4C73}"/>
                </a:ext>
              </a:extLst>
            </p:cNvPr>
            <p:cNvSpPr txBox="1"/>
            <p:nvPr/>
          </p:nvSpPr>
          <p:spPr>
            <a:xfrm rot="16200000">
              <a:off x="-207884" y="4981572"/>
              <a:ext cx="1017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  <a:latin typeface="+mn-lt"/>
                </a:rPr>
                <a:t>Records</a:t>
              </a:r>
              <a:endParaRPr lang="nl-NL" sz="16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BC1B2D81-F3C6-40CE-8498-1C2FCE5EF983}"/>
                </a:ext>
              </a:extLst>
            </p:cNvPr>
            <p:cNvSpPr/>
            <p:nvPr/>
          </p:nvSpPr>
          <p:spPr bwMode="auto">
            <a:xfrm>
              <a:off x="502254" y="4713182"/>
              <a:ext cx="45719" cy="743218"/>
            </a:xfrm>
            <a:prstGeom prst="leftBrac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054D36-0740-44EA-A6C7-C9453BACC0B7}"/>
                </a:ext>
              </a:extLst>
            </p:cNvPr>
            <p:cNvSpPr txBox="1"/>
            <p:nvPr/>
          </p:nvSpPr>
          <p:spPr>
            <a:xfrm rot="16200000">
              <a:off x="-207881" y="4981575"/>
              <a:ext cx="1017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  <a:latin typeface="+mn-lt"/>
                </a:rPr>
                <a:t>Records</a:t>
              </a:r>
              <a:endParaRPr lang="nl-NL" sz="16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7E1168-7F19-429D-807A-5B1F2EE7ABAE}"/>
                </a:ext>
              </a:extLst>
            </p:cNvPr>
            <p:cNvSpPr/>
            <p:nvPr/>
          </p:nvSpPr>
          <p:spPr bwMode="auto">
            <a:xfrm>
              <a:off x="581978" y="4562856"/>
              <a:ext cx="4996870" cy="150326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08848E-FCE3-4A9C-8965-AA9274DF6691}"/>
                </a:ext>
              </a:extLst>
            </p:cNvPr>
            <p:cNvSpPr/>
            <p:nvPr/>
          </p:nvSpPr>
          <p:spPr bwMode="auto">
            <a:xfrm>
              <a:off x="5745290" y="4562856"/>
              <a:ext cx="3267297" cy="15642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3AF88D-B707-4358-B26A-6A1C6B132841}"/>
                </a:ext>
              </a:extLst>
            </p:cNvPr>
            <p:cNvSpPr txBox="1"/>
            <p:nvPr/>
          </p:nvSpPr>
          <p:spPr>
            <a:xfrm flipH="1">
              <a:off x="5105940" y="3557893"/>
              <a:ext cx="11375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+mn-lt"/>
                </a:rPr>
                <a:t>Fixed fields</a:t>
              </a:r>
              <a:endParaRPr lang="nl-NL" sz="16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4F1557-C8DC-4B61-87F5-714DF2D18445}"/>
                </a:ext>
              </a:extLst>
            </p:cNvPr>
            <p:cNvCxnSpPr>
              <a:stCxn id="11" idx="2"/>
            </p:cNvCxnSpPr>
            <p:nvPr/>
          </p:nvCxnSpPr>
          <p:spPr bwMode="auto">
            <a:xfrm flipH="1">
              <a:off x="4999188" y="3896447"/>
              <a:ext cx="675531" cy="6111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BC0607-8E2C-4F94-8952-CDDBF7C8A145}"/>
                </a:ext>
              </a:extLst>
            </p:cNvPr>
            <p:cNvSpPr txBox="1"/>
            <p:nvPr/>
          </p:nvSpPr>
          <p:spPr>
            <a:xfrm flipH="1">
              <a:off x="6349999" y="3289360"/>
              <a:ext cx="28838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+mn-lt"/>
                </a:rPr>
                <a:t>Optional: FORMAT field specifying data type and per-sample genotype data</a:t>
              </a:r>
              <a:endParaRPr lang="nl-NL" sz="16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4C78250-57D4-4572-805A-9A98CF4989BD}"/>
                </a:ext>
              </a:extLst>
            </p:cNvPr>
            <p:cNvCxnSpPr/>
            <p:nvPr/>
          </p:nvCxnSpPr>
          <p:spPr bwMode="auto">
            <a:xfrm>
              <a:off x="7396664" y="4120357"/>
              <a:ext cx="0" cy="3241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026" name="Picture 2" descr="Girl Detective clipart png - Clipart World">
            <a:extLst>
              <a:ext uri="{FF2B5EF4-FFF2-40B4-BE49-F238E27FC236}">
                <a16:creationId xmlns:a16="http://schemas.microsoft.com/office/drawing/2014/main" id="{1C8A2F8D-80DC-4F42-BFB6-2CAB0CF2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570" y="2469933"/>
            <a:ext cx="1865237" cy="238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48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93ACD3-AC63-4AAF-9771-CB69A747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 (2)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51931-A2BE-4E2D-B70E-2F8ED5A94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Genotype files –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VCF (Variant Call Format)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/BGEN/PLINK format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017EBD-19F3-4A45-924F-32D83825FE8F}"/>
              </a:ext>
            </a:extLst>
          </p:cNvPr>
          <p:cNvGrpSpPr/>
          <p:nvPr/>
        </p:nvGrpSpPr>
        <p:grpSpPr>
          <a:xfrm>
            <a:off x="838200" y="2474324"/>
            <a:ext cx="8553723" cy="3517770"/>
            <a:chOff x="573384" y="1972057"/>
            <a:chExt cx="8553723" cy="35177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407C7D7-67BE-4115-B816-D507F4CF8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384" y="1972057"/>
              <a:ext cx="8553723" cy="351777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F617A5-919B-41EF-8F1A-F8EDAD79810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604125" y="3947818"/>
              <a:ext cx="675531" cy="6111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9006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683C-9B97-4F06-AC33-EFA511DA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VCF file --genotype fields</a:t>
            </a:r>
            <a:endParaRPr lang="nl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C3D523-E6BF-445A-BD0C-B1F7659982F8}"/>
              </a:ext>
            </a:extLst>
          </p:cNvPr>
          <p:cNvGrpSpPr/>
          <p:nvPr/>
        </p:nvGrpSpPr>
        <p:grpSpPr>
          <a:xfrm>
            <a:off x="874713" y="1690688"/>
            <a:ext cx="5897020" cy="4134084"/>
            <a:chOff x="228663" y="1378219"/>
            <a:chExt cx="5897020" cy="41340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09C74CB-CAFE-4082-85CE-0D62D445D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918" t="71491"/>
            <a:stretch/>
          </p:blipFill>
          <p:spPr>
            <a:xfrm>
              <a:off x="467833" y="1942806"/>
              <a:ext cx="5657850" cy="1527069"/>
            </a:xfrm>
            <a:prstGeom prst="rect">
              <a:avLst/>
            </a:prstGeom>
            <a:noFill/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D479A9-4C3C-47BF-A54A-0B2142457F0F}"/>
                </a:ext>
              </a:extLst>
            </p:cNvPr>
            <p:cNvGrpSpPr/>
            <p:nvPr/>
          </p:nvGrpSpPr>
          <p:grpSpPr>
            <a:xfrm>
              <a:off x="228663" y="1378219"/>
              <a:ext cx="5709960" cy="4134084"/>
              <a:chOff x="228663" y="1378219"/>
              <a:chExt cx="5709960" cy="413408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9B7221-9551-4040-B027-668975BE4FAD}"/>
                  </a:ext>
                </a:extLst>
              </p:cNvPr>
              <p:cNvSpPr txBox="1"/>
              <p:nvPr/>
            </p:nvSpPr>
            <p:spPr>
              <a:xfrm flipH="1">
                <a:off x="1671623" y="1378219"/>
                <a:ext cx="113755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+mn-lt"/>
                  </a:rPr>
                  <a:t>Sample 1</a:t>
                </a:r>
                <a:endParaRPr lang="nl-NL" sz="160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AB0A4C-ACA1-4BA6-B368-142781BFCD47}"/>
                  </a:ext>
                </a:extLst>
              </p:cNvPr>
              <p:cNvSpPr txBox="1"/>
              <p:nvPr/>
            </p:nvSpPr>
            <p:spPr>
              <a:xfrm flipH="1">
                <a:off x="3090407" y="1378219"/>
                <a:ext cx="113755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+mn-lt"/>
                  </a:rPr>
                  <a:t>Sample 2</a:t>
                </a:r>
                <a:endParaRPr lang="nl-NL" sz="160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9E8B0A-549B-46B1-BAF5-3963549756FD}"/>
                  </a:ext>
                </a:extLst>
              </p:cNvPr>
              <p:cNvSpPr txBox="1"/>
              <p:nvPr/>
            </p:nvSpPr>
            <p:spPr>
              <a:xfrm flipH="1">
                <a:off x="4769241" y="1378219"/>
                <a:ext cx="113755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+mn-lt"/>
                  </a:rPr>
                  <a:t>Sample 3</a:t>
                </a:r>
                <a:endParaRPr lang="nl-NL" sz="160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EAF5C1D-5AB5-446D-A84F-28E54102DDEF}"/>
                  </a:ext>
                </a:extLst>
              </p:cNvPr>
              <p:cNvCxnSpPr/>
              <p:nvPr/>
            </p:nvCxnSpPr>
            <p:spPr bwMode="auto">
              <a:xfrm flipH="1">
                <a:off x="2112806" y="1706140"/>
                <a:ext cx="1" cy="37340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DB76076-F31D-4E1B-9BA6-DD1D21628D5F}"/>
                  </a:ext>
                </a:extLst>
              </p:cNvPr>
              <p:cNvCxnSpPr/>
              <p:nvPr/>
            </p:nvCxnSpPr>
            <p:spPr bwMode="auto">
              <a:xfrm flipH="1">
                <a:off x="3530481" y="1703738"/>
                <a:ext cx="1" cy="37340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CA9A05-8F63-4CCD-96FD-9B6E7631BEF3}"/>
                  </a:ext>
                </a:extLst>
              </p:cNvPr>
              <p:cNvCxnSpPr/>
              <p:nvPr/>
            </p:nvCxnSpPr>
            <p:spPr bwMode="auto">
              <a:xfrm flipH="1">
                <a:off x="5157262" y="1691068"/>
                <a:ext cx="1" cy="37340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B5E42F-0D06-4833-8848-A47B9217FEAD}"/>
                  </a:ext>
                </a:extLst>
              </p:cNvPr>
              <p:cNvSpPr txBox="1"/>
              <p:nvPr/>
            </p:nvSpPr>
            <p:spPr>
              <a:xfrm flipH="1">
                <a:off x="228663" y="4435085"/>
                <a:ext cx="3048299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+mn-lt"/>
                  </a:rPr>
                  <a:t>Genotype</a:t>
                </a:r>
              </a:p>
              <a:p>
                <a:r>
                  <a:rPr lang="en-US" sz="1600" dirty="0">
                    <a:solidFill>
                      <a:srgbClr val="FF0000"/>
                    </a:solidFill>
                    <a:latin typeface="+mn-lt"/>
                  </a:rPr>
                  <a:t>0 - the reference allele (REF field)</a:t>
                </a:r>
              </a:p>
              <a:p>
                <a:r>
                  <a:rPr lang="en-US" sz="1600" dirty="0">
                    <a:solidFill>
                      <a:srgbClr val="FF0000"/>
                    </a:solidFill>
                    <a:latin typeface="+mn-lt"/>
                  </a:rPr>
                  <a:t>1 - the first allele listed in ALT</a:t>
                </a:r>
              </a:p>
              <a:p>
                <a:r>
                  <a:rPr lang="en-US" sz="1600" dirty="0">
                    <a:solidFill>
                      <a:srgbClr val="FF0000"/>
                    </a:solidFill>
                    <a:latin typeface="+mn-lt"/>
                  </a:rPr>
                  <a:t>2 - the second allele list in ALT </a:t>
                </a:r>
                <a:endParaRPr lang="nl-NL" sz="160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9F94FB-B87A-41F7-8B2F-4DE7A1A78952}"/>
                  </a:ext>
                </a:extLst>
              </p:cNvPr>
              <p:cNvSpPr txBox="1"/>
              <p:nvPr/>
            </p:nvSpPr>
            <p:spPr>
              <a:xfrm flipH="1">
                <a:off x="3393264" y="4716025"/>
                <a:ext cx="235747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+mn-lt"/>
                  </a:rPr>
                  <a:t>Conditional genotype quality </a:t>
                </a:r>
                <a:endParaRPr lang="nl-NL" sz="160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5266D0-BCD3-42F2-ACBF-B55464FA59AE}"/>
                  </a:ext>
                </a:extLst>
              </p:cNvPr>
              <p:cNvSpPr txBox="1"/>
              <p:nvPr/>
            </p:nvSpPr>
            <p:spPr>
              <a:xfrm flipH="1">
                <a:off x="3393265" y="4070765"/>
                <a:ext cx="250219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+mn-lt"/>
                  </a:rPr>
                  <a:t>Read depth at this position for this sample</a:t>
                </a:r>
                <a:endParaRPr lang="nl-NL" sz="160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890FD6B-E2E8-4F4F-B8A5-514D91ADC557}"/>
                  </a:ext>
                </a:extLst>
              </p:cNvPr>
              <p:cNvCxnSpPr/>
              <p:nvPr/>
            </p:nvCxnSpPr>
            <p:spPr bwMode="auto">
              <a:xfrm flipV="1">
                <a:off x="584337" y="3382147"/>
                <a:ext cx="0" cy="105293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6A8ECA7-F1F5-4E36-8361-807471BE1981}"/>
                  </a:ext>
                </a:extLst>
              </p:cNvPr>
              <p:cNvCxnSpPr/>
              <p:nvPr/>
            </p:nvCxnSpPr>
            <p:spPr bwMode="auto">
              <a:xfrm flipH="1" flipV="1">
                <a:off x="936955" y="3428267"/>
                <a:ext cx="2456310" cy="145788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9DF8973-B2AE-4CFF-8296-B0247F798B03}"/>
                  </a:ext>
                </a:extLst>
              </p:cNvPr>
              <p:cNvCxnSpPr/>
              <p:nvPr/>
            </p:nvCxnSpPr>
            <p:spPr bwMode="auto">
              <a:xfrm flipH="1" flipV="1">
                <a:off x="1247313" y="3389244"/>
                <a:ext cx="2189116" cy="91213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9F009D-3C56-4C42-9E34-AD74741DEA69}"/>
                  </a:ext>
                </a:extLst>
              </p:cNvPr>
              <p:cNvSpPr txBox="1"/>
              <p:nvPr/>
            </p:nvSpPr>
            <p:spPr>
              <a:xfrm flipH="1">
                <a:off x="3436429" y="3602186"/>
                <a:ext cx="250219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+mn-lt"/>
                  </a:rPr>
                  <a:t>Haplotype qualities</a:t>
                </a:r>
                <a:endParaRPr lang="nl-NL" sz="160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8E60889-FB9F-47D5-BDBA-98A80B2A64C6}"/>
                  </a:ext>
                </a:extLst>
              </p:cNvPr>
              <p:cNvCxnSpPr/>
              <p:nvPr/>
            </p:nvCxnSpPr>
            <p:spPr bwMode="auto">
              <a:xfrm flipH="1" flipV="1">
                <a:off x="1449623" y="3143333"/>
                <a:ext cx="1986806" cy="61414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19530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F440-D7C2-4838-BD17-6E365472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  <a:endParaRPr lang="nl-N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F5DE0B-8A4A-4438-9315-FE92A2CCC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556" y="1825625"/>
            <a:ext cx="89408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61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5002-16A9-4258-8496-52124662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8FE67-011F-4DBA-80B7-7EFDFF9A4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Genome-wide association study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Introduction to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rvtests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 software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Requirements: input files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Association analysis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Output file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Post-association analysis steps 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Quality control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Visualization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58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4FDD-D299-4786-9B2F-02B8B9BE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analysis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4CED-B75A-4A9A-82BE-9691DD4D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3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Model: </a:t>
            </a:r>
            <a:r>
              <a:rPr kumimoji="0" lang="nl-NL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Trait</a:t>
            </a: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 ~ constant + </a:t>
            </a: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sym typeface="Symbol" panose="05050102010706020507" pitchFamily="18" charset="2"/>
              </a:rPr>
              <a:t></a:t>
            </a:r>
            <a:r>
              <a:rPr kumimoji="0" lang="nl-NL" sz="2000" b="1" i="0" u="none" strike="noStrike" kern="0" cap="none" spc="0" normalizeH="0" baseline="-2500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sym typeface="Symbol" panose="05050102010706020507" pitchFamily="18" charset="2"/>
              </a:rPr>
              <a:t>1</a:t>
            </a: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sym typeface="Symbol" panose="05050102010706020507" pitchFamily="18" charset="2"/>
              </a:rPr>
              <a:t>x SNP + </a:t>
            </a:r>
            <a:r>
              <a:rPr kumimoji="0" lang="nl-NL" sz="2000" b="1" i="0" u="none" strike="noStrike" kern="0" cap="none" spc="0" normalizeH="0" baseline="-2500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sym typeface="Symbol" panose="05050102010706020507" pitchFamily="18" charset="2"/>
              </a:rPr>
              <a:t>2 </a:t>
            </a: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sym typeface="Symbol" panose="05050102010706020507" pitchFamily="18" charset="2"/>
              </a:rPr>
              <a:t>x </a:t>
            </a:r>
            <a:r>
              <a:rPr kumimoji="0" lang="nl-NL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sym typeface="Symbol" panose="05050102010706020507" pitchFamily="18" charset="2"/>
              </a:rPr>
              <a:t>covariate</a:t>
            </a: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sym typeface="Symbol" panose="05050102010706020507" pitchFamily="18" charset="2"/>
              </a:rPr>
              <a:t> 1 + </a:t>
            </a:r>
            <a:r>
              <a:rPr kumimoji="0" lang="nl-NL" sz="2000" b="1" i="0" u="none" strike="noStrike" kern="0" cap="none" spc="0" normalizeH="0" baseline="-2500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sym typeface="Symbol" panose="05050102010706020507" pitchFamily="18" charset="2"/>
              </a:rPr>
              <a:t>3 </a:t>
            </a: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sym typeface="Symbol" panose="05050102010706020507" pitchFamily="18" charset="2"/>
              </a:rPr>
              <a:t>x </a:t>
            </a:r>
            <a:r>
              <a:rPr kumimoji="0" lang="nl-NL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sym typeface="Symbol" panose="05050102010706020507" pitchFamily="18" charset="2"/>
              </a:rPr>
              <a:t>covariate</a:t>
            </a: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sym typeface="Symbol" panose="05050102010706020507" pitchFamily="18" charset="2"/>
              </a:rPr>
              <a:t> 2</a:t>
            </a:r>
            <a:endParaRPr kumimoji="0" lang="nl-NL" sz="2000" b="1" i="0" u="none" strike="noStrike" kern="0" cap="none" spc="0" normalizeH="0" baseline="0" noProof="0" dirty="0">
              <a:ln>
                <a:noFill/>
              </a:ln>
              <a:solidFill>
                <a:srgbClr val="003C66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rgbClr val="003C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rgbClr val="003C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rgbClr val="003C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dependent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variable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”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 is:</a:t>
            </a:r>
          </a:p>
          <a:p>
            <a:pPr marL="720000" marR="0" lvl="3" indent="-195263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Char char="•"/>
              <a:tabLst/>
              <a:defRPr/>
            </a:pP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Quantitative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trait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 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sym typeface="Wingdings" panose="05000000000000000000" pitchFamily="2" charset="2"/>
              </a:rPr>
              <a:t>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Linear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regression</a:t>
            </a: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rgbClr val="003C66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720000" marR="0" lvl="3" indent="-195263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Char char="•"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Case control status 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sym typeface="Wingdings" panose="05000000000000000000" pitchFamily="2" charset="2"/>
              </a:rPr>
              <a:t>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Logistic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regression</a:t>
            </a: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rgbClr val="003C66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524737" marR="0" lvl="3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rgbClr val="003C66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0" marR="0" lvl="3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test H0: β1 = 0, No association</a:t>
            </a:r>
          </a:p>
          <a:p>
            <a:pPr marL="0" marR="0" lvl="3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        H1: β1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sym typeface="Symbol" panose="05050102010706020507" pitchFamily="18" charset="2"/>
              </a:rPr>
              <a:t>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 0, 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sym typeface="Symbol" panose="05050102010706020507" pitchFamily="18" charset="2"/>
              </a:rPr>
              <a:t>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sociation</a:t>
            </a:r>
          </a:p>
          <a:p>
            <a:endParaRPr lang="nl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78F3E7-4DB4-4FC6-AE5D-7D481254BA06}"/>
              </a:ext>
            </a:extLst>
          </p:cNvPr>
          <p:cNvCxnSpPr>
            <a:cxnSpLocks/>
          </p:cNvCxnSpPr>
          <p:nvPr/>
        </p:nvCxnSpPr>
        <p:spPr bwMode="auto">
          <a:xfrm>
            <a:off x="3821614" y="2208567"/>
            <a:ext cx="339273" cy="2257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E6DAF1-A3FF-45A7-A53D-02CB5BACFBB7}"/>
              </a:ext>
            </a:extLst>
          </p:cNvPr>
          <p:cNvCxnSpPr>
            <a:cxnSpLocks/>
          </p:cNvCxnSpPr>
          <p:nvPr/>
        </p:nvCxnSpPr>
        <p:spPr bwMode="auto">
          <a:xfrm flipH="1">
            <a:off x="2565994" y="2235420"/>
            <a:ext cx="187038" cy="1989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FEBDC0-76D4-4F97-8658-C291AFDB630C}"/>
              </a:ext>
            </a:extLst>
          </p:cNvPr>
          <p:cNvSpPr txBox="1"/>
          <p:nvPr/>
        </p:nvSpPr>
        <p:spPr>
          <a:xfrm>
            <a:off x="1503403" y="2434356"/>
            <a:ext cx="2125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Estimate of  regression intercept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D0932-CF51-4DF1-82CF-FA09650BF170}"/>
              </a:ext>
            </a:extLst>
          </p:cNvPr>
          <p:cNvSpPr txBox="1"/>
          <p:nvPr/>
        </p:nvSpPr>
        <p:spPr>
          <a:xfrm>
            <a:off x="4121436" y="2332242"/>
            <a:ext cx="3105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Estimate of  regression slope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D1EECD-B951-4E9A-9657-F74EFDA768B7}"/>
              </a:ext>
            </a:extLst>
          </p:cNvPr>
          <p:cNvGrpSpPr/>
          <p:nvPr/>
        </p:nvGrpSpPr>
        <p:grpSpPr>
          <a:xfrm>
            <a:off x="7439827" y="2588471"/>
            <a:ext cx="4093412" cy="3006084"/>
            <a:chOff x="5817504" y="2716290"/>
            <a:chExt cx="2954901" cy="1969934"/>
          </a:xfrm>
        </p:grpSpPr>
        <p:pic>
          <p:nvPicPr>
            <p:cNvPr id="13" name="Picture 2" descr="Slope and intercept of the regression line - Minitab Express">
              <a:extLst>
                <a:ext uri="{FF2B5EF4-FFF2-40B4-BE49-F238E27FC236}">
                  <a16:creationId xmlns:a16="http://schemas.microsoft.com/office/drawing/2014/main" id="{D7EBF8F1-0614-409B-8010-C4CA6C219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7504" y="2716290"/>
              <a:ext cx="2954901" cy="1969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C36D32-13DC-45DB-B9A8-3B0FB5B9E28C}"/>
                </a:ext>
              </a:extLst>
            </p:cNvPr>
            <p:cNvSpPr/>
            <p:nvPr/>
          </p:nvSpPr>
          <p:spPr bwMode="auto">
            <a:xfrm>
              <a:off x="6252210" y="3701257"/>
              <a:ext cx="491490" cy="1963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69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F722-4D8B-44A6-8EA4-766CBD48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tests (1)</a:t>
            </a:r>
            <a:endParaRPr lang="nl-N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CB6DBE-7883-4E9C-9776-04C99827D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126" y="1825625"/>
            <a:ext cx="88997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61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2B75-76E9-4B29-9C3D-67D27D42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GWAS --command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E967-51C1-47AA-A7F5-46AB81F7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rvtest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--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inVcf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input.vcf 			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specify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genotype file</a:t>
            </a: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rgbClr val="003C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--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pheno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phenotype.ped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	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specify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phenotype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file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	--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pheno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-name phenotype1 	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specify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phenotype</a:t>
            </a: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rgbClr val="003C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--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covar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example.covar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	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specify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covariate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file</a:t>
            </a: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rgbClr val="003C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--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covar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-name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age,sex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	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specify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covariates</a:t>
            </a: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rgbClr val="003C66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	--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dosage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DS			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specify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dosage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tag</a:t>
            </a: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rgbClr val="003C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--meta score			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specify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association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model</a:t>
            </a: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rgbClr val="003C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--out output			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specify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output file</a:t>
            </a: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rgbClr val="003C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5382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4C36-121D-4B73-BE95-293B545E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 using HPC (SHARK)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2EFD5-E665-4C71-9F1D-CAFE0023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248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3BF5-8189-49AD-94DD-5489C49B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9168-E556-4B09-8780-A358A306E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Genome-wide association study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Introduction to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rvtests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 software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Requirements: input files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Association analysis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Output file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Post-association analysis steps 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Quality control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Visualization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3169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7721-051D-45BB-B29D-B4D4DAE9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C0EC-A43E-4660-9828-E65D95667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Genome-wide association study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Introduction to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rvtests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 software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Requirements: input files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Association analysis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Output file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Post-association analysis steps 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Quality control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Visualization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929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3380-232D-48CC-BB22-EBDA33CF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file</a:t>
            </a:r>
            <a:endParaRPr lang="nl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83C891-7612-4B98-AF7B-3B97A43CC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614068"/>
              </p:ext>
            </p:extLst>
          </p:nvPr>
        </p:nvGraphicFramePr>
        <p:xfrm>
          <a:off x="838200" y="1825623"/>
          <a:ext cx="10429568" cy="246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41">
                  <a:extLst>
                    <a:ext uri="{9D8B030D-6E8A-4147-A177-3AD203B41FA5}">
                      <a16:colId xmlns:a16="http://schemas.microsoft.com/office/drawing/2014/main" val="1353664070"/>
                    </a:ext>
                  </a:extLst>
                </a:gridCol>
                <a:gridCol w="553541">
                  <a:extLst>
                    <a:ext uri="{9D8B030D-6E8A-4147-A177-3AD203B41FA5}">
                      <a16:colId xmlns:a16="http://schemas.microsoft.com/office/drawing/2014/main" val="1126544689"/>
                    </a:ext>
                  </a:extLst>
                </a:gridCol>
                <a:gridCol w="382443">
                  <a:extLst>
                    <a:ext uri="{9D8B030D-6E8A-4147-A177-3AD203B41FA5}">
                      <a16:colId xmlns:a16="http://schemas.microsoft.com/office/drawing/2014/main" val="2224899938"/>
                    </a:ext>
                  </a:extLst>
                </a:gridCol>
                <a:gridCol w="372770">
                  <a:extLst>
                    <a:ext uri="{9D8B030D-6E8A-4147-A177-3AD203B41FA5}">
                      <a16:colId xmlns:a16="http://schemas.microsoft.com/office/drawing/2014/main" val="595591466"/>
                    </a:ext>
                  </a:extLst>
                </a:gridCol>
                <a:gridCol w="905412">
                  <a:extLst>
                    <a:ext uri="{9D8B030D-6E8A-4147-A177-3AD203B41FA5}">
                      <a16:colId xmlns:a16="http://schemas.microsoft.com/office/drawing/2014/main" val="80444828"/>
                    </a:ext>
                  </a:extLst>
                </a:gridCol>
                <a:gridCol w="637542">
                  <a:extLst>
                    <a:ext uri="{9D8B030D-6E8A-4147-A177-3AD203B41FA5}">
                      <a16:colId xmlns:a16="http://schemas.microsoft.com/office/drawing/2014/main" val="4184656285"/>
                    </a:ext>
                  </a:extLst>
                </a:gridCol>
                <a:gridCol w="693351">
                  <a:extLst>
                    <a:ext uri="{9D8B030D-6E8A-4147-A177-3AD203B41FA5}">
                      <a16:colId xmlns:a16="http://schemas.microsoft.com/office/drawing/2014/main" val="4255117523"/>
                    </a:ext>
                  </a:extLst>
                </a:gridCol>
                <a:gridCol w="492055">
                  <a:extLst>
                    <a:ext uri="{9D8B030D-6E8A-4147-A177-3AD203B41FA5}">
                      <a16:colId xmlns:a16="http://schemas.microsoft.com/office/drawing/2014/main" val="2918590403"/>
                    </a:ext>
                  </a:extLst>
                </a:gridCol>
                <a:gridCol w="771632">
                  <a:extLst>
                    <a:ext uri="{9D8B030D-6E8A-4147-A177-3AD203B41FA5}">
                      <a16:colId xmlns:a16="http://schemas.microsoft.com/office/drawing/2014/main" val="679101909"/>
                    </a:ext>
                  </a:extLst>
                </a:gridCol>
                <a:gridCol w="559153">
                  <a:extLst>
                    <a:ext uri="{9D8B030D-6E8A-4147-A177-3AD203B41FA5}">
                      <a16:colId xmlns:a16="http://schemas.microsoft.com/office/drawing/2014/main" val="3509785560"/>
                    </a:ext>
                  </a:extLst>
                </a:gridCol>
                <a:gridCol w="547971">
                  <a:extLst>
                    <a:ext uri="{9D8B030D-6E8A-4147-A177-3AD203B41FA5}">
                      <a16:colId xmlns:a16="http://schemas.microsoft.com/office/drawing/2014/main" val="1036263078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1815730032"/>
                    </a:ext>
                  </a:extLst>
                </a:gridCol>
                <a:gridCol w="715717">
                  <a:extLst>
                    <a:ext uri="{9D8B030D-6E8A-4147-A177-3AD203B41FA5}">
                      <a16:colId xmlns:a16="http://schemas.microsoft.com/office/drawing/2014/main" val="3896228928"/>
                    </a:ext>
                  </a:extLst>
                </a:gridCol>
                <a:gridCol w="995294">
                  <a:extLst>
                    <a:ext uri="{9D8B030D-6E8A-4147-A177-3AD203B41FA5}">
                      <a16:colId xmlns:a16="http://schemas.microsoft.com/office/drawing/2014/main" val="2355458218"/>
                    </a:ext>
                  </a:extLst>
                </a:gridCol>
                <a:gridCol w="961744">
                  <a:extLst>
                    <a:ext uri="{9D8B030D-6E8A-4147-A177-3AD203B41FA5}">
                      <a16:colId xmlns:a16="http://schemas.microsoft.com/office/drawing/2014/main" val="857029599"/>
                    </a:ext>
                  </a:extLst>
                </a:gridCol>
                <a:gridCol w="784164">
                  <a:extLst>
                    <a:ext uri="{9D8B030D-6E8A-4147-A177-3AD203B41FA5}">
                      <a16:colId xmlns:a16="http://schemas.microsoft.com/office/drawing/2014/main" val="1587668534"/>
                    </a:ext>
                  </a:extLst>
                </a:gridCol>
              </a:tblGrid>
              <a:tr h="60664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CHROM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POS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REF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ALT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N</a:t>
                      </a:r>
                    </a:p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INFORMATIVE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AF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INFORMATIVE</a:t>
                      </a:r>
                    </a:p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ALT AC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CALL</a:t>
                      </a:r>
                    </a:p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RATE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HWE</a:t>
                      </a:r>
                    </a:p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PVALUE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N_REF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N_HET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N_ALT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U_STAT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SQRT_V_STAT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ALT_EFFSIZE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50" u="none" strike="noStrike" dirty="0">
                          <a:effectLst/>
                        </a:rPr>
                        <a:t>PVALUE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extLst>
                  <a:ext uri="{0D108BD9-81ED-4DB2-BD59-A6C34878D82A}">
                    <a16:rowId xmlns:a16="http://schemas.microsoft.com/office/drawing/2014/main" val="2350350796"/>
                  </a:ext>
                </a:extLst>
              </a:tr>
              <a:tr h="20635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13380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C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G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2158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7,22E-01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0.029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2158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-0.0098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0.007996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-154.14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0.217756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extLst>
                  <a:ext uri="{0D108BD9-81ED-4DB2-BD59-A6C34878D82A}">
                    <a16:rowId xmlns:a16="http://schemas.microsoft.com/office/drawing/2014/main" val="2783201820"/>
                  </a:ext>
                </a:extLst>
              </a:tr>
              <a:tr h="20635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16071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G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A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2158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0.0002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0.796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2157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0.03002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0.738133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0.0551133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0.96755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extLst>
                  <a:ext uri="{0D108BD9-81ED-4DB2-BD59-A6C34878D82A}">
                    <a16:rowId xmlns:a16="http://schemas.microsoft.com/office/drawing/2014/main" val="2933886509"/>
                  </a:ext>
                </a:extLst>
              </a:tr>
              <a:tr h="20635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16141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C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T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2158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0.0002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0.6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2158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0.48214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0.465026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22.296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0.29982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extLst>
                  <a:ext uri="{0D108BD9-81ED-4DB2-BD59-A6C34878D82A}">
                    <a16:rowId xmlns:a16="http://schemas.microsoft.com/office/drawing/2014/main" val="3052968906"/>
                  </a:ext>
                </a:extLst>
              </a:tr>
              <a:tr h="20635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16280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T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C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2158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0.0004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1.647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2158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0.00312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0.063440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0.777443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0.960663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extLst>
                  <a:ext uri="{0D108BD9-81ED-4DB2-BD59-A6C34878D82A}">
                    <a16:rowId xmlns:a16="http://schemas.microsoft.com/office/drawing/2014/main" val="3812371565"/>
                  </a:ext>
                </a:extLst>
              </a:tr>
              <a:tr h="20635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49298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T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C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2158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0.6361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2745.95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9.33E-284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6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1777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375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0.72486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526.607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0.02613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0.890518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extLst>
                  <a:ext uri="{0D108BD9-81ED-4DB2-BD59-A6C34878D82A}">
                    <a16:rowId xmlns:a16="http://schemas.microsoft.com/office/drawing/2014/main" val="2968295114"/>
                  </a:ext>
                </a:extLst>
              </a:tr>
              <a:tr h="20635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54353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C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A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2158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0.0007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3.171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2158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0.09704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0.113511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753.182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0.39258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extLst>
                  <a:ext uri="{0D108BD9-81ED-4DB2-BD59-A6C34878D82A}">
                    <a16:rowId xmlns:a16="http://schemas.microsoft.com/office/drawing/2014/main" val="4001335304"/>
                  </a:ext>
                </a:extLst>
              </a:tr>
              <a:tr h="20635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54564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G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T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2158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0.0001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0.518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2158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-0.00917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0.033233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-830.354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0.782583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extLst>
                  <a:ext uri="{0D108BD9-81ED-4DB2-BD59-A6C34878D82A}">
                    <a16:rowId xmlns:a16="http://schemas.microsoft.com/office/drawing/2014/main" val="3296084722"/>
                  </a:ext>
                </a:extLst>
              </a:tr>
              <a:tr h="20635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54591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A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G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2158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0.0002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0.956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2158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0.03387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0.5388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0.1167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0.949864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extLst>
                  <a:ext uri="{0D108BD9-81ED-4DB2-BD59-A6C34878D82A}">
                    <a16:rowId xmlns:a16="http://schemas.microsoft.com/office/drawing/2014/main" val="1918748782"/>
                  </a:ext>
                </a:extLst>
              </a:tr>
              <a:tr h="206350"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54676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C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T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2158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0.3790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1636.34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278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1874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6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0.55609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541.083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0.0189943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0.918141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9" marR="4959" marT="4959" marB="0" anchor="ctr"/>
                </a:tc>
                <a:extLst>
                  <a:ext uri="{0D108BD9-81ED-4DB2-BD59-A6C34878D82A}">
                    <a16:rowId xmlns:a16="http://schemas.microsoft.com/office/drawing/2014/main" val="10492941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0332FD-B882-4AA1-A3DB-41276A1065DE}"/>
              </a:ext>
            </a:extLst>
          </p:cNvPr>
          <p:cNvSpPr txBox="1"/>
          <p:nvPr/>
        </p:nvSpPr>
        <p:spPr>
          <a:xfrm flipH="1">
            <a:off x="96199" y="4734146"/>
            <a:ext cx="250219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Number of samples analyzed for association</a:t>
            </a:r>
            <a:endParaRPr lang="nl-NL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38831-B46A-43BF-98DE-73AAE1822D27}"/>
              </a:ext>
            </a:extLst>
          </p:cNvPr>
          <p:cNvSpPr txBox="1"/>
          <p:nvPr/>
        </p:nvSpPr>
        <p:spPr>
          <a:xfrm flipH="1">
            <a:off x="1870812" y="5379691"/>
            <a:ext cx="25021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Allele frequency</a:t>
            </a:r>
            <a:endParaRPr lang="nl-NL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DE3AD-89DD-4FFA-96E8-748CCA01AB3C}"/>
              </a:ext>
            </a:extLst>
          </p:cNvPr>
          <p:cNvSpPr txBox="1"/>
          <p:nvPr/>
        </p:nvSpPr>
        <p:spPr>
          <a:xfrm flipH="1">
            <a:off x="887430" y="6103303"/>
            <a:ext cx="3267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The number of alternative alleles in the analyzed samples</a:t>
            </a:r>
            <a:endParaRPr lang="nl-NL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A1C94-98AF-40DE-8E3E-667D67750814}"/>
              </a:ext>
            </a:extLst>
          </p:cNvPr>
          <p:cNvSpPr txBox="1"/>
          <p:nvPr/>
        </p:nvSpPr>
        <p:spPr>
          <a:xfrm flipH="1">
            <a:off x="4444018" y="6416224"/>
            <a:ext cx="308765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The fraction of non-missing alleles</a:t>
            </a:r>
            <a:endParaRPr lang="nl-NL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4E121-7F64-40CC-959A-00DAFACED2F0}"/>
              </a:ext>
            </a:extLst>
          </p:cNvPr>
          <p:cNvSpPr txBox="1"/>
          <p:nvPr/>
        </p:nvSpPr>
        <p:spPr>
          <a:xfrm flipH="1">
            <a:off x="6022482" y="4875452"/>
            <a:ext cx="595320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Number of samples carrying </a:t>
            </a:r>
          </a:p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homozygous reference/ heterozygous/ homozygous alternative alleles</a:t>
            </a:r>
            <a:endParaRPr lang="nl-NL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C1AD8-F6D4-488E-82D2-A7F4AE55F52A}"/>
              </a:ext>
            </a:extLst>
          </p:cNvPr>
          <p:cNvSpPr txBox="1"/>
          <p:nvPr/>
        </p:nvSpPr>
        <p:spPr>
          <a:xfrm flipH="1">
            <a:off x="5282695" y="5540221"/>
            <a:ext cx="33205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P-value Hardy-Weinberg equilibrium</a:t>
            </a:r>
            <a:endParaRPr lang="nl-NL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FFE4EF-755D-4348-8AC1-E8C3A1BE66AC}"/>
              </a:ext>
            </a:extLst>
          </p:cNvPr>
          <p:cNvCxnSpPr/>
          <p:nvPr/>
        </p:nvCxnSpPr>
        <p:spPr bwMode="auto">
          <a:xfrm flipV="1">
            <a:off x="1971478" y="4289417"/>
            <a:ext cx="836561" cy="5860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0CB967-CA99-49F7-96F4-B7CED730673A}"/>
              </a:ext>
            </a:extLst>
          </p:cNvPr>
          <p:cNvCxnSpPr/>
          <p:nvPr/>
        </p:nvCxnSpPr>
        <p:spPr bwMode="auto">
          <a:xfrm flipV="1">
            <a:off x="2617556" y="4289417"/>
            <a:ext cx="1199773" cy="10902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5BE710-05FE-48D5-9521-CE2C960477DB}"/>
              </a:ext>
            </a:extLst>
          </p:cNvPr>
          <p:cNvCxnSpPr>
            <a:cxnSpLocks/>
          </p:cNvCxnSpPr>
          <p:nvPr/>
        </p:nvCxnSpPr>
        <p:spPr bwMode="auto">
          <a:xfrm flipV="1">
            <a:off x="3665808" y="4289417"/>
            <a:ext cx="754562" cy="18138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8323C0-6383-423E-B9C1-54B9EFB84483}"/>
              </a:ext>
            </a:extLst>
          </p:cNvPr>
          <p:cNvCxnSpPr/>
          <p:nvPr/>
        </p:nvCxnSpPr>
        <p:spPr bwMode="auto">
          <a:xfrm flipV="1">
            <a:off x="5010028" y="4272672"/>
            <a:ext cx="1" cy="21497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F2A9C3-5509-45CE-B7BD-33C10F2C8477}"/>
              </a:ext>
            </a:extLst>
          </p:cNvPr>
          <p:cNvCxnSpPr/>
          <p:nvPr/>
        </p:nvCxnSpPr>
        <p:spPr bwMode="auto">
          <a:xfrm flipV="1">
            <a:off x="5548619" y="4264275"/>
            <a:ext cx="16054" cy="12759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Block Arc 15">
            <a:extLst>
              <a:ext uri="{FF2B5EF4-FFF2-40B4-BE49-F238E27FC236}">
                <a16:creationId xmlns:a16="http://schemas.microsoft.com/office/drawing/2014/main" id="{9DDE89CE-059C-4A69-8B15-320BD13F4016}"/>
              </a:ext>
            </a:extLst>
          </p:cNvPr>
          <p:cNvSpPr/>
          <p:nvPr/>
        </p:nvSpPr>
        <p:spPr bwMode="auto">
          <a:xfrm rot="10800000">
            <a:off x="6449961" y="3690177"/>
            <a:ext cx="1035291" cy="1100599"/>
          </a:xfrm>
          <a:prstGeom prst="blockArc">
            <a:avLst>
              <a:gd name="adj1" fmla="val 11861064"/>
              <a:gd name="adj2" fmla="val 20342880"/>
              <a:gd name="adj3" fmla="val 1596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97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56BA-FE81-4611-9851-132ECDC9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BF81-8D68-49A9-8FC3-FD25609AC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Genome-wide association study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Introduction to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rvtests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 software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Requirements: input files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Association analysis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Output file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Post-association analysis steps 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Quality control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Visualization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2255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DD42-1D92-4FA7-AE82-8C67E4D8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8A1EA-CB66-49EC-BBB7-FF2A7979E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Cleaning of the data by deleting poor quality data</a:t>
            </a:r>
          </a:p>
          <a:p>
            <a:pPr marL="702900" marR="0" lvl="2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7D"/>
                </a:solidFill>
                <a:effectLst/>
                <a:uLnTx/>
                <a:uFillTx/>
                <a:latin typeface="Calibri"/>
                <a:ea typeface="+mn-ea"/>
                <a:hlinkClick r:id="" action="ppaction://noaction"/>
              </a:rPr>
              <a:t>SNPs with low minor allele frequency (MAF)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C7D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702900" marR="0" lvl="2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7D"/>
                </a:solidFill>
                <a:effectLst/>
                <a:uLnTx/>
                <a:uFillTx/>
                <a:latin typeface="Calibri"/>
                <a:ea typeface="+mn-ea"/>
                <a:hlinkClick r:id="" action="ppaction://noaction"/>
              </a:rPr>
              <a:t>SNP deviating from Hardy-Weinberg equilibrium (HWE)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C7D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702900" marR="0" lvl="2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7D"/>
                </a:solidFill>
                <a:effectLst/>
                <a:uLnTx/>
                <a:uFillTx/>
                <a:latin typeface="Calibri"/>
                <a:ea typeface="+mn-ea"/>
                <a:hlinkClick r:id="" action="ppaction://noaction"/>
              </a:rPr>
              <a:t>SNPs with low imputation quality (R</a:t>
            </a:r>
            <a:r>
              <a:rPr kumimoji="0" lang="en-US" sz="2000" b="0" i="0" u="none" strike="noStrike" kern="0" cap="none" spc="0" normalizeH="0" baseline="30000" noProof="0" dirty="0">
                <a:ln>
                  <a:noFill/>
                </a:ln>
                <a:solidFill>
                  <a:srgbClr val="003C7D"/>
                </a:solidFill>
                <a:effectLst/>
                <a:uLnTx/>
                <a:uFillTx/>
                <a:latin typeface="Calibri"/>
                <a:ea typeface="+mn-ea"/>
                <a:hlinkClick r:id="" action="ppaction://noaction"/>
              </a:rPr>
              <a:t>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7D"/>
                </a:solidFill>
                <a:effectLst/>
                <a:uLnTx/>
                <a:uFillTx/>
                <a:latin typeface="Calibri"/>
                <a:ea typeface="+mn-ea"/>
                <a:hlinkClick r:id="" action="ppaction://noaction"/>
              </a:rPr>
              <a:t> &lt; 0.3)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C7D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C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Detect bias – QQ plot</a:t>
            </a:r>
          </a:p>
          <a:p>
            <a:pPr marL="457200" marR="0" lvl="0" indent="-4572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C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nl-NL" dirty="0"/>
          </a:p>
        </p:txBody>
      </p:sp>
      <p:pic>
        <p:nvPicPr>
          <p:cNvPr id="4" name="Picture 2" descr="Reliable rubber stamp Royalty Free Vector Image">
            <a:extLst>
              <a:ext uri="{FF2B5EF4-FFF2-40B4-BE49-F238E27FC236}">
                <a16:creationId xmlns:a16="http://schemas.microsoft.com/office/drawing/2014/main" id="{EED14DFE-A53C-4091-8B71-710DD41E72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2636"/>
          <a:stretch/>
        </p:blipFill>
        <p:spPr bwMode="auto">
          <a:xfrm>
            <a:off x="7822210" y="1131620"/>
            <a:ext cx="3531590" cy="143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928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DA3D-703A-468F-BC23-F3FA98C9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QQ plot – bias detection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4B0C0-8955-42B7-8C71-F8CA32B2E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30" y="1542384"/>
            <a:ext cx="4969752" cy="40608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61AA1FE-6799-49AA-9E05-DA9F091F2FAB}"/>
              </a:ext>
            </a:extLst>
          </p:cNvPr>
          <p:cNvGrpSpPr/>
          <p:nvPr/>
        </p:nvGrpSpPr>
        <p:grpSpPr>
          <a:xfrm>
            <a:off x="6624384" y="1938628"/>
            <a:ext cx="3771900" cy="3370456"/>
            <a:chOff x="5052060" y="1273179"/>
            <a:chExt cx="3771900" cy="337045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FE4092-2210-4FA7-AB0A-BFF209505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2060" y="1273179"/>
              <a:ext cx="3771900" cy="337045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45353D-A864-4906-970E-06D6EB5B64AF}"/>
                </a:ext>
              </a:extLst>
            </p:cNvPr>
            <p:cNvSpPr/>
            <p:nvPr/>
          </p:nvSpPr>
          <p:spPr bwMode="auto">
            <a:xfrm>
              <a:off x="5600700" y="1294786"/>
              <a:ext cx="1680210" cy="2400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4797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FE08-BED0-41D1-BC47-DF2D5DE1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QC software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A5F8D-1A4E-410E-9B65-86821BEEB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198" t="-4798" r="34844" b="4798"/>
          <a:stretch/>
        </p:blipFill>
        <p:spPr>
          <a:xfrm>
            <a:off x="1862253" y="1083661"/>
            <a:ext cx="6524625" cy="56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27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7C6B-55D4-413A-8DB9-B1422503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1AB7-1E7D-4831-A4FC-26D2CA63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Genome-wide association study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Introduction to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rvtests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 software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Requirements: input files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Association analysis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Output file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Post-association analysis steps 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Quality control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Visualization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3302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C359-9ED7-41D4-8CFB-7F9C8FF6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plot</a:t>
            </a:r>
            <a:endParaRPr lang="nl-NL" dirty="0"/>
          </a:p>
        </p:txBody>
      </p:sp>
      <p:pic>
        <p:nvPicPr>
          <p:cNvPr id="4" name="Picture 2" descr="Manhattan plot - Wikipedia">
            <a:extLst>
              <a:ext uri="{FF2B5EF4-FFF2-40B4-BE49-F238E27FC236}">
                <a16:creationId xmlns:a16="http://schemas.microsoft.com/office/drawing/2014/main" id="{C3EFB47E-E2A3-44B1-8EF7-C17B59BBE4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5" y="1806498"/>
            <a:ext cx="11233527" cy="437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612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76AF-9B3C-483E-8441-5683E3B0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Locus Zoom</a:t>
            </a:r>
            <a:endParaRPr lang="nl-NL" dirty="0"/>
          </a:p>
        </p:txBody>
      </p:sp>
      <p:pic>
        <p:nvPicPr>
          <p:cNvPr id="4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4138A6E8-A373-4B79-B643-1617FACBF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713" y="1594624"/>
            <a:ext cx="9860650" cy="5115213"/>
          </a:xfrm>
        </p:spPr>
      </p:pic>
    </p:spTree>
    <p:extLst>
      <p:ext uri="{BB962C8B-B14F-4D97-AF65-F5344CB8AC3E}">
        <p14:creationId xmlns:p14="http://schemas.microsoft.com/office/powerpoint/2010/main" val="1127279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CCE3-4F31-4C63-82C3-275888F5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dirty="0"/>
            </a:br>
            <a:r>
              <a:rPr lang="en-GB" dirty="0"/>
              <a:t>THANK YOU FOR YOUR ATTENTION!</a:t>
            </a:r>
            <a:br>
              <a:rPr lang="en-GB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363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FD4-071B-496F-92FC-4B840E4B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F4D7-5C1A-4883-ADFF-CF689695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Genome-wide association study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Introduction to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rvtests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 software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Requirements: input files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Association analysis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Output file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Post-association analysis steps 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Quality control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Visualization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8932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6ECB-0304-4BF0-B9D2-7D17F516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Quality</a:t>
            </a:r>
            <a:r>
              <a:rPr lang="nl-NL" dirty="0"/>
              <a:t> control - MAF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1D5DEE4-9342-40D2-8600-AC17318D8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374" y="1027906"/>
            <a:ext cx="5225732" cy="530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0F2525-BA70-49D4-A8E5-7564DAF807FE}"/>
              </a:ext>
            </a:extLst>
          </p:cNvPr>
          <p:cNvSpPr txBox="1"/>
          <p:nvPr/>
        </p:nvSpPr>
        <p:spPr>
          <a:xfrm>
            <a:off x="838200" y="1671883"/>
            <a:ext cx="5257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C7D"/>
                </a:solidFill>
                <a:ea typeface="ＭＳ Ｐゴシック" charset="0"/>
              </a:rPr>
              <a:t>Statistical power is extremely low for rare SNPs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3C7D"/>
              </a:solidFill>
              <a:ea typeface="ＭＳ Ｐゴシック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C7D"/>
                </a:solidFill>
                <a:ea typeface="ＭＳ Ｐゴシック" charset="0"/>
              </a:rPr>
              <a:t>Remove any extremely rare SNPs (including any monomorphic SNPs)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3C7D"/>
              </a:solidFill>
              <a:ea typeface="ＭＳ Ｐゴシック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C7D"/>
                </a:solidFill>
                <a:ea typeface="ＭＳ Ｐゴシック" charset="0"/>
              </a:rPr>
              <a:t>Small number of carriers -  unreliable statistics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9B0FA-199E-4A72-B49C-84C3AC5FD902}"/>
              </a:ext>
            </a:extLst>
          </p:cNvPr>
          <p:cNvSpPr txBox="1"/>
          <p:nvPr/>
        </p:nvSpPr>
        <p:spPr>
          <a:xfrm>
            <a:off x="874713" y="6354375"/>
            <a:ext cx="4670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200" dirty="0">
                <a:solidFill>
                  <a:srgbClr val="003C66"/>
                </a:solidFill>
                <a:ea typeface="ＭＳ Ｐゴシック" charset="0"/>
              </a:rPr>
              <a:t>https://www.ncbi.nlm.nih.gov/pmc/articles/PMC3066182/</a:t>
            </a:r>
          </a:p>
        </p:txBody>
      </p:sp>
    </p:spTree>
    <p:extLst>
      <p:ext uri="{BB962C8B-B14F-4D97-AF65-F5344CB8AC3E}">
        <p14:creationId xmlns:p14="http://schemas.microsoft.com/office/powerpoint/2010/main" val="2008045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D30F-694D-4362-B285-15CF7EDD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Quality</a:t>
            </a:r>
            <a:r>
              <a:rPr lang="nl-NL" dirty="0"/>
              <a:t> control - HWE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F9D885-F22B-404D-BCAA-907BB9C88061}"/>
              </a:ext>
            </a:extLst>
          </p:cNvPr>
          <p:cNvSpPr txBox="1">
            <a:spLocks/>
          </p:cNvSpPr>
          <p:nvPr/>
        </p:nvSpPr>
        <p:spPr bwMode="auto">
          <a:xfrm>
            <a:off x="6095999" y="1690688"/>
            <a:ext cx="5294313" cy="511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20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0" indent="-187325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chemeClr val="accent6"/>
                </a:solidFill>
                <a:latin typeface="+mn-lt"/>
                <a:ea typeface="+mn-ea"/>
              </a:defRPr>
            </a:lvl2pPr>
            <a:lvl3pPr marL="360000" indent="-18573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800">
                <a:solidFill>
                  <a:schemeClr val="accent6"/>
                </a:solidFill>
                <a:latin typeface="+mn-lt"/>
                <a:ea typeface="+mn-ea"/>
              </a:defRPr>
            </a:lvl3pPr>
            <a:lvl4pPr marL="720000" indent="-195263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800">
                <a:solidFill>
                  <a:schemeClr val="accent6"/>
                </a:solidFill>
                <a:latin typeface="+mn-lt"/>
                <a:ea typeface="+mn-ea"/>
              </a:defRPr>
            </a:lvl4pPr>
            <a:lvl5pPr marL="1080000" indent="-19208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800">
                <a:solidFill>
                  <a:schemeClr val="accent6"/>
                </a:solidFill>
                <a:latin typeface="+mn-lt"/>
                <a:ea typeface="+mn-ea"/>
              </a:defRPr>
            </a:lvl5pPr>
            <a:lvl6pPr marL="2366963" indent="-19208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6pPr>
            <a:lvl7pPr marL="2824163" indent="-19208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7pPr>
            <a:lvl8pPr marL="3281363" indent="-19208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8pPr>
            <a:lvl9pPr marL="3738563" indent="-19208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Genotype frequencies and allele frequencies are the same in each generation at birth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C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Allelic frequency measured in the field differs from the predicted value</a:t>
            </a: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rgbClr val="003C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4" descr="When populations are in the Hardy-Weinberg equilibrium, the allelic frequency is stable from generation to generation and the distribution of alleles can be determined from the Hardy-Weinberg equation. If the allelic frequency measured in the field differs from the predicted value, scientists can make inferences about what evolutionary forces are at play. (Source: OpenStax Biology)">
            <a:extLst>
              <a:ext uri="{FF2B5EF4-FFF2-40B4-BE49-F238E27FC236}">
                <a16:creationId xmlns:a16="http://schemas.microsoft.com/office/drawing/2014/main" id="{E4F904F5-87A4-4423-869A-00C67A15F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1609121"/>
            <a:ext cx="3885708" cy="500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692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2D63-02FB-4AD1-AB4F-7EC626EA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Quality</a:t>
            </a:r>
            <a:r>
              <a:rPr lang="nl-NL" dirty="0"/>
              <a:t> control – </a:t>
            </a:r>
            <a:r>
              <a:rPr lang="nl-NL" dirty="0" err="1"/>
              <a:t>imputation</a:t>
            </a:r>
            <a:r>
              <a:rPr lang="nl-NL" dirty="0"/>
              <a:t> </a:t>
            </a:r>
            <a:r>
              <a:rPr lang="nl-NL" dirty="0" err="1"/>
              <a:t>quality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B31E-EF2E-4696-9641-E45AFB76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Genotype imputation - standard practice to increase genome coverage and improve power in GWAS and meta-analysis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3C66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Imputation software generates the SNP-level quality metric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Rsq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- SNP-specific estimated r2 (squared Pearson correlation) between allele dosages and the unknown true genotypes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3C66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An efficient post-imputation quality control metric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3C66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0687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C99D-71C0-420D-AEFA-336A6DE7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Unphased</a:t>
            </a:r>
            <a:r>
              <a:rPr lang="nl-NL" dirty="0"/>
              <a:t> and </a:t>
            </a:r>
            <a:r>
              <a:rPr lang="nl-NL" dirty="0" err="1"/>
              <a:t>phased</a:t>
            </a:r>
            <a:endParaRPr lang="nl-N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D6ED9E-567A-4EC7-A51B-EFC0CFEAE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1893" y="1393902"/>
            <a:ext cx="8657242" cy="522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45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3760-9FA1-4890-88C8-0457C33F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Rvtests</a:t>
            </a:r>
            <a:r>
              <a:rPr lang="en-US" dirty="0"/>
              <a:t> webpage</a:t>
            </a:r>
            <a:endParaRPr lang="nl-NL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6514DB05-09BC-4738-9A6D-F5ACD54E4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2896" y="1825625"/>
            <a:ext cx="8246207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83408-B3AB-47A6-99B0-31F93DC5871E}"/>
              </a:ext>
            </a:extLst>
          </p:cNvPr>
          <p:cNvSpPr txBox="1"/>
          <p:nvPr/>
        </p:nvSpPr>
        <p:spPr>
          <a:xfrm>
            <a:off x="6634976" y="6338986"/>
            <a:ext cx="3584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3C66"/>
                </a:solidFill>
                <a:ea typeface="ＭＳ Ｐゴシック" charset="0"/>
              </a:rPr>
              <a:t>http://zhanxw.github.io/rvtests/#introduction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9014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81A1-24BD-4BB4-B3E6-9FB7C76D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 (1) - phenotype</a:t>
            </a:r>
            <a:endParaRPr lang="nl-NL" dirty="0"/>
          </a:p>
        </p:txBody>
      </p:sp>
      <p:pic>
        <p:nvPicPr>
          <p:cNvPr id="4" name="Content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A97B2070-C117-418D-B74E-4CCDBDF46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320" y="1414133"/>
            <a:ext cx="4695332" cy="2901671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F8D4FBB-4066-4F4E-A624-7C742E922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2" y="1414133"/>
            <a:ext cx="4448668" cy="274923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9E07CB4-DE1C-455C-A0EA-D17D5FF6C525}"/>
              </a:ext>
            </a:extLst>
          </p:cNvPr>
          <p:cNvGrpSpPr/>
          <p:nvPr/>
        </p:nvGrpSpPr>
        <p:grpSpPr>
          <a:xfrm>
            <a:off x="2285083" y="3757146"/>
            <a:ext cx="6102421" cy="2898940"/>
            <a:chOff x="1370681" y="3648994"/>
            <a:chExt cx="6102421" cy="2898940"/>
          </a:xfrm>
        </p:grpSpPr>
        <p:pic>
          <p:nvPicPr>
            <p:cNvPr id="7" name="Picture 6" descr="Chart, histogram&#10;&#10;Description automatically generated">
              <a:extLst>
                <a:ext uri="{FF2B5EF4-FFF2-40B4-BE49-F238E27FC236}">
                  <a16:creationId xmlns:a16="http://schemas.microsoft.com/office/drawing/2014/main" id="{CC29FD2B-E8DC-4725-BAA2-A3DEFD19F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3656" y="3708679"/>
              <a:ext cx="4594334" cy="283925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E99462-AB6C-46F3-99E5-FFF6A0478971}"/>
                </a:ext>
              </a:extLst>
            </p:cNvPr>
            <p:cNvSpPr/>
            <p:nvPr/>
          </p:nvSpPr>
          <p:spPr bwMode="auto">
            <a:xfrm>
              <a:off x="6547272" y="3769466"/>
              <a:ext cx="925830" cy="5715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786833-0895-4FAF-BD00-2D1E27621C47}"/>
                </a:ext>
              </a:extLst>
            </p:cNvPr>
            <p:cNvSpPr/>
            <p:nvPr/>
          </p:nvSpPr>
          <p:spPr bwMode="auto">
            <a:xfrm>
              <a:off x="1370681" y="3648994"/>
              <a:ext cx="925830" cy="5715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C03A0A7-161C-4829-A8CC-1097122C9E85}"/>
              </a:ext>
            </a:extLst>
          </p:cNvPr>
          <p:cNvSpPr txBox="1"/>
          <p:nvPr/>
        </p:nvSpPr>
        <p:spPr>
          <a:xfrm flipH="1">
            <a:off x="3240851" y="2311218"/>
            <a:ext cx="1542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Missing values</a:t>
            </a:r>
            <a:endParaRPr lang="nl-NL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4BF00B-184F-4DC1-81BB-0AC12B32E263}"/>
              </a:ext>
            </a:extLst>
          </p:cNvPr>
          <p:cNvCxnSpPr/>
          <p:nvPr/>
        </p:nvCxnSpPr>
        <p:spPr bwMode="auto">
          <a:xfrm>
            <a:off x="4019253" y="2676579"/>
            <a:ext cx="724199" cy="5808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4EB9C0-9916-4B58-93B3-D7BD1B125A10}"/>
              </a:ext>
            </a:extLst>
          </p:cNvPr>
          <p:cNvSpPr txBox="1"/>
          <p:nvPr/>
        </p:nvSpPr>
        <p:spPr>
          <a:xfrm flipH="1">
            <a:off x="7386736" y="2311218"/>
            <a:ext cx="200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Distribution of trait</a:t>
            </a:r>
            <a:endParaRPr lang="nl-NL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80C48-DB90-4D56-A823-4D81AEC1FF94}"/>
              </a:ext>
            </a:extLst>
          </p:cNvPr>
          <p:cNvSpPr txBox="1"/>
          <p:nvPr/>
        </p:nvSpPr>
        <p:spPr>
          <a:xfrm flipH="1">
            <a:off x="6538368" y="4663142"/>
            <a:ext cx="200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Transformation</a:t>
            </a:r>
            <a:endParaRPr lang="nl-NL" sz="1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0823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A277A5-73E4-49C4-BE8C-F8B0017D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83D62-B650-4D7E-AA38-B27D142D2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Manhattan Plot and QQ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before and after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QC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Lambda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 check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panel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https://www.nature.com/articles/s41431-018-0159-6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3275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9368-E845-4FBF-9828-43806C36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Outline of the </a:t>
            </a:r>
            <a:r>
              <a:rPr kumimoji="0" lang="en-GB" sz="4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practicals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4CB6-7FCF-4D72-B7EE-F0AA0086F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Explore phenotype: trait distribution, transformation, coding of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missings</a:t>
            </a: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Demo: show input file, coding of genetic data, run GWAS, how does the output look like, overall QC like QQ plot</a:t>
            </a: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Practicals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 with output file (probably 1 or 2 chromosomes): figuring out what columns indicate (effects size, p-value, significance threshold, allele frequency, imputation quality, hardy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weinberg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, call rate). </a:t>
            </a:r>
            <a:b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</a:b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-perform filtering of output on allele frequency, HWE, call rate, imputation quality</a:t>
            </a:r>
            <a:b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</a:b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-visualisations (not yet discussed)</a:t>
            </a: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Data set: One of the gut-related metabolites.</a:t>
            </a: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Dina: prepare demo in which input files are shown, GWAS is run, QQ plots are being made</a:t>
            </a: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Dina: pick one phenotype (out of 5 gut-related metabolites), where there are known hits and at least one novel hit.</a:t>
            </a: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5621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9C8E-B4A5-4A7B-A468-3DD110D4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value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A147-80A6-439B-B613-468B70083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# </a:t>
            </a: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lambda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median</a:t>
            </a:r>
            <a:r>
              <a:rPr lang="nl-NL" dirty="0"/>
              <a:t> chi2 testchi2&lt;-(</a:t>
            </a:r>
            <a:r>
              <a:rPr lang="nl-NL" dirty="0" err="1"/>
              <a:t>single$beta</a:t>
            </a:r>
            <a:r>
              <a:rPr lang="nl-NL" dirty="0"/>
              <a:t>/</a:t>
            </a:r>
            <a:r>
              <a:rPr lang="nl-NL" dirty="0" err="1"/>
              <a:t>single$se</a:t>
            </a:r>
            <a:r>
              <a:rPr lang="nl-NL" dirty="0"/>
              <a:t>)^2lam &lt;-</a:t>
            </a:r>
            <a:r>
              <a:rPr lang="nl-NL" dirty="0" err="1"/>
              <a:t>median</a:t>
            </a:r>
            <a:r>
              <a:rPr lang="nl-NL" dirty="0"/>
              <a:t> (</a:t>
            </a:r>
            <a:r>
              <a:rPr lang="nl-NL" dirty="0" err="1"/>
              <a:t>sort</a:t>
            </a:r>
            <a:r>
              <a:rPr lang="nl-NL" dirty="0"/>
              <a:t>(chi2))/</a:t>
            </a:r>
            <a:r>
              <a:rPr lang="nl-NL" dirty="0" err="1"/>
              <a:t>qchisq</a:t>
            </a:r>
            <a:r>
              <a:rPr lang="nl-NL" dirty="0"/>
              <a:t>(0.5,1)print(lam)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1000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239F-C5FB-4DF9-9FA2-CE3843AE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tests (1)</a:t>
            </a:r>
            <a:endParaRPr lang="nl-N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04AB51-17A7-415A-AFF7-B95B4ED5A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556" y="1304692"/>
            <a:ext cx="8469420" cy="54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6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4E0C-B1ED-4328-AC2D-B8A3CD3C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Genome-wide association study (GWAS)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147B9-CB7B-4B1E-8FA2-6E4E7AA94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Millions of genetic variants across the genomes of many individuals tested to identify genotype–phenotype associations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Various statistical methods and tools available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C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Today’s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practical: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Rvtests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(Rare Variant tests)</a:t>
            </a: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rgbClr val="003C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Available on Linux, MacOS and Windows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developed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Zhan</a:t>
            </a: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et al.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Developed to support genetic association analysis for sequence datasets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analyze:</a:t>
            </a:r>
          </a:p>
          <a:p>
            <a:pPr marL="702900" marR="0" lvl="2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unrelated individuals and related (family-based) individuals </a:t>
            </a:r>
          </a:p>
          <a:p>
            <a:pPr marL="702900" marR="0" lvl="2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quantitative and binary outcomes</a:t>
            </a:r>
          </a:p>
          <a:p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09484-3BFD-45E0-97A2-98D42BF0C0A3}"/>
              </a:ext>
            </a:extLst>
          </p:cNvPr>
          <p:cNvSpPr txBox="1"/>
          <p:nvPr/>
        </p:nvSpPr>
        <p:spPr>
          <a:xfrm>
            <a:off x="8171159" y="6023074"/>
            <a:ext cx="35876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3C66"/>
                </a:solidFill>
                <a:ea typeface="ＭＳ Ｐゴシック" charset="0"/>
              </a:rPr>
              <a:t>http://zhanxw.github.io/rvtests/#introduction</a:t>
            </a:r>
          </a:p>
        </p:txBody>
      </p:sp>
    </p:spTree>
    <p:extLst>
      <p:ext uri="{BB962C8B-B14F-4D97-AF65-F5344CB8AC3E}">
        <p14:creationId xmlns:p14="http://schemas.microsoft.com/office/powerpoint/2010/main" val="2751968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0A95-D83E-4BB7-B45D-2BC589DC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0B459-1AA1-4F48-BC0A-1552996CD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phenotype file, missing values can be denoted by NA or any non-numeric values. Individuals with missing phenotypes will be automatically dropped from subsequent association analysis. For each missing phenotype value, a warning will be generated and recorded in the log file.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the phenotype values are only 0, 1 and 2,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rvtests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will automatically treat it as binary traits. However, if you want to treat it as continuous trait, please use “--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qtl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 option.</a:t>
            </a: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2149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0890-9F53-4E87-BCE3-68D90FEC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nl-N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3254BA-E58C-4FAE-B881-8C6948679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372" y="1440974"/>
            <a:ext cx="8563743" cy="513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155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B5FDBC9-B1D0-41D9-8A59-641EF608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FF1EBE-CA20-4A66-95D2-7D86213C8D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702900" marR="0" lvl="2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</a:rPr>
              <a:t>Supports both single variant and gene-level tests</a:t>
            </a:r>
          </a:p>
          <a:p>
            <a:pPr marL="702900" marR="0" lvl="2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</a:rPr>
              <a:t>It includes a variety of association tests (e.g. single variant score test, burden test, variable threshold test, SKAT test, fast linear mixed model score test). </a:t>
            </a:r>
          </a:p>
          <a:p>
            <a:pPr marL="702900" marR="0" lvl="2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</a:rPr>
              <a:t>It takes VCF/BGEN/PLINK format as genotype input file and takes PLINK format phenotype file and covariate file.</a:t>
            </a:r>
          </a:p>
          <a:p>
            <a:endParaRPr lang="nl-NL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11D2AC6-CAE7-41B6-A274-21A3EAC674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85621"/>
            <a:ext cx="5181600" cy="383134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33169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6C1E-58EA-4EC9-B6BC-08C4B6A6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EF566C-FB4F-4E32-865E-110E8D36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critical step in genetic association analyses and meta-analyses is to examine the quality of the datasets. RVTESTS implements comprehensive features for checking strand flips and reference/alternative allele swaps, among others. It will automatically generate a variety of per-variant QC metrics, including Hardy Weinberg equilibrium P-values, variant call rates and global QC metrics, including the transition/transversion ratio. RVTESTS supports selecting a subset of samples for association analyses as well as filtering variants based on generated QC metrics and genotype qualities.</a:t>
            </a:r>
          </a:p>
          <a:p>
            <a:r>
              <a:rPr lang="nl-NL" dirty="0"/>
              <a:t>R2, AF, HWE</a:t>
            </a:r>
          </a:p>
        </p:txBody>
      </p:sp>
    </p:spTree>
    <p:extLst>
      <p:ext uri="{BB962C8B-B14F-4D97-AF65-F5344CB8AC3E}">
        <p14:creationId xmlns:p14="http://schemas.microsoft.com/office/powerpoint/2010/main" val="178429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22E1-FF1C-4625-B92C-2138A60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Rvtests</a:t>
            </a:r>
            <a:r>
              <a:rPr lang="en-US" dirty="0"/>
              <a:t> and meta-analysis</a:t>
            </a:r>
            <a:endParaRPr lang="nl-N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992191-2399-4AD7-BF2C-572B458A8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0694" y="1825625"/>
            <a:ext cx="9330612" cy="4351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AAA760-3B95-4B79-A3D8-D0202E534D1D}"/>
              </a:ext>
            </a:extLst>
          </p:cNvPr>
          <p:cNvSpPr txBox="1">
            <a:spLocks/>
          </p:cNvSpPr>
          <p:nvPr/>
        </p:nvSpPr>
        <p:spPr bwMode="auto">
          <a:xfrm>
            <a:off x="1322542" y="6176964"/>
            <a:ext cx="9580872" cy="49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20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0" indent="-187325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chemeClr val="accent6"/>
                </a:solidFill>
                <a:latin typeface="+mn-lt"/>
                <a:ea typeface="+mn-ea"/>
              </a:defRPr>
            </a:lvl2pPr>
            <a:lvl3pPr marL="360000" indent="-18573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800">
                <a:solidFill>
                  <a:schemeClr val="accent6"/>
                </a:solidFill>
                <a:latin typeface="+mn-lt"/>
                <a:ea typeface="+mn-ea"/>
              </a:defRPr>
            </a:lvl3pPr>
            <a:lvl4pPr marL="720000" indent="-195263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800">
                <a:solidFill>
                  <a:schemeClr val="accent6"/>
                </a:solidFill>
                <a:latin typeface="+mn-lt"/>
                <a:ea typeface="+mn-ea"/>
              </a:defRPr>
            </a:lvl4pPr>
            <a:lvl5pPr marL="1080000" indent="-19208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800">
                <a:solidFill>
                  <a:schemeClr val="accent6"/>
                </a:solidFill>
                <a:latin typeface="+mn-lt"/>
                <a:ea typeface="+mn-ea"/>
              </a:defRPr>
            </a:lvl5pPr>
            <a:lvl6pPr marL="2366963" indent="-19208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6pPr>
            <a:lvl7pPr marL="2824163" indent="-19208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7pPr>
            <a:lvl8pPr marL="3281363" indent="-19208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8pPr>
            <a:lvl9pPr marL="3738563" indent="-19208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Meta-analysis - combining the results of individual studies with statistical methods</a:t>
            </a:r>
          </a:p>
        </p:txBody>
      </p:sp>
    </p:spTree>
    <p:extLst>
      <p:ext uri="{BB962C8B-B14F-4D97-AF65-F5344CB8AC3E}">
        <p14:creationId xmlns:p14="http://schemas.microsoft.com/office/powerpoint/2010/main" val="218913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A108-DA88-43B7-852D-7C5BB8F3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3626-1D56-4BAA-9064-DD0BC914E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Genome-wide association study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Introduction to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rvtests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 software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</a:rPr>
              <a:t>Requirements: input files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Association analysis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Output file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Post-association analysis steps 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Quality control</a:t>
            </a:r>
          </a:p>
          <a:p>
            <a:pPr marL="7029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Visualization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784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95FF-F410-4626-9141-C45D2090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 (1)</a:t>
            </a:r>
            <a:endParaRPr lang="nl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1CA3B9-8D77-4B7D-8F65-0CFD10C340FA}"/>
              </a:ext>
            </a:extLst>
          </p:cNvPr>
          <p:cNvSpPr txBox="1">
            <a:spLocks/>
          </p:cNvSpPr>
          <p:nvPr/>
        </p:nvSpPr>
        <p:spPr bwMode="auto">
          <a:xfrm>
            <a:off x="960029" y="1582420"/>
            <a:ext cx="6635447" cy="427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20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0" indent="-187325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chemeClr val="accent6"/>
                </a:solidFill>
                <a:latin typeface="+mn-lt"/>
                <a:ea typeface="+mn-ea"/>
              </a:defRPr>
            </a:lvl2pPr>
            <a:lvl3pPr marL="360000" indent="-18573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800">
                <a:solidFill>
                  <a:schemeClr val="accent6"/>
                </a:solidFill>
                <a:latin typeface="+mn-lt"/>
                <a:ea typeface="+mn-ea"/>
              </a:defRPr>
            </a:lvl3pPr>
            <a:lvl4pPr marL="720000" indent="-195263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800">
                <a:solidFill>
                  <a:schemeClr val="accent6"/>
                </a:solidFill>
                <a:latin typeface="+mn-lt"/>
                <a:ea typeface="+mn-ea"/>
              </a:defRPr>
            </a:lvl4pPr>
            <a:lvl5pPr marL="1080000" indent="-19208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800">
                <a:solidFill>
                  <a:schemeClr val="accent6"/>
                </a:solidFill>
                <a:latin typeface="+mn-lt"/>
                <a:ea typeface="+mn-ea"/>
              </a:defRPr>
            </a:lvl5pPr>
            <a:lvl6pPr marL="2366963" indent="-19208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6pPr>
            <a:lvl7pPr marL="2824163" indent="-19208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7pPr>
            <a:lvl8pPr marL="3281363" indent="-19208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8pPr>
            <a:lvl9pPr marL="3738563" indent="-19208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Phenotype file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rgbClr val="003C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7BBFFC51-AE9B-4EF3-B7F1-7DF3DEFC2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31063"/>
              </p:ext>
            </p:extLst>
          </p:nvPr>
        </p:nvGraphicFramePr>
        <p:xfrm>
          <a:off x="937822" y="1947779"/>
          <a:ext cx="6657654" cy="2050475"/>
        </p:xfrm>
        <a:graphic>
          <a:graphicData uri="http://schemas.openxmlformats.org/drawingml/2006/table">
            <a:tbl>
              <a:tblPr firstRow="1" bandRow="1"/>
              <a:tblGrid>
                <a:gridCol w="614089">
                  <a:extLst>
                    <a:ext uri="{9D8B030D-6E8A-4147-A177-3AD203B41FA5}">
                      <a16:colId xmlns:a16="http://schemas.microsoft.com/office/drawing/2014/main" val="679101909"/>
                    </a:ext>
                  </a:extLst>
                </a:gridCol>
                <a:gridCol w="725741">
                  <a:extLst>
                    <a:ext uri="{9D8B030D-6E8A-4147-A177-3AD203B41FA5}">
                      <a16:colId xmlns:a16="http://schemas.microsoft.com/office/drawing/2014/main" val="3509785560"/>
                    </a:ext>
                  </a:extLst>
                </a:gridCol>
                <a:gridCol w="697827">
                  <a:extLst>
                    <a:ext uri="{9D8B030D-6E8A-4147-A177-3AD203B41FA5}">
                      <a16:colId xmlns:a16="http://schemas.microsoft.com/office/drawing/2014/main" val="1036263078"/>
                    </a:ext>
                  </a:extLst>
                </a:gridCol>
                <a:gridCol w="651305">
                  <a:extLst>
                    <a:ext uri="{9D8B030D-6E8A-4147-A177-3AD203B41FA5}">
                      <a16:colId xmlns:a16="http://schemas.microsoft.com/office/drawing/2014/main" val="1815730032"/>
                    </a:ext>
                  </a:extLst>
                </a:gridCol>
                <a:gridCol w="586176">
                  <a:extLst>
                    <a:ext uri="{9D8B030D-6E8A-4147-A177-3AD203B41FA5}">
                      <a16:colId xmlns:a16="http://schemas.microsoft.com/office/drawing/2014/main" val="3896228928"/>
                    </a:ext>
                  </a:extLst>
                </a:gridCol>
                <a:gridCol w="1088610">
                  <a:extLst>
                    <a:ext uri="{9D8B030D-6E8A-4147-A177-3AD203B41FA5}">
                      <a16:colId xmlns:a16="http://schemas.microsoft.com/office/drawing/2014/main" val="2355458218"/>
                    </a:ext>
                  </a:extLst>
                </a:gridCol>
                <a:gridCol w="1194571">
                  <a:extLst>
                    <a:ext uri="{9D8B030D-6E8A-4147-A177-3AD203B41FA5}">
                      <a16:colId xmlns:a16="http://schemas.microsoft.com/office/drawing/2014/main" val="857029599"/>
                    </a:ext>
                  </a:extLst>
                </a:gridCol>
                <a:gridCol w="1099335">
                  <a:extLst>
                    <a:ext uri="{9D8B030D-6E8A-4147-A177-3AD203B41FA5}">
                      <a16:colId xmlns:a16="http://schemas.microsoft.com/office/drawing/2014/main" val="1587668534"/>
                    </a:ext>
                  </a:extLst>
                </a:gridCol>
              </a:tblGrid>
              <a:tr h="498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fid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iid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fatid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matid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sex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phenotype1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phenotype2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phenotype3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350796"/>
                  </a:ext>
                </a:extLst>
              </a:tr>
              <a:tr h="1885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5.879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25.888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1820"/>
                  </a:ext>
                </a:extLst>
              </a:tr>
              <a:tr h="3117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2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2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2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8.954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19.324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2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886509"/>
                  </a:ext>
                </a:extLst>
              </a:tr>
              <a:tr h="3117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3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3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2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1.909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20.125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968906"/>
                  </a:ext>
                </a:extLst>
              </a:tr>
              <a:tr h="3117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4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4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NA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28.587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371565"/>
                  </a:ext>
                </a:extLst>
              </a:tr>
              <a:tr h="3117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5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5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7.888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35.996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295114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9CF806-7E9C-4A56-8993-73DF2DDFFB0C}"/>
              </a:ext>
            </a:extLst>
          </p:cNvPr>
          <p:cNvSpPr txBox="1">
            <a:spLocks/>
          </p:cNvSpPr>
          <p:nvPr/>
        </p:nvSpPr>
        <p:spPr bwMode="auto">
          <a:xfrm>
            <a:off x="937822" y="4128586"/>
            <a:ext cx="5722706" cy="427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20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0" indent="-187325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chemeClr val="accent6"/>
                </a:solidFill>
                <a:latin typeface="+mn-lt"/>
                <a:ea typeface="+mn-ea"/>
              </a:defRPr>
            </a:lvl2pPr>
            <a:lvl3pPr marL="360000" indent="-18573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800">
                <a:solidFill>
                  <a:schemeClr val="accent6"/>
                </a:solidFill>
                <a:latin typeface="+mn-lt"/>
                <a:ea typeface="+mn-ea"/>
              </a:defRPr>
            </a:lvl3pPr>
            <a:lvl4pPr marL="720000" indent="-195263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800">
                <a:solidFill>
                  <a:schemeClr val="accent6"/>
                </a:solidFill>
                <a:latin typeface="+mn-lt"/>
                <a:ea typeface="+mn-ea"/>
              </a:defRPr>
            </a:lvl4pPr>
            <a:lvl5pPr marL="1080000" indent="-19208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800">
                <a:solidFill>
                  <a:schemeClr val="accent6"/>
                </a:solidFill>
                <a:latin typeface="+mn-lt"/>
                <a:ea typeface="+mn-ea"/>
              </a:defRPr>
            </a:lvl5pPr>
            <a:lvl6pPr marL="2366963" indent="-19208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6pPr>
            <a:lvl7pPr marL="2824163" indent="-19208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7pPr>
            <a:lvl8pPr marL="3281363" indent="-19208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8pPr>
            <a:lvl9pPr marL="3738563" indent="-19208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Covariate file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rgbClr val="003C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54500161-C98E-4199-BF36-09501BD65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914556"/>
              </p:ext>
            </p:extLst>
          </p:nvPr>
        </p:nvGraphicFramePr>
        <p:xfrm>
          <a:off x="960029" y="4454739"/>
          <a:ext cx="5700499" cy="1828800"/>
        </p:xfrm>
        <a:graphic>
          <a:graphicData uri="http://schemas.openxmlformats.org/drawingml/2006/table">
            <a:tbl>
              <a:tblPr firstRow="1" bandRow="1"/>
              <a:tblGrid>
                <a:gridCol w="625065">
                  <a:extLst>
                    <a:ext uri="{9D8B030D-6E8A-4147-A177-3AD203B41FA5}">
                      <a16:colId xmlns:a16="http://schemas.microsoft.com/office/drawing/2014/main" val="679101909"/>
                    </a:ext>
                  </a:extLst>
                </a:gridCol>
                <a:gridCol w="780836">
                  <a:extLst>
                    <a:ext uri="{9D8B030D-6E8A-4147-A177-3AD203B41FA5}">
                      <a16:colId xmlns:a16="http://schemas.microsoft.com/office/drawing/2014/main" val="3509785560"/>
                    </a:ext>
                  </a:extLst>
                </a:gridCol>
                <a:gridCol w="780836">
                  <a:extLst>
                    <a:ext uri="{9D8B030D-6E8A-4147-A177-3AD203B41FA5}">
                      <a16:colId xmlns:a16="http://schemas.microsoft.com/office/drawing/2014/main" val="1036263078"/>
                    </a:ext>
                  </a:extLst>
                </a:gridCol>
                <a:gridCol w="750014">
                  <a:extLst>
                    <a:ext uri="{9D8B030D-6E8A-4147-A177-3AD203B41FA5}">
                      <a16:colId xmlns:a16="http://schemas.microsoft.com/office/drawing/2014/main" val="1815730032"/>
                    </a:ext>
                  </a:extLst>
                </a:gridCol>
                <a:gridCol w="626723">
                  <a:extLst>
                    <a:ext uri="{9D8B030D-6E8A-4147-A177-3AD203B41FA5}">
                      <a16:colId xmlns:a16="http://schemas.microsoft.com/office/drawing/2014/main" val="3896228928"/>
                    </a:ext>
                  </a:extLst>
                </a:gridCol>
                <a:gridCol w="1160980">
                  <a:extLst>
                    <a:ext uri="{9D8B030D-6E8A-4147-A177-3AD203B41FA5}">
                      <a16:colId xmlns:a16="http://schemas.microsoft.com/office/drawing/2014/main" val="2355458218"/>
                    </a:ext>
                  </a:extLst>
                </a:gridCol>
                <a:gridCol w="976045">
                  <a:extLst>
                    <a:ext uri="{9D8B030D-6E8A-4147-A177-3AD203B41FA5}">
                      <a16:colId xmlns:a16="http://schemas.microsoft.com/office/drawing/2014/main" val="85702959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fid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iid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fatid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matid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sex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covariate1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covariate2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35079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78.534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182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2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2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2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67.987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88650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3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3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2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85.123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9689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4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4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49.023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37156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5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5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0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55.943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1</a:t>
                      </a:r>
                      <a:endParaRPr lang="nl-NL" sz="14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C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29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99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CC9F-42D0-4B79-A246-3BC164D4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 (2)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EB28C2-6C1F-432B-9A4C-68F2C3F85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Genotype files –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VCF (Variant Call Format)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/BGEN/PLINK format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4E007-7276-415B-834D-D3A23AF5F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2711"/>
            <a:ext cx="8553723" cy="351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4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CC9F-42D0-4B79-A246-3BC164D4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 (2)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EB28C2-6C1F-432B-9A4C-68F2C3F85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Genotype files –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VCF (Variant Call Format)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C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/BGEN/PLINK format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nl-NL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747391-ED10-4EAF-AB19-EAA6BB856865}"/>
              </a:ext>
            </a:extLst>
          </p:cNvPr>
          <p:cNvGrpSpPr/>
          <p:nvPr/>
        </p:nvGrpSpPr>
        <p:grpSpPr>
          <a:xfrm>
            <a:off x="396881" y="2232872"/>
            <a:ext cx="8995697" cy="3914595"/>
            <a:chOff x="131410" y="1744826"/>
            <a:chExt cx="8995697" cy="39145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2DB1CA-275A-44A0-8702-F1FFF56F4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384" y="1972057"/>
              <a:ext cx="8553723" cy="3517770"/>
            </a:xfrm>
            <a:prstGeom prst="rect">
              <a:avLst/>
            </a:prstGeom>
          </p:spPr>
        </p:pic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3C1F2F88-183C-4C27-BF0B-7EFC8566E36D}"/>
                </a:ext>
              </a:extLst>
            </p:cNvPr>
            <p:cNvSpPr/>
            <p:nvPr/>
          </p:nvSpPr>
          <p:spPr bwMode="auto">
            <a:xfrm>
              <a:off x="505492" y="1972056"/>
              <a:ext cx="45719" cy="2599943"/>
            </a:xfrm>
            <a:prstGeom prst="leftBrac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DDAFCE-D3C2-44C4-87AF-150307442E2A}"/>
                </a:ext>
              </a:extLst>
            </p:cNvPr>
            <p:cNvSpPr txBox="1"/>
            <p:nvPr/>
          </p:nvSpPr>
          <p:spPr>
            <a:xfrm rot="16200000">
              <a:off x="-683321" y="2559557"/>
              <a:ext cx="196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+mn-lt"/>
                </a:rPr>
                <a:t>Header</a:t>
              </a:r>
              <a:endParaRPr lang="nl-NL" sz="16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0A23D2-3CE1-4649-AD59-9BA809D6CAE1}"/>
                </a:ext>
              </a:extLst>
            </p:cNvPr>
            <p:cNvSpPr txBox="1"/>
            <p:nvPr/>
          </p:nvSpPr>
          <p:spPr>
            <a:xfrm rot="16200000">
              <a:off x="-207884" y="4981572"/>
              <a:ext cx="1017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  <a:latin typeface="+mn-lt"/>
                </a:rPr>
                <a:t>Records</a:t>
              </a:r>
              <a:endParaRPr lang="nl-NL" sz="16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5BBC4467-77E2-4A52-B127-811FEBBC87AD}"/>
                </a:ext>
              </a:extLst>
            </p:cNvPr>
            <p:cNvSpPr/>
            <p:nvPr/>
          </p:nvSpPr>
          <p:spPr bwMode="auto">
            <a:xfrm>
              <a:off x="502254" y="4713182"/>
              <a:ext cx="45719" cy="743218"/>
            </a:xfrm>
            <a:prstGeom prst="leftBrac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DDC550-8F57-440F-901A-70E47DA6A6FC}"/>
                </a:ext>
              </a:extLst>
            </p:cNvPr>
            <p:cNvSpPr txBox="1"/>
            <p:nvPr/>
          </p:nvSpPr>
          <p:spPr>
            <a:xfrm rot="16200000">
              <a:off x="-683320" y="2559558"/>
              <a:ext cx="196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+mn-lt"/>
                </a:rPr>
                <a:t>Header</a:t>
              </a:r>
              <a:endParaRPr lang="nl-NL" sz="16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1CE496-9250-43CC-99A7-947E1FBC213B}"/>
                </a:ext>
              </a:extLst>
            </p:cNvPr>
            <p:cNvSpPr txBox="1"/>
            <p:nvPr/>
          </p:nvSpPr>
          <p:spPr>
            <a:xfrm rot="16200000">
              <a:off x="-207883" y="4981573"/>
              <a:ext cx="1017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  <a:latin typeface="+mn-lt"/>
                </a:rPr>
                <a:t>Records</a:t>
              </a:r>
              <a:endParaRPr lang="nl-NL" sz="1600" dirty="0">
                <a:solidFill>
                  <a:srgbClr val="FF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29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2104</Words>
  <Application>Microsoft Office PowerPoint</Application>
  <PresentationFormat>Widescreen</PresentationFormat>
  <Paragraphs>506</Paragraphs>
  <Slides>43</Slides>
  <Notes>11</Notes>
  <HiddenSlides>14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arial</vt:lpstr>
      <vt:lpstr>Calibri</vt:lpstr>
      <vt:lpstr>Calibri Light</vt:lpstr>
      <vt:lpstr>Harding</vt:lpstr>
      <vt:lpstr>Helvetica</vt:lpstr>
      <vt:lpstr>Helvetica Neue</vt:lpstr>
      <vt:lpstr>Montserrat</vt:lpstr>
      <vt:lpstr>Times</vt:lpstr>
      <vt:lpstr>Office Theme</vt:lpstr>
      <vt:lpstr>Introduction to genome-wide association analysis: rvtests</vt:lpstr>
      <vt:lpstr>Outline</vt:lpstr>
      <vt:lpstr>Outline</vt:lpstr>
      <vt:lpstr>Genome-wide association study (GWAS)</vt:lpstr>
      <vt:lpstr>Rvtests and meta-analysis</vt:lpstr>
      <vt:lpstr>Outline</vt:lpstr>
      <vt:lpstr>Input files (1)</vt:lpstr>
      <vt:lpstr>Input files (2)</vt:lpstr>
      <vt:lpstr>Input files (2)</vt:lpstr>
      <vt:lpstr>Input files (2)</vt:lpstr>
      <vt:lpstr>Input files (2)</vt:lpstr>
      <vt:lpstr>Input files (2)</vt:lpstr>
      <vt:lpstr>VCF file --genotype fields</vt:lpstr>
      <vt:lpstr>Missing values</vt:lpstr>
      <vt:lpstr>Outline</vt:lpstr>
      <vt:lpstr>Association analysis</vt:lpstr>
      <vt:lpstr>Association tests (1)</vt:lpstr>
      <vt:lpstr>Run GWAS --command</vt:lpstr>
      <vt:lpstr>Demonstration using HPC (SHARK)</vt:lpstr>
      <vt:lpstr>Outline</vt:lpstr>
      <vt:lpstr>Output file</vt:lpstr>
      <vt:lpstr>Outline</vt:lpstr>
      <vt:lpstr>Quality control</vt:lpstr>
      <vt:lpstr>QQ plot – bias detection</vt:lpstr>
      <vt:lpstr>Easy QC software</vt:lpstr>
      <vt:lpstr>Outline</vt:lpstr>
      <vt:lpstr>Manhattan plot</vt:lpstr>
      <vt:lpstr>Locus Zoom</vt:lpstr>
      <vt:lpstr> THANK YOU FOR YOUR ATTENTION! </vt:lpstr>
      <vt:lpstr>Quality control - MAF</vt:lpstr>
      <vt:lpstr>Quality control - HWE</vt:lpstr>
      <vt:lpstr>Quality control – imputation quality</vt:lpstr>
      <vt:lpstr>Unphased and phased</vt:lpstr>
      <vt:lpstr>Rvtests webpage</vt:lpstr>
      <vt:lpstr>Input files (1) - phenotype</vt:lpstr>
      <vt:lpstr>PowerPoint Presentation</vt:lpstr>
      <vt:lpstr>Outline of the practicals</vt:lpstr>
      <vt:lpstr>Lambda value</vt:lpstr>
      <vt:lpstr>Association tests (1)</vt:lpstr>
      <vt:lpstr>PowerPoint Presentation</vt:lpstr>
      <vt:lpstr>Output</vt:lpstr>
      <vt:lpstr>PowerPoint Presentation</vt:lpstr>
      <vt:lpstr>Quality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genome-wide association analysis: rvtests</dc:title>
  <dc:creator>Beekman, M. (MOLEPI)</dc:creator>
  <cp:lastModifiedBy>Berg, N.M.A. van den (MOLEPI)</cp:lastModifiedBy>
  <cp:revision>13</cp:revision>
  <dcterms:created xsi:type="dcterms:W3CDTF">2022-08-17T07:50:14Z</dcterms:created>
  <dcterms:modified xsi:type="dcterms:W3CDTF">2022-11-15T13:19:11Z</dcterms:modified>
</cp:coreProperties>
</file>