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2" r:id="rId3"/>
    <p:sldId id="373" r:id="rId4"/>
    <p:sldId id="364" r:id="rId5"/>
    <p:sldId id="365" r:id="rId6"/>
    <p:sldId id="368" r:id="rId7"/>
    <p:sldId id="366" r:id="rId8"/>
    <p:sldId id="377" r:id="rId9"/>
    <p:sldId id="367" r:id="rId10"/>
    <p:sldId id="369" r:id="rId11"/>
    <p:sldId id="370" r:id="rId12"/>
    <p:sldId id="371" r:id="rId13"/>
    <p:sldId id="374" r:id="rId14"/>
    <p:sldId id="376" r:id="rId15"/>
    <p:sldId id="378" r:id="rId16"/>
    <p:sldId id="37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4" autoAdjust="0"/>
  </p:normalViewPr>
  <p:slideViewPr>
    <p:cSldViewPr snapToGrid="0">
      <p:cViewPr varScale="1">
        <p:scale>
          <a:sx n="67" d="100"/>
          <a:sy n="67" d="100"/>
        </p:scale>
        <p:origin x="1278" y="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287482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Analyzing large-scale genomics data</a:t>
            </a:r>
            <a:endParaRPr lang="nl-NL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FOS course </a:t>
            </a:r>
            <a:r>
              <a:rPr lang="en-US" sz="1500" dirty="0">
                <a:solidFill>
                  <a:schemeClr val="tx2"/>
                </a:solidFill>
                <a:latin typeface="Helvetica Neue"/>
                <a:cs typeface="Helvetica Neue"/>
              </a:rPr>
              <a:t>Molecular Data Science </a:t>
            </a:r>
            <a:r>
              <a:rPr lang="mr-IN" sz="1500" dirty="0">
                <a:latin typeface="Helvetica Neue"/>
                <a:cs typeface="Helvetica Neue"/>
              </a:rPr>
              <a:t>–</a:t>
            </a:r>
            <a:r>
              <a:rPr lang="en-US" sz="1500" dirty="0">
                <a:latin typeface="Helvetica Neue"/>
                <a:cs typeface="Helvetica Neue"/>
              </a:rPr>
              <a:t> 22 November 2021.</a:t>
            </a: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1287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09296" y="3878821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Distribute computations across processors</a:t>
            </a:r>
            <a:br>
              <a:rPr lang="en-US" dirty="0">
                <a:latin typeface="Helvetica Neue"/>
                <a:cs typeface="Helvetica Neue"/>
                <a:sym typeface="Wingdings"/>
              </a:rPr>
            </a:br>
            <a:r>
              <a:rPr lang="en-US" dirty="0">
                <a:latin typeface="Helvetica Neue"/>
                <a:cs typeface="Helvetica Neue"/>
                <a:sym typeface="Wingdings"/>
              </a:rPr>
              <a:t>(parallelization)</a:t>
            </a:r>
            <a:endParaRPr lang="en-US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Novel methods</a:t>
            </a:r>
          </a:p>
        </p:txBody>
      </p:sp>
    </p:spTree>
    <p:extLst>
      <p:ext uri="{BB962C8B-B14F-4D97-AF65-F5344CB8AC3E}">
        <p14:creationId xmlns:p14="http://schemas.microsoft.com/office/powerpoint/2010/main" val="211563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98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Visualizations to make sense of results</a:t>
            </a:r>
            <a:br>
              <a:rPr lang="en-US" dirty="0">
                <a:latin typeface="Helvetica Neue"/>
                <a:cs typeface="Helvetica Neue"/>
              </a:rPr>
            </a:br>
            <a:r>
              <a:rPr lang="en-US" dirty="0">
                <a:latin typeface="Helvetica Neue"/>
                <a:cs typeface="Helvetica Neue"/>
                <a:sym typeface="Wingdings"/>
              </a:rPr>
              <a:t> </a:t>
            </a:r>
            <a:r>
              <a:rPr lang="en-US" dirty="0">
                <a:latin typeface="Helvetica Neue"/>
                <a:cs typeface="Helvetica Neue"/>
              </a:rPr>
              <a:t>0.1 trillion (= 10</a:t>
            </a:r>
            <a:r>
              <a:rPr lang="en-US" baseline="30000" dirty="0">
                <a:latin typeface="Helvetica Neue"/>
                <a:cs typeface="Helvetica Neue"/>
              </a:rPr>
              <a:t>11</a:t>
            </a:r>
            <a:r>
              <a:rPr lang="en-US" dirty="0">
                <a:latin typeface="Helvetica Neue"/>
                <a:cs typeface="Helvetica Neue"/>
              </a:rPr>
              <a:t>) p-values</a:t>
            </a:r>
          </a:p>
        </p:txBody>
      </p:sp>
    </p:spTree>
    <p:extLst>
      <p:ext uri="{BB962C8B-B14F-4D97-AF65-F5344CB8AC3E}">
        <p14:creationId xmlns:p14="http://schemas.microsoft.com/office/powerpoint/2010/main" val="55340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13846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Linking to external knowledge for interpretation (e.g. location variant, function of gene) </a:t>
            </a:r>
          </a:p>
        </p:txBody>
      </p:sp>
    </p:spTree>
    <p:extLst>
      <p:ext uri="{BB962C8B-B14F-4D97-AF65-F5344CB8AC3E}">
        <p14:creationId xmlns:p14="http://schemas.microsoft.com/office/powerpoint/2010/main" val="115401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62965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347647" y="3607542"/>
            <a:ext cx="5111809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Click-fest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Complex output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Ugly graphs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Black-box: need to trust developers</a:t>
            </a:r>
          </a:p>
        </p:txBody>
      </p:sp>
    </p:spTree>
    <p:extLst>
      <p:ext uri="{BB962C8B-B14F-4D97-AF65-F5344CB8AC3E}">
        <p14:creationId xmlns:p14="http://schemas.microsoft.com/office/powerpoint/2010/main" val="153103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Computationally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to make sense of 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333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Visualizations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:\Roaming\Desktop\bd10275_f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9213"/>
            <a:ext cx="3414280" cy="38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Roaming\Desktop\bd10275_f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3" y="839214"/>
            <a:ext cx="4356602" cy="38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75" y="4842857"/>
            <a:ext cx="3693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Helvetica Neue"/>
              </a:rPr>
              <a:t>O'Donoghue</a:t>
            </a:r>
            <a:r>
              <a:rPr lang="en-GB" sz="1200" dirty="0">
                <a:latin typeface="Helvetica Neue"/>
              </a:rPr>
              <a:t> et al. </a:t>
            </a:r>
            <a:r>
              <a:rPr lang="en-GB" sz="1200" dirty="0" err="1">
                <a:latin typeface="Helvetica Neue"/>
              </a:rPr>
              <a:t>Annu</a:t>
            </a:r>
            <a:r>
              <a:rPr lang="en-GB" sz="1200" dirty="0">
                <a:latin typeface="Helvetica Neue"/>
              </a:rPr>
              <a:t> Rev Biomed Data </a:t>
            </a:r>
            <a:r>
              <a:rPr lang="en-GB" sz="1200" dirty="0" err="1">
                <a:latin typeface="Helvetica Neue"/>
              </a:rPr>
              <a:t>Sci</a:t>
            </a:r>
            <a:r>
              <a:rPr lang="en-GB" sz="1200" dirty="0">
                <a:latin typeface="Helvetica Neue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30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 dirty="0">
                <a:solidFill>
                  <a:schemeClr val="tx2"/>
                </a:solidFill>
                <a:latin typeface="Helvetica Neue"/>
                <a:cs typeface="Helvetica Neue"/>
              </a:rPr>
              <a:t>R 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first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384011" y="1197344"/>
            <a:ext cx="64807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Do not fear the blinking cursor!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You will find that R is not more complicated than SPSS if scripts are available.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But: some analyses you will do are!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Curriculum in transition: this is not an R course (a </a:t>
            </a:r>
            <a:r>
              <a:rPr lang="en-US" sz="2200" dirty="0" err="1">
                <a:latin typeface="Helvetica Neue"/>
                <a:cs typeface="Helvetica Neue"/>
                <a:sym typeface="Wingdings"/>
              </a:rPr>
              <a:t>flavour</a:t>
            </a:r>
            <a:r>
              <a:rPr lang="en-US" sz="2200" dirty="0">
                <a:latin typeface="Helvetica Neue"/>
                <a:cs typeface="Helvetica Neue"/>
                <a:sym typeface="Wingdings"/>
              </a:rPr>
              <a:t> of R &amp; not all is in R).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Also: R is not the answer to all issues in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366483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x59cvjb_mojtouxmkbihsq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"/>
          <a:stretch/>
        </p:blipFill>
        <p:spPr>
          <a:xfrm>
            <a:off x="2231675" y="613159"/>
            <a:ext cx="4709939" cy="4493348"/>
          </a:xfrm>
          <a:prstGeom prst="rect">
            <a:avLst/>
          </a:prstGeom>
        </p:spPr>
      </p:pic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drunkard’s search effect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20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4181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From </a:t>
            </a:r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1 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to all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1011034" y="1093239"/>
            <a:ext cx="7286841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All genetic variants, genes, metabolites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comprehensive &amp; representative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(instead of generalizing a single bit of knowledge) 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Disease ≠ 1 gene</a:t>
            </a:r>
            <a:b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hypotheses (!) and discoveries on the full complexity of biology.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</a:rPr>
              <a:t>Exploiting natural variation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</a:t>
            </a:r>
            <a:r>
              <a:rPr lang="en-US" sz="2200" dirty="0">
                <a:latin typeface="Helvetica Neue"/>
                <a:cs typeface="Helvetica Neue"/>
              </a:rPr>
              <a:t>The human as model organism </a:t>
            </a:r>
          </a:p>
        </p:txBody>
      </p:sp>
    </p:spTree>
    <p:extLst>
      <p:ext uri="{BB962C8B-B14F-4D97-AF65-F5344CB8AC3E}">
        <p14:creationId xmlns:p14="http://schemas.microsoft.com/office/powerpoint/2010/main" val="4238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22678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Learning objectives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2483150" y="1672789"/>
            <a:ext cx="6278629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latin typeface="Helvetica Neue"/>
                <a:cs typeface="Helvetica Neue"/>
                <a:sym typeface="Wingdings"/>
              </a:rPr>
              <a:t>SPSS 2</a:t>
            </a:r>
            <a:r>
              <a:rPr lang="en-US" sz="2800" baseline="30000" dirty="0">
                <a:latin typeface="Helvetica Neue"/>
                <a:cs typeface="Helvetica Neue"/>
                <a:sym typeface="Wingdings"/>
              </a:rPr>
              <a:t>nd</a:t>
            </a:r>
            <a:endParaRPr lang="en-US" sz="2800" dirty="0">
              <a:latin typeface="Helvetica Neue"/>
              <a:cs typeface="Helvetica Neue"/>
            </a:endParaRPr>
          </a:p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latin typeface="Helvetica Neue"/>
                <a:cs typeface="Helvetica Neue"/>
              </a:rPr>
              <a:t>‘</a:t>
            </a:r>
            <a:r>
              <a:rPr lang="en-US" sz="2800" i="1" dirty="0">
                <a:latin typeface="Helvetica Neue"/>
                <a:cs typeface="Helvetica Neue"/>
              </a:rPr>
              <a:t>R</a:t>
            </a:r>
            <a:r>
              <a:rPr lang="en-US" sz="2800" dirty="0">
                <a:latin typeface="Helvetica Neue"/>
                <a:cs typeface="Helvetica Neue"/>
              </a:rPr>
              <a:t>’ 1</a:t>
            </a:r>
            <a:r>
              <a:rPr lang="en-US" sz="2800" baseline="30000" dirty="0">
                <a:latin typeface="Helvetica Neue"/>
                <a:cs typeface="Helvetica Neue"/>
              </a:rPr>
              <a:t>st</a:t>
            </a:r>
            <a:endParaRPr lang="en-US" sz="28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2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09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data: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Computationally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to make sense of 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9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91889" y="1647234"/>
            <a:ext cx="2322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GeneExpression.cel</a:t>
            </a:r>
            <a:endParaRPr lang="en-US" dirty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>
                <a:latin typeface="Helvetica Neue"/>
                <a:cs typeface="Helvetica Neue"/>
                <a:sym typeface="Wingdings"/>
              </a:rPr>
              <a:t>Affymetrix</a:t>
            </a:r>
            <a:r>
              <a:rPr lang="en-US" dirty="0">
                <a:latin typeface="Helvetica Neue"/>
                <a:cs typeface="Helvetica Neue"/>
                <a:sym typeface="Wingdings"/>
              </a:rPr>
              <a:t>)</a:t>
            </a: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dirty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GeneExpression.idat</a:t>
            </a:r>
            <a:endParaRPr lang="en-US" dirty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>
                <a:latin typeface="Helvetica Neue"/>
                <a:cs typeface="Helvetica Neue"/>
                <a:sym typeface="Wingdings"/>
              </a:rPr>
              <a:t>Illumina</a:t>
            </a:r>
            <a:r>
              <a:rPr lang="en-US" dirty="0">
                <a:latin typeface="Helvetica Neue"/>
                <a:cs typeface="Helvetica Neue"/>
                <a:sym typeface="Wingdings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6681" y="3940475"/>
            <a:ext cx="5152410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Many different formats of data files.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Data require preprocessing (quality control, normalization) prior to analysis.</a:t>
            </a:r>
          </a:p>
        </p:txBody>
      </p:sp>
    </p:spTree>
    <p:extLst>
      <p:ext uri="{BB962C8B-B14F-4D97-AF65-F5344CB8AC3E}">
        <p14:creationId xmlns:p14="http://schemas.microsoft.com/office/powerpoint/2010/main" val="67029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7276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6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00922"/>
            <a:ext cx="8160563" cy="40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4225"/>
              </p:ext>
            </p:extLst>
          </p:nvPr>
        </p:nvGraphicFramePr>
        <p:xfrm>
          <a:off x="949386" y="1341254"/>
          <a:ext cx="7163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75032" y="3792506"/>
            <a:ext cx="5111809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Repeat same analysis many times and store results in one data object.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897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661</Words>
  <Application>Microsoft Office PowerPoint</Application>
  <PresentationFormat>Diavoorstelling (16:9)</PresentationFormat>
  <Paragraphs>271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Office Theme</vt:lpstr>
      <vt:lpstr>Analyzing large-scale genomics data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Heijmans, B.T. (MOLEPI)</cp:lastModifiedBy>
  <cp:revision>156</cp:revision>
  <dcterms:created xsi:type="dcterms:W3CDTF">2006-08-16T00:00:00Z</dcterms:created>
  <dcterms:modified xsi:type="dcterms:W3CDTF">2021-11-18T12:01:46Z</dcterms:modified>
</cp:coreProperties>
</file>