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499" r:id="rId3"/>
    <p:sldId id="372" r:id="rId4"/>
    <p:sldId id="450" r:id="rId5"/>
    <p:sldId id="492" r:id="rId6"/>
    <p:sldId id="373" r:id="rId7"/>
    <p:sldId id="454" r:id="rId8"/>
    <p:sldId id="379" r:id="rId9"/>
    <p:sldId id="494" r:id="rId10"/>
    <p:sldId id="495" r:id="rId11"/>
    <p:sldId id="496" r:id="rId12"/>
    <p:sldId id="497" r:id="rId13"/>
    <p:sldId id="365" r:id="rId14"/>
    <p:sldId id="368" r:id="rId15"/>
    <p:sldId id="500" r:id="rId16"/>
    <p:sldId id="501" r:id="rId17"/>
    <p:sldId id="366" r:id="rId18"/>
    <p:sldId id="380" r:id="rId19"/>
    <p:sldId id="381" r:id="rId20"/>
    <p:sldId id="382" r:id="rId21"/>
    <p:sldId id="502" r:id="rId22"/>
    <p:sldId id="385" r:id="rId23"/>
    <p:sldId id="387" r:id="rId24"/>
    <p:sldId id="503" r:id="rId25"/>
    <p:sldId id="386"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04" autoAdjust="0"/>
  </p:normalViewPr>
  <p:slideViewPr>
    <p:cSldViewPr snapToGrid="0">
      <p:cViewPr varScale="1">
        <p:scale>
          <a:sx n="128" d="100"/>
          <a:sy n="128" d="100"/>
        </p:scale>
        <p:origin x="1056" y="114"/>
      </p:cViewPr>
      <p:guideLst>
        <p:guide orient="horz"/>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02203A-73A5-4BD1-AF7D-B2ED6399ECBA}" type="datetimeFigureOut">
              <a:rPr lang="en-GB" smtClean="0"/>
              <a:t>14/11/2022</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3FC0AD-9A79-41A0-8891-34F68882BAE9}" type="slidenum">
              <a:rPr lang="en-GB" smtClean="0"/>
              <a:t>‹#›</a:t>
            </a:fld>
            <a:endParaRPr lang="en-GB"/>
          </a:p>
        </p:txBody>
      </p:sp>
    </p:spTree>
    <p:extLst>
      <p:ext uri="{BB962C8B-B14F-4D97-AF65-F5344CB8AC3E}">
        <p14:creationId xmlns:p14="http://schemas.microsoft.com/office/powerpoint/2010/main" val="1833428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FC0AD-9A79-41A0-8891-34F68882BAE9}" type="slidenum">
              <a:rPr lang="en-GB" smtClean="0"/>
              <a:t>1</a:t>
            </a:fld>
            <a:endParaRPr lang="en-GB"/>
          </a:p>
        </p:txBody>
      </p:sp>
    </p:spTree>
    <p:extLst>
      <p:ext uri="{BB962C8B-B14F-4D97-AF65-F5344CB8AC3E}">
        <p14:creationId xmlns:p14="http://schemas.microsoft.com/office/powerpoint/2010/main" val="3143428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D63FC0AD-9A79-41A0-8891-34F68882BAE9}" type="slidenum">
              <a:rPr lang="en-GB" smtClean="0"/>
              <a:t>14</a:t>
            </a:fld>
            <a:endParaRPr lang="en-GB"/>
          </a:p>
        </p:txBody>
      </p:sp>
    </p:spTree>
    <p:extLst>
      <p:ext uri="{BB962C8B-B14F-4D97-AF65-F5344CB8AC3E}">
        <p14:creationId xmlns:p14="http://schemas.microsoft.com/office/powerpoint/2010/main" val="2414308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D63FC0AD-9A79-41A0-8891-34F68882BAE9}" type="slidenum">
              <a:rPr lang="en-GB" smtClean="0"/>
              <a:t>15</a:t>
            </a:fld>
            <a:endParaRPr lang="en-GB"/>
          </a:p>
        </p:txBody>
      </p:sp>
    </p:spTree>
    <p:extLst>
      <p:ext uri="{BB962C8B-B14F-4D97-AF65-F5344CB8AC3E}">
        <p14:creationId xmlns:p14="http://schemas.microsoft.com/office/powerpoint/2010/main" val="696650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FC0AD-9A79-41A0-8891-34F68882BAE9}" type="slidenum">
              <a:rPr lang="en-GB" smtClean="0"/>
              <a:t>25</a:t>
            </a:fld>
            <a:endParaRPr lang="en-GB"/>
          </a:p>
        </p:txBody>
      </p:sp>
    </p:spTree>
    <p:extLst>
      <p:ext uri="{BB962C8B-B14F-4D97-AF65-F5344CB8AC3E}">
        <p14:creationId xmlns:p14="http://schemas.microsoft.com/office/powerpoint/2010/main" val="3143428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gif"/><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tiff"/></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gif"/><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hyperlink" Target="https://www.google.com/url?sa=i&amp;rct=j&amp;q=&amp;esrc=s&amp;source=images&amp;cd=&amp;cad=rja&amp;uact=8&amp;ved=2ahUKEwi5gNa5pZLeAhVDURoKHZ6YBcIQjRx6BAgBEAU&amp;url=https://www.statnews.com/2018/05/04/nature-editor-in-chief-magdalena-skipper/&amp;psig=AOvVaw2BpD9BrLZ2ZCY6Y6s_6dVT&amp;ust=1540031197038051"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tiff"/><Relationship Id="rId5" Type="http://schemas.openxmlformats.org/officeDocument/2006/relationships/image" Target="../media/image11.jpeg"/><Relationship Id="rId4" Type="http://schemas.openxmlformats.org/officeDocument/2006/relationships/image" Target="../media/image10.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25680" y="772968"/>
            <a:ext cx="8287482" cy="1835151"/>
          </a:xfrm>
        </p:spPr>
        <p:txBody>
          <a:bodyPr>
            <a:noAutofit/>
          </a:bodyPr>
          <a:lstStyle/>
          <a:p>
            <a:pPr algn="l"/>
            <a:r>
              <a:rPr lang="en-US" sz="3600" dirty="0">
                <a:solidFill>
                  <a:schemeClr val="tx2"/>
                </a:solidFill>
                <a:latin typeface="Helvetica Neue"/>
                <a:cs typeface="Helvetica Neue"/>
              </a:rPr>
              <a:t>FOS course</a:t>
            </a:r>
            <a:br>
              <a:rPr lang="en-US" b="1" dirty="0">
                <a:solidFill>
                  <a:schemeClr val="tx2"/>
                </a:solidFill>
                <a:latin typeface="Helvetica Neue"/>
                <a:cs typeface="Helvetica Neue"/>
              </a:rPr>
            </a:br>
            <a:r>
              <a:rPr lang="en-US" sz="5400" b="1" dirty="0">
                <a:solidFill>
                  <a:schemeClr val="tx2"/>
                </a:solidFill>
                <a:latin typeface="Helvetica Neue"/>
                <a:cs typeface="Helvetica Neue"/>
              </a:rPr>
              <a:t>Molecular Data Science</a:t>
            </a:r>
            <a:endParaRPr lang="nl-NL" sz="5400" dirty="0">
              <a:solidFill>
                <a:schemeClr val="tx2"/>
              </a:solidFill>
              <a:latin typeface="Helvetica Neue"/>
              <a:cs typeface="Helvetica Neue"/>
            </a:endParaRPr>
          </a:p>
        </p:txBody>
      </p:sp>
      <p:pic>
        <p:nvPicPr>
          <p:cNvPr id="9" name="Picture 31" descr="logo_lumc.jpg"/>
          <p:cNvPicPr>
            <a:picLocks noChangeAspect="1"/>
          </p:cNvPicPr>
          <p:nvPr/>
        </p:nvPicPr>
        <p:blipFill>
          <a:blip r:embed="rId3" cstate="screen">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pic>
        <p:nvPicPr>
          <p:cNvPr id="8" name="Picture 7">
            <a:extLst>
              <a:ext uri="{FF2B5EF4-FFF2-40B4-BE49-F238E27FC236}">
                <a16:creationId xmlns:a16="http://schemas.microsoft.com/office/drawing/2014/main" id="{5E61593B-099E-5347-A5FD-E17CE6AB4DB6}"/>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045733" y="734762"/>
            <a:ext cx="1905000" cy="1905000"/>
          </a:xfrm>
          <a:prstGeom prst="rect">
            <a:avLst/>
          </a:prstGeom>
        </p:spPr>
      </p:pic>
    </p:spTree>
    <p:extLst>
      <p:ext uri="{BB962C8B-B14F-4D97-AF65-F5344CB8AC3E}">
        <p14:creationId xmlns:p14="http://schemas.microsoft.com/office/powerpoint/2010/main" val="126319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78998"/>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Features of current biology</a:t>
            </a:r>
          </a:p>
        </p:txBody>
      </p:sp>
      <p:pic>
        <p:nvPicPr>
          <p:cNvPr id="23"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7" name="Text Box 186"/>
          <p:cNvSpPr txBox="1">
            <a:spLocks noChangeArrowheads="1"/>
          </p:cNvSpPr>
          <p:nvPr/>
        </p:nvSpPr>
        <p:spPr bwMode="auto">
          <a:xfrm>
            <a:off x="1034312" y="1207664"/>
            <a:ext cx="7075375" cy="1938992"/>
          </a:xfrm>
          <a:prstGeom prst="rect">
            <a:avLst/>
          </a:prstGeom>
          <a:noFill/>
          <a:ln w="9525">
            <a:noFill/>
            <a:miter lim="800000"/>
            <a:headEnd/>
            <a:tailEnd/>
          </a:ln>
        </p:spPr>
        <p:txBody>
          <a:bodyPr wrap="square">
            <a:spAutoFit/>
          </a:bodyPr>
          <a:lstStyle/>
          <a:p>
            <a:pPr>
              <a:spcAft>
                <a:spcPts val="300"/>
              </a:spcAft>
              <a:buClr>
                <a:schemeClr val="tx2"/>
              </a:buClr>
            </a:pPr>
            <a:r>
              <a:rPr lang="en-US" sz="2200" dirty="0">
                <a:solidFill>
                  <a:schemeClr val="tx2"/>
                </a:solidFill>
                <a:latin typeface="Helvetica Neue"/>
                <a:cs typeface="Helvetica Neue"/>
              </a:rPr>
              <a:t>Data intensive</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Acknowledge lack of knowledge: genome-wide</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From reductionist (1 gene) to the system (all genes)</a:t>
            </a: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p:txBody>
      </p:sp>
      <p:sp>
        <p:nvSpPr>
          <p:cNvPr id="5" name="TextBox 4">
            <a:extLst>
              <a:ext uri="{FF2B5EF4-FFF2-40B4-BE49-F238E27FC236}">
                <a16:creationId xmlns:a16="http://schemas.microsoft.com/office/drawing/2014/main" id="{1612E0B3-C08D-4D50-AA5F-58073267809C}"/>
              </a:ext>
            </a:extLst>
          </p:cNvPr>
          <p:cNvSpPr txBox="1"/>
          <p:nvPr/>
        </p:nvSpPr>
        <p:spPr>
          <a:xfrm>
            <a:off x="3554067" y="4048839"/>
            <a:ext cx="3565400" cy="1015663"/>
          </a:xfrm>
          <a:prstGeom prst="rect">
            <a:avLst/>
          </a:prstGeom>
          <a:noFill/>
        </p:spPr>
        <p:txBody>
          <a:bodyPr wrap="non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Acknowledges</a:t>
            </a:r>
          </a:p>
          <a:p>
            <a:pPr marL="285750" indent="-285750">
              <a:buClr>
                <a:schemeClr val="tx2"/>
              </a:buClr>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Complexity of biology</a:t>
            </a:r>
          </a:p>
          <a:p>
            <a:pPr marL="285750" indent="-285750">
              <a:buClr>
                <a:schemeClr val="tx2"/>
              </a:buClr>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Advantage of whole picture</a:t>
            </a:r>
          </a:p>
        </p:txBody>
      </p:sp>
      <p:pic>
        <p:nvPicPr>
          <p:cNvPr id="8" name="Picture 7">
            <a:extLst>
              <a:ext uri="{FF2B5EF4-FFF2-40B4-BE49-F238E27FC236}">
                <a16:creationId xmlns:a16="http://schemas.microsoft.com/office/drawing/2014/main" id="{9F971A02-76AB-4BC9-9C30-E6525E38CC2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37037" y="2401274"/>
            <a:ext cx="2194560" cy="2663228"/>
          </a:xfrm>
          <a:prstGeom prst="rect">
            <a:avLst/>
          </a:prstGeom>
        </p:spPr>
      </p:pic>
    </p:spTree>
    <p:extLst>
      <p:ext uri="{BB962C8B-B14F-4D97-AF65-F5344CB8AC3E}">
        <p14:creationId xmlns:p14="http://schemas.microsoft.com/office/powerpoint/2010/main" val="2772258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78998"/>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Features of current biology</a:t>
            </a:r>
          </a:p>
        </p:txBody>
      </p:sp>
      <p:pic>
        <p:nvPicPr>
          <p:cNvPr id="23"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7" name="Text Box 186"/>
          <p:cNvSpPr txBox="1">
            <a:spLocks noChangeArrowheads="1"/>
          </p:cNvSpPr>
          <p:nvPr/>
        </p:nvSpPr>
        <p:spPr bwMode="auto">
          <a:xfrm>
            <a:off x="1034312" y="1207664"/>
            <a:ext cx="7075375" cy="2316019"/>
          </a:xfrm>
          <a:prstGeom prst="rect">
            <a:avLst/>
          </a:prstGeom>
          <a:noFill/>
          <a:ln w="9525">
            <a:noFill/>
            <a:miter lim="800000"/>
            <a:headEnd/>
            <a:tailEnd/>
          </a:ln>
        </p:spPr>
        <p:txBody>
          <a:bodyPr wrap="square">
            <a:spAutoFit/>
          </a:bodyPr>
          <a:lstStyle/>
          <a:p>
            <a:pPr>
              <a:spcAft>
                <a:spcPts val="300"/>
              </a:spcAft>
              <a:buClr>
                <a:schemeClr val="tx2"/>
              </a:buClr>
            </a:pPr>
            <a:r>
              <a:rPr lang="en-US" sz="2200" dirty="0">
                <a:solidFill>
                  <a:schemeClr val="tx2"/>
                </a:solidFill>
                <a:latin typeface="Helvetica Neue"/>
                <a:cs typeface="Helvetica Neue"/>
              </a:rPr>
              <a:t>Data intensive</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Acknowledge lack of knowledge: genome-wide</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From reductionist (1 gene) to the system (all genes)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Integrative: combine levels to trace processes</a:t>
            </a: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p:txBody>
      </p:sp>
      <p:pic>
        <p:nvPicPr>
          <p:cNvPr id="5" name="Picture 3">
            <a:extLst>
              <a:ext uri="{FF2B5EF4-FFF2-40B4-BE49-F238E27FC236}">
                <a16:creationId xmlns:a16="http://schemas.microsoft.com/office/drawing/2014/main" id="{E20D54DA-A45C-4331-8DDB-71AECF291E29}"/>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77026" y="2825494"/>
            <a:ext cx="2705360" cy="2273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3728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78998"/>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Features of current biology</a:t>
            </a:r>
          </a:p>
        </p:txBody>
      </p:sp>
      <p:pic>
        <p:nvPicPr>
          <p:cNvPr id="23"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7" name="Text Box 186"/>
          <p:cNvSpPr txBox="1">
            <a:spLocks noChangeArrowheads="1"/>
          </p:cNvSpPr>
          <p:nvPr/>
        </p:nvSpPr>
        <p:spPr bwMode="auto">
          <a:xfrm>
            <a:off x="1034312" y="1207664"/>
            <a:ext cx="7075375" cy="3031599"/>
          </a:xfrm>
          <a:prstGeom prst="rect">
            <a:avLst/>
          </a:prstGeom>
          <a:noFill/>
          <a:ln w="9525">
            <a:noFill/>
            <a:miter lim="800000"/>
            <a:headEnd/>
            <a:tailEnd/>
          </a:ln>
        </p:spPr>
        <p:txBody>
          <a:bodyPr wrap="square">
            <a:spAutoFit/>
          </a:bodyPr>
          <a:lstStyle/>
          <a:p>
            <a:pPr>
              <a:spcAft>
                <a:spcPts val="300"/>
              </a:spcAft>
              <a:buClr>
                <a:schemeClr val="tx2"/>
              </a:buClr>
            </a:pPr>
            <a:r>
              <a:rPr lang="en-US" sz="2200" dirty="0">
                <a:solidFill>
                  <a:schemeClr val="tx2"/>
                </a:solidFill>
                <a:latin typeface="Helvetica Neue"/>
                <a:cs typeface="Helvetica Neue"/>
              </a:rPr>
              <a:t>Data intensive</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Acknowledge lack of knowledge: genome-wide</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From reductionist (1 gene) to the system (all genes)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Integrative: combine levels to trace processes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Using natural variation (instead of experimental) in large-scale population studies</a:t>
            </a: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p:txBody>
      </p:sp>
      <p:pic>
        <p:nvPicPr>
          <p:cNvPr id="5" name="Picture 2" descr="Image result for human clipart">
            <a:extLst>
              <a:ext uri="{FF2B5EF4-FFF2-40B4-BE49-F238E27FC236}">
                <a16:creationId xmlns:a16="http://schemas.microsoft.com/office/drawing/2014/main" id="{CA89CE1C-25F2-4E90-B55B-D426E6055261}"/>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569520" y="3579502"/>
            <a:ext cx="1360091" cy="1388134"/>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2" descr="Image result for mouse icon">
            <a:extLst>
              <a:ext uri="{FF2B5EF4-FFF2-40B4-BE49-F238E27FC236}">
                <a16:creationId xmlns:a16="http://schemas.microsoft.com/office/drawing/2014/main" id="{77340392-6933-4E6B-8F6C-03FE21F86CC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648864" y="3487608"/>
            <a:ext cx="1527912" cy="1527913"/>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6" descr="Image result for cell icon">
            <a:extLst>
              <a:ext uri="{FF2B5EF4-FFF2-40B4-BE49-F238E27FC236}">
                <a16:creationId xmlns:a16="http://schemas.microsoft.com/office/drawing/2014/main" id="{8AF2470D-5693-4FB0-BFD8-73AFB993C77A}"/>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617096" y="3690683"/>
            <a:ext cx="1373819" cy="1373819"/>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0" name="Straight Arrow Connector 9">
            <a:extLst>
              <a:ext uri="{FF2B5EF4-FFF2-40B4-BE49-F238E27FC236}">
                <a16:creationId xmlns:a16="http://schemas.microsoft.com/office/drawing/2014/main" id="{0DF10981-06C1-49EE-8071-E5E9F5650261}"/>
              </a:ext>
            </a:extLst>
          </p:cNvPr>
          <p:cNvCxnSpPr/>
          <p:nvPr/>
        </p:nvCxnSpPr>
        <p:spPr>
          <a:xfrm>
            <a:off x="3157684" y="4377592"/>
            <a:ext cx="45941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229ADE8-9B2F-4B5C-A1BB-3B90922DF794}"/>
              </a:ext>
            </a:extLst>
          </p:cNvPr>
          <p:cNvCxnSpPr/>
          <p:nvPr/>
        </p:nvCxnSpPr>
        <p:spPr>
          <a:xfrm>
            <a:off x="4990018" y="4377592"/>
            <a:ext cx="45941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386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27601"/>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Who</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25" name="Text Box 186"/>
          <p:cNvSpPr txBox="1">
            <a:spLocks noChangeArrowheads="1"/>
          </p:cNvSpPr>
          <p:nvPr/>
        </p:nvSpPr>
        <p:spPr bwMode="auto">
          <a:xfrm>
            <a:off x="983445" y="1368364"/>
            <a:ext cx="7856828" cy="3070071"/>
          </a:xfrm>
          <a:prstGeom prst="rect">
            <a:avLst/>
          </a:prstGeom>
          <a:noFill/>
          <a:ln w="9525">
            <a:noFill/>
            <a:miter lim="800000"/>
            <a:headEnd/>
            <a:tailEnd/>
          </a:ln>
        </p:spPr>
        <p:txBody>
          <a:bodyPr wrap="square">
            <a:spAutoFit/>
          </a:bodyPr>
          <a:lstStyle/>
          <a:p>
            <a:pPr>
              <a:spcAft>
                <a:spcPts val="300"/>
              </a:spcAft>
              <a:buClr>
                <a:schemeClr val="tx2"/>
              </a:buClr>
            </a:pPr>
            <a:r>
              <a:rPr lang="en-US" sz="2200" dirty="0">
                <a:solidFill>
                  <a:schemeClr val="tx2"/>
                </a:solidFill>
                <a:latin typeface="Helvetica Neue"/>
                <a:cs typeface="Helvetica Neue"/>
              </a:rPr>
              <a:t>Tutors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Ingrid </a:t>
            </a:r>
            <a:r>
              <a:rPr lang="en-US" sz="2200" dirty="0" err="1">
                <a:latin typeface="Helvetica Neue"/>
                <a:cs typeface="Helvetica Neue"/>
                <a:sym typeface="Wingdings"/>
              </a:rPr>
              <a:t>Meulenbelt</a:t>
            </a:r>
            <a:r>
              <a:rPr lang="en-US" sz="2200" dirty="0">
                <a:latin typeface="Helvetica Neue"/>
                <a:cs typeface="Helvetica Neue"/>
                <a:sym typeface="Wingdings"/>
              </a:rPr>
              <a:t> &amp; Bas Heijmans (coordinators)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14 others</a:t>
            </a:r>
          </a:p>
          <a:p>
            <a:pPr>
              <a:spcAft>
                <a:spcPts val="300"/>
              </a:spcAft>
              <a:buClr>
                <a:schemeClr val="tx2"/>
              </a:buClr>
            </a:pPr>
            <a:endParaRPr lang="en-US" sz="2200" dirty="0">
              <a:solidFill>
                <a:schemeClr val="tx2"/>
              </a:solidFill>
              <a:latin typeface="Helvetica Neue"/>
              <a:cs typeface="Helvetica Neue"/>
              <a:sym typeface="Wingdings"/>
            </a:endParaRPr>
          </a:p>
          <a:p>
            <a:pPr>
              <a:spcAft>
                <a:spcPts val="300"/>
              </a:spcAft>
              <a:buClr>
                <a:schemeClr val="tx2"/>
              </a:buClr>
            </a:pPr>
            <a:r>
              <a:rPr lang="en-US" sz="2200" dirty="0">
                <a:solidFill>
                  <a:schemeClr val="tx2"/>
                </a:solidFill>
                <a:latin typeface="Helvetica Neue"/>
                <a:cs typeface="Helvetica Neue"/>
                <a:sym typeface="Wingdings"/>
              </a:rPr>
              <a:t>You</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16 Master students Biomedical Sciences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2 PhD students (first 2.5 weeks)</a:t>
            </a:r>
          </a:p>
          <a:p>
            <a:pPr>
              <a:spcAft>
                <a:spcPts val="300"/>
              </a:spcAft>
              <a:buClr>
                <a:schemeClr val="tx2"/>
              </a:buClr>
            </a:pPr>
            <a:endParaRPr lang="en-US" sz="2200" dirty="0">
              <a:latin typeface="Helvetica Neue"/>
              <a:cs typeface="Helvetica Neue"/>
            </a:endParaRPr>
          </a:p>
        </p:txBody>
      </p:sp>
    </p:spTree>
    <p:extLst>
      <p:ext uri="{BB962C8B-B14F-4D97-AF65-F5344CB8AC3E}">
        <p14:creationId xmlns:p14="http://schemas.microsoft.com/office/powerpoint/2010/main" val="21991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27601"/>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The course</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3" cstate="screen">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7" name="Rectangle 6"/>
          <p:cNvSpPr/>
          <p:nvPr/>
        </p:nvSpPr>
        <p:spPr>
          <a:xfrm>
            <a:off x="849664" y="1614619"/>
            <a:ext cx="7635079" cy="1315745"/>
          </a:xfrm>
          <a:prstGeom prst="rect">
            <a:avLst/>
          </a:prstGeom>
        </p:spPr>
        <p:txBody>
          <a:bodyPr wrap="square">
            <a:spAutoFit/>
          </a:bodyPr>
          <a:lstStyle/>
          <a:p>
            <a:pPr marL="285750" indent="-285750">
              <a:spcAft>
                <a:spcPts val="300"/>
              </a:spcAft>
              <a:buClr>
                <a:schemeClr val="tx2"/>
              </a:buClr>
              <a:buFont typeface="Arial" panose="020B0604020202020204" pitchFamily="34" charset="0"/>
              <a:buChar char="•"/>
            </a:pPr>
            <a:r>
              <a:rPr lang="en-US" dirty="0">
                <a:latin typeface="Helvetica Neue"/>
                <a:cs typeface="Helvetica Neue"/>
                <a:sym typeface="Wingdings"/>
              </a:rPr>
              <a:t>Learning by doing: analyzing all kind of omics data </a:t>
            </a:r>
            <a:r>
              <a:rPr lang="en-US" dirty="0">
                <a:latin typeface="Helvetica Neue"/>
                <a:cs typeface="Helvetica Neue"/>
                <a:sym typeface="Wingdings" panose="05000000000000000000" pitchFamily="2" charset="2"/>
              </a:rPr>
              <a:t> 12 days</a:t>
            </a:r>
          </a:p>
          <a:p>
            <a:pPr marL="285750" indent="-285750">
              <a:spcAft>
                <a:spcPts val="300"/>
              </a:spcAft>
              <a:buClr>
                <a:schemeClr val="tx2"/>
              </a:buClr>
              <a:buFont typeface="Arial" panose="020B0604020202020204" pitchFamily="34" charset="0"/>
              <a:buChar char="•"/>
            </a:pPr>
            <a:endParaRPr lang="en-US" dirty="0">
              <a:latin typeface="Helvetica Neue"/>
              <a:cs typeface="Helvetica Neue"/>
              <a:sym typeface="Wingdings"/>
            </a:endParaRPr>
          </a:p>
          <a:p>
            <a:pPr marL="285750" indent="-285750">
              <a:spcAft>
                <a:spcPts val="300"/>
              </a:spcAft>
              <a:buClr>
                <a:schemeClr val="tx2"/>
              </a:buClr>
              <a:buFont typeface="Arial" panose="020B0604020202020204" pitchFamily="34" charset="0"/>
              <a:buChar char="•"/>
            </a:pPr>
            <a:r>
              <a:rPr lang="en-US" dirty="0">
                <a:latin typeface="Helvetica Neue"/>
                <a:cs typeface="Helvetica Neue"/>
                <a:sym typeface="Wingdings"/>
              </a:rPr>
              <a:t>Applying knowledge: develop molecular data science project </a:t>
            </a:r>
            <a:r>
              <a:rPr lang="en-US" dirty="0">
                <a:latin typeface="Helvetica Neue"/>
                <a:cs typeface="Helvetica Neue"/>
                <a:sym typeface="Wingdings" panose="05000000000000000000" pitchFamily="2" charset="2"/>
              </a:rPr>
              <a:t> 8 days</a:t>
            </a:r>
            <a:endParaRPr lang="en-US" dirty="0">
              <a:latin typeface="Helvetica Neue"/>
              <a:cs typeface="Helvetica Neue"/>
              <a:sym typeface="Wingdings"/>
            </a:endParaRPr>
          </a:p>
          <a:p>
            <a:pPr>
              <a:spcAft>
                <a:spcPts val="300"/>
              </a:spcAft>
              <a:buClr>
                <a:schemeClr val="tx2"/>
              </a:buClr>
            </a:pPr>
            <a:endParaRPr lang="en-US" dirty="0">
              <a:latin typeface="Helvetica Neue"/>
              <a:cs typeface="Helvetica Neue"/>
              <a:sym typeface="Wingdings"/>
            </a:endParaRPr>
          </a:p>
        </p:txBody>
      </p:sp>
    </p:spTree>
    <p:extLst>
      <p:ext uri="{BB962C8B-B14F-4D97-AF65-F5344CB8AC3E}">
        <p14:creationId xmlns:p14="http://schemas.microsoft.com/office/powerpoint/2010/main" val="670299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27601"/>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Tools</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3" cstate="screen">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pic>
        <p:nvPicPr>
          <p:cNvPr id="2" name="Picture 1">
            <a:extLst>
              <a:ext uri="{FF2B5EF4-FFF2-40B4-BE49-F238E27FC236}">
                <a16:creationId xmlns:a16="http://schemas.microsoft.com/office/drawing/2014/main" id="{5D158ED9-8D25-4849-AE04-A82F74AB108F}"/>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55575" y="2314322"/>
            <a:ext cx="2726393" cy="1860870"/>
          </a:xfrm>
          <a:prstGeom prst="rect">
            <a:avLst/>
          </a:prstGeom>
        </p:spPr>
      </p:pic>
      <p:pic>
        <p:nvPicPr>
          <p:cNvPr id="13" name="Picture 12">
            <a:extLst>
              <a:ext uri="{FF2B5EF4-FFF2-40B4-BE49-F238E27FC236}">
                <a16:creationId xmlns:a16="http://schemas.microsoft.com/office/drawing/2014/main" id="{8FCE3252-6D3E-4049-AF18-5E105AC71CA3}"/>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196549" y="2305155"/>
            <a:ext cx="2726393" cy="1847166"/>
          </a:xfrm>
          <a:prstGeom prst="rect">
            <a:avLst/>
          </a:prstGeom>
        </p:spPr>
      </p:pic>
      <p:sp>
        <p:nvSpPr>
          <p:cNvPr id="15" name="Rectangle 14">
            <a:extLst>
              <a:ext uri="{FF2B5EF4-FFF2-40B4-BE49-F238E27FC236}">
                <a16:creationId xmlns:a16="http://schemas.microsoft.com/office/drawing/2014/main" id="{2E5095C5-F9A5-4C83-8B13-CFC2F765D84B}"/>
              </a:ext>
            </a:extLst>
          </p:cNvPr>
          <p:cNvSpPr/>
          <p:nvPr/>
        </p:nvSpPr>
        <p:spPr>
          <a:xfrm>
            <a:off x="522929" y="1729109"/>
            <a:ext cx="1703691" cy="369332"/>
          </a:xfrm>
          <a:prstGeom prst="rect">
            <a:avLst/>
          </a:prstGeom>
        </p:spPr>
        <p:txBody>
          <a:bodyPr wrap="square">
            <a:spAutoFit/>
          </a:bodyPr>
          <a:lstStyle/>
          <a:p>
            <a:pPr algn="ctr">
              <a:spcAft>
                <a:spcPts val="300"/>
              </a:spcAft>
              <a:buClr>
                <a:schemeClr val="tx2"/>
              </a:buClr>
            </a:pPr>
            <a:r>
              <a:rPr lang="en-US" dirty="0" err="1">
                <a:latin typeface="Helvetica Neue"/>
                <a:cs typeface="Helvetica Neue"/>
                <a:sym typeface="Wingdings"/>
              </a:rPr>
              <a:t>RStudio</a:t>
            </a:r>
            <a:r>
              <a:rPr lang="en-US" dirty="0">
                <a:latin typeface="Helvetica Neue"/>
                <a:cs typeface="Helvetica Neue"/>
                <a:sym typeface="Wingdings"/>
              </a:rPr>
              <a:t> Cloud</a:t>
            </a:r>
          </a:p>
        </p:txBody>
      </p:sp>
      <p:sp>
        <p:nvSpPr>
          <p:cNvPr id="16" name="Rectangle 15">
            <a:extLst>
              <a:ext uri="{FF2B5EF4-FFF2-40B4-BE49-F238E27FC236}">
                <a16:creationId xmlns:a16="http://schemas.microsoft.com/office/drawing/2014/main" id="{1F7C1ECB-C557-44F0-B06D-BE3A700D3774}"/>
              </a:ext>
            </a:extLst>
          </p:cNvPr>
          <p:cNvSpPr/>
          <p:nvPr/>
        </p:nvSpPr>
        <p:spPr>
          <a:xfrm>
            <a:off x="3464478" y="1729109"/>
            <a:ext cx="2215043" cy="369332"/>
          </a:xfrm>
          <a:prstGeom prst="rect">
            <a:avLst/>
          </a:prstGeom>
        </p:spPr>
        <p:txBody>
          <a:bodyPr wrap="square">
            <a:spAutoFit/>
          </a:bodyPr>
          <a:lstStyle/>
          <a:p>
            <a:pPr algn="ctr">
              <a:spcAft>
                <a:spcPts val="300"/>
              </a:spcAft>
              <a:buClr>
                <a:schemeClr val="tx2"/>
              </a:buClr>
            </a:pPr>
            <a:r>
              <a:rPr lang="en-US" dirty="0">
                <a:latin typeface="Helvetica Neue"/>
                <a:cs typeface="Helvetica Neue"/>
                <a:sym typeface="Wingdings"/>
              </a:rPr>
              <a:t>Discord, Teams…</a:t>
            </a:r>
          </a:p>
        </p:txBody>
      </p:sp>
      <p:sp>
        <p:nvSpPr>
          <p:cNvPr id="17" name="Rectangle 16">
            <a:extLst>
              <a:ext uri="{FF2B5EF4-FFF2-40B4-BE49-F238E27FC236}">
                <a16:creationId xmlns:a16="http://schemas.microsoft.com/office/drawing/2014/main" id="{D3321969-6915-4548-AC0F-15971409BB00}"/>
              </a:ext>
            </a:extLst>
          </p:cNvPr>
          <p:cNvSpPr/>
          <p:nvPr/>
        </p:nvSpPr>
        <p:spPr>
          <a:xfrm>
            <a:off x="6707899" y="1729109"/>
            <a:ext cx="1703691" cy="369332"/>
          </a:xfrm>
          <a:prstGeom prst="rect">
            <a:avLst/>
          </a:prstGeom>
        </p:spPr>
        <p:txBody>
          <a:bodyPr wrap="square">
            <a:spAutoFit/>
          </a:bodyPr>
          <a:lstStyle/>
          <a:p>
            <a:pPr algn="ctr">
              <a:spcAft>
                <a:spcPts val="300"/>
              </a:spcAft>
              <a:buClr>
                <a:schemeClr val="tx2"/>
              </a:buClr>
            </a:pPr>
            <a:r>
              <a:rPr lang="en-US" dirty="0">
                <a:latin typeface="Helvetica Neue"/>
                <a:cs typeface="Helvetica Neue"/>
                <a:sym typeface="Wingdings"/>
              </a:rPr>
              <a:t>Brightspace</a:t>
            </a:r>
          </a:p>
        </p:txBody>
      </p:sp>
      <p:pic>
        <p:nvPicPr>
          <p:cNvPr id="28" name="Afbeelding 27">
            <a:extLst>
              <a:ext uri="{FF2B5EF4-FFF2-40B4-BE49-F238E27FC236}">
                <a16:creationId xmlns:a16="http://schemas.microsoft.com/office/drawing/2014/main" id="{CB6DDE76-381F-420B-8321-15F1C945B86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06404" y="2305155"/>
            <a:ext cx="1937146" cy="1089645"/>
          </a:xfrm>
          <a:prstGeom prst="rect">
            <a:avLst/>
          </a:prstGeom>
        </p:spPr>
      </p:pic>
      <p:pic>
        <p:nvPicPr>
          <p:cNvPr id="1048" name="Picture 24" descr="Microsoft Teams-app voor vrienden en families | Internet is belangrijk">
            <a:extLst>
              <a:ext uri="{FF2B5EF4-FFF2-40B4-BE49-F238E27FC236}">
                <a16:creationId xmlns:a16="http://schemas.microsoft.com/office/drawing/2014/main" id="{25B5B2B9-4A01-4C72-B1B9-9A8D380854E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7592" t="10430" r="28710" b="10430"/>
          <a:stretch/>
        </p:blipFill>
        <p:spPr bwMode="auto">
          <a:xfrm>
            <a:off x="3926847" y="3394800"/>
            <a:ext cx="1290304"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435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27601"/>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Learning objectives</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Tree>
    <p:extLst>
      <p:ext uri="{BB962C8B-B14F-4D97-AF65-F5344CB8AC3E}">
        <p14:creationId xmlns:p14="http://schemas.microsoft.com/office/powerpoint/2010/main" val="2677015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27601"/>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Knowledge and understanding</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13" name="Rectangle 12"/>
          <p:cNvSpPr/>
          <p:nvPr/>
        </p:nvSpPr>
        <p:spPr>
          <a:xfrm>
            <a:off x="612775" y="1473052"/>
            <a:ext cx="8152787" cy="1754326"/>
          </a:xfrm>
          <a:prstGeom prst="rect">
            <a:avLst/>
          </a:prstGeom>
        </p:spPr>
        <p:txBody>
          <a:bodyPr wrap="square">
            <a:spAutoFit/>
          </a:bodyPr>
          <a:lstStyle/>
          <a:p>
            <a:pPr marL="285750" indent="-285750">
              <a:buFont typeface="Arial" panose="020B0604020202020204" pitchFamily="34" charset="0"/>
              <a:buChar char="•"/>
            </a:pPr>
            <a:r>
              <a:rPr lang="en-US" dirty="0">
                <a:latin typeface="Helvetica Neue"/>
              </a:rPr>
              <a:t>Knows how large-scale molecular data can inform on mechanisms and risk of common diseases.</a:t>
            </a:r>
          </a:p>
          <a:p>
            <a:pPr marL="285750" indent="-285750">
              <a:buFont typeface="Arial" panose="020B0604020202020204" pitchFamily="34" charset="0"/>
              <a:buChar char="•"/>
            </a:pPr>
            <a:endParaRPr lang="en-US" dirty="0">
              <a:latin typeface="Helvetica Neue"/>
            </a:endParaRPr>
          </a:p>
          <a:p>
            <a:pPr marL="285750" indent="-285750">
              <a:buFont typeface="Arial" panose="020B0604020202020204" pitchFamily="34" charset="0"/>
              <a:buChar char="•"/>
            </a:pPr>
            <a:r>
              <a:rPr lang="en-US" dirty="0">
                <a:latin typeface="Helvetica Neue"/>
              </a:rPr>
              <a:t>Has insight in modern data analysis methods used to discover molecular signatures of disease phenotypes in genetic, epigenetic, gene expression, and metabolomics data sets.</a:t>
            </a:r>
          </a:p>
        </p:txBody>
      </p:sp>
    </p:spTree>
    <p:extLst>
      <p:ext uri="{BB962C8B-B14F-4D97-AF65-F5344CB8AC3E}">
        <p14:creationId xmlns:p14="http://schemas.microsoft.com/office/powerpoint/2010/main" val="479565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168275"/>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Applying knowledge and understanding</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13" name="Rectangle 12"/>
          <p:cNvSpPr/>
          <p:nvPr/>
        </p:nvSpPr>
        <p:spPr>
          <a:xfrm>
            <a:off x="612775" y="1473052"/>
            <a:ext cx="8152787" cy="2862322"/>
          </a:xfrm>
          <a:prstGeom prst="rect">
            <a:avLst/>
          </a:prstGeom>
        </p:spPr>
        <p:txBody>
          <a:bodyPr wrap="square">
            <a:spAutoFit/>
          </a:bodyPr>
          <a:lstStyle/>
          <a:p>
            <a:pPr marL="285750" indent="-285750">
              <a:buFont typeface="Arial" panose="020B0604020202020204" pitchFamily="34" charset="0"/>
              <a:buChar char="•"/>
            </a:pPr>
            <a:r>
              <a:rPr lang="en-US" dirty="0">
                <a:latin typeface="Helvetica Neue"/>
              </a:rPr>
              <a:t>Get hands-on experience in the analysis and interpretation of genetic, epigenetic, gene expression, and metabolomics data sets.</a:t>
            </a:r>
          </a:p>
          <a:p>
            <a:pPr marL="285750" indent="-285750">
              <a:buFont typeface="Arial" panose="020B0604020202020204" pitchFamily="34" charset="0"/>
              <a:buChar char="•"/>
            </a:pPr>
            <a:endParaRPr lang="en-US" dirty="0">
              <a:latin typeface="Helvetica Neue"/>
            </a:endParaRPr>
          </a:p>
          <a:p>
            <a:pPr marL="285750" indent="-285750">
              <a:buFont typeface="Arial" panose="020B0604020202020204" pitchFamily="34" charset="0"/>
              <a:buChar char="•"/>
            </a:pPr>
            <a:r>
              <a:rPr lang="en-US" dirty="0">
                <a:latin typeface="Helvetica Neue"/>
              </a:rPr>
              <a:t>Shows the ability to develop new researcher project in the field of ageing using molecular data science including background, hypothesis, pilot data, objectives, study design, work plan, and expected outcomes (e.g. causality).</a:t>
            </a:r>
          </a:p>
          <a:p>
            <a:pPr marL="285750" indent="-285750">
              <a:buFont typeface="Arial" panose="020B0604020202020204" pitchFamily="34" charset="0"/>
              <a:buChar char="•"/>
            </a:pPr>
            <a:endParaRPr lang="en-US" dirty="0">
              <a:latin typeface="Helvetica Neue"/>
            </a:endParaRPr>
          </a:p>
          <a:p>
            <a:pPr marL="285750" indent="-285750">
              <a:buFont typeface="Arial" panose="020B0604020202020204" pitchFamily="34" charset="0"/>
              <a:buChar char="•"/>
            </a:pPr>
            <a:r>
              <a:rPr lang="en-US" dirty="0">
                <a:latin typeface="Helvetica Neue"/>
              </a:rPr>
              <a:t>Can perform analyses to generate pilot data in order to critically appraise and, if necessary, reformulate a hypothesis.</a:t>
            </a:r>
          </a:p>
        </p:txBody>
      </p:sp>
    </p:spTree>
    <p:extLst>
      <p:ext uri="{BB962C8B-B14F-4D97-AF65-F5344CB8AC3E}">
        <p14:creationId xmlns:p14="http://schemas.microsoft.com/office/powerpoint/2010/main" val="10386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9958"/>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Communication</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13" name="Rectangle 12"/>
          <p:cNvSpPr/>
          <p:nvPr/>
        </p:nvSpPr>
        <p:spPr>
          <a:xfrm>
            <a:off x="612775" y="1473052"/>
            <a:ext cx="8152787" cy="2031325"/>
          </a:xfrm>
          <a:prstGeom prst="rect">
            <a:avLst/>
          </a:prstGeom>
        </p:spPr>
        <p:txBody>
          <a:bodyPr wrap="square">
            <a:spAutoFit/>
          </a:bodyPr>
          <a:lstStyle/>
          <a:p>
            <a:pPr marL="285750" indent="-285750">
              <a:buFont typeface="Arial" panose="020B0604020202020204" pitchFamily="34" charset="0"/>
              <a:buChar char="•"/>
            </a:pPr>
            <a:r>
              <a:rPr lang="en-US" dirty="0">
                <a:latin typeface="Helvetica Neue"/>
              </a:rPr>
              <a:t>Shows communication skills to clearly and convincingly present and defend a research proposal.</a:t>
            </a:r>
          </a:p>
          <a:p>
            <a:pPr marL="285750" indent="-285750">
              <a:buFont typeface="Arial" panose="020B0604020202020204" pitchFamily="34" charset="0"/>
              <a:buChar char="•"/>
            </a:pPr>
            <a:endParaRPr lang="en-US" dirty="0">
              <a:latin typeface="Helvetica Neue"/>
            </a:endParaRPr>
          </a:p>
          <a:p>
            <a:pPr marL="285750" indent="-285750">
              <a:buFont typeface="Arial" panose="020B0604020202020204" pitchFamily="34" charset="0"/>
              <a:buChar char="•"/>
            </a:pPr>
            <a:r>
              <a:rPr lang="en-US" dirty="0">
                <a:latin typeface="Helvetica Neue"/>
              </a:rPr>
              <a:t>Is able to respond constructively to questions/feedback and connecting this feedback to his/her own position regarding his/her own research and in doing so showing an open, self-critical yet firm and self-confident attitude.</a:t>
            </a:r>
          </a:p>
          <a:p>
            <a:endParaRPr lang="en-US" dirty="0">
              <a:latin typeface="Helvetica Neue"/>
            </a:endParaRPr>
          </a:p>
        </p:txBody>
      </p:sp>
    </p:spTree>
    <p:extLst>
      <p:ext uri="{BB962C8B-B14F-4D97-AF65-F5344CB8AC3E}">
        <p14:creationId xmlns:p14="http://schemas.microsoft.com/office/powerpoint/2010/main" val="195724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E80E-86D9-334D-B6FC-9A050CCE197B}"/>
              </a:ext>
            </a:extLst>
          </p:cNvPr>
          <p:cNvSpPr txBox="1">
            <a:spLocks/>
          </p:cNvSpPr>
          <p:nvPr/>
        </p:nvSpPr>
        <p:spPr bwMode="auto">
          <a:xfrm>
            <a:off x="0" y="20888"/>
            <a:ext cx="9144000" cy="754062"/>
          </a:xfrm>
          <a:prstGeom prst="rect">
            <a:avLst/>
          </a:prstGeom>
          <a:noFill/>
          <a:ln w="9525">
            <a:noFill/>
            <a:miter lim="800000"/>
            <a:headEnd/>
            <a:tailEnd/>
          </a:ln>
        </p:spPr>
        <p:txBody>
          <a:bodyPr anchor="ctr"/>
          <a:lstStyle/>
          <a:p>
            <a:pPr algn="ctr"/>
            <a:r>
              <a:rPr lang="en-US" sz="3600" b="1" dirty="0">
                <a:solidFill>
                  <a:schemeClr val="tx2"/>
                </a:solidFill>
                <a:latin typeface="Helvetica Neue"/>
                <a:cs typeface="Helvetica Neue"/>
              </a:rPr>
              <a:t>In person teaching</a:t>
            </a:r>
          </a:p>
        </p:txBody>
      </p:sp>
      <p:sp>
        <p:nvSpPr>
          <p:cNvPr id="7" name="TextBox 6">
            <a:extLst>
              <a:ext uri="{FF2B5EF4-FFF2-40B4-BE49-F238E27FC236}">
                <a16:creationId xmlns:a16="http://schemas.microsoft.com/office/drawing/2014/main" id="{DCCE711A-6D33-482E-A233-2A8CED92039C}"/>
              </a:ext>
            </a:extLst>
          </p:cNvPr>
          <p:cNvSpPr txBox="1"/>
          <p:nvPr/>
        </p:nvSpPr>
        <p:spPr>
          <a:xfrm>
            <a:off x="3375433" y="1403600"/>
            <a:ext cx="5696239" cy="2862322"/>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Key to education but now a fragile luxury</a:t>
            </a: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Test if you have symptoms – do not take risks</a:t>
            </a: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Hybrid teaching: Teams</a:t>
            </a:r>
            <a:br>
              <a:rPr lang="en-US" sz="2000" dirty="0">
                <a:latin typeface="Helvetica Neue" panose="02000503000000020004" pitchFamily="2" charset="0"/>
                <a:ea typeface="Helvetica Neue" panose="02000503000000020004" pitchFamily="2" charset="0"/>
                <a:cs typeface="Helvetica Neue" panose="02000503000000020004" pitchFamily="2" charset="0"/>
              </a:rPr>
            </a:br>
            <a:r>
              <a:rPr lang="en-US" sz="2000" dirty="0">
                <a:latin typeface="Helvetica Neue" panose="02000503000000020004" pitchFamily="2" charset="0"/>
                <a:ea typeface="Helvetica Neue" panose="02000503000000020004" pitchFamily="2" charset="0"/>
                <a:cs typeface="Helvetica Neue" panose="02000503000000020004" pitchFamily="2" charset="0"/>
              </a:rPr>
              <a:t>(have buddy on Discord?)</a:t>
            </a:r>
          </a:p>
          <a:p>
            <a:pPr marL="342900" indent="-342900">
              <a:buFont typeface="Arial" panose="020B0604020202020204" pitchFamily="34" charset="0"/>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Be flexible &amp; mild for yourself and each other</a:t>
            </a: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5" name="Picture 8" descr="COVID-19 Global | Topics | ReliefWeb">
            <a:extLst>
              <a:ext uri="{FF2B5EF4-FFF2-40B4-BE49-F238E27FC236}">
                <a16:creationId xmlns:a16="http://schemas.microsoft.com/office/drawing/2014/main" id="{43315665-B770-4AC6-AB92-A000AFB3DCB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11901" y="1573099"/>
            <a:ext cx="2143125"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39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9958"/>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Learning skills</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13" name="Rectangle 12"/>
          <p:cNvSpPr/>
          <p:nvPr/>
        </p:nvSpPr>
        <p:spPr>
          <a:xfrm>
            <a:off x="612775" y="1473052"/>
            <a:ext cx="8152787" cy="1477328"/>
          </a:xfrm>
          <a:prstGeom prst="rect">
            <a:avLst/>
          </a:prstGeom>
        </p:spPr>
        <p:txBody>
          <a:bodyPr wrap="square">
            <a:spAutoFit/>
          </a:bodyPr>
          <a:lstStyle/>
          <a:p>
            <a:pPr marL="285750" indent="-285750">
              <a:buFont typeface="Arial" panose="020B0604020202020204" pitchFamily="34" charset="0"/>
              <a:buChar char="•"/>
            </a:pPr>
            <a:r>
              <a:rPr lang="en-US" dirty="0">
                <a:latin typeface="Helvetica Neue"/>
              </a:rPr>
              <a:t>Shows professional conduct: being critical yet constructive and eager to improve oneself and in doing so contributes to the learning process of the other students.</a:t>
            </a:r>
          </a:p>
          <a:p>
            <a:pPr marL="285750" indent="-285750">
              <a:buFont typeface="Arial" panose="020B0604020202020204" pitchFamily="34" charset="0"/>
              <a:buChar char="•"/>
            </a:pPr>
            <a:endParaRPr lang="en-US" dirty="0">
              <a:latin typeface="Helvetica Neue"/>
            </a:endParaRPr>
          </a:p>
          <a:p>
            <a:pPr marL="285750" indent="-285750">
              <a:buFont typeface="Arial" panose="020B0604020202020204" pitchFamily="34" charset="0"/>
              <a:buChar char="•"/>
            </a:pPr>
            <a:r>
              <a:rPr lang="en-US" dirty="0">
                <a:latin typeface="Helvetica Neue"/>
              </a:rPr>
              <a:t>Critically and constructively discusses research proposals of peers.</a:t>
            </a:r>
          </a:p>
        </p:txBody>
      </p:sp>
    </p:spTree>
    <p:extLst>
      <p:ext uri="{BB962C8B-B14F-4D97-AF65-F5344CB8AC3E}">
        <p14:creationId xmlns:p14="http://schemas.microsoft.com/office/powerpoint/2010/main" val="289231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1003412"/>
            <a:ext cx="9144000" cy="754063"/>
          </a:xfrm>
          <a:prstGeom prst="rect">
            <a:avLst/>
          </a:prstGeom>
          <a:noFill/>
          <a:ln w="9525">
            <a:noFill/>
            <a:miter lim="800000"/>
            <a:headEnd/>
            <a:tailEnd/>
          </a:ln>
        </p:spPr>
        <p:txBody>
          <a:bodyPr anchor="ctr"/>
          <a:lstStyle/>
          <a:p>
            <a:pPr algn="ctr"/>
            <a:r>
              <a:rPr lang="en-US" sz="4000" b="1" dirty="0">
                <a:solidFill>
                  <a:srgbClr val="C00000"/>
                </a:solidFill>
                <a:latin typeface="Helvetica Neue"/>
                <a:cs typeface="Helvetica Neue"/>
              </a:rPr>
              <a:t>Pay close attention</a:t>
            </a:r>
          </a:p>
          <a:p>
            <a:pPr algn="ctr"/>
            <a:r>
              <a:rPr lang="en-US" sz="4000" b="1" dirty="0">
                <a:solidFill>
                  <a:schemeClr val="tx2"/>
                </a:solidFill>
                <a:latin typeface="Helvetica Neue"/>
                <a:cs typeface="Helvetica Neue"/>
              </a:rPr>
              <a:t>Assessment</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Tree>
    <p:extLst>
      <p:ext uri="{BB962C8B-B14F-4D97-AF65-F5344CB8AC3E}">
        <p14:creationId xmlns:p14="http://schemas.microsoft.com/office/powerpoint/2010/main" val="1213291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Assessment</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13" name="Rectangle 12"/>
          <p:cNvSpPr/>
          <p:nvPr/>
        </p:nvSpPr>
        <p:spPr>
          <a:xfrm>
            <a:off x="155576" y="619185"/>
            <a:ext cx="8988424" cy="4121065"/>
          </a:xfrm>
          <a:prstGeom prst="rect">
            <a:avLst/>
          </a:prstGeom>
        </p:spPr>
        <p:txBody>
          <a:bodyPr wrap="square">
            <a:spAutoFit/>
          </a:bodyPr>
          <a:lstStyle/>
          <a:p>
            <a:pPr marL="457200" indent="-457200">
              <a:lnSpc>
                <a:spcPct val="120000"/>
              </a:lnSpc>
              <a:buFont typeface="+mj-lt"/>
              <a:buAutoNum type="arabicPeriod"/>
            </a:pPr>
            <a:r>
              <a:rPr lang="en-GB" sz="2000" dirty="0">
                <a:latin typeface="Helvetica Neue"/>
              </a:rPr>
              <a:t>Handing in assignments. Individually assessed (0%, P/F).</a:t>
            </a:r>
          </a:p>
          <a:p>
            <a:pPr marL="457200" indent="-457200">
              <a:lnSpc>
                <a:spcPct val="120000"/>
              </a:lnSpc>
              <a:buFont typeface="+mj-lt"/>
              <a:buAutoNum type="arabicPeriod"/>
            </a:pPr>
            <a:r>
              <a:rPr lang="en-GB" sz="2000" dirty="0">
                <a:latin typeface="Helvetica Neue"/>
              </a:rPr>
              <a:t>Contribute to interim evaluation of student participation and development during workgroups (0%).</a:t>
            </a:r>
          </a:p>
          <a:p>
            <a:pPr marL="457200" indent="-457200">
              <a:lnSpc>
                <a:spcPct val="120000"/>
              </a:lnSpc>
              <a:buFont typeface="+mj-lt"/>
              <a:buAutoNum type="arabicPeriod"/>
            </a:pPr>
            <a:r>
              <a:rPr lang="en-GB" sz="2000" dirty="0">
                <a:latin typeface="Helvetica Neue"/>
              </a:rPr>
              <a:t>Fill out project proposal form (for reflective assignment) (0%, P/F).</a:t>
            </a:r>
          </a:p>
          <a:p>
            <a:pPr marL="457200" indent="-457200">
              <a:lnSpc>
                <a:spcPct val="120000"/>
              </a:lnSpc>
              <a:buFont typeface="+mj-lt"/>
              <a:buAutoNum type="arabicPeriod"/>
            </a:pPr>
            <a:r>
              <a:rPr lang="en-GB" sz="2000" dirty="0">
                <a:latin typeface="Helvetica Neue"/>
              </a:rPr>
              <a:t>Presentation project proposal (background, hypothesis, pilot data, objectives, study design, workplan, expected outcomes)  (45%).</a:t>
            </a:r>
          </a:p>
          <a:p>
            <a:pPr marL="457200" indent="-457200">
              <a:lnSpc>
                <a:spcPct val="120000"/>
              </a:lnSpc>
              <a:buFont typeface="+mj-lt"/>
              <a:buAutoNum type="arabicPeriod"/>
            </a:pPr>
            <a:r>
              <a:rPr lang="en-GB" sz="2000" dirty="0">
                <a:latin typeface="Helvetica Neue"/>
              </a:rPr>
              <a:t>Active and critical participation during discussion after project presentations of peers (15%).</a:t>
            </a:r>
          </a:p>
          <a:p>
            <a:pPr marL="457200" indent="-457200">
              <a:lnSpc>
                <a:spcPct val="120000"/>
              </a:lnSpc>
              <a:buFont typeface="+mj-lt"/>
              <a:buAutoNum type="arabicPeriod"/>
            </a:pPr>
            <a:r>
              <a:rPr lang="en-GB" sz="2000" dirty="0">
                <a:latin typeface="Helvetica Neue"/>
              </a:rPr>
              <a:t>Reflective assignment that shows mastering key aspects of development of research proposal in molecular data science and addressing points raised during peer review (40%).</a:t>
            </a:r>
          </a:p>
        </p:txBody>
      </p:sp>
    </p:spTree>
    <p:extLst>
      <p:ext uri="{BB962C8B-B14F-4D97-AF65-F5344CB8AC3E}">
        <p14:creationId xmlns:p14="http://schemas.microsoft.com/office/powerpoint/2010/main" val="14271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Evaluation</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14" name="Text Box 186"/>
          <p:cNvSpPr txBox="1">
            <a:spLocks noChangeArrowheads="1"/>
          </p:cNvSpPr>
          <p:nvPr/>
        </p:nvSpPr>
        <p:spPr bwMode="auto">
          <a:xfrm>
            <a:off x="3216449" y="1996437"/>
            <a:ext cx="2711101" cy="746358"/>
          </a:xfrm>
          <a:prstGeom prst="rect">
            <a:avLst/>
          </a:prstGeom>
          <a:noFill/>
          <a:ln w="9525">
            <a:noFill/>
            <a:miter lim="800000"/>
            <a:headEnd/>
            <a:tailEnd/>
          </a:ln>
        </p:spPr>
        <p:txBody>
          <a:bodyPr wrap="square">
            <a:spAutoFit/>
          </a:bodyPr>
          <a:lstStyle/>
          <a:p>
            <a:pPr>
              <a:spcAft>
                <a:spcPts val="300"/>
              </a:spcAft>
              <a:buClr>
                <a:schemeClr val="tx2"/>
              </a:buClr>
            </a:pPr>
            <a:r>
              <a:rPr lang="en-US" sz="2400" dirty="0">
                <a:solidFill>
                  <a:schemeClr val="tx2"/>
                </a:solidFill>
                <a:latin typeface="Helvetica Neue"/>
                <a:cs typeface="Helvetica Neue"/>
              </a:rPr>
              <a:t>Who will it be?</a:t>
            </a:r>
          </a:p>
          <a:p>
            <a:pPr>
              <a:spcAft>
                <a:spcPts val="300"/>
              </a:spcAft>
              <a:buClr>
                <a:schemeClr val="tx2"/>
              </a:buClr>
            </a:pPr>
            <a:r>
              <a:rPr lang="en-US" sz="1600" dirty="0">
                <a:solidFill>
                  <a:schemeClr val="tx2"/>
                </a:solidFill>
                <a:latin typeface="Helvetica Neue"/>
                <a:cs typeface="Helvetica Neue"/>
              </a:rPr>
              <a:t>(2 are needed)</a:t>
            </a:r>
          </a:p>
        </p:txBody>
      </p:sp>
    </p:spTree>
    <p:extLst>
      <p:ext uri="{BB962C8B-B14F-4D97-AF65-F5344CB8AC3E}">
        <p14:creationId xmlns:p14="http://schemas.microsoft.com/office/powerpoint/2010/main" val="1644910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9144000" cy="754063"/>
          </a:xfrm>
          <a:prstGeom prst="rect">
            <a:avLst/>
          </a:prstGeom>
          <a:noFill/>
          <a:ln w="9525">
            <a:noFill/>
            <a:miter lim="800000"/>
            <a:headEnd/>
            <a:tailEnd/>
          </a:ln>
        </p:spPr>
        <p:txBody>
          <a:bodyPr anchor="ctr"/>
          <a:lstStyle/>
          <a:p>
            <a:pPr algn="ctr"/>
            <a:endParaRPr lang="en-US" sz="4000" b="1" dirty="0">
              <a:solidFill>
                <a:schemeClr val="tx2"/>
              </a:solidFill>
              <a:latin typeface="Helvetica Neue"/>
              <a:cs typeface="Helvetica Neue"/>
            </a:endParaRP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14" name="Text Box 186"/>
          <p:cNvSpPr txBox="1">
            <a:spLocks noChangeArrowheads="1"/>
          </p:cNvSpPr>
          <p:nvPr/>
        </p:nvSpPr>
        <p:spPr bwMode="auto">
          <a:xfrm>
            <a:off x="2579775" y="2645809"/>
            <a:ext cx="3984450" cy="1685077"/>
          </a:xfrm>
          <a:prstGeom prst="rect">
            <a:avLst/>
          </a:prstGeom>
          <a:noFill/>
          <a:ln w="9525">
            <a:noFill/>
            <a:miter lim="800000"/>
            <a:headEnd/>
            <a:tailEnd/>
          </a:ln>
        </p:spPr>
        <p:txBody>
          <a:bodyPr wrap="square">
            <a:spAutoFit/>
          </a:bodyPr>
          <a:lstStyle/>
          <a:p>
            <a:pPr>
              <a:spcAft>
                <a:spcPts val="300"/>
              </a:spcAft>
              <a:buClr>
                <a:schemeClr val="tx2"/>
              </a:buClr>
            </a:pPr>
            <a:r>
              <a:rPr lang="en-US" sz="2400" dirty="0">
                <a:solidFill>
                  <a:schemeClr val="tx2"/>
                </a:solidFill>
                <a:latin typeface="Helvetica Neue"/>
                <a:cs typeface="Helvetica Neue"/>
              </a:rPr>
              <a:t>Every morning @10.30</a:t>
            </a:r>
          </a:p>
          <a:p>
            <a:pPr>
              <a:spcAft>
                <a:spcPts val="300"/>
              </a:spcAft>
              <a:buClr>
                <a:schemeClr val="tx2"/>
              </a:buClr>
            </a:pPr>
            <a:r>
              <a:rPr lang="en-US" sz="2400" dirty="0">
                <a:solidFill>
                  <a:schemeClr val="tx2"/>
                </a:solidFill>
                <a:latin typeface="Helvetica Neue"/>
                <a:cs typeface="Helvetica Neue"/>
              </a:rPr>
              <a:t>Every afternoon @15.00</a:t>
            </a:r>
          </a:p>
          <a:p>
            <a:pPr>
              <a:spcAft>
                <a:spcPts val="300"/>
              </a:spcAft>
              <a:buClr>
                <a:schemeClr val="tx2"/>
              </a:buClr>
            </a:pPr>
            <a:endParaRPr lang="en-US" sz="2400" dirty="0">
              <a:solidFill>
                <a:schemeClr val="tx2"/>
              </a:solidFill>
              <a:latin typeface="Helvetica Neue"/>
              <a:cs typeface="Helvetica Neue"/>
            </a:endParaRPr>
          </a:p>
          <a:p>
            <a:pPr>
              <a:spcAft>
                <a:spcPts val="300"/>
              </a:spcAft>
              <a:buClr>
                <a:schemeClr val="tx2"/>
              </a:buClr>
            </a:pPr>
            <a:r>
              <a:rPr lang="en-US" sz="2400" dirty="0">
                <a:solidFill>
                  <a:schemeClr val="tx2"/>
                </a:solidFill>
                <a:latin typeface="Helvetica Neue"/>
                <a:cs typeface="Helvetica Neue"/>
              </a:rPr>
              <a:t>In the classroom</a:t>
            </a:r>
            <a:endParaRPr lang="en-US" sz="1600" dirty="0">
              <a:solidFill>
                <a:schemeClr val="tx2"/>
              </a:solidFill>
              <a:latin typeface="Helvetica Neue"/>
              <a:cs typeface="Helvetica Neue"/>
            </a:endParaRPr>
          </a:p>
        </p:txBody>
      </p:sp>
      <p:sp>
        <p:nvSpPr>
          <p:cNvPr id="2" name="AutoShape 2" descr="Coffee, tea, tea break, tea time icon - Download on Iconfinder">
            <a:extLst>
              <a:ext uri="{FF2B5EF4-FFF2-40B4-BE49-F238E27FC236}">
                <a16:creationId xmlns:a16="http://schemas.microsoft.com/office/drawing/2014/main" id="{43EC19F6-512D-49D5-A27D-0AD6F19FBFF1}"/>
              </a:ext>
            </a:extLst>
          </p:cNvPr>
          <p:cNvSpPr>
            <a:spLocks noChangeAspect="1" noChangeArrowheads="1"/>
          </p:cNvSpPr>
          <p:nvPr/>
        </p:nvSpPr>
        <p:spPr bwMode="auto">
          <a:xfrm>
            <a:off x="3590925" y="1590675"/>
            <a:ext cx="1962150" cy="19621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13" name="Afbeelding 12">
            <a:extLst>
              <a:ext uri="{FF2B5EF4-FFF2-40B4-BE49-F238E27FC236}">
                <a16:creationId xmlns:a16="http://schemas.microsoft.com/office/drawing/2014/main" id="{DAB7C764-CE89-422F-8553-4C44FE318C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0924" y="100807"/>
            <a:ext cx="2143125" cy="2143125"/>
          </a:xfrm>
          <a:prstGeom prst="rect">
            <a:avLst/>
          </a:prstGeom>
        </p:spPr>
      </p:pic>
      <p:pic>
        <p:nvPicPr>
          <p:cNvPr id="16" name="Afbeelding 15">
            <a:extLst>
              <a:ext uri="{FF2B5EF4-FFF2-40B4-BE49-F238E27FC236}">
                <a16:creationId xmlns:a16="http://schemas.microsoft.com/office/drawing/2014/main" id="{A9FFC9D1-B1A6-43A8-BD81-A07C114C11CB}"/>
              </a:ext>
            </a:extLst>
          </p:cNvPr>
          <p:cNvPicPr>
            <a:picLocks noChangeAspect="1"/>
          </p:cNvPicPr>
          <p:nvPr/>
        </p:nvPicPr>
        <p:blipFill rotWithShape="1">
          <a:blip r:embed="rId5">
            <a:extLst>
              <a:ext uri="{28A0092B-C50C-407E-A947-70E740481C1C}">
                <a14:useLocalDpi xmlns:a14="http://schemas.microsoft.com/office/drawing/2010/main" val="0"/>
              </a:ext>
            </a:extLst>
          </a:blip>
          <a:srcRect b="19099"/>
          <a:stretch/>
        </p:blipFill>
        <p:spPr>
          <a:xfrm>
            <a:off x="4403723" y="617537"/>
            <a:ext cx="2057400" cy="1795463"/>
          </a:xfrm>
          <a:prstGeom prst="rect">
            <a:avLst/>
          </a:prstGeom>
        </p:spPr>
      </p:pic>
      <p:cxnSp>
        <p:nvCxnSpPr>
          <p:cNvPr id="18" name="Rechte verbindingslijn 17">
            <a:extLst>
              <a:ext uri="{FF2B5EF4-FFF2-40B4-BE49-F238E27FC236}">
                <a16:creationId xmlns:a16="http://schemas.microsoft.com/office/drawing/2014/main" id="{6FD48FF3-5D40-4861-9BD4-BCD6FC02A199}"/>
              </a:ext>
            </a:extLst>
          </p:cNvPr>
          <p:cNvCxnSpPr>
            <a:cxnSpLocks/>
          </p:cNvCxnSpPr>
          <p:nvPr/>
        </p:nvCxnSpPr>
        <p:spPr>
          <a:xfrm flipH="1">
            <a:off x="3871913" y="617537"/>
            <a:ext cx="1011654" cy="1626395"/>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779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25680" y="772968"/>
            <a:ext cx="8287482" cy="1835151"/>
          </a:xfrm>
        </p:spPr>
        <p:txBody>
          <a:bodyPr>
            <a:noAutofit/>
          </a:bodyPr>
          <a:lstStyle/>
          <a:p>
            <a:pPr algn="l"/>
            <a:r>
              <a:rPr lang="en-US" sz="3600" dirty="0">
                <a:solidFill>
                  <a:schemeClr val="tx2"/>
                </a:solidFill>
                <a:latin typeface="Helvetica Neue"/>
                <a:cs typeface="Helvetica Neue"/>
              </a:rPr>
              <a:t>FOS course</a:t>
            </a:r>
            <a:br>
              <a:rPr lang="en-US" b="1" dirty="0">
                <a:solidFill>
                  <a:schemeClr val="tx2"/>
                </a:solidFill>
                <a:latin typeface="Helvetica Neue"/>
                <a:cs typeface="Helvetica Neue"/>
              </a:rPr>
            </a:br>
            <a:r>
              <a:rPr lang="en-US" sz="5400" b="1" dirty="0">
                <a:solidFill>
                  <a:schemeClr val="tx2"/>
                </a:solidFill>
                <a:latin typeface="Helvetica Neue"/>
                <a:cs typeface="Helvetica Neue"/>
              </a:rPr>
              <a:t>Molecular Data Science</a:t>
            </a:r>
            <a:endParaRPr lang="nl-NL" sz="5400" dirty="0">
              <a:solidFill>
                <a:schemeClr val="tx2"/>
              </a:solidFill>
              <a:latin typeface="Helvetica Neue"/>
              <a:cs typeface="Helvetica Neue"/>
            </a:endParaRPr>
          </a:p>
        </p:txBody>
      </p:sp>
      <p:pic>
        <p:nvPicPr>
          <p:cNvPr id="9" name="Picture 31" descr="logo_lumc.jpg"/>
          <p:cNvPicPr>
            <a:picLocks noChangeAspect="1"/>
          </p:cNvPicPr>
          <p:nvPr/>
        </p:nvPicPr>
        <p:blipFill>
          <a:blip r:embed="rId3" cstate="screen">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pic>
        <p:nvPicPr>
          <p:cNvPr id="8" name="Picture 7">
            <a:extLst>
              <a:ext uri="{FF2B5EF4-FFF2-40B4-BE49-F238E27FC236}">
                <a16:creationId xmlns:a16="http://schemas.microsoft.com/office/drawing/2014/main" id="{5E61593B-099E-5347-A5FD-E17CE6AB4DB6}"/>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045733" y="734762"/>
            <a:ext cx="1905000" cy="1905000"/>
          </a:xfrm>
          <a:prstGeom prst="rect">
            <a:avLst/>
          </a:prstGeom>
        </p:spPr>
      </p:pic>
      <p:pic>
        <p:nvPicPr>
          <p:cNvPr id="6" name="Picture 5">
            <a:extLst>
              <a:ext uri="{FF2B5EF4-FFF2-40B4-BE49-F238E27FC236}">
                <a16:creationId xmlns:a16="http://schemas.microsoft.com/office/drawing/2014/main" id="{5E61593B-099E-5347-A5FD-E17CE6AB4DB6}"/>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215115" y="-12229"/>
            <a:ext cx="1905000" cy="1905000"/>
          </a:xfrm>
          <a:prstGeom prst="rect">
            <a:avLst/>
          </a:prstGeom>
        </p:spPr>
      </p:pic>
      <p:pic>
        <p:nvPicPr>
          <p:cNvPr id="7" name="Picture 6">
            <a:extLst>
              <a:ext uri="{FF2B5EF4-FFF2-40B4-BE49-F238E27FC236}">
                <a16:creationId xmlns:a16="http://schemas.microsoft.com/office/drawing/2014/main" id="{5E61593B-099E-5347-A5FD-E17CE6AB4DB6}"/>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92558" y="1744306"/>
            <a:ext cx="1905000" cy="1905000"/>
          </a:xfrm>
          <a:prstGeom prst="rect">
            <a:avLst/>
          </a:prstGeom>
        </p:spPr>
      </p:pic>
      <p:sp>
        <p:nvSpPr>
          <p:cNvPr id="2" name="TextBox 1">
            <a:extLst>
              <a:ext uri="{FF2B5EF4-FFF2-40B4-BE49-F238E27FC236}">
                <a16:creationId xmlns:a16="http://schemas.microsoft.com/office/drawing/2014/main" id="{FE61A36D-7463-4D21-ACD4-5B1F4A1E8936}"/>
              </a:ext>
            </a:extLst>
          </p:cNvPr>
          <p:cNvSpPr txBox="1"/>
          <p:nvPr/>
        </p:nvSpPr>
        <p:spPr>
          <a:xfrm>
            <a:off x="3224893" y="3714750"/>
            <a:ext cx="4955267" cy="369332"/>
          </a:xfrm>
          <a:prstGeom prst="rect">
            <a:avLst/>
          </a:prstGeom>
          <a:noFill/>
        </p:spPr>
        <p:txBody>
          <a:bodyPr wrap="none" rtlCol="0">
            <a:spAutoFit/>
          </a:bodyPr>
          <a:lstStyle/>
          <a:p>
            <a:r>
              <a:rPr lang="en-US" dirty="0">
                <a:latin typeface="Helvetica Neue" panose="02000503000000020004"/>
              </a:rPr>
              <a:t>Part of the Master Track </a:t>
            </a:r>
            <a:r>
              <a:rPr lang="en-US" dirty="0">
                <a:solidFill>
                  <a:srgbClr val="C00000"/>
                </a:solidFill>
                <a:latin typeface="Helvetica Neue" panose="02000503000000020004"/>
              </a:rPr>
              <a:t>Data-driven Research</a:t>
            </a:r>
            <a:endParaRPr lang="nl-NL" dirty="0">
              <a:solidFill>
                <a:srgbClr val="C00000"/>
              </a:solidFill>
              <a:latin typeface="Helvetica Neue" panose="02000503000000020004"/>
            </a:endParaRPr>
          </a:p>
        </p:txBody>
      </p:sp>
    </p:spTree>
    <p:extLst>
      <p:ext uri="{BB962C8B-B14F-4D97-AF65-F5344CB8AC3E}">
        <p14:creationId xmlns:p14="http://schemas.microsoft.com/office/powerpoint/2010/main" val="1047027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pic>
        <p:nvPicPr>
          <p:cNvPr id="1026" name="Picture 2" descr="H:\Roaming\Desktop\BdGmyPqCQAEBIeX.jp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1865746" y="540628"/>
            <a:ext cx="5421746" cy="407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03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 name="Picture 1">
            <a:extLst>
              <a:ext uri="{FF2B5EF4-FFF2-40B4-BE49-F238E27FC236}">
                <a16:creationId xmlns:a16="http://schemas.microsoft.com/office/drawing/2014/main" id="{998755E6-3888-7441-B057-FFDA1E04D560}"/>
              </a:ext>
            </a:extLst>
          </p:cNvPr>
          <p:cNvPicPr>
            <a:picLocks noChangeAspect="1"/>
          </p:cNvPicPr>
          <p:nvPr/>
        </p:nvPicPr>
        <p:blipFill>
          <a:blip r:embed="rId2"/>
          <a:stretch>
            <a:fillRect/>
          </a:stretch>
        </p:blipFill>
        <p:spPr>
          <a:xfrm>
            <a:off x="2032000" y="989615"/>
            <a:ext cx="5080000" cy="3416300"/>
          </a:xfrm>
          <a:prstGeom prst="rect">
            <a:avLst/>
          </a:prstGeom>
        </p:spPr>
      </p:pic>
    </p:spTree>
    <p:extLst>
      <p:ext uri="{BB962C8B-B14F-4D97-AF65-F5344CB8AC3E}">
        <p14:creationId xmlns:p14="http://schemas.microsoft.com/office/powerpoint/2010/main" val="2038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E80E-86D9-334D-B6FC-9A050CCE197B}"/>
              </a:ext>
            </a:extLst>
          </p:cNvPr>
          <p:cNvSpPr txBox="1">
            <a:spLocks/>
          </p:cNvSpPr>
          <p:nvPr/>
        </p:nvSpPr>
        <p:spPr bwMode="auto">
          <a:xfrm>
            <a:off x="0" y="20888"/>
            <a:ext cx="9144000" cy="754062"/>
          </a:xfrm>
          <a:prstGeom prst="rect">
            <a:avLst/>
          </a:prstGeom>
          <a:noFill/>
          <a:ln w="9525">
            <a:noFill/>
            <a:miter lim="800000"/>
            <a:headEnd/>
            <a:tailEnd/>
          </a:ln>
        </p:spPr>
        <p:txBody>
          <a:bodyPr anchor="ctr"/>
          <a:lstStyle/>
          <a:p>
            <a:pPr algn="ctr"/>
            <a:r>
              <a:rPr lang="en-US" sz="3600" b="1" dirty="0">
                <a:solidFill>
                  <a:schemeClr val="tx2"/>
                </a:solidFill>
                <a:latin typeface="Helvetica Neue"/>
                <a:cs typeface="Helvetica Neue"/>
              </a:rPr>
              <a:t>Molecular Data Science</a:t>
            </a:r>
          </a:p>
        </p:txBody>
      </p:sp>
      <p:pic>
        <p:nvPicPr>
          <p:cNvPr id="3" name="Picture 2">
            <a:extLst>
              <a:ext uri="{FF2B5EF4-FFF2-40B4-BE49-F238E27FC236}">
                <a16:creationId xmlns:a16="http://schemas.microsoft.com/office/drawing/2014/main" id="{EBCA3B7F-070F-BC44-AE4B-67ADBC58564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43979" y="2222339"/>
            <a:ext cx="2575707" cy="1732163"/>
          </a:xfrm>
          <a:prstGeom prst="rect">
            <a:avLst/>
          </a:prstGeom>
        </p:spPr>
      </p:pic>
      <p:sp>
        <p:nvSpPr>
          <p:cNvPr id="4" name="TextBox 3">
            <a:extLst>
              <a:ext uri="{FF2B5EF4-FFF2-40B4-BE49-F238E27FC236}">
                <a16:creationId xmlns:a16="http://schemas.microsoft.com/office/drawing/2014/main" id="{3E37C1A5-BD38-B345-896F-0B2348407A87}"/>
              </a:ext>
            </a:extLst>
          </p:cNvPr>
          <p:cNvSpPr txBox="1"/>
          <p:nvPr/>
        </p:nvSpPr>
        <p:spPr>
          <a:xfrm>
            <a:off x="1430755" y="1098534"/>
            <a:ext cx="6282489" cy="400110"/>
          </a:xfrm>
          <a:prstGeom prst="rect">
            <a:avLst/>
          </a:prstGeom>
          <a:noFill/>
        </p:spPr>
        <p:txBody>
          <a:bodyPr wrap="non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Solving a biological puzzles without touching a pipette</a:t>
            </a:r>
          </a:p>
        </p:txBody>
      </p:sp>
      <p:pic>
        <p:nvPicPr>
          <p:cNvPr id="5" name="Picture 4">
            <a:extLst>
              <a:ext uri="{FF2B5EF4-FFF2-40B4-BE49-F238E27FC236}">
                <a16:creationId xmlns:a16="http://schemas.microsoft.com/office/drawing/2014/main" id="{522B7B0B-A599-D047-9C31-C951A2D0FF9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83288" y="1611051"/>
            <a:ext cx="2432854" cy="2432854"/>
          </a:xfrm>
          <a:prstGeom prst="rect">
            <a:avLst/>
          </a:prstGeom>
        </p:spPr>
      </p:pic>
      <p:cxnSp>
        <p:nvCxnSpPr>
          <p:cNvPr id="7" name="Straight Arrow Connector 6">
            <a:extLst>
              <a:ext uri="{FF2B5EF4-FFF2-40B4-BE49-F238E27FC236}">
                <a16:creationId xmlns:a16="http://schemas.microsoft.com/office/drawing/2014/main" id="{ECA864C1-7CC7-2145-920A-78EC0B4DD762}"/>
              </a:ext>
            </a:extLst>
          </p:cNvPr>
          <p:cNvCxnSpPr/>
          <p:nvPr/>
        </p:nvCxnSpPr>
        <p:spPr>
          <a:xfrm>
            <a:off x="3808071" y="2997843"/>
            <a:ext cx="120376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420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1" y="41815"/>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Data drive the modern life sciences</a:t>
            </a:r>
          </a:p>
        </p:txBody>
      </p:sp>
      <p:pic>
        <p:nvPicPr>
          <p:cNvPr id="23"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5" name="Text Box 186"/>
          <p:cNvSpPr txBox="1">
            <a:spLocks noChangeArrowheads="1"/>
          </p:cNvSpPr>
          <p:nvPr/>
        </p:nvSpPr>
        <p:spPr bwMode="auto">
          <a:xfrm>
            <a:off x="179760" y="1305675"/>
            <a:ext cx="5879295" cy="2529923"/>
          </a:xfrm>
          <a:prstGeom prst="rect">
            <a:avLst/>
          </a:prstGeom>
          <a:noFill/>
          <a:ln w="9525">
            <a:noFill/>
            <a:miter lim="800000"/>
            <a:headEnd/>
            <a:tailEnd/>
          </a:ln>
        </p:spPr>
        <p:txBody>
          <a:bodyPr wrap="square">
            <a:spAutoFit/>
          </a:bodyPr>
          <a:lstStyle/>
          <a:p>
            <a:pPr>
              <a:lnSpc>
                <a:spcPct val="120000"/>
              </a:lnSpc>
              <a:spcAft>
                <a:spcPts val="300"/>
              </a:spcAft>
              <a:buClr>
                <a:schemeClr val="tx2"/>
              </a:buClr>
            </a:pPr>
            <a:r>
              <a:rPr lang="en-GB" sz="2200" dirty="0">
                <a:latin typeface="Helvetica Neue"/>
              </a:rPr>
              <a:t>“Tomorrow’s discoveries will be made by today’s early-career researchers. ... We also hope to be guided by them, so that we can meet their needs when it comes to publishing their work, as research becomes more data-rich and computationally heavy.”</a:t>
            </a:r>
            <a:endParaRPr lang="en-US" sz="2200" dirty="0">
              <a:latin typeface="Helvetica Neue"/>
              <a:cs typeface="Helvetica Neue"/>
            </a:endParaRPr>
          </a:p>
        </p:txBody>
      </p:sp>
      <p:pic>
        <p:nvPicPr>
          <p:cNvPr id="2050" name="Picture 2" descr="Afbeeldingsresultaat voor magdalena skipper">
            <a:hlinkClick r:id="rId4"/>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697149" y="1305675"/>
            <a:ext cx="2115416" cy="21154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644984" y="3421091"/>
            <a:ext cx="2167581" cy="584775"/>
          </a:xfrm>
          <a:prstGeom prst="rect">
            <a:avLst/>
          </a:prstGeom>
          <a:noFill/>
        </p:spPr>
        <p:txBody>
          <a:bodyPr wrap="none" rtlCol="0">
            <a:spAutoFit/>
          </a:bodyPr>
          <a:lstStyle/>
          <a:p>
            <a:r>
              <a:rPr lang="en-US" sz="1600" dirty="0">
                <a:latin typeface="Helvetica Neue"/>
              </a:rPr>
              <a:t>Magdalena Skipper,</a:t>
            </a:r>
          </a:p>
          <a:p>
            <a:r>
              <a:rPr lang="en-US" sz="1600" dirty="0">
                <a:latin typeface="Helvetica Neue"/>
              </a:rPr>
              <a:t>Editor-in-Chief Nature</a:t>
            </a:r>
            <a:endParaRPr lang="en-GB" sz="1600" dirty="0">
              <a:latin typeface="Helvetica Neue"/>
            </a:endParaRPr>
          </a:p>
        </p:txBody>
      </p:sp>
    </p:spTree>
    <p:extLst>
      <p:ext uri="{BB962C8B-B14F-4D97-AF65-F5344CB8AC3E}">
        <p14:creationId xmlns:p14="http://schemas.microsoft.com/office/powerpoint/2010/main" val="42380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Title 1">
            <a:extLst>
              <a:ext uri="{FF2B5EF4-FFF2-40B4-BE49-F238E27FC236}">
                <a16:creationId xmlns:a16="http://schemas.microsoft.com/office/drawing/2014/main" id="{54281441-285C-7945-9D7A-A799BFF75B32}"/>
              </a:ext>
            </a:extLst>
          </p:cNvPr>
          <p:cNvSpPr txBox="1">
            <a:spLocks/>
          </p:cNvSpPr>
          <p:nvPr/>
        </p:nvSpPr>
        <p:spPr bwMode="auto">
          <a:xfrm>
            <a:off x="0" y="27601"/>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Many discoveries remain</a:t>
            </a:r>
          </a:p>
        </p:txBody>
      </p:sp>
      <p:sp>
        <p:nvSpPr>
          <p:cNvPr id="2" name="TextBox 1">
            <a:extLst>
              <a:ext uri="{FF2B5EF4-FFF2-40B4-BE49-F238E27FC236}">
                <a16:creationId xmlns:a16="http://schemas.microsoft.com/office/drawing/2014/main" id="{EF026678-A503-2442-9B54-53FB502A2A0C}"/>
              </a:ext>
            </a:extLst>
          </p:cNvPr>
          <p:cNvSpPr txBox="1"/>
          <p:nvPr/>
        </p:nvSpPr>
        <p:spPr>
          <a:xfrm>
            <a:off x="0" y="971938"/>
            <a:ext cx="5841664" cy="1938992"/>
          </a:xfrm>
          <a:prstGeom prst="rect">
            <a:avLst/>
          </a:prstGeom>
          <a:noFill/>
        </p:spPr>
        <p:txBody>
          <a:bodyPr wrap="none" rtlCol="0">
            <a:spAutoFit/>
          </a:bodyPr>
          <a:lstStyle/>
          <a:p>
            <a:pPr>
              <a:buClr>
                <a:schemeClr val="accent2"/>
              </a:buClr>
            </a:pPr>
            <a:r>
              <a:rPr lang="en-US" sz="2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The human genome</a:t>
            </a:r>
          </a:p>
          <a:p>
            <a:pPr marL="285750" indent="-285750">
              <a:buClr>
                <a:schemeClr val="accent2"/>
              </a:buClr>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 3.2 billion bases (billion = </a:t>
            </a:r>
            <a:r>
              <a:rPr lang="en-US" sz="2400" dirty="0" err="1">
                <a:latin typeface="Helvetica Neue" panose="02000503000000020004" pitchFamily="2" charset="0"/>
                <a:ea typeface="Helvetica Neue" panose="02000503000000020004" pitchFamily="2" charset="0"/>
                <a:cs typeface="Helvetica Neue" panose="02000503000000020004" pitchFamily="2" charset="0"/>
              </a:rPr>
              <a:t>miljard</a:t>
            </a:r>
            <a:r>
              <a:rPr lang="en-US" sz="2400" dirty="0">
                <a:latin typeface="Helvetica Neue" panose="02000503000000020004" pitchFamily="2" charset="0"/>
                <a:ea typeface="Helvetica Neue" panose="02000503000000020004" pitchFamily="2" charset="0"/>
                <a:cs typeface="Helvetica Neue" panose="02000503000000020004" pitchFamily="2" charset="0"/>
              </a:rPr>
              <a:t>)</a:t>
            </a:r>
          </a:p>
          <a:p>
            <a:pPr marL="285750" indent="-285750">
              <a:buClr>
                <a:schemeClr val="accent2"/>
              </a:buClr>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 22 thousand protein coding genes</a:t>
            </a:r>
          </a:p>
          <a:p>
            <a:pPr marL="285750" indent="-285750">
              <a:buClr>
                <a:schemeClr val="accent2"/>
              </a:buClr>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 98% of human genome is non-coding</a:t>
            </a:r>
          </a:p>
          <a:p>
            <a:pPr>
              <a:buClr>
                <a:schemeClr val="accent2"/>
              </a:buClr>
            </a:pPr>
            <a:r>
              <a:rPr lang="en-US" sz="2400" dirty="0">
                <a:latin typeface="Helvetica Neue" panose="02000503000000020004" pitchFamily="2" charset="0"/>
                <a:ea typeface="Helvetica Neue" panose="02000503000000020004" pitchFamily="2" charset="0"/>
                <a:cs typeface="Helvetica Neue" panose="02000503000000020004" pitchFamily="2" charset="0"/>
              </a:rPr>
              <a:t>… and we hardly have a clue.</a:t>
            </a:r>
          </a:p>
        </p:txBody>
      </p:sp>
      <p:pic>
        <p:nvPicPr>
          <p:cNvPr id="13" name="Picture 12">
            <a:extLst>
              <a:ext uri="{FF2B5EF4-FFF2-40B4-BE49-F238E27FC236}">
                <a16:creationId xmlns:a16="http://schemas.microsoft.com/office/drawing/2014/main" id="{585BDB9E-3A71-49A6-B8D2-4843B0E7BDC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364478" y="2571750"/>
            <a:ext cx="4518266" cy="2460169"/>
          </a:xfrm>
          <a:prstGeom prst="rect">
            <a:avLst/>
          </a:prstGeom>
        </p:spPr>
      </p:pic>
    </p:spTree>
    <p:extLst>
      <p:ext uri="{BB962C8B-B14F-4D97-AF65-F5344CB8AC3E}">
        <p14:creationId xmlns:p14="http://schemas.microsoft.com/office/powerpoint/2010/main" val="143938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78998"/>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Many discoveries remain</a:t>
            </a:r>
          </a:p>
        </p:txBody>
      </p:sp>
      <p:pic>
        <p:nvPicPr>
          <p:cNvPr id="23"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5" name="TextBox 4"/>
          <p:cNvSpPr txBox="1"/>
          <p:nvPr/>
        </p:nvSpPr>
        <p:spPr>
          <a:xfrm>
            <a:off x="460375" y="4801449"/>
            <a:ext cx="2529860" cy="276999"/>
          </a:xfrm>
          <a:prstGeom prst="rect">
            <a:avLst/>
          </a:prstGeom>
          <a:noFill/>
        </p:spPr>
        <p:txBody>
          <a:bodyPr wrap="none" rtlCol="0">
            <a:spAutoFit/>
          </a:bodyPr>
          <a:lstStyle/>
          <a:p>
            <a:r>
              <a:rPr lang="en-GB" sz="1200" dirty="0" err="1">
                <a:latin typeface="Helvetica Neue"/>
              </a:rPr>
              <a:t>Stoeger</a:t>
            </a:r>
            <a:r>
              <a:rPr lang="en-GB" sz="1200" dirty="0">
                <a:latin typeface="Helvetica Neue"/>
              </a:rPr>
              <a:t> et al. </a:t>
            </a:r>
            <a:r>
              <a:rPr lang="en-GB" sz="1200" dirty="0" err="1">
                <a:latin typeface="Helvetica Neue"/>
              </a:rPr>
              <a:t>PLoS</a:t>
            </a:r>
            <a:r>
              <a:rPr lang="en-GB" sz="1200" dirty="0">
                <a:latin typeface="Helvetica Neue"/>
              </a:rPr>
              <a:t> Biology 2018</a:t>
            </a:r>
          </a:p>
        </p:txBody>
      </p:sp>
      <p:sp>
        <p:nvSpPr>
          <p:cNvPr id="7" name="Text Box 186"/>
          <p:cNvSpPr txBox="1">
            <a:spLocks noChangeArrowheads="1"/>
          </p:cNvSpPr>
          <p:nvPr/>
        </p:nvSpPr>
        <p:spPr bwMode="auto">
          <a:xfrm>
            <a:off x="1494341" y="1437770"/>
            <a:ext cx="6726022" cy="1900520"/>
          </a:xfrm>
          <a:prstGeom prst="rect">
            <a:avLst/>
          </a:prstGeom>
          <a:noFill/>
          <a:ln w="9525">
            <a:noFill/>
            <a:miter lim="800000"/>
            <a:headEnd/>
            <a:tailEnd/>
          </a:ln>
        </p:spPr>
        <p:txBody>
          <a:bodyPr wrap="square">
            <a:spAutoFit/>
          </a:bodyPr>
          <a:lstStyle/>
          <a:p>
            <a:pPr>
              <a:spcAft>
                <a:spcPts val="300"/>
              </a:spcAft>
              <a:buClr>
                <a:schemeClr val="tx2"/>
              </a:buClr>
            </a:pPr>
            <a:r>
              <a:rPr lang="en-US" sz="2200" dirty="0">
                <a:solidFill>
                  <a:schemeClr val="tx2"/>
                </a:solidFill>
                <a:latin typeface="Helvetica Neue"/>
                <a:cs typeface="Helvetica Neue"/>
              </a:rPr>
              <a:t>Our human DNA is uncharted territory</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Dedicated paper on 5400 genes.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90% of papers just on 2,000 genes.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2015: 50% of research devoted on 3,000 genes known by 1991</a:t>
            </a:r>
            <a:endParaRPr lang="en-US" sz="2200" dirty="0">
              <a:latin typeface="Helvetica Neue"/>
              <a:cs typeface="Helvetica Neue"/>
            </a:endParaRPr>
          </a:p>
        </p:txBody>
      </p:sp>
    </p:spTree>
    <p:extLst>
      <p:ext uri="{BB962C8B-B14F-4D97-AF65-F5344CB8AC3E}">
        <p14:creationId xmlns:p14="http://schemas.microsoft.com/office/powerpoint/2010/main" val="84749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78998"/>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Features of current biology</a:t>
            </a:r>
          </a:p>
        </p:txBody>
      </p:sp>
      <p:pic>
        <p:nvPicPr>
          <p:cNvPr id="23"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7" name="Text Box 186"/>
          <p:cNvSpPr txBox="1">
            <a:spLocks noChangeArrowheads="1"/>
          </p:cNvSpPr>
          <p:nvPr/>
        </p:nvSpPr>
        <p:spPr bwMode="auto">
          <a:xfrm>
            <a:off x="1034312" y="1207664"/>
            <a:ext cx="7075375" cy="1561966"/>
          </a:xfrm>
          <a:prstGeom prst="rect">
            <a:avLst/>
          </a:prstGeom>
          <a:noFill/>
          <a:ln w="9525">
            <a:noFill/>
            <a:miter lim="800000"/>
            <a:headEnd/>
            <a:tailEnd/>
          </a:ln>
        </p:spPr>
        <p:txBody>
          <a:bodyPr wrap="square">
            <a:spAutoFit/>
          </a:bodyPr>
          <a:lstStyle/>
          <a:p>
            <a:pPr>
              <a:spcAft>
                <a:spcPts val="300"/>
              </a:spcAft>
              <a:buClr>
                <a:schemeClr val="tx2"/>
              </a:buClr>
            </a:pPr>
            <a:r>
              <a:rPr lang="en-US" sz="2200" dirty="0">
                <a:solidFill>
                  <a:schemeClr val="tx2"/>
                </a:solidFill>
                <a:latin typeface="Helvetica Neue"/>
                <a:cs typeface="Helvetica Neue"/>
              </a:rPr>
              <a:t>Data intensive</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Acknowledge lack of knowledge: genome-wide</a:t>
            </a: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p:txBody>
      </p:sp>
      <p:sp>
        <p:nvSpPr>
          <p:cNvPr id="9" name="Rectangle 8">
            <a:extLst>
              <a:ext uri="{FF2B5EF4-FFF2-40B4-BE49-F238E27FC236}">
                <a16:creationId xmlns:a16="http://schemas.microsoft.com/office/drawing/2014/main" id="{D1063537-67E7-4980-802A-D80FAAF75776}"/>
              </a:ext>
            </a:extLst>
          </p:cNvPr>
          <p:cNvSpPr/>
          <p:nvPr/>
        </p:nvSpPr>
        <p:spPr>
          <a:xfrm>
            <a:off x="5227924" y="2153177"/>
            <a:ext cx="374220" cy="277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402E9A83-9869-41F3-878B-1CF59A73D92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679316" y="1961725"/>
            <a:ext cx="2761826" cy="2124482"/>
          </a:xfrm>
          <a:prstGeom prst="rect">
            <a:avLst/>
          </a:prstGeom>
        </p:spPr>
      </p:pic>
      <p:pic>
        <p:nvPicPr>
          <p:cNvPr id="11" name="Picture 10">
            <a:extLst>
              <a:ext uri="{FF2B5EF4-FFF2-40B4-BE49-F238E27FC236}">
                <a16:creationId xmlns:a16="http://schemas.microsoft.com/office/drawing/2014/main" id="{C0F0BAE8-1068-4932-9E9E-9EF28F9CFC6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103709" y="2316465"/>
            <a:ext cx="549586" cy="1415002"/>
          </a:xfrm>
          <a:prstGeom prst="rect">
            <a:avLst/>
          </a:prstGeom>
        </p:spPr>
      </p:pic>
      <p:pic>
        <p:nvPicPr>
          <p:cNvPr id="12" name="Picture 11">
            <a:extLst>
              <a:ext uri="{FF2B5EF4-FFF2-40B4-BE49-F238E27FC236}">
                <a16:creationId xmlns:a16="http://schemas.microsoft.com/office/drawing/2014/main" id="{907FB24D-A795-4208-B6AF-222BEA04888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61538" y="2153177"/>
            <a:ext cx="1936941" cy="1578290"/>
          </a:xfrm>
          <a:prstGeom prst="rect">
            <a:avLst/>
          </a:prstGeom>
        </p:spPr>
      </p:pic>
      <p:sp>
        <p:nvSpPr>
          <p:cNvPr id="13" name="TextBox 12">
            <a:extLst>
              <a:ext uri="{FF2B5EF4-FFF2-40B4-BE49-F238E27FC236}">
                <a16:creationId xmlns:a16="http://schemas.microsoft.com/office/drawing/2014/main" id="{9AB5ACBA-A214-406C-A8A6-B61B8F8E2A26}"/>
              </a:ext>
            </a:extLst>
          </p:cNvPr>
          <p:cNvSpPr txBox="1"/>
          <p:nvPr/>
        </p:nvSpPr>
        <p:spPr>
          <a:xfrm>
            <a:off x="304884" y="3779506"/>
            <a:ext cx="2425344" cy="923330"/>
          </a:xfrm>
          <a:prstGeom prst="rect">
            <a:avLst/>
          </a:prstGeom>
          <a:noFill/>
        </p:spPr>
        <p:txBody>
          <a:bodyPr wrap="none" rtlCol="0">
            <a:spAutoFit/>
          </a:bodyPr>
          <a:lstStyle/>
          <a:p>
            <a:pPr algn="ctr"/>
            <a:r>
              <a:rPr lang="en-US"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Gene</a:t>
            </a:r>
          </a:p>
          <a:p>
            <a:pPr algn="ctr"/>
            <a:r>
              <a:rPr lang="en-US" dirty="0">
                <a:latin typeface="Helvetica Neue" panose="02000503000000020004" pitchFamily="2" charset="0"/>
                <a:ea typeface="Helvetica Neue" panose="02000503000000020004" pitchFamily="2" charset="0"/>
                <a:cs typeface="Helvetica Neue" panose="02000503000000020004" pitchFamily="2" charset="0"/>
              </a:rPr>
              <a:t>PCR</a:t>
            </a:r>
          </a:p>
          <a:p>
            <a:pPr algn="ctr"/>
            <a:r>
              <a:rPr lang="en-US" i="1" dirty="0">
                <a:latin typeface="Helvetica Neue" panose="02000503000000020004" pitchFamily="2" charset="0"/>
                <a:ea typeface="Helvetica Neue" panose="02000503000000020004" pitchFamily="2" charset="0"/>
                <a:cs typeface="Helvetica Neue" panose="02000503000000020004" pitchFamily="2" charset="0"/>
              </a:rPr>
              <a:t>Chosen by researcher</a:t>
            </a:r>
          </a:p>
        </p:txBody>
      </p:sp>
      <p:sp>
        <p:nvSpPr>
          <p:cNvPr id="14" name="TextBox 13">
            <a:extLst>
              <a:ext uri="{FF2B5EF4-FFF2-40B4-BE49-F238E27FC236}">
                <a16:creationId xmlns:a16="http://schemas.microsoft.com/office/drawing/2014/main" id="{5258EF7A-9A9D-460E-8A28-761DA736CD70}"/>
              </a:ext>
            </a:extLst>
          </p:cNvPr>
          <p:cNvSpPr txBox="1"/>
          <p:nvPr/>
        </p:nvSpPr>
        <p:spPr>
          <a:xfrm>
            <a:off x="2950547" y="3792442"/>
            <a:ext cx="2855910" cy="923330"/>
          </a:xfrm>
          <a:prstGeom prst="rect">
            <a:avLst/>
          </a:prstGeom>
          <a:noFill/>
        </p:spPr>
        <p:txBody>
          <a:bodyPr wrap="square" rtlCol="0">
            <a:spAutoFit/>
          </a:bodyPr>
          <a:lstStyle/>
          <a:p>
            <a:pPr algn="ctr"/>
            <a:r>
              <a:rPr lang="en-US"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Genome-wide</a:t>
            </a:r>
          </a:p>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Array</a:t>
            </a:r>
          </a:p>
          <a:p>
            <a:pPr algn="ctr"/>
            <a:r>
              <a:rPr lang="en-US" i="1" dirty="0">
                <a:latin typeface="Helvetica Neue" panose="02000503000000020004" pitchFamily="2" charset="0"/>
                <a:ea typeface="Helvetica Neue" panose="02000503000000020004" pitchFamily="2" charset="0"/>
                <a:cs typeface="Helvetica Neue" panose="02000503000000020004" pitchFamily="2" charset="0"/>
              </a:rPr>
              <a:t>All current knowledge</a:t>
            </a:r>
          </a:p>
        </p:txBody>
      </p:sp>
      <p:sp>
        <p:nvSpPr>
          <p:cNvPr id="15" name="TextBox 14">
            <a:extLst>
              <a:ext uri="{FF2B5EF4-FFF2-40B4-BE49-F238E27FC236}">
                <a16:creationId xmlns:a16="http://schemas.microsoft.com/office/drawing/2014/main" id="{351BE172-F8B4-425B-9C81-ABC8E72B8205}"/>
              </a:ext>
            </a:extLst>
          </p:cNvPr>
          <p:cNvSpPr txBox="1"/>
          <p:nvPr/>
        </p:nvSpPr>
        <p:spPr>
          <a:xfrm>
            <a:off x="6278144" y="3792442"/>
            <a:ext cx="2084866" cy="923330"/>
          </a:xfrm>
          <a:prstGeom prst="rect">
            <a:avLst/>
          </a:prstGeom>
          <a:noFill/>
        </p:spPr>
        <p:txBody>
          <a:bodyPr wrap="none" rtlCol="0">
            <a:spAutoFit/>
          </a:bodyPr>
          <a:lstStyle/>
          <a:p>
            <a:pPr algn="ctr"/>
            <a:r>
              <a:rPr lang="en-US"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Whole genome</a:t>
            </a:r>
          </a:p>
          <a:p>
            <a:pPr algn="ctr"/>
            <a:r>
              <a:rPr lang="en-US" dirty="0">
                <a:latin typeface="Helvetica Neue" panose="02000503000000020004" pitchFamily="2" charset="0"/>
                <a:ea typeface="Helvetica Neue" panose="02000503000000020004" pitchFamily="2" charset="0"/>
                <a:cs typeface="Helvetica Neue" panose="02000503000000020004" pitchFamily="2" charset="0"/>
              </a:rPr>
              <a:t>Sequencing</a:t>
            </a:r>
          </a:p>
          <a:p>
            <a:pPr algn="ctr"/>
            <a:r>
              <a:rPr lang="en-US" i="1" dirty="0">
                <a:latin typeface="Helvetica Neue" panose="02000503000000020004" pitchFamily="2" charset="0"/>
                <a:ea typeface="Helvetica Neue" panose="02000503000000020004" pitchFamily="2" charset="0"/>
                <a:cs typeface="Helvetica Neue" panose="02000503000000020004" pitchFamily="2" charset="0"/>
              </a:rPr>
              <a:t>Everything there is</a:t>
            </a:r>
          </a:p>
        </p:txBody>
      </p:sp>
    </p:spTree>
    <p:extLst>
      <p:ext uri="{BB962C8B-B14F-4D97-AF65-F5344CB8AC3E}">
        <p14:creationId xmlns:p14="http://schemas.microsoft.com/office/powerpoint/2010/main" val="3729636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5520</TotalTime>
  <Words>774</Words>
  <Application>Microsoft Office PowerPoint</Application>
  <PresentationFormat>On-screen Show (16:9)</PresentationFormat>
  <Paragraphs>114</Paragraphs>
  <Slides>25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Helvetica Neue</vt:lpstr>
      <vt:lpstr>Office Theme</vt:lpstr>
      <vt:lpstr>FOS course Molecular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FOS course Molecular Data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BBMRI’s national genomics infrastructure</dc:title>
  <dc:creator>Heijmans, B.T. (MOLEPI)</dc:creator>
  <cp:lastModifiedBy>Sinke, L.J. (MOLEPI)</cp:lastModifiedBy>
  <cp:revision>176</cp:revision>
  <dcterms:created xsi:type="dcterms:W3CDTF">2006-08-16T00:00:00Z</dcterms:created>
  <dcterms:modified xsi:type="dcterms:W3CDTF">2022-11-14T16:42:41Z</dcterms:modified>
</cp:coreProperties>
</file>