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72" r:id="rId3"/>
    <p:sldId id="373" r:id="rId4"/>
    <p:sldId id="364" r:id="rId5"/>
    <p:sldId id="365" r:id="rId6"/>
    <p:sldId id="368" r:id="rId7"/>
    <p:sldId id="366" r:id="rId8"/>
    <p:sldId id="377" r:id="rId9"/>
    <p:sldId id="367" r:id="rId10"/>
    <p:sldId id="369" r:id="rId11"/>
    <p:sldId id="370" r:id="rId12"/>
    <p:sldId id="371" r:id="rId13"/>
    <p:sldId id="374" r:id="rId14"/>
    <p:sldId id="376" r:id="rId15"/>
    <p:sldId id="378" r:id="rId16"/>
    <p:sldId id="375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04" autoAdjust="0"/>
  </p:normalViewPr>
  <p:slideViewPr>
    <p:cSldViewPr snapToGrid="0">
      <p:cViewPr varScale="1">
        <p:scale>
          <a:sx n="128" d="100"/>
          <a:sy n="128" d="100"/>
        </p:scale>
        <p:origin x="1056" y="11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2203A-73A5-4BD1-AF7D-B2ED6399ECBA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FC0AD-9A79-41A0-8891-34F68882B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42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3FC0AD-9A79-41A0-8891-34F68882BA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42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25680" y="209550"/>
            <a:ext cx="8287482" cy="1835151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Helvetica Neue"/>
                <a:cs typeface="Helvetica Neue"/>
              </a:rPr>
              <a:t>Analyzing large-scale genomics data</a:t>
            </a:r>
            <a:endParaRPr lang="nl-NL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25680" y="2875283"/>
            <a:ext cx="6400800" cy="1651000"/>
          </a:xfrm>
        </p:spPr>
        <p:txBody>
          <a:bodyPr rtlCol="0">
            <a:no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Bas Heijmans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Molecular Epidemiology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Leiden University Medical Center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The Netherlands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nl-NL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cs typeface="Helvetica Neue"/>
              </a:rPr>
              <a:t>bas.heijmans@lumc.nl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680" y="4614605"/>
            <a:ext cx="69241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Helvetica Neue"/>
                <a:cs typeface="Helvetica Neue"/>
              </a:rPr>
              <a:t>FOS course </a:t>
            </a:r>
            <a:r>
              <a:rPr lang="en-US" sz="1500" dirty="0">
                <a:solidFill>
                  <a:schemeClr val="tx2"/>
                </a:solidFill>
                <a:latin typeface="Helvetica Neue"/>
                <a:cs typeface="Helvetica Neue"/>
              </a:rPr>
              <a:t>Molecular Data Science </a:t>
            </a:r>
            <a:r>
              <a:rPr lang="mr-IN" sz="1500" dirty="0">
                <a:latin typeface="Helvetica Neue"/>
                <a:cs typeface="Helvetica Neue"/>
              </a:rPr>
              <a:t>–</a:t>
            </a:r>
            <a:r>
              <a:rPr lang="en-US" sz="1500" dirty="0">
                <a:latin typeface="Helvetica Neue"/>
                <a:cs typeface="Helvetica Neue"/>
              </a:rPr>
              <a:t> 21 November 2022.</a:t>
            </a:r>
          </a:p>
        </p:txBody>
      </p:sp>
      <p:pic>
        <p:nvPicPr>
          <p:cNvPr id="9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31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21287"/>
              </p:ext>
            </p:extLst>
          </p:nvPr>
        </p:nvGraphicFramePr>
        <p:xfrm>
          <a:off x="258924" y="1341254"/>
          <a:ext cx="8618447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47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50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Variant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Variant 7x10</a:t>
                      </a:r>
                      <a:r>
                        <a:rPr lang="en-US" baseline="30000" dirty="0"/>
                        <a:t>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Gene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22,703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409296" y="3878821"/>
            <a:ext cx="511180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7M x 22,703 tests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Distribute computations across processors</a:t>
            </a:r>
            <a:br>
              <a:rPr lang="en-US" dirty="0">
                <a:latin typeface="Helvetica Neue"/>
                <a:cs typeface="Helvetica Neue"/>
                <a:sym typeface="Wingdings"/>
              </a:rPr>
            </a:br>
            <a:r>
              <a:rPr lang="en-US" dirty="0">
                <a:latin typeface="Helvetica Neue"/>
                <a:cs typeface="Helvetica Neue"/>
                <a:sym typeface="Wingdings"/>
              </a:rPr>
              <a:t>(parallelization)</a:t>
            </a:r>
            <a:endParaRPr lang="en-US" dirty="0">
              <a:latin typeface="Helvetica Neue"/>
              <a:cs typeface="Helvetica Neue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</a:rPr>
              <a:t>Novel methods</a:t>
            </a:r>
          </a:p>
        </p:txBody>
      </p:sp>
    </p:spTree>
    <p:extLst>
      <p:ext uri="{BB962C8B-B14F-4D97-AF65-F5344CB8AC3E}">
        <p14:creationId xmlns:p14="http://schemas.microsoft.com/office/powerpoint/2010/main" val="211563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798"/>
              </p:ext>
            </p:extLst>
          </p:nvPr>
        </p:nvGraphicFramePr>
        <p:xfrm>
          <a:off x="258924" y="1341254"/>
          <a:ext cx="8618447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47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50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Variant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Variant 7x10</a:t>
                      </a:r>
                      <a:r>
                        <a:rPr lang="en-US" baseline="30000" dirty="0"/>
                        <a:t>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Gene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22,703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384636" y="3891152"/>
            <a:ext cx="511180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7M x 22,703 tests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</a:rPr>
              <a:t>Smart figures to make sense of data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</a:rPr>
              <a:t>Visualizations to make sense of results</a:t>
            </a:r>
            <a:br>
              <a:rPr lang="en-US" dirty="0">
                <a:latin typeface="Helvetica Neue"/>
                <a:cs typeface="Helvetica Neue"/>
              </a:rPr>
            </a:br>
            <a:r>
              <a:rPr lang="en-US" dirty="0">
                <a:latin typeface="Helvetica Neue"/>
                <a:cs typeface="Helvetica Neue"/>
                <a:sym typeface="Wingdings"/>
              </a:rPr>
              <a:t> </a:t>
            </a:r>
            <a:r>
              <a:rPr lang="en-US" dirty="0">
                <a:latin typeface="Helvetica Neue"/>
                <a:cs typeface="Helvetica Neue"/>
              </a:rPr>
              <a:t>0.1 trillion (= 10</a:t>
            </a:r>
            <a:r>
              <a:rPr lang="en-US" baseline="30000" dirty="0">
                <a:latin typeface="Helvetica Neue"/>
                <a:cs typeface="Helvetica Neue"/>
              </a:rPr>
              <a:t>11</a:t>
            </a:r>
            <a:r>
              <a:rPr lang="en-US" dirty="0">
                <a:latin typeface="Helvetica Neue"/>
                <a:cs typeface="Helvetica Neue"/>
              </a:rPr>
              <a:t>) p-values</a:t>
            </a:r>
          </a:p>
        </p:txBody>
      </p:sp>
    </p:spTree>
    <p:extLst>
      <p:ext uri="{BB962C8B-B14F-4D97-AF65-F5344CB8AC3E}">
        <p14:creationId xmlns:p14="http://schemas.microsoft.com/office/powerpoint/2010/main" val="55340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13846"/>
              </p:ext>
            </p:extLst>
          </p:nvPr>
        </p:nvGraphicFramePr>
        <p:xfrm>
          <a:off x="258924" y="1341254"/>
          <a:ext cx="8618447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7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8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47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50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Variant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Variant 7x10</a:t>
                      </a:r>
                      <a:r>
                        <a:rPr lang="en-US" baseline="30000" dirty="0"/>
                        <a:t>6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Gene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22,703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384636" y="3891152"/>
            <a:ext cx="5111809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7M x 22,703 tests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</a:rPr>
              <a:t>Linking to external knowledge for interpretation (e.g. location variant, function of gene) </a:t>
            </a:r>
          </a:p>
        </p:txBody>
      </p:sp>
    </p:spTree>
    <p:extLst>
      <p:ext uri="{BB962C8B-B14F-4D97-AF65-F5344CB8AC3E}">
        <p14:creationId xmlns:p14="http://schemas.microsoft.com/office/powerpoint/2010/main" val="115401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62965"/>
              </p:ext>
            </p:extLst>
          </p:nvPr>
        </p:nvGraphicFramePr>
        <p:xfrm>
          <a:off x="1511670" y="139057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xpression gene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347647" y="3607542"/>
            <a:ext cx="5111809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Click-fest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Complex output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</a:rPr>
              <a:t>Ugly graphs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</a:rPr>
              <a:t>Black-box: need to trust developers</a:t>
            </a:r>
          </a:p>
        </p:txBody>
      </p:sp>
    </p:spTree>
    <p:extLst>
      <p:ext uri="{BB962C8B-B14F-4D97-AF65-F5344CB8AC3E}">
        <p14:creationId xmlns:p14="http://schemas.microsoft.com/office/powerpoint/2010/main" val="1531031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Why?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736960" y="871285"/>
            <a:ext cx="7856828" cy="554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2"/>
                </a:solidFill>
                <a:latin typeface="Helvetica Neue"/>
                <a:cs typeface="Helvetica Neue"/>
              </a:rPr>
              <a:t>From traditional data to large-scale (high-dimensional) data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Many different formats of data files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Data require preprocessing (quality control, normalization)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Many tests (thousands, millions, billions)</a:t>
            </a:r>
            <a:endParaRPr lang="en-US" sz="2200" dirty="0">
              <a:latin typeface="Helvetica Neue"/>
              <a:cs typeface="Helvetica Neue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Novel methods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Computationally intensive methods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Smart figures to make sense of data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Visualizations to make sense of results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Linking to external knowledge for interpretation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Helvetica Neue"/>
              <a:cs typeface="Helvetica Neue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Helvetica Neue"/>
              <a:cs typeface="Helvetica Neue"/>
            </a:endParaRPr>
          </a:p>
          <a:p>
            <a:pPr marL="266700" indent="-2667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  <a:p>
            <a:pPr>
              <a:buClr>
                <a:schemeClr val="tx2"/>
              </a:buClr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266700" indent="-266700">
              <a:buClr>
                <a:schemeClr val="tx2"/>
              </a:buClr>
              <a:buFontTx/>
              <a:buChar char="•"/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177800" indent="-177800">
              <a:buClr>
                <a:srgbClr val="800000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0333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Visualizations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:\Roaming\Desktop\bd10275_f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839213"/>
            <a:ext cx="3414280" cy="383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Roaming\Desktop\bd10275_f5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783" y="839214"/>
            <a:ext cx="4356602" cy="385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0375" y="4842857"/>
            <a:ext cx="3693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latin typeface="Helvetica Neue"/>
              </a:rPr>
              <a:t>O'Donoghue</a:t>
            </a:r>
            <a:r>
              <a:rPr lang="en-GB" sz="1200" dirty="0">
                <a:latin typeface="Helvetica Neue"/>
              </a:rPr>
              <a:t> et al. </a:t>
            </a:r>
            <a:r>
              <a:rPr lang="en-GB" sz="1200" dirty="0" err="1">
                <a:latin typeface="Helvetica Neue"/>
              </a:rPr>
              <a:t>Annu</a:t>
            </a:r>
            <a:r>
              <a:rPr lang="en-GB" sz="1200" dirty="0">
                <a:latin typeface="Helvetica Neue"/>
              </a:rPr>
              <a:t> Rev Biomed Data </a:t>
            </a:r>
            <a:r>
              <a:rPr lang="en-GB" sz="1200" dirty="0" err="1">
                <a:latin typeface="Helvetica Neue"/>
              </a:rPr>
              <a:t>Sci</a:t>
            </a:r>
            <a:r>
              <a:rPr lang="en-GB" sz="1200" dirty="0">
                <a:latin typeface="Helvetica Neue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9305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i="1" dirty="0">
                <a:solidFill>
                  <a:schemeClr val="tx2"/>
                </a:solidFill>
                <a:latin typeface="Helvetica Neue"/>
                <a:cs typeface="Helvetica Neue"/>
              </a:rPr>
              <a:t>R </a:t>
            </a:r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first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1384011" y="1197344"/>
            <a:ext cx="648075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Do not fear the blinking cursor!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You will find that R is not more complicated than SPSS if scripts are available.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But: some analyses you will do are!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Curriculum in transition: this is not an R course (a </a:t>
            </a:r>
            <a:r>
              <a:rPr lang="en-US" sz="2200" dirty="0" err="1">
                <a:latin typeface="Helvetica Neue"/>
                <a:cs typeface="Helvetica Neue"/>
                <a:sym typeface="Wingdings"/>
              </a:rPr>
              <a:t>flavour</a:t>
            </a:r>
            <a:r>
              <a:rPr lang="en-US" sz="2200" dirty="0">
                <a:latin typeface="Helvetica Neue"/>
                <a:cs typeface="Helvetica Neue"/>
                <a:sym typeface="Wingdings"/>
              </a:rPr>
              <a:t> of R &amp; not all is in R).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Also: R is not the answer to all issues in bioinformatics.</a:t>
            </a:r>
          </a:p>
        </p:txBody>
      </p:sp>
    </p:spTree>
    <p:extLst>
      <p:ext uri="{BB962C8B-B14F-4D97-AF65-F5344CB8AC3E}">
        <p14:creationId xmlns:p14="http://schemas.microsoft.com/office/powerpoint/2010/main" val="366483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-x59cvjb_mojtouxmkbihsq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1"/>
          <a:stretch/>
        </p:blipFill>
        <p:spPr>
          <a:xfrm>
            <a:off x="2231675" y="613159"/>
            <a:ext cx="4709939" cy="4493348"/>
          </a:xfrm>
          <a:prstGeom prst="rect">
            <a:avLst/>
          </a:prstGeom>
        </p:spPr>
      </p:pic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-1" y="17153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x-none" sz="4000" b="1" dirty="0">
                <a:solidFill>
                  <a:schemeClr val="tx2"/>
                </a:solidFill>
                <a:latin typeface="Helvetica Neue"/>
                <a:cs typeface="Helvetica Neue"/>
              </a:rPr>
              <a:t>The drunkard’s search effect</a:t>
            </a:r>
            <a:endParaRPr lang="en-US" sz="4000" b="1" dirty="0">
              <a:solidFill>
                <a:schemeClr val="tx2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8203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1" y="41815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From </a:t>
            </a:r>
            <a:r>
              <a:rPr lang="x-none" sz="4000" b="1" dirty="0">
                <a:solidFill>
                  <a:schemeClr val="tx2"/>
                </a:solidFill>
                <a:latin typeface="Helvetica Neue"/>
                <a:cs typeface="Helvetica Neue"/>
              </a:rPr>
              <a:t>1 </a:t>
            </a:r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to all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86"/>
          <p:cNvSpPr txBox="1">
            <a:spLocks noChangeArrowheads="1"/>
          </p:cNvSpPr>
          <p:nvPr/>
        </p:nvSpPr>
        <p:spPr bwMode="auto">
          <a:xfrm>
            <a:off x="1011034" y="1093239"/>
            <a:ext cx="7286841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Helvetica Neue"/>
                <a:cs typeface="Helvetica Neue"/>
                <a:sym typeface="Wingdings"/>
              </a:rPr>
              <a:t>All genetic variants, genes, metabolites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</a:rPr>
              <a:t> comprehensive &amp; representative</a:t>
            </a:r>
            <a:br>
              <a:rPr lang="en-US" sz="2200" dirty="0"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</a:rPr>
              <a:t>(instead of generalizing a single bit of knowledge) 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Helvetica Neue"/>
                <a:cs typeface="Helvetica Neue"/>
                <a:sym typeface="Wingdings"/>
              </a:rPr>
              <a:t>Disease ≠ 1 gene</a:t>
            </a:r>
            <a:br>
              <a:rPr lang="en-US" sz="2200" dirty="0">
                <a:solidFill>
                  <a:srgbClr val="C00000"/>
                </a:solidFill>
                <a:latin typeface="Helvetica Neue"/>
                <a:cs typeface="Helvetica Neue"/>
                <a:sym typeface="Wingdings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</a:rPr>
              <a:t> hypotheses (!) and discoveries on the full complexity of biology.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  <a:latin typeface="Helvetica Neue"/>
                <a:cs typeface="Helvetica Neue"/>
              </a:rPr>
              <a:t>Exploiting natural variation</a:t>
            </a:r>
            <a:br>
              <a:rPr lang="en-US" sz="2200" dirty="0">
                <a:latin typeface="Helvetica Neue"/>
                <a:cs typeface="Helvetica Neue"/>
              </a:rPr>
            </a:br>
            <a:r>
              <a:rPr lang="en-US" sz="2200" dirty="0">
                <a:latin typeface="Helvetica Neue"/>
                <a:cs typeface="Helvetica Neue"/>
                <a:sym typeface="Wingdings"/>
              </a:rPr>
              <a:t> </a:t>
            </a:r>
            <a:r>
              <a:rPr lang="en-US" sz="2200" dirty="0">
                <a:latin typeface="Helvetica Neue"/>
                <a:cs typeface="Helvetica Neue"/>
              </a:rPr>
              <a:t>The human as model organism </a:t>
            </a:r>
          </a:p>
        </p:txBody>
      </p:sp>
    </p:spTree>
    <p:extLst>
      <p:ext uri="{BB962C8B-B14F-4D97-AF65-F5344CB8AC3E}">
        <p14:creationId xmlns:p14="http://schemas.microsoft.com/office/powerpoint/2010/main" val="42380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1" y="226780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Learning objectives</a:t>
            </a:r>
          </a:p>
        </p:txBody>
      </p:sp>
      <p:pic>
        <p:nvPicPr>
          <p:cNvPr id="23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86"/>
          <p:cNvSpPr txBox="1">
            <a:spLocks noChangeArrowheads="1"/>
          </p:cNvSpPr>
          <p:nvPr/>
        </p:nvSpPr>
        <p:spPr bwMode="auto">
          <a:xfrm>
            <a:off x="2483150" y="1672789"/>
            <a:ext cx="6278629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spcAft>
                <a:spcPts val="3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800" dirty="0">
                <a:latin typeface="Helvetica Neue"/>
                <a:cs typeface="Helvetica Neue"/>
                <a:sym typeface="Wingdings"/>
              </a:rPr>
              <a:t>SPSS 2</a:t>
            </a:r>
            <a:r>
              <a:rPr lang="en-US" sz="2800" baseline="30000" dirty="0">
                <a:latin typeface="Helvetica Neue"/>
                <a:cs typeface="Helvetica Neue"/>
                <a:sym typeface="Wingdings"/>
              </a:rPr>
              <a:t>nd</a:t>
            </a:r>
            <a:endParaRPr lang="en-US" sz="2800" dirty="0">
              <a:latin typeface="Helvetica Neue"/>
              <a:cs typeface="Helvetica Neue"/>
            </a:endParaRPr>
          </a:p>
          <a:p>
            <a:pPr marL="514350" indent="-514350">
              <a:spcAft>
                <a:spcPts val="300"/>
              </a:spcAft>
              <a:buClr>
                <a:schemeClr val="tx2"/>
              </a:buClr>
              <a:buFont typeface="+mj-lt"/>
              <a:buAutoNum type="arabicPeriod"/>
            </a:pPr>
            <a:r>
              <a:rPr lang="en-US" sz="2800" dirty="0">
                <a:latin typeface="Helvetica Neue"/>
                <a:cs typeface="Helvetica Neue"/>
              </a:rPr>
              <a:t>‘</a:t>
            </a:r>
            <a:r>
              <a:rPr lang="en-US" sz="2800" i="1" dirty="0">
                <a:latin typeface="Helvetica Neue"/>
                <a:cs typeface="Helvetica Neue"/>
              </a:rPr>
              <a:t>R</a:t>
            </a:r>
            <a:r>
              <a:rPr lang="en-US" sz="2800" dirty="0">
                <a:latin typeface="Helvetica Neue"/>
                <a:cs typeface="Helvetica Neue"/>
              </a:rPr>
              <a:t>’ 1</a:t>
            </a:r>
            <a:r>
              <a:rPr lang="en-US" sz="2800" baseline="30000" dirty="0">
                <a:latin typeface="Helvetica Neue"/>
                <a:cs typeface="Helvetica Neue"/>
              </a:rPr>
              <a:t>st</a:t>
            </a:r>
            <a:endParaRPr lang="en-US" sz="2800" dirty="0">
              <a:latin typeface="Helvetica Neue"/>
              <a:cs typeface="Helvetica Neue"/>
            </a:endParaRPr>
          </a:p>
          <a:p>
            <a:pPr marL="266700" indent="-2667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endParaRPr lang="en-US" sz="2800" dirty="0">
              <a:latin typeface="Helvetica Neue"/>
              <a:cs typeface="Helvetica Neue"/>
            </a:endParaRPr>
          </a:p>
          <a:p>
            <a:pPr>
              <a:buClr>
                <a:schemeClr val="tx2"/>
              </a:buClr>
            </a:pPr>
            <a:endParaRPr lang="en-US" sz="2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266700" indent="-266700">
              <a:buClr>
                <a:schemeClr val="tx2"/>
              </a:buClr>
              <a:buFontTx/>
              <a:buChar char="•"/>
            </a:pPr>
            <a:endParaRPr lang="en-US" sz="2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177800" indent="-177800">
              <a:buClr>
                <a:srgbClr val="800000"/>
              </a:buClr>
              <a:buFontTx/>
              <a:buChar char="•"/>
            </a:pPr>
            <a:endParaRPr lang="en-US" sz="28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1090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Why?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 Box 186"/>
          <p:cNvSpPr txBox="1">
            <a:spLocks noChangeArrowheads="1"/>
          </p:cNvSpPr>
          <p:nvPr/>
        </p:nvSpPr>
        <p:spPr bwMode="auto">
          <a:xfrm>
            <a:off x="736960" y="871285"/>
            <a:ext cx="7856828" cy="5547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sz="2200" dirty="0">
                <a:solidFill>
                  <a:schemeClr val="tx2"/>
                </a:solidFill>
                <a:latin typeface="Helvetica Neue"/>
                <a:cs typeface="Helvetica Neue"/>
              </a:rPr>
              <a:t>From traditional data to large-scale (high-dimensional) data: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Many different formats of data files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Data require preprocessing (quality control, normalization)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  <a:sym typeface="Wingdings"/>
              </a:rPr>
              <a:t>Many tests (thousands, millions, billions)</a:t>
            </a:r>
            <a:endParaRPr lang="en-US" sz="2200" dirty="0">
              <a:latin typeface="Helvetica Neue"/>
              <a:cs typeface="Helvetica Neue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Novel methods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Computationally intensive methods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Smart figures to make sense of data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Visualizations to make sense of results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Helvetica Neue"/>
                <a:cs typeface="Helvetica Neue"/>
              </a:rPr>
              <a:t>Linking to external knowledge for interpretation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Helvetica Neue"/>
              <a:cs typeface="Helvetica Neue"/>
            </a:endParaRP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Helvetica Neue"/>
              <a:cs typeface="Helvetica Neue"/>
            </a:endParaRPr>
          </a:p>
          <a:p>
            <a:pPr marL="266700" indent="-266700">
              <a:spcAft>
                <a:spcPts val="600"/>
              </a:spcAft>
              <a:buClr>
                <a:schemeClr val="tx2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  <a:p>
            <a:pPr>
              <a:buClr>
                <a:schemeClr val="tx2"/>
              </a:buClr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266700" indent="-266700">
              <a:buClr>
                <a:schemeClr val="tx2"/>
              </a:buClr>
              <a:buFontTx/>
              <a:buChar char="•"/>
            </a:pPr>
            <a:endParaRPr lang="en-US" sz="1800" dirty="0">
              <a:solidFill>
                <a:srgbClr val="000000"/>
              </a:solidFill>
              <a:latin typeface="Helvetica Neue"/>
              <a:ea typeface="ＭＳ Ｐゴシック" charset="0"/>
              <a:cs typeface="Helvetica Neue"/>
            </a:endParaRPr>
          </a:p>
          <a:p>
            <a:pPr marL="177800" indent="-177800">
              <a:buClr>
                <a:srgbClr val="800000"/>
              </a:buClr>
              <a:buFontTx/>
              <a:buChar char="•"/>
            </a:pPr>
            <a:endParaRPr lang="en-US" sz="2200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991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291889" y="1647234"/>
            <a:ext cx="232213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dirty="0" err="1">
                <a:solidFill>
                  <a:srgbClr val="800000"/>
                </a:solidFill>
                <a:latin typeface="Helvetica Neue"/>
                <a:cs typeface="Helvetica Neue"/>
                <a:sym typeface="Wingdings"/>
              </a:rPr>
              <a:t>GeneExpression.cel</a:t>
            </a:r>
            <a:endParaRPr lang="en-US" dirty="0">
              <a:solidFill>
                <a:srgbClr val="800000"/>
              </a:solidFill>
              <a:latin typeface="Helvetica Neue"/>
              <a:cs typeface="Helvetica Neue"/>
              <a:sym typeface="Wingdings"/>
            </a:endParaRPr>
          </a:p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dirty="0">
                <a:latin typeface="Helvetica Neue"/>
                <a:cs typeface="Helvetica Neue"/>
                <a:sym typeface="Wingdings"/>
              </a:rPr>
              <a:t>(</a:t>
            </a:r>
            <a:r>
              <a:rPr lang="en-US" dirty="0" err="1">
                <a:latin typeface="Helvetica Neue"/>
                <a:cs typeface="Helvetica Neue"/>
                <a:sym typeface="Wingdings"/>
              </a:rPr>
              <a:t>Affymetrix</a:t>
            </a:r>
            <a:r>
              <a:rPr lang="en-US" dirty="0">
                <a:latin typeface="Helvetica Neue"/>
                <a:cs typeface="Helvetica Neue"/>
                <a:sym typeface="Wingdings"/>
              </a:rPr>
              <a:t>)</a:t>
            </a:r>
          </a:p>
          <a:p>
            <a:pPr>
              <a:spcAft>
                <a:spcPts val="300"/>
              </a:spcAft>
              <a:buClr>
                <a:schemeClr val="tx2"/>
              </a:buClr>
            </a:pPr>
            <a:endParaRPr lang="en-US" dirty="0">
              <a:latin typeface="Helvetica Neue"/>
              <a:cs typeface="Helvetica Neue"/>
              <a:sym typeface="Wingdings"/>
            </a:endParaRPr>
          </a:p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dirty="0" err="1">
                <a:solidFill>
                  <a:srgbClr val="800000"/>
                </a:solidFill>
                <a:latin typeface="Helvetica Neue"/>
                <a:cs typeface="Helvetica Neue"/>
                <a:sym typeface="Wingdings"/>
              </a:rPr>
              <a:t>GeneExpression.idat</a:t>
            </a:r>
            <a:endParaRPr lang="en-US" dirty="0">
              <a:solidFill>
                <a:srgbClr val="800000"/>
              </a:solidFill>
              <a:latin typeface="Helvetica Neue"/>
              <a:cs typeface="Helvetica Neue"/>
              <a:sym typeface="Wingdings"/>
            </a:endParaRPr>
          </a:p>
          <a:p>
            <a:pPr>
              <a:spcAft>
                <a:spcPts val="300"/>
              </a:spcAft>
              <a:buClr>
                <a:schemeClr val="tx2"/>
              </a:buClr>
            </a:pPr>
            <a:r>
              <a:rPr lang="en-US" dirty="0">
                <a:latin typeface="Helvetica Neue"/>
                <a:cs typeface="Helvetica Neue"/>
                <a:sym typeface="Wingdings"/>
              </a:rPr>
              <a:t>(</a:t>
            </a:r>
            <a:r>
              <a:rPr lang="en-US" dirty="0" err="1">
                <a:latin typeface="Helvetica Neue"/>
                <a:cs typeface="Helvetica Neue"/>
                <a:sym typeface="Wingdings"/>
              </a:rPr>
              <a:t>Illumina</a:t>
            </a:r>
            <a:r>
              <a:rPr lang="en-US" dirty="0">
                <a:latin typeface="Helvetica Neue"/>
                <a:cs typeface="Helvetica Neue"/>
                <a:sym typeface="Wingdings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6681" y="3940475"/>
            <a:ext cx="5152410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Many different formats of data files.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Data require preprocessing (quality control, normalization) prior to analysis.</a:t>
            </a:r>
          </a:p>
        </p:txBody>
      </p:sp>
    </p:spTree>
    <p:extLst>
      <p:ext uri="{BB962C8B-B14F-4D97-AF65-F5344CB8AC3E}">
        <p14:creationId xmlns:p14="http://schemas.microsoft.com/office/powerpoint/2010/main" val="67029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97276"/>
              </p:ext>
            </p:extLst>
          </p:nvPr>
        </p:nvGraphicFramePr>
        <p:xfrm>
          <a:off x="1511670" y="139057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xpression gene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56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700922"/>
            <a:ext cx="8160563" cy="401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32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0" y="27601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Helvetica Neue"/>
                <a:cs typeface="Helvetica Neue"/>
              </a:rPr>
              <a:t>How to in SPSS</a:t>
            </a:r>
          </a:p>
        </p:txBody>
      </p:sp>
      <p:sp>
        <p:nvSpPr>
          <p:cNvPr id="3" name="AutoShape 2" descr="Logo LUM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Logo LUM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Logo LUM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Logo LUM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Logo LUM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3" descr="Logo LUMC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AutoShape 15" descr="Logo LUM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2" name="Picture 31" descr="logo_lumc.jp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3162" y="4613866"/>
            <a:ext cx="454223" cy="45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54225"/>
              </p:ext>
            </p:extLst>
          </p:nvPr>
        </p:nvGraphicFramePr>
        <p:xfrm>
          <a:off x="949386" y="1341254"/>
          <a:ext cx="71635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Person-id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Gene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22,703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175032" y="3792506"/>
            <a:ext cx="5111809" cy="961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22,703 tests</a:t>
            </a:r>
          </a:p>
          <a:p>
            <a:pPr marL="457200" indent="-457200"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Helvetica Neue"/>
                <a:cs typeface="Helvetica Neue"/>
                <a:sym typeface="Wingdings"/>
              </a:rPr>
              <a:t>Repeat same analysis many times and store results in one data object.</a:t>
            </a:r>
            <a:endParaRPr lang="en-US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5897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</TotalTime>
  <Words>661</Words>
  <Application>Microsoft Office PowerPoint</Application>
  <PresentationFormat>On-screen Show (16:9)</PresentationFormat>
  <Paragraphs>271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Helvetica Neue</vt:lpstr>
      <vt:lpstr>Office Theme</vt:lpstr>
      <vt:lpstr>Analyzing large-scale genomics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BBMRI’s national genomics infrastructure</dc:title>
  <dc:creator>Heijmans, B.T. (MOLEPI)</dc:creator>
  <cp:lastModifiedBy>Sinke, L.J. (MOLEPI)</cp:lastModifiedBy>
  <cp:revision>157</cp:revision>
  <dcterms:created xsi:type="dcterms:W3CDTF">2006-08-16T00:00:00Z</dcterms:created>
  <dcterms:modified xsi:type="dcterms:W3CDTF">2022-11-14T16:43:52Z</dcterms:modified>
</cp:coreProperties>
</file>