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98" r:id="rId3"/>
    <p:sldId id="499" r:id="rId4"/>
    <p:sldId id="372" r:id="rId5"/>
    <p:sldId id="450" r:id="rId6"/>
    <p:sldId id="492" r:id="rId7"/>
    <p:sldId id="373" r:id="rId8"/>
    <p:sldId id="454" r:id="rId9"/>
    <p:sldId id="379" r:id="rId10"/>
    <p:sldId id="494" r:id="rId11"/>
    <p:sldId id="495" r:id="rId12"/>
    <p:sldId id="496" r:id="rId13"/>
    <p:sldId id="497" r:id="rId14"/>
    <p:sldId id="365" r:id="rId15"/>
    <p:sldId id="368" r:id="rId16"/>
    <p:sldId id="500" r:id="rId17"/>
    <p:sldId id="501" r:id="rId18"/>
    <p:sldId id="366" r:id="rId19"/>
    <p:sldId id="380" r:id="rId20"/>
    <p:sldId id="381" r:id="rId21"/>
    <p:sldId id="382" r:id="rId22"/>
    <p:sldId id="502" r:id="rId23"/>
    <p:sldId id="385" r:id="rId24"/>
    <p:sldId id="387" r:id="rId25"/>
    <p:sldId id="38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04" autoAdjust="0"/>
  </p:normalViewPr>
  <p:slideViewPr>
    <p:cSldViewPr snapToGrid="0">
      <p:cViewPr varScale="1">
        <p:scale>
          <a:sx n="118" d="100"/>
          <a:sy n="118" d="100"/>
        </p:scale>
        <p:origin x="552" y="108"/>
      </p:cViewPr>
      <p:guideLst>
        <p:guide orient="horz"/>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02203A-73A5-4BD1-AF7D-B2ED6399ECBA}" type="datetimeFigureOut">
              <a:rPr lang="en-GB" smtClean="0"/>
              <a:t>14/10/2020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FC0AD-9A79-41A0-8891-34F68882BAE9}" type="slidenum">
              <a:rPr lang="en-GB" smtClean="0"/>
              <a:t>‹#›</a:t>
            </a:fld>
            <a:endParaRPr lang="en-GB"/>
          </a:p>
        </p:txBody>
      </p:sp>
    </p:spTree>
    <p:extLst>
      <p:ext uri="{BB962C8B-B14F-4D97-AF65-F5344CB8AC3E}">
        <p14:creationId xmlns:p14="http://schemas.microsoft.com/office/powerpoint/2010/main" val="183342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FC0AD-9A79-41A0-8891-34F68882BAE9}" type="slidenum">
              <a:rPr lang="en-GB" smtClean="0"/>
              <a:t>1</a:t>
            </a:fld>
            <a:endParaRPr lang="en-GB"/>
          </a:p>
        </p:txBody>
      </p:sp>
    </p:spTree>
    <p:extLst>
      <p:ext uri="{BB962C8B-B14F-4D97-AF65-F5344CB8AC3E}">
        <p14:creationId xmlns:p14="http://schemas.microsoft.com/office/powerpoint/2010/main" val="314342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63FC0AD-9A79-41A0-8891-34F68882BAE9}" type="slidenum">
              <a:rPr lang="en-GB" smtClean="0"/>
              <a:t>15</a:t>
            </a:fld>
            <a:endParaRPr lang="en-GB"/>
          </a:p>
        </p:txBody>
      </p:sp>
    </p:spTree>
    <p:extLst>
      <p:ext uri="{BB962C8B-B14F-4D97-AF65-F5344CB8AC3E}">
        <p14:creationId xmlns:p14="http://schemas.microsoft.com/office/powerpoint/2010/main" val="241430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63FC0AD-9A79-41A0-8891-34F68882BAE9}" type="slidenum">
              <a:rPr lang="en-GB" smtClean="0"/>
              <a:t>16</a:t>
            </a:fld>
            <a:endParaRPr lang="en-GB"/>
          </a:p>
        </p:txBody>
      </p:sp>
    </p:spTree>
    <p:extLst>
      <p:ext uri="{BB962C8B-B14F-4D97-AF65-F5344CB8AC3E}">
        <p14:creationId xmlns:p14="http://schemas.microsoft.com/office/powerpoint/2010/main" val="69665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FC0AD-9A79-41A0-8891-34F68882BAE9}" type="slidenum">
              <a:rPr lang="en-GB" smtClean="0"/>
              <a:t>25</a:t>
            </a:fld>
            <a:endParaRPr lang="en-GB"/>
          </a:p>
        </p:txBody>
      </p:sp>
    </p:spTree>
    <p:extLst>
      <p:ext uri="{BB962C8B-B14F-4D97-AF65-F5344CB8AC3E}">
        <p14:creationId xmlns:p14="http://schemas.microsoft.com/office/powerpoint/2010/main" val="314342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tiff"/><Relationship Id="rId5" Type="http://schemas.openxmlformats.org/officeDocument/2006/relationships/image" Target="../media/image12.jpeg"/><Relationship Id="rId4" Type="http://schemas.openxmlformats.org/officeDocument/2006/relationships/image" Target="../media/image11.tiff"/></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google.com/url?sa=i&amp;rct=j&amp;q=&amp;esrc=s&amp;source=images&amp;cd=&amp;cad=rja&amp;uact=8&amp;ved=2ahUKEwi5gNa5pZLeAhVDURoKHZ6YBcIQjRx6BAgBEAU&amp;url=https://www.statnews.com/2018/05/04/nature-editor-in-chief-magdalena-skipper/&amp;psig=AOvVaw2BpD9BrLZ2ZCY6Y6s_6dVT&amp;ust=154003119703805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25680" y="772968"/>
            <a:ext cx="8287482" cy="1835151"/>
          </a:xfrm>
        </p:spPr>
        <p:txBody>
          <a:bodyPr>
            <a:noAutofit/>
          </a:bodyPr>
          <a:lstStyle/>
          <a:p>
            <a:pPr algn="l"/>
            <a:r>
              <a:rPr lang="en-US" sz="3600" dirty="0">
                <a:solidFill>
                  <a:schemeClr val="tx2"/>
                </a:solidFill>
                <a:latin typeface="Helvetica Neue"/>
                <a:cs typeface="Helvetica Neue"/>
              </a:rPr>
              <a:t>FOS course</a:t>
            </a:r>
            <a:br>
              <a:rPr lang="en-US" b="1" dirty="0">
                <a:solidFill>
                  <a:schemeClr val="tx2"/>
                </a:solidFill>
                <a:latin typeface="Helvetica Neue"/>
                <a:cs typeface="Helvetica Neue"/>
              </a:rPr>
            </a:br>
            <a:r>
              <a:rPr lang="en-US" sz="5400" b="1" dirty="0">
                <a:solidFill>
                  <a:schemeClr val="tx2"/>
                </a:solidFill>
                <a:latin typeface="Helvetica Neue"/>
                <a:cs typeface="Helvetica Neue"/>
              </a:rPr>
              <a:t>Molecular Data Science</a:t>
            </a:r>
            <a:endParaRPr lang="nl-NL" sz="5400" dirty="0">
              <a:solidFill>
                <a:schemeClr val="tx2"/>
              </a:solidFill>
              <a:latin typeface="Helvetica Neue"/>
              <a:cs typeface="Helvetica Neue"/>
            </a:endParaRPr>
          </a:p>
        </p:txBody>
      </p:sp>
      <p:pic>
        <p:nvPicPr>
          <p:cNvPr id="9"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8" name="Picture 7">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45733" y="734762"/>
            <a:ext cx="1905000" cy="1905000"/>
          </a:xfrm>
          <a:prstGeom prst="rect">
            <a:avLst/>
          </a:prstGeom>
        </p:spPr>
      </p:pic>
    </p:spTree>
    <p:extLst>
      <p:ext uri="{BB962C8B-B14F-4D97-AF65-F5344CB8AC3E}">
        <p14:creationId xmlns:p14="http://schemas.microsoft.com/office/powerpoint/2010/main" val="12631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1561966"/>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sp>
        <p:nvSpPr>
          <p:cNvPr id="9" name="Rectangle 8">
            <a:extLst>
              <a:ext uri="{FF2B5EF4-FFF2-40B4-BE49-F238E27FC236}">
                <a16:creationId xmlns:a16="http://schemas.microsoft.com/office/drawing/2014/main" id="{D1063537-67E7-4980-802A-D80FAAF75776}"/>
              </a:ext>
            </a:extLst>
          </p:cNvPr>
          <p:cNvSpPr/>
          <p:nvPr/>
        </p:nvSpPr>
        <p:spPr>
          <a:xfrm>
            <a:off x="5227924" y="2153177"/>
            <a:ext cx="374220" cy="277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402E9A83-9869-41F3-878B-1CF59A73D92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79316" y="1961725"/>
            <a:ext cx="2761826" cy="2124482"/>
          </a:xfrm>
          <a:prstGeom prst="rect">
            <a:avLst/>
          </a:prstGeom>
        </p:spPr>
      </p:pic>
      <p:pic>
        <p:nvPicPr>
          <p:cNvPr id="11" name="Picture 10">
            <a:extLst>
              <a:ext uri="{FF2B5EF4-FFF2-40B4-BE49-F238E27FC236}">
                <a16:creationId xmlns:a16="http://schemas.microsoft.com/office/drawing/2014/main" id="{C0F0BAE8-1068-4932-9E9E-9EF28F9CFC6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103709" y="2316465"/>
            <a:ext cx="549586" cy="1415002"/>
          </a:xfrm>
          <a:prstGeom prst="rect">
            <a:avLst/>
          </a:prstGeom>
        </p:spPr>
      </p:pic>
      <p:pic>
        <p:nvPicPr>
          <p:cNvPr id="12" name="Picture 11">
            <a:extLst>
              <a:ext uri="{FF2B5EF4-FFF2-40B4-BE49-F238E27FC236}">
                <a16:creationId xmlns:a16="http://schemas.microsoft.com/office/drawing/2014/main" id="{907FB24D-A795-4208-B6AF-222BEA04888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61538" y="2153177"/>
            <a:ext cx="1936941" cy="1578290"/>
          </a:xfrm>
          <a:prstGeom prst="rect">
            <a:avLst/>
          </a:prstGeom>
        </p:spPr>
      </p:pic>
      <p:sp>
        <p:nvSpPr>
          <p:cNvPr id="13" name="TextBox 12">
            <a:extLst>
              <a:ext uri="{FF2B5EF4-FFF2-40B4-BE49-F238E27FC236}">
                <a16:creationId xmlns:a16="http://schemas.microsoft.com/office/drawing/2014/main" id="{9AB5ACBA-A214-406C-A8A6-B61B8F8E2A26}"/>
              </a:ext>
            </a:extLst>
          </p:cNvPr>
          <p:cNvSpPr txBox="1"/>
          <p:nvPr/>
        </p:nvSpPr>
        <p:spPr>
          <a:xfrm>
            <a:off x="304884" y="3779506"/>
            <a:ext cx="2425344" cy="923330"/>
          </a:xfrm>
          <a:prstGeom prst="rect">
            <a:avLst/>
          </a:prstGeom>
          <a:noFill/>
        </p:spPr>
        <p:txBody>
          <a:bodyPr wrap="non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Gene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PCR</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Chosen by researcher</a:t>
            </a:r>
          </a:p>
        </p:txBody>
      </p:sp>
      <p:sp>
        <p:nvSpPr>
          <p:cNvPr id="14" name="TextBox 13">
            <a:extLst>
              <a:ext uri="{FF2B5EF4-FFF2-40B4-BE49-F238E27FC236}">
                <a16:creationId xmlns:a16="http://schemas.microsoft.com/office/drawing/2014/main" id="{5258EF7A-9A9D-460E-8A28-761DA736CD70}"/>
              </a:ext>
            </a:extLst>
          </p:cNvPr>
          <p:cNvSpPr txBox="1"/>
          <p:nvPr/>
        </p:nvSpPr>
        <p:spPr>
          <a:xfrm>
            <a:off x="2950547" y="3792442"/>
            <a:ext cx="2855910" cy="923330"/>
          </a:xfrm>
          <a:prstGeom prst="rect">
            <a:avLst/>
          </a:prstGeom>
          <a:noFill/>
        </p:spPr>
        <p:txBody>
          <a:bodyPr wrap="squar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Genome-wide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Array</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All current knowledge</a:t>
            </a:r>
          </a:p>
        </p:txBody>
      </p:sp>
      <p:sp>
        <p:nvSpPr>
          <p:cNvPr id="15" name="TextBox 14">
            <a:extLst>
              <a:ext uri="{FF2B5EF4-FFF2-40B4-BE49-F238E27FC236}">
                <a16:creationId xmlns:a16="http://schemas.microsoft.com/office/drawing/2014/main" id="{351BE172-F8B4-425B-9C81-ABC8E72B8205}"/>
              </a:ext>
            </a:extLst>
          </p:cNvPr>
          <p:cNvSpPr txBox="1"/>
          <p:nvPr/>
        </p:nvSpPr>
        <p:spPr>
          <a:xfrm>
            <a:off x="6278144" y="3792442"/>
            <a:ext cx="2084866" cy="923330"/>
          </a:xfrm>
          <a:prstGeom prst="rect">
            <a:avLst/>
          </a:prstGeom>
          <a:noFill/>
        </p:spPr>
        <p:txBody>
          <a:bodyPr wrap="non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Whole genome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Sequencing</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Everything there is</a:t>
            </a:r>
          </a:p>
        </p:txBody>
      </p:sp>
    </p:spTree>
    <p:extLst>
      <p:ext uri="{BB962C8B-B14F-4D97-AF65-F5344CB8AC3E}">
        <p14:creationId xmlns:p14="http://schemas.microsoft.com/office/powerpoint/2010/main" val="372963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1938992"/>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sp>
        <p:nvSpPr>
          <p:cNvPr id="5" name="TextBox 4">
            <a:extLst>
              <a:ext uri="{FF2B5EF4-FFF2-40B4-BE49-F238E27FC236}">
                <a16:creationId xmlns:a16="http://schemas.microsoft.com/office/drawing/2014/main" id="{1612E0B3-C08D-4D50-AA5F-58073267809C}"/>
              </a:ext>
            </a:extLst>
          </p:cNvPr>
          <p:cNvSpPr txBox="1"/>
          <p:nvPr/>
        </p:nvSpPr>
        <p:spPr>
          <a:xfrm>
            <a:off x="3554067" y="4048839"/>
            <a:ext cx="3565400" cy="1015663"/>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Acknowledges</a:t>
            </a:r>
          </a:p>
          <a:p>
            <a:pPr marL="285750" indent="-285750">
              <a:buClr>
                <a:schemeClr val="tx2"/>
              </a:buClr>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Complexity of biology</a:t>
            </a:r>
          </a:p>
          <a:p>
            <a:pPr marL="285750" indent="-285750">
              <a:buClr>
                <a:schemeClr val="tx2"/>
              </a:buClr>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Advantage of whole picture</a:t>
            </a:r>
          </a:p>
        </p:txBody>
      </p:sp>
      <p:pic>
        <p:nvPicPr>
          <p:cNvPr id="8" name="Picture 7">
            <a:extLst>
              <a:ext uri="{FF2B5EF4-FFF2-40B4-BE49-F238E27FC236}">
                <a16:creationId xmlns:a16="http://schemas.microsoft.com/office/drawing/2014/main" id="{9F971A02-76AB-4BC9-9C30-E6525E38CC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7037" y="2401274"/>
            <a:ext cx="2194560" cy="2663228"/>
          </a:xfrm>
          <a:prstGeom prst="rect">
            <a:avLst/>
          </a:prstGeom>
        </p:spPr>
      </p:pic>
    </p:spTree>
    <p:extLst>
      <p:ext uri="{BB962C8B-B14F-4D97-AF65-F5344CB8AC3E}">
        <p14:creationId xmlns:p14="http://schemas.microsoft.com/office/powerpoint/2010/main" val="277225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2316019"/>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Integrative: combine levels to trace processes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pic>
        <p:nvPicPr>
          <p:cNvPr id="5" name="Picture 3">
            <a:extLst>
              <a:ext uri="{FF2B5EF4-FFF2-40B4-BE49-F238E27FC236}">
                <a16:creationId xmlns:a16="http://schemas.microsoft.com/office/drawing/2014/main" id="{E20D54DA-A45C-4331-8DDB-71AECF291E2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77026" y="2825494"/>
            <a:ext cx="2705360" cy="227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7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3031599"/>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Integrative: combine levels to trace processes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Using natural variation (instead of experimental) in large-scale population studies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pic>
        <p:nvPicPr>
          <p:cNvPr id="5" name="Picture 2" descr="Image result for human clipart">
            <a:extLst>
              <a:ext uri="{FF2B5EF4-FFF2-40B4-BE49-F238E27FC236}">
                <a16:creationId xmlns:a16="http://schemas.microsoft.com/office/drawing/2014/main" id="{CA89CE1C-25F2-4E90-B55B-D426E605526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69520" y="3579502"/>
            <a:ext cx="1360091" cy="1388134"/>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Image result for mouse icon">
            <a:extLst>
              <a:ext uri="{FF2B5EF4-FFF2-40B4-BE49-F238E27FC236}">
                <a16:creationId xmlns:a16="http://schemas.microsoft.com/office/drawing/2014/main" id="{77340392-6933-4E6B-8F6C-03FE21F86CC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648864" y="3487608"/>
            <a:ext cx="1527912" cy="1527913"/>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Image result for cell icon">
            <a:extLst>
              <a:ext uri="{FF2B5EF4-FFF2-40B4-BE49-F238E27FC236}">
                <a16:creationId xmlns:a16="http://schemas.microsoft.com/office/drawing/2014/main" id="{8AF2470D-5693-4FB0-BFD8-73AFB993C77A}"/>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617096" y="3690683"/>
            <a:ext cx="1373819" cy="137381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0DF10981-06C1-49EE-8071-E5E9F5650261}"/>
              </a:ext>
            </a:extLst>
          </p:cNvPr>
          <p:cNvCxnSpPr/>
          <p:nvPr/>
        </p:nvCxnSpPr>
        <p:spPr>
          <a:xfrm>
            <a:off x="3157684" y="4377592"/>
            <a:ext cx="4594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29ADE8-9B2F-4B5C-A1BB-3B90922DF794}"/>
              </a:ext>
            </a:extLst>
          </p:cNvPr>
          <p:cNvCxnSpPr/>
          <p:nvPr/>
        </p:nvCxnSpPr>
        <p:spPr>
          <a:xfrm>
            <a:off x="4990018" y="4377592"/>
            <a:ext cx="4594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38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Who</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25" name="Text Box 186"/>
          <p:cNvSpPr txBox="1">
            <a:spLocks noChangeArrowheads="1"/>
          </p:cNvSpPr>
          <p:nvPr/>
        </p:nvSpPr>
        <p:spPr bwMode="auto">
          <a:xfrm>
            <a:off x="983445" y="1368364"/>
            <a:ext cx="7856828" cy="1938992"/>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Tutors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Ingrid </a:t>
            </a:r>
            <a:r>
              <a:rPr lang="en-US" sz="2200" dirty="0" err="1">
                <a:latin typeface="Helvetica Neue"/>
                <a:cs typeface="Helvetica Neue"/>
                <a:sym typeface="Wingdings"/>
              </a:rPr>
              <a:t>Meulenbelt</a:t>
            </a:r>
            <a:r>
              <a:rPr lang="en-US" sz="2200" dirty="0">
                <a:latin typeface="Helvetica Neue"/>
                <a:cs typeface="Helvetica Neue"/>
                <a:sym typeface="Wingdings"/>
              </a:rPr>
              <a:t> &amp; Bas Heijmans (coordinators)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13 others</a:t>
            </a:r>
          </a:p>
          <a:p>
            <a:pPr>
              <a:spcAft>
                <a:spcPts val="300"/>
              </a:spcAft>
              <a:buClr>
                <a:schemeClr val="tx2"/>
              </a:buClr>
            </a:pPr>
            <a:endParaRPr lang="en-US" sz="2200" dirty="0">
              <a:solidFill>
                <a:schemeClr val="tx2"/>
              </a:solidFill>
              <a:latin typeface="Helvetica Neue"/>
              <a:cs typeface="Helvetica Neue"/>
              <a:sym typeface="Wingdings"/>
            </a:endParaRPr>
          </a:p>
          <a:p>
            <a:pPr>
              <a:spcAft>
                <a:spcPts val="300"/>
              </a:spcAft>
              <a:buClr>
                <a:schemeClr val="tx2"/>
              </a:buClr>
            </a:pPr>
            <a:r>
              <a:rPr lang="en-US" sz="2200" dirty="0">
                <a:solidFill>
                  <a:schemeClr val="tx2"/>
                </a:solidFill>
                <a:latin typeface="Helvetica Neue"/>
                <a:cs typeface="Helvetica Neue"/>
                <a:sym typeface="Wingdings"/>
              </a:rPr>
              <a:t>You</a:t>
            </a:r>
            <a:endParaRPr lang="en-US" sz="2200" dirty="0">
              <a:latin typeface="Helvetica Neue"/>
              <a:cs typeface="Helvetica Neue"/>
            </a:endParaRPr>
          </a:p>
        </p:txBody>
      </p:sp>
    </p:spTree>
    <p:extLst>
      <p:ext uri="{BB962C8B-B14F-4D97-AF65-F5344CB8AC3E}">
        <p14:creationId xmlns:p14="http://schemas.microsoft.com/office/powerpoint/2010/main" val="2199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The course</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Rectangle 6"/>
          <p:cNvSpPr/>
          <p:nvPr/>
        </p:nvSpPr>
        <p:spPr>
          <a:xfrm>
            <a:off x="849664" y="1614619"/>
            <a:ext cx="7635079" cy="1315745"/>
          </a:xfrm>
          <a:prstGeom prst="rect">
            <a:avLst/>
          </a:prstGeom>
        </p:spPr>
        <p:txBody>
          <a:bodyPr wrap="square">
            <a:spAutoFit/>
          </a:bodyPr>
          <a:lstStyle/>
          <a:p>
            <a:pPr marL="285750" indent="-285750">
              <a:spcAft>
                <a:spcPts val="300"/>
              </a:spcAft>
              <a:buClr>
                <a:schemeClr val="tx2"/>
              </a:buClr>
              <a:buFont typeface="Arial" panose="020B0604020202020204" pitchFamily="34" charset="0"/>
              <a:buChar char="•"/>
            </a:pPr>
            <a:r>
              <a:rPr lang="en-US" dirty="0">
                <a:latin typeface="Helvetica Neue"/>
                <a:cs typeface="Helvetica Neue"/>
                <a:sym typeface="Wingdings"/>
              </a:rPr>
              <a:t>Learning by doing: analyzing all kind of omics data </a:t>
            </a:r>
            <a:r>
              <a:rPr lang="en-US" dirty="0">
                <a:latin typeface="Helvetica Neue"/>
                <a:cs typeface="Helvetica Neue"/>
                <a:sym typeface="Wingdings" panose="05000000000000000000" pitchFamily="2" charset="2"/>
              </a:rPr>
              <a:t> 12 days</a:t>
            </a:r>
          </a:p>
          <a:p>
            <a:pPr marL="285750" indent="-285750">
              <a:spcAft>
                <a:spcPts val="300"/>
              </a:spcAft>
              <a:buClr>
                <a:schemeClr val="tx2"/>
              </a:buClr>
              <a:buFont typeface="Arial" panose="020B0604020202020204" pitchFamily="34" charset="0"/>
              <a:buChar char="•"/>
            </a:pPr>
            <a:endParaRPr lang="en-US" dirty="0">
              <a:latin typeface="Helvetica Neue"/>
              <a:cs typeface="Helvetica Neue"/>
              <a:sym typeface="Wingdings"/>
            </a:endParaRPr>
          </a:p>
          <a:p>
            <a:pPr marL="285750" indent="-285750">
              <a:spcAft>
                <a:spcPts val="300"/>
              </a:spcAft>
              <a:buClr>
                <a:schemeClr val="tx2"/>
              </a:buClr>
              <a:buFont typeface="Arial" panose="020B0604020202020204" pitchFamily="34" charset="0"/>
              <a:buChar char="•"/>
            </a:pPr>
            <a:r>
              <a:rPr lang="en-US" dirty="0">
                <a:latin typeface="Helvetica Neue"/>
                <a:cs typeface="Helvetica Neue"/>
                <a:sym typeface="Wingdings"/>
              </a:rPr>
              <a:t>Applying knowledge: develop molecular data science project </a:t>
            </a:r>
            <a:r>
              <a:rPr lang="en-US" dirty="0">
                <a:latin typeface="Helvetica Neue"/>
                <a:cs typeface="Helvetica Neue"/>
                <a:sym typeface="Wingdings" panose="05000000000000000000" pitchFamily="2" charset="2"/>
              </a:rPr>
              <a:t> 8 days</a:t>
            </a:r>
            <a:endParaRPr lang="en-US" dirty="0">
              <a:latin typeface="Helvetica Neue"/>
              <a:cs typeface="Helvetica Neue"/>
              <a:sym typeface="Wingdings"/>
            </a:endParaRPr>
          </a:p>
          <a:p>
            <a:pPr>
              <a:spcAft>
                <a:spcPts val="300"/>
              </a:spcAft>
              <a:buClr>
                <a:schemeClr val="tx2"/>
              </a:buClr>
            </a:pPr>
            <a:endParaRPr lang="en-US" dirty="0">
              <a:latin typeface="Helvetica Neue"/>
              <a:cs typeface="Helvetica Neue"/>
              <a:sym typeface="Wingdings"/>
            </a:endParaRPr>
          </a:p>
        </p:txBody>
      </p:sp>
    </p:spTree>
    <p:extLst>
      <p:ext uri="{BB962C8B-B14F-4D97-AF65-F5344CB8AC3E}">
        <p14:creationId xmlns:p14="http://schemas.microsoft.com/office/powerpoint/2010/main" val="67029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Tools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2" name="Picture 1">
            <a:extLst>
              <a:ext uri="{FF2B5EF4-FFF2-40B4-BE49-F238E27FC236}">
                <a16:creationId xmlns:a16="http://schemas.microsoft.com/office/drawing/2014/main" id="{5D158ED9-8D25-4849-AE04-A82F74AB108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5575" y="2314322"/>
            <a:ext cx="2726393" cy="1860870"/>
          </a:xfrm>
          <a:prstGeom prst="rect">
            <a:avLst/>
          </a:prstGeom>
        </p:spPr>
      </p:pic>
      <p:pic>
        <p:nvPicPr>
          <p:cNvPr id="4" name="Picture 3">
            <a:extLst>
              <a:ext uri="{FF2B5EF4-FFF2-40B4-BE49-F238E27FC236}">
                <a16:creationId xmlns:a16="http://schemas.microsoft.com/office/drawing/2014/main" id="{6AE4D159-EAF0-4D5C-BA49-A2A32CEC8E5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176062" y="2305155"/>
            <a:ext cx="2726393" cy="1837999"/>
          </a:xfrm>
          <a:prstGeom prst="rect">
            <a:avLst/>
          </a:prstGeom>
        </p:spPr>
      </p:pic>
      <p:pic>
        <p:nvPicPr>
          <p:cNvPr id="13" name="Picture 12">
            <a:extLst>
              <a:ext uri="{FF2B5EF4-FFF2-40B4-BE49-F238E27FC236}">
                <a16:creationId xmlns:a16="http://schemas.microsoft.com/office/drawing/2014/main" id="{8FCE3252-6D3E-4049-AF18-5E105AC71CA3}"/>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196549" y="2305155"/>
            <a:ext cx="2726393" cy="1847166"/>
          </a:xfrm>
          <a:prstGeom prst="rect">
            <a:avLst/>
          </a:prstGeom>
        </p:spPr>
      </p:pic>
      <p:sp>
        <p:nvSpPr>
          <p:cNvPr id="15" name="Rectangle 14">
            <a:extLst>
              <a:ext uri="{FF2B5EF4-FFF2-40B4-BE49-F238E27FC236}">
                <a16:creationId xmlns:a16="http://schemas.microsoft.com/office/drawing/2014/main" id="{2E5095C5-F9A5-4C83-8B13-CFC2F765D84B}"/>
              </a:ext>
            </a:extLst>
          </p:cNvPr>
          <p:cNvSpPr/>
          <p:nvPr/>
        </p:nvSpPr>
        <p:spPr>
          <a:xfrm>
            <a:off x="522929" y="1729109"/>
            <a:ext cx="1703691" cy="369332"/>
          </a:xfrm>
          <a:prstGeom prst="rect">
            <a:avLst/>
          </a:prstGeom>
        </p:spPr>
        <p:txBody>
          <a:bodyPr wrap="square">
            <a:spAutoFit/>
          </a:bodyPr>
          <a:lstStyle/>
          <a:p>
            <a:pPr algn="ctr">
              <a:spcAft>
                <a:spcPts val="300"/>
              </a:spcAft>
              <a:buClr>
                <a:schemeClr val="tx2"/>
              </a:buClr>
            </a:pPr>
            <a:r>
              <a:rPr lang="en-US" dirty="0" err="1">
                <a:latin typeface="Helvetica Neue"/>
                <a:cs typeface="Helvetica Neue"/>
                <a:sym typeface="Wingdings"/>
              </a:rPr>
              <a:t>RStudio</a:t>
            </a:r>
            <a:r>
              <a:rPr lang="en-US" dirty="0">
                <a:latin typeface="Helvetica Neue"/>
                <a:cs typeface="Helvetica Neue"/>
                <a:sym typeface="Wingdings"/>
              </a:rPr>
              <a:t> Cloud</a:t>
            </a:r>
          </a:p>
        </p:txBody>
      </p:sp>
      <p:sp>
        <p:nvSpPr>
          <p:cNvPr id="16" name="Rectangle 15">
            <a:extLst>
              <a:ext uri="{FF2B5EF4-FFF2-40B4-BE49-F238E27FC236}">
                <a16:creationId xmlns:a16="http://schemas.microsoft.com/office/drawing/2014/main" id="{1F7C1ECB-C557-44F0-B06D-BE3A700D3774}"/>
              </a:ext>
            </a:extLst>
          </p:cNvPr>
          <p:cNvSpPr/>
          <p:nvPr/>
        </p:nvSpPr>
        <p:spPr>
          <a:xfrm>
            <a:off x="3687412" y="1729109"/>
            <a:ext cx="1703691" cy="369332"/>
          </a:xfrm>
          <a:prstGeom prst="rect">
            <a:avLst/>
          </a:prstGeom>
        </p:spPr>
        <p:txBody>
          <a:bodyPr wrap="square">
            <a:spAutoFit/>
          </a:bodyPr>
          <a:lstStyle/>
          <a:p>
            <a:pPr algn="ctr">
              <a:spcAft>
                <a:spcPts val="300"/>
              </a:spcAft>
              <a:buClr>
                <a:schemeClr val="tx2"/>
              </a:buClr>
            </a:pPr>
            <a:r>
              <a:rPr lang="en-US" dirty="0">
                <a:latin typeface="Helvetica Neue"/>
                <a:cs typeface="Helvetica Neue"/>
                <a:sym typeface="Wingdings"/>
              </a:rPr>
              <a:t>Kaltura</a:t>
            </a:r>
          </a:p>
        </p:txBody>
      </p:sp>
      <p:sp>
        <p:nvSpPr>
          <p:cNvPr id="17" name="Rectangle 16">
            <a:extLst>
              <a:ext uri="{FF2B5EF4-FFF2-40B4-BE49-F238E27FC236}">
                <a16:creationId xmlns:a16="http://schemas.microsoft.com/office/drawing/2014/main" id="{D3321969-6915-4548-AC0F-15971409BB00}"/>
              </a:ext>
            </a:extLst>
          </p:cNvPr>
          <p:cNvSpPr/>
          <p:nvPr/>
        </p:nvSpPr>
        <p:spPr>
          <a:xfrm>
            <a:off x="6707899" y="1729109"/>
            <a:ext cx="1703691" cy="369332"/>
          </a:xfrm>
          <a:prstGeom prst="rect">
            <a:avLst/>
          </a:prstGeom>
        </p:spPr>
        <p:txBody>
          <a:bodyPr wrap="square">
            <a:spAutoFit/>
          </a:bodyPr>
          <a:lstStyle/>
          <a:p>
            <a:pPr algn="ctr">
              <a:spcAft>
                <a:spcPts val="300"/>
              </a:spcAft>
              <a:buClr>
                <a:schemeClr val="tx2"/>
              </a:buClr>
            </a:pPr>
            <a:r>
              <a:rPr lang="en-US" dirty="0">
                <a:latin typeface="Helvetica Neue"/>
                <a:cs typeface="Helvetica Neue"/>
                <a:sym typeface="Wingdings"/>
              </a:rPr>
              <a:t>Brightspace</a:t>
            </a:r>
          </a:p>
        </p:txBody>
      </p:sp>
    </p:spTree>
    <p:extLst>
      <p:ext uri="{BB962C8B-B14F-4D97-AF65-F5344CB8AC3E}">
        <p14:creationId xmlns:p14="http://schemas.microsoft.com/office/powerpoint/2010/main" val="295243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Learning objectives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Tree>
    <p:extLst>
      <p:ext uri="{BB962C8B-B14F-4D97-AF65-F5344CB8AC3E}">
        <p14:creationId xmlns:p14="http://schemas.microsoft.com/office/powerpoint/2010/main" val="267701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Knowledge and understanding</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1754326"/>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Knows how large-scale molecular data can inform on mechanisms and risk of common diseases.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Has insight in modern data analysis methods used to discover molecular signatures of disease phenotypes in genetic, epigenetic, gene expression, and metabolomics data sets.</a:t>
            </a:r>
          </a:p>
        </p:txBody>
      </p:sp>
    </p:spTree>
    <p:extLst>
      <p:ext uri="{BB962C8B-B14F-4D97-AF65-F5344CB8AC3E}">
        <p14:creationId xmlns:p14="http://schemas.microsoft.com/office/powerpoint/2010/main" val="47956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8275"/>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Applying knowledge and understanding</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2862322"/>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Get hands-on experience in the analysis and interpretation of genetic, epigenetic, gene expression, and metabolomics data sets.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Shows the ability to develop new researcher project in the field of ageing using molecular data science including background, hypothesis, pilot data, objectives, study design, work plan, and expected outcomes (e.g. causality).</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Can perform analyses to generate pilot data in order to critically appraise and, if necessary, reformulate a hypothesis.</a:t>
            </a:r>
          </a:p>
        </p:txBody>
      </p:sp>
    </p:spTree>
    <p:extLst>
      <p:ext uri="{BB962C8B-B14F-4D97-AF65-F5344CB8AC3E}">
        <p14:creationId xmlns:p14="http://schemas.microsoft.com/office/powerpoint/2010/main" val="10386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In person teaching</a:t>
            </a:r>
          </a:p>
        </p:txBody>
      </p:sp>
      <p:sp>
        <p:nvSpPr>
          <p:cNvPr id="4" name="TextBox 3">
            <a:extLst>
              <a:ext uri="{FF2B5EF4-FFF2-40B4-BE49-F238E27FC236}">
                <a16:creationId xmlns:a16="http://schemas.microsoft.com/office/drawing/2014/main" id="{3E37C1A5-BD38-B345-896F-0B2348407A87}"/>
              </a:ext>
            </a:extLst>
          </p:cNvPr>
          <p:cNvSpPr txBox="1"/>
          <p:nvPr/>
        </p:nvSpPr>
        <p:spPr>
          <a:xfrm>
            <a:off x="3599420" y="1932013"/>
            <a:ext cx="4870244" cy="707886"/>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Key to education but now a fragile luxury.</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032" name="Picture 8" descr="COVID-19 Global | Topics | ReliefWeb">
            <a:extLst>
              <a:ext uri="{FF2B5EF4-FFF2-40B4-BE49-F238E27FC236}">
                <a16:creationId xmlns:a16="http://schemas.microsoft.com/office/drawing/2014/main" id="{4EF8AE15-BD8E-4308-AFCB-2674F8CCC5B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11901" y="1573099"/>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01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995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Communication</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2031325"/>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Shows communication skills to clearly and convincingly present and defend a research proposal.</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Is able to respond constructively to questions/feedback and connecting this feedback to his/her own position regarding his/her own research and in doing so showing an open, self-critical yet firm and self-confident attitude.</a:t>
            </a:r>
          </a:p>
          <a:p>
            <a:endParaRPr lang="en-US" dirty="0">
              <a:latin typeface="Helvetica Neue"/>
            </a:endParaRPr>
          </a:p>
        </p:txBody>
      </p:sp>
    </p:spTree>
    <p:extLst>
      <p:ext uri="{BB962C8B-B14F-4D97-AF65-F5344CB8AC3E}">
        <p14:creationId xmlns:p14="http://schemas.microsoft.com/office/powerpoint/2010/main" val="19572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995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Learning skills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1477328"/>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Shows professional conduct: being critical yet constructive and eager to improve oneself and in doing so contributes to the learning process of the other students.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Critically and constructively discusses research proposals of peers.</a:t>
            </a:r>
          </a:p>
        </p:txBody>
      </p:sp>
    </p:spTree>
    <p:extLst>
      <p:ext uri="{BB962C8B-B14F-4D97-AF65-F5344CB8AC3E}">
        <p14:creationId xmlns:p14="http://schemas.microsoft.com/office/powerpoint/2010/main" val="28923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003412"/>
            <a:ext cx="9144000" cy="754063"/>
          </a:xfrm>
          <a:prstGeom prst="rect">
            <a:avLst/>
          </a:prstGeom>
          <a:noFill/>
          <a:ln w="9525">
            <a:noFill/>
            <a:miter lim="800000"/>
            <a:headEnd/>
            <a:tailEnd/>
          </a:ln>
        </p:spPr>
        <p:txBody>
          <a:bodyPr anchor="ctr"/>
          <a:lstStyle/>
          <a:p>
            <a:pPr algn="ctr"/>
            <a:r>
              <a:rPr lang="en-US" sz="4000" b="1" dirty="0">
                <a:solidFill>
                  <a:srgbClr val="C00000"/>
                </a:solidFill>
                <a:latin typeface="Helvetica Neue"/>
                <a:cs typeface="Helvetica Neue"/>
              </a:rPr>
              <a:t>Pay close attention</a:t>
            </a:r>
          </a:p>
          <a:p>
            <a:pPr algn="ctr"/>
            <a:r>
              <a:rPr lang="en-US" sz="4000" b="1" dirty="0">
                <a:solidFill>
                  <a:schemeClr val="tx2"/>
                </a:solidFill>
                <a:latin typeface="Helvetica Neue"/>
                <a:cs typeface="Helvetica Neue"/>
              </a:rPr>
              <a:t>Assessment</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Tree>
    <p:extLst>
      <p:ext uri="{BB962C8B-B14F-4D97-AF65-F5344CB8AC3E}">
        <p14:creationId xmlns:p14="http://schemas.microsoft.com/office/powerpoint/2010/main" val="121329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Assessment</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155576" y="619185"/>
            <a:ext cx="8988424" cy="4121065"/>
          </a:xfrm>
          <a:prstGeom prst="rect">
            <a:avLst/>
          </a:prstGeom>
        </p:spPr>
        <p:txBody>
          <a:bodyPr wrap="square">
            <a:spAutoFit/>
          </a:bodyPr>
          <a:lstStyle/>
          <a:p>
            <a:pPr marL="457200" indent="-457200">
              <a:lnSpc>
                <a:spcPct val="120000"/>
              </a:lnSpc>
              <a:buFont typeface="+mj-lt"/>
              <a:buAutoNum type="arabicPeriod"/>
            </a:pPr>
            <a:r>
              <a:rPr lang="en-GB" sz="2000" dirty="0">
                <a:latin typeface="Helvetica Neue"/>
              </a:rPr>
              <a:t>Handing in assignments. Individually assessed (0%, P/F).</a:t>
            </a:r>
          </a:p>
          <a:p>
            <a:pPr marL="457200" indent="-457200">
              <a:lnSpc>
                <a:spcPct val="120000"/>
              </a:lnSpc>
              <a:buFont typeface="+mj-lt"/>
              <a:buAutoNum type="arabicPeriod"/>
            </a:pPr>
            <a:r>
              <a:rPr lang="en-GB" sz="2000" dirty="0">
                <a:latin typeface="Helvetica Neue"/>
              </a:rPr>
              <a:t>Contribute to interim evaluation of student participation and development during workgroups (0%).</a:t>
            </a:r>
          </a:p>
          <a:p>
            <a:pPr marL="457200" indent="-457200">
              <a:lnSpc>
                <a:spcPct val="120000"/>
              </a:lnSpc>
              <a:buFont typeface="+mj-lt"/>
              <a:buAutoNum type="arabicPeriod"/>
            </a:pPr>
            <a:r>
              <a:rPr lang="en-GB" sz="2000" dirty="0">
                <a:latin typeface="Helvetica Neue"/>
              </a:rPr>
              <a:t>Fill out project proposal form (for reflective assignment) (0%, P/F).</a:t>
            </a:r>
          </a:p>
          <a:p>
            <a:pPr marL="457200" indent="-457200">
              <a:lnSpc>
                <a:spcPct val="120000"/>
              </a:lnSpc>
              <a:buFont typeface="+mj-lt"/>
              <a:buAutoNum type="arabicPeriod"/>
            </a:pPr>
            <a:r>
              <a:rPr lang="en-GB" sz="2000" dirty="0">
                <a:latin typeface="Helvetica Neue"/>
              </a:rPr>
              <a:t>Presentation project proposal (background, hypothesis, pilot data, objectives, study design, workplan, expected outcomes)  (45%).</a:t>
            </a:r>
          </a:p>
          <a:p>
            <a:pPr marL="457200" indent="-457200">
              <a:lnSpc>
                <a:spcPct val="120000"/>
              </a:lnSpc>
              <a:buFont typeface="+mj-lt"/>
              <a:buAutoNum type="arabicPeriod"/>
            </a:pPr>
            <a:r>
              <a:rPr lang="en-GB" sz="2000" dirty="0">
                <a:latin typeface="Helvetica Neue"/>
              </a:rPr>
              <a:t>Active and critical participation during discussion after project presentations of peers (15%).</a:t>
            </a:r>
          </a:p>
          <a:p>
            <a:pPr marL="457200" indent="-457200">
              <a:lnSpc>
                <a:spcPct val="120000"/>
              </a:lnSpc>
              <a:buFont typeface="+mj-lt"/>
              <a:buAutoNum type="arabicPeriod"/>
            </a:pPr>
            <a:r>
              <a:rPr lang="en-GB" sz="2000" dirty="0">
                <a:latin typeface="Helvetica Neue"/>
              </a:rPr>
              <a:t>Reflective assignment that shows mastering key aspects of development of research proposal in molecular data science and addressing points raised during peer review (40%).</a:t>
            </a:r>
          </a:p>
        </p:txBody>
      </p:sp>
    </p:spTree>
    <p:extLst>
      <p:ext uri="{BB962C8B-B14F-4D97-AF65-F5344CB8AC3E}">
        <p14:creationId xmlns:p14="http://schemas.microsoft.com/office/powerpoint/2010/main" val="1427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Evaluation</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4" name="Text Box 186"/>
          <p:cNvSpPr txBox="1">
            <a:spLocks noChangeArrowheads="1"/>
          </p:cNvSpPr>
          <p:nvPr/>
        </p:nvSpPr>
        <p:spPr bwMode="auto">
          <a:xfrm>
            <a:off x="3216449" y="1996437"/>
            <a:ext cx="2711101" cy="746358"/>
          </a:xfrm>
          <a:prstGeom prst="rect">
            <a:avLst/>
          </a:prstGeom>
          <a:noFill/>
          <a:ln w="9525">
            <a:noFill/>
            <a:miter lim="800000"/>
            <a:headEnd/>
            <a:tailEnd/>
          </a:ln>
        </p:spPr>
        <p:txBody>
          <a:bodyPr wrap="square">
            <a:spAutoFit/>
          </a:bodyPr>
          <a:lstStyle/>
          <a:p>
            <a:pPr>
              <a:spcAft>
                <a:spcPts val="300"/>
              </a:spcAft>
              <a:buClr>
                <a:schemeClr val="tx2"/>
              </a:buClr>
            </a:pPr>
            <a:r>
              <a:rPr lang="en-US" sz="2400" dirty="0">
                <a:solidFill>
                  <a:schemeClr val="tx2"/>
                </a:solidFill>
                <a:latin typeface="Helvetica Neue"/>
                <a:cs typeface="Helvetica Neue"/>
              </a:rPr>
              <a:t>Who will it be?</a:t>
            </a:r>
          </a:p>
          <a:p>
            <a:pPr>
              <a:spcAft>
                <a:spcPts val="300"/>
              </a:spcAft>
              <a:buClr>
                <a:schemeClr val="tx2"/>
              </a:buClr>
            </a:pPr>
            <a:r>
              <a:rPr lang="en-US" sz="1600" dirty="0">
                <a:solidFill>
                  <a:schemeClr val="tx2"/>
                </a:solidFill>
                <a:latin typeface="Helvetica Neue"/>
                <a:cs typeface="Helvetica Neue"/>
              </a:rPr>
              <a:t>(2 are needed)</a:t>
            </a:r>
          </a:p>
        </p:txBody>
      </p:sp>
    </p:spTree>
    <p:extLst>
      <p:ext uri="{BB962C8B-B14F-4D97-AF65-F5344CB8AC3E}">
        <p14:creationId xmlns:p14="http://schemas.microsoft.com/office/powerpoint/2010/main" val="164491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25680" y="772968"/>
            <a:ext cx="8287482" cy="1835151"/>
          </a:xfrm>
        </p:spPr>
        <p:txBody>
          <a:bodyPr>
            <a:noAutofit/>
          </a:bodyPr>
          <a:lstStyle/>
          <a:p>
            <a:pPr algn="l"/>
            <a:r>
              <a:rPr lang="en-US" sz="3600" dirty="0">
                <a:solidFill>
                  <a:schemeClr val="tx2"/>
                </a:solidFill>
                <a:latin typeface="Helvetica Neue"/>
                <a:cs typeface="Helvetica Neue"/>
              </a:rPr>
              <a:t>FOS course</a:t>
            </a:r>
            <a:br>
              <a:rPr lang="en-US" b="1" dirty="0">
                <a:solidFill>
                  <a:schemeClr val="tx2"/>
                </a:solidFill>
                <a:latin typeface="Helvetica Neue"/>
                <a:cs typeface="Helvetica Neue"/>
              </a:rPr>
            </a:br>
            <a:r>
              <a:rPr lang="en-US" sz="5400" b="1" dirty="0">
                <a:solidFill>
                  <a:schemeClr val="tx2"/>
                </a:solidFill>
                <a:latin typeface="Helvetica Neue"/>
                <a:cs typeface="Helvetica Neue"/>
              </a:rPr>
              <a:t>Molecular Data Science</a:t>
            </a:r>
            <a:endParaRPr lang="nl-NL" sz="5400" dirty="0">
              <a:solidFill>
                <a:schemeClr val="tx2"/>
              </a:solidFill>
              <a:latin typeface="Helvetica Neue"/>
              <a:cs typeface="Helvetica Neue"/>
            </a:endParaRPr>
          </a:p>
        </p:txBody>
      </p:sp>
      <p:pic>
        <p:nvPicPr>
          <p:cNvPr id="9"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8" name="Picture 7">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45733" y="734762"/>
            <a:ext cx="1905000" cy="1905000"/>
          </a:xfrm>
          <a:prstGeom prst="rect">
            <a:avLst/>
          </a:prstGeom>
        </p:spPr>
      </p:pic>
      <p:pic>
        <p:nvPicPr>
          <p:cNvPr id="6" name="Picture 5">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215115" y="-12229"/>
            <a:ext cx="1905000" cy="1905000"/>
          </a:xfrm>
          <a:prstGeom prst="rect">
            <a:avLst/>
          </a:prstGeom>
        </p:spPr>
      </p:pic>
      <p:pic>
        <p:nvPicPr>
          <p:cNvPr id="7" name="Picture 6">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2558" y="1744306"/>
            <a:ext cx="1905000" cy="1905000"/>
          </a:xfrm>
          <a:prstGeom prst="rect">
            <a:avLst/>
          </a:prstGeom>
        </p:spPr>
      </p:pic>
      <p:sp>
        <p:nvSpPr>
          <p:cNvPr id="2" name="TextBox 1">
            <a:extLst>
              <a:ext uri="{FF2B5EF4-FFF2-40B4-BE49-F238E27FC236}">
                <a16:creationId xmlns:a16="http://schemas.microsoft.com/office/drawing/2014/main" id="{FE61A36D-7463-4D21-ACD4-5B1F4A1E8936}"/>
              </a:ext>
            </a:extLst>
          </p:cNvPr>
          <p:cNvSpPr txBox="1"/>
          <p:nvPr/>
        </p:nvSpPr>
        <p:spPr>
          <a:xfrm>
            <a:off x="3224893" y="3714750"/>
            <a:ext cx="4955267" cy="369332"/>
          </a:xfrm>
          <a:prstGeom prst="rect">
            <a:avLst/>
          </a:prstGeom>
          <a:noFill/>
        </p:spPr>
        <p:txBody>
          <a:bodyPr wrap="none" rtlCol="0">
            <a:spAutoFit/>
          </a:bodyPr>
          <a:lstStyle/>
          <a:p>
            <a:r>
              <a:rPr lang="en-US" dirty="0">
                <a:latin typeface="Helvetica Neue" panose="02000503000000020004"/>
              </a:rPr>
              <a:t>Part of the Master Track </a:t>
            </a:r>
            <a:r>
              <a:rPr lang="en-US" dirty="0">
                <a:solidFill>
                  <a:srgbClr val="C00000"/>
                </a:solidFill>
                <a:latin typeface="Helvetica Neue" panose="02000503000000020004"/>
              </a:rPr>
              <a:t>Data-driven Research</a:t>
            </a:r>
            <a:endParaRPr lang="nl-NL" dirty="0">
              <a:solidFill>
                <a:srgbClr val="C00000"/>
              </a:solidFill>
              <a:latin typeface="Helvetica Neue" panose="02000503000000020004"/>
            </a:endParaRPr>
          </a:p>
        </p:txBody>
      </p:sp>
    </p:spTree>
    <p:extLst>
      <p:ext uri="{BB962C8B-B14F-4D97-AF65-F5344CB8AC3E}">
        <p14:creationId xmlns:p14="http://schemas.microsoft.com/office/powerpoint/2010/main" val="104702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Measures</a:t>
            </a:r>
          </a:p>
        </p:txBody>
      </p:sp>
      <p:pic>
        <p:nvPicPr>
          <p:cNvPr id="8" name="Picture 7">
            <a:extLst>
              <a:ext uri="{FF2B5EF4-FFF2-40B4-BE49-F238E27FC236}">
                <a16:creationId xmlns:a16="http://schemas.microsoft.com/office/drawing/2014/main" id="{073825BD-EEA0-4928-A048-846BFAF059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75028"/>
            <a:ext cx="4060324" cy="4447584"/>
          </a:xfrm>
          <a:prstGeom prst="rect">
            <a:avLst/>
          </a:prstGeom>
        </p:spPr>
      </p:pic>
      <p:sp>
        <p:nvSpPr>
          <p:cNvPr id="7" name="TextBox 6">
            <a:extLst>
              <a:ext uri="{FF2B5EF4-FFF2-40B4-BE49-F238E27FC236}">
                <a16:creationId xmlns:a16="http://schemas.microsoft.com/office/drawing/2014/main" id="{DCCE711A-6D33-482E-A233-2A8CED92039C}"/>
              </a:ext>
            </a:extLst>
          </p:cNvPr>
          <p:cNvSpPr txBox="1"/>
          <p:nvPr/>
        </p:nvSpPr>
        <p:spPr>
          <a:xfrm>
            <a:off x="4060324" y="1197512"/>
            <a:ext cx="5006499" cy="3477875"/>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Keep distance</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Stay home and test when symptoms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face mask in building outside class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Disinfect your hands on ground floor</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wipes to keep everything clean</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Coffee and tea in class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Hybrid teaching in case of symptoms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Adhere to rules outside the course</a:t>
            </a: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71239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1026" name="Picture 2" descr="H:\Roaming\Desktop\BdGmyPqCQAEBIeX.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865746" y="540628"/>
            <a:ext cx="5421746" cy="40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 name="Picture 1">
            <a:extLst>
              <a:ext uri="{FF2B5EF4-FFF2-40B4-BE49-F238E27FC236}">
                <a16:creationId xmlns:a16="http://schemas.microsoft.com/office/drawing/2014/main" id="{998755E6-3888-7441-B057-FFDA1E04D560}"/>
              </a:ext>
            </a:extLst>
          </p:cNvPr>
          <p:cNvPicPr>
            <a:picLocks noChangeAspect="1"/>
          </p:cNvPicPr>
          <p:nvPr/>
        </p:nvPicPr>
        <p:blipFill>
          <a:blip r:embed="rId2"/>
          <a:stretch>
            <a:fillRect/>
          </a:stretch>
        </p:blipFill>
        <p:spPr>
          <a:xfrm>
            <a:off x="2032000" y="989615"/>
            <a:ext cx="5080000" cy="3416300"/>
          </a:xfrm>
          <a:prstGeom prst="rect">
            <a:avLst/>
          </a:prstGeom>
        </p:spPr>
      </p:pic>
    </p:spTree>
    <p:extLst>
      <p:ext uri="{BB962C8B-B14F-4D97-AF65-F5344CB8AC3E}">
        <p14:creationId xmlns:p14="http://schemas.microsoft.com/office/powerpoint/2010/main" val="2038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Molecular Data Science</a:t>
            </a:r>
          </a:p>
        </p:txBody>
      </p:sp>
      <p:pic>
        <p:nvPicPr>
          <p:cNvPr id="3" name="Picture 2">
            <a:extLst>
              <a:ext uri="{FF2B5EF4-FFF2-40B4-BE49-F238E27FC236}">
                <a16:creationId xmlns:a16="http://schemas.microsoft.com/office/drawing/2014/main" id="{EBCA3B7F-070F-BC44-AE4B-67ADBC5856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3979" y="2222339"/>
            <a:ext cx="2575707" cy="1732163"/>
          </a:xfrm>
          <a:prstGeom prst="rect">
            <a:avLst/>
          </a:prstGeom>
        </p:spPr>
      </p:pic>
      <p:sp>
        <p:nvSpPr>
          <p:cNvPr id="4" name="TextBox 3">
            <a:extLst>
              <a:ext uri="{FF2B5EF4-FFF2-40B4-BE49-F238E27FC236}">
                <a16:creationId xmlns:a16="http://schemas.microsoft.com/office/drawing/2014/main" id="{3E37C1A5-BD38-B345-896F-0B2348407A87}"/>
              </a:ext>
            </a:extLst>
          </p:cNvPr>
          <p:cNvSpPr txBox="1"/>
          <p:nvPr/>
        </p:nvSpPr>
        <p:spPr>
          <a:xfrm>
            <a:off x="1430755" y="1098534"/>
            <a:ext cx="6282489"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Solving a biological puzzles without touching a pipette</a:t>
            </a:r>
          </a:p>
        </p:txBody>
      </p:sp>
      <p:pic>
        <p:nvPicPr>
          <p:cNvPr id="5" name="Picture 4">
            <a:extLst>
              <a:ext uri="{FF2B5EF4-FFF2-40B4-BE49-F238E27FC236}">
                <a16:creationId xmlns:a16="http://schemas.microsoft.com/office/drawing/2014/main" id="{522B7B0B-A599-D047-9C31-C951A2D0FF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83288" y="1611051"/>
            <a:ext cx="2432854" cy="2432854"/>
          </a:xfrm>
          <a:prstGeom prst="rect">
            <a:avLst/>
          </a:prstGeom>
        </p:spPr>
      </p:pic>
      <p:cxnSp>
        <p:nvCxnSpPr>
          <p:cNvPr id="7" name="Straight Arrow Connector 6">
            <a:extLst>
              <a:ext uri="{FF2B5EF4-FFF2-40B4-BE49-F238E27FC236}">
                <a16:creationId xmlns:a16="http://schemas.microsoft.com/office/drawing/2014/main" id="{ECA864C1-7CC7-2145-920A-78EC0B4DD762}"/>
              </a:ext>
            </a:extLst>
          </p:cNvPr>
          <p:cNvCxnSpPr/>
          <p:nvPr/>
        </p:nvCxnSpPr>
        <p:spPr>
          <a:xfrm>
            <a:off x="3808071" y="2997843"/>
            <a:ext cx="12037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42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 y="41815"/>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Data drive the modern life sciences</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5" name="Text Box 186"/>
          <p:cNvSpPr txBox="1">
            <a:spLocks noChangeArrowheads="1"/>
          </p:cNvSpPr>
          <p:nvPr/>
        </p:nvSpPr>
        <p:spPr bwMode="auto">
          <a:xfrm>
            <a:off x="179760" y="1305675"/>
            <a:ext cx="5879295" cy="2529923"/>
          </a:xfrm>
          <a:prstGeom prst="rect">
            <a:avLst/>
          </a:prstGeom>
          <a:noFill/>
          <a:ln w="9525">
            <a:noFill/>
            <a:miter lim="800000"/>
            <a:headEnd/>
            <a:tailEnd/>
          </a:ln>
        </p:spPr>
        <p:txBody>
          <a:bodyPr wrap="square">
            <a:spAutoFit/>
          </a:bodyPr>
          <a:lstStyle/>
          <a:p>
            <a:pPr>
              <a:lnSpc>
                <a:spcPct val="120000"/>
              </a:lnSpc>
              <a:spcAft>
                <a:spcPts val="300"/>
              </a:spcAft>
              <a:buClr>
                <a:schemeClr val="tx2"/>
              </a:buClr>
            </a:pPr>
            <a:r>
              <a:rPr lang="en-GB" sz="2200" dirty="0">
                <a:latin typeface="Helvetica Neue"/>
              </a:rPr>
              <a:t>“Tomorrow’s discoveries will be made by today’s early-career researchers. ... We also hope to be guided by them, so that we can meet their needs when it comes to publishing their work, as research becomes more data-rich and computationally heavy.”</a:t>
            </a:r>
            <a:endParaRPr lang="en-US" sz="2200" dirty="0">
              <a:latin typeface="Helvetica Neue"/>
              <a:cs typeface="Helvetica Neue"/>
            </a:endParaRPr>
          </a:p>
        </p:txBody>
      </p:sp>
      <p:pic>
        <p:nvPicPr>
          <p:cNvPr id="2050" name="Picture 2" descr="Afbeeldingsresultaat voor magdalena skipper">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697149" y="1305675"/>
            <a:ext cx="2115416" cy="21154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44984" y="3421091"/>
            <a:ext cx="2167581" cy="584775"/>
          </a:xfrm>
          <a:prstGeom prst="rect">
            <a:avLst/>
          </a:prstGeom>
          <a:noFill/>
        </p:spPr>
        <p:txBody>
          <a:bodyPr wrap="none" rtlCol="0">
            <a:spAutoFit/>
          </a:bodyPr>
          <a:lstStyle/>
          <a:p>
            <a:r>
              <a:rPr lang="en-US" sz="1600" dirty="0">
                <a:latin typeface="Helvetica Neue"/>
              </a:rPr>
              <a:t>Magdalena Skipper,</a:t>
            </a:r>
          </a:p>
          <a:p>
            <a:r>
              <a:rPr lang="en-US" sz="1600" dirty="0">
                <a:latin typeface="Helvetica Neue"/>
              </a:rPr>
              <a:t>Editor-in-Chief Nature</a:t>
            </a:r>
            <a:endParaRPr lang="en-GB" sz="1600" dirty="0">
              <a:latin typeface="Helvetica Neue"/>
            </a:endParaRPr>
          </a:p>
        </p:txBody>
      </p:sp>
    </p:spTree>
    <p:extLst>
      <p:ext uri="{BB962C8B-B14F-4D97-AF65-F5344CB8AC3E}">
        <p14:creationId xmlns:p14="http://schemas.microsoft.com/office/powerpoint/2010/main" val="4238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Title 1">
            <a:extLst>
              <a:ext uri="{FF2B5EF4-FFF2-40B4-BE49-F238E27FC236}">
                <a16:creationId xmlns:a16="http://schemas.microsoft.com/office/drawing/2014/main" id="{54281441-285C-7945-9D7A-A799BFF75B32}"/>
              </a:ext>
            </a:extLst>
          </p:cNvPr>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Many discoveries remain</a:t>
            </a:r>
          </a:p>
        </p:txBody>
      </p:sp>
      <p:sp>
        <p:nvSpPr>
          <p:cNvPr id="2" name="TextBox 1">
            <a:extLst>
              <a:ext uri="{FF2B5EF4-FFF2-40B4-BE49-F238E27FC236}">
                <a16:creationId xmlns:a16="http://schemas.microsoft.com/office/drawing/2014/main" id="{EF026678-A503-2442-9B54-53FB502A2A0C}"/>
              </a:ext>
            </a:extLst>
          </p:cNvPr>
          <p:cNvSpPr txBox="1"/>
          <p:nvPr/>
        </p:nvSpPr>
        <p:spPr>
          <a:xfrm>
            <a:off x="0" y="971938"/>
            <a:ext cx="5841664" cy="1938992"/>
          </a:xfrm>
          <a:prstGeom prst="rect">
            <a:avLst/>
          </a:prstGeom>
          <a:noFill/>
        </p:spPr>
        <p:txBody>
          <a:bodyPr wrap="none" rtlCol="0">
            <a:spAutoFit/>
          </a:bodyPr>
          <a:lstStyle/>
          <a:p>
            <a:pPr>
              <a:buClr>
                <a:schemeClr val="accent2"/>
              </a:buClr>
            </a:pPr>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human genome</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3.2 billion bases (billion =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miljard</a:t>
            </a:r>
            <a:r>
              <a:rPr lang="en-US" sz="2400" dirty="0">
                <a:latin typeface="Helvetica Neue" panose="02000503000000020004" pitchFamily="2" charset="0"/>
                <a:ea typeface="Helvetica Neue" panose="02000503000000020004" pitchFamily="2" charset="0"/>
                <a:cs typeface="Helvetica Neue" panose="02000503000000020004" pitchFamily="2" charset="0"/>
              </a:rPr>
              <a:t>)</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22 thousand protein coding genes</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98% of human genome is non-coding</a:t>
            </a:r>
          </a:p>
          <a:p>
            <a:pPr>
              <a:buClr>
                <a:schemeClr val="accent2"/>
              </a:buClr>
            </a:pPr>
            <a:r>
              <a:rPr lang="en-US" sz="2400" dirty="0">
                <a:latin typeface="Helvetica Neue" panose="02000503000000020004" pitchFamily="2" charset="0"/>
                <a:ea typeface="Helvetica Neue" panose="02000503000000020004" pitchFamily="2" charset="0"/>
                <a:cs typeface="Helvetica Neue" panose="02000503000000020004" pitchFamily="2" charset="0"/>
              </a:rPr>
              <a:t>… and we hardly have a clue.</a:t>
            </a:r>
          </a:p>
        </p:txBody>
      </p:sp>
      <p:pic>
        <p:nvPicPr>
          <p:cNvPr id="13" name="Picture 12">
            <a:extLst>
              <a:ext uri="{FF2B5EF4-FFF2-40B4-BE49-F238E27FC236}">
                <a16:creationId xmlns:a16="http://schemas.microsoft.com/office/drawing/2014/main" id="{585BDB9E-3A71-49A6-B8D2-4843B0E7BDC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64478" y="2571750"/>
            <a:ext cx="4518266" cy="2460169"/>
          </a:xfrm>
          <a:prstGeom prst="rect">
            <a:avLst/>
          </a:prstGeom>
        </p:spPr>
      </p:pic>
    </p:spTree>
    <p:extLst>
      <p:ext uri="{BB962C8B-B14F-4D97-AF65-F5344CB8AC3E}">
        <p14:creationId xmlns:p14="http://schemas.microsoft.com/office/powerpoint/2010/main" val="143938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Many discoveries remain</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5" name="TextBox 4"/>
          <p:cNvSpPr txBox="1"/>
          <p:nvPr/>
        </p:nvSpPr>
        <p:spPr>
          <a:xfrm>
            <a:off x="460375" y="4801449"/>
            <a:ext cx="2529860" cy="276999"/>
          </a:xfrm>
          <a:prstGeom prst="rect">
            <a:avLst/>
          </a:prstGeom>
          <a:noFill/>
        </p:spPr>
        <p:txBody>
          <a:bodyPr wrap="none" rtlCol="0">
            <a:spAutoFit/>
          </a:bodyPr>
          <a:lstStyle/>
          <a:p>
            <a:r>
              <a:rPr lang="en-GB" sz="1200" dirty="0" err="1">
                <a:latin typeface="Helvetica Neue"/>
              </a:rPr>
              <a:t>Stoeger</a:t>
            </a:r>
            <a:r>
              <a:rPr lang="en-GB" sz="1200" dirty="0">
                <a:latin typeface="Helvetica Neue"/>
              </a:rPr>
              <a:t> et al. </a:t>
            </a:r>
            <a:r>
              <a:rPr lang="en-GB" sz="1200" dirty="0" err="1">
                <a:latin typeface="Helvetica Neue"/>
              </a:rPr>
              <a:t>PLoS</a:t>
            </a:r>
            <a:r>
              <a:rPr lang="en-GB" sz="1200" dirty="0">
                <a:latin typeface="Helvetica Neue"/>
              </a:rPr>
              <a:t> Biology 2018</a:t>
            </a:r>
          </a:p>
        </p:txBody>
      </p:sp>
      <p:sp>
        <p:nvSpPr>
          <p:cNvPr id="7" name="Text Box 186"/>
          <p:cNvSpPr txBox="1">
            <a:spLocks noChangeArrowheads="1"/>
          </p:cNvSpPr>
          <p:nvPr/>
        </p:nvSpPr>
        <p:spPr bwMode="auto">
          <a:xfrm>
            <a:off x="1494341" y="1437770"/>
            <a:ext cx="6726022" cy="1900520"/>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Our human DNA is uncharted territory</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Dedicated paper on 5400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90% of papers just on 2,000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2015: 50% of research devoted on 3,000 genes known by 1991</a:t>
            </a:r>
            <a:endParaRPr lang="en-US" sz="2200" dirty="0">
              <a:latin typeface="Helvetica Neue"/>
              <a:cs typeface="Helvetica Neue"/>
            </a:endParaRPr>
          </a:p>
        </p:txBody>
      </p:sp>
    </p:spTree>
    <p:extLst>
      <p:ext uri="{BB962C8B-B14F-4D97-AF65-F5344CB8AC3E}">
        <p14:creationId xmlns:p14="http://schemas.microsoft.com/office/powerpoint/2010/main" val="8474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5433</TotalTime>
  <Words>755</Words>
  <Application>Microsoft Office PowerPoint</Application>
  <PresentationFormat>On-screen Show (16:9)</PresentationFormat>
  <Paragraphs>112</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Helvetica Neue</vt:lpstr>
      <vt:lpstr>Wingdings</vt:lpstr>
      <vt:lpstr>Office Theme</vt:lpstr>
      <vt:lpstr>FOS course Molecular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FOS course Molecular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BBMRI’s national genomics infrastructure</dc:title>
  <dc:creator>Heijmans, B.T. (MOLEPI)</dc:creator>
  <cp:lastModifiedBy>Heijmans, B.T. (MOLEPI)</cp:lastModifiedBy>
  <cp:revision>166</cp:revision>
  <dcterms:created xsi:type="dcterms:W3CDTF">2006-08-16T00:00:00Z</dcterms:created>
  <dcterms:modified xsi:type="dcterms:W3CDTF">2020-10-14T11:16:47Z</dcterms:modified>
</cp:coreProperties>
</file>