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88" r:id="rId3"/>
    <p:sldId id="386" r:id="rId4"/>
    <p:sldId id="372" r:id="rId5"/>
    <p:sldId id="378" r:id="rId6"/>
    <p:sldId id="379" r:id="rId7"/>
    <p:sldId id="380" r:id="rId8"/>
    <p:sldId id="385" r:id="rId9"/>
    <p:sldId id="381" r:id="rId10"/>
    <p:sldId id="373" r:id="rId11"/>
    <p:sldId id="364" r:id="rId12"/>
    <p:sldId id="384" r:id="rId13"/>
    <p:sldId id="387" r:id="rId14"/>
    <p:sldId id="392" r:id="rId15"/>
    <p:sldId id="401" r:id="rId16"/>
    <p:sldId id="399" r:id="rId17"/>
    <p:sldId id="397" r:id="rId18"/>
    <p:sldId id="396" r:id="rId19"/>
    <p:sldId id="398" r:id="rId20"/>
    <p:sldId id="391" r:id="rId21"/>
    <p:sldId id="402" r:id="rId22"/>
    <p:sldId id="393" r:id="rId23"/>
    <p:sldId id="390" r:id="rId24"/>
    <p:sldId id="383" r:id="rId25"/>
    <p:sldId id="38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2" autoAdjust="0"/>
  </p:normalViewPr>
  <p:slideViewPr>
    <p:cSldViewPr snapToGrid="0">
      <p:cViewPr varScale="1">
        <p:scale>
          <a:sx n="132" d="100"/>
          <a:sy n="132" d="100"/>
        </p:scale>
        <p:origin x="180" y="12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680" y="209550"/>
            <a:ext cx="8711976" cy="183515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Analyzing multiple omics levels</a:t>
            </a:r>
            <a:b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</a:br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- Mendelian randomization</a:t>
            </a:r>
            <a:endParaRPr lang="nl-NL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682779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Dept. of Biomedical Data Sciences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80" y="4614605"/>
            <a:ext cx="692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 Neue"/>
                <a:cs typeface="Helvetica Neue"/>
              </a:rPr>
              <a:t>FOS course Molecular Data Science </a:t>
            </a:r>
            <a:r>
              <a:rPr lang="mr-IN" sz="1500" dirty="0">
                <a:latin typeface="Helvetica Neue"/>
                <a:cs typeface="Helvetica Neue"/>
              </a:rPr>
              <a:t>–</a:t>
            </a:r>
            <a:r>
              <a:rPr lang="en-US" sz="1500" dirty="0">
                <a:latin typeface="Helvetica Neue"/>
                <a:cs typeface="Helvetica Neue"/>
              </a:rPr>
              <a:t> 3 November 2020.</a:t>
            </a: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rs. K.F. (Koen) Dekkers | LUMC">
            <a:extLst>
              <a:ext uri="{FF2B5EF4-FFF2-40B4-BE49-F238E27FC236}">
                <a16:creationId xmlns:a16="http://schemas.microsoft.com/office/drawing/2014/main" id="{A0307428-AA82-492C-84B1-40AB23CDF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 t="10177" r="11428" b="9492"/>
          <a:stretch/>
        </p:blipFill>
        <p:spPr bwMode="auto">
          <a:xfrm>
            <a:off x="6589452" y="2685858"/>
            <a:ext cx="1320801" cy="15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5E690-58F1-4602-B0C9-A567BE24C601}"/>
              </a:ext>
            </a:extLst>
          </p:cNvPr>
          <p:cNvSpPr txBox="1"/>
          <p:nvPr/>
        </p:nvSpPr>
        <p:spPr>
          <a:xfrm>
            <a:off x="6501536" y="4206345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Helvetica Neue"/>
              </a:rPr>
              <a:t>Koen Dekkers</a:t>
            </a:r>
            <a:endParaRPr lang="nl-NL" sz="1600" dirty="0">
              <a:solidFill>
                <a:srgbClr val="C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4181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Mendelian randomization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6"/>
          <p:cNvSpPr txBox="1">
            <a:spLocks noChangeArrowheads="1"/>
          </p:cNvSpPr>
          <p:nvPr/>
        </p:nvSpPr>
        <p:spPr bwMode="auto">
          <a:xfrm>
            <a:off x="1011034" y="1093239"/>
            <a:ext cx="7286841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Identify (sufficiently strong) genetic instrument.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i="1" dirty="0">
                <a:latin typeface="Helvetica Neue"/>
                <a:cs typeface="Helvetica Neue"/>
                <a:sym typeface="Wingdings"/>
              </a:rPr>
              <a:t>Here: SNP associated with cholesterol from GWAS (see last week’s practical)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Predict cholesterol level for every individual on basis of one’s genotype.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i="1" dirty="0">
                <a:latin typeface="Helvetica Neue"/>
                <a:cs typeface="Helvetica Neue"/>
                <a:sym typeface="Wingdings"/>
              </a:rPr>
              <a:t>Will explain only small proportion of variation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200" dirty="0">
                <a:latin typeface="Helvetica Neue"/>
                <a:cs typeface="Helvetica Neue"/>
              </a:rPr>
              <a:t>Test whether predicted (genetic) level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</a:rPr>
              <a:t>is associated with methylation.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i="1" dirty="0">
                <a:latin typeface="Helvetica Neue"/>
                <a:cs typeface="Helvetica Neue"/>
                <a:sym typeface="Wingdings"/>
              </a:rPr>
              <a:t>No confounding (unbiased effect estimate) &amp; only one possible direction of causality</a:t>
            </a:r>
            <a:endParaRPr lang="en-US" sz="2200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80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22678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Two-stage least squares model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110967" y="1339856"/>
            <a:ext cx="9033033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(Chol)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=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γ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genotype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2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age +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3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batch + …</a:t>
            </a:r>
            <a:br>
              <a:rPr lang="en-US" sz="2100" dirty="0">
                <a:latin typeface="Helvetica Neue"/>
                <a:cs typeface="Helvetica Neue"/>
                <a:sym typeface="Wingdings"/>
              </a:rPr>
            </a:br>
            <a:endParaRPr lang="en-US" sz="2100" dirty="0">
              <a:latin typeface="Helvetica Neue"/>
              <a:cs typeface="Helvetica Neue"/>
            </a:endParaRPr>
          </a:p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</a:rPr>
              <a:t>DNAm</a:t>
            </a:r>
            <a:r>
              <a:rPr lang="en-US" sz="2100" dirty="0">
                <a:latin typeface="Helvetica Neue"/>
                <a:cs typeface="Helvetica Neue"/>
              </a:rPr>
              <a:t> =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(Chol)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2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age + 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3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x batch + …</a:t>
            </a:r>
            <a:endParaRPr lang="en-US" sz="2100" dirty="0">
              <a:latin typeface="Helvetica Neue"/>
              <a:cs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92267" y="3228281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874111" y="2900712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8251" y="2900712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78555" y="4212211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Genetic Instrument</a:t>
            </a: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H="1" flipV="1">
            <a:off x="2932156" y="3512712"/>
            <a:ext cx="4444" cy="699499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0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14046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Beware of assumptions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3427653" y="1327526"/>
            <a:ext cx="23179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x-none" sz="2800" u="sng" dirty="0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Pleiotropy</a:t>
            </a:r>
            <a:endParaRPr lang="en-US" sz="2800" u="sng" dirty="0">
              <a:solidFill>
                <a:srgbClr val="800000"/>
              </a:solidFill>
              <a:latin typeface="Helvetica Neue"/>
              <a:cs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05959" y="2722717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787803" y="2395148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91943" y="2395148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92247" y="3706647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Genetic Instrument</a:t>
            </a: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H="1" flipV="1">
            <a:off x="2845848" y="3007148"/>
            <a:ext cx="4444" cy="699499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39041" y="3706647"/>
            <a:ext cx="2116089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Triglycerides</a:t>
            </a:r>
          </a:p>
        </p:txBody>
      </p:sp>
      <p:cxnSp>
        <p:nvCxnSpPr>
          <p:cNvPr id="12" name="Straight Arrow Connector 11"/>
          <p:cNvCxnSpPr>
            <a:stCxn id="18" idx="3"/>
            <a:endCxn id="11" idx="1"/>
          </p:cNvCxnSpPr>
          <p:nvPr/>
        </p:nvCxnSpPr>
        <p:spPr>
          <a:xfrm>
            <a:off x="3908336" y="4012647"/>
            <a:ext cx="830705" cy="0"/>
          </a:xfrm>
          <a:prstGeom prst="straightConnector1">
            <a:avLst/>
          </a:prstGeom>
          <a:ln w="38100" cmpd="sng">
            <a:solidFill>
              <a:srgbClr val="1F497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7" idx="2"/>
          </p:cNvCxnSpPr>
          <p:nvPr/>
        </p:nvCxnSpPr>
        <p:spPr>
          <a:xfrm flipH="1" flipV="1">
            <a:off x="5796920" y="3007148"/>
            <a:ext cx="166" cy="699499"/>
          </a:xfrm>
          <a:prstGeom prst="straightConnector1">
            <a:avLst/>
          </a:prstGeom>
          <a:ln w="38100" cmpd="sng">
            <a:solidFill>
              <a:srgbClr val="1F497D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66003" y="3058047"/>
            <a:ext cx="1800134" cy="6042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14046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Example: good and bad cholesterol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785B6-7EB4-442D-B3B0-0D34A8C84A34}"/>
              </a:ext>
            </a:extLst>
          </p:cNvPr>
          <p:cNvSpPr txBox="1"/>
          <p:nvPr/>
        </p:nvSpPr>
        <p:spPr>
          <a:xfrm>
            <a:off x="5375083" y="191395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 Neue"/>
              </a:rPr>
              <a:t>LDL</a:t>
            </a:r>
            <a:endParaRPr lang="nl-NL" sz="2400" dirty="0">
              <a:solidFill>
                <a:srgbClr val="C00000"/>
              </a:solidFill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1C614-E090-4CBF-85E1-832D2F79D8AF}"/>
              </a:ext>
            </a:extLst>
          </p:cNvPr>
          <p:cNvSpPr txBox="1"/>
          <p:nvPr/>
        </p:nvSpPr>
        <p:spPr>
          <a:xfrm>
            <a:off x="3008701" y="191395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 Neue"/>
              </a:rPr>
              <a:t>HDL</a:t>
            </a:r>
            <a:endParaRPr lang="nl-NL" sz="2400" dirty="0">
              <a:solidFill>
                <a:srgbClr val="C00000"/>
              </a:solidFill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4675B-2980-42DF-B282-79AAF5021039}"/>
              </a:ext>
            </a:extLst>
          </p:cNvPr>
          <p:cNvSpPr txBox="1"/>
          <p:nvPr/>
        </p:nvSpPr>
        <p:spPr>
          <a:xfrm>
            <a:off x="1202019" y="2887209"/>
            <a:ext cx="7226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What is the evidence for being good and bad?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Do you know medication targeting good or bad cholesterol?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53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98563"/>
            <a:ext cx="3910369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294030"/>
            <a:ext cx="3782031" cy="5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82521"/>
            <a:ext cx="6661805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294030"/>
            <a:ext cx="6661805" cy="5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82521"/>
            <a:ext cx="6661805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679158"/>
            <a:ext cx="6661805" cy="1789418"/>
          </a:xfrm>
          <a:prstGeom prst="rect">
            <a:avLst/>
          </a:prstGeom>
        </p:spPr>
      </p:pic>
      <p:sp>
        <p:nvSpPr>
          <p:cNvPr id="8" name="Text Box 186">
            <a:extLst>
              <a:ext uri="{FF2B5EF4-FFF2-40B4-BE49-F238E27FC236}">
                <a16:creationId xmlns:a16="http://schemas.microsoft.com/office/drawing/2014/main" id="{29F9338A-E379-4725-A344-D2F35204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8002"/>
            <a:ext cx="429670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  <a:sym typeface="Wingdings"/>
              </a:rPr>
              <a:t>1.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=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γ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PGS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...</a:t>
            </a:r>
            <a:endParaRPr lang="en-US" sz="21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43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E11343A-D61C-4D37-B21F-91CCFCA3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538"/>
            <a:ext cx="9144000" cy="754062"/>
          </a:xfrm>
        </p:spPr>
        <p:txBody>
          <a:bodyPr/>
          <a:lstStyle/>
          <a:p>
            <a:pPr eaLnBrk="1" hangingPunct="1"/>
            <a:r>
              <a:rPr lang="en-US" sz="3800" b="1" dirty="0" err="1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PolyGenic</a:t>
            </a:r>
            <a:r>
              <a:rPr lang="en-US" sz="3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 Scores (PGSs)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DCE7C-5F52-4620-A707-238F6B1FDDAD}"/>
              </a:ext>
            </a:extLst>
          </p:cNvPr>
          <p:cNvSpPr txBox="1"/>
          <p:nvPr/>
        </p:nvSpPr>
        <p:spPr>
          <a:xfrm>
            <a:off x="601005" y="1121310"/>
            <a:ext cx="8353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Find a GWAS publication with SNPs and effect sizes.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Have genotypes for your own study.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Count the number of minor alleles an individual has.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i="1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Multiply this number by the effect size of the allele.</a:t>
            </a: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Helvetica Neue"/>
            </a:endParaRPr>
          </a:p>
          <a:p>
            <a:pPr marL="252000" indent="-2520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/>
              </a:rPr>
              <a:t>The result is the genetically predicted level for an individual.</a:t>
            </a:r>
          </a:p>
        </p:txBody>
      </p:sp>
    </p:spTree>
    <p:extLst>
      <p:ext uri="{BB962C8B-B14F-4D97-AF65-F5344CB8AC3E}">
        <p14:creationId xmlns:p14="http://schemas.microsoft.com/office/powerpoint/2010/main" val="8769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A2C1E58-5029-4EC0-A850-E17FDE1C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95"/>
            <a:ext cx="9144000" cy="754062"/>
          </a:xfrm>
        </p:spPr>
        <p:txBody>
          <a:bodyPr/>
          <a:lstStyle/>
          <a:p>
            <a:pPr eaLnBrk="1" hangingPunct="1"/>
            <a:r>
              <a:rPr lang="en-US" sz="3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</a:rPr>
              <a:t>Constructing PGS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D1F19-F9E3-4DCA-8CE1-99358AD2585F}"/>
              </a:ext>
            </a:extLst>
          </p:cNvPr>
          <p:cNvSpPr/>
          <p:nvPr/>
        </p:nvSpPr>
        <p:spPr>
          <a:xfrm>
            <a:off x="0" y="4802828"/>
            <a:ext cx="27318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 Neue"/>
              </a:rPr>
              <a:t> </a:t>
            </a:r>
            <a:r>
              <a:rPr lang="en-GB" sz="1400" dirty="0" err="1">
                <a:latin typeface="Helvetica Neue"/>
              </a:rPr>
              <a:t>Deloukas</a:t>
            </a:r>
            <a:r>
              <a:rPr lang="en-GB" sz="1400" dirty="0">
                <a:latin typeface="Helvetica Neue"/>
              </a:rPr>
              <a:t> et al. </a:t>
            </a:r>
            <a:r>
              <a:rPr lang="en-GB" sz="1400" i="1" dirty="0">
                <a:latin typeface="Helvetica Neue"/>
              </a:rPr>
              <a:t>Nat Genet </a:t>
            </a:r>
            <a:r>
              <a:rPr lang="en-GB" sz="1400" dirty="0">
                <a:latin typeface="Helvetica Neue"/>
              </a:rPr>
              <a:t>2013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0EDBCDF-86DF-410C-B8E2-DD830851E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8793" y="1820610"/>
            <a:ext cx="8866414" cy="68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95D59AD-5AA2-4817-90B7-9CE70468B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8793" y="786882"/>
            <a:ext cx="8866414" cy="9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4E635-27D7-4828-B220-A6BA5435C414}"/>
              </a:ext>
            </a:extLst>
          </p:cNvPr>
          <p:cNvSpPr txBox="1"/>
          <p:nvPr/>
        </p:nvSpPr>
        <p:spPr>
          <a:xfrm>
            <a:off x="5742535" y="746381"/>
            <a:ext cx="2059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Minor allele effect size</a:t>
            </a:r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5DC858-589C-4530-BE65-291C62D2E96A}"/>
              </a:ext>
            </a:extLst>
          </p:cNvPr>
          <p:cNvCxnSpPr/>
          <p:nvPr/>
        </p:nvCxnSpPr>
        <p:spPr>
          <a:xfrm>
            <a:off x="6008784" y="1084935"/>
            <a:ext cx="0" cy="2075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293BC-AD69-4AD9-BEEB-1C79B4E5039B}"/>
              </a:ext>
            </a:extLst>
          </p:cNvPr>
          <p:cNvSpPr txBox="1"/>
          <p:nvPr/>
        </p:nvSpPr>
        <p:spPr>
          <a:xfrm>
            <a:off x="1609437" y="2642528"/>
            <a:ext cx="6591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tx2"/>
                </a:solidFill>
                <a:latin typeface="Helvetica Neue"/>
              </a:rPr>
              <a:t>Let genotypes for individual ‘Harry’ be:</a:t>
            </a:r>
          </a:p>
          <a:p>
            <a:pPr>
              <a:buClr>
                <a:schemeClr val="tx2"/>
              </a:buClr>
            </a:pPr>
            <a:r>
              <a:rPr lang="en-US" sz="2000" dirty="0">
                <a:solidFill>
                  <a:schemeClr val="tx2"/>
                </a:solidFill>
                <a:latin typeface="Helvetica Neue"/>
              </a:rPr>
              <a:t>GG (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LCAT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), TC (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CMIP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), GG (</a:t>
            </a:r>
            <a:r>
              <a:rPr lang="en-US" sz="2000" i="1" dirty="0">
                <a:solidFill>
                  <a:schemeClr val="tx2"/>
                </a:solidFill>
                <a:latin typeface="Helvetica Neue"/>
              </a:rPr>
              <a:t>STARD3</a:t>
            </a:r>
            <a:r>
              <a:rPr lang="en-US" sz="2000" dirty="0">
                <a:solidFill>
                  <a:schemeClr val="tx2"/>
                </a:solidFill>
                <a:latin typeface="Helvetica Neue"/>
              </a:rPr>
              <a:t>)</a:t>
            </a:r>
          </a:p>
          <a:p>
            <a:pPr marL="342900" indent="-342900">
              <a:buClr>
                <a:schemeClr val="tx2"/>
              </a:buClr>
              <a:buFont typeface="Arial"/>
              <a:buChar char="•"/>
            </a:pPr>
            <a:r>
              <a:rPr lang="en-US" sz="2000" dirty="0">
                <a:latin typeface="Helvetica Neue"/>
              </a:rPr>
              <a:t>What is his PGS (or genetically predicted HDL level)?</a:t>
            </a:r>
          </a:p>
        </p:txBody>
      </p:sp>
    </p:spTree>
    <p:extLst>
      <p:ext uri="{BB962C8B-B14F-4D97-AF65-F5344CB8AC3E}">
        <p14:creationId xmlns:p14="http://schemas.microsoft.com/office/powerpoint/2010/main" val="9659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validation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PolyGenic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Scores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0D9E0-999D-499F-AE06-977331C4BDC1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9" name="New picture">
            <a:extLst>
              <a:ext uri="{FF2B5EF4-FFF2-40B4-BE49-F238E27FC236}">
                <a16:creationId xmlns:a16="http://schemas.microsoft.com/office/drawing/2014/main" id="{0B1E72FA-9BBC-41D7-9D4A-A31392F9B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6" y="882521"/>
            <a:ext cx="6661805" cy="1689229"/>
          </a:xfrm>
          <a:prstGeom prst="rect">
            <a:avLst/>
          </a:prstGeom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DF9EA16C-CF82-4D95-A871-A75C38F8A51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8727" y="2679158"/>
            <a:ext cx="6661805" cy="1789418"/>
          </a:xfrm>
          <a:prstGeom prst="rect">
            <a:avLst/>
          </a:prstGeom>
        </p:spPr>
      </p:pic>
      <p:sp>
        <p:nvSpPr>
          <p:cNvPr id="8" name="Text Box 186">
            <a:extLst>
              <a:ext uri="{FF2B5EF4-FFF2-40B4-BE49-F238E27FC236}">
                <a16:creationId xmlns:a16="http://schemas.microsoft.com/office/drawing/2014/main" id="{29F9338A-E379-4725-A344-D2F35204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8002"/>
            <a:ext cx="4296709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  <a:sym typeface="Wingdings"/>
              </a:rPr>
              <a:t>1.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= γ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γ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PGS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...</a:t>
            </a:r>
            <a:endParaRPr lang="en-US" sz="21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1636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A04DE6-B3AB-42F4-B058-08ACB82CB531}"/>
              </a:ext>
            </a:extLst>
          </p:cNvPr>
          <p:cNvSpPr txBox="1">
            <a:spLocks/>
          </p:cNvSpPr>
          <p:nvPr/>
        </p:nvSpPr>
        <p:spPr bwMode="auto">
          <a:xfrm>
            <a:off x="0" y="26208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single most important distinction in study designs</a:t>
            </a:r>
          </a:p>
        </p:txBody>
      </p:sp>
    </p:spTree>
    <p:extLst>
      <p:ext uri="{BB962C8B-B14F-4D97-AF65-F5344CB8AC3E}">
        <p14:creationId xmlns:p14="http://schemas.microsoft.com/office/powerpoint/2010/main" val="168418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causal inference</a:t>
            </a:r>
          </a:p>
        </p:txBody>
      </p:sp>
      <p:pic>
        <p:nvPicPr>
          <p:cNvPr id="7" name="New picture">
            <a:extLst>
              <a:ext uri="{FF2B5EF4-FFF2-40B4-BE49-F238E27FC236}">
                <a16:creationId xmlns:a16="http://schemas.microsoft.com/office/drawing/2014/main" id="{724773DE-2733-463D-A931-9686DE59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2" y="1968029"/>
            <a:ext cx="8365655" cy="2005895"/>
          </a:xfrm>
          <a:prstGeom prst="rect">
            <a:avLst/>
          </a:prstGeom>
        </p:spPr>
      </p:pic>
      <p:pic>
        <p:nvPicPr>
          <p:cNvPr id="9" name="New picture">
            <a:extLst>
              <a:ext uri="{FF2B5EF4-FFF2-40B4-BE49-F238E27FC236}">
                <a16:creationId xmlns:a16="http://schemas.microsoft.com/office/drawing/2014/main" id="{DF1064B4-64DA-4B41-A6C9-E3D839BA66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0" y="705255"/>
            <a:ext cx="8365657" cy="1259904"/>
          </a:xfrm>
          <a:prstGeom prst="rect">
            <a:avLst/>
          </a:prstGeom>
        </p:spPr>
      </p:pic>
      <p:sp>
        <p:nvSpPr>
          <p:cNvPr id="10" name="Text Box 186">
            <a:extLst>
              <a:ext uri="{FF2B5EF4-FFF2-40B4-BE49-F238E27FC236}">
                <a16:creationId xmlns:a16="http://schemas.microsoft.com/office/drawing/2014/main" id="{A53FC3AB-F737-40E0-8EDB-B1A7219A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728002"/>
            <a:ext cx="48006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</a:rPr>
              <a:t>2.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</a:rPr>
              <a:t>CHD</a:t>
            </a:r>
            <a:r>
              <a:rPr lang="en-US" sz="2100" dirty="0">
                <a:latin typeface="Helvetica Neue"/>
                <a:cs typeface="Helvetica Neue"/>
              </a:rPr>
              <a:t> =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….</a:t>
            </a:r>
            <a:endParaRPr lang="en-US" sz="2100" dirty="0">
              <a:latin typeface="Helvetica Neue"/>
              <a:cs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480D8-0037-4BF8-8FEA-B69A59041426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504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MR – causal inference</a:t>
            </a:r>
          </a:p>
        </p:txBody>
      </p:sp>
      <p:pic>
        <p:nvPicPr>
          <p:cNvPr id="7" name="New picture">
            <a:extLst>
              <a:ext uri="{FF2B5EF4-FFF2-40B4-BE49-F238E27FC236}">
                <a16:creationId xmlns:a16="http://schemas.microsoft.com/office/drawing/2014/main" id="{724773DE-2733-463D-A931-9686DE59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2" y="2673877"/>
            <a:ext cx="8365655" cy="2005895"/>
          </a:xfrm>
          <a:prstGeom prst="rect">
            <a:avLst/>
          </a:prstGeom>
        </p:spPr>
      </p:pic>
      <p:pic>
        <p:nvPicPr>
          <p:cNvPr id="9" name="New picture">
            <a:extLst>
              <a:ext uri="{FF2B5EF4-FFF2-40B4-BE49-F238E27FC236}">
                <a16:creationId xmlns:a16="http://schemas.microsoft.com/office/drawing/2014/main" id="{DF1064B4-64DA-4B41-A6C9-E3D839BA66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860" y="705254"/>
            <a:ext cx="8365657" cy="2005895"/>
          </a:xfrm>
          <a:prstGeom prst="rect">
            <a:avLst/>
          </a:prstGeom>
        </p:spPr>
      </p:pic>
      <p:sp>
        <p:nvSpPr>
          <p:cNvPr id="10" name="Text Box 186">
            <a:extLst>
              <a:ext uri="{FF2B5EF4-FFF2-40B4-BE49-F238E27FC236}">
                <a16:creationId xmlns:a16="http://schemas.microsoft.com/office/drawing/2014/main" id="{A53FC3AB-F737-40E0-8EDB-B1A7219AB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728002"/>
            <a:ext cx="48006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100" dirty="0">
                <a:latin typeface="Helvetica Neue"/>
                <a:cs typeface="Helvetica Neue"/>
              </a:rPr>
              <a:t>2.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</a:rPr>
              <a:t>CHD</a:t>
            </a:r>
            <a:r>
              <a:rPr lang="en-US" sz="2100" dirty="0">
                <a:latin typeface="Helvetica Neue"/>
                <a:cs typeface="Helvetica Neue"/>
              </a:rPr>
              <a:t> =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latin typeface="Helvetica Neue"/>
                <a:cs typeface="Helvetica Neue"/>
                <a:sym typeface="Wingdings"/>
              </a:rPr>
              <a:t>0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 +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β</a:t>
            </a:r>
            <a:r>
              <a:rPr lang="en-US" sz="2100" baseline="-250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1 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x </a:t>
            </a:r>
            <a:r>
              <a:rPr lang="en-US" sz="2100" dirty="0" err="1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pred</a:t>
            </a:r>
            <a:r>
              <a:rPr lang="en-US" sz="2100" dirty="0">
                <a:solidFill>
                  <a:schemeClr val="accent2"/>
                </a:solidFill>
                <a:latin typeface="Helvetica Neue"/>
                <a:cs typeface="Helvetica Neue"/>
                <a:sym typeface="Wingdings"/>
              </a:rPr>
              <a:t>(Lipid) </a:t>
            </a:r>
            <a:r>
              <a:rPr lang="en-US" sz="2100" dirty="0">
                <a:latin typeface="Helvetica Neue"/>
                <a:cs typeface="Helvetica Neue"/>
                <a:sym typeface="Wingdings"/>
              </a:rPr>
              <a:t>+ ….</a:t>
            </a:r>
            <a:endParaRPr lang="en-US" sz="2100" dirty="0">
              <a:latin typeface="Helvetica Neue"/>
              <a:cs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480D8-0037-4BF8-8FEA-B69A59041426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71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7541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Mendelian randomization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New picture">
            <a:extLst>
              <a:ext uri="{FF2B5EF4-FFF2-40B4-BE49-F238E27FC236}">
                <a16:creationId xmlns:a16="http://schemas.microsoft.com/office/drawing/2014/main" id="{724773DE-2733-463D-A931-9686DE59E9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78" y="2476653"/>
            <a:ext cx="9083798" cy="1091496"/>
          </a:xfrm>
          <a:prstGeom prst="rect">
            <a:avLst/>
          </a:prstGeom>
        </p:spPr>
      </p:pic>
      <p:pic>
        <p:nvPicPr>
          <p:cNvPr id="9" name="New picture">
            <a:extLst>
              <a:ext uri="{FF2B5EF4-FFF2-40B4-BE49-F238E27FC236}">
                <a16:creationId xmlns:a16="http://schemas.microsoft.com/office/drawing/2014/main" id="{DF1064B4-64DA-4B41-A6C9-E3D839BA66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77" y="1381320"/>
            <a:ext cx="9083807" cy="1091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E7CEA-F130-4739-8F12-B3706EA3BB6D}"/>
              </a:ext>
            </a:extLst>
          </p:cNvPr>
          <p:cNvSpPr txBox="1"/>
          <p:nvPr/>
        </p:nvSpPr>
        <p:spPr>
          <a:xfrm>
            <a:off x="5980710" y="4840977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 Neue"/>
              </a:rPr>
              <a:t>Holmes et al. </a:t>
            </a:r>
            <a:r>
              <a:rPr lang="en-US" sz="1400" i="1" dirty="0" err="1">
                <a:latin typeface="Helvetica Neue"/>
              </a:rPr>
              <a:t>Eur</a:t>
            </a:r>
            <a:r>
              <a:rPr lang="en-US" sz="1400" i="1" dirty="0">
                <a:latin typeface="Helvetica Neue"/>
              </a:rPr>
              <a:t> Heart J </a:t>
            </a:r>
            <a:r>
              <a:rPr lang="en-US" sz="1400" dirty="0">
                <a:latin typeface="Helvetica Neue"/>
              </a:rPr>
              <a:t>2015</a:t>
            </a:r>
            <a:endParaRPr lang="nl-NL" sz="1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957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14046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HDL and LDL in human studies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F0895-5169-48E1-B0DD-21E5ACEF2453}"/>
              </a:ext>
            </a:extLst>
          </p:cNvPr>
          <p:cNvSpPr txBox="1"/>
          <p:nvPr/>
        </p:nvSpPr>
        <p:spPr>
          <a:xfrm>
            <a:off x="638871" y="1910030"/>
            <a:ext cx="78662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Observational: cross-sectional &amp; prospective case/control studies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Experimental: drugs in clinical trial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/>
              </a:rPr>
              <a:t>‘Natural experiment’: Mendelian randomization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47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92774" y="1361061"/>
            <a:ext cx="8758452" cy="3571678"/>
          </a:xfrm>
          <a:prstGeom prst="ellips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>
            <a:stCxn id="24" idx="6"/>
            <a:endCxn id="25" idx="2"/>
          </p:cNvCxnSpPr>
          <p:nvPr/>
        </p:nvCxnSpPr>
        <p:spPr>
          <a:xfrm flipV="1">
            <a:off x="2757000" y="3133326"/>
            <a:ext cx="3789906" cy="2211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4"/>
            <a:endCxn id="27" idx="0"/>
          </p:cNvCxnSpPr>
          <p:nvPr/>
        </p:nvCxnSpPr>
        <p:spPr>
          <a:xfrm>
            <a:off x="4573770" y="2216584"/>
            <a:ext cx="1873" cy="193697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09014" y="2460286"/>
            <a:ext cx="3147237" cy="1360968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Integrative Genomics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>
          <a:xfrm>
            <a:off x="3540643" y="2810311"/>
            <a:ext cx="2066256" cy="67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Helvetica Neue"/>
                <a:cs typeface="Helvetica Neue"/>
              </a:rPr>
              <a:t>Methylome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0744" y="2820092"/>
            <a:ext cx="2066256" cy="6706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Environment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46906" y="2797976"/>
            <a:ext cx="2066256" cy="6706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Phenotype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40642" y="1545885"/>
            <a:ext cx="2066256" cy="67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Helvetica Neue"/>
                <a:cs typeface="Helvetica Neue"/>
              </a:rPr>
              <a:t>Genome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40643" y="4153557"/>
            <a:ext cx="2070000" cy="670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Helvetica Neue"/>
                <a:cs typeface="Helvetica Neue"/>
              </a:rPr>
              <a:t>Transcriptome</a:t>
            </a:r>
            <a:endParaRPr lang="en-GB" dirty="0">
              <a:latin typeface="Helvetica Neue"/>
              <a:cs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8424" y="247115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Neue"/>
                <a:cs typeface="Helvetica Neue"/>
              </a:rPr>
              <a:t>Reference data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459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24" grpId="0" animBg="1"/>
      <p:bldP spid="25" grpId="0" animBg="1"/>
      <p:bldP spid="26" grpId="0" animBg="1"/>
      <p:bldP spid="27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2010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Molecular Data Science in populations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1312440"/>
            <a:ext cx="7670080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The human as ‘model organism’: </a:t>
            </a:r>
            <a:b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</a:b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Exploiting natural variation in large-scale population studies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Genome biology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Disease mechanisms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Biomarkers</a:t>
            </a: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  <p:pic>
        <p:nvPicPr>
          <p:cNvPr id="26" name="Picture 2" descr="Image result for human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5910" y="3237161"/>
            <a:ext cx="1360091" cy="13881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ous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5254" y="3145267"/>
            <a:ext cx="1527912" cy="1527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el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3486" y="3348342"/>
            <a:ext cx="1373819" cy="1373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094074" y="4035251"/>
            <a:ext cx="4594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26408" y="4035251"/>
            <a:ext cx="4594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2515" y="476349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/>
              </a:rPr>
              <a:t>❶</a:t>
            </a:r>
            <a:endParaRPr lang="en-GB" dirty="0">
              <a:latin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7450" y="47787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/>
              </a:rPr>
              <a:t>❷</a:t>
            </a:r>
            <a:endParaRPr lang="en-GB" dirty="0">
              <a:latin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3790" y="472216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/>
              </a:rPr>
              <a:t>❸</a:t>
            </a:r>
            <a:endParaRPr lang="en-GB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965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F2F26CEC-4C6E-4C19-AC25-F6822C27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5556" y="828444"/>
            <a:ext cx="3938587" cy="330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7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Epigenome-wide Association Study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293896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261139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261139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137" y="1280244"/>
            <a:ext cx="8085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1. Data: methylation at 450 thousand </a:t>
            </a:r>
            <a:r>
              <a:rPr lang="en-US" dirty="0" err="1">
                <a:latin typeface="Helvetica Neue"/>
              </a:rPr>
              <a:t>CpGs</a:t>
            </a:r>
            <a:r>
              <a:rPr lang="en-US" dirty="0">
                <a:latin typeface="Helvetica Neue"/>
              </a:rPr>
              <a:t> + lipids levels in 2000 individuals </a:t>
            </a:r>
          </a:p>
          <a:p>
            <a:r>
              <a:rPr lang="en-US" dirty="0">
                <a:latin typeface="Helvetica Neue"/>
              </a:rPr>
              <a:t>2. Test per </a:t>
            </a:r>
            <a:r>
              <a:rPr lang="en-US" dirty="0" err="1">
                <a:latin typeface="Helvetica Neue"/>
              </a:rPr>
              <a:t>CpG</a:t>
            </a:r>
            <a:r>
              <a:rPr lang="en-US" dirty="0">
                <a:latin typeface="Helvetica Neue"/>
              </a:rPr>
              <a:t>: </a:t>
            </a:r>
            <a:r>
              <a:rPr lang="en-GB" dirty="0">
                <a:solidFill>
                  <a:srgbClr val="C00000"/>
                </a:solidFill>
                <a:latin typeface="Helvetica Neue"/>
              </a:rPr>
              <a:t>DNAm </a:t>
            </a:r>
            <a:r>
              <a:rPr lang="en-GB" dirty="0">
                <a:latin typeface="Helvetica Neue"/>
              </a:rPr>
              <a:t>~ </a:t>
            </a:r>
            <a:r>
              <a:rPr lang="en-GB" dirty="0">
                <a:solidFill>
                  <a:srgbClr val="C00000"/>
                </a:solidFill>
                <a:latin typeface="Helvetica Neue"/>
              </a:rPr>
              <a:t>cholesterol </a:t>
            </a:r>
            <a:r>
              <a:rPr lang="en-GB" dirty="0">
                <a:latin typeface="Helvetica Neue"/>
              </a:rPr>
              <a:t>+ sex + age + cell counts + batches</a:t>
            </a:r>
          </a:p>
        </p:txBody>
      </p:sp>
    </p:spTree>
    <p:extLst>
      <p:ext uri="{BB962C8B-B14F-4D97-AF65-F5344CB8AC3E}">
        <p14:creationId xmlns:p14="http://schemas.microsoft.com/office/powerpoint/2010/main" val="42820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What’s next?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0" name="Text Box 186"/>
          <p:cNvSpPr txBox="1">
            <a:spLocks noChangeArrowheads="1"/>
          </p:cNvSpPr>
          <p:nvPr/>
        </p:nvSpPr>
        <p:spPr bwMode="auto">
          <a:xfrm>
            <a:off x="1541207" y="2597600"/>
            <a:ext cx="6374448" cy="114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Can we make conclusions stronger?</a:t>
            </a:r>
          </a:p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What are the main limitations in observational epidemiology?</a:t>
            </a: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712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What’s next?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</p:spTree>
    <p:extLst>
      <p:ext uri="{BB962C8B-B14F-4D97-AF65-F5344CB8AC3E}">
        <p14:creationId xmlns:p14="http://schemas.microsoft.com/office/powerpoint/2010/main" val="25541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Alternative for experiment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pic>
        <p:nvPicPr>
          <p:cNvPr id="8" name="Picture 2" descr="Image result for central dogma crick">
            <a:extLst>
              <a:ext uri="{FF2B5EF4-FFF2-40B4-BE49-F238E27FC236}">
                <a16:creationId xmlns:a16="http://schemas.microsoft.com/office/drawing/2014/main" id="{351306A6-D958-4E96-A730-14F5F78F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4386" y="1943430"/>
            <a:ext cx="4507083" cy="299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6ACF3-9B73-4EA3-A54E-16FB7DD32A23}"/>
              </a:ext>
            </a:extLst>
          </p:cNvPr>
          <p:cNvSpPr txBox="1"/>
          <p:nvPr/>
        </p:nvSpPr>
        <p:spPr>
          <a:xfrm>
            <a:off x="6013243" y="487088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Crick, 1956</a:t>
            </a:r>
            <a:endParaRPr lang="en-GB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27B1B4-D4D7-4806-8D32-333C157FDD87}"/>
              </a:ext>
            </a:extLst>
          </p:cNvPr>
          <p:cNvCxnSpPr/>
          <p:nvPr/>
        </p:nvCxnSpPr>
        <p:spPr>
          <a:xfrm>
            <a:off x="6502677" y="3234906"/>
            <a:ext cx="388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4FB660-5076-4804-B78F-55D353B45509}"/>
              </a:ext>
            </a:extLst>
          </p:cNvPr>
          <p:cNvSpPr txBox="1"/>
          <p:nvPr/>
        </p:nvSpPr>
        <p:spPr>
          <a:xfrm>
            <a:off x="6896128" y="310410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Cholesterol</a:t>
            </a:r>
            <a:endParaRPr lang="nl-NL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Alternative for experiment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67607" y="1607234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49451" y="127966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3591" y="1279665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10" name="Text Box 186"/>
          <p:cNvSpPr txBox="1">
            <a:spLocks noChangeArrowheads="1"/>
          </p:cNvSpPr>
          <p:nvPr/>
        </p:nvSpPr>
        <p:spPr bwMode="auto">
          <a:xfrm>
            <a:off x="789099" y="2264665"/>
            <a:ext cx="7545765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An experiment of nature using genetic variation as causal anchor</a:t>
            </a:r>
          </a:p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‘Mendelian randomization’: a natural trial with exposures to genetic variations randomized according to Mendel’s law and with the exposed blinded towards exposure.</a:t>
            </a:r>
          </a:p>
          <a:p>
            <a:pPr marL="342900" indent="-342900">
              <a:spcAft>
                <a:spcPts val="300"/>
              </a:spcAft>
              <a:buClr>
                <a:schemeClr val="tx2"/>
              </a:buClr>
              <a:buFont typeface="Arial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Uses genetic variant(s) as ‘instrumental variable’ instead of measured variable itself.</a:t>
            </a:r>
          </a:p>
        </p:txBody>
      </p:sp>
    </p:spTree>
    <p:extLst>
      <p:ext uri="{BB962C8B-B14F-4D97-AF65-F5344CB8AC3E}">
        <p14:creationId xmlns:p14="http://schemas.microsoft.com/office/powerpoint/2010/main" val="224472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Alternative for experiment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2267" y="2864979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874111" y="2537410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Cholesterol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8251" y="2537410"/>
            <a:ext cx="2609953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rgbClr val="000000"/>
                </a:solidFill>
                <a:latin typeface="Helvetica Neue"/>
                <a:cs typeface="Helvetica Neue"/>
              </a:rPr>
              <a:t>LDLR</a:t>
            </a:r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 methylation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22488" y="1284095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Confounding</a:t>
            </a:r>
          </a:p>
        </p:txBody>
      </p:sp>
      <p:cxnSp>
        <p:nvCxnSpPr>
          <p:cNvPr id="11" name="Straight Arrow Connector 10"/>
          <p:cNvCxnSpPr>
            <a:stCxn id="8" idx="2"/>
            <a:endCxn id="7" idx="0"/>
          </p:cNvCxnSpPr>
          <p:nvPr/>
        </p:nvCxnSpPr>
        <p:spPr>
          <a:xfrm>
            <a:off x="4280533" y="1896095"/>
            <a:ext cx="1602695" cy="641315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2932156" y="1896095"/>
            <a:ext cx="1348377" cy="641315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878555" y="3848909"/>
            <a:ext cx="2116089" cy="61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Helvetica Neue"/>
                <a:cs typeface="Helvetica Neue"/>
              </a:rPr>
              <a:t>SNPs</a:t>
            </a:r>
          </a:p>
        </p:txBody>
      </p:sp>
      <p:cxnSp>
        <p:nvCxnSpPr>
          <p:cNvPr id="16" name="Straight Arrow Connector 15"/>
          <p:cNvCxnSpPr>
            <a:stCxn id="15" idx="0"/>
            <a:endCxn id="6" idx="2"/>
          </p:cNvCxnSpPr>
          <p:nvPr/>
        </p:nvCxnSpPr>
        <p:spPr>
          <a:xfrm flipH="1" flipV="1">
            <a:off x="2932156" y="3149410"/>
            <a:ext cx="4444" cy="699499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64271F-9D4F-433A-A38E-44F43A0125EF}"/>
              </a:ext>
            </a:extLst>
          </p:cNvPr>
          <p:cNvSpPr txBox="1"/>
          <p:nvPr/>
        </p:nvSpPr>
        <p:spPr>
          <a:xfrm>
            <a:off x="1763050" y="4729535"/>
            <a:ext cx="2918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Helvetica Neue"/>
              </a:rPr>
              <a:t>*Which we know from GWASs</a:t>
            </a:r>
            <a:endParaRPr lang="nl-NL" sz="1600" i="1" dirty="0"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42C92-E20B-4D3D-9E91-5C6C32BA8DEA}"/>
              </a:ext>
            </a:extLst>
          </p:cNvPr>
          <p:cNvSpPr txBox="1"/>
          <p:nvPr/>
        </p:nvSpPr>
        <p:spPr>
          <a:xfrm>
            <a:off x="3174863" y="39511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/>
              </a:rPr>
              <a:t>*</a:t>
            </a:r>
            <a:endParaRPr lang="nl-NL" dirty="0">
              <a:latin typeface="Helvetica Neue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75A3DD-0DDB-4822-AA78-A83212448170}"/>
              </a:ext>
            </a:extLst>
          </p:cNvPr>
          <p:cNvCxnSpPr/>
          <p:nvPr/>
        </p:nvCxnSpPr>
        <p:spPr>
          <a:xfrm>
            <a:off x="3992267" y="2864979"/>
            <a:ext cx="582255" cy="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668</Words>
  <Application>Microsoft Office PowerPoint</Application>
  <PresentationFormat>On-screen Show (16:9)</PresentationFormat>
  <Paragraphs>118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Helvetica Neue</vt:lpstr>
      <vt:lpstr>Office Theme</vt:lpstr>
      <vt:lpstr>Analyzing multiple omics levels - Mendelian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PolyGenic Scores (PGSs)</vt:lpstr>
      <vt:lpstr>Constructing PGS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Heijmans, B.T. (MOLEPI)</cp:lastModifiedBy>
  <cp:revision>179</cp:revision>
  <dcterms:created xsi:type="dcterms:W3CDTF">2006-08-16T00:00:00Z</dcterms:created>
  <dcterms:modified xsi:type="dcterms:W3CDTF">2020-11-02T13:44:35Z</dcterms:modified>
</cp:coreProperties>
</file>