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9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auckland.ac.nz/~ihaka/downloads/the-r-project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1CCE-4D3E-489D-9B3E-ADFA1ABA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81D8-8158-4D94-A059-463EF036B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Sinke - l.j.sinke@lumc.nl</a:t>
            </a:r>
          </a:p>
        </p:txBody>
      </p:sp>
    </p:spTree>
    <p:extLst>
      <p:ext uri="{BB962C8B-B14F-4D97-AF65-F5344CB8AC3E}">
        <p14:creationId xmlns:p14="http://schemas.microsoft.com/office/powerpoint/2010/main" val="220462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Not always intuitive syntax</a:t>
            </a:r>
          </a:p>
          <a:p>
            <a:r>
              <a:rPr lang="en-US" dirty="0"/>
              <a:t>Steep learning curve - command-line type user interface</a:t>
            </a:r>
          </a:p>
          <a:p>
            <a:r>
              <a:rPr lang="en-US" dirty="0"/>
              <a:t>Requires experience - multiple options for any problem</a:t>
            </a:r>
          </a:p>
          <a:p>
            <a:r>
              <a:rPr lang="en-US" dirty="0"/>
              <a:t>Continuously changing - need to stay up-to-date</a:t>
            </a:r>
          </a:p>
          <a:p>
            <a:r>
              <a:rPr lang="en-US" dirty="0"/>
              <a:t>No official support - sometimes poor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4959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bioconductor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Software repository - over 1,500 bioinformatics packages</a:t>
            </a:r>
          </a:p>
          <a:p>
            <a:r>
              <a:rPr lang="en-US" dirty="0"/>
              <a:t>Analysis of high-throughput genomic data</a:t>
            </a:r>
          </a:p>
          <a:p>
            <a:r>
              <a:rPr lang="en-US" dirty="0"/>
              <a:t>Integration of annotations, such as GO</a:t>
            </a:r>
          </a:p>
          <a:p>
            <a:r>
              <a:rPr lang="en-US" dirty="0"/>
              <a:t>Obligatory vignettes - high quality documentation</a:t>
            </a:r>
          </a:p>
          <a:p>
            <a:r>
              <a:rPr lang="en-US" dirty="0"/>
              <a:t>Daily build system - guarantees software works</a:t>
            </a:r>
          </a:p>
        </p:txBody>
      </p:sp>
    </p:spTree>
    <p:extLst>
      <p:ext uri="{BB962C8B-B14F-4D97-AF65-F5344CB8AC3E}">
        <p14:creationId xmlns:p14="http://schemas.microsoft.com/office/powerpoint/2010/main" val="427065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R graph gallery: http://www.r-graph-gallery.com/</a:t>
            </a:r>
          </a:p>
          <a:p>
            <a:r>
              <a:rPr lang="en-US" dirty="0"/>
              <a:t>R web application: https://shiny.rstudio.com/gallery/</a:t>
            </a:r>
          </a:p>
          <a:p>
            <a:r>
              <a:rPr lang="en-US" dirty="0"/>
              <a:t>Bioconductor: https://bioconductor.org/</a:t>
            </a:r>
          </a:p>
          <a:p>
            <a:r>
              <a:rPr lang="en-US" dirty="0"/>
              <a:t>Online courses: https://www.datacamp.com/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R course at LUMC: https://barmsijs.lumc.nl/R_course/</a:t>
            </a:r>
          </a:p>
        </p:txBody>
      </p:sp>
    </p:spTree>
    <p:extLst>
      <p:ext uri="{BB962C8B-B14F-4D97-AF65-F5344CB8AC3E}">
        <p14:creationId xmlns:p14="http://schemas.microsoft.com/office/powerpoint/2010/main" val="206892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2 day course: 2 lectures + 3 practical sessions</a:t>
            </a:r>
          </a:p>
          <a:p>
            <a:r>
              <a:rPr lang="en-US" dirty="0"/>
              <a:t>Lectures: Introduction to R and RStudio Cloud</a:t>
            </a:r>
          </a:p>
          <a:p>
            <a:r>
              <a:rPr lang="en-US" dirty="0"/>
              <a:t>Practicals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21AC5-78B7-4EBE-AA3E-AE7026B37188}"/>
              </a:ext>
            </a:extLst>
          </p:cNvPr>
          <p:cNvSpPr/>
          <p:nvPr/>
        </p:nvSpPr>
        <p:spPr>
          <a:xfrm>
            <a:off x="1337094" y="3520442"/>
            <a:ext cx="2631057" cy="263105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5E04D-5BFA-4F97-9EAF-C7EF7F1D97BB}"/>
              </a:ext>
            </a:extLst>
          </p:cNvPr>
          <p:cNvSpPr/>
          <p:nvPr/>
        </p:nvSpPr>
        <p:spPr>
          <a:xfrm>
            <a:off x="4779430" y="3520441"/>
            <a:ext cx="2631057" cy="263105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40898-0A73-4751-A556-1F273A975C24}"/>
              </a:ext>
            </a:extLst>
          </p:cNvPr>
          <p:cNvSpPr/>
          <p:nvPr/>
        </p:nvSpPr>
        <p:spPr>
          <a:xfrm>
            <a:off x="8221766" y="3520440"/>
            <a:ext cx="2631057" cy="263105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Bookmark">
            <a:extLst>
              <a:ext uri="{FF2B5EF4-FFF2-40B4-BE49-F238E27FC236}">
                <a16:creationId xmlns:a16="http://schemas.microsoft.com/office/drawing/2014/main" id="{C61DE528-9495-4065-91F0-F545EC1A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918" y="336257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3AE4A-F9BD-4AF4-90D7-133595A6BD86}"/>
              </a:ext>
            </a:extLst>
          </p:cNvPr>
          <p:cNvSpPr txBox="1"/>
          <p:nvPr/>
        </p:nvSpPr>
        <p:spPr>
          <a:xfrm>
            <a:off x="1431986" y="3466068"/>
            <a:ext cx="4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</a:t>
            </a:r>
            <a:endParaRPr lang="en-GB" sz="2800" b="1" dirty="0"/>
          </a:p>
        </p:txBody>
      </p:sp>
      <p:pic>
        <p:nvPicPr>
          <p:cNvPr id="11" name="Graphic 10" descr="Bookmark">
            <a:extLst>
              <a:ext uri="{FF2B5EF4-FFF2-40B4-BE49-F238E27FC236}">
                <a16:creationId xmlns:a16="http://schemas.microsoft.com/office/drawing/2014/main" id="{1E53D865-F276-4F92-9407-616304D9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5254" y="336257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E37722-4683-4594-99B2-5D937A00F11C}"/>
              </a:ext>
            </a:extLst>
          </p:cNvPr>
          <p:cNvSpPr txBox="1"/>
          <p:nvPr/>
        </p:nvSpPr>
        <p:spPr>
          <a:xfrm>
            <a:off x="4874322" y="3466068"/>
            <a:ext cx="4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en-GB" sz="2800" b="1" dirty="0"/>
          </a:p>
        </p:txBody>
      </p:sp>
      <p:pic>
        <p:nvPicPr>
          <p:cNvPr id="13" name="Graphic 12" descr="Bookmark">
            <a:extLst>
              <a:ext uri="{FF2B5EF4-FFF2-40B4-BE49-F238E27FC236}">
                <a16:creationId xmlns:a16="http://schemas.microsoft.com/office/drawing/2014/main" id="{07D7F9D6-0CEC-46D7-8DBE-C812AE8C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558" y="336257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C7CA88-D400-4122-A9B0-140248FB1137}"/>
              </a:ext>
            </a:extLst>
          </p:cNvPr>
          <p:cNvSpPr txBox="1"/>
          <p:nvPr/>
        </p:nvSpPr>
        <p:spPr>
          <a:xfrm>
            <a:off x="8322626" y="3466068"/>
            <a:ext cx="44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</a:t>
            </a:r>
            <a:endParaRPr lang="en-GB" sz="28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24823D-8914-4334-99D8-B4533E0D14BD}"/>
              </a:ext>
            </a:extLst>
          </p:cNvPr>
          <p:cNvSpPr txBox="1">
            <a:spLocks/>
          </p:cNvSpPr>
          <p:nvPr/>
        </p:nvSpPr>
        <p:spPr>
          <a:xfrm>
            <a:off x="1431986" y="4331351"/>
            <a:ext cx="2406769" cy="150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reproducible work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importing data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manipulation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A356EE0-7D04-494B-B27C-12D14895D804}"/>
              </a:ext>
            </a:extLst>
          </p:cNvPr>
          <p:cNvSpPr txBox="1">
            <a:spLocks/>
          </p:cNvSpPr>
          <p:nvPr/>
        </p:nvSpPr>
        <p:spPr>
          <a:xfrm>
            <a:off x="4874322" y="4331351"/>
            <a:ext cx="2406769" cy="150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visualization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analysis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writing functions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D6F37B-6FB6-46BB-A30C-51CAB54EB2AA}"/>
              </a:ext>
            </a:extLst>
          </p:cNvPr>
          <p:cNvSpPr txBox="1">
            <a:spLocks/>
          </p:cNvSpPr>
          <p:nvPr/>
        </p:nvSpPr>
        <p:spPr>
          <a:xfrm>
            <a:off x="8322626" y="4331351"/>
            <a:ext cx="2406769" cy="150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bioconductor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genomic ranges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basic analysis</a:t>
            </a:r>
          </a:p>
        </p:txBody>
      </p:sp>
    </p:spTree>
    <p:extLst>
      <p:ext uri="{BB962C8B-B14F-4D97-AF65-F5344CB8AC3E}">
        <p14:creationId xmlns:p14="http://schemas.microsoft.com/office/powerpoint/2010/main" val="41483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Language for statistical analysis and graphics</a:t>
            </a:r>
          </a:p>
          <a:p>
            <a:r>
              <a:rPr lang="en-US" dirty="0"/>
              <a:t>Developed by Ross Ihaka and Robert Gentlemen</a:t>
            </a:r>
          </a:p>
          <a:p>
            <a:r>
              <a:rPr lang="en-US" dirty="0"/>
              <a:t>Inspired by the programming language, S</a:t>
            </a:r>
          </a:p>
          <a:p>
            <a:r>
              <a:rPr lang="en-US" dirty="0"/>
              <a:t>Maintained by R Development Core Team</a:t>
            </a:r>
          </a:p>
          <a:p>
            <a:r>
              <a:rPr lang="en-US" dirty="0"/>
              <a:t>Large group of primarily statisticians</a:t>
            </a:r>
          </a:p>
          <a:p>
            <a:endParaRPr lang="en-US" dirty="0"/>
          </a:p>
        </p:txBody>
      </p:sp>
      <p:pic>
        <p:nvPicPr>
          <p:cNvPr id="1026" name="Picture 2" descr="Ross Ihaka and Robert Gentleman. Photo courtesy Ross Ihaka.">
            <a:extLst>
              <a:ext uri="{FF2B5EF4-FFF2-40B4-BE49-F238E27FC236}">
                <a16:creationId xmlns:a16="http://schemas.microsoft.com/office/drawing/2014/main" id="{DB58AF10-F19A-47AE-B991-F5D6944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742" y="3429000"/>
            <a:ext cx="3730857" cy="2572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E0E277-B3A5-4EA4-8F1B-3B134CD34FA4}"/>
              </a:ext>
            </a:extLst>
          </p:cNvPr>
          <p:cNvSpPr txBox="1"/>
          <p:nvPr/>
        </p:nvSpPr>
        <p:spPr>
          <a:xfrm>
            <a:off x="9213011" y="6001737"/>
            <a:ext cx="209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hlinkClick r:id="rId3"/>
              </a:rPr>
              <a:t>Source</a:t>
            </a:r>
            <a:r>
              <a:rPr lang="en-US" sz="1400" i="1" dirty="0"/>
              <a:t> - R. Ihaka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6704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Compared to other software</a:t>
            </a:r>
          </a:p>
          <a:p>
            <a:r>
              <a:rPr lang="en-US" dirty="0"/>
              <a:t>No hidden costs</a:t>
            </a:r>
          </a:p>
          <a:p>
            <a:r>
              <a:rPr lang="en-US" dirty="0"/>
              <a:t>Source code can be viewed and modified by anyone</a:t>
            </a:r>
          </a:p>
          <a:p>
            <a:r>
              <a:rPr lang="en-US" dirty="0"/>
              <a:t>Actively maintained</a:t>
            </a:r>
          </a:p>
          <a:p>
            <a:r>
              <a:rPr lang="en-US" dirty="0"/>
              <a:t>Stable and reliable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1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Multiple operating systems</a:t>
            </a:r>
          </a:p>
          <a:p>
            <a:r>
              <a:rPr lang="en-US" dirty="0"/>
              <a:t>Ported to different 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3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Large and active community</a:t>
            </a:r>
          </a:p>
          <a:p>
            <a:r>
              <a:rPr lang="en-US" dirty="0"/>
              <a:t>Happy to provide support and information on developments</a:t>
            </a:r>
          </a:p>
          <a:p>
            <a:r>
              <a:rPr lang="en-US" dirty="0"/>
              <a:t>Scripting language - write your own functions</a:t>
            </a:r>
          </a:p>
          <a:p>
            <a:r>
              <a:rPr lang="en-US" dirty="0"/>
              <a:t>Import other user written functions as packages</a:t>
            </a:r>
          </a:p>
          <a:p>
            <a:r>
              <a:rPr lang="en-US" dirty="0"/>
              <a:t>Incredibly versatile and stays up-to-date</a:t>
            </a:r>
          </a:p>
        </p:txBody>
      </p:sp>
    </p:spTree>
    <p:extLst>
      <p:ext uri="{BB962C8B-B14F-4D97-AF65-F5344CB8AC3E}">
        <p14:creationId xmlns:p14="http://schemas.microsoft.com/office/powerpoint/2010/main" val="214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Widely used - econometrics to bioinformatics</a:t>
            </a:r>
          </a:p>
          <a:p>
            <a:r>
              <a:rPr lang="en-US" dirty="0"/>
              <a:t>Individuals extended R to combine with current workflows</a:t>
            </a:r>
          </a:p>
          <a:p>
            <a:r>
              <a:rPr lang="en-US" dirty="0"/>
              <a:t>Can read in multiple data types - html, sav, databases</a:t>
            </a:r>
          </a:p>
          <a:p>
            <a:r>
              <a:rPr lang="en-US" dirty="0"/>
              <a:t>Implement other languages - C, Python, Java</a:t>
            </a:r>
          </a:p>
          <a:p>
            <a:r>
              <a:rPr lang="en-US" dirty="0"/>
              <a:t>Output many file formats - markdown, sav, pdfs</a:t>
            </a:r>
          </a:p>
        </p:txBody>
      </p:sp>
    </p:spTree>
    <p:extLst>
      <p:ext uri="{BB962C8B-B14F-4D97-AF65-F5344CB8AC3E}">
        <p14:creationId xmlns:p14="http://schemas.microsoft.com/office/powerpoint/2010/main" val="251828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Intensive tasks can be written in lower level languages</a:t>
            </a:r>
          </a:p>
          <a:p>
            <a:r>
              <a:rPr lang="en-US" dirty="0"/>
              <a:t>Easy parallelization - meaning faster calculations</a:t>
            </a:r>
          </a:p>
          <a:p>
            <a:r>
              <a:rPr lang="en-US" dirty="0"/>
              <a:t>Optimized for vector operations - better than loops </a:t>
            </a:r>
          </a:p>
        </p:txBody>
      </p:sp>
    </p:spTree>
    <p:extLst>
      <p:ext uri="{BB962C8B-B14F-4D97-AF65-F5344CB8AC3E}">
        <p14:creationId xmlns:p14="http://schemas.microsoft.com/office/powerpoint/2010/main" val="58264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Stunning graphics - especially using ggplot2</a:t>
            </a:r>
          </a:p>
          <a:p>
            <a:r>
              <a:rPr lang="en-US" dirty="0"/>
              <a:t>Used by Google, Twitter, and Facebook</a:t>
            </a:r>
          </a:p>
          <a:p>
            <a:r>
              <a:rPr lang="en-US" dirty="0"/>
              <a:t>Build interactive web applications with Shiny</a:t>
            </a:r>
          </a:p>
        </p:txBody>
      </p:sp>
    </p:spTree>
    <p:extLst>
      <p:ext uri="{BB962C8B-B14F-4D97-AF65-F5344CB8AC3E}">
        <p14:creationId xmlns:p14="http://schemas.microsoft.com/office/powerpoint/2010/main" val="114771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44</TotalTime>
  <Words>384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Introduction to r</vt:lpstr>
      <vt:lpstr>Course overview</vt:lpstr>
      <vt:lpstr>What is R?</vt:lpstr>
      <vt:lpstr>free and open source</vt:lpstr>
      <vt:lpstr>platform support</vt:lpstr>
      <vt:lpstr>community</vt:lpstr>
      <vt:lpstr>integrative</vt:lpstr>
      <vt:lpstr>computation</vt:lpstr>
      <vt:lpstr>visualizations</vt:lpstr>
      <vt:lpstr>disadvantages</vt:lpstr>
      <vt:lpstr>bioconductor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Sinke, L.J. (MOLEPI)</dc:creator>
  <cp:lastModifiedBy>Sinke, L.J. (MOLEPI)</cp:lastModifiedBy>
  <cp:revision>4</cp:revision>
  <dcterms:created xsi:type="dcterms:W3CDTF">2020-08-31T12:46:40Z</dcterms:created>
  <dcterms:modified xsi:type="dcterms:W3CDTF">2020-08-31T13:30:53Z</dcterms:modified>
</cp:coreProperties>
</file>