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96" y="-5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C377-9595-43EE-9EE5-ECE2FE970A11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590D-AD72-48C8-96C1-50C527322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6684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C377-9595-43EE-9EE5-ECE2FE970A11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590D-AD72-48C8-96C1-50C527322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8234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C377-9595-43EE-9EE5-ECE2FE970A11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590D-AD72-48C8-96C1-50C527322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0752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C377-9595-43EE-9EE5-ECE2FE970A11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590D-AD72-48C8-96C1-50C527322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32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C377-9595-43EE-9EE5-ECE2FE970A11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590D-AD72-48C8-96C1-50C527322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422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C377-9595-43EE-9EE5-ECE2FE970A11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590D-AD72-48C8-96C1-50C527322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8039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C377-9595-43EE-9EE5-ECE2FE970A11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590D-AD72-48C8-96C1-50C527322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08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C377-9595-43EE-9EE5-ECE2FE970A11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590D-AD72-48C8-96C1-50C527322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619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C377-9595-43EE-9EE5-ECE2FE970A11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590D-AD72-48C8-96C1-50C527322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3087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C377-9595-43EE-9EE5-ECE2FE970A11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590D-AD72-48C8-96C1-50C527322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08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AC377-9595-43EE-9EE5-ECE2FE970A11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590D-AD72-48C8-96C1-50C527322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897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AC377-9595-43EE-9EE5-ECE2FE970A11}" type="datetimeFigureOut">
              <a:rPr lang="de-DE" smtClean="0"/>
              <a:t>16.11.2015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8590D-AD72-48C8-96C1-50C527322C8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3987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TrueCrypt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Verschlüsseln leicht gemacht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205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Erzeugen des </a:t>
            </a:r>
            <a:r>
              <a:rPr lang="de-DE" dirty="0" err="1" smtClean="0"/>
              <a:t>Volumes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Wählen des Passwortes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 länger und unlesbarer, desto sicherer (</a:t>
            </a:r>
            <a:r>
              <a:rPr lang="de-DE" dirty="0" err="1" smtClean="0"/>
              <a:t>TrueCrypt</a:t>
            </a:r>
            <a:r>
              <a:rPr lang="de-DE" dirty="0" smtClean="0"/>
              <a:t> wird Sie unter 20 Zeichen warnen, dass Ihr Passwort nicht sicher genug ist)</a:t>
            </a:r>
          </a:p>
          <a:p>
            <a:r>
              <a:rPr lang="de-DE" dirty="0" smtClean="0"/>
              <a:t>Kombinieren Sie Groß- und Kleinbuchstaben, Zahlen und / oder Sonderzeichen</a:t>
            </a:r>
          </a:p>
          <a:p>
            <a:r>
              <a:rPr lang="de-DE" dirty="0" smtClean="0"/>
              <a:t>ACHTUNG: Wenn Sie dieses Passwort vergessen, kann Ihnen nicht mal die NSA helfen!</a:t>
            </a:r>
          </a:p>
        </p:txBody>
      </p:sp>
    </p:spTree>
    <p:extLst>
      <p:ext uri="{BB962C8B-B14F-4D97-AF65-F5344CB8AC3E}">
        <p14:creationId xmlns:p14="http://schemas.microsoft.com/office/powerpoint/2010/main" val="1279540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Erzeugen des </a:t>
            </a:r>
            <a:r>
              <a:rPr lang="de-DE" dirty="0" err="1" smtClean="0"/>
              <a:t>Volumes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Wählen des Passwortes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Sie können auch einen digitalen Schlüssel (</a:t>
            </a:r>
            <a:r>
              <a:rPr lang="de-DE" sz="2800" dirty="0" err="1" smtClean="0"/>
              <a:t>keyfile</a:t>
            </a:r>
            <a:r>
              <a:rPr lang="de-DE" sz="2800" dirty="0" smtClean="0"/>
              <a:t>) verwenden, z. B. aus Ihrem nagelneuen Personal-ausweis (Sie benötigen dann aber ein Lesegerät)</a:t>
            </a:r>
            <a:endParaRPr lang="de-DE" sz="28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924944"/>
            <a:ext cx="5634151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9328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Erzeugen des </a:t>
            </a:r>
            <a:r>
              <a:rPr lang="de-DE" dirty="0" err="1" smtClean="0"/>
              <a:t>Volumes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Die Formatierung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die normale Verwendung unter Windows reichen die Standardeinstellungen aus. Klicken Sie einfach auf „Format“</a:t>
            </a:r>
            <a:endParaRPr lang="de-D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140968"/>
            <a:ext cx="5256584" cy="322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90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Erzeugen des </a:t>
            </a:r>
            <a:r>
              <a:rPr lang="de-DE" dirty="0" err="1" smtClean="0"/>
              <a:t>Volumes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Wenn alles geklappt hat, sehen Sie jetzt im Explorer an der gewählten Stelle eine Datei in der gewünschten Größe</a:t>
            </a:r>
            <a:endParaRPr lang="de-D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556792"/>
            <a:ext cx="3800475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65204"/>
            <a:ext cx="74635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3879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Benutzung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Um den Container zu benutzen (also Dateien zu verschlüsseln oder verschlüsselte Dateien zu bearbeiten), müssen Sie Ihn </a:t>
            </a:r>
            <a:r>
              <a:rPr lang="de-DE" dirty="0" err="1" smtClean="0"/>
              <a:t>jedesmal</a:t>
            </a:r>
            <a:r>
              <a:rPr lang="de-DE" dirty="0" smtClean="0"/>
              <a:t> „</a:t>
            </a:r>
            <a:r>
              <a:rPr lang="de-DE" dirty="0" err="1" smtClean="0"/>
              <a:t>mounten</a:t>
            </a:r>
            <a:r>
              <a:rPr lang="de-DE" dirty="0" smtClean="0"/>
              <a:t>“</a:t>
            </a:r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717032"/>
            <a:ext cx="7583487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99696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Benutzung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808" cy="4525963"/>
          </a:xfrm>
        </p:spPr>
        <p:txBody>
          <a:bodyPr/>
          <a:lstStyle/>
          <a:p>
            <a:r>
              <a:rPr lang="de-DE" dirty="0" smtClean="0"/>
              <a:t>Wählen Sie im Startmenu hierzu </a:t>
            </a:r>
          </a:p>
          <a:p>
            <a:pPr lvl="1"/>
            <a:r>
              <a:rPr lang="de-DE" dirty="0" smtClean="0"/>
              <a:t>einen Laufwerksbuchstaben </a:t>
            </a:r>
          </a:p>
          <a:p>
            <a:pPr lvl="1"/>
            <a:r>
              <a:rPr lang="de-DE" dirty="0" smtClean="0"/>
              <a:t>die vorher erzeugte Datei</a:t>
            </a:r>
          </a:p>
          <a:p>
            <a:pPr lvl="1"/>
            <a:r>
              <a:rPr lang="de-DE" dirty="0" smtClean="0"/>
              <a:t>und klicken Sie auf „Mount“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664804"/>
            <a:ext cx="4086840" cy="41044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Abgerundetes Rechteck 6"/>
          <p:cNvSpPr/>
          <p:nvPr/>
        </p:nvSpPr>
        <p:spPr>
          <a:xfrm>
            <a:off x="4880814" y="2256090"/>
            <a:ext cx="360040" cy="216024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5434638" y="4630896"/>
            <a:ext cx="3241818" cy="236806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Abgerundetes Rechteck 8"/>
          <p:cNvSpPr/>
          <p:nvPr/>
        </p:nvSpPr>
        <p:spPr>
          <a:xfrm>
            <a:off x="4880814" y="5301208"/>
            <a:ext cx="987330" cy="288032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856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animBg="1"/>
      <p:bldP spid="8" grpId="0" uiExpand="1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Benutzung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Jetzt dürfen Sie auf gar keinen Fall Ihr Passwort vergessen haben</a:t>
            </a:r>
          </a:p>
          <a:p>
            <a:endParaRPr lang="de-DE" dirty="0"/>
          </a:p>
          <a:p>
            <a:endParaRPr lang="de-DE" dirty="0" smtClean="0"/>
          </a:p>
          <a:p>
            <a:endParaRPr lang="de-DE" dirty="0"/>
          </a:p>
          <a:p>
            <a:r>
              <a:rPr lang="de-DE" dirty="0" smtClean="0"/>
              <a:t>Mit einem Klick auf OK bestätigen Sie den Vorgang</a:t>
            </a:r>
            <a:endParaRPr lang="de-D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0" y="2719388"/>
            <a:ext cx="4152900" cy="141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343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Benutzung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Im Datei-Explorer finden Sie nun das gewählte Laufwerk (hier H: )</a:t>
            </a:r>
          </a:p>
          <a:p>
            <a:r>
              <a:rPr lang="de-DE" dirty="0" smtClean="0"/>
              <a:t>Sie verwenden es wie ein ganz normales Laufwerk, d. h. als wäre es ein eigener USB-Stick</a:t>
            </a:r>
            <a:endParaRPr lang="de-D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3836639"/>
            <a:ext cx="3171825" cy="223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2771800" y="5650857"/>
            <a:ext cx="504056" cy="257588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221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Die Benutzung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Sie können z. B. nun Ihre Notendateien hierhin kopieren</a:t>
            </a:r>
          </a:p>
          <a:p>
            <a:r>
              <a:rPr lang="de-DE" dirty="0" smtClean="0"/>
              <a:t>Wichtig ist aber: Am Ende Ihrer Arbeit (d. h. wenn Sie alle Änderungen vollbracht haben) müssen Sie das Volume wieder „</a:t>
            </a:r>
            <a:r>
              <a:rPr lang="de-DE" dirty="0" err="1" smtClean="0"/>
              <a:t>dismounten</a:t>
            </a:r>
            <a:r>
              <a:rPr lang="de-DE" dirty="0" smtClean="0"/>
              <a:t>“, damit es erneut verschlüsselt wird</a:t>
            </a:r>
          </a:p>
          <a:p>
            <a:endParaRPr lang="de-DE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511" y="1196752"/>
            <a:ext cx="55149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Abgerundetes Rechteck 4"/>
          <p:cNvSpPr/>
          <p:nvPr/>
        </p:nvSpPr>
        <p:spPr>
          <a:xfrm>
            <a:off x="1979712" y="5412252"/>
            <a:ext cx="1224136" cy="321003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6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Kontrolle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Mount</a:t>
            </a:r>
            <a:endParaRPr lang="de-DE" dirty="0"/>
          </a:p>
          <a:p>
            <a:r>
              <a:rPr lang="de-DE" dirty="0" smtClean="0"/>
              <a:t>Work</a:t>
            </a:r>
          </a:p>
          <a:p>
            <a:r>
              <a:rPr lang="de-DE" dirty="0" err="1" smtClean="0"/>
              <a:t>Dismount</a:t>
            </a:r>
            <a:endParaRPr lang="de-DE" dirty="0" smtClean="0"/>
          </a:p>
          <a:p>
            <a:pPr marL="0" indent="0">
              <a:buNone/>
            </a:pPr>
            <a:r>
              <a:rPr lang="de-DE" dirty="0" smtClean="0"/>
              <a:t>Oder – in freier deutscher Übersetzung</a:t>
            </a:r>
            <a:endParaRPr lang="de-DE" dirty="0"/>
          </a:p>
          <a:p>
            <a:r>
              <a:rPr lang="de-DE" dirty="0" smtClean="0"/>
              <a:t>Aufs Pferd sitzen</a:t>
            </a:r>
          </a:p>
          <a:p>
            <a:r>
              <a:rPr lang="de-DE" dirty="0" smtClean="0"/>
              <a:t>Reiten</a:t>
            </a:r>
          </a:p>
          <a:p>
            <a:r>
              <a:rPr lang="de-DE" dirty="0" smtClean="0"/>
              <a:t>Wieder absteigen</a:t>
            </a:r>
          </a:p>
        </p:txBody>
      </p:sp>
    </p:spTree>
    <p:extLst>
      <p:ext uri="{BB962C8B-B14F-4D97-AF65-F5344CB8AC3E}">
        <p14:creationId xmlns:p14="http://schemas.microsoft.com/office/powerpoint/2010/main" val="28087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Benötigte Vorarbeit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TrueCrypt</a:t>
            </a:r>
            <a:r>
              <a:rPr lang="de-DE" dirty="0" smtClean="0"/>
              <a:t> 7.1a</a:t>
            </a:r>
          </a:p>
          <a:p>
            <a:pPr lvl="1"/>
            <a:r>
              <a:rPr lang="de-DE" dirty="0" smtClean="0"/>
              <a:t>In der Schule auf allen Rechnern installiert</a:t>
            </a:r>
          </a:p>
          <a:p>
            <a:pPr lvl="1"/>
            <a:r>
              <a:rPr lang="de-DE" dirty="0" smtClean="0"/>
              <a:t>Für zu Hause besorgen (z. B. Mail an Hr. Siegel)</a:t>
            </a:r>
          </a:p>
          <a:p>
            <a:r>
              <a:rPr lang="de-DE" dirty="0" smtClean="0"/>
              <a:t>Englischkurs auffrischen</a:t>
            </a:r>
          </a:p>
          <a:p>
            <a:r>
              <a:rPr lang="de-DE" dirty="0" smtClean="0"/>
              <a:t>Speichermedium (meist USB-Stick) einstecken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38251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TrueCrypt</a:t>
            </a:r>
            <a:r>
              <a:rPr lang="de-DE" dirty="0"/>
              <a:t> </a:t>
            </a:r>
            <a:r>
              <a:rPr lang="de-DE" dirty="0" smtClean="0"/>
              <a:t>starten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  <a:p>
            <a:endParaRPr lang="de-DE" dirty="0"/>
          </a:p>
          <a:p>
            <a:endParaRPr lang="de-DE" dirty="0" smtClean="0"/>
          </a:p>
          <a:p>
            <a:r>
              <a:rPr lang="de-DE" dirty="0" smtClean="0"/>
              <a:t>Doppelklick auf TrueCrypt.exe</a:t>
            </a:r>
          </a:p>
          <a:p>
            <a:r>
              <a:rPr lang="de-DE" dirty="0" smtClean="0"/>
              <a:t>Beim ersten Start müssen Sie einen leeren Container für die verschlüsselten Dateien erzeugen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969" y="1916832"/>
            <a:ext cx="5600700" cy="145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Abgerundetes Rechteck 3"/>
          <p:cNvSpPr/>
          <p:nvPr/>
        </p:nvSpPr>
        <p:spPr>
          <a:xfrm>
            <a:off x="1086969" y="2708920"/>
            <a:ext cx="5600700" cy="288032"/>
          </a:xfrm>
          <a:prstGeom prst="roundRect">
            <a:avLst/>
          </a:prstGeom>
          <a:noFill/>
          <a:ln w="317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45411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Erzeugen des </a:t>
            </a:r>
            <a:r>
              <a:rPr lang="de-DE" dirty="0" err="1" smtClean="0"/>
              <a:t>TrueCrypt</a:t>
            </a:r>
            <a:r>
              <a:rPr lang="de-DE" dirty="0" smtClean="0"/>
              <a:t>-Containers (sog. „Volume“)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556792"/>
            <a:ext cx="5514975" cy="4743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Abgerundetes Rechteck 12"/>
          <p:cNvSpPr/>
          <p:nvPr/>
        </p:nvSpPr>
        <p:spPr>
          <a:xfrm>
            <a:off x="2234727" y="4437112"/>
            <a:ext cx="1296144" cy="288032"/>
          </a:xfrm>
          <a:prstGeom prst="roundRect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3328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Erzeugen des </a:t>
            </a:r>
            <a:r>
              <a:rPr lang="de-DE" dirty="0" err="1" smtClean="0"/>
              <a:t>Volumes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Option 1: Nur einen Teil des Speichermediums verschlüsseln</a:t>
            </a:r>
          </a:p>
          <a:p>
            <a:r>
              <a:rPr lang="de-DE" dirty="0" smtClean="0"/>
              <a:t>Option 2: Das ganze Medium verschlüsseln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6885" y="3212976"/>
            <a:ext cx="5254593" cy="3223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2887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Erzeugen des </a:t>
            </a:r>
            <a:r>
              <a:rPr lang="de-DE" dirty="0" err="1" smtClean="0"/>
              <a:t>Volumes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Ein Standard-Volume reicht in der Regel aus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2420888"/>
            <a:ext cx="58689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96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Erzeugen des </a:t>
            </a:r>
            <a:r>
              <a:rPr lang="de-DE" dirty="0" err="1" smtClean="0"/>
              <a:t>Volumes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Wählen des Dateinamens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Geben Sie einen (neuen) Dateinamen an</a:t>
            </a:r>
          </a:p>
          <a:p>
            <a:r>
              <a:rPr lang="de-DE" dirty="0" smtClean="0"/>
              <a:t>Vermutlich möchten Sie die Datei direkt auf ihrem USB-Stick erzeugen</a:t>
            </a:r>
            <a:endParaRPr lang="de-D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6865" y="3189975"/>
            <a:ext cx="5256584" cy="3224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784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Erzeugen des </a:t>
            </a:r>
            <a:r>
              <a:rPr lang="de-DE" dirty="0" err="1" smtClean="0"/>
              <a:t>Volumes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Für die Verschlüsselungsart reicht die Standardeinstellung aus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5647" y="2636912"/>
            <a:ext cx="5868987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192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Erzeugen des </a:t>
            </a:r>
            <a:r>
              <a:rPr lang="de-DE" dirty="0" err="1" smtClean="0"/>
              <a:t>Volumes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Wählen der Containergröße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Pro Notendatei wird min. 1 MB fällig</a:t>
            </a:r>
          </a:p>
          <a:p>
            <a:r>
              <a:rPr lang="de-DE" dirty="0" smtClean="0"/>
              <a:t>Wenn Sie auch Prüfungsangaben o. Ä. verschlüsseln möchten und der USB-Stick genug Platz hat, wählen Sie etwas mehr</a:t>
            </a:r>
            <a:endParaRPr lang="de-DE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672020"/>
            <a:ext cx="4752528" cy="2915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1130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Microsoft Office PowerPoint</Application>
  <PresentationFormat>Bildschirmpräsentation (4:3)</PresentationFormat>
  <Paragraphs>68</Paragraphs>
  <Slides>19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0" baseType="lpstr">
      <vt:lpstr>Larissa</vt:lpstr>
      <vt:lpstr>TrueCrypt</vt:lpstr>
      <vt:lpstr>Benötigte Vorarbeit</vt:lpstr>
      <vt:lpstr>TrueCrypt starten</vt:lpstr>
      <vt:lpstr>Erzeugen des TrueCrypt-Containers (sog. „Volume“)</vt:lpstr>
      <vt:lpstr>Erzeugen des Volumes</vt:lpstr>
      <vt:lpstr>Erzeugen des Volumes</vt:lpstr>
      <vt:lpstr>Erzeugen des Volumes Wählen des Dateinamens</vt:lpstr>
      <vt:lpstr>Erzeugen des Volumes</vt:lpstr>
      <vt:lpstr>Erzeugen des Volumes Wählen der Containergröße</vt:lpstr>
      <vt:lpstr>Erzeugen des Volumes Wählen des Passwortes</vt:lpstr>
      <vt:lpstr>Erzeugen des Volumes Wählen des Passwortes</vt:lpstr>
      <vt:lpstr>Erzeugen des Volumes Die Formatierung</vt:lpstr>
      <vt:lpstr>Erzeugen des Volumes</vt:lpstr>
      <vt:lpstr>Die Benutzung</vt:lpstr>
      <vt:lpstr>Die Benutzung</vt:lpstr>
      <vt:lpstr>Die Benutzung</vt:lpstr>
      <vt:lpstr>Die Benutzung</vt:lpstr>
      <vt:lpstr>Die Benutzung</vt:lpstr>
      <vt:lpstr>Kontrolle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TrueCrypt</dc:title>
  <dc:creator>Markus</dc:creator>
  <cp:lastModifiedBy>Markus</cp:lastModifiedBy>
  <cp:revision>11</cp:revision>
  <dcterms:created xsi:type="dcterms:W3CDTF">2015-11-16T16:21:45Z</dcterms:created>
  <dcterms:modified xsi:type="dcterms:W3CDTF">2015-11-16T17:39:54Z</dcterms:modified>
</cp:coreProperties>
</file>