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6" r:id="rId11"/>
    <p:sldId id="264" r:id="rId12"/>
    <p:sldId id="265" r:id="rId13"/>
    <p:sldId id="270" r:id="rId14"/>
    <p:sldId id="267" r:id="rId15"/>
    <p:sldId id="268" r:id="rId16"/>
    <p:sldId id="272" r:id="rId17"/>
    <p:sldId id="273" r:id="rId18"/>
    <p:sldId id="274" r:id="rId19"/>
    <p:sldId id="276" r:id="rId20"/>
    <p:sldId id="275" r:id="rId21"/>
    <p:sldId id="278" r:id="rId22"/>
    <p:sldId id="279" r:id="rId23"/>
    <p:sldId id="277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216"/>
    <p:restoredTop sz="94677"/>
  </p:normalViewPr>
  <p:slideViewPr>
    <p:cSldViewPr snapToGrid="0" snapToObjects="1">
      <p:cViewPr varScale="1">
        <p:scale>
          <a:sx n="76" d="100"/>
          <a:sy n="76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6nY0QkG9nQ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runch.com/2018/03/15/teacher-in-ghana-who-used-blackboard-to-explain-computers-gets-some-microsoft-lov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2B8A-8922-7E4E-9341-317F08154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9EAF4-A1BC-CA44-B232-4E9EDEE44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Gaurav Gupta</a:t>
            </a:r>
          </a:p>
        </p:txBody>
      </p:sp>
    </p:spTree>
    <p:extLst>
      <p:ext uri="{BB962C8B-B14F-4D97-AF65-F5344CB8AC3E}">
        <p14:creationId xmlns:p14="http://schemas.microsoft.com/office/powerpoint/2010/main" val="311080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FC31-D2D7-3F41-9F46-CECE2A23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AAF4-F08E-A84C-A85A-EF81106B5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25075" cy="391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specify a range using </a:t>
            </a:r>
          </a:p>
          <a:p>
            <a:pPr marL="0" indent="0">
              <a:buNone/>
            </a:pPr>
            <a:r>
              <a:rPr lang="en-US" b="1" dirty="0"/>
              <a:t>			START_ADDRESS : END_ADDRESS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A1:B3 gives you all the cells from A1 to B3</a:t>
            </a:r>
          </a:p>
          <a:p>
            <a:pPr lvl="1"/>
            <a:r>
              <a:rPr lang="en-US" dirty="0"/>
              <a:t>Note that A3:B1 also gives you the same region</a:t>
            </a:r>
          </a:p>
          <a:p>
            <a:pPr lvl="1"/>
            <a:r>
              <a:rPr lang="en-US" dirty="0"/>
              <a:t>A2:D2 gives you values in row 2 (from column A to column D)</a:t>
            </a:r>
          </a:p>
          <a:p>
            <a:pPr lvl="2"/>
            <a:r>
              <a:rPr lang="en-US" dirty="0"/>
              <a:t>Equivalent to D2:A2</a:t>
            </a:r>
          </a:p>
          <a:p>
            <a:pPr lvl="1"/>
            <a:r>
              <a:rPr lang="en-US" dirty="0"/>
              <a:t>C1:C5 gives you values in column C (from row 1 to row 5)</a:t>
            </a:r>
          </a:p>
          <a:p>
            <a:pPr lvl="2"/>
            <a:r>
              <a:rPr lang="en-US" dirty="0"/>
              <a:t> equivalent to C5:C1</a:t>
            </a:r>
          </a:p>
          <a:p>
            <a:r>
              <a:rPr lang="en-US" dirty="0"/>
              <a:t>Getting entire columns and rows</a:t>
            </a:r>
          </a:p>
          <a:p>
            <a:pPr lvl="1"/>
            <a:r>
              <a:rPr lang="en-US" dirty="0"/>
              <a:t>C:C gives you the entire C column</a:t>
            </a:r>
          </a:p>
          <a:p>
            <a:pPr lvl="1"/>
            <a:r>
              <a:rPr lang="en-US" dirty="0"/>
              <a:t>5:5 gives you the entire 5</a:t>
            </a:r>
            <a:r>
              <a:rPr lang="en-US" baseline="30000" dirty="0"/>
              <a:t>th</a:t>
            </a:r>
            <a:r>
              <a:rPr lang="en-US" dirty="0"/>
              <a:t> row.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D8C31-D119-A849-86F1-E589860FE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660400"/>
            <a:ext cx="4229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7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35A6-A5E6-B14F-8237-1033064E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B722-EF38-4D4C-B15E-A6D26107D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862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Excel has numerous built-in formulae using which we can perform operations like:</a:t>
            </a:r>
          </a:p>
          <a:p>
            <a:pPr lvl="1"/>
            <a:r>
              <a:rPr lang="en-US" dirty="0"/>
              <a:t>Total - SUM()</a:t>
            </a:r>
          </a:p>
          <a:p>
            <a:pPr lvl="1"/>
            <a:r>
              <a:rPr lang="en-US" dirty="0"/>
              <a:t>Count non-blank cells – COUNTA()</a:t>
            </a:r>
          </a:p>
          <a:p>
            <a:pPr lvl="1"/>
            <a:r>
              <a:rPr lang="en-US" dirty="0"/>
              <a:t>Average - AVERAGE() (equivalent to SUM()/COUNTA())</a:t>
            </a:r>
          </a:p>
          <a:p>
            <a:pPr lvl="1"/>
            <a:r>
              <a:rPr lang="en-US" dirty="0"/>
              <a:t>Standard Deviation - STDEV()</a:t>
            </a:r>
          </a:p>
          <a:p>
            <a:pPr lvl="1"/>
            <a:r>
              <a:rPr lang="en-US" dirty="0"/>
              <a:t>Highest – MAX()</a:t>
            </a:r>
          </a:p>
          <a:p>
            <a:pPr lvl="1"/>
            <a:r>
              <a:rPr lang="en-US" dirty="0"/>
              <a:t>Lowest – MIN()</a:t>
            </a:r>
          </a:p>
          <a:p>
            <a:pPr lvl="1"/>
            <a:r>
              <a:rPr lang="en-US" dirty="0"/>
              <a:t>Getting a random value – RAND()</a:t>
            </a:r>
          </a:p>
          <a:p>
            <a:pPr lvl="1"/>
            <a:r>
              <a:rPr lang="en-US" dirty="0"/>
              <a:t>Getting a random value in a range -  RANDBETWEEN()</a:t>
            </a:r>
          </a:p>
          <a:p>
            <a:pPr lvl="1"/>
            <a:r>
              <a:rPr lang="en-US" dirty="0"/>
              <a:t>And so on …</a:t>
            </a:r>
          </a:p>
          <a:p>
            <a:r>
              <a:rPr lang="en-US" b="1" dirty="0"/>
              <a:t>Called using = prefix</a:t>
            </a:r>
          </a:p>
          <a:p>
            <a:r>
              <a:rPr lang="en-US" dirty="0"/>
              <a:t>Case insensitive (upper or lowercase doesn’t matter)</a:t>
            </a:r>
          </a:p>
          <a:p>
            <a:r>
              <a:rPr lang="en-US" dirty="0"/>
              <a:t>*In the in-class tests, skip spaces when possible</a:t>
            </a:r>
          </a:p>
        </p:txBody>
      </p:sp>
    </p:spTree>
    <p:extLst>
      <p:ext uri="{BB962C8B-B14F-4D97-AF65-F5344CB8AC3E}">
        <p14:creationId xmlns:p14="http://schemas.microsoft.com/office/powerpoint/2010/main" val="217973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27B5-C13D-F648-BC2F-C98B41A3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7CE4-E86B-C043-8707-B333C3542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9441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 to pass a list of addresses or a range</a:t>
            </a:r>
          </a:p>
          <a:p>
            <a:r>
              <a:rPr lang="en-US" dirty="0"/>
              <a:t>When range is used, the two addresses are used as “opposite corners” of the range to add</a:t>
            </a:r>
          </a:p>
          <a:p>
            <a:r>
              <a:rPr lang="en-US" dirty="0"/>
              <a:t>For example:</a:t>
            </a:r>
          </a:p>
          <a:p>
            <a:pPr marL="530352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SUM(A3, B5, C2)		</a:t>
            </a:r>
            <a:r>
              <a:rPr lang="en-US" dirty="0"/>
              <a:t>adds the values at the three given addresses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SUM(A1:C4) 		</a:t>
            </a:r>
            <a:r>
              <a:rPr lang="en-US" dirty="0"/>
              <a:t>adds the values across the three columns between 					the four rows (so 12 values are added)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SUM(A3:B1) 		</a:t>
            </a:r>
            <a:r>
              <a:rPr lang="en-US" dirty="0"/>
              <a:t>adds 6 values. Note: Excel normalizes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=sum(A1:B3)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SUM(A1:B2,C5:D3) 	</a:t>
            </a:r>
            <a:r>
              <a:rPr lang="en-US" dirty="0"/>
              <a:t>adds a total of 10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8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2938-474F-E444-9266-51A03B20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-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B7F3F-CC9C-0646-981B-7506B327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611" y="2352792"/>
            <a:ext cx="10194777" cy="215241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1DB66-5115-F149-B2FA-576F5A95D851}"/>
              </a:ext>
            </a:extLst>
          </p:cNvPr>
          <p:cNvSpPr txBox="1"/>
          <p:nvPr/>
        </p:nvSpPr>
        <p:spPr>
          <a:xfrm>
            <a:off x="2081048" y="5155324"/>
            <a:ext cx="8039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QUESTION TIME</a:t>
            </a:r>
          </a:p>
          <a:p>
            <a:endParaRPr lang="en-US" sz="2400" dirty="0"/>
          </a:p>
          <a:p>
            <a:r>
              <a:rPr lang="en-US" sz="2400" dirty="0"/>
              <a:t>Add January sales in </a:t>
            </a:r>
            <a:r>
              <a:rPr lang="en-US" sz="2400" b="1" i="1" dirty="0" err="1"/>
              <a:t>sales.xlsx</a:t>
            </a:r>
            <a:r>
              <a:rPr lang="en-US" sz="2400" b="1" i="1" dirty="0"/>
              <a:t> </a:t>
            </a:r>
            <a:r>
              <a:rPr lang="en-US" sz="2400" dirty="0"/>
              <a:t>and store the result in cell </a:t>
            </a:r>
            <a:r>
              <a:rPr lang="en-US" sz="2400" b="1" dirty="0"/>
              <a:t>B9</a:t>
            </a:r>
          </a:p>
        </p:txBody>
      </p:sp>
    </p:spTree>
    <p:extLst>
      <p:ext uri="{BB962C8B-B14F-4D97-AF65-F5344CB8AC3E}">
        <p14:creationId xmlns:p14="http://schemas.microsoft.com/office/powerpoint/2010/main" val="135550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DD42-CD0F-2D4F-B741-0F1D6BC1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functions that accept a list/range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E87E-A3A8-B041-B6AE-E33B7B21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- </a:t>
            </a:r>
            <a:r>
              <a:rPr lang="en-US" b="1" dirty="0"/>
              <a:t>SUM()</a:t>
            </a:r>
          </a:p>
          <a:p>
            <a:r>
              <a:rPr lang="en-US" dirty="0"/>
              <a:t>Average - </a:t>
            </a:r>
            <a:r>
              <a:rPr lang="en-US" b="1" dirty="0"/>
              <a:t>AVERAGE()</a:t>
            </a:r>
          </a:p>
          <a:p>
            <a:r>
              <a:rPr lang="en-US" dirty="0"/>
              <a:t>Standard Deviation - </a:t>
            </a:r>
            <a:r>
              <a:rPr lang="en-US" b="1" dirty="0"/>
              <a:t>STDEV()</a:t>
            </a:r>
          </a:p>
          <a:p>
            <a:r>
              <a:rPr lang="en-US" dirty="0"/>
              <a:t>Highest – </a:t>
            </a:r>
            <a:r>
              <a:rPr lang="en-US" b="1" dirty="0"/>
              <a:t>MAX()</a:t>
            </a:r>
          </a:p>
          <a:p>
            <a:r>
              <a:rPr lang="en-US" dirty="0"/>
              <a:t>Lowest – </a:t>
            </a:r>
            <a:r>
              <a:rPr lang="en-US" b="1" dirty="0"/>
              <a:t>MIN()</a:t>
            </a:r>
          </a:p>
        </p:txBody>
      </p:sp>
    </p:spTree>
    <p:extLst>
      <p:ext uri="{BB962C8B-B14F-4D97-AF65-F5344CB8AC3E}">
        <p14:creationId xmlns:p14="http://schemas.microsoft.com/office/powerpoint/2010/main" val="3668279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9E1E-AA60-0B4B-9DC9-BE68EC88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Auto-filling formulae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572B-D9D9-324F-8AE2-84E14F74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apply a formulae to the neighboring cells by,</a:t>
            </a:r>
          </a:p>
          <a:p>
            <a:pPr lvl="1"/>
            <a:r>
              <a:rPr lang="en-US" dirty="0"/>
              <a:t>Select the cell containing the formulae and go to its bottom right corner.</a:t>
            </a:r>
          </a:p>
          <a:p>
            <a:pPr lvl="1"/>
            <a:r>
              <a:rPr lang="en-US" dirty="0"/>
              <a:t>The white plus cursor should change to black.</a:t>
            </a:r>
          </a:p>
          <a:p>
            <a:pPr lvl="1"/>
            <a:r>
              <a:rPr lang="en-US" dirty="0"/>
              <a:t>Drag across to the neighboring cell to which you want to apply the formulae.</a:t>
            </a:r>
          </a:p>
          <a:p>
            <a:pPr lvl="1"/>
            <a:r>
              <a:rPr lang="en-US" dirty="0"/>
              <a:t>If you drag to the right, column numbers will increase. Similarly, if you drag left, column numbers will decrease.</a:t>
            </a:r>
          </a:p>
          <a:p>
            <a:pPr lvl="1"/>
            <a:r>
              <a:rPr lang="en-US" dirty="0"/>
              <a:t>If you drag down, row numbers will increase. Similarly, if you drag up, row numbers will decrease.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A formula SUM(A1:A10) dragged right will get updated to SUM(B1:B10)</a:t>
            </a:r>
          </a:p>
          <a:p>
            <a:pPr lvl="1"/>
            <a:r>
              <a:rPr lang="en-US" dirty="0"/>
              <a:t>A formula AVERAGE(B5:G5) dragged down with get updated to AVERAGE(B6:G6)</a:t>
            </a:r>
          </a:p>
        </p:txBody>
      </p:sp>
    </p:spTree>
    <p:extLst>
      <p:ext uri="{BB962C8B-B14F-4D97-AF65-F5344CB8AC3E}">
        <p14:creationId xmlns:p14="http://schemas.microsoft.com/office/powerpoint/2010/main" val="402491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2EF6-1993-C34B-89DC-A1373EC7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fixed cell addresses are needed.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CE54-95F2-0F4E-BF41-0FA4DAD0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happens when we drag the formula down for the other two salespeople?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will get updated to =SUM(C4:F4)*</a:t>
            </a:r>
            <a:r>
              <a:rPr lang="en-US" b="1" dirty="0">
                <a:solidFill>
                  <a:srgbClr val="FF0000"/>
                </a:solidFill>
              </a:rPr>
              <a:t>B8</a:t>
            </a:r>
          </a:p>
          <a:p>
            <a:r>
              <a:rPr lang="en-US" dirty="0">
                <a:solidFill>
                  <a:schemeClr val="tx1"/>
                </a:solidFill>
              </a:rPr>
              <a:t>But the correct formula is: =SUM(C4:F4)*B7</a:t>
            </a:r>
          </a:p>
          <a:p>
            <a:r>
              <a:rPr lang="en-US" dirty="0">
                <a:solidFill>
                  <a:schemeClr val="tx1"/>
                </a:solidFill>
              </a:rPr>
              <a:t>We don’t want the row number to change. So we add a $ in front of it, making it fixed.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E6053-232B-0244-93EA-61D740BBC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2764400"/>
            <a:ext cx="6261100" cy="16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2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2A6E-82F2-FB45-88A8-888E04CD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Mixed/Absolute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F8992-8660-9046-87DD-59D8F8DA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$ in front of row and/or column value to keep it fixed.</a:t>
            </a:r>
          </a:p>
          <a:p>
            <a:r>
              <a:rPr lang="en-US" dirty="0"/>
              <a:t>$B7 will retain the value as B7 when dragged to the left or right. But it will get updated to B8, B9… if dragged down.</a:t>
            </a:r>
          </a:p>
          <a:p>
            <a:r>
              <a:rPr lang="en-US" dirty="0"/>
              <a:t>B$7 will retain the value as B7 when dragged up or down. But it will get updated to C7, D7… if dragged down.</a:t>
            </a:r>
          </a:p>
          <a:p>
            <a:r>
              <a:rPr lang="en-US" dirty="0"/>
              <a:t>$B$7 will retain the value as B7 wherever it’s dragged.</a:t>
            </a:r>
          </a:p>
          <a:p>
            <a:endParaRPr lang="en-US" dirty="0"/>
          </a:p>
          <a:p>
            <a:r>
              <a:rPr lang="en-US" dirty="0"/>
              <a:t>B5: Relative</a:t>
            </a:r>
          </a:p>
          <a:p>
            <a:r>
              <a:rPr lang="en-US" dirty="0"/>
              <a:t>B$5/ $B5: Mixed</a:t>
            </a:r>
          </a:p>
          <a:p>
            <a:r>
              <a:rPr lang="en-US" dirty="0"/>
              <a:t>$b$5: Absolute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ED5-AD01-B542-A468-4B2338FB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AC08-BC6B-AC43-A9B8-DB1069A2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than: "&gt;"</a:t>
            </a:r>
          </a:p>
          <a:p>
            <a:r>
              <a:rPr lang="en-US" dirty="0"/>
              <a:t>More than or equal to: "&gt;=" </a:t>
            </a:r>
          </a:p>
          <a:p>
            <a:r>
              <a:rPr lang="en-US" dirty="0"/>
              <a:t>Less than: "&lt;"</a:t>
            </a:r>
          </a:p>
          <a:p>
            <a:r>
              <a:rPr lang="en-US" dirty="0"/>
              <a:t>Less than or equal to: "&lt;="</a:t>
            </a:r>
          </a:p>
          <a:p>
            <a:r>
              <a:rPr lang="en-US" dirty="0"/>
              <a:t>Equal to: "="</a:t>
            </a:r>
          </a:p>
          <a:p>
            <a:r>
              <a:rPr lang="en-US" dirty="0"/>
              <a:t>Not equal to: "&lt;&gt;" 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"=10", "&lt;=6", "&lt;&gt;4"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279F-8E04-C442-B028-72EAFCC6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3429-D8B7-1346-A799-3FD76996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IF(CRITERION, IF_TRUE, IF_FALSE)</a:t>
            </a:r>
          </a:p>
          <a:p>
            <a:r>
              <a:rPr lang="en-US" dirty="0"/>
              <a:t>IF(5 &gt; 3, 10, 20) evaluates to 10 because 5 IS more than 3</a:t>
            </a:r>
          </a:p>
          <a:p>
            <a:r>
              <a:rPr lang="en-US" dirty="0"/>
              <a:t>IF(2 = 4, 10, 20) evaluates to 20 because 2 IS NOT equal to 4</a:t>
            </a:r>
          </a:p>
          <a:p>
            <a:r>
              <a:rPr lang="en-US" dirty="0"/>
              <a:t>IF(B2 &gt; C2, B2, C2) evaluates to the higher of B2 and C2 - same as max(b2, c2)</a:t>
            </a:r>
          </a:p>
          <a:p>
            <a:r>
              <a:rPr lang="en-US" dirty="0"/>
              <a:t>IF(B5 &gt;= 0, B5, -B5) gives you the absolute value of B5 – same as abs(b5)</a:t>
            </a:r>
          </a:p>
        </p:txBody>
      </p:sp>
    </p:spTree>
    <p:extLst>
      <p:ext uri="{BB962C8B-B14F-4D97-AF65-F5344CB8AC3E}">
        <p14:creationId xmlns:p14="http://schemas.microsoft.com/office/powerpoint/2010/main" val="224495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EF62-6B2A-7D47-AC9A-60A20ABC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0EF3-71D3-2F4A-94A2-B200AB68F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Cell addressing</a:t>
            </a:r>
          </a:p>
          <a:p>
            <a:pPr lvl="1"/>
            <a:r>
              <a:rPr lang="en-US" dirty="0"/>
              <a:t>Formulae</a:t>
            </a:r>
          </a:p>
          <a:p>
            <a:pPr lvl="1"/>
            <a:r>
              <a:rPr lang="en-US" dirty="0"/>
              <a:t>Absolute vs relative: $ prefix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Boolean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4273547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F42D-026B-CE4A-9F31-053E7AE8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0923-555E-E047-A4FF-3AA09943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SUMIF(RANGE, CRITERION, &lt;SUM_RANGE&gt;)</a:t>
            </a:r>
          </a:p>
          <a:p>
            <a:r>
              <a:rPr lang="en-US" dirty="0"/>
              <a:t>Notice the third parameter (</a:t>
            </a:r>
            <a:r>
              <a:rPr lang="en-US" b="1" dirty="0"/>
              <a:t>SUM_RANGE</a:t>
            </a:r>
            <a:r>
              <a:rPr lang="en-US" dirty="0"/>
              <a:t>) is optional</a:t>
            </a:r>
          </a:p>
          <a:p>
            <a:r>
              <a:rPr lang="en-US" b="1" dirty="0"/>
              <a:t>SUMIF(A5:A10, "&gt;10") </a:t>
            </a:r>
            <a:r>
              <a:rPr lang="en-US" dirty="0"/>
              <a:t>adds all values in the range A5:A10 that are more than 10.</a:t>
            </a:r>
          </a:p>
          <a:p>
            <a:r>
              <a:rPr lang="en-US" b="1" dirty="0"/>
              <a:t>SUMIF(A5:A10, "&gt;10", B5:B10) </a:t>
            </a:r>
            <a:r>
              <a:rPr lang="en-US" dirty="0"/>
              <a:t>adds all values in the range A5:A10 that are more than 10.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COUNTIF, AVERAGEIF work similarly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42F9-FA29-1147-8C9D-3A108D09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– AND, OR,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0C91-3E28-0F44-B822-7B0CF6729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AND(criterion1, criterion2, …)</a:t>
            </a:r>
            <a:r>
              <a:rPr lang="en-US" dirty="0"/>
              <a:t> evaluates to </a:t>
            </a:r>
          </a:p>
          <a:p>
            <a:pPr lvl="1"/>
            <a:r>
              <a:rPr lang="en-US" dirty="0"/>
              <a:t>TRUE if </a:t>
            </a:r>
            <a:r>
              <a:rPr lang="en-US" b="1" u="sng" dirty="0"/>
              <a:t>all</a:t>
            </a:r>
            <a:r>
              <a:rPr lang="en-US" dirty="0"/>
              <a:t> criteria are TRUE, </a:t>
            </a:r>
          </a:p>
          <a:p>
            <a:pPr lvl="1"/>
            <a:r>
              <a:rPr lang="en-US" dirty="0"/>
              <a:t>FALSE otherwise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b="1" dirty="0"/>
              <a:t>OR(criterion1, criterion2, …) </a:t>
            </a:r>
            <a:r>
              <a:rPr lang="en-US" dirty="0"/>
              <a:t>evaluates to </a:t>
            </a:r>
          </a:p>
          <a:p>
            <a:pPr lvl="1"/>
            <a:r>
              <a:rPr lang="en-US" dirty="0"/>
              <a:t>TRUE if </a:t>
            </a:r>
            <a:r>
              <a:rPr lang="en-US" b="1" u="sng" dirty="0"/>
              <a:t>any</a:t>
            </a:r>
            <a:r>
              <a:rPr lang="en-US" dirty="0"/>
              <a:t> criteria are TRUE, </a:t>
            </a:r>
          </a:p>
          <a:p>
            <a:pPr lvl="1"/>
            <a:r>
              <a:rPr lang="en-US" dirty="0"/>
              <a:t>FALSE otherwise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b="1" dirty="0"/>
              <a:t>NOT(criterion) </a:t>
            </a:r>
            <a:r>
              <a:rPr lang="en-US" dirty="0"/>
              <a:t>evaluates to </a:t>
            </a:r>
          </a:p>
          <a:p>
            <a:pPr lvl="1"/>
            <a:r>
              <a:rPr lang="en-US" dirty="0"/>
              <a:t>TRUE if criterion is FALSE, </a:t>
            </a:r>
          </a:p>
          <a:p>
            <a:pPr lvl="1"/>
            <a:r>
              <a:rPr lang="en-US" dirty="0"/>
              <a:t>FALSE otherwise (if criterion is TRUE)</a:t>
            </a:r>
          </a:p>
          <a:p>
            <a:pPr lvl="1"/>
            <a:endParaRPr lang="en-US" dirty="0"/>
          </a:p>
          <a:p>
            <a:r>
              <a:rPr lang="en-US" dirty="0"/>
              <a:t>You can mix and match as you need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55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42F9-FA29-1147-8C9D-3A108D09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– AND, OR,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0C91-3E28-0F44-B822-7B0CF6729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492740" cy="4091940"/>
          </a:xfrm>
        </p:spPr>
        <p:txBody>
          <a:bodyPr>
            <a:normAutofit/>
          </a:bodyPr>
          <a:lstStyle/>
          <a:p>
            <a:r>
              <a:rPr lang="en-US" sz="2800" b="1" dirty="0"/>
              <a:t>AND(5&gt;3, 2&gt;5) evaluates to FALSE</a:t>
            </a:r>
          </a:p>
          <a:p>
            <a:r>
              <a:rPr lang="en-US" sz="2800" b="1" dirty="0"/>
              <a:t>AND(5&gt;3, 2&lt;5) evaluates to TRUE</a:t>
            </a:r>
          </a:p>
          <a:p>
            <a:r>
              <a:rPr lang="en-US" sz="2800" b="1" dirty="0"/>
              <a:t>OR(5&gt;3, 2&gt;5) evaluates to TRUE</a:t>
            </a:r>
          </a:p>
          <a:p>
            <a:r>
              <a:rPr lang="en-US" sz="2800" b="1" dirty="0"/>
              <a:t>OR(1&lt;&gt;1, 2=3) evaluates to FALSE</a:t>
            </a:r>
          </a:p>
          <a:p>
            <a:r>
              <a:rPr lang="en-US" sz="2800" b="1" dirty="0"/>
              <a:t>AND(2 &lt; 3, OR(2 &lt; 3, 5 &lt; 3)) evaluates to </a:t>
            </a:r>
          </a:p>
          <a:p>
            <a:pPr lvl="1"/>
            <a:r>
              <a:rPr lang="en-US" sz="2800" b="1" dirty="0"/>
              <a:t>AND(TRUE, TRUE) evaluates to </a:t>
            </a:r>
          </a:p>
          <a:p>
            <a:pPr lvl="2"/>
            <a:r>
              <a:rPr lang="en-US" sz="2400" b="1" dirty="0"/>
              <a:t>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759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A0D4-054C-CF4F-8E3B-A8D51551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cell address in a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EEDF-9E53-0841-91DC-E18E36F71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using SUMIF, COUNTIF, AVERAGEIF,</a:t>
            </a:r>
          </a:p>
          <a:p>
            <a:pPr lvl="1"/>
            <a:r>
              <a:rPr lang="en-US" dirty="0"/>
              <a:t>You cannot put a cell address inside the double quotes.</a:t>
            </a:r>
          </a:p>
          <a:p>
            <a:pPr lvl="1"/>
            <a:r>
              <a:rPr lang="en-US" dirty="0"/>
              <a:t>"=B5" is not correct.</a:t>
            </a:r>
          </a:p>
          <a:p>
            <a:pPr lvl="1"/>
            <a:r>
              <a:rPr lang="en-US" dirty="0"/>
              <a:t>You must use an ampersand (&amp;) operator.</a:t>
            </a:r>
          </a:p>
          <a:p>
            <a:pPr lvl="1"/>
            <a:r>
              <a:rPr lang="en-US" dirty="0"/>
              <a:t>"="&amp;B5 is correct.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AU" b="1" dirty="0">
                <a:solidFill>
                  <a:srgbClr val="FF0000"/>
                </a:solidFill>
              </a:rPr>
              <a:t>=SUMIF(B2:B15,&lt;A1,C2:C15)</a:t>
            </a:r>
            <a:r>
              <a:rPr lang="en-AU" b="1" dirty="0"/>
              <a:t> </a:t>
            </a:r>
            <a:r>
              <a:rPr lang="en-AU" dirty="0"/>
              <a:t>won't work</a:t>
            </a:r>
          </a:p>
          <a:p>
            <a:pPr marL="0" indent="0">
              <a:buNone/>
            </a:pPr>
            <a:r>
              <a:rPr lang="en-AU" b="1" dirty="0">
                <a:solidFill>
                  <a:srgbClr val="FF0000"/>
                </a:solidFill>
              </a:rPr>
              <a:t>= SUMIF(B2:B15,"&lt;A1",C2:C15) </a:t>
            </a:r>
            <a:r>
              <a:rPr lang="en-AU" dirty="0"/>
              <a:t>will work, but NOT correctly (worse than not working)</a:t>
            </a:r>
          </a:p>
          <a:p>
            <a:pPr marL="0" indent="0">
              <a:buNone/>
            </a:pPr>
            <a:r>
              <a:rPr lang="en-AU" b="1" dirty="0">
                <a:solidFill>
                  <a:srgbClr val="00B050"/>
                </a:solidFill>
              </a:rPr>
              <a:t>= SUMIF(B2:B15,"&lt;"&amp;A1,C2:C15)</a:t>
            </a:r>
            <a:r>
              <a:rPr lang="en-AU" dirty="0">
                <a:solidFill>
                  <a:srgbClr val="00B050"/>
                </a:solidFill>
              </a:rPr>
              <a:t> </a:t>
            </a:r>
            <a:r>
              <a:rPr lang="en-AU" dirty="0"/>
              <a:t>works correctly.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8258-CEC3-214F-8650-67614626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933" y="876300"/>
            <a:ext cx="261112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4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91AA-1CF0-C845-BB5D-6CC405E4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 – AND, OR,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806A-2104-F847-AB5B-01842CB7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AND(2 &gt; 3, OR(2 &lt; 3, 5 &lt; 3)) evaluates to </a:t>
            </a:r>
          </a:p>
          <a:p>
            <a:pPr lvl="1"/>
            <a:r>
              <a:rPr lang="en-US" sz="2800" b="1" dirty="0"/>
              <a:t>AND(FALSE, TRUE) evaluates to </a:t>
            </a:r>
          </a:p>
          <a:p>
            <a:pPr lvl="2"/>
            <a:r>
              <a:rPr lang="en-US" sz="2400" b="1" dirty="0"/>
              <a:t>FALSE</a:t>
            </a:r>
          </a:p>
          <a:p>
            <a:r>
              <a:rPr lang="en-US" sz="2800" b="1" dirty="0"/>
              <a:t>OR(NOT(2 &lt; 3), 1=1) evaluates to </a:t>
            </a:r>
          </a:p>
          <a:p>
            <a:pPr lvl="1"/>
            <a:r>
              <a:rPr lang="en-US" sz="2800" b="1" dirty="0"/>
              <a:t>OR(NOT(TRUE), TRUE) evaluates to </a:t>
            </a:r>
          </a:p>
          <a:p>
            <a:pPr lvl="2"/>
            <a:r>
              <a:rPr lang="en-US" sz="2400" b="1" dirty="0"/>
              <a:t>OR(FALSE, TRUE) evaluates to </a:t>
            </a:r>
          </a:p>
          <a:p>
            <a:pPr lvl="3"/>
            <a:r>
              <a:rPr lang="en-US" sz="2400" b="1" dirty="0"/>
              <a:t>TRUE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269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E57E-8BB2-FE41-B0F4-BFE77B46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F774-ECF7-5147-8B65-4E41874D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		Y		AND(X, Y)</a:t>
            </a:r>
          </a:p>
          <a:p>
            <a:r>
              <a:rPr lang="en-US" dirty="0"/>
              <a:t>FALSE	FALSE		FALSE</a:t>
            </a:r>
          </a:p>
          <a:p>
            <a:r>
              <a:rPr lang="en-US" dirty="0"/>
              <a:t>TRUE	FALSE		FALSE</a:t>
            </a:r>
          </a:p>
          <a:p>
            <a:r>
              <a:rPr lang="en-US" dirty="0"/>
              <a:t>FALSE	TRUE		FALSE</a:t>
            </a:r>
          </a:p>
          <a:p>
            <a:r>
              <a:rPr lang="en-US" dirty="0"/>
              <a:t>TRUE	TRUE		TRUE</a:t>
            </a:r>
          </a:p>
        </p:txBody>
      </p:sp>
    </p:spTree>
    <p:extLst>
      <p:ext uri="{BB962C8B-B14F-4D97-AF65-F5344CB8AC3E}">
        <p14:creationId xmlns:p14="http://schemas.microsoft.com/office/powerpoint/2010/main" val="49719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E57E-8BB2-FE41-B0F4-BFE77B46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F774-ECF7-5147-8B65-4E41874D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		Y		OR(X, Y)</a:t>
            </a:r>
          </a:p>
          <a:p>
            <a:r>
              <a:rPr lang="en-US" dirty="0"/>
              <a:t>FALSE	FALSE		FALSE</a:t>
            </a:r>
          </a:p>
          <a:p>
            <a:r>
              <a:rPr lang="en-US" dirty="0"/>
              <a:t>TRUE	FALSE		TRUE</a:t>
            </a:r>
          </a:p>
          <a:p>
            <a:r>
              <a:rPr lang="en-US" dirty="0"/>
              <a:t>FALSE	TRUE		TRUE</a:t>
            </a:r>
          </a:p>
          <a:p>
            <a:r>
              <a:rPr lang="en-US" dirty="0"/>
              <a:t>TRUE	TRUE		TRUE</a:t>
            </a:r>
          </a:p>
        </p:txBody>
      </p:sp>
    </p:spTree>
    <p:extLst>
      <p:ext uri="{BB962C8B-B14F-4D97-AF65-F5344CB8AC3E}">
        <p14:creationId xmlns:p14="http://schemas.microsoft.com/office/powerpoint/2010/main" val="1424702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E57E-8BB2-FE41-B0F4-BFE77B46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F774-ECF7-5147-8B65-4E41874D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		NOT(X)</a:t>
            </a:r>
          </a:p>
          <a:p>
            <a:r>
              <a:rPr lang="en-US" dirty="0"/>
              <a:t>TRUE	FALSE</a:t>
            </a:r>
          </a:p>
          <a:p>
            <a:r>
              <a:rPr lang="en-US" dirty="0"/>
              <a:t>FALSE	TRUE</a:t>
            </a:r>
          </a:p>
        </p:txBody>
      </p:sp>
    </p:spTree>
    <p:extLst>
      <p:ext uri="{BB962C8B-B14F-4D97-AF65-F5344CB8AC3E}">
        <p14:creationId xmlns:p14="http://schemas.microsoft.com/office/powerpoint/2010/main" val="411227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E3E-3ACC-F54F-B96D-1A2282FF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5F1D-E04F-254A-80BA-74FA2D0A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=AND(OR(TRUE,NOT(FALSE)),AND(NOT(FALSE),NOT(NOT(FALSE)))</a:t>
            </a:r>
          </a:p>
          <a:p>
            <a:r>
              <a:rPr lang="en-US" dirty="0"/>
              <a:t>=AND(OR(TRUE,TRUE),AND(TRUE,NOT(TRUE))</a:t>
            </a:r>
          </a:p>
          <a:p>
            <a:r>
              <a:rPr lang="en-US" dirty="0"/>
              <a:t>=AND(OR(TRUE,TRUE),AND(TRUE,FALSE))</a:t>
            </a:r>
          </a:p>
          <a:p>
            <a:r>
              <a:rPr lang="en-US" dirty="0"/>
              <a:t>=AND(OR(TRUE,TRUE),AND(TRUE,FALSE))</a:t>
            </a:r>
          </a:p>
          <a:p>
            <a:r>
              <a:rPr lang="en-US" dirty="0"/>
              <a:t>=AND(TRUE,AND(TRUE,FALSE))</a:t>
            </a:r>
          </a:p>
          <a:p>
            <a:r>
              <a:rPr lang="en-US" dirty="0"/>
              <a:t>=AND(TRUE,FALSE)</a:t>
            </a:r>
          </a:p>
          <a:p>
            <a:r>
              <a:rPr lang="en-US" dirty="0"/>
              <a:t>=FALSE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7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8C8E-96A6-CB4E-AEC0-FAA4EB95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E798-787A-2745-A8CD-4AEABBEC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768600"/>
            <a:ext cx="9601200" cy="3581400"/>
          </a:xfrm>
        </p:spPr>
        <p:txBody>
          <a:bodyPr/>
          <a:lstStyle/>
          <a:p>
            <a:r>
              <a:rPr lang="en-US" dirty="0"/>
              <a:t>Originally released in 1982 as </a:t>
            </a:r>
            <a:r>
              <a:rPr lang="en-US" i="1" dirty="0"/>
              <a:t>Multiplan.</a:t>
            </a:r>
          </a:p>
          <a:p>
            <a:r>
              <a:rPr lang="en-US" dirty="0"/>
              <a:t>Lost out to Lotus 1-2-3.</a:t>
            </a:r>
          </a:p>
          <a:p>
            <a:r>
              <a:rPr lang="en-US" dirty="0"/>
              <a:t>Beat Lotus when moved to Windows in 1987 (Excel 2.0) with addition of GUI.</a:t>
            </a:r>
          </a:p>
          <a:p>
            <a:r>
              <a:rPr lang="en-US" dirty="0"/>
              <a:t>Added Visual Basic for Applications in version 5.0.</a:t>
            </a:r>
          </a:p>
          <a:p>
            <a:r>
              <a:rPr lang="en-US" dirty="0"/>
              <a:t>Flight simulator Easter Egg in Excel 97.</a:t>
            </a:r>
          </a:p>
          <a:p>
            <a:r>
              <a:rPr lang="en-US" dirty="0"/>
              <a:t>Current version Excel 2016 (Part of Office 2016).</a:t>
            </a:r>
          </a:p>
          <a:p>
            <a:r>
              <a:rPr lang="en-US" dirty="0"/>
              <a:t>One of the most popular and profitable Microsoft products.</a:t>
            </a:r>
          </a:p>
          <a:p>
            <a:r>
              <a:rPr lang="en-US" dirty="0"/>
              <a:t>Cloud-based + Version Control</a:t>
            </a:r>
          </a:p>
        </p:txBody>
      </p:sp>
      <p:pic>
        <p:nvPicPr>
          <p:cNvPr id="4" name="Online Media 3" descr="Excel 97 Easter Egg - Turn Your Spreadsheet Into a Space Sim">
            <a:hlinkClick r:id="" action="ppaction://media"/>
            <a:extLst>
              <a:ext uri="{FF2B5EF4-FFF2-40B4-BE49-F238E27FC236}">
                <a16:creationId xmlns:a16="http://schemas.microsoft.com/office/drawing/2014/main" id="{8E020B0E-D020-E84C-957A-7571453D140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80350" y="355600"/>
            <a:ext cx="369415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9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B16E-E6D3-5A40-BA2A-18815622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1BA3-7A26-3644-9328-3D5A66EEC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sheets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Enrolments</a:t>
            </a:r>
          </a:p>
          <a:p>
            <a:r>
              <a:rPr lang="en-US" dirty="0"/>
              <a:t>Merit lists</a:t>
            </a:r>
          </a:p>
          <a:p>
            <a:r>
              <a:rPr lang="en-US" dirty="0"/>
              <a:t>Appointments</a:t>
            </a:r>
          </a:p>
          <a:p>
            <a:r>
              <a:rPr lang="en-US" dirty="0"/>
              <a:t>Sport results</a:t>
            </a:r>
          </a:p>
          <a:p>
            <a:r>
              <a:rPr lang="en-US" dirty="0"/>
              <a:t>…anything which is represented as a collection or list of values.</a:t>
            </a:r>
          </a:p>
        </p:txBody>
      </p:sp>
    </p:spTree>
    <p:extLst>
      <p:ext uri="{BB962C8B-B14F-4D97-AF65-F5344CB8AC3E}">
        <p14:creationId xmlns:p14="http://schemas.microsoft.com/office/powerpoint/2010/main" val="326969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17B5-E8D8-C540-A788-5E323856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24F6-EEC5-504A-A044-A97D81DD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Spreadsheets</a:t>
            </a:r>
          </a:p>
          <a:p>
            <a:r>
              <a:rPr lang="en-US" dirty="0"/>
              <a:t>Each spreadsheet may contain multiple worksheets (or simply sheets).</a:t>
            </a:r>
          </a:p>
          <a:p>
            <a:r>
              <a:rPr lang="en-US" dirty="0"/>
              <a:t>Major components</a:t>
            </a:r>
          </a:p>
          <a:p>
            <a:pPr lvl="1"/>
            <a:r>
              <a:rPr lang="en-US" dirty="0"/>
              <a:t>Menu</a:t>
            </a:r>
          </a:p>
          <a:p>
            <a:pPr lvl="1"/>
            <a:r>
              <a:rPr lang="en-US" dirty="0"/>
              <a:t>Toolbar</a:t>
            </a:r>
          </a:p>
          <a:p>
            <a:pPr lvl="1"/>
            <a:r>
              <a:rPr lang="en-US" dirty="0"/>
              <a:t>Formulae Box</a:t>
            </a:r>
          </a:p>
          <a:p>
            <a:pPr lvl="1"/>
            <a:r>
              <a:rPr lang="en-US" dirty="0"/>
              <a:t>Current cell address</a:t>
            </a:r>
          </a:p>
          <a:p>
            <a:pPr lvl="1"/>
            <a:r>
              <a:rPr lang="en-US" dirty="0"/>
              <a:t>Editing area</a:t>
            </a:r>
          </a:p>
          <a:p>
            <a:pPr lvl="1"/>
            <a:r>
              <a:rPr lang="en-US" dirty="0"/>
              <a:t>Sheet 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10239F-5661-7744-B6CF-A470979DE98A}"/>
              </a:ext>
            </a:extLst>
          </p:cNvPr>
          <p:cNvSpPr txBox="1"/>
          <p:nvPr/>
        </p:nvSpPr>
        <p:spPr>
          <a:xfrm>
            <a:off x="1909982" y="6172200"/>
            <a:ext cx="8372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hlinkClick r:id="rId2"/>
              </a:rPr>
              <a:t>https://techcrunch.com/2018/03/15/teacher-in-ghana-who-used-blackboard-to-explain-computers-gets-some-microsoft-love/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32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C3E1-EB88-9743-8CD1-5F02C861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6E77A-5838-874E-86C6-AFFBC72B1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627" y="2286000"/>
            <a:ext cx="7609146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3A5E56-E2F2-A14D-A9C7-03B55267CAB5}"/>
              </a:ext>
            </a:extLst>
          </p:cNvPr>
          <p:cNvSpPr txBox="1"/>
          <p:nvPr/>
        </p:nvSpPr>
        <p:spPr>
          <a:xfrm>
            <a:off x="7606146" y="1645595"/>
            <a:ext cx="896079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84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Toolbar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F019E-1C10-284A-9EE6-7D51C0085545}"/>
              </a:ext>
            </a:extLst>
          </p:cNvPr>
          <p:cNvSpPr txBox="1"/>
          <p:nvPr/>
        </p:nvSpPr>
        <p:spPr>
          <a:xfrm>
            <a:off x="5724744" y="1645595"/>
            <a:ext cx="742511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84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03D28-C548-6641-BBB4-41AAAC493693}"/>
              </a:ext>
            </a:extLst>
          </p:cNvPr>
          <p:cNvSpPr txBox="1"/>
          <p:nvPr/>
        </p:nvSpPr>
        <p:spPr>
          <a:xfrm>
            <a:off x="10215862" y="2892504"/>
            <a:ext cx="1513876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84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Formulae Box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3FEB6-C955-C84C-A530-0C9F4AD71C90}"/>
              </a:ext>
            </a:extLst>
          </p:cNvPr>
          <p:cNvSpPr txBox="1"/>
          <p:nvPr/>
        </p:nvSpPr>
        <p:spPr>
          <a:xfrm>
            <a:off x="820895" y="2782669"/>
            <a:ext cx="1427187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8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Current cell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1E11C-5A16-4D4B-A8C9-59F4DB886E20}"/>
              </a:ext>
            </a:extLst>
          </p:cNvPr>
          <p:cNvSpPr txBox="1"/>
          <p:nvPr/>
        </p:nvSpPr>
        <p:spPr>
          <a:xfrm>
            <a:off x="820894" y="4278960"/>
            <a:ext cx="1427187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8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Editing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A58FB-AE62-944C-A454-972DCB636986}"/>
              </a:ext>
            </a:extLst>
          </p:cNvPr>
          <p:cNvSpPr txBox="1"/>
          <p:nvPr/>
        </p:nvSpPr>
        <p:spPr>
          <a:xfrm>
            <a:off x="2705113" y="5981700"/>
            <a:ext cx="1427187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8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Sheet tab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C3BAA3-7B31-FD4E-8E89-C3C156D0D84F}"/>
              </a:ext>
            </a:extLst>
          </p:cNvPr>
          <p:cNvCxnSpPr>
            <a:stCxn id="7" idx="1"/>
          </p:cNvCxnSpPr>
          <p:nvPr/>
        </p:nvCxnSpPr>
        <p:spPr>
          <a:xfrm flipH="1">
            <a:off x="5153891" y="1830261"/>
            <a:ext cx="570853" cy="82981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572E1A-CA2C-CF4B-9DAC-409F12375E07}"/>
              </a:ext>
            </a:extLst>
          </p:cNvPr>
          <p:cNvCxnSpPr>
            <a:cxnSpLocks/>
          </p:cNvCxnSpPr>
          <p:nvPr/>
        </p:nvCxnSpPr>
        <p:spPr>
          <a:xfrm flipH="1">
            <a:off x="7827818" y="1980612"/>
            <a:ext cx="226368" cy="99411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55B7A9-1AA4-3C49-B899-25BE8D8251D9}"/>
              </a:ext>
            </a:extLst>
          </p:cNvPr>
          <p:cNvCxnSpPr>
            <a:cxnSpLocks/>
          </p:cNvCxnSpPr>
          <p:nvPr/>
        </p:nvCxnSpPr>
        <p:spPr>
          <a:xfrm flipH="1">
            <a:off x="8991600" y="3246888"/>
            <a:ext cx="1981201" cy="59082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6F7D51-598F-774F-AD98-B4CFE2BFDC9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534489" y="3429000"/>
            <a:ext cx="935265" cy="3755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7C7989-EB7E-394B-B6FC-DA4CA3EA719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534488" y="4648292"/>
            <a:ext cx="833138" cy="3583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BECE14-045A-BB45-910C-B67D7820AFBA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418707" y="5583382"/>
            <a:ext cx="0" cy="3983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20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8C75-9EE7-D04C-85E7-6BF88C44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Rows and Columns – </a:t>
            </a:r>
            <a:br>
              <a:rPr lang="en-US" dirty="0"/>
            </a:br>
            <a:r>
              <a:rPr lang="en-US" dirty="0"/>
              <a:t>The backbone of Spreadsheets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C0DA-698B-2240-8E47-2819619E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traditionally organized in rows and columns where all values in either a single column or a single row are items of a collection.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1123A-2D0D-F948-B5A3-E64901B1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6129275"/>
            <a:ext cx="10820400" cy="445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2290B-6AC0-2046-AE01-93407108C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28" y="3143249"/>
            <a:ext cx="1957543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3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3CBA-6157-324D-8661-E30D0AB0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F848-2151-914D-B6DE-8F51E83D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 are labelled with letters of the English alphabet.</a:t>
            </a:r>
          </a:p>
          <a:p>
            <a:pPr lvl="1"/>
            <a:r>
              <a:rPr lang="en-US" dirty="0"/>
              <a:t>A, B, C, …, Z, </a:t>
            </a:r>
          </a:p>
          <a:p>
            <a:pPr lvl="1"/>
            <a:r>
              <a:rPr lang="en-US" dirty="0"/>
              <a:t>AA, AB, …, AZ, BA, BB, BC, …, BZ, …, ZA, …, ZZ, </a:t>
            </a:r>
          </a:p>
          <a:p>
            <a:pPr lvl="1"/>
            <a:r>
              <a:rPr lang="en-US" dirty="0"/>
              <a:t>AAA, AAB, …</a:t>
            </a:r>
          </a:p>
          <a:p>
            <a:pPr lvl="1"/>
            <a:r>
              <a:rPr lang="en-US" dirty="0"/>
              <a:t>Think of A as 1 and Z as the last digit.</a:t>
            </a:r>
          </a:p>
          <a:p>
            <a:pPr lvl="1"/>
            <a:r>
              <a:rPr lang="en-US" dirty="0"/>
              <a:t>Once you go through all combinations, add a 1 to the front and carry on.</a:t>
            </a:r>
          </a:p>
          <a:p>
            <a:pPr lvl="1"/>
            <a:r>
              <a:rPr lang="en-US" dirty="0"/>
              <a:t>Maximum number of columns is 16384 (2</a:t>
            </a:r>
            <a:r>
              <a:rPr lang="en-US" baseline="30000" dirty="0"/>
              <a:t>14</a:t>
            </a:r>
            <a:r>
              <a:rPr lang="en-US" dirty="0"/>
              <a:t>)</a:t>
            </a:r>
          </a:p>
          <a:p>
            <a:r>
              <a:rPr lang="en-US" dirty="0"/>
              <a:t>Rows are numbered 1 … 1048576 (2</a:t>
            </a:r>
            <a:r>
              <a:rPr lang="en-US" baseline="30000" dirty="0"/>
              <a:t>20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64829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2A32-CFCB-9A48-B63E-2B141501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FB69-B26F-A848-AA06-675C4F99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particular cell in Column C (C can be between A and ….)  and Row R (R can be between 1 and 1048576) has the address </a:t>
            </a:r>
            <a:r>
              <a:rPr lang="en-US" b="1" dirty="0"/>
              <a:t>CR</a:t>
            </a:r>
            <a:r>
              <a:rPr lang="en-US" dirty="0"/>
              <a:t>.</a:t>
            </a:r>
          </a:p>
          <a:p>
            <a:r>
              <a:rPr lang="en-US" dirty="0"/>
              <a:t>For example, </a:t>
            </a:r>
          </a:p>
          <a:p>
            <a:pPr lvl="1"/>
            <a:r>
              <a:rPr lang="en-US" dirty="0"/>
              <a:t>a cell in column D and row 5 has address D5</a:t>
            </a:r>
          </a:p>
          <a:p>
            <a:pPr lvl="1"/>
            <a:r>
              <a:rPr lang="en-US" dirty="0"/>
              <a:t>a cell in column CF and row 27 has address CF27</a:t>
            </a:r>
          </a:p>
          <a:p>
            <a:endParaRPr lang="en-US" dirty="0"/>
          </a:p>
          <a:p>
            <a:r>
              <a:rPr lang="en-US" dirty="0"/>
              <a:t>QUESTION TIME</a:t>
            </a:r>
          </a:p>
          <a:p>
            <a:pPr lvl="1"/>
            <a:r>
              <a:rPr lang="en-US" dirty="0"/>
              <a:t>What are the addresses of cells in,</a:t>
            </a:r>
          </a:p>
          <a:p>
            <a:pPr lvl="2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row, 3</a:t>
            </a:r>
            <a:r>
              <a:rPr lang="en-US" baseline="30000" dirty="0"/>
              <a:t>rd</a:t>
            </a:r>
            <a:r>
              <a:rPr lang="en-US" dirty="0"/>
              <a:t> Column	</a:t>
            </a:r>
          </a:p>
          <a:p>
            <a:pPr lvl="2"/>
            <a:r>
              <a:rPr lang="en-US" dirty="0"/>
              <a:t>2 rows down from D5</a:t>
            </a:r>
          </a:p>
          <a:p>
            <a:pPr lvl="2"/>
            <a:r>
              <a:rPr lang="en-US" dirty="0"/>
              <a:t>4 columns to the </a:t>
            </a:r>
            <a:r>
              <a:rPr lang="en-US" b="1" u="sng" dirty="0"/>
              <a:t>left</a:t>
            </a:r>
            <a:r>
              <a:rPr lang="en-US" dirty="0"/>
              <a:t> of G8</a:t>
            </a:r>
          </a:p>
        </p:txBody>
      </p:sp>
    </p:spTree>
    <p:extLst>
      <p:ext uri="{BB962C8B-B14F-4D97-AF65-F5344CB8AC3E}">
        <p14:creationId xmlns:p14="http://schemas.microsoft.com/office/powerpoint/2010/main" val="36551680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828</TotalTime>
  <Words>1479</Words>
  <Application>Microsoft Macintosh PowerPoint</Application>
  <PresentationFormat>Widescreen</PresentationFormat>
  <Paragraphs>234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Courier New</vt:lpstr>
      <vt:lpstr>Franklin Gothic Book</vt:lpstr>
      <vt:lpstr>Crop</vt:lpstr>
      <vt:lpstr>EXCEL BASICS</vt:lpstr>
      <vt:lpstr>Outline</vt:lpstr>
      <vt:lpstr>Excel history</vt:lpstr>
      <vt:lpstr>Use of excel</vt:lpstr>
      <vt:lpstr>Excel structure</vt:lpstr>
      <vt:lpstr>Excel Layout</vt:lpstr>
      <vt:lpstr>Rows and Columns –  The backbone of Spreadsheets</vt:lpstr>
      <vt:lpstr>Row and Columns</vt:lpstr>
      <vt:lpstr>Cell Addressing</vt:lpstr>
      <vt:lpstr>Range</vt:lpstr>
      <vt:lpstr>Formulae</vt:lpstr>
      <vt:lpstr>SUM()</vt:lpstr>
      <vt:lpstr>SUM - DEMO</vt:lpstr>
      <vt:lpstr>Other important functions that accept a list/range</vt:lpstr>
      <vt:lpstr>Auto-filling formulae</vt:lpstr>
      <vt:lpstr>When fixed cell addresses are needed.</vt:lpstr>
      <vt:lpstr>Mixed/Absolute addressing</vt:lpstr>
      <vt:lpstr>COMPARISON OPERATORS</vt:lpstr>
      <vt:lpstr>IF</vt:lpstr>
      <vt:lpstr>SUMIF</vt:lpstr>
      <vt:lpstr>BOOLEAN OPERATORS – AND, OR, NOT</vt:lpstr>
      <vt:lpstr>BOOLEAN OPERATORS – AND, OR, NOT</vt:lpstr>
      <vt:lpstr>Using cell address in a criterion</vt:lpstr>
      <vt:lpstr>BOOLEAN OPERATORS – AND, OR, NOT</vt:lpstr>
      <vt:lpstr>AND</vt:lpstr>
      <vt:lpstr>OR</vt:lpstr>
      <vt:lpstr>NOT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BASICS</dc:title>
  <dc:creator>Gaurav Gupta</dc:creator>
  <cp:lastModifiedBy>Gaurav Gupta</cp:lastModifiedBy>
  <cp:revision>46</cp:revision>
  <dcterms:created xsi:type="dcterms:W3CDTF">2020-03-02T01:10:47Z</dcterms:created>
  <dcterms:modified xsi:type="dcterms:W3CDTF">2020-03-11T20:49:17Z</dcterms:modified>
</cp:coreProperties>
</file>