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68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52/" TargetMode="External"/><Relationship Id="rId2" Type="http://schemas.openxmlformats.org/officeDocument/2006/relationships/hyperlink" Target="https://xkcd.com/68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vethirtyeight.com/features/lionel-messi-is-impossi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wu.edu/sites/default/files/downloads/fcas/mns/adding_error_bars_to_excel_graph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features/lionel-messi-is-impossible/" TargetMode="External"/><Relationship Id="rId2" Type="http://schemas.openxmlformats.org/officeDocument/2006/relationships/hyperlink" Target="http://www.xkc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75517-DF63-2D42-8FE4-52095AE7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5600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7879-062F-2F45-BA71-19DB690EA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Gaurav Gupta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B07A3-AE76-5645-BB3B-2334EC07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935354"/>
            <a:ext cx="4207669" cy="3187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CCBF0-0EEB-204C-8F1D-1077D6C85D94}"/>
              </a:ext>
            </a:extLst>
          </p:cNvPr>
          <p:cNvSpPr txBox="1"/>
          <p:nvPr/>
        </p:nvSpPr>
        <p:spPr>
          <a:xfrm>
            <a:off x="0" y="6456886"/>
            <a:ext cx="448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AU" sz="1200" dirty="0">
                <a:hlinkClick r:id="rId3"/>
              </a:rPr>
              <a:t>https://xkcd.com/688/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17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F53D-4B53-9547-9AFD-AE24C6D1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Chart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6507DC-B67D-C548-AB40-89432854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5320"/>
              </p:ext>
            </p:extLst>
          </p:nvPr>
        </p:nvGraphicFramePr>
        <p:xfrm>
          <a:off x="1527734" y="1655378"/>
          <a:ext cx="8893273" cy="504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243">
                  <a:extLst>
                    <a:ext uri="{9D8B030D-6E8A-4147-A177-3AD203B41FA5}">
                      <a16:colId xmlns:a16="http://schemas.microsoft.com/office/drawing/2014/main" val="1685906779"/>
                    </a:ext>
                  </a:extLst>
                </a:gridCol>
                <a:gridCol w="3702605">
                  <a:extLst>
                    <a:ext uri="{9D8B030D-6E8A-4147-A177-3AD203B41FA5}">
                      <a16:colId xmlns:a16="http://schemas.microsoft.com/office/drawing/2014/main" val="3623524690"/>
                    </a:ext>
                  </a:extLst>
                </a:gridCol>
                <a:gridCol w="2964425">
                  <a:extLst>
                    <a:ext uri="{9D8B030D-6E8A-4147-A177-3AD203B41FA5}">
                      <a16:colId xmlns:a16="http://schemas.microsoft.com/office/drawing/2014/main" val="3842380685"/>
                    </a:ext>
                  </a:extLst>
                </a:gridCol>
              </a:tblGrid>
              <a:tr h="48272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1487"/>
                  </a:ext>
                </a:extLst>
              </a:tr>
              <a:tr h="826585">
                <a:tc>
                  <a:txBody>
                    <a:bodyPr/>
                    <a:lstStyle/>
                    <a:p>
                      <a:r>
                        <a:rPr lang="en-US" sz="1800" dirty="0"/>
                        <a:t>Histograms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of students in different mark ranges (0-10, 11-20,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76609"/>
                  </a:ext>
                </a:extLst>
              </a:tr>
              <a:tr h="703833">
                <a:tc>
                  <a:txBody>
                    <a:bodyPr/>
                    <a:lstStyle/>
                    <a:p>
                      <a:r>
                        <a:rPr lang="en-US" sz="1800" dirty="0"/>
                        <a:t>Column/Bar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distribution across 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Rainfall by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11374"/>
                  </a:ext>
                </a:extLst>
              </a:tr>
              <a:tr h="717111">
                <a:tc>
                  <a:txBody>
                    <a:bodyPr/>
                    <a:lstStyle/>
                    <a:p>
                      <a:r>
                        <a:rPr lang="en-US" sz="1800" dirty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Sales figures, Google Search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49874"/>
                  </a:ext>
                </a:extLst>
              </a:tr>
              <a:tr h="826585">
                <a:tc>
                  <a:txBody>
                    <a:bodyPr/>
                    <a:lstStyle/>
                    <a:p>
                      <a:r>
                        <a:rPr lang="en-US" sz="1800" dirty="0"/>
                        <a:t>Pie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proportions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Citizens, Permanent Residents and International student percentages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5655"/>
                  </a:ext>
                </a:extLst>
              </a:tr>
              <a:tr h="770232">
                <a:tc>
                  <a:txBody>
                    <a:bodyPr/>
                    <a:lstStyle/>
                    <a:p>
                      <a:r>
                        <a:rPr lang="en-US" sz="1800" dirty="0"/>
                        <a:t>Scatter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correlation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rId4"/>
                        </a:rPr>
                        <a:t>great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scoring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89931"/>
                  </a:ext>
                </a:extLst>
              </a:tr>
              <a:tr h="544475">
                <a:tc>
                  <a:txBody>
                    <a:bodyPr/>
                    <a:lstStyle/>
                    <a:p>
                      <a:r>
                        <a:rPr lang="en-US" sz="1800" dirty="0"/>
                        <a:t>Clustered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distribution across sub-categories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1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C2339-0B41-CF42-B903-9587DABC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Chart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43070-B02A-7E4A-BB6E-75686986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195130"/>
            <a:ext cx="3093388" cy="44669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EC589C-5C67-C14E-8AE1-88EEDA76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numCol="2">
            <a:normAutofit/>
          </a:bodyPr>
          <a:lstStyle/>
          <a:p>
            <a:r>
              <a:rPr lang="en-US" dirty="0"/>
              <a:t>Axes</a:t>
            </a:r>
          </a:p>
          <a:p>
            <a:r>
              <a:rPr lang="en-US" dirty="0"/>
              <a:t>Axes titles</a:t>
            </a:r>
          </a:p>
          <a:p>
            <a:r>
              <a:rPr lang="en-US" dirty="0"/>
              <a:t>Chart title</a:t>
            </a:r>
          </a:p>
          <a:p>
            <a:r>
              <a:rPr lang="en-US" dirty="0"/>
              <a:t>Data labels</a:t>
            </a:r>
          </a:p>
          <a:p>
            <a:r>
              <a:rPr lang="en-US" dirty="0"/>
              <a:t>Data table</a:t>
            </a:r>
          </a:p>
          <a:p>
            <a:r>
              <a:rPr lang="en-US" dirty="0"/>
              <a:t>Error bars (</a:t>
            </a:r>
            <a:r>
              <a:rPr lang="en-US" dirty="0">
                <a:hlinkClick r:id="rId3"/>
              </a:rPr>
              <a:t>A good explanation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Gridlines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Lines (for Line charts)</a:t>
            </a:r>
          </a:p>
          <a:p>
            <a:r>
              <a:rPr lang="en-US" dirty="0"/>
              <a:t>Trendline</a:t>
            </a:r>
          </a:p>
          <a:p>
            <a:r>
              <a:rPr lang="en-US" dirty="0"/>
              <a:t>Up/Down Bars</a:t>
            </a:r>
          </a:p>
        </p:txBody>
      </p:sp>
    </p:spTree>
    <p:extLst>
      <p:ext uri="{BB962C8B-B14F-4D97-AF65-F5344CB8AC3E}">
        <p14:creationId xmlns:p14="http://schemas.microsoft.com/office/powerpoint/2010/main" val="27970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95F-DF62-5641-87C3-1AB4D92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FA55-5EF9-B348-A4ED-2F1C2ABB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data (including headers if applicable)</a:t>
            </a:r>
          </a:p>
          <a:p>
            <a:r>
              <a:rPr lang="en-US" dirty="0"/>
              <a:t>Click on “Insert”</a:t>
            </a:r>
          </a:p>
          <a:p>
            <a:r>
              <a:rPr lang="en-US" dirty="0"/>
              <a:t>Choose specific chart or recommended charts (Excel is fairly clever)</a:t>
            </a:r>
          </a:p>
          <a:p>
            <a:r>
              <a:rPr lang="en-US" dirty="0"/>
              <a:t>Adjust </a:t>
            </a:r>
          </a:p>
          <a:p>
            <a:pPr lvl="1"/>
            <a:r>
              <a:rPr lang="en-US" dirty="0"/>
              <a:t>chart data, </a:t>
            </a:r>
          </a:p>
          <a:p>
            <a:pPr lvl="1"/>
            <a:r>
              <a:rPr lang="en-US" dirty="0"/>
              <a:t>formatting (like font size, color, line width), </a:t>
            </a:r>
          </a:p>
          <a:p>
            <a:pPr lvl="1"/>
            <a:r>
              <a:rPr lang="en-US" dirty="0"/>
              <a:t>chart elements</a:t>
            </a:r>
          </a:p>
          <a:p>
            <a:r>
              <a:rPr lang="en-US" dirty="0"/>
              <a:t>Change chart type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122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BBA5-1D19-0F4C-8173-0AF1DCF4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9AF6-0CAD-AD4D-997D-CA2AC0A7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http://www.xkcd.com/</a:t>
            </a:r>
            <a:endParaRPr lang="en-US" dirty="0"/>
          </a:p>
          <a:p>
            <a:r>
              <a:rPr lang="en-AU" dirty="0"/>
              <a:t>[2] </a:t>
            </a:r>
            <a:r>
              <a:rPr lang="en-AU" dirty="0">
                <a:hlinkClick r:id="rId3"/>
              </a:rPr>
              <a:t>https://fivethirtyeight.com/features/lionel-messi-is-impossible/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4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180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DATA VISUALIZATION</vt:lpstr>
      <vt:lpstr>Chart types</vt:lpstr>
      <vt:lpstr>Chart elements</vt:lpstr>
      <vt:lpstr>Inserting charts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Gaurav Gupta</dc:creator>
  <cp:lastModifiedBy>Gaurav Gupta</cp:lastModifiedBy>
  <cp:revision>5</cp:revision>
  <dcterms:created xsi:type="dcterms:W3CDTF">2020-04-08T00:47:08Z</dcterms:created>
  <dcterms:modified xsi:type="dcterms:W3CDTF">2020-04-08T08:34:15Z</dcterms:modified>
</cp:coreProperties>
</file>