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BD8CD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EBE2">
              <a:alpha val="85000"/>
            </a:srgbClr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A8A49D"/>
              </a:solidFill>
              <a:prstDash val="solid"/>
              <a:miter lim="400000"/>
            </a:ln>
          </a:left>
          <a:right>
            <a:ln w="12700" cap="flat">
              <a:solidFill>
                <a:srgbClr val="A8A49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8A49D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4C1BA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solidFill>
            <a:srgbClr val="8C8982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D6D3CB"/>
              </a:solidFill>
              <a:prstDash val="solid"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D6D3CB"/>
              </a:solidFill>
              <a:prstDash val="solid"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7"/>
  </p:normalViewPr>
  <p:slideViewPr>
    <p:cSldViewPr snapToGrid="0" snapToObjects="1">
      <p:cViewPr varScale="1">
        <p:scale>
          <a:sx n="71" d="100"/>
          <a:sy n="71" d="100"/>
        </p:scale>
        <p:origin x="1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406400" y="86233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406400" y="86741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>
            <a:spLocks noGrp="1"/>
          </p:cNvSpPr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1800" i="1">
                <a:solidFill>
                  <a:srgbClr val="5C86B9"/>
                </a:solidFill>
              </a:defRPr>
            </a:lvl1pPr>
          </a:lstStyle>
          <a:p>
            <a:r>
              <a:t>Date</a:t>
            </a:r>
          </a:p>
        </p:txBody>
      </p:sp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355600" y="5905500"/>
            <a:ext cx="12293600" cy="210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body" sz="quarter" idx="13"/>
          </p:nvPr>
        </p:nvSpPr>
        <p:spPr>
          <a:xfrm>
            <a:off x="1270000" y="4305300"/>
            <a:ext cx="10464800" cy="609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ClrTx/>
              <a:buSzTx/>
              <a:buFontTx/>
              <a:buNone/>
              <a:defRPr sz="3000"/>
            </a:lvl1pPr>
          </a:lstStyle>
          <a:p>
            <a:r>
              <a:t>“Type a quote here.” 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4"/>
          </p:nvPr>
        </p:nvSpPr>
        <p:spPr>
          <a:xfrm>
            <a:off x="1270000" y="6362700"/>
            <a:ext cx="104648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>
                <a:solidFill>
                  <a:srgbClr val="5C86B9"/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15537" dir="5392174" rotWithShape="0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406400" y="86233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406400" y="86741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1800" i="1">
                <a:solidFill>
                  <a:srgbClr val="5C86B9"/>
                </a:solidFill>
              </a:defRPr>
            </a:lvl1pPr>
          </a:lstStyle>
          <a:p>
            <a:r>
              <a:t>Date</a:t>
            </a:r>
          </a:p>
        </p:txBody>
      </p:sp>
      <p:sp>
        <p:nvSpPr>
          <p:cNvPr id="28" name="Shape 28"/>
          <p:cNvSpPr>
            <a:spLocks noGrp="1"/>
          </p:cNvSpPr>
          <p:nvPr>
            <p:ph type="pic" idx="14"/>
          </p:nvPr>
        </p:nvSpPr>
        <p:spPr>
          <a:xfrm>
            <a:off x="368300" y="444500"/>
            <a:ext cx="12268200" cy="6324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355600" y="6908800"/>
            <a:ext cx="12293600" cy="1104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06400" y="48641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406400" y="49149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355600" y="2628900"/>
            <a:ext cx="12293600" cy="210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06400" y="52705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406400" y="53213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355600" y="1930400"/>
            <a:ext cx="5816600" cy="3238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355600" y="5410200"/>
            <a:ext cx="5816600" cy="3365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15537" dir="5392174" rotWithShape="0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4200"/>
              </a:spcBef>
            </a:lvl1pPr>
            <a:lvl2pPr>
              <a:spcBef>
                <a:spcPts val="4200"/>
              </a:spcBef>
            </a:lvl2pPr>
            <a:lvl3pPr>
              <a:spcBef>
                <a:spcPts val="4200"/>
              </a:spcBef>
            </a:lvl3pPr>
            <a:lvl4pPr>
              <a:spcBef>
                <a:spcPts val="4200"/>
              </a:spcBef>
            </a:lvl4pPr>
            <a:lvl5pPr>
              <a:spcBef>
                <a:spcPts val="42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406400" y="25654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406400" y="26162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355600" y="444500"/>
            <a:ext cx="5816600" cy="20447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sz="half" idx="1"/>
          </p:nvPr>
        </p:nvSpPr>
        <p:spPr>
          <a:xfrm>
            <a:off x="355600" y="2984500"/>
            <a:ext cx="5816600" cy="6324600"/>
          </a:xfrm>
          <a:prstGeom prst="rect">
            <a:avLst/>
          </a:prstGeom>
        </p:spPr>
        <p:txBody>
          <a:bodyPr/>
          <a:lstStyle>
            <a:lvl1pPr marL="381000" indent="-381000">
              <a:defRPr sz="3000"/>
            </a:lvl1pPr>
            <a:lvl2pPr marL="762000" indent="-381000">
              <a:defRPr sz="3000"/>
            </a:lvl2pPr>
            <a:lvl3pPr marL="1143000" indent="-381000">
              <a:defRPr sz="3000"/>
            </a:lvl3pPr>
            <a:lvl4pPr marL="1524000" indent="-381000">
              <a:defRPr sz="3000"/>
            </a:lvl4pPr>
            <a:lvl5pPr marL="1905000" indent="-381000"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15537" dir="5392174" rotWithShape="0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355600" y="444500"/>
            <a:ext cx="12293600" cy="8864600"/>
          </a:xfrm>
          <a:prstGeom prst="rect">
            <a:avLst/>
          </a:prstGeom>
        </p:spPr>
        <p:txBody>
          <a:bodyPr/>
          <a:lstStyle>
            <a:lvl1pPr>
              <a:spcBef>
                <a:spcPts val="4200"/>
              </a:spcBef>
            </a:lvl1pPr>
            <a:lvl2pPr>
              <a:spcBef>
                <a:spcPts val="4200"/>
              </a:spcBef>
            </a:lvl2pPr>
            <a:lvl3pPr>
              <a:spcBef>
                <a:spcPts val="4200"/>
              </a:spcBef>
            </a:lvl3pPr>
            <a:lvl4pPr>
              <a:spcBef>
                <a:spcPts val="4200"/>
              </a:spcBef>
            </a:lvl4pPr>
            <a:lvl5pPr>
              <a:spcBef>
                <a:spcPts val="42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pic" sz="half" idx="13"/>
          </p:nvPr>
        </p:nvSpPr>
        <p:spPr>
          <a:xfrm>
            <a:off x="6502400" y="4813300"/>
            <a:ext cx="6121400" cy="4356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pic" sz="half" idx="14"/>
          </p:nvPr>
        </p:nvSpPr>
        <p:spPr>
          <a:xfrm>
            <a:off x="6502400" y="444500"/>
            <a:ext cx="6121400" cy="436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pic" idx="15"/>
          </p:nvPr>
        </p:nvSpPr>
        <p:spPr>
          <a:xfrm>
            <a:off x="368300" y="444500"/>
            <a:ext cx="6121400" cy="872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06400" y="25654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406400" y="26162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355600" y="444500"/>
            <a:ext cx="12293600" cy="204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355600" y="2984500"/>
            <a:ext cx="12293600" cy="632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12331700" y="9220200"/>
            <a:ext cx="317500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solidFill>
                  <a:schemeClr val="accent1">
                    <a:hueOff val="54750"/>
                    <a:satOff val="-1697"/>
                    <a:lumOff val="-18038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9pPr>
    </p:titleStyle>
    <p:bodyStyle>
      <a:lvl1pPr marL="508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1pPr>
      <a:lvl2pPr marL="1016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2pPr>
      <a:lvl3pPr marL="1524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3pPr>
      <a:lvl4pPr marL="2032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4pPr>
      <a:lvl5pPr marL="2540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5pPr>
      <a:lvl6pPr marL="3048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6pPr>
      <a:lvl7pPr marL="3556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7pPr>
      <a:lvl8pPr marL="4064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8pPr>
      <a:lvl9pPr marL="4572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puzzle-face-eye-jigsaw-puzzle-head-1506191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dullhunk/7214525854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566674">
              <a:defRPr sz="6208" spc="-124"/>
            </a:pPr>
            <a:r>
              <a:t>COMPUTATIONAL</a:t>
            </a:r>
          </a:p>
          <a:p>
            <a:pPr defTabSz="566674">
              <a:defRPr sz="6208" spc="-124"/>
            </a:pPr>
            <a:r>
              <a:t>THINKING (CT)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Gaurav Gupta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Tea algorithm</a:t>
            </a:r>
          </a:p>
          <a:p>
            <a:r>
              <a:t>(Generic)</a:t>
            </a:r>
          </a:p>
        </p:txBody>
      </p:sp>
      <p:pic>
        <p:nvPicPr>
          <p:cNvPr id="166" name="teaVer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950" y="1181163"/>
            <a:ext cx="3035300" cy="817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Tea algorithm</a:t>
            </a:r>
          </a:p>
          <a:p>
            <a:r>
              <a:t>(Specific)</a:t>
            </a:r>
          </a:p>
        </p:txBody>
      </p:sp>
      <p:pic>
        <p:nvPicPr>
          <p:cNvPr id="169" name="code2flow_709c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485" y="158548"/>
            <a:ext cx="7806066" cy="94365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Testing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Critical, yet often overlooked step, of learning from the outcome to modify the process or even the understanding of the process.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Activity </a:t>
            </a:r>
            <a:r>
              <a:rPr lang="en-AU" dirty="0"/>
              <a:t>– Youngest to Oldest</a:t>
            </a:r>
            <a:endParaRPr dirty="0"/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7679" indent="-487679" defTabSz="560831">
              <a:spcBef>
                <a:spcPts val="4000"/>
              </a:spcBef>
              <a:defRPr sz="3648" b="1"/>
            </a:pPr>
            <a:r>
              <a:t>Sorting birthdays</a:t>
            </a:r>
          </a:p>
          <a:p>
            <a:pPr marL="975359" lvl="1" indent="-487679" defTabSz="560831">
              <a:spcBef>
                <a:spcPts val="4000"/>
              </a:spcBef>
              <a:defRPr sz="3648"/>
            </a:pPr>
            <a:r>
              <a:t>Decomposition</a:t>
            </a:r>
          </a:p>
          <a:p>
            <a:pPr marL="975359" lvl="1" indent="-487679" defTabSz="560831">
              <a:spcBef>
                <a:spcPts val="4000"/>
              </a:spcBef>
              <a:defRPr sz="3648"/>
            </a:pPr>
            <a:r>
              <a:t>Pattern recognition</a:t>
            </a:r>
          </a:p>
          <a:p>
            <a:pPr marL="975359" lvl="1" indent="-487679" defTabSz="560831">
              <a:spcBef>
                <a:spcPts val="4000"/>
              </a:spcBef>
              <a:defRPr sz="3648"/>
            </a:pPr>
            <a:r>
              <a:t>Pattern generalization</a:t>
            </a:r>
          </a:p>
          <a:p>
            <a:pPr marL="975359" lvl="1" indent="-487679" defTabSz="560831">
              <a:spcBef>
                <a:spcPts val="4000"/>
              </a:spcBef>
              <a:defRPr sz="3648"/>
            </a:pPr>
            <a:r>
              <a:t>Algorithm</a:t>
            </a:r>
          </a:p>
          <a:p>
            <a:pPr marL="975359" lvl="1" indent="-487679" defTabSz="560831">
              <a:spcBef>
                <a:spcPts val="4000"/>
              </a:spcBef>
              <a:defRPr sz="3648"/>
            </a:pPr>
            <a:r>
              <a:t>Testing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60831">
              <a:defRPr sz="6144" spc="-122"/>
            </a:pPr>
            <a:r>
              <a:rPr dirty="0"/>
              <a:t>Activity</a:t>
            </a:r>
            <a:r>
              <a:rPr lang="en-AU" dirty="0"/>
              <a:t> - Youngest to Oldest</a:t>
            </a:r>
            <a:endParaRPr dirty="0"/>
          </a:p>
        </p:txBody>
      </p:sp>
      <p:sp>
        <p:nvSpPr>
          <p:cNvPr id="190" name="Shape 1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dirty="0"/>
              <a:t>Which one comes first?</a:t>
            </a:r>
          </a:p>
          <a:p>
            <a:pPr lvl="1"/>
            <a:r>
              <a:rPr dirty="0"/>
              <a:t>2nd December or 17th February?</a:t>
            </a:r>
          </a:p>
          <a:p>
            <a:pPr lvl="1"/>
            <a:r>
              <a:rPr dirty="0"/>
              <a:t>15th March or 28th March?</a:t>
            </a:r>
          </a:p>
          <a:p>
            <a:pPr lvl="1"/>
            <a:r>
              <a:rPr dirty="0"/>
              <a:t>4th April or 4th April?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xfrm>
            <a:off x="355600" y="1930400"/>
            <a:ext cx="11643064" cy="3238500"/>
          </a:xfrm>
          <a:prstGeom prst="rect">
            <a:avLst/>
          </a:prstGeom>
        </p:spPr>
        <p:txBody>
          <a:bodyPr/>
          <a:lstStyle/>
          <a:p>
            <a:r>
              <a:rPr dirty="0"/>
              <a:t>Activity - </a:t>
            </a:r>
            <a:r>
              <a:rPr lang="en-AU" dirty="0"/>
              <a:t>Searching</a:t>
            </a:r>
            <a:endParaRPr dirty="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Find "ZIGZAG"</a:t>
            </a:r>
          </a:p>
        </p:txBody>
      </p:sp>
      <p:pic>
        <p:nvPicPr>
          <p:cNvPr id="201" name="Screen Shot 2018-07-03 at 1.03.2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0" y="3530600"/>
            <a:ext cx="5181600" cy="523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Find "WHAT"</a:t>
            </a:r>
          </a:p>
        </p:txBody>
      </p:sp>
      <p:pic>
        <p:nvPicPr>
          <p:cNvPr id="204" name="Screen Shot 2018-07-02 at 3.19.2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201" y="3033934"/>
            <a:ext cx="6034397" cy="62257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Find "NICE"</a:t>
            </a:r>
          </a:p>
        </p:txBody>
      </p:sp>
      <p:pic>
        <p:nvPicPr>
          <p:cNvPr id="207" name="Screen Shot 2018-07-02 at 3.21.4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99" y="2866436"/>
            <a:ext cx="12539202" cy="65607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Search techniques</a:t>
            </a:r>
          </a:p>
        </p:txBody>
      </p:sp>
      <p:sp>
        <p:nvSpPr>
          <p:cNvPr id="210" name="Shape 2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Random search (sometimes known as "visual inspection")</a:t>
            </a:r>
          </a:p>
          <a:p>
            <a:r>
              <a:t>Linear search (systematically eliminating items)</a:t>
            </a:r>
          </a:p>
          <a:p>
            <a:r>
              <a:t>Binary search (requires ordered/sorted data)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Examples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73380" indent="-373380" defTabSz="572516">
              <a:spcBef>
                <a:spcPts val="3700"/>
              </a:spcBef>
              <a:defRPr sz="2940"/>
            </a:pPr>
            <a:r>
              <a:t>Cooking</a:t>
            </a:r>
          </a:p>
          <a:p>
            <a:pPr marL="373380" indent="-373380" defTabSz="572516">
              <a:spcBef>
                <a:spcPts val="3700"/>
              </a:spcBef>
              <a:defRPr sz="2940"/>
            </a:pPr>
            <a:r>
              <a:t>Driving</a:t>
            </a:r>
          </a:p>
          <a:p>
            <a:pPr marL="373380" indent="-373380" defTabSz="572516">
              <a:spcBef>
                <a:spcPts val="3700"/>
              </a:spcBef>
              <a:defRPr sz="2940"/>
            </a:pPr>
            <a:r>
              <a:t>Painting</a:t>
            </a:r>
          </a:p>
          <a:p>
            <a:pPr marL="373380" indent="-373380" defTabSz="572516">
              <a:spcBef>
                <a:spcPts val="3700"/>
              </a:spcBef>
              <a:defRPr sz="2940"/>
            </a:pPr>
            <a:r>
              <a:t>Jigsaw</a:t>
            </a:r>
          </a:p>
          <a:p>
            <a:pPr marL="373380" indent="-373380" defTabSz="572516">
              <a:spcBef>
                <a:spcPts val="3700"/>
              </a:spcBef>
              <a:defRPr sz="2940"/>
            </a:pPr>
            <a:r>
              <a:t>Math</a:t>
            </a:r>
          </a:p>
          <a:p>
            <a:pPr marL="373380" indent="-373380" defTabSz="572516">
              <a:spcBef>
                <a:spcPts val="3700"/>
              </a:spcBef>
              <a:defRPr sz="2940"/>
            </a:pPr>
            <a:r>
              <a:t>Learning a language</a:t>
            </a:r>
          </a:p>
          <a:p>
            <a:pPr marL="373380" indent="-373380" defTabSz="572516">
              <a:spcBef>
                <a:spcPts val="3700"/>
              </a:spcBef>
              <a:defRPr sz="2940">
                <a:solidFill>
                  <a:srgbClr val="A8A49D"/>
                </a:solidFill>
              </a:defRPr>
            </a:pPr>
            <a:r>
              <a:t>(essentially anything you do)</a:t>
            </a:r>
          </a:p>
        </p:txBody>
      </p:sp>
      <p:pic>
        <p:nvPicPr>
          <p:cNvPr id="139" name="puzzle-1506191_1920.jpg"/>
          <p:cNvPicPr>
            <a:picLocks noChangeAspect="1"/>
          </p:cNvPicPr>
          <p:nvPr/>
        </p:nvPicPr>
        <p:blipFill>
          <a:blip r:embed="rId2"/>
          <a:srcRect l="42980" t="3544" r="6505" b="5731"/>
          <a:stretch>
            <a:fillRect/>
          </a:stretch>
        </p:blipFill>
        <p:spPr>
          <a:xfrm>
            <a:off x="7739459" y="2161976"/>
            <a:ext cx="4028093" cy="542968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7156977" y="8305800"/>
            <a:ext cx="519324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Source: </a:t>
            </a:r>
            <a:r>
              <a:rPr u="sng">
                <a:hlinkClick r:id="rId3"/>
              </a:rPr>
              <a:t>https://pixabay.com/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Linear search</a:t>
            </a:r>
          </a:p>
          <a:p>
            <a:r>
              <a:t>Algorithm</a:t>
            </a:r>
          </a:p>
        </p:txBody>
      </p:sp>
      <p:pic>
        <p:nvPicPr>
          <p:cNvPr id="213" name="code2flow_5f47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994" y="1939867"/>
            <a:ext cx="6951777" cy="66613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I’ve got the blues</a:t>
            </a:r>
          </a:p>
        </p:txBody>
      </p:sp>
      <p:pic>
        <p:nvPicPr>
          <p:cNvPr id="216" name="blue-gradi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41" y="3132498"/>
            <a:ext cx="10717518" cy="60286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6144" spc="-122"/>
            </a:lvl1pPr>
          </a:lstStyle>
          <a:p>
            <a:r>
              <a:t>Is this color present in the gradient?</a:t>
            </a:r>
          </a:p>
        </p:txBody>
      </p:sp>
      <p:pic>
        <p:nvPicPr>
          <p:cNvPr id="219" name="Screen Shot 2018-07-03 at 12.28.2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221" y="3141794"/>
            <a:ext cx="344358" cy="5616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Approach 1 step 1</a:t>
            </a:r>
          </a:p>
        </p:txBody>
      </p:sp>
      <p:pic>
        <p:nvPicPr>
          <p:cNvPr id="222" name="blue-gradi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41" y="3132498"/>
            <a:ext cx="10717518" cy="60286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Screen Shot 2018-07-03 at 12.28.2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146" y="3969043"/>
            <a:ext cx="344358" cy="5616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Approach 1 step 2</a:t>
            </a:r>
          </a:p>
        </p:txBody>
      </p:sp>
      <p:pic>
        <p:nvPicPr>
          <p:cNvPr id="226" name="blue-gradi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41" y="3132498"/>
            <a:ext cx="10717518" cy="60286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Screen Shot 2018-07-03 at 12.28.2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159" y="3946685"/>
            <a:ext cx="344358" cy="5616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Approach 1 step 3</a:t>
            </a:r>
          </a:p>
        </p:txBody>
      </p:sp>
      <p:pic>
        <p:nvPicPr>
          <p:cNvPr id="230" name="blue-gradi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41" y="3132498"/>
            <a:ext cx="10717518" cy="60286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Screen Shot 2018-07-03 at 12.28.2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740" y="3946685"/>
            <a:ext cx="344358" cy="5616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Approach 1 step 4</a:t>
            </a:r>
          </a:p>
        </p:txBody>
      </p:sp>
      <p:pic>
        <p:nvPicPr>
          <p:cNvPr id="234" name="blue-gradi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41" y="3132498"/>
            <a:ext cx="10717518" cy="60286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Screen Shot 2018-07-03 at 12.28.2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544" y="3924327"/>
            <a:ext cx="344357" cy="5616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Approach 1 step 5</a:t>
            </a:r>
          </a:p>
        </p:txBody>
      </p:sp>
      <p:pic>
        <p:nvPicPr>
          <p:cNvPr id="238" name="blue-gradi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41" y="3132498"/>
            <a:ext cx="10717518" cy="60286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Screen Shot 2018-07-03 at 12.28.2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989" y="3924327"/>
            <a:ext cx="344358" cy="5616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IS IT EFFICIENT?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I’ve got the blues</a:t>
            </a:r>
          </a:p>
        </p:txBody>
      </p:sp>
      <p:pic>
        <p:nvPicPr>
          <p:cNvPr id="244" name="blue-gradi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41" y="3132498"/>
            <a:ext cx="10717518" cy="60286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talk about CT?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Way of thinking</a:t>
            </a:r>
          </a:p>
          <a:p>
            <a:r>
              <a:t>Logical approach</a:t>
            </a:r>
          </a:p>
          <a:p>
            <a:r>
              <a:t>Deterministic (as opposed to ad-hoc approach)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Checkpoint 1 - Pass/Fail?</a:t>
            </a:r>
          </a:p>
        </p:txBody>
      </p:sp>
      <p:pic>
        <p:nvPicPr>
          <p:cNvPr id="247" name="blue-gradi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41" y="3132498"/>
            <a:ext cx="10717518" cy="60286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Screen Shot 2018-07-03 at 12.28.2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492" y="3942179"/>
            <a:ext cx="344357" cy="56165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Checkpoint 2 - Pass/Fail?</a:t>
            </a:r>
          </a:p>
        </p:txBody>
      </p:sp>
      <p:pic>
        <p:nvPicPr>
          <p:cNvPr id="251" name="blue-gradi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41" y="3132498"/>
            <a:ext cx="10717518" cy="60286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Screen Shot 2018-07-03 at 12.28.2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894" y="3942179"/>
            <a:ext cx="344357" cy="56165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Checkpoint 3- Pass/Fail?</a:t>
            </a:r>
          </a:p>
        </p:txBody>
      </p:sp>
      <p:pic>
        <p:nvPicPr>
          <p:cNvPr id="255" name="blue-gradi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41" y="3132498"/>
            <a:ext cx="10717518" cy="60286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Screen Shot 2018-07-03 at 12.28.2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693" y="3919821"/>
            <a:ext cx="344358" cy="56165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Checkpoint 4- Pass/Fail?</a:t>
            </a:r>
          </a:p>
        </p:txBody>
      </p:sp>
      <p:pic>
        <p:nvPicPr>
          <p:cNvPr id="259" name="blue-gradi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41" y="3132498"/>
            <a:ext cx="10717518" cy="60286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Screen Shot 2018-07-03 at 12.28.2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706" y="3942179"/>
            <a:ext cx="344357" cy="56165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Estimate of checkpoints required?</a:t>
            </a:r>
          </a:p>
        </p:txBody>
      </p:sp>
      <p:sp>
        <p:nvSpPr>
          <p:cNvPr id="263" name="Shape 2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72440" indent="-472440" defTabSz="543305">
              <a:spcBef>
                <a:spcPts val="3900"/>
              </a:spcBef>
              <a:defRPr sz="3534"/>
            </a:pPr>
            <a:r>
              <a:t>Let’s say we start with </a:t>
            </a:r>
            <a:r>
              <a:rPr b="1"/>
              <a:t>16</a:t>
            </a:r>
            <a:r>
              <a:t> values</a:t>
            </a:r>
          </a:p>
          <a:p>
            <a:pPr marL="944880" lvl="1" indent="-472440" defTabSz="543305">
              <a:spcBef>
                <a:spcPts val="3900"/>
              </a:spcBef>
              <a:defRPr sz="3534"/>
            </a:pPr>
            <a:r>
              <a:t>After 1st checkpoint, we are left with </a:t>
            </a:r>
            <a:r>
              <a:rPr b="1"/>
              <a:t>8</a:t>
            </a:r>
            <a:r>
              <a:t> values</a:t>
            </a:r>
          </a:p>
          <a:p>
            <a:pPr marL="944880" lvl="1" indent="-472440" defTabSz="543305">
              <a:spcBef>
                <a:spcPts val="3900"/>
              </a:spcBef>
              <a:defRPr sz="3534"/>
            </a:pPr>
            <a:r>
              <a:t>After 2nd checkpoint, we are left with </a:t>
            </a:r>
            <a:r>
              <a:rPr b="1"/>
              <a:t>4</a:t>
            </a:r>
            <a:r>
              <a:t> values</a:t>
            </a:r>
          </a:p>
          <a:p>
            <a:pPr marL="944880" lvl="1" indent="-472440" defTabSz="543305">
              <a:spcBef>
                <a:spcPts val="3900"/>
              </a:spcBef>
              <a:defRPr sz="3534"/>
            </a:pPr>
            <a:r>
              <a:t>After 3rd checkpoint, we are left with </a:t>
            </a:r>
            <a:r>
              <a:rPr b="1"/>
              <a:t>2</a:t>
            </a:r>
            <a:r>
              <a:t> values</a:t>
            </a:r>
          </a:p>
          <a:p>
            <a:pPr marL="944880" lvl="1" indent="-472440" defTabSz="543305">
              <a:spcBef>
                <a:spcPts val="3900"/>
              </a:spcBef>
              <a:defRPr sz="3534"/>
            </a:pPr>
            <a:r>
              <a:t>After 4th  checkpoint, we are left with </a:t>
            </a:r>
            <a:r>
              <a:rPr b="1"/>
              <a:t>1</a:t>
            </a:r>
            <a:r>
              <a:t> value</a:t>
            </a:r>
          </a:p>
          <a:p>
            <a:pPr marL="472440" indent="-472440" defTabSz="543305">
              <a:spcBef>
                <a:spcPts val="3900"/>
              </a:spcBef>
              <a:defRPr sz="3534"/>
            </a:pPr>
            <a:r>
              <a:t>Total checkpoints to go from 16 to 1 = </a:t>
            </a:r>
            <a:r>
              <a:rPr sz="4464" b="1"/>
              <a:t>4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Estimate of checkpoints required?</a:t>
            </a:r>
          </a:p>
        </p:txBody>
      </p:sp>
      <p:sp>
        <p:nvSpPr>
          <p:cNvPr id="266" name="Shape 2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Let’s say we start with </a:t>
            </a:r>
            <a:r>
              <a:rPr b="1"/>
              <a:t>32</a:t>
            </a:r>
            <a:r>
              <a:t> values</a:t>
            </a:r>
          </a:p>
          <a:p>
            <a:pPr lvl="1"/>
            <a:r>
              <a:t>After 1st checkpoint, we are left with </a:t>
            </a:r>
            <a:r>
              <a:rPr b="1"/>
              <a:t>16</a:t>
            </a:r>
            <a:r>
              <a:t> values</a:t>
            </a:r>
          </a:p>
          <a:p>
            <a:pPr lvl="2"/>
            <a:r>
              <a:rPr b="1"/>
              <a:t>and then</a:t>
            </a:r>
            <a:r>
              <a:t> it takes another 4 checkpoints to reach 1 value.</a:t>
            </a:r>
          </a:p>
          <a:p>
            <a:pPr lvl="1"/>
            <a:r>
              <a:t>So, total checkpoints to go from 32 to 1 = 5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Estimate of checkpoints required?</a:t>
            </a:r>
          </a:p>
        </p:txBody>
      </p:sp>
      <p:sp>
        <p:nvSpPr>
          <p:cNvPr id="269" name="Shape 2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Let’s say we start with </a:t>
            </a:r>
            <a:r>
              <a:rPr b="1"/>
              <a:t>64</a:t>
            </a:r>
            <a:r>
              <a:t> values</a:t>
            </a:r>
          </a:p>
          <a:p>
            <a:pPr lvl="1"/>
            <a:r>
              <a:t>After 1st checkpoint, we are left with </a:t>
            </a:r>
            <a:r>
              <a:rPr b="1"/>
              <a:t>32</a:t>
            </a:r>
            <a:r>
              <a:t> values</a:t>
            </a:r>
          </a:p>
          <a:p>
            <a:pPr lvl="2"/>
            <a:r>
              <a:rPr b="1"/>
              <a:t>and then</a:t>
            </a:r>
            <a:r>
              <a:t> it takes another 5 checkpoints to reach 1 value.</a:t>
            </a:r>
          </a:p>
          <a:p>
            <a:pPr lvl="1"/>
            <a:r>
              <a:t>So, total checkpoints to go from 64 to 1 = 6</a:t>
            </a: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Estimate of checkpoints required?</a:t>
            </a:r>
          </a:p>
        </p:txBody>
      </p:sp>
      <p:sp>
        <p:nvSpPr>
          <p:cNvPr id="272" name="Shape 2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Checkpoints required to go from </a:t>
            </a:r>
            <a:r>
              <a:rPr sz="4800" b="1"/>
              <a:t>N to 1</a:t>
            </a:r>
            <a:r>
              <a:rPr sz="4800"/>
              <a:t> </a:t>
            </a:r>
            <a:r>
              <a:t>= </a:t>
            </a:r>
          </a:p>
          <a:p>
            <a:r>
              <a:t>(Checkpoints required to go from </a:t>
            </a:r>
            <a:r>
              <a:rPr sz="4800" b="1"/>
              <a:t>N/2 to 1</a:t>
            </a:r>
            <a:r>
              <a:t>) </a:t>
            </a:r>
            <a:r>
              <a:rPr sz="5800" b="1"/>
              <a:t>+ 1</a:t>
            </a: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Binary search benefits</a:t>
            </a:r>
          </a:p>
        </p:txBody>
      </p:sp>
      <p:sp>
        <p:nvSpPr>
          <p:cNvPr id="275" name="Shape 2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With each comparison, the </a:t>
            </a:r>
            <a:r>
              <a:rPr i="1"/>
              <a:t>search space</a:t>
            </a:r>
            <a:r>
              <a:rPr b="1" i="1"/>
              <a:t> </a:t>
            </a:r>
            <a:r>
              <a:rPr i="1"/>
              <a:t>is </a:t>
            </a:r>
            <a:r>
              <a:t>halved</a:t>
            </a:r>
            <a:r>
              <a:rPr i="1"/>
              <a:t>.</a:t>
            </a:r>
          </a:p>
          <a:p>
            <a:r>
              <a:t>To apply binary search on a data of twice the size (compared to current data), you only need 1 extra comparison.</a:t>
            </a: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6144" spc="-122"/>
            </a:lvl1pPr>
          </a:lstStyle>
          <a:p>
            <a:r>
              <a:rPr dirty="0"/>
              <a:t>ACTIVITY - Sudoku</a:t>
            </a:r>
          </a:p>
        </p:txBody>
      </p:sp>
      <p:sp>
        <p:nvSpPr>
          <p:cNvPr id="278" name="Shape 2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9880" indent="-309880" defTabSz="356362">
              <a:spcBef>
                <a:spcPts val="2500"/>
              </a:spcBef>
              <a:defRPr sz="2318"/>
            </a:pPr>
            <a:r>
              <a:t>Sudoku</a:t>
            </a:r>
          </a:p>
          <a:p>
            <a:pPr marL="619760" lvl="1" indent="-309880" defTabSz="356362">
              <a:spcBef>
                <a:spcPts val="2500"/>
              </a:spcBef>
              <a:defRPr sz="2318"/>
            </a:pPr>
            <a:r>
              <a:t>Sudoku is defined as a square grid with N rows, N columns where N is a square (so 1, 4, 9, 16, …). Let’s say the square root of N is K (So if N = 4, K = 2)</a:t>
            </a:r>
          </a:p>
          <a:p>
            <a:pPr marL="929640" lvl="2" indent="-309880" defTabSz="356362">
              <a:spcBef>
                <a:spcPts val="2500"/>
              </a:spcBef>
              <a:defRPr sz="2318"/>
            </a:pPr>
            <a:r>
              <a:t>Sudoku grids are of size 1 by 1, 4 by 4, 9 by 9, 16 by 16, …</a:t>
            </a:r>
          </a:p>
          <a:p>
            <a:pPr marL="619760" lvl="1" indent="-309880" defTabSz="356362">
              <a:spcBef>
                <a:spcPts val="2500"/>
              </a:spcBef>
              <a:defRPr sz="2318"/>
            </a:pPr>
            <a:r>
              <a:t>N unique symbols can be placed in each of the cells. </a:t>
            </a:r>
          </a:p>
          <a:p>
            <a:pPr marL="619760" lvl="1" indent="-309880" defTabSz="356362">
              <a:spcBef>
                <a:spcPts val="2500"/>
              </a:spcBef>
              <a:defRPr sz="2318"/>
            </a:pPr>
            <a:r>
              <a:t>Aim is to start with a partially filled grid and fill it such that no symbol appears more than once in each</a:t>
            </a:r>
          </a:p>
          <a:p>
            <a:pPr marL="929640" lvl="2" indent="-309880" defTabSz="356362">
              <a:spcBef>
                <a:spcPts val="2500"/>
              </a:spcBef>
              <a:defRPr sz="2318"/>
            </a:pPr>
            <a:r>
              <a:t>rows,</a:t>
            </a:r>
          </a:p>
          <a:p>
            <a:pPr marL="929640" lvl="2" indent="-309880" defTabSz="356362">
              <a:spcBef>
                <a:spcPts val="2500"/>
              </a:spcBef>
              <a:defRPr sz="2318"/>
            </a:pPr>
            <a:r>
              <a:t>column,</a:t>
            </a:r>
          </a:p>
          <a:p>
            <a:pPr marL="929640" lvl="2" indent="-309880" defTabSz="356362">
              <a:spcBef>
                <a:spcPts val="2500"/>
              </a:spcBef>
              <a:defRPr sz="2318"/>
            </a:pPr>
            <a:r>
              <a:t>block (defined as K by K sub grid).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Target audience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Ages 0… and above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4 by 4 Sudoku board</a:t>
            </a:r>
          </a:p>
        </p:txBody>
      </p:sp>
      <p:grpSp>
        <p:nvGrpSpPr>
          <p:cNvPr id="292" name="Group 292"/>
          <p:cNvGrpSpPr/>
          <p:nvPr/>
        </p:nvGrpSpPr>
        <p:grpSpPr>
          <a:xfrm>
            <a:off x="3876151" y="3288511"/>
            <a:ext cx="5752747" cy="5849717"/>
            <a:chOff x="0" y="0"/>
            <a:chExt cx="5752746" cy="5849715"/>
          </a:xfrm>
        </p:grpSpPr>
        <p:sp>
          <p:nvSpPr>
            <p:cNvPr id="281" name="Shape 281"/>
            <p:cNvSpPr/>
            <p:nvPr/>
          </p:nvSpPr>
          <p:spPr>
            <a:xfrm>
              <a:off x="0" y="0"/>
              <a:ext cx="5718044" cy="5849716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chemeClr val="accent5">
                      <a:satOff val="8112"/>
                      <a:lumOff val="-14630"/>
                    </a:schemeClr>
                  </a:solidFill>
                </a:defRPr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 flipV="1">
              <a:off x="2859021" y="58131"/>
              <a:ext cx="1" cy="5733453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 flipV="1">
              <a:off x="4220580" y="58131"/>
              <a:ext cx="1" cy="5733453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 flipV="1">
              <a:off x="1339943" y="58131"/>
              <a:ext cx="1" cy="5733453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 flipH="1" flipV="1">
              <a:off x="61950" y="2924857"/>
              <a:ext cx="5594143" cy="1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 flipH="1" flipV="1">
              <a:off x="61950" y="1496555"/>
              <a:ext cx="5594143" cy="1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 flipH="1" flipV="1">
              <a:off x="158604" y="4353159"/>
              <a:ext cx="5594143" cy="1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134895" y="193775"/>
              <a:ext cx="2598882" cy="2605561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981075" y="193775"/>
              <a:ext cx="2598883" cy="2605561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134895" y="3050379"/>
              <a:ext cx="2598882" cy="2605561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981075" y="3050379"/>
              <a:ext cx="2598883" cy="2605561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4 by 4 Sudoku board - rows</a:t>
            </a:r>
          </a:p>
        </p:txBody>
      </p:sp>
      <p:grpSp>
        <p:nvGrpSpPr>
          <p:cNvPr id="306" name="Group 306"/>
          <p:cNvGrpSpPr/>
          <p:nvPr/>
        </p:nvGrpSpPr>
        <p:grpSpPr>
          <a:xfrm>
            <a:off x="3876151" y="3288511"/>
            <a:ext cx="5752747" cy="5849717"/>
            <a:chOff x="0" y="0"/>
            <a:chExt cx="5752746" cy="5849715"/>
          </a:xfrm>
        </p:grpSpPr>
        <p:sp>
          <p:nvSpPr>
            <p:cNvPr id="295" name="Shape 295"/>
            <p:cNvSpPr/>
            <p:nvPr/>
          </p:nvSpPr>
          <p:spPr>
            <a:xfrm>
              <a:off x="0" y="0"/>
              <a:ext cx="5718044" cy="5849716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chemeClr val="accent5">
                      <a:satOff val="8112"/>
                      <a:lumOff val="-14630"/>
                    </a:schemeClr>
                  </a:solidFill>
                </a:defRPr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 flipV="1">
              <a:off x="2859021" y="58131"/>
              <a:ext cx="1" cy="5733453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 flipV="1">
              <a:off x="4220580" y="58131"/>
              <a:ext cx="1" cy="5733453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 flipV="1">
              <a:off x="1339943" y="58131"/>
              <a:ext cx="1" cy="5733453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 flipH="1" flipV="1">
              <a:off x="61950" y="2924857"/>
              <a:ext cx="5594143" cy="1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 flipH="1" flipV="1">
              <a:off x="61950" y="1496555"/>
              <a:ext cx="5594143" cy="1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 flipH="1" flipV="1">
              <a:off x="158604" y="4353159"/>
              <a:ext cx="5594143" cy="1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134895" y="193775"/>
              <a:ext cx="2598882" cy="2605561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981075" y="193775"/>
              <a:ext cx="2598883" cy="2605561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134895" y="3050379"/>
              <a:ext cx="2598882" cy="2605561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981075" y="3050379"/>
              <a:ext cx="2598883" cy="2605561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307" name="Picture 30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584096" y="8089007"/>
            <a:ext cx="8336857" cy="629544"/>
          </a:xfrm>
          <a:prstGeom prst="rect">
            <a:avLst/>
          </a:prstGeom>
        </p:spPr>
      </p:pic>
      <p:pic>
        <p:nvPicPr>
          <p:cNvPr id="309" name="Picture 30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617589" y="3771007"/>
            <a:ext cx="8336856" cy="629544"/>
          </a:xfrm>
          <a:prstGeom prst="rect">
            <a:avLst/>
          </a:prstGeom>
        </p:spPr>
      </p:pic>
      <p:pic>
        <p:nvPicPr>
          <p:cNvPr id="311" name="Picture 31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617589" y="6730107"/>
            <a:ext cx="8336856" cy="629544"/>
          </a:xfrm>
          <a:prstGeom prst="rect">
            <a:avLst/>
          </a:prstGeom>
        </p:spPr>
      </p:pic>
      <p:pic>
        <p:nvPicPr>
          <p:cNvPr id="313" name="Picture 31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490589" y="5091807"/>
            <a:ext cx="8336856" cy="62954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4 by 4 Sudoku board - columns</a:t>
            </a:r>
          </a:p>
        </p:txBody>
      </p:sp>
      <p:grpSp>
        <p:nvGrpSpPr>
          <p:cNvPr id="328" name="Group 328"/>
          <p:cNvGrpSpPr/>
          <p:nvPr/>
        </p:nvGrpSpPr>
        <p:grpSpPr>
          <a:xfrm>
            <a:off x="3876151" y="3288511"/>
            <a:ext cx="5752747" cy="5849717"/>
            <a:chOff x="0" y="0"/>
            <a:chExt cx="5752746" cy="5849715"/>
          </a:xfrm>
        </p:grpSpPr>
        <p:sp>
          <p:nvSpPr>
            <p:cNvPr id="317" name="Shape 317"/>
            <p:cNvSpPr/>
            <p:nvPr/>
          </p:nvSpPr>
          <p:spPr>
            <a:xfrm>
              <a:off x="0" y="0"/>
              <a:ext cx="5718044" cy="5849716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chemeClr val="accent5">
                      <a:satOff val="8112"/>
                      <a:lumOff val="-14630"/>
                    </a:schemeClr>
                  </a:solidFill>
                </a:defRPr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 flipV="1">
              <a:off x="2859021" y="58131"/>
              <a:ext cx="1" cy="5733453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 flipV="1">
              <a:off x="4220580" y="58131"/>
              <a:ext cx="1" cy="5733453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 flipV="1">
              <a:off x="1339943" y="58131"/>
              <a:ext cx="1" cy="5733453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 flipH="1" flipV="1">
              <a:off x="61950" y="2924857"/>
              <a:ext cx="5594143" cy="1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 flipH="1" flipV="1">
              <a:off x="61950" y="1496555"/>
              <a:ext cx="5594143" cy="1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 flipH="1" flipV="1">
              <a:off x="158604" y="4353159"/>
              <a:ext cx="5594143" cy="1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134895" y="193775"/>
              <a:ext cx="2598882" cy="2605561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981075" y="193775"/>
              <a:ext cx="2598883" cy="2605561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134895" y="3050379"/>
              <a:ext cx="2598882" cy="2605561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981075" y="3050379"/>
              <a:ext cx="2598883" cy="2605561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329" name="Picture 32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255889" y="2999376"/>
            <a:ext cx="660996" cy="6427987"/>
          </a:xfrm>
          <a:prstGeom prst="rect">
            <a:avLst/>
          </a:prstGeom>
        </p:spPr>
      </p:pic>
      <p:pic>
        <p:nvPicPr>
          <p:cNvPr id="331" name="Picture 33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434189" y="2999376"/>
            <a:ext cx="660996" cy="6427987"/>
          </a:xfrm>
          <a:prstGeom prst="rect">
            <a:avLst/>
          </a:prstGeom>
        </p:spPr>
      </p:pic>
      <p:pic>
        <p:nvPicPr>
          <p:cNvPr id="333" name="Picture 33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113389" y="2999376"/>
            <a:ext cx="660996" cy="6427987"/>
          </a:xfrm>
          <a:prstGeom prst="rect">
            <a:avLst/>
          </a:prstGeom>
        </p:spPr>
      </p:pic>
      <p:pic>
        <p:nvPicPr>
          <p:cNvPr id="335" name="Picture 33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462389" y="2932807"/>
            <a:ext cx="660996" cy="6427986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4 by 4 Sudoku board - blocks</a:t>
            </a:r>
          </a:p>
        </p:txBody>
      </p:sp>
      <p:grpSp>
        <p:nvGrpSpPr>
          <p:cNvPr id="350" name="Group 350"/>
          <p:cNvGrpSpPr/>
          <p:nvPr/>
        </p:nvGrpSpPr>
        <p:grpSpPr>
          <a:xfrm>
            <a:off x="3876151" y="3288511"/>
            <a:ext cx="5752747" cy="5849717"/>
            <a:chOff x="0" y="0"/>
            <a:chExt cx="5752746" cy="5849715"/>
          </a:xfrm>
        </p:grpSpPr>
        <p:sp>
          <p:nvSpPr>
            <p:cNvPr id="339" name="Shape 339"/>
            <p:cNvSpPr/>
            <p:nvPr/>
          </p:nvSpPr>
          <p:spPr>
            <a:xfrm>
              <a:off x="0" y="0"/>
              <a:ext cx="5718044" cy="5849716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chemeClr val="accent5">
                      <a:satOff val="8112"/>
                      <a:lumOff val="-14630"/>
                    </a:schemeClr>
                  </a:solidFill>
                </a:defRPr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 flipV="1">
              <a:off x="2859021" y="58131"/>
              <a:ext cx="1" cy="5733453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 flipV="1">
              <a:off x="4220580" y="58131"/>
              <a:ext cx="1" cy="5733453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 flipV="1">
              <a:off x="1339943" y="58131"/>
              <a:ext cx="1" cy="5733453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 flipH="1" flipV="1">
              <a:off x="61950" y="2924857"/>
              <a:ext cx="5594143" cy="1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 flipH="1" flipV="1">
              <a:off x="61950" y="1496555"/>
              <a:ext cx="5594143" cy="1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 flipH="1" flipV="1">
              <a:off x="158604" y="4353159"/>
              <a:ext cx="5594143" cy="1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34895" y="193775"/>
              <a:ext cx="2598882" cy="2605561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981075" y="193775"/>
              <a:ext cx="2598883" cy="2605561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134895" y="3050379"/>
              <a:ext cx="2598882" cy="2605561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981075" y="3050379"/>
              <a:ext cx="2598883" cy="2605561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351" name="Picture 35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935589" y="3240676"/>
            <a:ext cx="3252193" cy="3051226"/>
          </a:xfrm>
          <a:prstGeom prst="rect">
            <a:avLst/>
          </a:prstGeom>
        </p:spPr>
      </p:pic>
      <p:pic>
        <p:nvPicPr>
          <p:cNvPr id="353" name="Picture 35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633589" y="3240676"/>
            <a:ext cx="3252193" cy="3051226"/>
          </a:xfrm>
          <a:prstGeom prst="rect">
            <a:avLst/>
          </a:prstGeom>
        </p:spPr>
      </p:pic>
      <p:pic>
        <p:nvPicPr>
          <p:cNvPr id="355" name="Picture 35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468489" y="6377576"/>
            <a:ext cx="3252193" cy="3051226"/>
          </a:xfrm>
          <a:prstGeom prst="rect">
            <a:avLst/>
          </a:prstGeom>
        </p:spPr>
      </p:pic>
      <p:pic>
        <p:nvPicPr>
          <p:cNvPr id="357" name="Picture 35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935589" y="6377576"/>
            <a:ext cx="3252193" cy="3051226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Starting point</a:t>
            </a:r>
          </a:p>
        </p:txBody>
      </p:sp>
      <p:grpSp>
        <p:nvGrpSpPr>
          <p:cNvPr id="372" name="Group 372"/>
          <p:cNvGrpSpPr/>
          <p:nvPr/>
        </p:nvGrpSpPr>
        <p:grpSpPr>
          <a:xfrm>
            <a:off x="3876151" y="3288511"/>
            <a:ext cx="5752747" cy="5849717"/>
            <a:chOff x="0" y="0"/>
            <a:chExt cx="5752746" cy="5849715"/>
          </a:xfrm>
        </p:grpSpPr>
        <p:sp>
          <p:nvSpPr>
            <p:cNvPr id="361" name="Shape 361"/>
            <p:cNvSpPr/>
            <p:nvPr/>
          </p:nvSpPr>
          <p:spPr>
            <a:xfrm>
              <a:off x="0" y="0"/>
              <a:ext cx="5718044" cy="5849716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chemeClr val="accent5">
                      <a:satOff val="8112"/>
                      <a:lumOff val="-14630"/>
                    </a:schemeClr>
                  </a:solidFill>
                </a:defRPr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 flipV="1">
              <a:off x="2859021" y="58131"/>
              <a:ext cx="1" cy="5733453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 flipV="1">
              <a:off x="4220580" y="58131"/>
              <a:ext cx="1" cy="5733453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 flipV="1">
              <a:off x="1339943" y="58131"/>
              <a:ext cx="1" cy="5733453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 flipH="1" flipV="1">
              <a:off x="61950" y="2924857"/>
              <a:ext cx="5594143" cy="1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 flipH="1" flipV="1">
              <a:off x="61950" y="1496555"/>
              <a:ext cx="5594143" cy="1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 flipH="1" flipV="1">
              <a:off x="158604" y="4353159"/>
              <a:ext cx="5594143" cy="1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134895" y="193775"/>
              <a:ext cx="2598882" cy="2605561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981075" y="193775"/>
              <a:ext cx="2598883" cy="2605561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134895" y="3050379"/>
              <a:ext cx="2598882" cy="2605561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981075" y="3050379"/>
              <a:ext cx="2598883" cy="2605561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73" name="Shape 373"/>
          <p:cNvSpPr/>
          <p:nvPr/>
        </p:nvSpPr>
        <p:spPr>
          <a:xfrm>
            <a:off x="4483247" y="3798292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</a:t>
            </a:r>
          </a:p>
        </p:txBody>
      </p:sp>
      <p:sp>
        <p:nvSpPr>
          <p:cNvPr id="374" name="Shape 374"/>
          <p:cNvSpPr/>
          <p:nvPr/>
        </p:nvSpPr>
        <p:spPr>
          <a:xfrm>
            <a:off x="5808495" y="3798292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</a:t>
            </a:r>
          </a:p>
        </p:txBody>
      </p:sp>
      <p:sp>
        <p:nvSpPr>
          <p:cNvPr id="375" name="Shape 375"/>
          <p:cNvSpPr/>
          <p:nvPr/>
        </p:nvSpPr>
        <p:spPr>
          <a:xfrm>
            <a:off x="8592304" y="3798292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4</a:t>
            </a:r>
          </a:p>
        </p:txBody>
      </p:sp>
      <p:sp>
        <p:nvSpPr>
          <p:cNvPr id="376" name="Shape 376"/>
          <p:cNvSpPr/>
          <p:nvPr/>
        </p:nvSpPr>
        <p:spPr>
          <a:xfrm>
            <a:off x="8592304" y="8064695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3</a:t>
            </a:r>
          </a:p>
        </p:txBody>
      </p:sp>
      <p:sp>
        <p:nvSpPr>
          <p:cNvPr id="377" name="Shape 377"/>
          <p:cNvSpPr/>
          <p:nvPr/>
        </p:nvSpPr>
        <p:spPr>
          <a:xfrm>
            <a:off x="4483247" y="8064695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</a:t>
            </a:r>
          </a:p>
        </p:txBody>
      </p:sp>
      <p:sp>
        <p:nvSpPr>
          <p:cNvPr id="378" name="Shape 378"/>
          <p:cNvSpPr/>
          <p:nvPr/>
        </p:nvSpPr>
        <p:spPr>
          <a:xfrm>
            <a:off x="5808495" y="6733308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</a:t>
            </a:r>
          </a:p>
        </p:txBody>
      </p:sp>
      <p:sp>
        <p:nvSpPr>
          <p:cNvPr id="379" name="Shape 379"/>
          <p:cNvSpPr/>
          <p:nvPr/>
        </p:nvSpPr>
        <p:spPr>
          <a:xfrm>
            <a:off x="7285125" y="6733308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4</a:t>
            </a:r>
          </a:p>
        </p:txBody>
      </p:sp>
      <p:sp>
        <p:nvSpPr>
          <p:cNvPr id="380" name="Shape 380"/>
          <p:cNvSpPr/>
          <p:nvPr/>
        </p:nvSpPr>
        <p:spPr>
          <a:xfrm>
            <a:off x="5808495" y="8064695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4</a:t>
            </a: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Filled 4 by 4 Sudoku board</a:t>
            </a:r>
          </a:p>
        </p:txBody>
      </p:sp>
      <p:grpSp>
        <p:nvGrpSpPr>
          <p:cNvPr id="394" name="Group 394"/>
          <p:cNvGrpSpPr/>
          <p:nvPr/>
        </p:nvGrpSpPr>
        <p:grpSpPr>
          <a:xfrm>
            <a:off x="3876151" y="3288511"/>
            <a:ext cx="5752747" cy="5849717"/>
            <a:chOff x="0" y="0"/>
            <a:chExt cx="5752746" cy="5849715"/>
          </a:xfrm>
        </p:grpSpPr>
        <p:sp>
          <p:nvSpPr>
            <p:cNvPr id="383" name="Shape 383"/>
            <p:cNvSpPr/>
            <p:nvPr/>
          </p:nvSpPr>
          <p:spPr>
            <a:xfrm>
              <a:off x="0" y="0"/>
              <a:ext cx="5718044" cy="5849716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chemeClr val="accent5">
                      <a:satOff val="8112"/>
                      <a:lumOff val="-14630"/>
                    </a:schemeClr>
                  </a:solidFill>
                </a:defRPr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 flipV="1">
              <a:off x="2859021" y="58131"/>
              <a:ext cx="1" cy="5733453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 flipV="1">
              <a:off x="4220580" y="58131"/>
              <a:ext cx="1" cy="5733453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 flipV="1">
              <a:off x="1339943" y="58131"/>
              <a:ext cx="1" cy="5733453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 flipH="1" flipV="1">
              <a:off x="61950" y="2924857"/>
              <a:ext cx="5594143" cy="1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 flipH="1" flipV="1">
              <a:off x="61950" y="1496555"/>
              <a:ext cx="5594143" cy="1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 flipH="1" flipV="1">
              <a:off x="158604" y="4353159"/>
              <a:ext cx="5594143" cy="1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134895" y="193775"/>
              <a:ext cx="2598882" cy="2605561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81075" y="193775"/>
              <a:ext cx="2598883" cy="2605561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134895" y="3050379"/>
              <a:ext cx="2598882" cy="2605561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81075" y="3050379"/>
              <a:ext cx="2598883" cy="2605561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95" name="Shape 395"/>
          <p:cNvSpPr/>
          <p:nvPr/>
        </p:nvSpPr>
        <p:spPr>
          <a:xfrm>
            <a:off x="4483247" y="3798292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</a:t>
            </a:r>
          </a:p>
        </p:txBody>
      </p:sp>
      <p:sp>
        <p:nvSpPr>
          <p:cNvPr id="396" name="Shape 396"/>
          <p:cNvSpPr/>
          <p:nvPr/>
        </p:nvSpPr>
        <p:spPr>
          <a:xfrm>
            <a:off x="5808495" y="3798292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</a:t>
            </a:r>
          </a:p>
        </p:txBody>
      </p:sp>
      <p:grpSp>
        <p:nvGrpSpPr>
          <p:cNvPr id="399" name="Group 399"/>
          <p:cNvGrpSpPr/>
          <p:nvPr/>
        </p:nvGrpSpPr>
        <p:grpSpPr>
          <a:xfrm>
            <a:off x="7234325" y="3747492"/>
            <a:ext cx="406401" cy="711201"/>
            <a:chOff x="0" y="0"/>
            <a:chExt cx="406400" cy="711200"/>
          </a:xfrm>
        </p:grpSpPr>
        <p:sp>
          <p:nvSpPr>
            <p:cNvPr id="398" name="Shape 398"/>
            <p:cNvSpPr/>
            <p:nvPr/>
          </p:nvSpPr>
          <p:spPr>
            <a:xfrm>
              <a:off x="25400" y="25400"/>
              <a:ext cx="355600" cy="660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02020"/>
                  </a:solidFill>
                </a:defRPr>
              </a:lvl1pPr>
            </a:lstStyle>
            <a:p>
              <a:r>
                <a:t>3</a:t>
              </a:r>
            </a:p>
          </p:txBody>
        </p:sp>
        <p:pic>
          <p:nvPicPr>
            <p:cNvPr id="397" name="Picture 396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406401" cy="711201"/>
            </a:xfrm>
            <a:prstGeom prst="rect">
              <a:avLst/>
            </a:prstGeom>
            <a:effectLst/>
          </p:spPr>
        </p:pic>
      </p:grpSp>
      <p:sp>
        <p:nvSpPr>
          <p:cNvPr id="400" name="Shape 400"/>
          <p:cNvSpPr/>
          <p:nvPr/>
        </p:nvSpPr>
        <p:spPr>
          <a:xfrm>
            <a:off x="8592304" y="3798292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4</a:t>
            </a:r>
          </a:p>
        </p:txBody>
      </p:sp>
      <p:grpSp>
        <p:nvGrpSpPr>
          <p:cNvPr id="403" name="Group 403"/>
          <p:cNvGrpSpPr/>
          <p:nvPr/>
        </p:nvGrpSpPr>
        <p:grpSpPr>
          <a:xfrm>
            <a:off x="4432447" y="5060637"/>
            <a:ext cx="406401" cy="711201"/>
            <a:chOff x="0" y="0"/>
            <a:chExt cx="406400" cy="711200"/>
          </a:xfrm>
        </p:grpSpPr>
        <p:sp>
          <p:nvSpPr>
            <p:cNvPr id="402" name="Shape 402"/>
            <p:cNvSpPr/>
            <p:nvPr/>
          </p:nvSpPr>
          <p:spPr>
            <a:xfrm>
              <a:off x="25400" y="25400"/>
              <a:ext cx="355600" cy="660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02020"/>
                  </a:solidFill>
                </a:defRPr>
              </a:lvl1pPr>
            </a:lstStyle>
            <a:p>
              <a:r>
                <a:t>4</a:t>
              </a:r>
            </a:p>
          </p:txBody>
        </p:sp>
        <p:pic>
          <p:nvPicPr>
            <p:cNvPr id="401" name="Picture 400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406401" cy="711201"/>
            </a:xfrm>
            <a:prstGeom prst="rect">
              <a:avLst/>
            </a:prstGeom>
            <a:effectLst/>
          </p:spPr>
        </p:pic>
      </p:grpSp>
      <p:grpSp>
        <p:nvGrpSpPr>
          <p:cNvPr id="406" name="Group 406"/>
          <p:cNvGrpSpPr/>
          <p:nvPr/>
        </p:nvGrpSpPr>
        <p:grpSpPr>
          <a:xfrm>
            <a:off x="5757695" y="5060637"/>
            <a:ext cx="406401" cy="711201"/>
            <a:chOff x="0" y="0"/>
            <a:chExt cx="406400" cy="711200"/>
          </a:xfrm>
        </p:grpSpPr>
        <p:sp>
          <p:nvSpPr>
            <p:cNvPr id="405" name="Shape 405"/>
            <p:cNvSpPr/>
            <p:nvPr/>
          </p:nvSpPr>
          <p:spPr>
            <a:xfrm>
              <a:off x="25400" y="25400"/>
              <a:ext cx="355600" cy="660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02020"/>
                  </a:solidFill>
                </a:defRPr>
              </a:lvl1pPr>
            </a:lstStyle>
            <a:p>
              <a:r>
                <a:t>3</a:t>
              </a:r>
            </a:p>
          </p:txBody>
        </p:sp>
        <p:pic>
          <p:nvPicPr>
            <p:cNvPr id="404" name="Picture 403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406401" cy="711201"/>
            </a:xfrm>
            <a:prstGeom prst="rect">
              <a:avLst/>
            </a:prstGeom>
            <a:effectLst/>
          </p:spPr>
        </p:pic>
      </p:grpSp>
      <p:sp>
        <p:nvSpPr>
          <p:cNvPr id="407" name="Shape 407"/>
          <p:cNvSpPr/>
          <p:nvPr/>
        </p:nvSpPr>
        <p:spPr>
          <a:xfrm>
            <a:off x="8592304" y="8064695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3</a:t>
            </a:r>
          </a:p>
        </p:txBody>
      </p:sp>
      <p:grpSp>
        <p:nvGrpSpPr>
          <p:cNvPr id="410" name="Group 410"/>
          <p:cNvGrpSpPr/>
          <p:nvPr/>
        </p:nvGrpSpPr>
        <p:grpSpPr>
          <a:xfrm>
            <a:off x="4432447" y="6682508"/>
            <a:ext cx="406401" cy="711201"/>
            <a:chOff x="0" y="0"/>
            <a:chExt cx="406400" cy="711200"/>
          </a:xfrm>
        </p:grpSpPr>
        <p:sp>
          <p:nvSpPr>
            <p:cNvPr id="409" name="Shape 409"/>
            <p:cNvSpPr/>
            <p:nvPr/>
          </p:nvSpPr>
          <p:spPr>
            <a:xfrm>
              <a:off x="25400" y="25400"/>
              <a:ext cx="355600" cy="660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02020"/>
                  </a:solidFill>
                </a:defRPr>
              </a:lvl1pPr>
            </a:lstStyle>
            <a:p>
              <a:r>
                <a:t>3</a:t>
              </a:r>
            </a:p>
          </p:txBody>
        </p:sp>
        <p:pic>
          <p:nvPicPr>
            <p:cNvPr id="408" name="Picture 407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406401" cy="711201"/>
            </a:xfrm>
            <a:prstGeom prst="rect">
              <a:avLst/>
            </a:prstGeom>
            <a:effectLst/>
          </p:spPr>
        </p:pic>
      </p:grpSp>
      <p:sp>
        <p:nvSpPr>
          <p:cNvPr id="411" name="Shape 411"/>
          <p:cNvSpPr/>
          <p:nvPr/>
        </p:nvSpPr>
        <p:spPr>
          <a:xfrm>
            <a:off x="4483247" y="8064695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</a:t>
            </a:r>
          </a:p>
        </p:txBody>
      </p:sp>
      <p:grpSp>
        <p:nvGrpSpPr>
          <p:cNvPr id="414" name="Group 414"/>
          <p:cNvGrpSpPr/>
          <p:nvPr/>
        </p:nvGrpSpPr>
        <p:grpSpPr>
          <a:xfrm>
            <a:off x="7234325" y="5060637"/>
            <a:ext cx="406401" cy="711201"/>
            <a:chOff x="0" y="0"/>
            <a:chExt cx="406400" cy="711200"/>
          </a:xfrm>
        </p:grpSpPr>
        <p:sp>
          <p:nvSpPr>
            <p:cNvPr id="413" name="Shape 413"/>
            <p:cNvSpPr/>
            <p:nvPr/>
          </p:nvSpPr>
          <p:spPr>
            <a:xfrm>
              <a:off x="25400" y="25400"/>
              <a:ext cx="355600" cy="660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02020"/>
                  </a:solidFill>
                </a:defRPr>
              </a:lvl1pPr>
            </a:lstStyle>
            <a:p>
              <a:r>
                <a:t>2</a:t>
              </a:r>
            </a:p>
          </p:txBody>
        </p:sp>
        <p:pic>
          <p:nvPicPr>
            <p:cNvPr id="412" name="Picture 411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406401" cy="711201"/>
            </a:xfrm>
            <a:prstGeom prst="rect">
              <a:avLst/>
            </a:prstGeom>
            <a:effectLst/>
          </p:spPr>
        </p:pic>
      </p:grpSp>
      <p:grpSp>
        <p:nvGrpSpPr>
          <p:cNvPr id="417" name="Group 417"/>
          <p:cNvGrpSpPr/>
          <p:nvPr/>
        </p:nvGrpSpPr>
        <p:grpSpPr>
          <a:xfrm>
            <a:off x="8541504" y="6682508"/>
            <a:ext cx="406401" cy="711201"/>
            <a:chOff x="0" y="0"/>
            <a:chExt cx="406400" cy="711200"/>
          </a:xfrm>
        </p:grpSpPr>
        <p:sp>
          <p:nvSpPr>
            <p:cNvPr id="416" name="Shape 416"/>
            <p:cNvSpPr/>
            <p:nvPr/>
          </p:nvSpPr>
          <p:spPr>
            <a:xfrm>
              <a:off x="25400" y="25400"/>
              <a:ext cx="355600" cy="660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02020"/>
                  </a:solidFill>
                </a:defRPr>
              </a:lvl1pPr>
            </a:lstStyle>
            <a:p>
              <a:r>
                <a:t>2</a:t>
              </a:r>
            </a:p>
          </p:txBody>
        </p:sp>
        <p:pic>
          <p:nvPicPr>
            <p:cNvPr id="415" name="Picture 414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406401" cy="711201"/>
            </a:xfrm>
            <a:prstGeom prst="rect">
              <a:avLst/>
            </a:prstGeom>
            <a:effectLst/>
          </p:spPr>
        </p:pic>
      </p:grpSp>
      <p:grpSp>
        <p:nvGrpSpPr>
          <p:cNvPr id="420" name="Group 420"/>
          <p:cNvGrpSpPr/>
          <p:nvPr/>
        </p:nvGrpSpPr>
        <p:grpSpPr>
          <a:xfrm>
            <a:off x="8541504" y="5060637"/>
            <a:ext cx="406401" cy="711201"/>
            <a:chOff x="0" y="0"/>
            <a:chExt cx="406400" cy="711200"/>
          </a:xfrm>
        </p:grpSpPr>
        <p:sp>
          <p:nvSpPr>
            <p:cNvPr id="419" name="Shape 419"/>
            <p:cNvSpPr/>
            <p:nvPr/>
          </p:nvSpPr>
          <p:spPr>
            <a:xfrm>
              <a:off x="25400" y="25400"/>
              <a:ext cx="355600" cy="660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02020"/>
                  </a:solidFill>
                </a:defRPr>
              </a:lvl1pPr>
            </a:lstStyle>
            <a:p>
              <a:r>
                <a:t>1</a:t>
              </a:r>
            </a:p>
          </p:txBody>
        </p:sp>
        <p:pic>
          <p:nvPicPr>
            <p:cNvPr id="418" name="Picture 417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406401" cy="711201"/>
            </a:xfrm>
            <a:prstGeom prst="rect">
              <a:avLst/>
            </a:prstGeom>
            <a:effectLst/>
          </p:spPr>
        </p:pic>
      </p:grpSp>
      <p:sp>
        <p:nvSpPr>
          <p:cNvPr id="421" name="Shape 421"/>
          <p:cNvSpPr/>
          <p:nvPr/>
        </p:nvSpPr>
        <p:spPr>
          <a:xfrm>
            <a:off x="5808495" y="6733308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</a:t>
            </a:r>
          </a:p>
        </p:txBody>
      </p:sp>
      <p:grpSp>
        <p:nvGrpSpPr>
          <p:cNvPr id="424" name="Group 424"/>
          <p:cNvGrpSpPr/>
          <p:nvPr/>
        </p:nvGrpSpPr>
        <p:grpSpPr>
          <a:xfrm>
            <a:off x="7234325" y="8013895"/>
            <a:ext cx="406401" cy="711201"/>
            <a:chOff x="0" y="0"/>
            <a:chExt cx="406400" cy="711200"/>
          </a:xfrm>
        </p:grpSpPr>
        <p:sp>
          <p:nvSpPr>
            <p:cNvPr id="423" name="Shape 423"/>
            <p:cNvSpPr/>
            <p:nvPr/>
          </p:nvSpPr>
          <p:spPr>
            <a:xfrm>
              <a:off x="25400" y="25400"/>
              <a:ext cx="355600" cy="660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02020"/>
                  </a:solidFill>
                </a:defRPr>
              </a:lvl1pPr>
            </a:lstStyle>
            <a:p>
              <a:r>
                <a:t>1</a:t>
              </a:r>
            </a:p>
          </p:txBody>
        </p:sp>
        <p:pic>
          <p:nvPicPr>
            <p:cNvPr id="422" name="Picture 421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406401" cy="711201"/>
            </a:xfrm>
            <a:prstGeom prst="rect">
              <a:avLst/>
            </a:prstGeom>
            <a:effectLst/>
          </p:spPr>
        </p:pic>
      </p:grpSp>
      <p:sp>
        <p:nvSpPr>
          <p:cNvPr id="425" name="Shape 425"/>
          <p:cNvSpPr/>
          <p:nvPr/>
        </p:nvSpPr>
        <p:spPr>
          <a:xfrm>
            <a:off x="7285125" y="6733308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4</a:t>
            </a:r>
          </a:p>
        </p:txBody>
      </p:sp>
      <p:sp>
        <p:nvSpPr>
          <p:cNvPr id="426" name="Shape 426"/>
          <p:cNvSpPr/>
          <p:nvPr/>
        </p:nvSpPr>
        <p:spPr>
          <a:xfrm>
            <a:off x="5808495" y="8064695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4</a:t>
            </a: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Each row has every symbol</a:t>
            </a:r>
          </a:p>
        </p:txBody>
      </p:sp>
      <p:grpSp>
        <p:nvGrpSpPr>
          <p:cNvPr id="440" name="Group 440"/>
          <p:cNvGrpSpPr/>
          <p:nvPr/>
        </p:nvGrpSpPr>
        <p:grpSpPr>
          <a:xfrm>
            <a:off x="3876151" y="3288511"/>
            <a:ext cx="5752747" cy="5849717"/>
            <a:chOff x="0" y="0"/>
            <a:chExt cx="5752746" cy="5849715"/>
          </a:xfrm>
        </p:grpSpPr>
        <p:sp>
          <p:nvSpPr>
            <p:cNvPr id="429" name="Shape 429"/>
            <p:cNvSpPr/>
            <p:nvPr/>
          </p:nvSpPr>
          <p:spPr>
            <a:xfrm>
              <a:off x="0" y="0"/>
              <a:ext cx="5718044" cy="5849716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chemeClr val="accent5">
                      <a:satOff val="8112"/>
                      <a:lumOff val="-14630"/>
                    </a:schemeClr>
                  </a:solidFill>
                </a:defRPr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 flipV="1">
              <a:off x="2859021" y="58131"/>
              <a:ext cx="1" cy="5733453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 flipV="1">
              <a:off x="4220580" y="58131"/>
              <a:ext cx="1" cy="5733453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 flipV="1">
              <a:off x="1339943" y="58131"/>
              <a:ext cx="1" cy="5733453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 flipH="1" flipV="1">
              <a:off x="61950" y="2924857"/>
              <a:ext cx="5594143" cy="1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 flipH="1" flipV="1">
              <a:off x="61950" y="1496555"/>
              <a:ext cx="5594143" cy="1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 flipH="1" flipV="1">
              <a:off x="158604" y="4353159"/>
              <a:ext cx="5594143" cy="1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34895" y="193775"/>
              <a:ext cx="2598882" cy="2605561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2981075" y="193775"/>
              <a:ext cx="2598883" cy="2605561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34895" y="3050379"/>
              <a:ext cx="2598882" cy="2605561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2981075" y="3050379"/>
              <a:ext cx="2598883" cy="2605561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41" name="Shape 441"/>
          <p:cNvSpPr/>
          <p:nvPr/>
        </p:nvSpPr>
        <p:spPr>
          <a:xfrm>
            <a:off x="4451497" y="3715742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5">
                    <a:satOff val="8112"/>
                    <a:lumOff val="-14630"/>
                  </a:schemeClr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42" name="Shape 442"/>
          <p:cNvSpPr/>
          <p:nvPr/>
        </p:nvSpPr>
        <p:spPr>
          <a:xfrm>
            <a:off x="5776745" y="3715742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5">
                    <a:satOff val="8112"/>
                    <a:lumOff val="-14630"/>
                  </a:schemeClr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43" name="Shape 443"/>
          <p:cNvSpPr/>
          <p:nvPr/>
        </p:nvSpPr>
        <p:spPr>
          <a:xfrm>
            <a:off x="7253375" y="3715742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5">
                    <a:satOff val="8112"/>
                    <a:lumOff val="-14630"/>
                  </a:schemeClr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44" name="Shape 444"/>
          <p:cNvSpPr/>
          <p:nvPr/>
        </p:nvSpPr>
        <p:spPr>
          <a:xfrm>
            <a:off x="8560554" y="3715742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5">
                    <a:satOff val="8112"/>
                    <a:lumOff val="-14630"/>
                  </a:schemeClr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445" name="Shape 445"/>
          <p:cNvSpPr/>
          <p:nvPr/>
        </p:nvSpPr>
        <p:spPr>
          <a:xfrm>
            <a:off x="4451497" y="5028887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2">
                    <a:satOff val="10782"/>
                    <a:lumOff val="-18924"/>
                  </a:schemeClr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446" name="Shape 446"/>
          <p:cNvSpPr/>
          <p:nvPr/>
        </p:nvSpPr>
        <p:spPr>
          <a:xfrm>
            <a:off x="5776745" y="5028887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2">
                    <a:satOff val="10782"/>
                    <a:lumOff val="-18924"/>
                  </a:schemeClr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47" name="Shape 447"/>
          <p:cNvSpPr/>
          <p:nvPr/>
        </p:nvSpPr>
        <p:spPr>
          <a:xfrm>
            <a:off x="8560554" y="7982145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48" name="Shape 448"/>
          <p:cNvSpPr/>
          <p:nvPr/>
        </p:nvSpPr>
        <p:spPr>
          <a:xfrm>
            <a:off x="4451497" y="6650758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3">
                    <a:satOff val="6778"/>
                    <a:lumOff val="-9171"/>
                  </a:schemeClr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49" name="Shape 449"/>
          <p:cNvSpPr/>
          <p:nvPr/>
        </p:nvSpPr>
        <p:spPr>
          <a:xfrm>
            <a:off x="4451497" y="7982145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50" name="Shape 450"/>
          <p:cNvSpPr/>
          <p:nvPr/>
        </p:nvSpPr>
        <p:spPr>
          <a:xfrm>
            <a:off x="7253375" y="5028887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2">
                    <a:satOff val="10782"/>
                    <a:lumOff val="-18924"/>
                  </a:schemeClr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51" name="Shape 451"/>
          <p:cNvSpPr/>
          <p:nvPr/>
        </p:nvSpPr>
        <p:spPr>
          <a:xfrm>
            <a:off x="8560554" y="6650758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3">
                    <a:satOff val="6778"/>
                    <a:lumOff val="-9171"/>
                  </a:schemeClr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52" name="Shape 452"/>
          <p:cNvSpPr/>
          <p:nvPr/>
        </p:nvSpPr>
        <p:spPr>
          <a:xfrm>
            <a:off x="8560554" y="5028887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2">
                    <a:satOff val="10782"/>
                    <a:lumOff val="-18924"/>
                  </a:schemeClr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53" name="Shape 453"/>
          <p:cNvSpPr/>
          <p:nvPr/>
        </p:nvSpPr>
        <p:spPr>
          <a:xfrm>
            <a:off x="5776745" y="6650758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3">
                    <a:satOff val="6778"/>
                    <a:lumOff val="-9171"/>
                  </a:schemeClr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54" name="Shape 454"/>
          <p:cNvSpPr/>
          <p:nvPr/>
        </p:nvSpPr>
        <p:spPr>
          <a:xfrm>
            <a:off x="7253375" y="7982145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55" name="Shape 455"/>
          <p:cNvSpPr/>
          <p:nvPr/>
        </p:nvSpPr>
        <p:spPr>
          <a:xfrm>
            <a:off x="7253375" y="6650758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3">
                    <a:satOff val="6778"/>
                    <a:lumOff val="-9171"/>
                  </a:schemeClr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456" name="Shape 456"/>
          <p:cNvSpPr/>
          <p:nvPr/>
        </p:nvSpPr>
        <p:spPr>
          <a:xfrm>
            <a:off x="5776745" y="7982145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</a:defRPr>
            </a:lvl1pPr>
          </a:lstStyle>
          <a:p>
            <a:r>
              <a:t>4</a:t>
            </a: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Each column has every symbol</a:t>
            </a:r>
          </a:p>
        </p:txBody>
      </p:sp>
      <p:grpSp>
        <p:nvGrpSpPr>
          <p:cNvPr id="470" name="Group 470"/>
          <p:cNvGrpSpPr/>
          <p:nvPr/>
        </p:nvGrpSpPr>
        <p:grpSpPr>
          <a:xfrm>
            <a:off x="3876151" y="3288511"/>
            <a:ext cx="5752747" cy="5849717"/>
            <a:chOff x="0" y="0"/>
            <a:chExt cx="5752746" cy="5849715"/>
          </a:xfrm>
        </p:grpSpPr>
        <p:sp>
          <p:nvSpPr>
            <p:cNvPr id="459" name="Shape 459"/>
            <p:cNvSpPr/>
            <p:nvPr/>
          </p:nvSpPr>
          <p:spPr>
            <a:xfrm>
              <a:off x="0" y="0"/>
              <a:ext cx="5718044" cy="5849716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chemeClr val="accent5">
                      <a:satOff val="8112"/>
                      <a:lumOff val="-14630"/>
                    </a:schemeClr>
                  </a:solidFill>
                </a:defRPr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 flipV="1">
              <a:off x="2859021" y="58131"/>
              <a:ext cx="1" cy="5733453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 flipV="1">
              <a:off x="4220580" y="58131"/>
              <a:ext cx="1" cy="5733453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 flipV="1">
              <a:off x="1339943" y="58131"/>
              <a:ext cx="1" cy="5733453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 flipH="1" flipV="1">
              <a:off x="61950" y="2924857"/>
              <a:ext cx="5594143" cy="1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 flipH="1" flipV="1">
              <a:off x="61950" y="1496555"/>
              <a:ext cx="5594143" cy="1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 flipH="1" flipV="1">
              <a:off x="158604" y="4353159"/>
              <a:ext cx="5594143" cy="1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34895" y="193775"/>
              <a:ext cx="2598882" cy="2605561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2981075" y="193775"/>
              <a:ext cx="2598883" cy="2605561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34895" y="3050379"/>
              <a:ext cx="2598882" cy="2605561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2981075" y="3050379"/>
              <a:ext cx="2598883" cy="2605561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71" name="Shape 471"/>
          <p:cNvSpPr/>
          <p:nvPr/>
        </p:nvSpPr>
        <p:spPr>
          <a:xfrm>
            <a:off x="4451497" y="3715742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5">
                    <a:satOff val="8112"/>
                    <a:lumOff val="-14630"/>
                  </a:schemeClr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2" name="Shape 472"/>
          <p:cNvSpPr/>
          <p:nvPr/>
        </p:nvSpPr>
        <p:spPr>
          <a:xfrm>
            <a:off x="5776745" y="3715742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2">
                    <a:satOff val="10782"/>
                    <a:lumOff val="-18924"/>
                  </a:schemeClr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3" name="Shape 473"/>
          <p:cNvSpPr/>
          <p:nvPr/>
        </p:nvSpPr>
        <p:spPr>
          <a:xfrm>
            <a:off x="7253375" y="3715742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3">
                    <a:satOff val="6778"/>
                    <a:lumOff val="-9171"/>
                  </a:schemeClr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4" name="Shape 474"/>
          <p:cNvSpPr/>
          <p:nvPr/>
        </p:nvSpPr>
        <p:spPr>
          <a:xfrm>
            <a:off x="8560554" y="3715742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475" name="Shape 475"/>
          <p:cNvSpPr/>
          <p:nvPr/>
        </p:nvSpPr>
        <p:spPr>
          <a:xfrm>
            <a:off x="4451497" y="5028887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5">
                    <a:satOff val="8112"/>
                    <a:lumOff val="-14630"/>
                  </a:schemeClr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476" name="Shape 476"/>
          <p:cNvSpPr/>
          <p:nvPr/>
        </p:nvSpPr>
        <p:spPr>
          <a:xfrm>
            <a:off x="5776745" y="5028887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2">
                    <a:satOff val="10782"/>
                    <a:lumOff val="-18924"/>
                  </a:schemeClr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7" name="Shape 477"/>
          <p:cNvSpPr/>
          <p:nvPr/>
        </p:nvSpPr>
        <p:spPr>
          <a:xfrm>
            <a:off x="8560554" y="7982145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Shape 478"/>
          <p:cNvSpPr/>
          <p:nvPr/>
        </p:nvSpPr>
        <p:spPr>
          <a:xfrm>
            <a:off x="4451497" y="6650758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5">
                    <a:satOff val="8112"/>
                    <a:lumOff val="-14630"/>
                  </a:schemeClr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9" name="Shape 479"/>
          <p:cNvSpPr/>
          <p:nvPr/>
        </p:nvSpPr>
        <p:spPr>
          <a:xfrm>
            <a:off x="4451497" y="7982145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5">
                    <a:satOff val="8112"/>
                    <a:lumOff val="-14630"/>
                  </a:schemeClr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80" name="Shape 480"/>
          <p:cNvSpPr/>
          <p:nvPr/>
        </p:nvSpPr>
        <p:spPr>
          <a:xfrm>
            <a:off x="7253375" y="5028887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3">
                    <a:satOff val="6778"/>
                    <a:lumOff val="-9171"/>
                  </a:schemeClr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81" name="Shape 481"/>
          <p:cNvSpPr/>
          <p:nvPr/>
        </p:nvSpPr>
        <p:spPr>
          <a:xfrm>
            <a:off x="8560554" y="6650758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82" name="Shape 482"/>
          <p:cNvSpPr/>
          <p:nvPr/>
        </p:nvSpPr>
        <p:spPr>
          <a:xfrm>
            <a:off x="8560554" y="5028887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83" name="Shape 483"/>
          <p:cNvSpPr/>
          <p:nvPr/>
        </p:nvSpPr>
        <p:spPr>
          <a:xfrm>
            <a:off x="5776745" y="6650758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2">
                    <a:satOff val="10782"/>
                    <a:lumOff val="-18924"/>
                  </a:schemeClr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84" name="Shape 484"/>
          <p:cNvSpPr/>
          <p:nvPr/>
        </p:nvSpPr>
        <p:spPr>
          <a:xfrm>
            <a:off x="7253375" y="7982145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3">
                    <a:satOff val="6778"/>
                    <a:lumOff val="-9171"/>
                  </a:schemeClr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85" name="Shape 485"/>
          <p:cNvSpPr/>
          <p:nvPr/>
        </p:nvSpPr>
        <p:spPr>
          <a:xfrm>
            <a:off x="7253375" y="6650758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3">
                    <a:satOff val="6778"/>
                    <a:lumOff val="-9171"/>
                  </a:schemeClr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486" name="Shape 486"/>
          <p:cNvSpPr/>
          <p:nvPr/>
        </p:nvSpPr>
        <p:spPr>
          <a:xfrm>
            <a:off x="5776745" y="7982145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2">
                    <a:satOff val="10782"/>
                    <a:lumOff val="-18924"/>
                  </a:schemeClr>
                </a:solidFill>
              </a:defRPr>
            </a:lvl1pPr>
          </a:lstStyle>
          <a:p>
            <a:r>
              <a:t>4</a:t>
            </a: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Each block has every symbol</a:t>
            </a:r>
          </a:p>
        </p:txBody>
      </p:sp>
      <p:grpSp>
        <p:nvGrpSpPr>
          <p:cNvPr id="500" name="Group 500"/>
          <p:cNvGrpSpPr/>
          <p:nvPr/>
        </p:nvGrpSpPr>
        <p:grpSpPr>
          <a:xfrm>
            <a:off x="3876151" y="3288511"/>
            <a:ext cx="5752747" cy="5849717"/>
            <a:chOff x="0" y="0"/>
            <a:chExt cx="5752746" cy="5849715"/>
          </a:xfrm>
        </p:grpSpPr>
        <p:sp>
          <p:nvSpPr>
            <p:cNvPr id="489" name="Shape 489"/>
            <p:cNvSpPr/>
            <p:nvPr/>
          </p:nvSpPr>
          <p:spPr>
            <a:xfrm>
              <a:off x="0" y="0"/>
              <a:ext cx="5718044" cy="5849716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chemeClr val="accent5">
                      <a:satOff val="8112"/>
                      <a:lumOff val="-14630"/>
                    </a:schemeClr>
                  </a:solidFill>
                </a:defRPr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 flipV="1">
              <a:off x="2859021" y="58131"/>
              <a:ext cx="1" cy="5733453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 flipV="1">
              <a:off x="4220580" y="58131"/>
              <a:ext cx="1" cy="5733453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 flipV="1">
              <a:off x="1339943" y="58131"/>
              <a:ext cx="1" cy="5733453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 flipH="1" flipV="1">
              <a:off x="61950" y="2924857"/>
              <a:ext cx="5594143" cy="1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 flipH="1" flipV="1">
              <a:off x="61950" y="1496555"/>
              <a:ext cx="5594143" cy="1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 flipH="1" flipV="1">
              <a:off x="158604" y="4353159"/>
              <a:ext cx="5594143" cy="1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134895" y="193775"/>
              <a:ext cx="2598882" cy="2605561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981075" y="193775"/>
              <a:ext cx="2598883" cy="2605561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134895" y="3050379"/>
              <a:ext cx="2598882" cy="2605561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981075" y="3050379"/>
              <a:ext cx="2598883" cy="2605561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501" name="Shape 501"/>
          <p:cNvSpPr/>
          <p:nvPr/>
        </p:nvSpPr>
        <p:spPr>
          <a:xfrm>
            <a:off x="4451497" y="3715742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5">
                    <a:satOff val="8112"/>
                    <a:lumOff val="-14630"/>
                  </a:schemeClr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502" name="Shape 502"/>
          <p:cNvSpPr/>
          <p:nvPr/>
        </p:nvSpPr>
        <p:spPr>
          <a:xfrm>
            <a:off x="5776745" y="3715742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5">
                    <a:satOff val="8112"/>
                    <a:lumOff val="-14630"/>
                  </a:schemeClr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503" name="Shape 503"/>
          <p:cNvSpPr/>
          <p:nvPr/>
        </p:nvSpPr>
        <p:spPr>
          <a:xfrm>
            <a:off x="7253375" y="3715742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2">
                    <a:satOff val="10782"/>
                    <a:lumOff val="-18924"/>
                  </a:schemeClr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504" name="Shape 504"/>
          <p:cNvSpPr/>
          <p:nvPr/>
        </p:nvSpPr>
        <p:spPr>
          <a:xfrm>
            <a:off x="8560554" y="3715742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2">
                    <a:satOff val="10782"/>
                    <a:lumOff val="-18924"/>
                  </a:schemeClr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505" name="Shape 505"/>
          <p:cNvSpPr/>
          <p:nvPr/>
        </p:nvSpPr>
        <p:spPr>
          <a:xfrm>
            <a:off x="4451497" y="5028887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5">
                    <a:satOff val="8112"/>
                    <a:lumOff val="-14630"/>
                  </a:schemeClr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506" name="Shape 506"/>
          <p:cNvSpPr/>
          <p:nvPr/>
        </p:nvSpPr>
        <p:spPr>
          <a:xfrm>
            <a:off x="5776745" y="5028887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5">
                    <a:satOff val="8112"/>
                    <a:lumOff val="-14630"/>
                  </a:schemeClr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507" name="Shape 507"/>
          <p:cNvSpPr/>
          <p:nvPr/>
        </p:nvSpPr>
        <p:spPr>
          <a:xfrm>
            <a:off x="8560554" y="7982145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508" name="Shape 508"/>
          <p:cNvSpPr/>
          <p:nvPr/>
        </p:nvSpPr>
        <p:spPr>
          <a:xfrm>
            <a:off x="4451497" y="6650758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3">
                    <a:satOff val="6778"/>
                    <a:lumOff val="-9171"/>
                  </a:schemeClr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509" name="Shape 509"/>
          <p:cNvSpPr/>
          <p:nvPr/>
        </p:nvSpPr>
        <p:spPr>
          <a:xfrm>
            <a:off x="4451497" y="7982145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3">
                    <a:satOff val="6778"/>
                    <a:lumOff val="-9171"/>
                  </a:schemeClr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510" name="Shape 510"/>
          <p:cNvSpPr/>
          <p:nvPr/>
        </p:nvSpPr>
        <p:spPr>
          <a:xfrm>
            <a:off x="7253375" y="5028887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2">
                    <a:satOff val="10782"/>
                    <a:lumOff val="-18924"/>
                  </a:schemeClr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511" name="Shape 511"/>
          <p:cNvSpPr/>
          <p:nvPr/>
        </p:nvSpPr>
        <p:spPr>
          <a:xfrm>
            <a:off x="8560554" y="6650758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512" name="Shape 512"/>
          <p:cNvSpPr/>
          <p:nvPr/>
        </p:nvSpPr>
        <p:spPr>
          <a:xfrm>
            <a:off x="8560554" y="5028887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2">
                    <a:satOff val="10782"/>
                    <a:lumOff val="-18924"/>
                  </a:schemeClr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513" name="Shape 513"/>
          <p:cNvSpPr/>
          <p:nvPr/>
        </p:nvSpPr>
        <p:spPr>
          <a:xfrm>
            <a:off x="5776745" y="6650758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3">
                    <a:satOff val="6778"/>
                    <a:lumOff val="-9171"/>
                  </a:schemeClr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514" name="Shape 514"/>
          <p:cNvSpPr/>
          <p:nvPr/>
        </p:nvSpPr>
        <p:spPr>
          <a:xfrm>
            <a:off x="7253375" y="7982145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515" name="Shape 515"/>
          <p:cNvSpPr/>
          <p:nvPr/>
        </p:nvSpPr>
        <p:spPr>
          <a:xfrm>
            <a:off x="7253375" y="6650758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516" name="Shape 516"/>
          <p:cNvSpPr/>
          <p:nvPr/>
        </p:nvSpPr>
        <p:spPr>
          <a:xfrm>
            <a:off x="5776745" y="7982145"/>
            <a:ext cx="36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3">
                    <a:satOff val="6778"/>
                    <a:lumOff val="-9171"/>
                  </a:schemeClr>
                </a:solidFill>
              </a:defRPr>
            </a:lvl1pPr>
          </a:lstStyle>
          <a:p>
            <a:r>
              <a:t>4</a:t>
            </a: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Sudoku - Decomposition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Stages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Decomposition</a:t>
            </a:r>
          </a:p>
          <a:p>
            <a:r>
              <a:t>Pattern recognition</a:t>
            </a:r>
          </a:p>
          <a:p>
            <a:r>
              <a:t>Pattern generalisation (abstraction)</a:t>
            </a:r>
          </a:p>
          <a:p>
            <a:r>
              <a:t>Algorithm development</a:t>
            </a:r>
          </a:p>
          <a:p>
            <a:pPr marL="380999" indent="-380999">
              <a:defRPr sz="4400" b="1">
                <a:solidFill>
                  <a:srgbClr val="0433FF"/>
                </a:solidFill>
              </a:defRPr>
            </a:pPr>
            <a:r>
              <a:t>Testing</a:t>
            </a:r>
          </a:p>
        </p:txBody>
      </p:sp>
      <p:pic>
        <p:nvPicPr>
          <p:cNvPr id="150" name="7214525854_41ea7719a4_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289" y="2600243"/>
            <a:ext cx="6117312" cy="4553114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6585595" y="7612698"/>
            <a:ext cx="575470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Source: </a:t>
            </a:r>
            <a:r>
              <a:rPr u="sng">
                <a:hlinkClick r:id="rId3"/>
              </a:rPr>
              <a:t>https://www.flickr.com/</a:t>
            </a: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Sudoku - Pattern recognition</a:t>
            </a:r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Sudoku - Pattern generalization</a:t>
            </a:r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Sudoku - Algorithm</a:t>
            </a:r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Sudoku - Testing</a:t>
            </a:r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Testing sample 1</a:t>
            </a:r>
          </a:p>
        </p:txBody>
      </p:sp>
      <p:grpSp>
        <p:nvGrpSpPr>
          <p:cNvPr id="540" name="Group 540"/>
          <p:cNvGrpSpPr/>
          <p:nvPr/>
        </p:nvGrpSpPr>
        <p:grpSpPr>
          <a:xfrm>
            <a:off x="3876151" y="3288511"/>
            <a:ext cx="5752747" cy="5849717"/>
            <a:chOff x="0" y="0"/>
            <a:chExt cx="5752746" cy="5849715"/>
          </a:xfrm>
        </p:grpSpPr>
        <p:sp>
          <p:nvSpPr>
            <p:cNvPr id="529" name="Shape 529"/>
            <p:cNvSpPr/>
            <p:nvPr/>
          </p:nvSpPr>
          <p:spPr>
            <a:xfrm>
              <a:off x="0" y="0"/>
              <a:ext cx="5718044" cy="5849716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chemeClr val="accent5">
                      <a:satOff val="8112"/>
                      <a:lumOff val="-14630"/>
                    </a:schemeClr>
                  </a:solidFill>
                </a:defRPr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 flipV="1">
              <a:off x="2859021" y="58131"/>
              <a:ext cx="1" cy="5733453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 flipV="1">
              <a:off x="4220580" y="58131"/>
              <a:ext cx="1" cy="5733453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 flipV="1">
              <a:off x="1339943" y="58131"/>
              <a:ext cx="1" cy="5733453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 flipH="1" flipV="1">
              <a:off x="61950" y="2924857"/>
              <a:ext cx="5594143" cy="1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 flipH="1" flipV="1">
              <a:off x="61950" y="1496555"/>
              <a:ext cx="5594143" cy="1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 flipH="1" flipV="1">
              <a:off x="158604" y="4353159"/>
              <a:ext cx="5594143" cy="1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134895" y="193775"/>
              <a:ext cx="2598882" cy="2605561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981075" y="193775"/>
              <a:ext cx="2598883" cy="2605561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134895" y="3050379"/>
              <a:ext cx="2598882" cy="2605561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2981075" y="3050379"/>
              <a:ext cx="2598883" cy="2605561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541" name="Shape 541"/>
          <p:cNvSpPr/>
          <p:nvPr/>
        </p:nvSpPr>
        <p:spPr>
          <a:xfrm>
            <a:off x="4483247" y="3798292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</a:t>
            </a:r>
          </a:p>
        </p:txBody>
      </p:sp>
      <p:sp>
        <p:nvSpPr>
          <p:cNvPr id="542" name="Shape 542"/>
          <p:cNvSpPr/>
          <p:nvPr/>
        </p:nvSpPr>
        <p:spPr>
          <a:xfrm>
            <a:off x="5808495" y="3798292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</a:t>
            </a:r>
          </a:p>
        </p:txBody>
      </p:sp>
      <p:sp>
        <p:nvSpPr>
          <p:cNvPr id="543" name="Shape 543"/>
          <p:cNvSpPr/>
          <p:nvPr/>
        </p:nvSpPr>
        <p:spPr>
          <a:xfrm>
            <a:off x="4483247" y="5162797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3</a:t>
            </a:r>
          </a:p>
        </p:txBody>
      </p:sp>
      <p:sp>
        <p:nvSpPr>
          <p:cNvPr id="544" name="Shape 544"/>
          <p:cNvSpPr/>
          <p:nvPr/>
        </p:nvSpPr>
        <p:spPr>
          <a:xfrm>
            <a:off x="7285125" y="6733308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3</a:t>
            </a:r>
          </a:p>
        </p:txBody>
      </p:sp>
      <p:sp>
        <p:nvSpPr>
          <p:cNvPr id="545" name="Shape 545"/>
          <p:cNvSpPr/>
          <p:nvPr/>
        </p:nvSpPr>
        <p:spPr>
          <a:xfrm>
            <a:off x="8592304" y="6733308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4</a:t>
            </a:r>
          </a:p>
        </p:txBody>
      </p:sp>
      <p:sp>
        <p:nvSpPr>
          <p:cNvPr id="546" name="Shape 546"/>
          <p:cNvSpPr/>
          <p:nvPr/>
        </p:nvSpPr>
        <p:spPr>
          <a:xfrm>
            <a:off x="4483247" y="8064695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4</a:t>
            </a:r>
          </a:p>
        </p:txBody>
      </p:sp>
      <p:sp>
        <p:nvSpPr>
          <p:cNvPr id="547" name="Shape 547"/>
          <p:cNvSpPr/>
          <p:nvPr/>
        </p:nvSpPr>
        <p:spPr>
          <a:xfrm>
            <a:off x="8592304" y="3798292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3</a:t>
            </a:r>
          </a:p>
        </p:txBody>
      </p:sp>
      <p:sp>
        <p:nvSpPr>
          <p:cNvPr id="548" name="Shape 548"/>
          <p:cNvSpPr/>
          <p:nvPr/>
        </p:nvSpPr>
        <p:spPr>
          <a:xfrm>
            <a:off x="8592304" y="8064695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</a:t>
            </a:r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Testing sample 2</a:t>
            </a:r>
          </a:p>
        </p:txBody>
      </p:sp>
      <p:grpSp>
        <p:nvGrpSpPr>
          <p:cNvPr id="562" name="Group 562"/>
          <p:cNvGrpSpPr/>
          <p:nvPr/>
        </p:nvGrpSpPr>
        <p:grpSpPr>
          <a:xfrm>
            <a:off x="3876151" y="3288511"/>
            <a:ext cx="5752747" cy="5849717"/>
            <a:chOff x="0" y="0"/>
            <a:chExt cx="5752746" cy="5849715"/>
          </a:xfrm>
        </p:grpSpPr>
        <p:sp>
          <p:nvSpPr>
            <p:cNvPr id="551" name="Shape 551"/>
            <p:cNvSpPr/>
            <p:nvPr/>
          </p:nvSpPr>
          <p:spPr>
            <a:xfrm>
              <a:off x="0" y="0"/>
              <a:ext cx="5718044" cy="5849716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chemeClr val="accent5">
                      <a:satOff val="8112"/>
                      <a:lumOff val="-14630"/>
                    </a:schemeClr>
                  </a:solidFill>
                </a:defRPr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 flipV="1">
              <a:off x="2859021" y="58131"/>
              <a:ext cx="1" cy="5733453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 flipV="1">
              <a:off x="4220580" y="58131"/>
              <a:ext cx="1" cy="5733453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 flipV="1">
              <a:off x="1339943" y="58131"/>
              <a:ext cx="1" cy="5733453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 flipH="1" flipV="1">
              <a:off x="61950" y="2924857"/>
              <a:ext cx="5594143" cy="1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 flipH="1" flipV="1">
              <a:off x="61950" y="1496555"/>
              <a:ext cx="5594143" cy="1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 flipH="1" flipV="1">
              <a:off x="158604" y="4353159"/>
              <a:ext cx="5594143" cy="1"/>
            </a:xfrm>
            <a:prstGeom prst="line">
              <a:avLst/>
            </a:prstGeom>
            <a:noFill/>
            <a:ln w="889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202020"/>
                  </a:solidFill>
                </a:defRPr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134895" y="193775"/>
              <a:ext cx="2598882" cy="2605561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2981075" y="193775"/>
              <a:ext cx="2598883" cy="2605561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34895" y="3050379"/>
              <a:ext cx="2598882" cy="2605561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2981075" y="3050379"/>
              <a:ext cx="2598883" cy="2605561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563" name="Shape 563"/>
          <p:cNvSpPr/>
          <p:nvPr/>
        </p:nvSpPr>
        <p:spPr>
          <a:xfrm>
            <a:off x="4483247" y="3798292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</a:t>
            </a:r>
          </a:p>
        </p:txBody>
      </p:sp>
      <p:sp>
        <p:nvSpPr>
          <p:cNvPr id="564" name="Shape 564"/>
          <p:cNvSpPr/>
          <p:nvPr/>
        </p:nvSpPr>
        <p:spPr>
          <a:xfrm>
            <a:off x="5808495" y="3798292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</a:t>
            </a:r>
          </a:p>
        </p:txBody>
      </p:sp>
      <p:sp>
        <p:nvSpPr>
          <p:cNvPr id="565" name="Shape 565"/>
          <p:cNvSpPr/>
          <p:nvPr/>
        </p:nvSpPr>
        <p:spPr>
          <a:xfrm>
            <a:off x="5808495" y="8064695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3</a:t>
            </a:r>
          </a:p>
        </p:txBody>
      </p:sp>
      <p:sp>
        <p:nvSpPr>
          <p:cNvPr id="566" name="Shape 566"/>
          <p:cNvSpPr/>
          <p:nvPr/>
        </p:nvSpPr>
        <p:spPr>
          <a:xfrm>
            <a:off x="7285125" y="6733308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3</a:t>
            </a:r>
          </a:p>
        </p:txBody>
      </p:sp>
      <p:sp>
        <p:nvSpPr>
          <p:cNvPr id="567" name="Shape 567"/>
          <p:cNvSpPr/>
          <p:nvPr/>
        </p:nvSpPr>
        <p:spPr>
          <a:xfrm>
            <a:off x="8592304" y="6733308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4</a:t>
            </a:r>
          </a:p>
        </p:txBody>
      </p:sp>
      <p:sp>
        <p:nvSpPr>
          <p:cNvPr id="568" name="Shape 568"/>
          <p:cNvSpPr/>
          <p:nvPr/>
        </p:nvSpPr>
        <p:spPr>
          <a:xfrm>
            <a:off x="4483247" y="8064695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4</a:t>
            </a: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66674">
              <a:defRPr sz="6208" spc="-124"/>
            </a:pPr>
            <a:r>
              <a:t>Sudoku is ALL about </a:t>
            </a:r>
          </a:p>
          <a:p>
            <a:pPr defTabSz="566674">
              <a:defRPr sz="6208" b="1" spc="-124">
                <a:solidFill>
                  <a:schemeClr val="accent5">
                    <a:satOff val="8112"/>
                    <a:lumOff val="-14630"/>
                  </a:schemeClr>
                </a:solidFill>
              </a:defRPr>
            </a:pPr>
            <a:r>
              <a:t>Search and repeat</a:t>
            </a:r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ACTIVITY</a:t>
            </a:r>
          </a:p>
        </p:txBody>
      </p:sp>
      <p:sp>
        <p:nvSpPr>
          <p:cNvPr id="573" name="Shape 5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Each group will now solve</a:t>
            </a:r>
          </a:p>
          <a:p>
            <a:pPr lvl="1"/>
            <a:r>
              <a:t>1 x 4 by 4 sudoku</a:t>
            </a:r>
          </a:p>
          <a:p>
            <a:pPr lvl="1"/>
            <a:r>
              <a:t>1 x 9 by 9 sudoku</a:t>
            </a:r>
          </a:p>
          <a:p>
            <a:pPr lvl="1"/>
            <a:r>
              <a:t>1 x 16 by 16 sudoku </a:t>
            </a:r>
          </a:p>
          <a:p>
            <a:pPr lvl="2"/>
            <a:r>
              <a:t>(16 symbols are 0 through 9 and A through F)</a:t>
            </a:r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66674">
              <a:defRPr sz="6208" spc="-124"/>
            </a:pPr>
            <a:r>
              <a:rPr dirty="0"/>
              <a:t>ACTIVITY</a:t>
            </a:r>
            <a:r>
              <a:rPr lang="en-AU" dirty="0"/>
              <a:t> – NUMBER SYSTEMS</a:t>
            </a:r>
            <a:endParaRPr dirty="0"/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Number Systems</a:t>
            </a:r>
          </a:p>
        </p:txBody>
      </p:sp>
      <p:sp>
        <p:nvSpPr>
          <p:cNvPr id="578" name="Shape 5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decimal?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Decomposition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Breaking a problem down into sub-components. </a:t>
            </a:r>
          </a:p>
          <a:p>
            <a:r>
              <a:t>Identifying aspects, participants, processes.</a:t>
            </a:r>
          </a:p>
          <a:p>
            <a:r>
              <a:t>For example, decomposing the process of making tea leads us to identifying the ingredients - water, tea, sugar, milk, etc and also other entities required like kettle, stove, strainer, pot/cups.</a:t>
            </a:r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Breaking down a number</a:t>
            </a:r>
          </a:p>
        </p:txBody>
      </p:sp>
      <p:sp>
        <p:nvSpPr>
          <p:cNvPr id="581" name="Shape 5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1729 = </a:t>
            </a:r>
          </a:p>
          <a:p>
            <a:pPr lvl="1"/>
            <a:r>
              <a:t>1*1000 +</a:t>
            </a:r>
          </a:p>
          <a:p>
            <a:pPr lvl="1"/>
            <a:r>
              <a:t>7*100 +</a:t>
            </a:r>
          </a:p>
          <a:p>
            <a:pPr lvl="1"/>
            <a:r>
              <a:t>2*10 + </a:t>
            </a:r>
          </a:p>
          <a:p>
            <a:pPr lvl="1"/>
            <a:r>
              <a:t>9*1</a:t>
            </a:r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Breaking down a number</a:t>
            </a:r>
          </a:p>
        </p:txBody>
      </p:sp>
      <p:sp>
        <p:nvSpPr>
          <p:cNvPr id="584" name="Shape 5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679" indent="-360679" defTabSz="414781">
              <a:spcBef>
                <a:spcPts val="2900"/>
              </a:spcBef>
              <a:defRPr sz="2698"/>
            </a:pPr>
            <a:r>
              <a:t>1729 = </a:t>
            </a:r>
          </a:p>
          <a:p>
            <a:pPr marL="721359" lvl="1" indent="-360679" defTabSz="414781">
              <a:spcBef>
                <a:spcPts val="2900"/>
              </a:spcBef>
              <a:defRPr sz="2698"/>
            </a:pPr>
            <a:r>
              <a:t>1*10^3 +</a:t>
            </a:r>
          </a:p>
          <a:p>
            <a:pPr marL="721359" lvl="1" indent="-360679" defTabSz="414781">
              <a:spcBef>
                <a:spcPts val="2900"/>
              </a:spcBef>
              <a:defRPr sz="2698"/>
            </a:pPr>
            <a:r>
              <a:t>7*10^2 +</a:t>
            </a:r>
          </a:p>
          <a:p>
            <a:pPr marL="721359" lvl="1" indent="-360679" defTabSz="414781">
              <a:spcBef>
                <a:spcPts val="2900"/>
              </a:spcBef>
              <a:defRPr sz="2698"/>
            </a:pPr>
            <a:r>
              <a:t>2*10^1 + </a:t>
            </a:r>
          </a:p>
          <a:p>
            <a:pPr marL="721359" lvl="1" indent="-360679" defTabSz="414781">
              <a:spcBef>
                <a:spcPts val="2900"/>
              </a:spcBef>
              <a:defRPr sz="2698"/>
            </a:pPr>
            <a:r>
              <a:t>9*10^0</a:t>
            </a:r>
          </a:p>
          <a:p>
            <a:pPr marL="721359" lvl="1" indent="-360679" defTabSz="414781">
              <a:spcBef>
                <a:spcPts val="2900"/>
              </a:spcBef>
              <a:defRPr sz="2698"/>
            </a:pPr>
            <a:endParaRPr/>
          </a:p>
          <a:p>
            <a:pPr marL="360679" indent="-360679" defTabSz="414781">
              <a:spcBef>
                <a:spcPts val="2900"/>
              </a:spcBef>
              <a:defRPr sz="2698"/>
            </a:pPr>
            <a:r>
              <a:t>Where 10 is the number of symbols in the number system.</a:t>
            </a:r>
          </a:p>
          <a:p>
            <a:pPr marL="360679" indent="-360679" defTabSz="414781">
              <a:spcBef>
                <a:spcPts val="2900"/>
              </a:spcBef>
              <a:defRPr sz="2698"/>
            </a:pPr>
            <a:r>
              <a:t>This representation is called </a:t>
            </a:r>
            <a:r>
              <a:rPr b="1" i="1"/>
              <a:t>sum of products</a:t>
            </a:r>
            <a:r>
              <a:t>.</a:t>
            </a:r>
          </a:p>
        </p:txBody>
      </p:sp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Breaking down a number</a:t>
            </a:r>
          </a:p>
        </p:txBody>
      </p:sp>
      <p:sp>
        <p:nvSpPr>
          <p:cNvPr id="587" name="Shape 5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7679" indent="-487679" defTabSz="560831">
              <a:spcBef>
                <a:spcPts val="4000"/>
              </a:spcBef>
              <a:defRPr sz="3648"/>
            </a:pPr>
            <a:r>
              <a:t>1729 = </a:t>
            </a:r>
          </a:p>
          <a:p>
            <a:pPr marL="975359" lvl="1" indent="-487679" defTabSz="560831">
              <a:spcBef>
                <a:spcPts val="4000"/>
              </a:spcBef>
              <a:defRPr sz="3648"/>
            </a:pPr>
            <a:r>
              <a:t>1*</a:t>
            </a:r>
            <a:r>
              <a:rPr b="1">
                <a:solidFill>
                  <a:schemeClr val="accent5">
                    <a:lumOff val="-6018"/>
                  </a:schemeClr>
                </a:solidFill>
              </a:rPr>
              <a:t>10</a:t>
            </a:r>
            <a:r>
              <a:t>^3 +</a:t>
            </a:r>
          </a:p>
          <a:p>
            <a:pPr marL="975359" lvl="1" indent="-487679" defTabSz="560831">
              <a:spcBef>
                <a:spcPts val="4000"/>
              </a:spcBef>
              <a:defRPr sz="3648"/>
            </a:pPr>
            <a:r>
              <a:t>7*</a:t>
            </a:r>
            <a:r>
              <a:rPr b="1">
                <a:solidFill>
                  <a:schemeClr val="accent5">
                    <a:lumOff val="-6018"/>
                  </a:schemeClr>
                </a:solidFill>
              </a:rPr>
              <a:t>10</a:t>
            </a:r>
            <a:r>
              <a:t>^2 +</a:t>
            </a:r>
          </a:p>
          <a:p>
            <a:pPr marL="975359" lvl="1" indent="-487679" defTabSz="560831">
              <a:spcBef>
                <a:spcPts val="4000"/>
              </a:spcBef>
              <a:defRPr sz="3648"/>
            </a:pPr>
            <a:r>
              <a:t>2*</a:t>
            </a:r>
            <a:r>
              <a:rPr b="1">
                <a:solidFill>
                  <a:schemeClr val="accent5">
                    <a:lumOff val="-6018"/>
                  </a:schemeClr>
                </a:solidFill>
              </a:rPr>
              <a:t>10</a:t>
            </a:r>
            <a:r>
              <a:t>^1 + </a:t>
            </a:r>
          </a:p>
          <a:p>
            <a:pPr marL="975359" lvl="1" indent="-487679" defTabSz="560831">
              <a:spcBef>
                <a:spcPts val="4000"/>
              </a:spcBef>
              <a:defRPr sz="3648"/>
            </a:pPr>
            <a:r>
              <a:t>9*</a:t>
            </a:r>
            <a:r>
              <a:rPr b="1">
                <a:solidFill>
                  <a:schemeClr val="accent5">
                    <a:lumOff val="-6018"/>
                  </a:schemeClr>
                </a:solidFill>
              </a:rPr>
              <a:t>10</a:t>
            </a:r>
            <a:r>
              <a:t>^0</a:t>
            </a:r>
          </a:p>
          <a:p>
            <a:pPr marL="0" lvl="1" indent="219455" defTabSz="560831">
              <a:spcBef>
                <a:spcPts val="4000"/>
              </a:spcBef>
              <a:buClrTx/>
              <a:buSzTx/>
              <a:buFontTx/>
              <a:buNone/>
              <a:defRPr sz="3648"/>
            </a:pPr>
            <a:r>
              <a:t>Why is the base of the weight always 10?</a:t>
            </a:r>
          </a:p>
        </p:txBody>
      </p:sp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Decimal Number System</a:t>
            </a:r>
          </a:p>
        </p:txBody>
      </p:sp>
      <p:sp>
        <p:nvSpPr>
          <p:cNvPr id="590" name="Shape 5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Decomposition: Symbols (0 to 9)</a:t>
            </a:r>
          </a:p>
          <a:p>
            <a:r>
              <a:t>Pattern recognition: Digit, weight</a:t>
            </a:r>
          </a:p>
          <a:p>
            <a:pPr lvl="1"/>
            <a:r>
              <a:t>For example, weight of 7 in 1729 is 100</a:t>
            </a:r>
          </a:p>
          <a:p>
            <a:r>
              <a:t>Pattern generalization</a:t>
            </a:r>
          </a:p>
          <a:p>
            <a:pPr lvl="1"/>
            <a:r>
              <a:t>Other number systems</a:t>
            </a:r>
          </a:p>
        </p:txBody>
      </p:sp>
    </p:spTree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Breaking down a binary number</a:t>
            </a:r>
          </a:p>
        </p:txBody>
      </p:sp>
      <p:sp>
        <p:nvSpPr>
          <p:cNvPr id="593" name="Shape 5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Binary has 2 symbols (0, 1)</a:t>
            </a:r>
          </a:p>
          <a:p>
            <a:r>
              <a:t>Can you break down the following binary number?</a:t>
            </a:r>
          </a:p>
          <a:p>
            <a:pPr marL="0" lvl="1" indent="228600" algn="ctr">
              <a:buClrTx/>
              <a:buSzTx/>
              <a:buFontTx/>
              <a:buNone/>
              <a:defRPr sz="4500" b="1">
                <a:solidFill>
                  <a:schemeClr val="accent2">
                    <a:satOff val="6093"/>
                    <a:lumOff val="-7238"/>
                  </a:schemeClr>
                </a:solidFill>
              </a:defRPr>
            </a:pPr>
            <a:r>
              <a:t>10111</a:t>
            </a:r>
          </a:p>
        </p:txBody>
      </p:sp>
    </p:spTree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Breaking down a binary number</a:t>
            </a:r>
          </a:p>
        </p:txBody>
      </p:sp>
      <p:sp>
        <p:nvSpPr>
          <p:cNvPr id="596" name="Shape 59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679" indent="-360679" defTabSz="414781">
              <a:spcBef>
                <a:spcPts val="2900"/>
              </a:spcBef>
              <a:defRPr sz="2698"/>
            </a:pPr>
            <a:r>
              <a:t>10111 = </a:t>
            </a:r>
          </a:p>
          <a:p>
            <a:pPr marL="721359" lvl="1" indent="-360679" defTabSz="414781">
              <a:spcBef>
                <a:spcPts val="2900"/>
              </a:spcBef>
              <a:defRPr sz="2698"/>
            </a:pPr>
            <a:r>
              <a:t>1*2^4 +</a:t>
            </a:r>
          </a:p>
          <a:p>
            <a:pPr marL="721359" lvl="1" indent="-360679" defTabSz="414781">
              <a:spcBef>
                <a:spcPts val="2900"/>
              </a:spcBef>
              <a:defRPr sz="2698"/>
            </a:pPr>
            <a:r>
              <a:t>0*2^3 +</a:t>
            </a:r>
          </a:p>
          <a:p>
            <a:pPr marL="721359" lvl="1" indent="-360679" defTabSz="414781">
              <a:spcBef>
                <a:spcPts val="2900"/>
              </a:spcBef>
              <a:defRPr sz="2698"/>
            </a:pPr>
            <a:r>
              <a:t>1*2^2 + </a:t>
            </a:r>
          </a:p>
          <a:p>
            <a:pPr marL="721359" lvl="1" indent="-360679" defTabSz="414781">
              <a:spcBef>
                <a:spcPts val="2900"/>
              </a:spcBef>
              <a:defRPr sz="2698"/>
            </a:pPr>
            <a:r>
              <a:t>1*2^1 + </a:t>
            </a:r>
          </a:p>
          <a:p>
            <a:pPr marL="721359" lvl="1" indent="-360679" defTabSz="414781">
              <a:spcBef>
                <a:spcPts val="2900"/>
              </a:spcBef>
              <a:defRPr sz="2698"/>
            </a:pPr>
            <a:r>
              <a:t>1*2^0</a:t>
            </a:r>
          </a:p>
          <a:p>
            <a:pPr marL="721359" lvl="1" indent="-360679" defTabSz="414781">
              <a:spcBef>
                <a:spcPts val="2900"/>
              </a:spcBef>
              <a:defRPr sz="2698"/>
            </a:pPr>
            <a:endParaRPr/>
          </a:p>
          <a:p>
            <a:pPr marL="360679" indent="-360679" defTabSz="414781">
              <a:spcBef>
                <a:spcPts val="2900"/>
              </a:spcBef>
              <a:defRPr sz="2698"/>
            </a:pPr>
            <a:r>
              <a:t>Where 2 is the number of symbols in the number system.</a:t>
            </a:r>
          </a:p>
        </p:txBody>
      </p:sp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Pattern recognition</a:t>
            </a:r>
          </a:p>
        </p:txBody>
      </p:sp>
      <p:sp>
        <p:nvSpPr>
          <p:cNvPr id="599" name="Shape 5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Is 11101010101 a valid binary number?</a:t>
            </a:r>
          </a:p>
          <a:p>
            <a:r>
              <a:t>What about 11101010201? Why, or why not?</a:t>
            </a:r>
          </a:p>
          <a:p>
            <a:r>
              <a:t>What do we learn from this?</a:t>
            </a:r>
          </a:p>
          <a:p>
            <a:pPr lvl="1"/>
            <a:r>
              <a:t>A base-N number can only contain symbols 0 to N-1</a:t>
            </a:r>
          </a:p>
        </p:txBody>
      </p:sp>
    </p:spTree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Activity</a:t>
            </a:r>
          </a:p>
        </p:txBody>
      </p:sp>
      <p:sp>
        <p:nvSpPr>
          <p:cNvPr id="602" name="Shape 6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Pick a number system (say, between base-2 and base-10)</a:t>
            </a:r>
          </a:p>
          <a:p>
            <a:r>
              <a:t>Think of a number in that number system</a:t>
            </a:r>
          </a:p>
          <a:p>
            <a:r>
              <a:t>Represent it as sum of products.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Pattern recognition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Identifying patterns that appear in the domain. For example, a pattern in the process of tea is that the best flavours are released when </a:t>
            </a:r>
          </a:p>
          <a:p>
            <a:pPr lvl="1"/>
            <a:r>
              <a:t>the water is in a specific temperature range (when tea bags are dunked)</a:t>
            </a:r>
          </a:p>
          <a:p>
            <a:pPr lvl="1"/>
            <a:r>
              <a:t>the duration of steeping is within a specific time range.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Pattern abstraction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72440" indent="-472440" defTabSz="543305">
              <a:spcBef>
                <a:spcPts val="3900"/>
              </a:spcBef>
              <a:defRPr sz="3534"/>
            </a:pPr>
            <a:r>
              <a:t>Applying identified patterns to a wider range of scenarios.</a:t>
            </a:r>
          </a:p>
          <a:p>
            <a:pPr marL="472440" indent="-472440" defTabSz="543305">
              <a:spcBef>
                <a:spcPts val="3900"/>
              </a:spcBef>
              <a:defRPr sz="3534"/>
            </a:pPr>
            <a:r>
              <a:t>For example, you can extend the following parameters that are there for making one cup of tea for making a larger quantity</a:t>
            </a:r>
          </a:p>
          <a:p>
            <a:pPr marL="944880" lvl="1" indent="-472440" defTabSz="543305">
              <a:spcBef>
                <a:spcPts val="3900"/>
              </a:spcBef>
              <a:defRPr sz="3534"/>
            </a:pPr>
            <a:r>
              <a:t>one tablespoon of tea leaves </a:t>
            </a:r>
          </a:p>
          <a:p>
            <a:pPr marL="944880" lvl="1" indent="-472440" defTabSz="543305">
              <a:spcBef>
                <a:spcPts val="3900"/>
              </a:spcBef>
              <a:defRPr sz="3534"/>
            </a:pPr>
            <a:r>
              <a:t>water at 95 degrees celsius</a:t>
            </a:r>
          </a:p>
          <a:p>
            <a:pPr marL="944880" lvl="1" indent="-472440" defTabSz="543305">
              <a:spcBef>
                <a:spcPts val="3900"/>
              </a:spcBef>
              <a:defRPr sz="3534"/>
            </a:pPr>
            <a:r>
              <a:t>steeping time of 3 minutes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Algorithm</a:t>
            </a:r>
          </a:p>
        </p:txBody>
      </p:sp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Given a set of inputs, a well-defined (step-by-step) process to achieve a result.</a:t>
            </a:r>
          </a:p>
          <a:p>
            <a:r>
              <a:t>An algorithm can be more abstract/generic or more specific/detailed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Editorial">
  <a:themeElements>
    <a:clrScheme name="Editorial">
      <a:dk1>
        <a:srgbClr val="324863"/>
      </a:dk1>
      <a:lt1>
        <a:srgbClr val="634D31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>
              <a:hueOff val="109193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324863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Editorial">
  <a:themeElements>
    <a:clrScheme name="Editorial">
      <a:dk1>
        <a:srgbClr val="000000"/>
      </a:dk1>
      <a:lt1>
        <a:srgbClr val="FFFFFF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>
              <a:hueOff val="109193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324863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1226</Words>
  <Application>Microsoft Macintosh PowerPoint</Application>
  <PresentationFormat>Custom</PresentationFormat>
  <Paragraphs>278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Didot</vt:lpstr>
      <vt:lpstr>Helvetica</vt:lpstr>
      <vt:lpstr>Helvetica Neue</vt:lpstr>
      <vt:lpstr>Palatino</vt:lpstr>
      <vt:lpstr>Zapf Dingbats</vt:lpstr>
      <vt:lpstr>Editorial</vt:lpstr>
      <vt:lpstr>COMPUTATIONAL THINKING (CT)</vt:lpstr>
      <vt:lpstr>Examples</vt:lpstr>
      <vt:lpstr>Why talk about CT?</vt:lpstr>
      <vt:lpstr>Target audience</vt:lpstr>
      <vt:lpstr>Stages</vt:lpstr>
      <vt:lpstr>Decomposition</vt:lpstr>
      <vt:lpstr>Pattern recognition</vt:lpstr>
      <vt:lpstr>Pattern abstraction</vt:lpstr>
      <vt:lpstr>Algorithm</vt:lpstr>
      <vt:lpstr>Tea algorithm (Generic)</vt:lpstr>
      <vt:lpstr>Tea algorithm (Specific)</vt:lpstr>
      <vt:lpstr>Testing</vt:lpstr>
      <vt:lpstr>Activity – Youngest to Oldest</vt:lpstr>
      <vt:lpstr>Activity - Youngest to Oldest</vt:lpstr>
      <vt:lpstr>Activity - Searching</vt:lpstr>
      <vt:lpstr>Find "ZIGZAG"</vt:lpstr>
      <vt:lpstr>Find "WHAT"</vt:lpstr>
      <vt:lpstr>Find "NICE"</vt:lpstr>
      <vt:lpstr>Search techniques</vt:lpstr>
      <vt:lpstr>Linear search Algorithm</vt:lpstr>
      <vt:lpstr>I’ve got the blues</vt:lpstr>
      <vt:lpstr>Is this color present in the gradient?</vt:lpstr>
      <vt:lpstr>Approach 1 step 1</vt:lpstr>
      <vt:lpstr>Approach 1 step 2</vt:lpstr>
      <vt:lpstr>Approach 1 step 3</vt:lpstr>
      <vt:lpstr>Approach 1 step 4</vt:lpstr>
      <vt:lpstr>Approach 1 step 5</vt:lpstr>
      <vt:lpstr>IS IT EFFICIENT?</vt:lpstr>
      <vt:lpstr>I’ve got the blues</vt:lpstr>
      <vt:lpstr>Checkpoint 1 - Pass/Fail?</vt:lpstr>
      <vt:lpstr>Checkpoint 2 - Pass/Fail?</vt:lpstr>
      <vt:lpstr>Checkpoint 3- Pass/Fail?</vt:lpstr>
      <vt:lpstr>Checkpoint 4- Pass/Fail?</vt:lpstr>
      <vt:lpstr>Estimate of checkpoints required?</vt:lpstr>
      <vt:lpstr>Estimate of checkpoints required?</vt:lpstr>
      <vt:lpstr>Estimate of checkpoints required?</vt:lpstr>
      <vt:lpstr>Estimate of checkpoints required?</vt:lpstr>
      <vt:lpstr>Binary search benefits</vt:lpstr>
      <vt:lpstr>ACTIVITY - Sudoku</vt:lpstr>
      <vt:lpstr>4 by 4 Sudoku board</vt:lpstr>
      <vt:lpstr>4 by 4 Sudoku board - rows</vt:lpstr>
      <vt:lpstr>4 by 4 Sudoku board - columns</vt:lpstr>
      <vt:lpstr>4 by 4 Sudoku board - blocks</vt:lpstr>
      <vt:lpstr>Starting point</vt:lpstr>
      <vt:lpstr>Filled 4 by 4 Sudoku board</vt:lpstr>
      <vt:lpstr>Each row has every symbol</vt:lpstr>
      <vt:lpstr>Each column has every symbol</vt:lpstr>
      <vt:lpstr>Each block has every symbol</vt:lpstr>
      <vt:lpstr>Sudoku - Decomposition</vt:lpstr>
      <vt:lpstr>Sudoku - Pattern recognition</vt:lpstr>
      <vt:lpstr>Sudoku - Pattern generalization</vt:lpstr>
      <vt:lpstr>Sudoku - Algorithm</vt:lpstr>
      <vt:lpstr>Sudoku - Testing</vt:lpstr>
      <vt:lpstr>Testing sample 1</vt:lpstr>
      <vt:lpstr>Testing sample 2</vt:lpstr>
      <vt:lpstr>Sudoku is ALL about  Search and repeat</vt:lpstr>
      <vt:lpstr>ACTIVITY</vt:lpstr>
      <vt:lpstr>ACTIVITY – NUMBER SYSTEMS</vt:lpstr>
      <vt:lpstr>Number Systems</vt:lpstr>
      <vt:lpstr>Breaking down a number</vt:lpstr>
      <vt:lpstr>Breaking down a number</vt:lpstr>
      <vt:lpstr>Breaking down a number</vt:lpstr>
      <vt:lpstr>Decimal Number System</vt:lpstr>
      <vt:lpstr>Breaking down a binary number</vt:lpstr>
      <vt:lpstr>Breaking down a binary number</vt:lpstr>
      <vt:lpstr>Pattern recognition</vt:lpstr>
      <vt:lpstr>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 (CT)</dc:title>
  <cp:lastModifiedBy>Gaurav Gupta</cp:lastModifiedBy>
  <cp:revision>3</cp:revision>
  <dcterms:modified xsi:type="dcterms:W3CDTF">2020-02-19T00:54:27Z</dcterms:modified>
</cp:coreProperties>
</file>