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50240" y="2855520"/>
            <a:ext cx="442080" cy="104040"/>
            <a:chOff x="4350240" y="2855520"/>
            <a:chExt cx="442080" cy="104040"/>
          </a:xfrm>
        </p:grpSpPr>
        <p:sp>
          <p:nvSpPr>
            <p:cNvPr id="1" name="CustomShape 2"/>
            <p:cNvSpPr/>
            <p:nvPr/>
          </p:nvSpPr>
          <p:spPr>
            <a:xfrm>
              <a:off x="4519080" y="2855520"/>
              <a:ext cx="104040" cy="1040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4688280" y="2855520"/>
              <a:ext cx="104040" cy="1040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350240" y="2855520"/>
              <a:ext cx="104040" cy="1040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71400" y="990720"/>
            <a:ext cx="7800120" cy="17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Oswald"/>
                <a:ea typeface="Oswald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latin typeface="Oswald"/>
                <a:ea typeface="Oswald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latin typeface="Oswald"/>
                <a:ea typeface="Oswald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latin typeface="Oswald"/>
                <a:ea typeface="Oswald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latin typeface="Oswald"/>
                <a:ea typeface="Oswald"/>
              </a:rPr>
              <a:t>	</a:t>
            </a:r>
            <a:r>
              <a:rPr b="0" lang="en-US" sz="4800" spc="-1" strike="noStrike">
                <a:solidFill>
                  <a:srgbClr val="ffffff"/>
                </a:solidFill>
                <a:latin typeface="Oswald"/>
                <a:ea typeface="Oswald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Oswald"/>
                <a:ea typeface="Oswald"/>
              </a:rPr>
              <a:t>SOCKET CHAT</a:t>
            </a:r>
            <a:r>
              <a:rPr b="0" lang="en-US" sz="4800" spc="-1" strike="noStrike">
                <a:solidFill>
                  <a:srgbClr val="ffffff"/>
                </a:solidFill>
                <a:latin typeface="Oswald"/>
                <a:ea typeface="Oswald"/>
              </a:rPr>
              <a:t>	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71400" y="3174840"/>
            <a:ext cx="7800120" cy="12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cacaca"/>
                </a:solidFill>
                <a:latin typeface="Average"/>
                <a:ea typeface="Average"/>
              </a:rPr>
              <a:t>Client-server oriented multi-featured LAN messenger 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cacaca"/>
                </a:solidFill>
                <a:latin typeface="Average"/>
                <a:ea typeface="Average"/>
              </a:rPr>
              <a:t>... ___ _._. _._ . _   _._. .... ._ _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  <p:pic>
        <p:nvPicPr>
          <p:cNvPr id="82" name="Google Shape;61;p13" descr=""/>
          <p:cNvPicPr/>
          <p:nvPr/>
        </p:nvPicPr>
        <p:blipFill>
          <a:blip r:embed="rId1"/>
          <a:stretch/>
        </p:blipFill>
        <p:spPr>
          <a:xfrm>
            <a:off x="583200" y="1062720"/>
            <a:ext cx="2062080" cy="20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BERKELEY SOCKETS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Universally known as sockets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An Abstraction through which an application may send and receive data over a network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Standard API for Networking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E .g. TCP/IP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SOCKETS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Uniquely identified by an Internet address,End-to-End Protocol (TCP or UDP),a port number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Two types:DATAGRAM Sockets(UDP) and STREAM Sockets(TCP)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File descriptors for network communication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PROCESSES In Socket Programming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11760" y="1017720"/>
            <a:ext cx="8519040" cy="39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socket()  : create a new communication endpoint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bind(): attach a local address to the socket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listen(): invites connections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accept(): accept the connection request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connect(): attempt to establish a connection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send()/sendto(): send data over the connection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recv() /recvfrom(): receive data over the connection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close(): close the connection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HOW TO START A COMMUNICATION?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lang="en-US" sz="1800" spc="-1" strike="noStrike" u="sng">
                <a:solidFill>
                  <a:srgbClr val="cacaca"/>
                </a:solidFill>
                <a:uFillTx/>
                <a:latin typeface="Average"/>
                <a:ea typeface="Average"/>
              </a:rPr>
              <a:t>SERVER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1" lang="en-US" sz="1800" spc="-1" strike="noStrike" u="sng">
                <a:solidFill>
                  <a:srgbClr val="cacaca"/>
                </a:solidFill>
                <a:uFillTx/>
                <a:latin typeface="Average"/>
                <a:ea typeface="Average"/>
              </a:rPr>
              <a:t>CLIENT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Create a socket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Create a socket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Bind the socket to a port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Establish a connection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Listen for any incoming connections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Communicate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Accept the connection 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	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Close the connection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Send/Receive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Close the connection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OTHER NETWORKING TECHNIQUES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Synchronous I/O Multiplexing for handling multiple clients with a single server-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:Using select() function/ poll() function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Serialization- How to Pack Data: To send binary data across the network using encoding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Broadcast Packets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Non-blocking using timeout functions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GUI(gtkmm)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gtkmm is a C++ wrapper for GTK+ , a library used to create graphical user interfaces.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gtkmm allows you to write code using normal C++ techniques such as encapsulation, derivation, and polymorphism.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 can be used to derive new widgets. The derivation of new widgets in GTK+ C code is so complicated and error prone that almost no C coders do it. As a C++ developer you know that derivation is an essential Object Orientated technique.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Member instances can be used, simplifying memory management. All GTK+ C widgets are dealt with by use of pointers.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Terminology: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Headers and linking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Widgets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Signals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Buttons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Label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Entry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TreeView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TextView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Dialogs</a:t>
            </a:r>
            <a:endParaRPr b="0" lang="en-US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Timeouts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Abstract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Multipurpose Messenger Application using UNIX sockets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Implemented in C++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Client Server Network Architecture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Multiple Chat Clients Connected to a Single Chat Server (synchronous multiplexing using select() 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Designed for Local Area Network Connections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Authentication System(with fstreams)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Morse Code Conversion Feature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File Transfer and AI based Tic-Tac-Toe for clients( under development)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RESOURCES FOR IMPLEMENTATION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C++ Standard Library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GCC(G++) Compiler, Linux Environment and some system tools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GTKMM for GUI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UNIX  Sockets for Communication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Client-Server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8" name="Google Shape;79;p16" descr=""/>
          <p:cNvPicPr/>
          <p:nvPr/>
        </p:nvPicPr>
        <p:blipFill>
          <a:blip r:embed="rId1"/>
          <a:stretch/>
        </p:blipFill>
        <p:spPr>
          <a:xfrm>
            <a:off x="1285920" y="1310400"/>
            <a:ext cx="6223320" cy="332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Features of Client Server Network Architecture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Multiple number of networking devices connected to a single server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Organizes network traffic by a client application and by a device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Network clients send messages to a server to make requests of it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Servers respond to their clients by acting on each request and returning results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PROTOCOL FAMILIES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lang="en-US" sz="1800" spc="-1" strike="noStrike" u="sng">
                <a:solidFill>
                  <a:srgbClr val="cacaca"/>
                </a:solidFill>
                <a:uFillTx/>
                <a:latin typeface="Average"/>
                <a:ea typeface="Average"/>
              </a:rPr>
              <a:t>TCP/IP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Transmission Control Protocol/Internet Protocol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Provides End-to-End Connectivity specifying how data should be formatted,addressed,transmitted,routed and received at the destination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Can be used in the Internet and in stand-alone private networks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Is organized into layers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Internet Protocol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Provides a datagram service (Packets are handled and delivered independently)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May lose,reorder or duplicate packets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Each packet must contain an IP address of its destination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ADDRESSES-IPv4 and IPv6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1760" y="1152360"/>
            <a:ext cx="8519040" cy="36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lang="en-US" sz="1800" spc="-1" strike="noStrike" u="sng">
                <a:solidFill>
                  <a:srgbClr val="cacaca"/>
                </a:solidFill>
                <a:uFillTx/>
                <a:latin typeface="Average"/>
                <a:ea typeface="Average"/>
              </a:rPr>
              <a:t>IPv4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32 bits of an IPv4 addresses are broken into 4 octets or 8-bit fields(0-255 in decimal notation)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Contain the network address and host identifier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E.g. 192.168.1.1 // The world may soon run out of Ipv4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 u="sng">
                <a:solidFill>
                  <a:srgbClr val="cacaca"/>
                </a:solidFill>
                <a:uFillTx/>
                <a:latin typeface="Average"/>
                <a:ea typeface="Average"/>
              </a:rPr>
              <a:t>IPv6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Contains 128 bits addresses broken into 8 Hex-Fields separated by colon “:”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Modern version of IPv4 addresses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E.g. 2000:2323::1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Both use </a:t>
            </a:r>
            <a:r>
              <a:rPr b="1" lang="en-US" sz="1800" spc="-1" strike="noStrike" u="sng">
                <a:solidFill>
                  <a:srgbClr val="cacaca"/>
                </a:solidFill>
                <a:uFillTx/>
                <a:latin typeface="Average"/>
                <a:ea typeface="Average"/>
              </a:rPr>
              <a:t>port numbers</a:t>
            </a: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(communication endpoint, 16-bit unsigned int,0,65535)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UDP:User Datagram Socket </a:t>
            </a:r>
            <a:endParaRPr b="0" lang="en-US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cacaca"/>
              </a:buClr>
              <a:buFont typeface="Average"/>
              <a:buChar char="○"/>
            </a:pPr>
            <a:r>
              <a:rPr b="0" lang="en-US" sz="1400" spc="-1" strike="noStrike">
                <a:solidFill>
                  <a:srgbClr val="cacaca"/>
                </a:solidFill>
                <a:latin typeface="Average"/>
                <a:ea typeface="Average"/>
              </a:rPr>
              <a:t>No acknowledgements,no retransmissions, out of order, duplicates possible,connectionless </a:t>
            </a:r>
            <a:endParaRPr b="0" lang="en-US" sz="14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TCP:Transmission Control Protocol</a:t>
            </a:r>
            <a:endParaRPr b="0" lang="en-US" sz="18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cacaca"/>
              </a:buClr>
              <a:buFont typeface="Average"/>
              <a:buChar char="○"/>
            </a:pPr>
            <a:r>
              <a:rPr b="0" lang="en-US" sz="1400" spc="-1" strike="noStrike">
                <a:solidFill>
                  <a:srgbClr val="cacaca"/>
                </a:solidFill>
                <a:latin typeface="Average"/>
                <a:ea typeface="Average"/>
              </a:rPr>
              <a:t>In order,no data loss,no duplicates,similar to the file I/O </a:t>
            </a:r>
            <a:endParaRPr b="0" lang="en-US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cacaca"/>
              </a:buClr>
              <a:buFont typeface="Average"/>
              <a:buChar char="○"/>
            </a:pPr>
            <a:r>
              <a:rPr b="0" lang="en-US" sz="1400" spc="-1" strike="noStrike">
                <a:solidFill>
                  <a:srgbClr val="cacaca"/>
                </a:solidFill>
                <a:latin typeface="Average"/>
                <a:ea typeface="Average"/>
              </a:rPr>
              <a:t>Flow control</a:t>
            </a:r>
            <a:endParaRPr b="0" lang="en-US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cacaca"/>
              </a:buClr>
              <a:buFont typeface="Average"/>
              <a:buChar char="○"/>
            </a:pPr>
            <a:r>
              <a:rPr b="0" lang="en-US" sz="1400" spc="-1" strike="noStrike">
                <a:solidFill>
                  <a:srgbClr val="cacaca"/>
                </a:solidFill>
                <a:latin typeface="Average"/>
                <a:ea typeface="Average"/>
              </a:rPr>
              <a:t>Connection oriented </a:t>
            </a:r>
            <a:endParaRPr b="0" lang="en-US" sz="1400" spc="-1" strike="noStrike">
              <a:latin typeface="Arial"/>
            </a:endParaRPr>
          </a:p>
          <a:p>
            <a:pPr lvl="1" marL="914400" indent="-316080">
              <a:lnSpc>
                <a:spcPct val="115000"/>
              </a:lnSpc>
              <a:buClr>
                <a:srgbClr val="cacaca"/>
              </a:buClr>
              <a:buFont typeface="Average"/>
              <a:buChar char="○"/>
            </a:pPr>
            <a:r>
              <a:rPr b="0" lang="en-US" sz="1400" spc="-1" strike="noStrike">
                <a:solidFill>
                  <a:srgbClr val="cacaca"/>
                </a:solidFill>
                <a:latin typeface="Average"/>
                <a:ea typeface="Average"/>
              </a:rPr>
              <a:t>Bidirectional</a:t>
            </a:r>
            <a:endParaRPr b="0" lang="en-US" sz="14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TCP used for services with a large data capacity and a persistent connection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UDP more commonly used for quick lookups and single use query-reply actions </a:t>
            </a:r>
            <a:endParaRPr b="0" lang="en-US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E.g. of TCP: HTTP(80),POP3(110) E.g. of UDP:DNS lookup(53)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TCP vs UDP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2019-03-07T20:56:31Z</dcterms:modified>
  <cp:revision>10</cp:revision>
  <dc:subject/>
  <dc:title/>
</cp:coreProperties>
</file>