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72dc377c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872dc377c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Programming using Scratch</a:t>
            </a:r>
            <a:endParaRPr/>
          </a:p>
        </p:txBody>
      </p:sp>
      <p:pic>
        <p:nvPicPr>
          <p:cNvPr descr="Related image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834" y="2068793"/>
            <a:ext cx="47625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24275" y="853252"/>
            <a:ext cx="10515600" cy="40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100"/>
              <a:t>Constants</a:t>
            </a:r>
            <a:endParaRPr sz="6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100"/>
              <a:t>and </a:t>
            </a:r>
            <a:endParaRPr sz="6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100"/>
              <a:t>Variables</a:t>
            </a:r>
            <a:endParaRPr sz="6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Clipping"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548" y="133064"/>
            <a:ext cx="6972904" cy="659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400"/>
              <a:t>Conditions</a:t>
            </a:r>
            <a:endParaRPr sz="640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700"/>
              <a:t>if condition then </a:t>
            </a:r>
            <a:endParaRPr sz="3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700"/>
              <a:t>	statement_true </a:t>
            </a:r>
            <a:endParaRPr sz="3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700"/>
              <a:t>else </a:t>
            </a:r>
            <a:endParaRPr sz="3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700"/>
              <a:t>	statement_false</a:t>
            </a:r>
            <a:endParaRPr sz="3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500" y="-5850"/>
            <a:ext cx="6810899" cy="681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Clippi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25" y="582325"/>
            <a:ext cx="5828225" cy="6275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iffin box 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050" y="2159200"/>
            <a:ext cx="3497250" cy="34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1736" l="3935" r="3472" t="17121"/>
          <a:stretch/>
        </p:blipFill>
        <p:spPr>
          <a:xfrm>
            <a:off x="62150" y="2461300"/>
            <a:ext cx="5716874" cy="3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275" y="1080925"/>
            <a:ext cx="4199149" cy="22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736400" y="1432025"/>
            <a:ext cx="36249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omic Sans MS"/>
                <a:ea typeface="Comic Sans MS"/>
                <a:cs typeface="Comic Sans MS"/>
                <a:sym typeface="Comic Sans MS"/>
              </a:rPr>
              <a:t>What is Scratch   </a:t>
            </a:r>
            <a:endParaRPr b="1" sz="3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omic Sans MS"/>
                <a:ea typeface="Comic Sans MS"/>
                <a:cs typeface="Comic Sans MS"/>
                <a:sym typeface="Comic Sans MS"/>
              </a:rPr>
              <a:t> ?</a:t>
            </a:r>
            <a:endParaRPr b="1" sz="3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Clipping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13082" r="38891" t="33439"/>
          <a:stretch/>
        </p:blipFill>
        <p:spPr>
          <a:xfrm>
            <a:off x="7233425" y="1599825"/>
            <a:ext cx="3993976" cy="456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709307" y="197150"/>
            <a:ext cx="5199049" cy="22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3899500" y="197150"/>
            <a:ext cx="49608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omic Sans MS"/>
                <a:ea typeface="Comic Sans MS"/>
                <a:cs typeface="Comic Sans MS"/>
                <a:sym typeface="Comic Sans MS"/>
              </a:rPr>
              <a:t>Scratch is Visual Programming Language.</a:t>
            </a:r>
            <a:endParaRPr b="1" sz="3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608" y="182110"/>
            <a:ext cx="8199437" cy="68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Clipping"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632" y="517365"/>
            <a:ext cx="6370872" cy="575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2802855" y="798901"/>
            <a:ext cx="65862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a program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609344" y="2688336"/>
            <a:ext cx="2185416" cy="13167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Entry Point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050792" y="3136392"/>
            <a:ext cx="1088136" cy="4023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285232" y="2679192"/>
            <a:ext cx="2185416" cy="13167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and Instructions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7735824" y="3154680"/>
            <a:ext cx="1225296" cy="3840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9314688" y="2679192"/>
            <a:ext cx="2185416" cy="13167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termination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254034" y="156754"/>
            <a:ext cx="9821091" cy="11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2749375" y="1637275"/>
            <a:ext cx="78876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/>
              <a:t>+ 			-			*				/				%</a:t>
            </a:r>
            <a:endParaRPr sz="5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254034" y="156754"/>
            <a:ext cx="98211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069750" y="2141850"/>
            <a:ext cx="3768900" cy="23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&lt; 		less than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&gt;		greater than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=		equal to</a:t>
            </a:r>
            <a:endParaRPr sz="3500"/>
          </a:p>
        </p:txBody>
      </p:sp>
      <p:sp>
        <p:nvSpPr>
          <p:cNvPr id="136" name="Google Shape;136;p20"/>
          <p:cNvSpPr txBox="1"/>
          <p:nvPr/>
        </p:nvSpPr>
        <p:spPr>
          <a:xfrm>
            <a:off x="6989800" y="2141850"/>
            <a:ext cx="3768900" cy="23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and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or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not</a:t>
            </a:r>
            <a:endParaRPr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92480" y="12769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</a:pPr>
            <a:r>
              <a:rPr lang="en-US" sz="4200"/>
              <a:t>Integer</a:t>
            </a:r>
            <a:endParaRPr sz="4200"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</a:pPr>
            <a:r>
              <a:rPr lang="en-US" sz="4200"/>
              <a:t>Float</a:t>
            </a:r>
            <a:endParaRPr sz="3800"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800"/>
              <a:t>Strings</a:t>
            </a:r>
            <a:endParaRPr sz="3800"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800"/>
              <a:t>Boolean (True or False)</a:t>
            </a:r>
            <a:endParaRPr sz="3800"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800"/>
              <a:t>List</a:t>
            </a:r>
            <a:endParaRPr sz="3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