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84" r:id="rId25"/>
    <p:sldId id="28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72" autoAdjust="0"/>
    <p:restoredTop sz="94660"/>
  </p:normalViewPr>
  <p:slideViewPr>
    <p:cSldViewPr>
      <p:cViewPr>
        <p:scale>
          <a:sx n="140" d="100"/>
          <a:sy n="140" d="100"/>
        </p:scale>
        <p:origin x="84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F69A-B1A4-4389-A2A3-703FD175F732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1464-0128-486F-A5DE-D6D0D7AE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9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sz="9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Stack </a:t>
            </a:r>
            <a:r>
              <a:rPr lang="en-US" dirty="0" smtClean="0">
                <a:solidFill>
                  <a:schemeClr val="accent5"/>
                </a:solidFill>
              </a:rPr>
              <a:t>merupakan</a:t>
            </a:r>
            <a:r>
              <a:rPr lang="en-US" dirty="0" smtClean="0">
                <a:solidFill>
                  <a:schemeClr val="accent5"/>
                </a:solidFill>
              </a:rPr>
              <a:t> struktur data yang cukup mudah dipahami dan biasanya dibahas setelah pembahasan tentang ARRAY</a:t>
            </a:r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b="1" dirty="0" smtClean="0">
                <a:solidFill>
                  <a:schemeClr val="accent1"/>
                </a:solidFill>
              </a:rPr>
              <a:t>STACK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 constructor akan digunakan untuk menginisialisasi atau memberikan nilai awal untuk field yang ada di dalam Stack</a:t>
            </a:r>
          </a:p>
          <a:p>
            <a:pPr marL="0" indent="0">
              <a:buNone/>
            </a:pPr>
            <a:r>
              <a:rPr lang="en-US" dirty="0" smtClean="0"/>
              <a:t>Constructor Stack memiliki parameter integer size yang menyatakan ukuran MAXIMUM nilai yang dapat ditampung pada array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Code Constructor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public Stack(int size) {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max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= size;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data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= new String[max];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top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= -1;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Memasukkan data ke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r>
              <a:rPr lang="en-US" sz="3600" dirty="0" smtClean="0"/>
              <a:t> menggunakan method </a:t>
            </a:r>
            <a:r>
              <a:rPr lang="en-US" sz="3600" b="1" dirty="0" smtClean="0">
                <a:solidFill>
                  <a:schemeClr val="accent6"/>
                </a:solidFill>
              </a:rPr>
              <a:t>push(value)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49"/>
            <a:ext cx="8229600" cy="2861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Algoritma </a:t>
            </a:r>
          </a:p>
          <a:p>
            <a:pPr marL="514350" indent="-514350">
              <a:buAutoNum type="arabicPeriod"/>
            </a:pPr>
            <a:r>
              <a:rPr lang="en-US" dirty="0" smtClean="0"/>
              <a:t>Lakukan increment pada field </a:t>
            </a:r>
            <a:r>
              <a:rPr lang="en-US" b="1" dirty="0" smtClean="0"/>
              <a:t>top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Jika </a:t>
            </a:r>
            <a:r>
              <a:rPr lang="en-US" b="1" dirty="0" smtClean="0"/>
              <a:t>top</a:t>
            </a:r>
            <a:r>
              <a:rPr lang="en-US" dirty="0" smtClean="0"/>
              <a:t> tidak sama dengan </a:t>
            </a:r>
            <a:r>
              <a:rPr lang="en-US" b="1" dirty="0" smtClean="0"/>
              <a:t>MAX</a:t>
            </a:r>
            <a:r>
              <a:rPr lang="en-US" dirty="0" smtClean="0"/>
              <a:t> Set nilai data[top] = value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Code </a:t>
            </a:r>
            <a:r>
              <a:rPr lang="en-US" sz="3600" b="1" dirty="0" smtClean="0"/>
              <a:t>push( ) </a:t>
            </a:r>
            <a:r>
              <a:rPr lang="en-US" sz="3600" dirty="0" smtClean="0"/>
              <a:t>pada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public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boolean push(String value)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{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/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boolean result 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top++;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if(top&lt;MAX){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	data[top] =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	result = true;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return result;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Mengeluarkan data dari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r>
              <a:rPr lang="en-US" sz="3600" dirty="0" smtClean="0"/>
              <a:t> menggunakan method </a:t>
            </a:r>
            <a:r>
              <a:rPr lang="en-US" sz="3600" b="1" dirty="0" smtClean="0">
                <a:solidFill>
                  <a:schemeClr val="accent6"/>
                </a:solidFill>
              </a:rPr>
              <a:t>pop( )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49"/>
            <a:ext cx="8229600" cy="28610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Algoritma </a:t>
            </a:r>
          </a:p>
          <a:p>
            <a:pPr marL="514350" indent="-514350">
              <a:buAutoNum type="arabicPeriod"/>
            </a:pPr>
            <a:r>
              <a:rPr lang="en-US" dirty="0" smtClean="0"/>
              <a:t>Jika top &gt;=0 maka set variabel result = data[top]</a:t>
            </a:r>
          </a:p>
          <a:p>
            <a:pPr marL="514350" indent="-514350">
              <a:buAutoNum type="arabicPeriod"/>
            </a:pPr>
            <a:r>
              <a:rPr lang="en-US" dirty="0" smtClean="0"/>
              <a:t>Lakukan decrement pada variabel top</a:t>
            </a:r>
          </a:p>
          <a:p>
            <a:pPr marL="514350" indent="-514350">
              <a:buAutoNum type="arabicPeriod"/>
            </a:pPr>
            <a:r>
              <a:rPr lang="en-US" dirty="0" smtClean="0"/>
              <a:t>Kembalikan variabel result sebagai output method pop( )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Code </a:t>
            </a:r>
            <a:r>
              <a:rPr lang="en-US" sz="3600" b="1" dirty="0" smtClean="0"/>
              <a:t>pop( )</a:t>
            </a:r>
            <a:r>
              <a:rPr lang="en-US" sz="3600" dirty="0" smtClean="0"/>
              <a:t> pada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public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String pop( ) {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String result = null;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if(top&gt;=0){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6"/>
                </a:solidFill>
              </a:rPr>
              <a:t>result = data[top];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	top-</a:t>
            </a:r>
            <a:r>
              <a:rPr lang="en-US" dirty="0">
                <a:solidFill>
                  <a:schemeClr val="accent6"/>
                </a:solidFill>
              </a:rPr>
              <a:t>-; </a:t>
            </a: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+mj-lt"/>
              </a:rPr>
              <a:t>	}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endParaRPr lang="en-US" dirty="0" smtClean="0">
              <a:solidFill>
                <a:schemeClr val="accent6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return result;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Melihat data </a:t>
            </a:r>
            <a:r>
              <a:rPr lang="en-US" sz="3600" dirty="0" err="1" smtClean="0"/>
              <a:t>data</a:t>
            </a:r>
            <a:r>
              <a:rPr lang="en-US" sz="3600" dirty="0" smtClean="0"/>
              <a:t> teratas di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r>
              <a:rPr lang="en-US" sz="3600" dirty="0" smtClean="0"/>
              <a:t> menggunakan method </a:t>
            </a:r>
            <a:r>
              <a:rPr lang="en-US" sz="3600" b="1" dirty="0" smtClean="0">
                <a:solidFill>
                  <a:schemeClr val="accent6"/>
                </a:solidFill>
              </a:rPr>
              <a:t>peek( )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49"/>
            <a:ext cx="8229600" cy="2861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Algoritma </a:t>
            </a:r>
          </a:p>
          <a:p>
            <a:pPr marL="514350" indent="-514350">
              <a:buAutoNum type="arabicPeriod"/>
            </a:pPr>
            <a:r>
              <a:rPr lang="en-US" dirty="0" smtClean="0"/>
              <a:t>Jika top &gt;=0 maka set variabel result = data[top]</a:t>
            </a:r>
          </a:p>
          <a:p>
            <a:pPr marL="514350" indent="-514350">
              <a:buAutoNum type="arabicPeriod"/>
            </a:pPr>
            <a:r>
              <a:rPr lang="en-US" dirty="0" smtClean="0"/>
              <a:t>Kembalikan variabel result sebagai output </a:t>
            </a:r>
            <a:r>
              <a:rPr lang="en-US" smtClean="0"/>
              <a:t>method </a:t>
            </a:r>
            <a:r>
              <a:rPr lang="en-US" smtClean="0"/>
              <a:t>peek( 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Code </a:t>
            </a:r>
            <a:r>
              <a:rPr lang="en-US" sz="3600" b="1" dirty="0" smtClean="0"/>
              <a:t>peek( )</a:t>
            </a:r>
            <a:r>
              <a:rPr lang="en-US" sz="3600" dirty="0" smtClean="0"/>
              <a:t> pada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public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String peek( ) {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String result = null;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if(top&gt;=0){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6"/>
                </a:solidFill>
              </a:rPr>
              <a:t>result = data[top];</a:t>
            </a:r>
            <a:endParaRPr lang="en-US" dirty="0" smtClean="0">
              <a:solidFill>
                <a:schemeClr val="accent6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+mj-lt"/>
              </a:rPr>
              <a:t>	} 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return result;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Memeriksa</a:t>
            </a:r>
            <a:r>
              <a:rPr lang="en-US" sz="3600" dirty="0" smtClean="0"/>
              <a:t> </a:t>
            </a:r>
            <a:r>
              <a:rPr lang="en-US" sz="3600" dirty="0" err="1" smtClean="0"/>
              <a:t>apakah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r>
              <a:rPr lang="en-US" sz="3600" dirty="0" smtClean="0"/>
              <a:t> = KOSONG menggunakan method </a:t>
            </a:r>
            <a:r>
              <a:rPr lang="en-US" sz="3600" b="1" dirty="0" smtClean="0">
                <a:solidFill>
                  <a:schemeClr val="accent6"/>
                </a:solidFill>
              </a:rPr>
              <a:t>isEmpty( )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49"/>
            <a:ext cx="8229600" cy="2861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Algoritma </a:t>
            </a:r>
          </a:p>
          <a:p>
            <a:pPr marL="514350" indent="-514350">
              <a:buAutoNum type="arabicPeriod"/>
            </a:pPr>
            <a:r>
              <a:rPr lang="en-US" dirty="0" smtClean="0"/>
              <a:t>Jika top &lt; 0 maka return </a:t>
            </a:r>
            <a:r>
              <a:rPr lang="en-US" b="1" dirty="0" smtClean="0"/>
              <a:t>TRUE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Jika top &gt;= 0 maka return </a:t>
            </a:r>
            <a:r>
              <a:rPr lang="en-US" b="1" dirty="0" smtClean="0"/>
              <a:t>FALSE</a:t>
            </a:r>
          </a:p>
          <a:p>
            <a:pPr marL="514350" indent="-514350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Source Code </a:t>
            </a:r>
            <a:r>
              <a:rPr lang="en-US" sz="3600" b="1" dirty="0" smtClean="0"/>
              <a:t>isEmpty( )</a:t>
            </a:r>
            <a:r>
              <a:rPr lang="en-US" sz="3600" dirty="0" smtClean="0"/>
              <a:t> pada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public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boolean isEmpty( ) {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boolean result 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if(top&lt;0){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6"/>
                </a:solidFill>
              </a:rPr>
              <a:t>result = true;</a:t>
            </a:r>
            <a:endParaRPr lang="en-US" dirty="0" smtClean="0">
              <a:solidFill>
                <a:schemeClr val="accent6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+mj-lt"/>
              </a:rPr>
              <a:t>	} 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return result;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STACK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accent1"/>
                </a:solidFill>
              </a:rPr>
              <a:t>Tumpukan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-3175">
              <a:buNone/>
            </a:pPr>
            <a:r>
              <a:rPr lang="en-US" dirty="0" smtClean="0"/>
              <a:t>Dapat dianalogikan seperti tumpukan buku pada sebuah kotak yang </a:t>
            </a:r>
            <a:r>
              <a:rPr lang="en-US" b="1" dirty="0" smtClean="0"/>
              <a:t>hanya memiliki satu sisi terbuka</a:t>
            </a:r>
            <a:r>
              <a:rPr lang="en-US" dirty="0" smtClean="0"/>
              <a:t> untuk memasukkan dan mengeluarkan buku dari kotak tersebut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Memeriksa</a:t>
            </a:r>
            <a:r>
              <a:rPr lang="en-US" sz="3600" dirty="0" smtClean="0"/>
              <a:t> </a:t>
            </a:r>
            <a:r>
              <a:rPr lang="en-US" sz="3600" dirty="0" err="1" smtClean="0"/>
              <a:t>apakah</a:t>
            </a:r>
            <a:r>
              <a:rPr lang="en-US" sz="3600" dirty="0" smtClean="0"/>
              <a:t>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r>
              <a:rPr lang="en-US" sz="3600" dirty="0" smtClean="0"/>
              <a:t> = FULL menggunakan method </a:t>
            </a:r>
            <a:r>
              <a:rPr lang="en-US" sz="3600" b="1" dirty="0" err="1" smtClean="0">
                <a:solidFill>
                  <a:schemeClr val="accent6"/>
                </a:solidFill>
              </a:rPr>
              <a:t>isFULL</a:t>
            </a:r>
            <a:r>
              <a:rPr lang="en-US" sz="3600" b="1" dirty="0" smtClean="0">
                <a:solidFill>
                  <a:schemeClr val="accent6"/>
                </a:solidFill>
              </a:rPr>
              <a:t>( ) 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549"/>
            <a:ext cx="8229600" cy="2861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Algoritma </a:t>
            </a:r>
          </a:p>
          <a:p>
            <a:pPr marL="514350" indent="-514350">
              <a:buAutoNum type="arabicPeriod"/>
            </a:pPr>
            <a:r>
              <a:rPr lang="en-US" dirty="0" smtClean="0"/>
              <a:t>Jika top &gt;=MAX-1 maka return </a:t>
            </a:r>
            <a:r>
              <a:rPr lang="en-US" b="1" dirty="0" smtClean="0"/>
              <a:t>TRUE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Else return </a:t>
            </a:r>
            <a:r>
              <a:rPr lang="en-US" b="1" dirty="0" smtClean="0"/>
              <a:t>FALSE</a:t>
            </a:r>
          </a:p>
          <a:p>
            <a:pPr marL="514350" indent="-514350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Code </a:t>
            </a:r>
            <a:r>
              <a:rPr lang="en-US" sz="3600" b="1" dirty="0" smtClean="0"/>
              <a:t>isFull( )</a:t>
            </a:r>
            <a:r>
              <a:rPr lang="en-US" sz="3600" dirty="0" smtClean="0"/>
              <a:t> pada </a:t>
            </a:r>
            <a:r>
              <a:rPr lang="en-US" sz="3600" b="1" dirty="0" smtClean="0">
                <a:solidFill>
                  <a:schemeClr val="accent1"/>
                </a:solidFill>
              </a:rPr>
              <a:t>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public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boolean isFull( ) {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 smtClean="0">
                <a:solidFill>
                  <a:schemeClr val="accent6"/>
                </a:solidFill>
                <a:latin typeface="+mj-lt"/>
              </a:rPr>
              <a:t>	boolean result 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if(top&gt;=MAX-1){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 smtClean="0">
                <a:solidFill>
                  <a:schemeClr val="accent6"/>
                </a:solidFill>
              </a:rPr>
              <a:t>result = true;</a:t>
            </a:r>
            <a:endParaRPr lang="en-US" dirty="0" smtClean="0">
              <a:solidFill>
                <a:schemeClr val="accent6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  <a:latin typeface="+mj-lt"/>
              </a:rPr>
              <a:t>	} 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	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return result;</a:t>
            </a:r>
            <a:br>
              <a:rPr lang="en-US" dirty="0" smtClean="0">
                <a:solidFill>
                  <a:schemeClr val="accent6"/>
                </a:solidFill>
                <a:latin typeface="+mj-lt"/>
              </a:rPr>
            </a:br>
            <a:r>
              <a:rPr lang="en-US" dirty="0">
                <a:solidFill>
                  <a:schemeClr val="accent6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6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1148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Stack</a:t>
            </a:r>
            <a:r>
              <a:rPr lang="en-US" sz="2400" dirty="0" smtClean="0"/>
              <a:t> </a:t>
            </a:r>
            <a:r>
              <a:rPr lang="en-US" sz="2400" dirty="0" err="1" smtClean="0"/>
              <a:t>stack</a:t>
            </a:r>
            <a:r>
              <a:rPr lang="en-US" sz="2400" dirty="0" smtClean="0"/>
              <a:t> = new </a:t>
            </a:r>
            <a:r>
              <a:rPr lang="en-US" sz="2400" b="1" dirty="0" smtClean="0"/>
              <a:t>Stack</a:t>
            </a:r>
            <a:r>
              <a:rPr lang="en-US" sz="2400" dirty="0" smtClean="0"/>
              <a:t>(8)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.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1148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stack.isFull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false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1148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stack.isEmpty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1148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(“ALGORITHM”)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1148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(“ALGEBRA”)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1148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(“CALCULUS”)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(“DATA STRUCTURE”)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stack</a:t>
            </a:r>
            <a:r>
              <a:rPr lang="en-US" sz="2400" b="1" dirty="0" smtClean="0"/>
              <a:t>.pop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“DATA STRUCTURE”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71470" y="1234654"/>
            <a:ext cx="3740992" cy="2286000"/>
            <a:chOff x="2471470" y="1234654"/>
            <a:chExt cx="3740992" cy="2286000"/>
          </a:xfrm>
        </p:grpSpPr>
        <p:sp>
          <p:nvSpPr>
            <p:cNvPr id="15" name="Rectangle 1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16" name="Group 24"/>
            <p:cNvGrpSpPr/>
            <p:nvPr/>
          </p:nvGrpSpPr>
          <p:grpSpPr>
            <a:xfrm>
              <a:off x="2471470" y="1234654"/>
              <a:ext cx="3735996" cy="228600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/>
        </p:nvSpPr>
        <p:spPr>
          <a:xfrm rot="5400000">
            <a:off x="17748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22320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26892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31464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36036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40608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4518042" y="2196174"/>
            <a:ext cx="1981200" cy="381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IMAGE PROCESSING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4975242" y="2196174"/>
            <a:ext cx="1981200" cy="38100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20" name="Left Arrow 19"/>
          <p:cNvSpPr/>
          <p:nvPr/>
        </p:nvSpPr>
        <p:spPr>
          <a:xfrm>
            <a:off x="6400800" y="1352550"/>
            <a:ext cx="1066800" cy="52841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400800" y="2800350"/>
            <a:ext cx="1066800" cy="52841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.peek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“CALCULUS”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(“DATA STRUCTURE”)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(“GRAPH THEORY”)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(“REAL ANALYSIS”)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.isEmpty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false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.isFull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false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572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</a:t>
            </a:r>
            <a:r>
              <a:rPr lang="en-US" sz="2000" dirty="0" smtClean="0"/>
              <a:t>WEB PROGRAMMING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AUTOMATA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572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</a:t>
            </a:r>
            <a:r>
              <a:rPr lang="en-US" sz="2000" dirty="0" smtClean="0"/>
              <a:t>AUTOMATA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AUTOMATA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572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.push</a:t>
            </a:r>
            <a:r>
              <a:rPr lang="en-US" sz="2400" dirty="0" smtClean="0"/>
              <a:t>(“</a:t>
            </a:r>
            <a:r>
              <a:rPr lang="en-US" sz="2000" dirty="0" smtClean="0"/>
              <a:t>LINEAR ALGEBRA</a:t>
            </a:r>
            <a:r>
              <a:rPr lang="en-US" sz="2400" dirty="0" smtClean="0"/>
              <a:t>”)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false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AUTOMATA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5720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.isEmpty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false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1588">
              <a:buNone/>
            </a:pPr>
            <a:r>
              <a:rPr lang="en-US" dirty="0" smtClean="0"/>
              <a:t>Karakteristik STACK adalah sistematika input dan output elemennya menggunakan sistematika </a:t>
            </a:r>
            <a:r>
              <a:rPr lang="en-US" b="1" dirty="0" smtClean="0">
                <a:solidFill>
                  <a:schemeClr val="accent1"/>
                </a:solidFill>
              </a:rPr>
              <a:t>LIFO </a:t>
            </a:r>
            <a:r>
              <a:rPr lang="en-US" dirty="0" smtClean="0"/>
              <a:t>(</a:t>
            </a:r>
            <a:r>
              <a:rPr lang="en-US" i="1" dirty="0" smtClean="0"/>
              <a:t>Last In First Out</a:t>
            </a:r>
            <a:r>
              <a:rPr lang="en-US" dirty="0" smtClean="0"/>
              <a:t>)</a:t>
            </a:r>
          </a:p>
          <a:p>
            <a:pPr marL="0" indent="1588">
              <a:buNone/>
            </a:pPr>
            <a:endParaRPr lang="en-US" b="1" dirty="0"/>
          </a:p>
          <a:p>
            <a:pPr marL="0" indent="1588">
              <a:buNone/>
            </a:pPr>
            <a:r>
              <a:rPr lang="en-US" dirty="0" smtClean="0"/>
              <a:t>Data yang pertama dimasukkan ke dalam STACK akan menjadi data yang paling terakhir dikeluarkan dari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81000" y="666750"/>
            <a:ext cx="3740992" cy="2286000"/>
            <a:chOff x="2471470" y="1234654"/>
            <a:chExt cx="3740992" cy="2286000"/>
          </a:xfrm>
        </p:grpSpPr>
        <p:sp>
          <p:nvSpPr>
            <p:cNvPr id="5" name="Rectangle 4"/>
            <p:cNvSpPr/>
            <p:nvPr/>
          </p:nvSpPr>
          <p:spPr>
            <a:xfrm rot="5400000">
              <a:off x="3270837" y="542309"/>
              <a:ext cx="2185388" cy="36978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2471470" y="1234461"/>
              <a:ext cx="3735996" cy="2285770"/>
              <a:chOff x="1158858" y="1842426"/>
              <a:chExt cx="3735996" cy="2194560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" name="Straight Connector 6"/>
              <p:cNvCxnSpPr/>
              <p:nvPr/>
            </p:nvCxnSpPr>
            <p:spPr>
              <a:xfrm rot="10800000">
                <a:off x="1158858" y="1891888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64328" y="2939706"/>
                <a:ext cx="2194560" cy="0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161054" y="3990854"/>
                <a:ext cx="3733800" cy="1588"/>
              </a:xfrm>
              <a:prstGeom prst="line">
                <a:avLst/>
              </a:prstGeom>
              <a:grpFill/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 rot="5400000">
            <a:off x="-329661" y="1612374"/>
            <a:ext cx="2011680" cy="40233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ALGORITHM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127539" y="1612374"/>
            <a:ext cx="2011680" cy="402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ALGEBRA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739" y="1612374"/>
            <a:ext cx="2011680" cy="40233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CALCULUS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1041939" y="1612374"/>
            <a:ext cx="2011680" cy="402336"/>
          </a:xfrm>
          <a:prstGeom prst="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DATA STRUCTURE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1499139" y="1612374"/>
            <a:ext cx="2011680" cy="40233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GRAPH THEORY</a:t>
            </a:r>
            <a:endParaRPr lang="en-US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1956339" y="1612374"/>
            <a:ext cx="2011680" cy="402336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REAL ANALYSIS</a:t>
            </a:r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870739" y="1612374"/>
            <a:ext cx="2011680" cy="402336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AUTOMATA</a:t>
            </a:r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4400" y="1352550"/>
            <a:ext cx="44196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/>
              <a:t>stack</a:t>
            </a:r>
            <a:r>
              <a:rPr lang="en-US" sz="2400" b="1" dirty="0" err="1" smtClean="0"/>
              <a:t>.isFull</a:t>
            </a:r>
            <a:r>
              <a:rPr lang="en-US" sz="2400" dirty="0" smtClean="0"/>
              <a:t>( )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81000" y="3714750"/>
            <a:ext cx="8458200" cy="762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true</a:t>
            </a:r>
            <a:endParaRPr lang="en-US" sz="5400" b="1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2413539" y="1612374"/>
            <a:ext cx="2011680" cy="402336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WEB PROGRAMING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CODE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LENGKAP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Penggunaan </a:t>
            </a:r>
            <a:r>
              <a:rPr lang="en-US" b="1" dirty="0" smtClean="0">
                <a:solidFill>
                  <a:schemeClr val="accent1"/>
                </a:solidFill>
              </a:rPr>
              <a:t>STACK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Menyimpan langkah penelusuran graph menggunakan algoritma DFS</a:t>
            </a:r>
          </a:p>
          <a:p>
            <a:r>
              <a:rPr lang="en-US" dirty="0" smtClean="0"/>
              <a:t>Untuk membuat operasi reverse string</a:t>
            </a:r>
          </a:p>
          <a:p>
            <a:r>
              <a:rPr lang="en-US" dirty="0" smtClean="0"/>
              <a:t>Melakukan Operasi Undo-Redo pada Text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Method-Method pada </a:t>
            </a:r>
            <a:r>
              <a:rPr lang="en-US" b="1" dirty="0" smtClean="0">
                <a:solidFill>
                  <a:schemeClr val="accent1"/>
                </a:solidFill>
              </a:rPr>
              <a:t>STACK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push( )</a:t>
            </a:r>
          </a:p>
          <a:p>
            <a:r>
              <a:rPr lang="en-US" dirty="0" smtClean="0"/>
              <a:t>pop( )</a:t>
            </a:r>
          </a:p>
          <a:p>
            <a:r>
              <a:rPr lang="en-US" dirty="0" smtClean="0"/>
              <a:t>peek( )</a:t>
            </a:r>
          </a:p>
          <a:p>
            <a:r>
              <a:rPr lang="en-US" dirty="0" smtClean="0"/>
              <a:t>isEmpty( )</a:t>
            </a:r>
          </a:p>
          <a:p>
            <a:r>
              <a:rPr lang="en-US" dirty="0" smtClean="0"/>
              <a:t>isFull(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Class </a:t>
            </a:r>
            <a:r>
              <a:rPr lang="en-US" b="1" dirty="0" smtClean="0">
                <a:solidFill>
                  <a:schemeClr val="accent2"/>
                </a:solidFill>
              </a:rPr>
              <a:t>Stack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4200" y="1352550"/>
            <a:ext cx="2895600" cy="3259348"/>
            <a:chOff x="1066800" y="1276350"/>
            <a:chExt cx="2895600" cy="3259348"/>
          </a:xfrm>
        </p:grpSpPr>
        <p:sp>
          <p:nvSpPr>
            <p:cNvPr id="4" name="Rectangle 3"/>
            <p:cNvSpPr/>
            <p:nvPr/>
          </p:nvSpPr>
          <p:spPr>
            <a:xfrm>
              <a:off x="1066800" y="1276350"/>
              <a:ext cx="2895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Stack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1809750"/>
              <a:ext cx="2895600" cy="8971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String data[ ]</a:t>
              </a:r>
            </a:p>
            <a:p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int MAX</a:t>
              </a:r>
            </a:p>
            <a:p>
              <a:r>
                <a:rPr lang="en-US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int top</a:t>
              </a:r>
              <a:endParaRPr lang="en-US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706898"/>
              <a:ext cx="2895600" cy="1828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Stack(int size)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isEmpty( 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isFull( 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push(String </a:t>
              </a:r>
              <a:r>
                <a:rPr lang="en-US" dirty="0" smtClean="0">
                  <a:solidFill>
                    <a:schemeClr val="accent1"/>
                  </a:solidFill>
                </a:rPr>
                <a:t>value)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pop(  )</a:t>
              </a:r>
            </a:p>
            <a:p>
              <a:r>
                <a:rPr lang="en-US" dirty="0" smtClean="0">
                  <a:solidFill>
                    <a:schemeClr val="accent1"/>
                  </a:solidFill>
                </a:rPr>
                <a:t>peek( )</a:t>
              </a:r>
            </a:p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pada </a:t>
            </a:r>
            <a:r>
              <a:rPr lang="en-US" b="1" dirty="0" smtClean="0">
                <a:solidFill>
                  <a:schemeClr val="accent1"/>
                </a:solidFill>
              </a:rPr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Terdapat TIGA field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String[] data </a:t>
            </a:r>
            <a:r>
              <a:rPr lang="en-US" dirty="0" smtClean="0">
                <a:sym typeface="Wingdings" pitchFamily="2" charset="2"/>
              </a:rPr>
              <a:t> array untuk menyimpan tumpukan data pada struktur data stack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int MAX </a:t>
            </a:r>
            <a:r>
              <a:rPr lang="en-US" dirty="0" smtClean="0">
                <a:sym typeface="Wingdings" pitchFamily="2" charset="2"/>
              </a:rPr>
              <a:t> banyaknya maksimal data yang dapat disimpan pada stack. MAX menyatakan panjang atau size dari array data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int top </a:t>
            </a:r>
            <a:r>
              <a:rPr lang="en-US" dirty="0" smtClean="0">
                <a:sym typeface="Wingdings" pitchFamily="2" charset="2"/>
              </a:rPr>
              <a:t> index dari data yang terakhir dimasukkan ke stack atau dapat dikatakan sebagai indeks/posisi data terluar/terakhir/teratas di array data. Nilai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top = -1 </a:t>
            </a:r>
            <a:r>
              <a:rPr lang="en-US" dirty="0" smtClean="0">
                <a:sym typeface="Wingdings" pitchFamily="2" charset="2"/>
              </a:rPr>
              <a:t>menyatakan stack sedang dalam keadaan kosong (</a:t>
            </a:r>
            <a:r>
              <a:rPr lang="en-US" b="1" dirty="0" smtClean="0">
                <a:sym typeface="Wingdings" pitchFamily="2" charset="2"/>
              </a:rPr>
              <a:t>EMPTY</a:t>
            </a:r>
            <a:r>
              <a:rPr lang="en-US" dirty="0" smtClean="0">
                <a:sym typeface="Wingdings" pitchFamily="2" charset="2"/>
              </a:rPr>
              <a:t>), sedangkan nilai </a:t>
            </a:r>
            <a:r>
              <a:rPr lang="en-US" b="1" dirty="0" smtClean="0">
                <a:solidFill>
                  <a:schemeClr val="accent6"/>
                </a:solidFill>
                <a:sym typeface="Wingdings" pitchFamily="2" charset="2"/>
              </a:rPr>
              <a:t>top = MAX-1 </a:t>
            </a:r>
            <a:r>
              <a:rPr lang="en-US" dirty="0" smtClean="0">
                <a:sym typeface="Wingdings" pitchFamily="2" charset="2"/>
              </a:rPr>
              <a:t>menyatakan stack sedang dalam keadaan </a:t>
            </a:r>
            <a:r>
              <a:rPr lang="en-US" b="1" dirty="0" smtClean="0">
                <a:sym typeface="Wingdings" pitchFamily="2" charset="2"/>
              </a:rPr>
              <a:t>FULL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Source Code Field pada </a:t>
            </a:r>
            <a:r>
              <a:rPr lang="en-US" b="1" dirty="0" smtClean="0">
                <a:solidFill>
                  <a:schemeClr val="accent1"/>
                </a:solidFill>
              </a:rPr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>
                <a:solidFill>
                  <a:schemeClr val="accent6"/>
                </a:solidFill>
                <a:latin typeface="+mj-lt"/>
              </a:rPr>
              <a:t>private String[] </a:t>
            </a:r>
            <a:r>
              <a:rPr lang="nb-NO" dirty="0" smtClean="0">
                <a:solidFill>
                  <a:schemeClr val="accent6"/>
                </a:solidFill>
                <a:latin typeface="+mj-lt"/>
              </a:rPr>
              <a:t>data;</a:t>
            </a:r>
            <a:br>
              <a:rPr lang="nb-NO" dirty="0" smtClean="0">
                <a:solidFill>
                  <a:schemeClr val="accent6"/>
                </a:solidFill>
                <a:latin typeface="+mj-lt"/>
              </a:rPr>
            </a:br>
            <a:r>
              <a:rPr lang="nb-NO" dirty="0">
                <a:solidFill>
                  <a:schemeClr val="accent6"/>
                </a:solidFill>
                <a:latin typeface="+mj-lt"/>
              </a:rPr>
              <a:t>private int </a:t>
            </a:r>
            <a:r>
              <a:rPr lang="nb-NO" dirty="0" smtClean="0">
                <a:solidFill>
                  <a:schemeClr val="accent6"/>
                </a:solidFill>
                <a:latin typeface="+mj-lt"/>
              </a:rPr>
              <a:t>MAX;</a:t>
            </a:r>
            <a:br>
              <a:rPr lang="nb-NO" dirty="0" smtClean="0">
                <a:solidFill>
                  <a:schemeClr val="accent6"/>
                </a:solidFill>
                <a:latin typeface="+mj-lt"/>
              </a:rPr>
            </a:br>
            <a:r>
              <a:rPr lang="nb-NO" dirty="0">
                <a:solidFill>
                  <a:schemeClr val="accent6"/>
                </a:solidFill>
                <a:latin typeface="+mj-lt"/>
              </a:rPr>
              <a:t>private int top;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851</Words>
  <Application>Microsoft Office PowerPoint</Application>
  <PresentationFormat>On-screen Show (16:9)</PresentationFormat>
  <Paragraphs>298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STACK</vt:lpstr>
      <vt:lpstr>STACK (Tumpukan)</vt:lpstr>
      <vt:lpstr>STACK</vt:lpstr>
      <vt:lpstr>STACK</vt:lpstr>
      <vt:lpstr>Penggunaan STACK</vt:lpstr>
      <vt:lpstr>Method-Method pada STACK</vt:lpstr>
      <vt:lpstr>Diagram Class Stack</vt:lpstr>
      <vt:lpstr>Field pada STACK</vt:lpstr>
      <vt:lpstr>Source Code Field pada STACK</vt:lpstr>
      <vt:lpstr>Constructor STACK</vt:lpstr>
      <vt:lpstr>Source Code Constructor STACK</vt:lpstr>
      <vt:lpstr>Memasukkan data ke STACK menggunakan method push(value) </vt:lpstr>
      <vt:lpstr>Source Code push( ) pada STACK</vt:lpstr>
      <vt:lpstr>Mengeluarkan data dari STACK menggunakan method pop( ) </vt:lpstr>
      <vt:lpstr>Source Code pop( ) pada STACK</vt:lpstr>
      <vt:lpstr>Melihat data data teratas di STACK menggunakan method peek( ) </vt:lpstr>
      <vt:lpstr>Source Code peek( ) pada STACK</vt:lpstr>
      <vt:lpstr>Memeriksa apakah STACK = KOSONG menggunakan method isEmpty( ) </vt:lpstr>
      <vt:lpstr>Source Code isEmpty( ) pada STACK</vt:lpstr>
      <vt:lpstr>Memeriksa apakah STACK = FULL menggunakan method isFULL( ) </vt:lpstr>
      <vt:lpstr>Source Code isFull( ) pada STACK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SOURCE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AKMAL</dc:creator>
  <cp:lastModifiedBy>FAKULTAS_TEKNIK_VD1</cp:lastModifiedBy>
  <cp:revision>35</cp:revision>
  <dcterms:created xsi:type="dcterms:W3CDTF">2020-02-09T14:10:05Z</dcterms:created>
  <dcterms:modified xsi:type="dcterms:W3CDTF">2020-02-10T05:57:14Z</dcterms:modified>
</cp:coreProperties>
</file>