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2"/>
  </p:notesMasterIdLst>
  <p:sldIdLst>
    <p:sldId id="256" r:id="rId2"/>
    <p:sldId id="263" r:id="rId3"/>
    <p:sldId id="289" r:id="rId4"/>
    <p:sldId id="292" r:id="rId5"/>
    <p:sldId id="290" r:id="rId6"/>
    <p:sldId id="291" r:id="rId7"/>
    <p:sldId id="293" r:id="rId8"/>
    <p:sldId id="295" r:id="rId9"/>
    <p:sldId id="296" r:id="rId10"/>
    <p:sldId id="297" r:id="rId11"/>
    <p:sldId id="299" r:id="rId12"/>
    <p:sldId id="300" r:id="rId13"/>
    <p:sldId id="301" r:id="rId14"/>
    <p:sldId id="304" r:id="rId15"/>
    <p:sldId id="305" r:id="rId16"/>
    <p:sldId id="302" r:id="rId17"/>
    <p:sldId id="307" r:id="rId18"/>
    <p:sldId id="308" r:id="rId19"/>
    <p:sldId id="310" r:id="rId20"/>
    <p:sldId id="311" r:id="rId21"/>
    <p:sldId id="313" r:id="rId22"/>
    <p:sldId id="314" r:id="rId23"/>
    <p:sldId id="315" r:id="rId24"/>
    <p:sldId id="316" r:id="rId25"/>
    <p:sldId id="318" r:id="rId26"/>
    <p:sldId id="317" r:id="rId27"/>
    <p:sldId id="319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09" r:id="rId39"/>
    <p:sldId id="331" r:id="rId40"/>
    <p:sldId id="268" r:id="rId41"/>
  </p:sldIdLst>
  <p:sldSz cx="9144000" cy="5143500" type="screen16x9"/>
  <p:notesSz cx="6858000" cy="9144000"/>
  <p:embeddedFontLst>
    <p:embeddedFont>
      <p:font typeface="Albert Sans" charset="0"/>
      <p:regular r:id="rId43"/>
      <p:bold r:id="rId44"/>
      <p:italic r:id="rId45"/>
      <p:boldItalic r:id="rId46"/>
    </p:embeddedFont>
    <p:embeddedFont>
      <p:font typeface="Albert Sans Light" pitchFamily="2" charset="0"/>
      <p:regular r:id="rId47"/>
      <p:italic r:id="rId48"/>
    </p:embeddedFont>
    <p:embeddedFont>
      <p:font typeface="Cambria Math" panose="02040503050406030204" pitchFamily="18" charset="0"/>
      <p:regular r:id="rId49"/>
    </p:embeddedFont>
    <p:embeddedFont>
      <p:font typeface="Manrope" panose="020B0604020202020204" charset="0"/>
      <p:regular r:id="rId50"/>
      <p:bold r:id="rId51"/>
    </p:embeddedFont>
    <p:embeddedFont>
      <p:font typeface="Nunito Light" pitchFamily="2" charset="0"/>
      <p:regular r:id="rId52"/>
      <p:italic r:id="rId53"/>
    </p:embeddedFont>
    <p:embeddedFont>
      <p:font typeface="Poppins Light" panose="00000400000000000000" pitchFamily="2" charset="0"/>
      <p:regular r:id="rId54"/>
      <p: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CCC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02907F-AB6A-445D-A097-A095C89F46F7}">
  <a:tblStyle styleId="{2002907F-AB6A-445D-A097-A095C89F4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>
        <p:scale>
          <a:sx n="150" d="100"/>
          <a:sy n="150" d="100"/>
        </p:scale>
        <p:origin x="1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CBAED653-0BDE-7AF5-2C3C-DC0594B4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>
            <a:extLst>
              <a:ext uri="{FF2B5EF4-FFF2-40B4-BE49-F238E27FC236}">
                <a16:creationId xmlns:a16="http://schemas.microsoft.com/office/drawing/2014/main" id="{FD066981-8DD4-E71D-76E2-986E4B531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>
            <a:extLst>
              <a:ext uri="{FF2B5EF4-FFF2-40B4-BE49-F238E27FC236}">
                <a16:creationId xmlns:a16="http://schemas.microsoft.com/office/drawing/2014/main" id="{E00719E2-9917-99E4-5DB5-83536F7803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92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A3E837BD-F5F5-9929-CA96-DC79BD5D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>
            <a:extLst>
              <a:ext uri="{FF2B5EF4-FFF2-40B4-BE49-F238E27FC236}">
                <a16:creationId xmlns:a16="http://schemas.microsoft.com/office/drawing/2014/main" id="{D92F53A3-A357-0684-4F61-B461B00B7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>
            <a:extLst>
              <a:ext uri="{FF2B5EF4-FFF2-40B4-BE49-F238E27FC236}">
                <a16:creationId xmlns:a16="http://schemas.microsoft.com/office/drawing/2014/main" id="{D2FB1BC2-2EC8-C9AD-4CB8-D3944F95C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86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A1A6E569-0D1C-E3C6-E0A0-CE692178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>
            <a:extLst>
              <a:ext uri="{FF2B5EF4-FFF2-40B4-BE49-F238E27FC236}">
                <a16:creationId xmlns:a16="http://schemas.microsoft.com/office/drawing/2014/main" id="{5C2BD8A8-594F-0464-DA9D-142B6FC2AA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>
            <a:extLst>
              <a:ext uri="{FF2B5EF4-FFF2-40B4-BE49-F238E27FC236}">
                <a16:creationId xmlns:a16="http://schemas.microsoft.com/office/drawing/2014/main" id="{4FEB83B0-15E2-E3F5-7DD0-F75908A11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89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BAE7D769-FD1E-50F5-F27A-CCDAE671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301937BE-D94E-7337-FEE8-5B25D96EC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90590E76-5CFE-E0FA-E838-A2340BD04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9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BD45024-E78B-6FF0-A0B0-80785A3F8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4_2685:notes">
            <a:extLst>
              <a:ext uri="{FF2B5EF4-FFF2-40B4-BE49-F238E27FC236}">
                <a16:creationId xmlns:a16="http://schemas.microsoft.com/office/drawing/2014/main" id="{237E3D38-176E-D7D9-4FBB-4B5CC7A7D4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4_2685:notes">
            <a:extLst>
              <a:ext uri="{FF2B5EF4-FFF2-40B4-BE49-F238E27FC236}">
                <a16:creationId xmlns:a16="http://schemas.microsoft.com/office/drawing/2014/main" id="{ACD5E8DA-D25F-DD3C-1186-12E256BD7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46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E495D748-DC01-636E-5184-7427C6DB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4_2685:notes">
            <a:extLst>
              <a:ext uri="{FF2B5EF4-FFF2-40B4-BE49-F238E27FC236}">
                <a16:creationId xmlns:a16="http://schemas.microsoft.com/office/drawing/2014/main" id="{2194478A-193B-1DD5-27C7-4199A0351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4_2685:notes">
            <a:extLst>
              <a:ext uri="{FF2B5EF4-FFF2-40B4-BE49-F238E27FC236}">
                <a16:creationId xmlns:a16="http://schemas.microsoft.com/office/drawing/2014/main" id="{839CB9EF-E240-2BB0-18E7-06D1854D24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803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521B8989-5AEB-185F-EC1A-B7EE548B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37EC2AA4-6711-236B-B8C1-6FED15FD9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BFDC03BF-E543-A79C-B2F1-A407E3F33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4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BE9487C4-66E3-9757-4317-136B2A0B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CD997354-F2E6-6539-7C14-9F8FF3E813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8336E462-9572-06DB-CFDB-28578664D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518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FCDFF157-60E7-28FA-5947-A54225AB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40729C49-B4AC-4892-6BEB-6F3207EC5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CD0E856D-BFEE-7BA4-3B9A-71DFCC590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47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512DABF-30D1-977A-F532-CE4F5E74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8230601d_0_20:notes">
            <a:extLst>
              <a:ext uri="{FF2B5EF4-FFF2-40B4-BE49-F238E27FC236}">
                <a16:creationId xmlns:a16="http://schemas.microsoft.com/office/drawing/2014/main" id="{391A2138-9A6B-8821-22C6-17FBAED79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8230601d_0_20:notes">
            <a:extLst>
              <a:ext uri="{FF2B5EF4-FFF2-40B4-BE49-F238E27FC236}">
                <a16:creationId xmlns:a16="http://schemas.microsoft.com/office/drawing/2014/main" id="{C34779CE-BF1D-9E08-52D1-3F0E3728C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74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997056C-04BE-1C5C-ABED-EC228C2B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7F943FAE-23B6-F5D3-724C-DDB331877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C9AC94AC-722E-7A25-A5E3-17B083613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611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5DCB5C62-5DA9-3A20-A71F-998DED0D1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33C4EA4F-465F-4196-E033-71AA7297D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A6E83638-6456-D0DE-E145-8BA614720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974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EE005C46-E3C4-F7BB-DD5B-A1454221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EBB0BE13-249B-FCB6-1F06-8AC42FBC6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BB57B83C-548C-6FA9-B374-F74B5C869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5990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266AB31-DCA9-B732-7F3C-E176C8930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6A22F961-4A97-63D5-20FC-B8534643F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E09C6552-6456-BCAD-1C3F-5D1B299FE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769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B6FE5691-C572-B26C-19C8-532D85D6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C696700A-5427-69F5-3105-0E71B3B6C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FA9D80A8-92D4-32C8-918F-FCFCCB99E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15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3896104B-346D-898E-6ECB-44F43295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ff9c4cb4_3_5:notes">
            <a:extLst>
              <a:ext uri="{FF2B5EF4-FFF2-40B4-BE49-F238E27FC236}">
                <a16:creationId xmlns:a16="http://schemas.microsoft.com/office/drawing/2014/main" id="{AE49D1D2-7594-EBB7-A439-87E6F6845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ff9c4cb4_3_5:notes">
            <a:extLst>
              <a:ext uri="{FF2B5EF4-FFF2-40B4-BE49-F238E27FC236}">
                <a16:creationId xmlns:a16="http://schemas.microsoft.com/office/drawing/2014/main" id="{AE1BAF9D-8233-7278-D833-E3D91CCE3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288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A5E594CD-9E57-DF02-A6B9-0E865B9C0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539B79D7-31C0-5965-DDB6-FE0895AA0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9B3FF62F-7BC6-AAFB-AF31-B935076C5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6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B928ABA-3938-B366-1A4F-E8EA993E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BCF850C1-F0F5-F5B6-6C82-5CA67D23C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A6201CF4-6840-1B80-F63A-B631517ED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296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F2C36E4E-4781-8B2D-6D01-A3541E7A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9AC2CFE8-5DE0-9115-62EF-684F46B4D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393530AA-15BE-0A17-8501-EA011455F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632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8B3634A3-818D-1C76-6EE4-E24540BF1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7C92D1D5-15D1-2B0F-FE07-851B2D3A60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F5D661D2-811B-7BE5-684A-46DD6C801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92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3601571E-FA11-EE36-839A-EC6141B2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9A8B278D-F853-11B6-E67D-2DCE28FEB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F0D084E7-88B2-7DC5-E9E9-78805AF4B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926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110BD896-F687-6342-DA4B-ECDA9AF4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ff9c4cb4_3_5:notes">
            <a:extLst>
              <a:ext uri="{FF2B5EF4-FFF2-40B4-BE49-F238E27FC236}">
                <a16:creationId xmlns:a16="http://schemas.microsoft.com/office/drawing/2014/main" id="{3D4B8FF5-0A80-9561-2698-02C8054A2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ff9c4cb4_3_5:notes">
            <a:extLst>
              <a:ext uri="{FF2B5EF4-FFF2-40B4-BE49-F238E27FC236}">
                <a16:creationId xmlns:a16="http://schemas.microsoft.com/office/drawing/2014/main" id="{37A1CB1F-8538-78FB-070E-FC5FACFA3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39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368D2811-4DE4-A1D9-9A22-9531A8F7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FBD72287-E8DF-C528-3091-363166821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C4EAA4D9-B1FC-1EA9-071B-69E287F637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567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5F6227A2-2EAA-930D-A4E5-527E0CA5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6176090E-6A57-C389-72AD-F3A6B0BB9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A669E6E0-D3A0-AAEA-8F52-C9575CA80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0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B9A5B45C-96BC-D91E-56D1-F0B74402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56608DB5-5164-74DE-C43E-9E7D9549C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B5F27FC2-58D1-2FBD-D5AC-07B2FFA47E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787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D6ED15AB-BBF2-5A8D-A2B9-D93407B0F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55A88427-BB87-85F6-10A1-926DC9E08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A84D9C91-3CB5-89FE-C976-38CB254B6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191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5142BDE1-0793-CFC4-4111-F8DB8732B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CD84C0A3-BD7B-37F5-7A7C-AB078BF97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96B713D9-4355-5A36-5C6B-8CC8AB21A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111E4B5-3508-83C2-7F98-498DB80DD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781BFA16-32FE-9637-90FF-A09E390C8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C8E40399-8651-72D6-B0F9-1A2B60A3F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827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A215A35B-11A8-2B78-9790-89147DB3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E5EA1457-856C-73C2-75B2-0352D32A7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C3CA9A75-FF7B-8D10-6A4C-42E8FD126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315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94C3382B-4D2F-53C6-A7DC-8F059981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7BC54E01-9208-512B-6108-768B646E2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5369A8C4-0A6B-E60B-B61C-68C86FBD8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785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8B486CDA-F1C5-261E-2167-3C3768E18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>
            <a:extLst>
              <a:ext uri="{FF2B5EF4-FFF2-40B4-BE49-F238E27FC236}">
                <a16:creationId xmlns:a16="http://schemas.microsoft.com/office/drawing/2014/main" id="{67E4BB25-32E1-33F5-1251-EEA40ED27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>
            <a:extLst>
              <a:ext uri="{FF2B5EF4-FFF2-40B4-BE49-F238E27FC236}">
                <a16:creationId xmlns:a16="http://schemas.microsoft.com/office/drawing/2014/main" id="{FB03A315-1F77-8E84-4354-AF60F4B30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45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BE771AE-78A6-BCFD-EBB4-ACB902ABE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>
            <a:extLst>
              <a:ext uri="{FF2B5EF4-FFF2-40B4-BE49-F238E27FC236}">
                <a16:creationId xmlns:a16="http://schemas.microsoft.com/office/drawing/2014/main" id="{1A02EF4E-6E92-DEE3-172B-D19578B933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>
            <a:extLst>
              <a:ext uri="{FF2B5EF4-FFF2-40B4-BE49-F238E27FC236}">
                <a16:creationId xmlns:a16="http://schemas.microsoft.com/office/drawing/2014/main" id="{956B6491-98AF-A69C-E12C-FF6EC77D1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25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6F1D6988-D1B3-F739-2D7B-9B7227A3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>
            <a:extLst>
              <a:ext uri="{FF2B5EF4-FFF2-40B4-BE49-F238E27FC236}">
                <a16:creationId xmlns:a16="http://schemas.microsoft.com/office/drawing/2014/main" id="{8D258569-BF4A-EC6E-2199-1153D63DC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>
            <a:extLst>
              <a:ext uri="{FF2B5EF4-FFF2-40B4-BE49-F238E27FC236}">
                <a16:creationId xmlns:a16="http://schemas.microsoft.com/office/drawing/2014/main" id="{0F9A842D-206A-EFA4-B116-2FA50B159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91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>
          <a:extLst>
            <a:ext uri="{FF2B5EF4-FFF2-40B4-BE49-F238E27FC236}">
              <a16:creationId xmlns:a16="http://schemas.microsoft.com/office/drawing/2014/main" id="{9F15E21F-14A2-34DA-AEB7-07DAC788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4c0c1fca_0_138:notes">
            <a:extLst>
              <a:ext uri="{FF2B5EF4-FFF2-40B4-BE49-F238E27FC236}">
                <a16:creationId xmlns:a16="http://schemas.microsoft.com/office/drawing/2014/main" id="{0CD98E4B-5C41-8364-E72B-E203D299A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4c0c1fca_0_138:notes">
            <a:extLst>
              <a:ext uri="{FF2B5EF4-FFF2-40B4-BE49-F238E27FC236}">
                <a16:creationId xmlns:a16="http://schemas.microsoft.com/office/drawing/2014/main" id="{5B03A56A-94ED-B2E3-FE5F-24F8F8D72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37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506B3FE6-EECD-9CEF-4FA0-3681BED9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>
            <a:extLst>
              <a:ext uri="{FF2B5EF4-FFF2-40B4-BE49-F238E27FC236}">
                <a16:creationId xmlns:a16="http://schemas.microsoft.com/office/drawing/2014/main" id="{F5F2356A-3939-BE18-B1CF-D1C84B9C8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>
            <a:extLst>
              <a:ext uri="{FF2B5EF4-FFF2-40B4-BE49-F238E27FC236}">
                <a16:creationId xmlns:a16="http://schemas.microsoft.com/office/drawing/2014/main" id="{5263F3D6-37A3-CDBF-8CAD-8405123C6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44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0C423F68-2CF2-3C57-EFF7-5728D281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>
            <a:extLst>
              <a:ext uri="{FF2B5EF4-FFF2-40B4-BE49-F238E27FC236}">
                <a16:creationId xmlns:a16="http://schemas.microsoft.com/office/drawing/2014/main" id="{E6755A57-9B35-AD1A-D1C2-EBFC6333F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>
            <a:extLst>
              <a:ext uri="{FF2B5EF4-FFF2-40B4-BE49-F238E27FC236}">
                <a16:creationId xmlns:a16="http://schemas.microsoft.com/office/drawing/2014/main" id="{93C77A79-EFFC-4943-0F1A-90D3CFDB7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95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7A8B65B5-22E9-9B05-99BD-D65663E6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>
            <a:extLst>
              <a:ext uri="{FF2B5EF4-FFF2-40B4-BE49-F238E27FC236}">
                <a16:creationId xmlns:a16="http://schemas.microsoft.com/office/drawing/2014/main" id="{94C74376-5C60-A8C2-D289-1ADF980877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>
            <a:extLst>
              <a:ext uri="{FF2B5EF4-FFF2-40B4-BE49-F238E27FC236}">
                <a16:creationId xmlns:a16="http://schemas.microsoft.com/office/drawing/2014/main" id="{17C10FA7-F5D5-EA17-6CBD-5F69262FA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28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"/>
          </p:nvPr>
        </p:nvSpPr>
        <p:spPr>
          <a:xfrm>
            <a:off x="720000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0000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3"/>
          </p:nvPr>
        </p:nvSpPr>
        <p:spPr>
          <a:xfrm>
            <a:off x="3419218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419218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5"/>
          </p:nvPr>
        </p:nvSpPr>
        <p:spPr>
          <a:xfrm>
            <a:off x="6118442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18442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8" hasCustomPrompt="1"/>
          </p:nvPr>
        </p:nvSpPr>
        <p:spPr>
          <a:xfrm>
            <a:off x="3419218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9" hasCustomPrompt="1"/>
          </p:nvPr>
        </p:nvSpPr>
        <p:spPr>
          <a:xfrm>
            <a:off x="6118442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4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4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3767400" y="1414800"/>
            <a:ext cx="46635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lbert Sans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710475" y="1338600"/>
            <a:ext cx="2856600" cy="292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7" name="Google Shape;107;p15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5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5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2391875" y="3176488"/>
            <a:ext cx="436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051500" y="1511325"/>
            <a:ext cx="7041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2681226" y="-1176103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6"/>
          <p:cNvSpPr/>
          <p:nvPr/>
        </p:nvSpPr>
        <p:spPr>
          <a:xfrm flipH="1">
            <a:off x="2648703" y="-12424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6"/>
          <p:cNvSpPr/>
          <p:nvPr/>
        </p:nvSpPr>
        <p:spPr>
          <a:xfrm rot="10800000" flipH="1">
            <a:off x="4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3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4780037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2"/>
          </p:nvPr>
        </p:nvSpPr>
        <p:spPr>
          <a:xfrm>
            <a:off x="720000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7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7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8"/>
          <p:cNvSpPr/>
          <p:nvPr/>
        </p:nvSpPr>
        <p:spPr>
          <a:xfrm rot="10800000" flipH="1">
            <a:off x="0" y="37023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9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9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19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0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0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26950"/>
            <a:ext cx="1371600" cy="10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3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6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155350"/>
            <a:ext cx="47550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63275"/>
            <a:ext cx="47550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643575" y="539500"/>
            <a:ext cx="32004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4" y="-1176103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7"/>
          <p:cNvSpPr/>
          <p:nvPr/>
        </p:nvSpPr>
        <p:spPr>
          <a:xfrm>
            <a:off x="3" y="-12424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7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8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9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9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9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1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1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1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3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2921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FOSALG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Neural Network Backpropagation</a:t>
            </a:r>
            <a:br>
              <a:rPr lang="en" dirty="0"/>
            </a:br>
            <a:r>
              <a:rPr lang="en" sz="1600" b="0" dirty="0"/>
              <a:t>Studi Kasus Prediksi Penilaian Kepuasan Penumpang Maskapai Penerbangan</a:t>
            </a:r>
            <a:endParaRPr sz="1600" b="0"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Sugiarto Cokrowibowo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A235D42D-D6F0-D0EA-C642-D2EE251F0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E4A49537-22F7-E813-2109-5E9317CCD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Normalisasi </a:t>
            </a:r>
            <a:r>
              <a:rPr lang="en" b="0" dirty="0"/>
              <a:t>Data</a:t>
            </a:r>
            <a:endParaRPr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44BF5-33CF-49EF-D0FF-16F45645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229631"/>
            <a:ext cx="7416000" cy="21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822F6535-066F-8A87-EF66-5DC1EFF8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>
            <a:extLst>
              <a:ext uri="{FF2B5EF4-FFF2-40B4-BE49-F238E27FC236}">
                <a16:creationId xmlns:a16="http://schemas.microsoft.com/office/drawing/2014/main" id="{8CDDADE0-DDC2-C423-27C4-931B6A400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</a:t>
            </a:r>
            <a:r>
              <a:rPr lang="en" b="0" dirty="0"/>
              <a:t>Data</a:t>
            </a:r>
            <a:endParaRPr b="0" dirty="0"/>
          </a:p>
        </p:txBody>
      </p:sp>
      <p:sp>
        <p:nvSpPr>
          <p:cNvPr id="170" name="Google Shape;170;p26">
            <a:extLst>
              <a:ext uri="{FF2B5EF4-FFF2-40B4-BE49-F238E27FC236}">
                <a16:creationId xmlns:a16="http://schemas.microsoft.com/office/drawing/2014/main" id="{BCC1D52A-1FD6-F351-ECD3-30FE42C7165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Training</a:t>
            </a:r>
            <a:endParaRPr dirty="0"/>
          </a:p>
        </p:txBody>
      </p:sp>
      <p:sp>
        <p:nvSpPr>
          <p:cNvPr id="171" name="Google Shape;171;p26">
            <a:extLst>
              <a:ext uri="{FF2B5EF4-FFF2-40B4-BE49-F238E27FC236}">
                <a16:creationId xmlns:a16="http://schemas.microsoft.com/office/drawing/2014/main" id="{56D3C275-7DD0-E392-89D3-B0CBECC3C2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-----------------------</a:t>
            </a:r>
            <a:endParaRPr dirty="0"/>
          </a:p>
        </p:txBody>
      </p:sp>
      <p:sp>
        <p:nvSpPr>
          <p:cNvPr id="172" name="Google Shape;172;p26">
            <a:extLst>
              <a:ext uri="{FF2B5EF4-FFF2-40B4-BE49-F238E27FC236}">
                <a16:creationId xmlns:a16="http://schemas.microsoft.com/office/drawing/2014/main" id="{E0B304F9-CA16-A63F-F7D8-C4858C5B9A9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19218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Testing</a:t>
            </a:r>
            <a:endParaRPr dirty="0"/>
          </a:p>
        </p:txBody>
      </p:sp>
      <p:sp>
        <p:nvSpPr>
          <p:cNvPr id="173" name="Google Shape;173;p26">
            <a:extLst>
              <a:ext uri="{FF2B5EF4-FFF2-40B4-BE49-F238E27FC236}">
                <a16:creationId xmlns:a16="http://schemas.microsoft.com/office/drawing/2014/main" id="{2E9A45AC-587F-5CA1-1F9C-C9EECF29B2C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19218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-----------------------</a:t>
            </a:r>
          </a:p>
        </p:txBody>
      </p:sp>
      <p:sp>
        <p:nvSpPr>
          <p:cNvPr id="176" name="Google Shape;176;p26">
            <a:extLst>
              <a:ext uri="{FF2B5EF4-FFF2-40B4-BE49-F238E27FC236}">
                <a16:creationId xmlns:a16="http://schemas.microsoft.com/office/drawing/2014/main" id="{C695C5CE-D5B8-8FA2-0B6A-04F5117979B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1712783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7" name="Google Shape;177;p26">
            <a:extLst>
              <a:ext uri="{FF2B5EF4-FFF2-40B4-BE49-F238E27FC236}">
                <a16:creationId xmlns:a16="http://schemas.microsoft.com/office/drawing/2014/main" id="{B0A95CD4-F9D0-52DE-C3BF-C5AF8EE9676D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419218" y="1712783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8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FA772FF3-2F6B-DC58-00D9-4AE527581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8227940B-5226-AFFD-0DA8-7CD005132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</a:t>
            </a:r>
            <a:r>
              <a:rPr lang="en" b="0" dirty="0"/>
              <a:t>Data</a:t>
            </a:r>
            <a:endParaRPr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AB13B-3450-C53F-9644-E49A67E9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0" y="1082525"/>
            <a:ext cx="6541432" cy="34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6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F4214E7D-F5DE-C329-EBB2-F49978A4F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941E5762-431B-0BE2-94F0-C58E68CB3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</a:t>
            </a:r>
            <a:r>
              <a:rPr lang="en" sz="2400" b="0" dirty="0"/>
              <a:t>NN Backpropagation</a:t>
            </a:r>
            <a:endParaRPr sz="2400"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9C8EAA85-B04E-0478-711C-848819D95B2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2800" y="2026950"/>
            <a:ext cx="1732025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B3C896DB-0AD1-940E-0117-5674E41A97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4"/>
            <a:ext cx="6345900" cy="108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Neural network Backpropagation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98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2D0A2E4-2950-829C-3BC9-661B3CB7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>
            <a:extLst>
              <a:ext uri="{FF2B5EF4-FFF2-40B4-BE49-F238E27FC236}">
                <a16:creationId xmlns:a16="http://schemas.microsoft.com/office/drawing/2014/main" id="{EBC4F973-B9FA-039D-B4AA-9BD725D1A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7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</a:t>
            </a:r>
            <a:r>
              <a:rPr lang="en" b="0" dirty="0"/>
              <a:t>Neural Network Backpropagation</a:t>
            </a:r>
            <a:endParaRPr b="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FD7D26-29DA-AAFB-444F-F9B03AE042CA}"/>
              </a:ext>
            </a:extLst>
          </p:cNvPr>
          <p:cNvGrpSpPr/>
          <p:nvPr/>
        </p:nvGrpSpPr>
        <p:grpSpPr>
          <a:xfrm>
            <a:off x="3175200" y="1509480"/>
            <a:ext cx="2793600" cy="1951200"/>
            <a:chOff x="1022400" y="1555200"/>
            <a:chExt cx="2793600" cy="1951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2D90640-F4A1-9307-100D-8E2D6BBD8886}"/>
                </a:ext>
              </a:extLst>
            </p:cNvPr>
            <p:cNvSpPr/>
            <p:nvPr/>
          </p:nvSpPr>
          <p:spPr>
            <a:xfrm>
              <a:off x="1022400" y="1555200"/>
              <a:ext cx="288000" cy="288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51B812-F828-4DE9-48E7-7D3A0143B434}"/>
                </a:ext>
              </a:extLst>
            </p:cNvPr>
            <p:cNvSpPr/>
            <p:nvPr/>
          </p:nvSpPr>
          <p:spPr>
            <a:xfrm>
              <a:off x="1022400" y="2109600"/>
              <a:ext cx="288000" cy="288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B664809-73C3-85C6-55D2-CE17FA4A869F}"/>
                </a:ext>
              </a:extLst>
            </p:cNvPr>
            <p:cNvSpPr/>
            <p:nvPr/>
          </p:nvSpPr>
          <p:spPr>
            <a:xfrm>
              <a:off x="1022400" y="2664000"/>
              <a:ext cx="288000" cy="288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42AD5CC-1459-0986-8179-9CEF9B55A643}"/>
                </a:ext>
              </a:extLst>
            </p:cNvPr>
            <p:cNvSpPr/>
            <p:nvPr/>
          </p:nvSpPr>
          <p:spPr>
            <a:xfrm>
              <a:off x="1022400" y="321840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DE8B70-76B2-90F1-8665-EFB421152150}"/>
                </a:ext>
              </a:extLst>
            </p:cNvPr>
            <p:cNvSpPr/>
            <p:nvPr/>
          </p:nvSpPr>
          <p:spPr>
            <a:xfrm>
              <a:off x="2304000" y="1843200"/>
              <a:ext cx="288000" cy="28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7B1420-ED0B-DF8E-6800-941EB17387E3}"/>
                </a:ext>
              </a:extLst>
            </p:cNvPr>
            <p:cNvSpPr/>
            <p:nvPr/>
          </p:nvSpPr>
          <p:spPr>
            <a:xfrm>
              <a:off x="2304000" y="2397600"/>
              <a:ext cx="288000" cy="28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3C4B59-5252-35E9-C067-12965D514A05}"/>
                </a:ext>
              </a:extLst>
            </p:cNvPr>
            <p:cNvSpPr/>
            <p:nvPr/>
          </p:nvSpPr>
          <p:spPr>
            <a:xfrm>
              <a:off x="2304000" y="295200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CB3723-40D8-40E4-4195-2836BF111772}"/>
                </a:ext>
              </a:extLst>
            </p:cNvPr>
            <p:cNvSpPr/>
            <p:nvPr/>
          </p:nvSpPr>
          <p:spPr>
            <a:xfrm>
              <a:off x="3528000" y="2397600"/>
              <a:ext cx="288000" cy="28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79B1C-307D-51D1-A125-9A36CFB57C5E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>
              <a:off x="1310400" y="1699200"/>
              <a:ext cx="993600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CB5BE7-AB64-43BB-EC8C-F7B7C5DF7840}"/>
                </a:ext>
              </a:extLst>
            </p:cNvPr>
            <p:cNvCxnSpPr>
              <a:cxnSpLocks/>
              <a:stCxn id="2" idx="6"/>
              <a:endCxn id="9" idx="2"/>
            </p:cNvCxnSpPr>
            <p:nvPr/>
          </p:nvCxnSpPr>
          <p:spPr>
            <a:xfrm>
              <a:off x="1310400" y="1699200"/>
              <a:ext cx="993600" cy="84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91C6E0-F6DC-06BD-F73F-6D9E8D2BD262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 flipV="1">
              <a:off x="1310400" y="1987200"/>
              <a:ext cx="993600" cy="266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9CFEDE-0E36-A3AB-650F-CBD1480733A4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1310400" y="2253600"/>
              <a:ext cx="993600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355D16-EB92-A0AE-8F76-1E5589F584F8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1310400" y="1987200"/>
              <a:ext cx="993600" cy="820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6310CF2-27AB-D36E-E0F1-8E330B0AE993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1310400" y="2541600"/>
              <a:ext cx="993600" cy="266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A9971E-1358-F897-D8DB-5AC4B4B370A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310400" y="2541600"/>
              <a:ext cx="993600" cy="820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104C00-9550-9A7A-9D29-697062F31806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10400" y="1987200"/>
              <a:ext cx="993600" cy="1375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39D52D-E1A8-BCC5-5883-74023E007E62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2592000" y="1987200"/>
              <a:ext cx="936000" cy="55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F82E01-2783-DF74-D316-9F529274E84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2592000" y="2541600"/>
              <a:ext cx="93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F67BFA-9E67-6884-2A8B-3C16F508B8E7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2592000" y="2541600"/>
              <a:ext cx="936000" cy="55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54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B09B49D4-3C8B-29DD-F785-DC077727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>
            <a:extLst>
              <a:ext uri="{FF2B5EF4-FFF2-40B4-BE49-F238E27FC236}">
                <a16:creationId xmlns:a16="http://schemas.microsoft.com/office/drawing/2014/main" id="{0C7604F2-9EFA-0646-1AC1-351F437E2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7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</a:t>
            </a:r>
            <a:r>
              <a:rPr lang="en" b="0" dirty="0"/>
              <a:t>Neural Network Backpropagation</a:t>
            </a:r>
            <a:endParaRPr b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02DBE-C3E8-7D66-A617-C7D066684587}"/>
              </a:ext>
            </a:extLst>
          </p:cNvPr>
          <p:cNvSpPr/>
          <p:nvPr/>
        </p:nvSpPr>
        <p:spPr>
          <a:xfrm>
            <a:off x="954391" y="997797"/>
            <a:ext cx="862148" cy="8621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BD4041-EF45-C15E-50A1-7C199C5C96FA}"/>
              </a:ext>
            </a:extLst>
          </p:cNvPr>
          <p:cNvSpPr/>
          <p:nvPr/>
        </p:nvSpPr>
        <p:spPr>
          <a:xfrm>
            <a:off x="954391" y="1922505"/>
            <a:ext cx="862148" cy="8621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Customer Type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EEB581-E906-DF2B-2F85-1C6C5FA7D197}"/>
              </a:ext>
            </a:extLst>
          </p:cNvPr>
          <p:cNvSpPr/>
          <p:nvPr/>
        </p:nvSpPr>
        <p:spPr>
          <a:xfrm>
            <a:off x="954391" y="2847213"/>
            <a:ext cx="862148" cy="8621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BE16B7-3BF3-077C-965F-5219D2A1B604}"/>
              </a:ext>
            </a:extLst>
          </p:cNvPr>
          <p:cNvSpPr/>
          <p:nvPr/>
        </p:nvSpPr>
        <p:spPr>
          <a:xfrm>
            <a:off x="954391" y="3771922"/>
            <a:ext cx="862148" cy="8621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06FDC5-4A30-A865-4D3F-CC8EBFE05763}"/>
              </a:ext>
            </a:extLst>
          </p:cNvPr>
          <p:cNvSpPr/>
          <p:nvPr/>
        </p:nvSpPr>
        <p:spPr>
          <a:xfrm>
            <a:off x="4214299" y="3333293"/>
            <a:ext cx="862148" cy="8621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903B54-E638-4CA9-3B45-5E3FCD9BB08E}"/>
              </a:ext>
            </a:extLst>
          </p:cNvPr>
          <p:cNvGrpSpPr/>
          <p:nvPr/>
        </p:nvGrpSpPr>
        <p:grpSpPr>
          <a:xfrm>
            <a:off x="4233893" y="1304196"/>
            <a:ext cx="822960" cy="822960"/>
            <a:chOff x="2830287" y="1496698"/>
            <a:chExt cx="822960" cy="8229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68B7C-E2BF-75C4-A80C-721A93B048E3}"/>
                </a:ext>
              </a:extLst>
            </p:cNvPr>
            <p:cNvSpPr/>
            <p:nvPr/>
          </p:nvSpPr>
          <p:spPr>
            <a:xfrm>
              <a:off x="2830287" y="1496698"/>
              <a:ext cx="822960" cy="822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∑ </a:t>
              </a:r>
              <a:r>
                <a:rPr lang="en-US" sz="20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.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CF3AF96-3200-05BE-62F7-CEEE40E805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28514" y="1811693"/>
              <a:ext cx="182880" cy="240867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310AD4-44D4-D1A4-4924-9C39CA401008}"/>
              </a:ext>
            </a:extLst>
          </p:cNvPr>
          <p:cNvGrpSpPr/>
          <p:nvPr/>
        </p:nvGrpSpPr>
        <p:grpSpPr>
          <a:xfrm>
            <a:off x="4233893" y="2318745"/>
            <a:ext cx="822960" cy="822960"/>
            <a:chOff x="2830287" y="1496698"/>
            <a:chExt cx="822960" cy="82296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18DA595-6206-1DC1-C209-4716B36E5105}"/>
                </a:ext>
              </a:extLst>
            </p:cNvPr>
            <p:cNvSpPr/>
            <p:nvPr/>
          </p:nvSpPr>
          <p:spPr>
            <a:xfrm>
              <a:off x="2830287" y="1496698"/>
              <a:ext cx="822960" cy="822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∑ </a:t>
              </a:r>
              <a:r>
                <a:rPr lang="en-US" sz="20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33E4E4E-2851-0FF8-DAE8-937DC876DD3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28514" y="1811693"/>
              <a:ext cx="182880" cy="240867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641CFE-F110-CE6C-E265-A66902F97C9B}"/>
              </a:ext>
            </a:extLst>
          </p:cNvPr>
          <p:cNvGrpSpPr/>
          <p:nvPr/>
        </p:nvGrpSpPr>
        <p:grpSpPr>
          <a:xfrm>
            <a:off x="7194807" y="2318745"/>
            <a:ext cx="822960" cy="822960"/>
            <a:chOff x="2830287" y="1496698"/>
            <a:chExt cx="822960" cy="8229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98CA71-D95F-88DE-9C9D-212880313CE4}"/>
                </a:ext>
              </a:extLst>
            </p:cNvPr>
            <p:cNvSpPr/>
            <p:nvPr/>
          </p:nvSpPr>
          <p:spPr>
            <a:xfrm>
              <a:off x="2830287" y="1496698"/>
              <a:ext cx="822960" cy="8229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∑  </a:t>
              </a:r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.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668CA57-B1E3-0B31-4BF5-00CBED380EB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28514" y="1811693"/>
              <a:ext cx="182880" cy="240867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B06521-3C58-390D-BF4A-A0C5523CA551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816539" y="1428871"/>
            <a:ext cx="2417354" cy="2868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1965F0-1A83-5AB3-8767-BC315EEA3ACD}"/>
              </a:ext>
            </a:extLst>
          </p:cNvPr>
          <p:cNvCxnSpPr>
            <a:cxnSpLocks/>
            <a:stCxn id="6" idx="6"/>
            <a:endCxn id="37" idx="2"/>
          </p:cNvCxnSpPr>
          <p:nvPr/>
        </p:nvCxnSpPr>
        <p:spPr>
          <a:xfrm>
            <a:off x="1816539" y="1428871"/>
            <a:ext cx="2417354" cy="13013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2510D6-AFD4-2759-3997-0CE40D6BA34F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1816539" y="1715676"/>
            <a:ext cx="2417354" cy="6379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A0A505-097B-CED2-882C-B9035C8D9CED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1816539" y="2353579"/>
            <a:ext cx="2417354" cy="3766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822F28-BC87-684D-0058-F8239E6D7FA1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1816539" y="1715676"/>
            <a:ext cx="2417354" cy="15626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6E45D4-22A2-9987-1519-673D9F263116}"/>
              </a:ext>
            </a:extLst>
          </p:cNvPr>
          <p:cNvCxnSpPr>
            <a:cxnSpLocks/>
            <a:stCxn id="12" idx="6"/>
            <a:endCxn id="37" idx="2"/>
          </p:cNvCxnSpPr>
          <p:nvPr/>
        </p:nvCxnSpPr>
        <p:spPr>
          <a:xfrm flipV="1">
            <a:off x="1816539" y="2730225"/>
            <a:ext cx="2417354" cy="5480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339BCB5-CA1A-AE20-2255-CBA3AFE20E4B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1816539" y="1715676"/>
            <a:ext cx="2417354" cy="24873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BF2BD6-8E28-41D1-4597-7A908E530FA2}"/>
              </a:ext>
            </a:extLst>
          </p:cNvPr>
          <p:cNvCxnSpPr>
            <a:cxnSpLocks/>
            <a:stCxn id="14" idx="6"/>
            <a:endCxn id="37" idx="2"/>
          </p:cNvCxnSpPr>
          <p:nvPr/>
        </p:nvCxnSpPr>
        <p:spPr>
          <a:xfrm flipV="1">
            <a:off x="1816539" y="2730225"/>
            <a:ext cx="2417354" cy="1472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C48EE90-E728-D5EB-9F0B-2634ACC94BE8}"/>
              </a:ext>
            </a:extLst>
          </p:cNvPr>
          <p:cNvCxnSpPr>
            <a:cxnSpLocks/>
            <a:stCxn id="16" idx="6"/>
            <a:endCxn id="41" idx="2"/>
          </p:cNvCxnSpPr>
          <p:nvPr/>
        </p:nvCxnSpPr>
        <p:spPr>
          <a:xfrm>
            <a:off x="5056853" y="1715676"/>
            <a:ext cx="2137954" cy="1014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6C16E11-43C3-5244-2114-DCCE4248466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5056853" y="2730225"/>
            <a:ext cx="21379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3DBF4C3-2B1E-F092-3844-171E9DAB9F41}"/>
              </a:ext>
            </a:extLst>
          </p:cNvPr>
          <p:cNvCxnSpPr>
            <a:cxnSpLocks/>
            <a:stCxn id="20" idx="6"/>
            <a:endCxn id="41" idx="2"/>
          </p:cNvCxnSpPr>
          <p:nvPr/>
        </p:nvCxnSpPr>
        <p:spPr>
          <a:xfrm flipV="1">
            <a:off x="5076447" y="2730225"/>
            <a:ext cx="2118360" cy="10341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74F8DF35-0D9C-D038-3968-7BD6E3815194}"/>
              </a:ext>
            </a:extLst>
          </p:cNvPr>
          <p:cNvSpPr txBox="1"/>
          <p:nvPr/>
        </p:nvSpPr>
        <p:spPr>
          <a:xfrm>
            <a:off x="845894" y="476099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Layer Input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4F01DD5-F68A-1F80-BE83-574E808FC51C}"/>
              </a:ext>
            </a:extLst>
          </p:cNvPr>
          <p:cNvSpPr txBox="1"/>
          <p:nvPr/>
        </p:nvSpPr>
        <p:spPr>
          <a:xfrm>
            <a:off x="4006790" y="476099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Layer Hidden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6A09129-E10E-CC59-10D2-2EB4985DAF20}"/>
              </a:ext>
            </a:extLst>
          </p:cNvPr>
          <p:cNvSpPr txBox="1"/>
          <p:nvPr/>
        </p:nvSpPr>
        <p:spPr>
          <a:xfrm>
            <a:off x="6981757" y="476099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Layer Output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ACCFF8E-70E8-F701-207E-68874E7EC11D}"/>
              </a:ext>
            </a:extLst>
          </p:cNvPr>
          <p:cNvSpPr txBox="1"/>
          <p:nvPr/>
        </p:nvSpPr>
        <p:spPr>
          <a:xfrm>
            <a:off x="2595494" y="404910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Bobot V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EBEC55-C1A3-3569-87DE-D2D1808F6A7C}"/>
              </a:ext>
            </a:extLst>
          </p:cNvPr>
          <p:cNvSpPr txBox="1"/>
          <p:nvPr/>
        </p:nvSpPr>
        <p:spPr>
          <a:xfrm>
            <a:off x="5713094" y="404910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Bobot W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69CF0CB-480B-AB89-E051-5F889AE252C0}"/>
              </a:ext>
            </a:extLst>
          </p:cNvPr>
          <p:cNvSpPr/>
          <p:nvPr/>
        </p:nvSpPr>
        <p:spPr>
          <a:xfrm>
            <a:off x="809894" y="969304"/>
            <a:ext cx="1143336" cy="412826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4FE7B72-DBC7-8B1F-350C-911154378393}"/>
              </a:ext>
            </a:extLst>
          </p:cNvPr>
          <p:cNvSpPr/>
          <p:nvPr/>
        </p:nvSpPr>
        <p:spPr>
          <a:xfrm>
            <a:off x="4057094" y="969304"/>
            <a:ext cx="1143336" cy="412826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E31DC4A-80AD-1EF7-26E9-56EFE452ABE4}"/>
              </a:ext>
            </a:extLst>
          </p:cNvPr>
          <p:cNvSpPr/>
          <p:nvPr/>
        </p:nvSpPr>
        <p:spPr>
          <a:xfrm>
            <a:off x="7023494" y="969304"/>
            <a:ext cx="1143336" cy="412826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0B09FFC-795C-6276-BA69-695AEE9F89C3}"/>
              </a:ext>
            </a:extLst>
          </p:cNvPr>
          <p:cNvCxnSpPr>
            <a:stCxn id="16" idx="0"/>
            <a:endCxn id="16" idx="4"/>
          </p:cNvCxnSpPr>
          <p:nvPr/>
        </p:nvCxnSpPr>
        <p:spPr>
          <a:xfrm>
            <a:off x="4645373" y="1304196"/>
            <a:ext cx="0" cy="8229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FC7354B-518C-AE97-6499-87D9C1CF349F}"/>
              </a:ext>
            </a:extLst>
          </p:cNvPr>
          <p:cNvCxnSpPr>
            <a:cxnSpLocks/>
            <a:stCxn id="37" idx="0"/>
            <a:endCxn id="37" idx="4"/>
          </p:cNvCxnSpPr>
          <p:nvPr/>
        </p:nvCxnSpPr>
        <p:spPr>
          <a:xfrm>
            <a:off x="4645373" y="2318745"/>
            <a:ext cx="0" cy="8229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51FB889-CA93-9765-E6D5-109D17693C10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7606287" y="2318745"/>
            <a:ext cx="0" cy="8229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0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E26F4625-D511-C3BE-483B-C4050DF5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9C8AD63A-B32D-6BE5-CE66-5DEDC13AE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</a:t>
            </a:r>
            <a:r>
              <a:rPr lang="en" b="0" dirty="0"/>
              <a:t>mation</a:t>
            </a:r>
            <a:endParaRPr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89525630-0F63-065B-380A-FD197A2459D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800" y="2026950"/>
            <a:ext cx="1912025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8F764CDA-762D-0748-1C03-B5DB3B9A5C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Menghitung Jumlah dari hasil perkalian neuron dan bobot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6E08F4-BF26-E2E1-E7F1-F2A58093A9DE}"/>
                  </a:ext>
                </a:extLst>
              </p:cNvPr>
              <p:cNvSpPr txBox="1"/>
              <p:nvPr/>
            </p:nvSpPr>
            <p:spPr>
              <a:xfrm>
                <a:off x="2204702" y="3205258"/>
                <a:ext cx="2621872" cy="5881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6E08F4-BF26-E2E1-E7F1-F2A58093A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02" y="3205258"/>
                <a:ext cx="2621872" cy="588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2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861621C8-9A60-6E57-5363-629F4E90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26C0A875-6EDA-58F3-E1CD-075FC2A3B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</a:t>
            </a:r>
            <a:r>
              <a:rPr lang="en" b="0" dirty="0"/>
              <a:t>ivation</a:t>
            </a:r>
            <a:endParaRPr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C9F22824-24A5-5FCF-3C28-E9A71EB38C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2400" y="2026950"/>
            <a:ext cx="1782425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921FB8C5-EE13-6065-404F-D8C6EE247F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Aktivasi Sigmoid Biner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1B773-0B35-31DB-4B7A-0E6E381AD446}"/>
                  </a:ext>
                </a:extLst>
              </p:cNvPr>
              <p:cNvSpPr txBox="1"/>
              <p:nvPr/>
            </p:nvSpPr>
            <p:spPr>
              <a:xfrm>
                <a:off x="2204702" y="3205258"/>
                <a:ext cx="2570498" cy="4213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𝐵𝑖𝑛𝑒𝑟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1B773-0B35-31DB-4B7A-0E6E381A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02" y="3205258"/>
                <a:ext cx="2570498" cy="421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85;p27">
            <a:extLst>
              <a:ext uri="{FF2B5EF4-FFF2-40B4-BE49-F238E27FC236}">
                <a16:creationId xmlns:a16="http://schemas.microsoft.com/office/drawing/2014/main" id="{38F4F6D1-37C8-946C-D0A0-C55AB1D3716A}"/>
              </a:ext>
            </a:extLst>
          </p:cNvPr>
          <p:cNvSpPr txBox="1">
            <a:spLocks/>
          </p:cNvSpPr>
          <p:nvPr/>
        </p:nvSpPr>
        <p:spPr>
          <a:xfrm>
            <a:off x="2086200" y="3715338"/>
            <a:ext cx="1731175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2921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2921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2921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2921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2921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2921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lbert Sans"/>
              <a:buNone/>
              <a:defRPr sz="1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200" dirty="0"/>
              <a:t>Dengan turunannya: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EF856-5D9E-5DBD-122F-BA7516EF2B76}"/>
                  </a:ext>
                </a:extLst>
              </p:cNvPr>
              <p:cNvSpPr txBox="1"/>
              <p:nvPr/>
            </p:nvSpPr>
            <p:spPr>
              <a:xfrm>
                <a:off x="2204702" y="4117696"/>
                <a:ext cx="2089600" cy="2154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EF856-5D9E-5DBD-122F-BA7516EF2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02" y="4117696"/>
                <a:ext cx="208960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286D69F-CA33-460A-13B6-08BA4CC97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4"/>
          <a:stretch/>
        </p:blipFill>
        <p:spPr bwMode="auto">
          <a:xfrm>
            <a:off x="5745758" y="2542337"/>
            <a:ext cx="3347641" cy="21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2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3D4073BD-799F-4B55-2948-6263D19AD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84FBAFE6-B7BF-74F4-0971-5D852DFFB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4" y="2026950"/>
            <a:ext cx="675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sz="2000" b="0" dirty="0"/>
              <a:t>Backpropagation Neural Network</a:t>
            </a:r>
            <a:endParaRPr sz="2000"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DEDDD265-B0E6-7FA5-6495-E3252D6D2E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2400" y="2026950"/>
            <a:ext cx="1782425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34063B54-BB2D-2066-8286-ACC263FD97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Proses Training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6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2CD8A26-B428-8900-F020-9F61396F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>
            <a:extLst>
              <a:ext uri="{FF2B5EF4-FFF2-40B4-BE49-F238E27FC236}">
                <a16:creationId xmlns:a16="http://schemas.microsoft.com/office/drawing/2014/main" id="{5B2D861F-1ECB-696A-901C-BABE0CB9D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Backpropagation Neural Network</a:t>
            </a:r>
            <a:endParaRPr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69C2E9-2392-DB9A-67D6-45D0B1CE277C}"/>
              </a:ext>
            </a:extLst>
          </p:cNvPr>
          <p:cNvGrpSpPr/>
          <p:nvPr/>
        </p:nvGrpSpPr>
        <p:grpSpPr>
          <a:xfrm>
            <a:off x="720000" y="1775812"/>
            <a:ext cx="7690575" cy="1591875"/>
            <a:chOff x="720000" y="1457325"/>
            <a:chExt cx="7690575" cy="15918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8BE364-6591-6260-FEF0-1751B60161BD}"/>
                </a:ext>
              </a:extLst>
            </p:cNvPr>
            <p:cNvSpPr/>
            <p:nvPr/>
          </p:nvSpPr>
          <p:spPr>
            <a:xfrm>
              <a:off x="720000" y="1457325"/>
              <a:ext cx="1165950" cy="5727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Input Data Training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097D2D-D275-6614-4F82-176150BD1C4F}"/>
                </a:ext>
              </a:extLst>
            </p:cNvPr>
            <p:cNvSpPr/>
            <p:nvPr/>
          </p:nvSpPr>
          <p:spPr>
            <a:xfrm>
              <a:off x="2422592" y="1457325"/>
              <a:ext cx="1327876" cy="5727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Feedforward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78E819-30BF-C2A1-306B-47F78A57BBCC}"/>
                </a:ext>
              </a:extLst>
            </p:cNvPr>
            <p:cNvSpPr/>
            <p:nvPr/>
          </p:nvSpPr>
          <p:spPr>
            <a:xfrm>
              <a:off x="3958496" y="2476500"/>
              <a:ext cx="1870801" cy="5727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Backpropagation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51BDD-67BD-2D8B-B8CE-B4F8BF63D7E9}"/>
                </a:ext>
              </a:extLst>
            </p:cNvPr>
            <p:cNvSpPr/>
            <p:nvPr/>
          </p:nvSpPr>
          <p:spPr>
            <a:xfrm>
              <a:off x="7082699" y="1457325"/>
              <a:ext cx="1327876" cy="5727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Output Target/Truth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9C60C-9D0F-65F8-F42C-F2E5886D8308}"/>
                </a:ext>
              </a:extLst>
            </p:cNvPr>
            <p:cNvSpPr/>
            <p:nvPr/>
          </p:nvSpPr>
          <p:spPr>
            <a:xfrm>
              <a:off x="4287110" y="1457325"/>
              <a:ext cx="1327876" cy="5727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Output Prediksi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54F388-DA6F-663B-F1A8-0937CCAC35CE}"/>
                </a:ext>
              </a:extLst>
            </p:cNvPr>
            <p:cNvSpPr/>
            <p:nvPr/>
          </p:nvSpPr>
          <p:spPr>
            <a:xfrm>
              <a:off x="6076950" y="1457325"/>
              <a:ext cx="572700" cy="5727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B5BD28-5C34-A89B-754F-A18AB8E5CDD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885950" y="1743675"/>
              <a:ext cx="536642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117349-F49F-C91B-8178-691B1E8203A7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3750468" y="1743675"/>
              <a:ext cx="536642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867477-2438-9D04-5D94-C24645B1DB7F}"/>
                </a:ext>
              </a:extLst>
            </p:cNvPr>
            <p:cNvCxnSpPr>
              <a:cxnSpLocks/>
              <a:stCxn id="10" idx="3"/>
              <a:endCxn id="12" idx="2"/>
            </p:cNvCxnSpPr>
            <p:nvPr/>
          </p:nvCxnSpPr>
          <p:spPr>
            <a:xfrm>
              <a:off x="5614986" y="1743675"/>
              <a:ext cx="461964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357BD0-37A1-4851-F226-0664F37E224A}"/>
                </a:ext>
              </a:extLst>
            </p:cNvPr>
            <p:cNvCxnSpPr>
              <a:cxnSpLocks/>
              <a:stCxn id="9" idx="1"/>
              <a:endCxn id="12" idx="6"/>
            </p:cNvCxnSpPr>
            <p:nvPr/>
          </p:nvCxnSpPr>
          <p:spPr>
            <a:xfrm flipH="1">
              <a:off x="6649650" y="1743675"/>
              <a:ext cx="43304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71E782-0A51-2106-7A53-FCB72D4EF2A6}"/>
                </a:ext>
              </a:extLst>
            </p:cNvPr>
            <p:cNvCxnSpPr>
              <a:cxnSpLocks/>
              <a:stCxn id="12" idx="4"/>
              <a:endCxn id="8" idx="3"/>
            </p:cNvCxnSpPr>
            <p:nvPr/>
          </p:nvCxnSpPr>
          <p:spPr>
            <a:xfrm rot="5400000">
              <a:off x="5729887" y="2129436"/>
              <a:ext cx="732825" cy="534003"/>
            </a:xfrm>
            <a:prstGeom prst="bentConnector2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9B19C9-8E62-5E3C-62AB-141813AA141A}"/>
                </a:ext>
              </a:extLst>
            </p:cNvPr>
            <p:cNvCxnSpPr>
              <a:cxnSpLocks/>
              <a:stCxn id="8" idx="1"/>
              <a:endCxn id="7" idx="2"/>
            </p:cNvCxnSpPr>
            <p:nvPr/>
          </p:nvCxnSpPr>
          <p:spPr>
            <a:xfrm rot="10800000">
              <a:off x="3086530" y="2030026"/>
              <a:ext cx="871966" cy="732825"/>
            </a:xfrm>
            <a:prstGeom prst="bentConnector2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D62D38-14F5-2198-109D-62F42E04AED8}"/>
                </a:ext>
              </a:extLst>
            </p:cNvPr>
            <p:cNvSpPr txBox="1"/>
            <p:nvPr/>
          </p:nvSpPr>
          <p:spPr>
            <a:xfrm>
              <a:off x="6256713" y="2285764"/>
              <a:ext cx="572700" cy="261610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C0000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99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89" r="1189"/>
          <a:stretch/>
        </p:blipFill>
        <p:spPr>
          <a:xfrm>
            <a:off x="710476" y="1338601"/>
            <a:ext cx="1668742" cy="1709400"/>
          </a:xfrm>
          <a:prstGeom prst="roundRect">
            <a:avLst>
              <a:gd name="adj" fmla="val 8953"/>
            </a:avLst>
          </a:prstGeom>
        </p:spPr>
      </p:pic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Sugiarto Cokrowibowo</a:t>
            </a:r>
            <a:endParaRPr b="0" dirty="0"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2379218" y="1338601"/>
            <a:ext cx="4663500" cy="1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1" dirty="0"/>
              <a:t>Dosen</a:t>
            </a:r>
            <a:r>
              <a:rPr lang="en-US" dirty="0"/>
              <a:t> Program Studi Informatika Universitas Sulawesi Barat</a:t>
            </a:r>
            <a:endParaRPr dirty="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b="1" dirty="0"/>
              <a:t>Wakil Dekan 1 Bidang Akademik dan Kemahasiswaan </a:t>
            </a:r>
            <a:r>
              <a:rPr lang="en-US" dirty="0"/>
              <a:t>Fakultas Teknik Universitas Sulawesi Barat </a:t>
            </a:r>
            <a:endParaRPr dirty="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b="1" dirty="0"/>
              <a:t>S1 Matematika </a:t>
            </a:r>
            <a:r>
              <a:rPr lang="en-US" dirty="0"/>
              <a:t>Universitas Hasanuddin</a:t>
            </a:r>
            <a:endParaRPr dirty="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b="1" dirty="0"/>
              <a:t>S2 Teknik Elektro </a:t>
            </a:r>
            <a:r>
              <a:rPr lang="en-US" dirty="0"/>
              <a:t>Universitas Hasanuddin</a:t>
            </a:r>
            <a:endParaRPr dirty="0"/>
          </a:p>
          <a:p>
            <a:pPr lvl="0" indent="-298450"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Bidang Penelitian: Kecerdasan Artifisial, Soft Computing, Parallel Programming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DE596D16-C5EB-B850-8E56-0CE5DA558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8D63E64E-86E5-860B-9C72-0EEA29367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- inisialisasi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ED9E8315-7672-D3AC-16E8-022D0975F44E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286312C1-A65E-6EBF-B18A-BC3C336D8989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E9673-966F-D873-EE87-5B8A79976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89"/>
          <a:stretch/>
        </p:blipFill>
        <p:spPr>
          <a:xfrm>
            <a:off x="781050" y="1335416"/>
            <a:ext cx="7965385" cy="319851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859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8C67C5F2-F64C-DD7C-6D57-0E01C6CA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4D8AD139-6845-9257-C3B3-5DD2CF4BC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- inisialisasi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94EF8224-7B8A-B0B9-E3F3-A627FAB9FCCD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ED81B9D2-5AD5-BEA7-9875-26B18746B827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6657C-210B-44BA-9F5E-95EF09B1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7" y="1339964"/>
            <a:ext cx="5866966" cy="359398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28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7A90A8DE-A95C-68E4-266D-ABCF3FB6A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D968AE56-75B4-5CD4-4B61-6ADE6A7FE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</a:t>
            </a:r>
            <a:r>
              <a:rPr lang="en" sz="2600" b="0" dirty="0"/>
              <a:t>Loop training sebanyak MAX_EPOCH</a:t>
            </a:r>
            <a:endParaRPr sz="2600"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F64BBB7E-1368-FE6C-882B-D8130BF95065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02AEAF97-8056-BA55-0590-0AE2BF904AF2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032DF-843E-77AC-9DC6-6775AE60C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78"/>
          <a:stretch/>
        </p:blipFill>
        <p:spPr>
          <a:xfrm>
            <a:off x="774700" y="1350224"/>
            <a:ext cx="7975600" cy="127532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252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F530F764-0056-C5BB-C4D1-F808B255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98CCFC6D-C18B-AB97-18CB-8B88E6096A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loop untuk semua data training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7B646FCE-7432-5116-A6F0-6936A69DFAD3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3DC0EFE5-0C3D-3C10-D695-467DBDDA5E7C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A3784-6819-0A67-18F7-CE6294D3B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2"/>
          <a:stretch/>
        </p:blipFill>
        <p:spPr>
          <a:xfrm>
            <a:off x="719997" y="1285874"/>
            <a:ext cx="8086725" cy="37142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71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F92FA187-E474-EBB5-EA3B-ED10F9862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5A85C140-31E9-79D4-DC8E-951AA31F4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</a:t>
            </a:r>
            <a:r>
              <a:rPr lang="en" sz="2800" b="0" dirty="0"/>
              <a:t>inisialisasi neuron Input dan Target</a:t>
            </a:r>
            <a:endParaRPr sz="2800"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5C019D88-3BB8-5E05-60D0-CEA282D29B36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F8A9216C-6271-BAFB-3451-E96D6677A2FA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AB3DE-D51E-6937-FCF3-24AFD985F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2"/>
          <a:stretch/>
        </p:blipFill>
        <p:spPr>
          <a:xfrm>
            <a:off x="719997" y="1281080"/>
            <a:ext cx="8086725" cy="308677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180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271FEEFC-F452-7E68-198A-1AADE6C8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>
            <a:extLst>
              <a:ext uri="{FF2B5EF4-FFF2-40B4-BE49-F238E27FC236}">
                <a16:creationId xmlns:a16="http://schemas.microsoft.com/office/drawing/2014/main" id="{E59BC18A-C050-47CE-C544-FA1A40FB68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500" y="1511325"/>
            <a:ext cx="7041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Feed</a:t>
            </a:r>
            <a:r>
              <a:rPr lang="en" dirty="0">
                <a:solidFill>
                  <a:schemeClr val="bg2"/>
                </a:solidFill>
              </a:rPr>
              <a:t>forward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10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BAC3AD53-6120-2559-1A21-D628C75E8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21467647-0DB7-F8EC-07CF-A741F7E6F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Summation Net-Z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FD491D47-4396-9C11-B716-32660CAD1A6B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43F8C09E-8529-898D-7B82-C438EEE031E4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E3D20-DD59-B401-DEE2-3DD359D2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2" b="-156"/>
          <a:stretch/>
        </p:blipFill>
        <p:spPr>
          <a:xfrm>
            <a:off x="719997" y="1285874"/>
            <a:ext cx="8086725" cy="3178527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413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6BBF1913-2342-113E-EFE1-B3FE8DC0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CB8DE027-E0F3-6B21-77BF-2855D8874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Activation Z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EEBE6D2C-D23D-7AA0-6EC1-411F6F45547F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C06D2A0B-DF7A-AF31-43A6-61B3C89FAB45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222D1-916D-B6BC-C4E9-E58A57566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2"/>
          <a:stretch/>
        </p:blipFill>
        <p:spPr>
          <a:xfrm>
            <a:off x="719997" y="1285874"/>
            <a:ext cx="8086725" cy="186823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488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95A63AAE-E43B-E9AE-7688-62432E427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4479591F-55B1-C29F-7629-05E0C4EE0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Summation Net-Y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218F1706-D053-9B2E-90FA-80B1E96455A4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E5F34D99-E74B-32CE-3FDC-9774BA5657B4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0D101-1193-4E46-5E21-83315AF07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2"/>
          <a:stretch/>
        </p:blipFill>
        <p:spPr>
          <a:xfrm>
            <a:off x="719997" y="1285874"/>
            <a:ext cx="8086725" cy="314207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218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F7983CF4-C033-CEB0-788B-2798DAE1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4CEEE5E0-4686-4EB7-83E8-E89ACDCA1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Activation Y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A9C94505-DDAC-2388-4176-EB59224A1FEE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F066B6A1-D5E0-C327-A6CF-A54900C7F937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D5A25-2421-E8D6-BAAB-81B8C4A23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2"/>
          <a:stretch/>
        </p:blipFill>
        <p:spPr>
          <a:xfrm>
            <a:off x="719997" y="1241392"/>
            <a:ext cx="8086725" cy="151771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42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C84D4A1F-59E7-59D7-970E-EF96F1BC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106E6EAE-C378-B22C-004B-8701A0B12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Ringkasan </a:t>
            </a:r>
            <a:r>
              <a:rPr lang="en" b="0" dirty="0"/>
              <a:t>Materi</a:t>
            </a:r>
            <a:endParaRPr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9AB6BE01-B839-7825-FA00-D70F322425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2026950"/>
            <a:ext cx="1371600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6C835B16-D745-1D55-B03A-59C5FC3D41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Prediksi Kepuasan Pelanggan Maskapai Penerbangan menggunakan Algoritma Neural Network Backpropagation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822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3EFEFD97-6BA2-324D-DB76-B0F436B33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>
            <a:extLst>
              <a:ext uri="{FF2B5EF4-FFF2-40B4-BE49-F238E27FC236}">
                <a16:creationId xmlns:a16="http://schemas.microsoft.com/office/drawing/2014/main" id="{0B1613B9-18DD-7489-9F9D-1AB6CE914E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500" y="1511325"/>
            <a:ext cx="7041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Back</a:t>
            </a:r>
            <a:r>
              <a:rPr lang="en" dirty="0">
                <a:solidFill>
                  <a:schemeClr val="bg2"/>
                </a:solidFill>
              </a:rPr>
              <a:t>propagation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73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169D9043-1F2B-5570-D9B3-5AE77AFBB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9E862AEF-D475-4D8B-0F56-DB036502CBB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Training </a:t>
                </a:r>
                <a:r>
                  <a:rPr lang="en" b="0" dirty="0"/>
                  <a:t>– Hitung </a:t>
                </a:r>
                <a14:m>
                  <m:oMath xmlns:m="http://schemas.openxmlformats.org/officeDocument/2006/math">
                    <m:r>
                      <a:rPr lang="e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b="0" dirty="0"/>
              </a:p>
            </p:txBody>
          </p:sp>
        </mc:Choice>
        <mc:Fallback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9E862AEF-D475-4D8B-0F56-DB036502CBB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  <a:blipFill>
                <a:blip r:embed="rId3"/>
                <a:stretch>
                  <a:fillRect l="-1783" t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B380D864-FC9D-70A0-983F-BDF6BC60B1F1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75E3101A-E1FC-008D-F961-18D9C30E083E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154C1-2A20-0EB3-04C2-77DE19D2EB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62"/>
          <a:stretch/>
        </p:blipFill>
        <p:spPr>
          <a:xfrm>
            <a:off x="719997" y="1285874"/>
            <a:ext cx="8086725" cy="139514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649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6621427C-5641-D816-9CBE-9120378DA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2242A7D8-4094-3CF8-67C2-16C18D81DEB2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Training </a:t>
                </a:r>
                <a:r>
                  <a:rPr lang="en" b="0" dirty="0"/>
                  <a:t>– Hitung </a:t>
                </a:r>
                <a14:m>
                  <m:oMath xmlns:m="http://schemas.openxmlformats.org/officeDocument/2006/math">
                    <m:r>
                      <a:rPr lang="e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b="0" dirty="0"/>
              </a:p>
            </p:txBody>
          </p:sp>
        </mc:Choice>
        <mc:Fallback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2242A7D8-4094-3CF8-67C2-16C18D81DEB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  <a:blipFill>
                <a:blip r:embed="rId3"/>
                <a:stretch>
                  <a:fillRect l="-1783" t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4E642E4-765A-A602-3C26-4E1221882437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8314E2CA-C8AC-738B-EF7B-76E0E76DBFC0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E4987-5F9A-3E29-0B37-082ED5B62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8" y="1285875"/>
            <a:ext cx="8086725" cy="192382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06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A3DC3933-504C-2670-60EE-8E532178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7E2DE539-2AF4-B544-4EB3-2A1B52193283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Training </a:t>
                </a:r>
                <a:r>
                  <a:rPr lang="en" b="0" dirty="0"/>
                  <a:t>– Summation Net-</a:t>
                </a:r>
                <a:r>
                  <a:rPr lang="e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b="0" dirty="0"/>
              </a:p>
            </p:txBody>
          </p:sp>
        </mc:Choice>
        <mc:Fallback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7E2DE539-2AF4-B544-4EB3-2A1B521932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  <a:blipFill>
                <a:blip r:embed="rId3"/>
                <a:stretch>
                  <a:fillRect l="-1783" t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E65581FA-A527-53DB-B267-EFDD82B29AC4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D92E879D-4133-FC8C-6040-3824BB6CED61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4C4C7-1BFF-B2CD-370F-88BC7BB26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62"/>
          <a:stretch/>
        </p:blipFill>
        <p:spPr>
          <a:xfrm>
            <a:off x="719998" y="1297334"/>
            <a:ext cx="8086725" cy="319898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2142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41B5FD2A-1FB6-5D00-1A5D-FA7337B8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860C8F28-05E8-6F9A-2F02-0F02374EF6AF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Training </a:t>
                </a:r>
                <a:r>
                  <a:rPr lang="en" b="0" dirty="0"/>
                  <a:t>- Hitung </a:t>
                </a:r>
                <a14:m>
                  <m:oMath xmlns:m="http://schemas.openxmlformats.org/officeDocument/2006/math">
                    <m:r>
                      <a:rPr lang="e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b="0" dirty="0"/>
              </a:p>
            </p:txBody>
          </p:sp>
        </mc:Choice>
        <mc:Fallback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860C8F28-05E8-6F9A-2F02-0F02374EF6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  <a:blipFill>
                <a:blip r:embed="rId3"/>
                <a:stretch>
                  <a:fillRect l="-1783" t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5A7187C-DAB7-417D-4713-8EDDF6E68703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86AAB014-578F-FC0B-2BB0-5A1D73B31C1A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7F54A-D7F7-1531-4B4D-DFCAA0A55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62"/>
          <a:stretch/>
        </p:blipFill>
        <p:spPr>
          <a:xfrm>
            <a:off x="719998" y="1285874"/>
            <a:ext cx="8086725" cy="150518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8459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77505F5E-95E9-1DDF-B53C-CE138B173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CFB806E7-48A8-86F3-533B-EC6EC5ED08EC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Training </a:t>
                </a:r>
                <a:r>
                  <a:rPr lang="en" b="0" dirty="0"/>
                  <a:t>– Hitung </a:t>
                </a:r>
                <a14:m>
                  <m:oMath xmlns:m="http://schemas.openxmlformats.org/officeDocument/2006/math">
                    <m:r>
                      <a:rPr lang="e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b="0" dirty="0"/>
              </a:p>
            </p:txBody>
          </p:sp>
        </mc:Choice>
        <mc:Fallback>
          <p:sp>
            <p:nvSpPr>
              <p:cNvPr id="191" name="Google Shape;191;p28">
                <a:extLst>
                  <a:ext uri="{FF2B5EF4-FFF2-40B4-BE49-F238E27FC236}">
                    <a16:creationId xmlns:a16="http://schemas.microsoft.com/office/drawing/2014/main" id="{CFB806E7-48A8-86F3-533B-EC6EC5ED08E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999" y="679099"/>
                <a:ext cx="7862025" cy="606775"/>
              </a:xfrm>
              <a:prstGeom prst="rect">
                <a:avLst/>
              </a:prstGeom>
              <a:blipFill>
                <a:blip r:embed="rId3"/>
                <a:stretch>
                  <a:fillRect l="-1783" t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07003DE1-FBA1-4F84-2435-31E3F259CFD5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A669F72E-A534-076A-F5AE-088B58C70BD9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9901A-C3C0-7169-1DEF-EB65BE3F3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62"/>
          <a:stretch/>
        </p:blipFill>
        <p:spPr>
          <a:xfrm>
            <a:off x="719998" y="1285874"/>
            <a:ext cx="8086725" cy="214149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05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BAE1C111-702B-8B24-8FB6-C213D81A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AE81104D-D734-56E1-BF4A-F2D541BE3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– Update Bobot V dan W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456D2CA-32A3-9A7E-956A-71B65F13E0DB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4EDDADF9-3CE1-3EB0-E30B-89632C640370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451B1-53E6-8A8F-6821-EA35E1F09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16"/>
          <a:stretch/>
        </p:blipFill>
        <p:spPr>
          <a:xfrm>
            <a:off x="719997" y="1285876"/>
            <a:ext cx="6322153" cy="361603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5354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F5477FFF-1166-A327-A73D-563912F4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D33F2D86-6171-D2BD-E541-CE890505C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r>
              <a:rPr lang="en" b="0" dirty="0"/>
              <a:t>- Flowchart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56A5D2E-52C4-FD4F-99C4-86BE5E629994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25F58ABB-2106-EE6B-A083-DC693154940F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0D946-DDB3-9D3D-EF3D-9EEF83D2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6" y="1365078"/>
            <a:ext cx="9144000" cy="31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1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8D2291FB-8995-9F6C-E93A-A6B319AF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2A96C315-E065-9F8C-1325-E5A79EABC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4" y="2026950"/>
            <a:ext cx="675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</a:t>
            </a:r>
            <a:r>
              <a:rPr lang="en" sz="2000" b="0" dirty="0"/>
              <a:t>Neural Network</a:t>
            </a:r>
            <a:endParaRPr sz="2000"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D80BADDF-BE43-B229-E5E2-5670CCE97F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2400" y="2026950"/>
            <a:ext cx="1782425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37D14BB2-FEAF-ADFF-844C-40B1D21211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Proses Testing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90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C731E88B-6C22-CB6A-A8CC-A0BFD2A5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>
            <a:extLst>
              <a:ext uri="{FF2B5EF4-FFF2-40B4-BE49-F238E27FC236}">
                <a16:creationId xmlns:a16="http://schemas.microsoft.com/office/drawing/2014/main" id="{7D280D97-1BA9-C286-7C45-C5BCDFBFB0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679099"/>
            <a:ext cx="7862025" cy="6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r>
              <a:rPr lang="en" b="0" dirty="0"/>
              <a:t>- Flowchart</a:t>
            </a:r>
            <a:endParaRPr b="0" dirty="0"/>
          </a:p>
        </p:txBody>
      </p:sp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135114DA-2B0E-26FF-61F3-8FF093044CAF}"/>
              </a:ext>
            </a:extLst>
          </p:cNvPr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D404EFC6-D963-E7D7-A7E0-AF2B58CD901F}"/>
              </a:ext>
            </a:extLst>
          </p:cNvPr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0F01C-3ACF-0142-AB35-672FA505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226" y="1859548"/>
            <a:ext cx="9144000" cy="21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A6A6FB0C-C6ED-6891-4327-14B0B2BA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>
            <a:extLst>
              <a:ext uri="{FF2B5EF4-FFF2-40B4-BE49-F238E27FC236}">
                <a16:creationId xmlns:a16="http://schemas.microsoft.com/office/drawing/2014/main" id="{4B3CE6AB-C32A-441B-F18A-FE8E65E81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</a:t>
            </a:r>
            <a:r>
              <a:rPr lang="en" b="0" dirty="0"/>
              <a:t>Backpropagation</a:t>
            </a:r>
            <a:endParaRPr b="0" dirty="0"/>
          </a:p>
        </p:txBody>
      </p:sp>
      <p:sp>
        <p:nvSpPr>
          <p:cNvPr id="170" name="Google Shape;170;p26">
            <a:extLst>
              <a:ext uri="{FF2B5EF4-FFF2-40B4-BE49-F238E27FC236}">
                <a16:creationId xmlns:a16="http://schemas.microsoft.com/office/drawing/2014/main" id="{EDA53008-D4C0-DB61-580D-99AE5076FC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71" name="Google Shape;171;p26">
            <a:extLst>
              <a:ext uri="{FF2B5EF4-FFF2-40B4-BE49-F238E27FC236}">
                <a16:creationId xmlns:a16="http://schemas.microsoft.com/office/drawing/2014/main" id="{B7731F0E-867E-56D1-86EE-5CEC3FD1AF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Baca dataset dari file .csv menggunakan Scanner. Split Dataset menjadi data Training dan Data Testing</a:t>
            </a:r>
            <a:endParaRPr dirty="0"/>
          </a:p>
        </p:txBody>
      </p:sp>
      <p:sp>
        <p:nvSpPr>
          <p:cNvPr id="172" name="Google Shape;172;p26">
            <a:extLst>
              <a:ext uri="{FF2B5EF4-FFF2-40B4-BE49-F238E27FC236}">
                <a16:creationId xmlns:a16="http://schemas.microsoft.com/office/drawing/2014/main" id="{0BDCA218-1C0B-2EE7-B80F-7359E8B386BA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19218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  <p:sp>
        <p:nvSpPr>
          <p:cNvPr id="173" name="Google Shape;173;p26">
            <a:extLst>
              <a:ext uri="{FF2B5EF4-FFF2-40B4-BE49-F238E27FC236}">
                <a16:creationId xmlns:a16="http://schemas.microsoft.com/office/drawing/2014/main" id="{E77F8462-E0DC-F2E9-9F64-5B285F598FE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19218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Training Neural Network Backpropagation untuk membangun Model Neural Network yang terdiri dari Array Bobot V dan 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Input</a:t>
            </a:r>
            <a:r>
              <a:rPr lang="en" dirty="0"/>
              <a:t>: Data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Output</a:t>
            </a:r>
            <a:r>
              <a:rPr lang="en" dirty="0"/>
              <a:t>: Array Bobot V dan W</a:t>
            </a:r>
            <a:endParaRPr dirty="0"/>
          </a:p>
        </p:txBody>
      </p:sp>
      <p:sp>
        <p:nvSpPr>
          <p:cNvPr id="174" name="Google Shape;174;p26">
            <a:extLst>
              <a:ext uri="{FF2B5EF4-FFF2-40B4-BE49-F238E27FC236}">
                <a16:creationId xmlns:a16="http://schemas.microsoft.com/office/drawing/2014/main" id="{79E773CB-FCF9-4D7A-96E2-18E832AA98F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118442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75" name="Google Shape;175;p26">
            <a:extLst>
              <a:ext uri="{FF2B5EF4-FFF2-40B4-BE49-F238E27FC236}">
                <a16:creationId xmlns:a16="http://schemas.microsoft.com/office/drawing/2014/main" id="{605D1462-5DC9-4551-9EE1-09DF1BC34BF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18442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Pengujian menggunakan Data Testing dan Model Neural Network untuk mengetahui akurasi Model yang telah dibangun di proses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Input</a:t>
            </a:r>
            <a:r>
              <a:rPr lang="en" dirty="0"/>
              <a:t>: Data Testing, Aray Bobot V dan 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Output</a:t>
            </a:r>
            <a:r>
              <a:rPr lang="en" dirty="0"/>
              <a:t>: Akurasi</a:t>
            </a:r>
            <a:endParaRPr dirty="0"/>
          </a:p>
        </p:txBody>
      </p:sp>
      <p:sp>
        <p:nvSpPr>
          <p:cNvPr id="176" name="Google Shape;176;p26">
            <a:extLst>
              <a:ext uri="{FF2B5EF4-FFF2-40B4-BE49-F238E27FC236}">
                <a16:creationId xmlns:a16="http://schemas.microsoft.com/office/drawing/2014/main" id="{05771FE1-E17B-EB62-BB1A-5373F3190A26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1712783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7" name="Google Shape;177;p26">
            <a:extLst>
              <a:ext uri="{FF2B5EF4-FFF2-40B4-BE49-F238E27FC236}">
                <a16:creationId xmlns:a16="http://schemas.microsoft.com/office/drawing/2014/main" id="{1F9973F0-6DBF-89C3-0697-074B06F437DE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419218" y="1712783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78" name="Google Shape;178;p26">
            <a:extLst>
              <a:ext uri="{FF2B5EF4-FFF2-40B4-BE49-F238E27FC236}">
                <a16:creationId xmlns:a16="http://schemas.microsoft.com/office/drawing/2014/main" id="{AD685AB2-3BCE-9539-D273-F7AA2C8865A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6118442" y="1712783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463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Jangan Lupa LIKE, SHARE, SUBSCRIBE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hlink"/>
                </a:solidFill>
                <a:uFill>
                  <a:noFill/>
                </a:uFill>
              </a:rPr>
              <a:t>FOSALGO</a:t>
            </a:r>
            <a:r>
              <a:rPr lang="en" sz="11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1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https://www.youtube.com/@FOSALGO</a:t>
            </a:r>
            <a:r>
              <a:rPr lang="en-US" sz="11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26D710CC-07B0-DA1A-9C11-84B6258F4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>
            <a:extLst>
              <a:ext uri="{FF2B5EF4-FFF2-40B4-BE49-F238E27FC236}">
                <a16:creationId xmlns:a16="http://schemas.microsoft.com/office/drawing/2014/main" id="{463EEB50-8CBC-1D86-C900-725CAEA04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b="0" dirty="0"/>
          </a:p>
        </p:txBody>
      </p:sp>
      <p:sp>
        <p:nvSpPr>
          <p:cNvPr id="184" name="Google Shape;184;p27">
            <a:extLst>
              <a:ext uri="{FF2B5EF4-FFF2-40B4-BE49-F238E27FC236}">
                <a16:creationId xmlns:a16="http://schemas.microsoft.com/office/drawing/2014/main" id="{B4CE04FB-B239-DB2F-BAB1-6E01273A43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111" y="2026950"/>
            <a:ext cx="1588714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CD90A343-0D07-F94A-2C60-7E5E5CE24D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Airlines Customer satisfaction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20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>
          <a:extLst>
            <a:ext uri="{FF2B5EF4-FFF2-40B4-BE49-F238E27FC236}">
              <a16:creationId xmlns:a16="http://schemas.microsoft.com/office/drawing/2014/main" id="{2A941D01-A104-3D33-C866-C580FCA01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>
            <a:extLst>
              <a:ext uri="{FF2B5EF4-FFF2-40B4-BE49-F238E27FC236}">
                <a16:creationId xmlns:a16="http://schemas.microsoft.com/office/drawing/2014/main" id="{E583CE19-25D3-311D-78CF-062FEFEE7D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239375"/>
            <a:ext cx="77040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https://www.kaggle.com/datasets/sjleshrac/airlines-customer-satisfaction</a:t>
            </a:r>
            <a:endParaRPr sz="1200" dirty="0"/>
          </a:p>
        </p:txBody>
      </p:sp>
      <p:sp>
        <p:nvSpPr>
          <p:cNvPr id="311" name="Google Shape;311;p37">
            <a:extLst>
              <a:ext uri="{FF2B5EF4-FFF2-40B4-BE49-F238E27FC236}">
                <a16:creationId xmlns:a16="http://schemas.microsoft.com/office/drawing/2014/main" id="{A6D3D1E8-6CDF-538C-DC02-55B8319FA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Airlines Customer satisfaction</a:t>
            </a:r>
            <a:endParaRPr dirty="0"/>
          </a:p>
        </p:txBody>
      </p:sp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57BED1E3-35E4-00EE-1C02-ADE89BA3F884}"/>
              </a:ext>
            </a:extLst>
          </p:cNvPr>
          <p:cNvSpPr/>
          <p:nvPr/>
        </p:nvSpPr>
        <p:spPr>
          <a:xfrm rot="10800000" flipH="1">
            <a:off x="4419585" y="3661752"/>
            <a:ext cx="3756813" cy="801132"/>
          </a:xfrm>
          <a:custGeom>
            <a:avLst/>
            <a:gdLst/>
            <a:ahLst/>
            <a:cxnLst/>
            <a:rect l="l" t="t" r="r" b="b"/>
            <a:pathLst>
              <a:path w="189451" h="40400" extrusionOk="0">
                <a:moveTo>
                  <a:pt x="54709" y="39395"/>
                </a:moveTo>
                <a:cubicBezTo>
                  <a:pt x="56506" y="39968"/>
                  <a:pt x="58356" y="40292"/>
                  <a:pt x="60207" y="40400"/>
                </a:cubicBezTo>
                <a:lnTo>
                  <a:pt x="62949" y="40400"/>
                </a:lnTo>
                <a:cubicBezTo>
                  <a:pt x="67214" y="40156"/>
                  <a:pt x="71359" y="38805"/>
                  <a:pt x="74758" y="36658"/>
                </a:cubicBezTo>
                <a:cubicBezTo>
                  <a:pt x="77764" y="34909"/>
                  <a:pt x="80644" y="32964"/>
                  <a:pt x="83519" y="31063"/>
                </a:cubicBezTo>
                <a:cubicBezTo>
                  <a:pt x="86390" y="29163"/>
                  <a:pt x="89257" y="27305"/>
                  <a:pt x="92234" y="25722"/>
                </a:cubicBezTo>
                <a:cubicBezTo>
                  <a:pt x="95795" y="23949"/>
                  <a:pt x="99663" y="23527"/>
                  <a:pt x="103435" y="23979"/>
                </a:cubicBezTo>
                <a:cubicBezTo>
                  <a:pt x="107209" y="24320"/>
                  <a:pt x="110759" y="25511"/>
                  <a:pt x="114055" y="27098"/>
                </a:cubicBezTo>
                <a:cubicBezTo>
                  <a:pt x="122678" y="31460"/>
                  <a:pt x="130034" y="38404"/>
                  <a:pt x="141193" y="37015"/>
                </a:cubicBezTo>
                <a:cubicBezTo>
                  <a:pt x="150069" y="35824"/>
                  <a:pt x="156409" y="30469"/>
                  <a:pt x="164526" y="27691"/>
                </a:cubicBezTo>
                <a:cubicBezTo>
                  <a:pt x="166554" y="27098"/>
                  <a:pt x="168837" y="26502"/>
                  <a:pt x="171179" y="26424"/>
                </a:cubicBezTo>
                <a:cubicBezTo>
                  <a:pt x="175334" y="25871"/>
                  <a:pt x="179440" y="26038"/>
                  <a:pt x="183492" y="26592"/>
                </a:cubicBezTo>
                <a:cubicBezTo>
                  <a:pt x="185492" y="26866"/>
                  <a:pt x="187478" y="27236"/>
                  <a:pt x="189451" y="27657"/>
                </a:cubicBezTo>
                <a:lnTo>
                  <a:pt x="189451" y="3546"/>
                </a:lnTo>
                <a:cubicBezTo>
                  <a:pt x="189428" y="3546"/>
                  <a:pt x="189407" y="3544"/>
                  <a:pt x="189384" y="3542"/>
                </a:cubicBezTo>
                <a:cubicBezTo>
                  <a:pt x="184312" y="3323"/>
                  <a:pt x="179244" y="3122"/>
                  <a:pt x="174179" y="3028"/>
                </a:cubicBezTo>
                <a:cubicBezTo>
                  <a:pt x="169099" y="2864"/>
                  <a:pt x="164086" y="3080"/>
                  <a:pt x="159075" y="3435"/>
                </a:cubicBezTo>
                <a:cubicBezTo>
                  <a:pt x="154063" y="3791"/>
                  <a:pt x="149055" y="4287"/>
                  <a:pt x="143983" y="4676"/>
                </a:cubicBezTo>
                <a:cubicBezTo>
                  <a:pt x="140685" y="4683"/>
                  <a:pt x="137388" y="4883"/>
                  <a:pt x="134092" y="4287"/>
                </a:cubicBezTo>
                <a:cubicBezTo>
                  <a:pt x="122806" y="2204"/>
                  <a:pt x="111837" y="1360"/>
                  <a:pt x="100933" y="1471"/>
                </a:cubicBezTo>
                <a:cubicBezTo>
                  <a:pt x="95481" y="1526"/>
                  <a:pt x="90046" y="1821"/>
                  <a:pt x="84596" y="2371"/>
                </a:cubicBezTo>
                <a:cubicBezTo>
                  <a:pt x="80587" y="3319"/>
                  <a:pt x="76556" y="4015"/>
                  <a:pt x="72508" y="4516"/>
                </a:cubicBezTo>
                <a:cubicBezTo>
                  <a:pt x="68458" y="5016"/>
                  <a:pt x="64391" y="5322"/>
                  <a:pt x="60311" y="5468"/>
                </a:cubicBezTo>
                <a:cubicBezTo>
                  <a:pt x="57499" y="5476"/>
                  <a:pt x="54709" y="5476"/>
                  <a:pt x="51667" y="4883"/>
                </a:cubicBezTo>
                <a:cubicBezTo>
                  <a:pt x="34072" y="2092"/>
                  <a:pt x="17146" y="1"/>
                  <a:pt x="0" y="2827"/>
                </a:cubicBezTo>
                <a:lnTo>
                  <a:pt x="0" y="34113"/>
                </a:lnTo>
                <a:cubicBezTo>
                  <a:pt x="4592" y="31623"/>
                  <a:pt x="8631" y="28465"/>
                  <a:pt x="13876" y="27098"/>
                </a:cubicBezTo>
                <a:cubicBezTo>
                  <a:pt x="29855" y="22734"/>
                  <a:pt x="41267" y="35031"/>
                  <a:pt x="54709" y="39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24A9814F-5BDF-EA7A-04C5-CB4467D4F452}"/>
              </a:ext>
            </a:extLst>
          </p:cNvPr>
          <p:cNvSpPr/>
          <p:nvPr/>
        </p:nvSpPr>
        <p:spPr>
          <a:xfrm rot="10800000" flipH="1">
            <a:off x="4419585" y="3693917"/>
            <a:ext cx="3756813" cy="801191"/>
          </a:xfrm>
          <a:custGeom>
            <a:avLst/>
            <a:gdLst/>
            <a:ahLst/>
            <a:cxnLst/>
            <a:rect l="l" t="t" r="r" b="b"/>
            <a:pathLst>
              <a:path w="189451" h="40403" extrusionOk="0">
                <a:moveTo>
                  <a:pt x="189451" y="0"/>
                </a:moveTo>
                <a:cubicBezTo>
                  <a:pt x="180612" y="819"/>
                  <a:pt x="171857" y="2484"/>
                  <a:pt x="162793" y="3371"/>
                </a:cubicBezTo>
                <a:cubicBezTo>
                  <a:pt x="157722" y="3719"/>
                  <a:pt x="152903" y="3719"/>
                  <a:pt x="148062" y="3670"/>
                </a:cubicBezTo>
                <a:cubicBezTo>
                  <a:pt x="141727" y="3248"/>
                  <a:pt x="135390" y="2974"/>
                  <a:pt x="129048" y="2809"/>
                </a:cubicBezTo>
                <a:cubicBezTo>
                  <a:pt x="122706" y="2641"/>
                  <a:pt x="116356" y="2581"/>
                  <a:pt x="109996" y="2586"/>
                </a:cubicBezTo>
                <a:cubicBezTo>
                  <a:pt x="105754" y="2596"/>
                  <a:pt x="101506" y="2641"/>
                  <a:pt x="97247" y="2766"/>
                </a:cubicBezTo>
                <a:cubicBezTo>
                  <a:pt x="91824" y="3178"/>
                  <a:pt x="86407" y="3422"/>
                  <a:pt x="80993" y="3537"/>
                </a:cubicBezTo>
                <a:cubicBezTo>
                  <a:pt x="76906" y="3496"/>
                  <a:pt x="72842" y="3258"/>
                  <a:pt x="68788" y="2945"/>
                </a:cubicBezTo>
                <a:cubicBezTo>
                  <a:pt x="63969" y="2536"/>
                  <a:pt x="59152" y="1941"/>
                  <a:pt x="54301" y="1512"/>
                </a:cubicBezTo>
                <a:cubicBezTo>
                  <a:pt x="49452" y="1084"/>
                  <a:pt x="44570" y="824"/>
                  <a:pt x="39638" y="1113"/>
                </a:cubicBezTo>
                <a:cubicBezTo>
                  <a:pt x="26458" y="2169"/>
                  <a:pt x="13288" y="3449"/>
                  <a:pt x="0" y="3488"/>
                </a:cubicBezTo>
                <a:lnTo>
                  <a:pt x="0" y="36304"/>
                </a:lnTo>
                <a:cubicBezTo>
                  <a:pt x="8688" y="37582"/>
                  <a:pt x="17485" y="37089"/>
                  <a:pt x="24914" y="32553"/>
                </a:cubicBezTo>
                <a:cubicBezTo>
                  <a:pt x="30748" y="28901"/>
                  <a:pt x="34044" y="24381"/>
                  <a:pt x="39878" y="21078"/>
                </a:cubicBezTo>
                <a:cubicBezTo>
                  <a:pt x="50784" y="14819"/>
                  <a:pt x="60674" y="25251"/>
                  <a:pt x="68283" y="29597"/>
                </a:cubicBezTo>
                <a:cubicBezTo>
                  <a:pt x="73609" y="32727"/>
                  <a:pt x="80964" y="34291"/>
                  <a:pt x="87520" y="31778"/>
                </a:cubicBezTo>
                <a:cubicBezTo>
                  <a:pt x="93112" y="29232"/>
                  <a:pt x="98375" y="25973"/>
                  <a:pt x="104207" y="23364"/>
                </a:cubicBezTo>
                <a:cubicBezTo>
                  <a:pt x="107759" y="21800"/>
                  <a:pt x="111816" y="21104"/>
                  <a:pt x="115908" y="21456"/>
                </a:cubicBezTo>
                <a:cubicBezTo>
                  <a:pt x="119805" y="21876"/>
                  <a:pt x="123387" y="23126"/>
                  <a:pt x="126780" y="24798"/>
                </a:cubicBezTo>
                <a:cubicBezTo>
                  <a:pt x="133563" y="28145"/>
                  <a:pt x="139587" y="33187"/>
                  <a:pt x="145800" y="36752"/>
                </a:cubicBezTo>
                <a:cubicBezTo>
                  <a:pt x="149858" y="39185"/>
                  <a:pt x="154931" y="40402"/>
                  <a:pt x="160322" y="40186"/>
                </a:cubicBezTo>
                <a:cubicBezTo>
                  <a:pt x="173444" y="38838"/>
                  <a:pt x="178264" y="29450"/>
                  <a:pt x="185619" y="22670"/>
                </a:cubicBezTo>
                <a:cubicBezTo>
                  <a:pt x="186613" y="21792"/>
                  <a:pt x="187968" y="21148"/>
                  <a:pt x="189451" y="20624"/>
                </a:cubicBezTo>
                <a:lnTo>
                  <a:pt x="1894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37">
            <a:extLst>
              <a:ext uri="{FF2B5EF4-FFF2-40B4-BE49-F238E27FC236}">
                <a16:creationId xmlns:a16="http://schemas.microsoft.com/office/drawing/2014/main" id="{B1B74DF9-2511-3243-48D5-4375914D84BD}"/>
              </a:ext>
            </a:extLst>
          </p:cNvPr>
          <p:cNvSpPr/>
          <p:nvPr/>
        </p:nvSpPr>
        <p:spPr>
          <a:xfrm rot="10800000" flipH="1">
            <a:off x="4419585" y="4079531"/>
            <a:ext cx="3756813" cy="765478"/>
          </a:xfrm>
          <a:custGeom>
            <a:avLst/>
            <a:gdLst/>
            <a:ahLst/>
            <a:cxnLst/>
            <a:rect l="l" t="t" r="r" b="b"/>
            <a:pathLst>
              <a:path w="189451" h="38602" extrusionOk="0">
                <a:moveTo>
                  <a:pt x="189451" y="2800"/>
                </a:moveTo>
                <a:cubicBezTo>
                  <a:pt x="188213" y="2766"/>
                  <a:pt x="186975" y="2731"/>
                  <a:pt x="185737" y="2693"/>
                </a:cubicBezTo>
                <a:cubicBezTo>
                  <a:pt x="179929" y="2534"/>
                  <a:pt x="174124" y="2307"/>
                  <a:pt x="168322" y="2096"/>
                </a:cubicBezTo>
                <a:cubicBezTo>
                  <a:pt x="162522" y="1884"/>
                  <a:pt x="156726" y="1691"/>
                  <a:pt x="150932" y="1602"/>
                </a:cubicBezTo>
                <a:cubicBezTo>
                  <a:pt x="145121" y="1444"/>
                  <a:pt x="139387" y="1650"/>
                  <a:pt x="133655" y="1993"/>
                </a:cubicBezTo>
                <a:cubicBezTo>
                  <a:pt x="127923" y="2333"/>
                  <a:pt x="122193" y="2809"/>
                  <a:pt x="116393" y="3182"/>
                </a:cubicBezTo>
                <a:cubicBezTo>
                  <a:pt x="112621" y="3190"/>
                  <a:pt x="108849" y="3380"/>
                  <a:pt x="105079" y="2809"/>
                </a:cubicBezTo>
                <a:cubicBezTo>
                  <a:pt x="92169" y="810"/>
                  <a:pt x="79623" y="0"/>
                  <a:pt x="67151" y="106"/>
                </a:cubicBezTo>
                <a:cubicBezTo>
                  <a:pt x="60916" y="159"/>
                  <a:pt x="54699" y="443"/>
                  <a:pt x="48464" y="970"/>
                </a:cubicBezTo>
                <a:cubicBezTo>
                  <a:pt x="43879" y="1881"/>
                  <a:pt x="39268" y="2547"/>
                  <a:pt x="34636" y="3029"/>
                </a:cubicBezTo>
                <a:cubicBezTo>
                  <a:pt x="30006" y="3509"/>
                  <a:pt x="25355" y="3803"/>
                  <a:pt x="20687" y="3944"/>
                </a:cubicBezTo>
                <a:cubicBezTo>
                  <a:pt x="17470" y="3951"/>
                  <a:pt x="14279" y="3951"/>
                  <a:pt x="10799" y="3380"/>
                </a:cubicBezTo>
                <a:cubicBezTo>
                  <a:pt x="7176" y="2898"/>
                  <a:pt x="3579" y="2439"/>
                  <a:pt x="0" y="2025"/>
                </a:cubicBezTo>
                <a:lnTo>
                  <a:pt x="0" y="30928"/>
                </a:lnTo>
                <a:cubicBezTo>
                  <a:pt x="4687" y="33051"/>
                  <a:pt x="9365" y="35168"/>
                  <a:pt x="14279" y="36507"/>
                </a:cubicBezTo>
                <a:cubicBezTo>
                  <a:pt x="22112" y="38601"/>
                  <a:pt x="30814" y="37268"/>
                  <a:pt x="37211" y="33880"/>
                </a:cubicBezTo>
                <a:cubicBezTo>
                  <a:pt x="40651" y="32201"/>
                  <a:pt x="43944" y="30335"/>
                  <a:pt x="47233" y="28510"/>
                </a:cubicBezTo>
                <a:cubicBezTo>
                  <a:pt x="50516" y="26685"/>
                  <a:pt x="53797" y="24902"/>
                  <a:pt x="57202" y="23384"/>
                </a:cubicBezTo>
                <a:cubicBezTo>
                  <a:pt x="61274" y="21680"/>
                  <a:pt x="65699" y="21276"/>
                  <a:pt x="70014" y="21711"/>
                </a:cubicBezTo>
                <a:cubicBezTo>
                  <a:pt x="74328" y="22039"/>
                  <a:pt x="78390" y="23181"/>
                  <a:pt x="82161" y="24703"/>
                </a:cubicBezTo>
                <a:cubicBezTo>
                  <a:pt x="92023" y="28891"/>
                  <a:pt x="100437" y="35555"/>
                  <a:pt x="113200" y="34223"/>
                </a:cubicBezTo>
                <a:cubicBezTo>
                  <a:pt x="123355" y="33080"/>
                  <a:pt x="130607" y="27939"/>
                  <a:pt x="139890" y="25274"/>
                </a:cubicBezTo>
                <a:cubicBezTo>
                  <a:pt x="142210" y="24703"/>
                  <a:pt x="144820" y="24131"/>
                  <a:pt x="147501" y="24057"/>
                </a:cubicBezTo>
                <a:cubicBezTo>
                  <a:pt x="152253" y="23526"/>
                  <a:pt x="156949" y="23687"/>
                  <a:pt x="161583" y="24219"/>
                </a:cubicBezTo>
                <a:cubicBezTo>
                  <a:pt x="166215" y="24751"/>
                  <a:pt x="170785" y="25655"/>
                  <a:pt x="175281" y="26607"/>
                </a:cubicBezTo>
                <a:cubicBezTo>
                  <a:pt x="180076" y="27655"/>
                  <a:pt x="184767" y="28771"/>
                  <a:pt x="189451" y="298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>
            <a:extLst>
              <a:ext uri="{FF2B5EF4-FFF2-40B4-BE49-F238E27FC236}">
                <a16:creationId xmlns:a16="http://schemas.microsoft.com/office/drawing/2014/main" id="{B5166213-FB2C-D0B7-7DFD-737D8F86BEEA}"/>
              </a:ext>
            </a:extLst>
          </p:cNvPr>
          <p:cNvSpPr/>
          <p:nvPr/>
        </p:nvSpPr>
        <p:spPr>
          <a:xfrm>
            <a:off x="4419585" y="2201696"/>
            <a:ext cx="3756813" cy="1212545"/>
          </a:xfrm>
          <a:custGeom>
            <a:avLst/>
            <a:gdLst/>
            <a:ahLst/>
            <a:cxnLst/>
            <a:rect l="l" t="t" r="r" b="b"/>
            <a:pathLst>
              <a:path w="189451" h="61147" extrusionOk="0">
                <a:moveTo>
                  <a:pt x="189451" y="3109"/>
                </a:moveTo>
                <a:cubicBezTo>
                  <a:pt x="173021" y="2370"/>
                  <a:pt x="156661" y="2537"/>
                  <a:pt x="140216" y="3392"/>
                </a:cubicBezTo>
                <a:cubicBezTo>
                  <a:pt x="135923" y="3614"/>
                  <a:pt x="131627" y="3883"/>
                  <a:pt x="127313" y="4167"/>
                </a:cubicBezTo>
                <a:cubicBezTo>
                  <a:pt x="119347" y="3762"/>
                  <a:pt x="111448" y="2527"/>
                  <a:pt x="103511" y="1567"/>
                </a:cubicBezTo>
                <a:cubicBezTo>
                  <a:pt x="95573" y="605"/>
                  <a:pt x="87580" y="1"/>
                  <a:pt x="79359" y="1234"/>
                </a:cubicBezTo>
                <a:cubicBezTo>
                  <a:pt x="73731" y="3312"/>
                  <a:pt x="68059" y="4806"/>
                  <a:pt x="62358" y="5817"/>
                </a:cubicBezTo>
                <a:cubicBezTo>
                  <a:pt x="56659" y="6826"/>
                  <a:pt x="50930" y="7350"/>
                  <a:pt x="45167" y="7383"/>
                </a:cubicBezTo>
                <a:cubicBezTo>
                  <a:pt x="30144" y="3938"/>
                  <a:pt x="15100" y="2636"/>
                  <a:pt x="0" y="2483"/>
                </a:cubicBezTo>
                <a:lnTo>
                  <a:pt x="0" y="37911"/>
                </a:lnTo>
                <a:cubicBezTo>
                  <a:pt x="13949" y="35528"/>
                  <a:pt x="26722" y="47762"/>
                  <a:pt x="38860" y="55988"/>
                </a:cubicBezTo>
                <a:cubicBezTo>
                  <a:pt x="44952" y="60115"/>
                  <a:pt x="51913" y="61147"/>
                  <a:pt x="58472" y="58658"/>
                </a:cubicBezTo>
                <a:cubicBezTo>
                  <a:pt x="65257" y="55730"/>
                  <a:pt x="71205" y="49967"/>
                  <a:pt x="77441" y="44980"/>
                </a:cubicBezTo>
                <a:cubicBezTo>
                  <a:pt x="84984" y="39131"/>
                  <a:pt x="93686" y="37411"/>
                  <a:pt x="101954" y="40207"/>
                </a:cubicBezTo>
                <a:cubicBezTo>
                  <a:pt x="106196" y="41561"/>
                  <a:pt x="110441" y="43270"/>
                  <a:pt x="114709" y="44769"/>
                </a:cubicBezTo>
                <a:cubicBezTo>
                  <a:pt x="118979" y="46269"/>
                  <a:pt x="123277" y="47559"/>
                  <a:pt x="127628" y="48075"/>
                </a:cubicBezTo>
                <a:cubicBezTo>
                  <a:pt x="134880" y="48763"/>
                  <a:pt x="141842" y="47043"/>
                  <a:pt x="148382" y="44092"/>
                </a:cubicBezTo>
                <a:cubicBezTo>
                  <a:pt x="156378" y="40671"/>
                  <a:pt x="163890" y="37927"/>
                  <a:pt x="172302" y="39131"/>
                </a:cubicBezTo>
                <a:cubicBezTo>
                  <a:pt x="178342" y="40074"/>
                  <a:pt x="183947" y="42256"/>
                  <a:pt x="189451" y="44772"/>
                </a:cubicBezTo>
                <a:lnTo>
                  <a:pt x="189451" y="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37">
            <a:extLst>
              <a:ext uri="{FF2B5EF4-FFF2-40B4-BE49-F238E27FC236}">
                <a16:creationId xmlns:a16="http://schemas.microsoft.com/office/drawing/2014/main" id="{93D21525-EBC4-16CD-B241-3BA39CDEDB21}"/>
              </a:ext>
            </a:extLst>
          </p:cNvPr>
          <p:cNvSpPr/>
          <p:nvPr/>
        </p:nvSpPr>
        <p:spPr>
          <a:xfrm>
            <a:off x="4419585" y="2179923"/>
            <a:ext cx="3756813" cy="1022316"/>
          </a:xfrm>
          <a:custGeom>
            <a:avLst/>
            <a:gdLst/>
            <a:ahLst/>
            <a:cxnLst/>
            <a:rect l="l" t="t" r="r" b="b"/>
            <a:pathLst>
              <a:path w="189451" h="51554" extrusionOk="0">
                <a:moveTo>
                  <a:pt x="189451" y="160"/>
                </a:moveTo>
                <a:cubicBezTo>
                  <a:pt x="177987" y="122"/>
                  <a:pt x="166489" y="2116"/>
                  <a:pt x="154689" y="4514"/>
                </a:cubicBezTo>
                <a:cubicBezTo>
                  <a:pt x="151646" y="5277"/>
                  <a:pt x="148857" y="5277"/>
                  <a:pt x="146045" y="5267"/>
                </a:cubicBezTo>
                <a:cubicBezTo>
                  <a:pt x="141963" y="5079"/>
                  <a:pt x="137898" y="4686"/>
                  <a:pt x="133848" y="4044"/>
                </a:cubicBezTo>
                <a:cubicBezTo>
                  <a:pt x="129800" y="3401"/>
                  <a:pt x="125769" y="2510"/>
                  <a:pt x="121760" y="1295"/>
                </a:cubicBezTo>
                <a:cubicBezTo>
                  <a:pt x="116310" y="590"/>
                  <a:pt x="110874" y="212"/>
                  <a:pt x="105423" y="142"/>
                </a:cubicBezTo>
                <a:cubicBezTo>
                  <a:pt x="94519" y="1"/>
                  <a:pt x="83550" y="1081"/>
                  <a:pt x="72264" y="3752"/>
                </a:cubicBezTo>
                <a:cubicBezTo>
                  <a:pt x="68968" y="4514"/>
                  <a:pt x="65669" y="4259"/>
                  <a:pt x="62373" y="4250"/>
                </a:cubicBezTo>
                <a:cubicBezTo>
                  <a:pt x="57301" y="3752"/>
                  <a:pt x="52291" y="3116"/>
                  <a:pt x="47281" y="2660"/>
                </a:cubicBezTo>
                <a:cubicBezTo>
                  <a:pt x="42270" y="2204"/>
                  <a:pt x="37257" y="1926"/>
                  <a:pt x="32177" y="2137"/>
                </a:cubicBezTo>
                <a:cubicBezTo>
                  <a:pt x="27112" y="2257"/>
                  <a:pt x="22044" y="2515"/>
                  <a:pt x="16972" y="2798"/>
                </a:cubicBezTo>
                <a:cubicBezTo>
                  <a:pt x="11900" y="3080"/>
                  <a:pt x="6826" y="3383"/>
                  <a:pt x="1748" y="3597"/>
                </a:cubicBezTo>
                <a:cubicBezTo>
                  <a:pt x="1165" y="3623"/>
                  <a:pt x="583" y="3648"/>
                  <a:pt x="0" y="3674"/>
                </a:cubicBezTo>
                <a:lnTo>
                  <a:pt x="0" y="39329"/>
                </a:lnTo>
                <a:cubicBezTo>
                  <a:pt x="3597" y="38065"/>
                  <a:pt x="7208" y="36765"/>
                  <a:pt x="10888" y="35534"/>
                </a:cubicBezTo>
                <a:cubicBezTo>
                  <a:pt x="14819" y="34264"/>
                  <a:pt x="18815" y="33055"/>
                  <a:pt x="22864" y="32344"/>
                </a:cubicBezTo>
                <a:cubicBezTo>
                  <a:pt x="26916" y="31634"/>
                  <a:pt x="31022" y="31420"/>
                  <a:pt x="35177" y="32129"/>
                </a:cubicBezTo>
                <a:cubicBezTo>
                  <a:pt x="37518" y="32229"/>
                  <a:pt x="39800" y="32992"/>
                  <a:pt x="41830" y="33754"/>
                </a:cubicBezTo>
                <a:cubicBezTo>
                  <a:pt x="49945" y="37315"/>
                  <a:pt x="56287" y="44180"/>
                  <a:pt x="65163" y="45706"/>
                </a:cubicBezTo>
                <a:cubicBezTo>
                  <a:pt x="76322" y="47486"/>
                  <a:pt x="83678" y="38586"/>
                  <a:pt x="92301" y="32992"/>
                </a:cubicBezTo>
                <a:cubicBezTo>
                  <a:pt x="95597" y="30957"/>
                  <a:pt x="99147" y="29432"/>
                  <a:pt x="102921" y="28996"/>
                </a:cubicBezTo>
                <a:cubicBezTo>
                  <a:pt x="106693" y="28415"/>
                  <a:pt x="110561" y="28955"/>
                  <a:pt x="114120" y="31228"/>
                </a:cubicBezTo>
                <a:cubicBezTo>
                  <a:pt x="117099" y="33258"/>
                  <a:pt x="119966" y="35639"/>
                  <a:pt x="122837" y="38076"/>
                </a:cubicBezTo>
                <a:cubicBezTo>
                  <a:pt x="125712" y="40513"/>
                  <a:pt x="128592" y="43007"/>
                  <a:pt x="131598" y="45249"/>
                </a:cubicBezTo>
                <a:cubicBezTo>
                  <a:pt x="137190" y="49773"/>
                  <a:pt x="144799" y="51553"/>
                  <a:pt x="151646" y="48756"/>
                </a:cubicBezTo>
                <a:cubicBezTo>
                  <a:pt x="164224" y="43522"/>
                  <a:pt x="175024" y="29385"/>
                  <a:pt x="189451" y="3217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7">
            <a:extLst>
              <a:ext uri="{FF2B5EF4-FFF2-40B4-BE49-F238E27FC236}">
                <a16:creationId xmlns:a16="http://schemas.microsoft.com/office/drawing/2014/main" id="{45980CBE-040C-62A3-B491-A60C88406A08}"/>
              </a:ext>
            </a:extLst>
          </p:cNvPr>
          <p:cNvSpPr/>
          <p:nvPr/>
        </p:nvSpPr>
        <p:spPr>
          <a:xfrm>
            <a:off x="4419585" y="1827286"/>
            <a:ext cx="3756813" cy="1149704"/>
          </a:xfrm>
          <a:custGeom>
            <a:avLst/>
            <a:gdLst/>
            <a:ahLst/>
            <a:cxnLst/>
            <a:rect l="l" t="t" r="r" b="b"/>
            <a:pathLst>
              <a:path w="189451" h="57978" extrusionOk="0">
                <a:moveTo>
                  <a:pt x="189451" y="3852"/>
                </a:moveTo>
                <a:cubicBezTo>
                  <a:pt x="173872" y="4576"/>
                  <a:pt x="158481" y="2321"/>
                  <a:pt x="143076" y="515"/>
                </a:cubicBezTo>
                <a:cubicBezTo>
                  <a:pt x="138146" y="93"/>
                  <a:pt x="133264" y="475"/>
                  <a:pt x="128413" y="1099"/>
                </a:cubicBezTo>
                <a:cubicBezTo>
                  <a:pt x="123564" y="1725"/>
                  <a:pt x="118746" y="2597"/>
                  <a:pt x="113929" y="3194"/>
                </a:cubicBezTo>
                <a:cubicBezTo>
                  <a:pt x="109874" y="3653"/>
                  <a:pt x="105810" y="4000"/>
                  <a:pt x="101722" y="4060"/>
                </a:cubicBezTo>
                <a:cubicBezTo>
                  <a:pt x="96308" y="3893"/>
                  <a:pt x="90893" y="3536"/>
                  <a:pt x="85467" y="2932"/>
                </a:cubicBezTo>
                <a:cubicBezTo>
                  <a:pt x="81210" y="2751"/>
                  <a:pt x="76961" y="2684"/>
                  <a:pt x="72719" y="2670"/>
                </a:cubicBezTo>
                <a:cubicBezTo>
                  <a:pt x="66359" y="2663"/>
                  <a:pt x="60011" y="2751"/>
                  <a:pt x="53667" y="2994"/>
                </a:cubicBezTo>
                <a:cubicBezTo>
                  <a:pt x="47325" y="3237"/>
                  <a:pt x="40990" y="3638"/>
                  <a:pt x="34654" y="4256"/>
                </a:cubicBezTo>
                <a:cubicBezTo>
                  <a:pt x="29813" y="4326"/>
                  <a:pt x="24995" y="4326"/>
                  <a:pt x="19921" y="3818"/>
                </a:cubicBezTo>
                <a:cubicBezTo>
                  <a:pt x="13164" y="2850"/>
                  <a:pt x="6577" y="1250"/>
                  <a:pt x="0" y="1"/>
                </a:cubicBezTo>
                <a:lnTo>
                  <a:pt x="0" y="36287"/>
                </a:lnTo>
                <a:cubicBezTo>
                  <a:pt x="5925" y="45495"/>
                  <a:pt x="11065" y="55960"/>
                  <a:pt x="22392" y="57662"/>
                </a:cubicBezTo>
                <a:cubicBezTo>
                  <a:pt x="27784" y="57978"/>
                  <a:pt x="32857" y="56198"/>
                  <a:pt x="36914" y="52639"/>
                </a:cubicBezTo>
                <a:cubicBezTo>
                  <a:pt x="43128" y="47426"/>
                  <a:pt x="49152" y="40052"/>
                  <a:pt x="55935" y="35156"/>
                </a:cubicBezTo>
                <a:cubicBezTo>
                  <a:pt x="59327" y="32709"/>
                  <a:pt x="62910" y="30883"/>
                  <a:pt x="66807" y="30269"/>
                </a:cubicBezTo>
                <a:cubicBezTo>
                  <a:pt x="70898" y="29754"/>
                  <a:pt x="74956" y="30771"/>
                  <a:pt x="78507" y="33058"/>
                </a:cubicBezTo>
                <a:cubicBezTo>
                  <a:pt x="84340" y="36872"/>
                  <a:pt x="89603" y="41641"/>
                  <a:pt x="95195" y="45364"/>
                </a:cubicBezTo>
                <a:cubicBezTo>
                  <a:pt x="101751" y="49039"/>
                  <a:pt x="109105" y="46751"/>
                  <a:pt x="114432" y="42174"/>
                </a:cubicBezTo>
                <a:cubicBezTo>
                  <a:pt x="122041" y="35818"/>
                  <a:pt x="131932" y="20561"/>
                  <a:pt x="142838" y="29715"/>
                </a:cubicBezTo>
                <a:cubicBezTo>
                  <a:pt x="148670" y="34546"/>
                  <a:pt x="151967" y="41157"/>
                  <a:pt x="157801" y="46496"/>
                </a:cubicBezTo>
                <a:cubicBezTo>
                  <a:pt x="167164" y="54860"/>
                  <a:pt x="178697" y="53828"/>
                  <a:pt x="189451" y="50058"/>
                </a:cubicBezTo>
                <a:lnTo>
                  <a:pt x="189451" y="385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53FC4-F507-2B84-9F2F-A7254E67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72" y="1827286"/>
            <a:ext cx="4489526" cy="30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69DA589F-B779-3D64-73EC-1BA41CFD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9F0D9D00-3921-835C-78E2-5B70FB9D7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Baca </a:t>
            </a:r>
            <a:r>
              <a:rPr lang="en" b="0" dirty="0"/>
              <a:t>Dataset</a:t>
            </a:r>
            <a:endParaRPr b="0" dirty="0"/>
          </a:p>
        </p:txBody>
      </p:sp>
      <p:sp>
        <p:nvSpPr>
          <p:cNvPr id="257" name="Google Shape;257;p34">
            <a:extLst>
              <a:ext uri="{FF2B5EF4-FFF2-40B4-BE49-F238E27FC236}">
                <a16:creationId xmlns:a16="http://schemas.microsoft.com/office/drawing/2014/main" id="{B4479995-B829-D2E1-5008-3295FB00E80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filename = "src/fosalgo/Invistico_Airline.csv";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String[] header = null;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double[][] data = null;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75F45-0B95-3105-FE82-DE395B67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"/>
          <a:stretch/>
        </p:blipFill>
        <p:spPr>
          <a:xfrm>
            <a:off x="4233601" y="931325"/>
            <a:ext cx="4832390" cy="4118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59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67184168-059E-2C7A-2118-AFAD17F8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4E17FD3A-2871-6BA1-D070-491E60BE7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Transformasi </a:t>
            </a:r>
            <a:r>
              <a:rPr lang="en" b="0" dirty="0"/>
              <a:t>Data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F8770-2618-0E83-58A9-F1E806CD4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3935194" cy="36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7499F4D2-C22D-D75F-9422-6AF4B0D92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C4BBA36F-668F-3783-533F-D57F8B76F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Nilai </a:t>
            </a:r>
            <a:r>
              <a:rPr lang="en" b="0" dirty="0"/>
              <a:t>MIN-MAX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135B4-C4FF-AC8B-7348-A764A328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2739"/>
            <a:ext cx="4662231" cy="3162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21F6E-6054-F3B6-227E-6DA18331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0" y="1299985"/>
            <a:ext cx="887853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75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Waves - Business Plan Basic Template by Slidesgo">
  <a:themeElements>
    <a:clrScheme name="Simple Light">
      <a:dk1>
        <a:srgbClr val="191919"/>
      </a:dk1>
      <a:lt1>
        <a:srgbClr val="FFFFFF"/>
      </a:lt1>
      <a:dk2>
        <a:srgbClr val="70BCCC"/>
      </a:dk2>
      <a:lt2>
        <a:srgbClr val="96D6DD"/>
      </a:lt2>
      <a:accent1>
        <a:srgbClr val="DBF5F8"/>
      </a:accent1>
      <a:accent2>
        <a:srgbClr val="CCBFA3"/>
      </a:accent2>
      <a:accent3>
        <a:srgbClr val="E6DAC1"/>
      </a:accent3>
      <a:accent4>
        <a:srgbClr val="FAF4E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444</Words>
  <Application>Microsoft Office PowerPoint</Application>
  <PresentationFormat>On-screen Show (16:9)</PresentationFormat>
  <Paragraphs>109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Cambria Math</vt:lpstr>
      <vt:lpstr>Arial</vt:lpstr>
      <vt:lpstr>Albert Sans Light</vt:lpstr>
      <vt:lpstr>Albert Sans</vt:lpstr>
      <vt:lpstr>Nunito Light</vt:lpstr>
      <vt:lpstr>Calibri</vt:lpstr>
      <vt:lpstr>Manrope</vt:lpstr>
      <vt:lpstr>Poppins Light</vt:lpstr>
      <vt:lpstr>Simple Waves - Business Plan Basic Template by Slidesgo</vt:lpstr>
      <vt:lpstr>Neural Network Backpropagation Studi Kasus Prediksi Penilaian Kepuasan Penumpang Maskapai Penerbangan</vt:lpstr>
      <vt:lpstr>Sugiarto Cokrowibowo</vt:lpstr>
      <vt:lpstr>Ringkasan Materi</vt:lpstr>
      <vt:lpstr>Neural Network Backpropagation</vt:lpstr>
      <vt:lpstr>Dataset</vt:lpstr>
      <vt:lpstr>Airlines Customer satisfaction</vt:lpstr>
      <vt:lpstr>Baca Dataset</vt:lpstr>
      <vt:lpstr>Transformasi Data</vt:lpstr>
      <vt:lpstr>Nilai MIN-MAX</vt:lpstr>
      <vt:lpstr>Normalisasi Data</vt:lpstr>
      <vt:lpstr>Split Data</vt:lpstr>
      <vt:lpstr>Split Data</vt:lpstr>
      <vt:lpstr>Arsitektur NN Backpropagation</vt:lpstr>
      <vt:lpstr>Arsitektur Neural Network Backpropagation</vt:lpstr>
      <vt:lpstr>Arsitektur Neural Network Backpropagation</vt:lpstr>
      <vt:lpstr>Summation</vt:lpstr>
      <vt:lpstr>Activation</vt:lpstr>
      <vt:lpstr>Training Backpropagation Neural Network</vt:lpstr>
      <vt:lpstr>Training Backpropagation Neural Network</vt:lpstr>
      <vt:lpstr>Training - inisialisasi</vt:lpstr>
      <vt:lpstr>Training - inisialisasi</vt:lpstr>
      <vt:lpstr>Training – Loop training sebanyak MAX_EPOCH</vt:lpstr>
      <vt:lpstr>Training – loop untuk semua data training</vt:lpstr>
      <vt:lpstr>Training – inisialisasi neuron Input dan Target</vt:lpstr>
      <vt:lpstr>PowerPoint Presentation</vt:lpstr>
      <vt:lpstr>Training – Summation Net-Z</vt:lpstr>
      <vt:lpstr>Training – Activation Z</vt:lpstr>
      <vt:lpstr>Training – Summation Net-Y</vt:lpstr>
      <vt:lpstr>Training – Activation Y</vt:lpstr>
      <vt:lpstr>PowerPoint Presentation</vt:lpstr>
      <vt:lpstr>Training – Hitung δY</vt:lpstr>
      <vt:lpstr>Training – Hitung ∆W</vt:lpstr>
      <vt:lpstr>Training – Summation Net- δY</vt:lpstr>
      <vt:lpstr>Training - Hitung δZ</vt:lpstr>
      <vt:lpstr>Training – Hitung ∆V</vt:lpstr>
      <vt:lpstr>Training – Update Bobot V dan W</vt:lpstr>
      <vt:lpstr>Training - Flowchart</vt:lpstr>
      <vt:lpstr>Testing Neural Network</vt:lpstr>
      <vt:lpstr>Testing- Flowchart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Waves Business Plan Basic Template</dc:title>
  <dc:creator>ASUS</dc:creator>
  <cp:lastModifiedBy>Sugiarto Cokrowibowo</cp:lastModifiedBy>
  <cp:revision>16</cp:revision>
  <dcterms:modified xsi:type="dcterms:W3CDTF">2024-02-18T17:25:11Z</dcterms:modified>
</cp:coreProperties>
</file>