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Montserrat Extra-Bold" panose="020B0604020202020204" charset="0"/>
      <p:regular r:id="rId17"/>
    </p:embeddedFont>
    <p:embeddedFont>
      <p:font typeface="Roboto" panose="020000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548084" y="3063362"/>
            <a:ext cx="6335625" cy="4780517"/>
          </a:xfrm>
          <a:custGeom>
            <a:avLst/>
            <a:gdLst/>
            <a:ahLst/>
            <a:cxnLst/>
            <a:rect l="l" t="t" r="r" b="b"/>
            <a:pathLst>
              <a:path w="6335625" h="4780517">
                <a:moveTo>
                  <a:pt x="0" y="0"/>
                </a:moveTo>
                <a:lnTo>
                  <a:pt x="6335625" y="0"/>
                </a:lnTo>
                <a:lnTo>
                  <a:pt x="6335625" y="4780517"/>
                </a:lnTo>
                <a:lnTo>
                  <a:pt x="0" y="47805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8070391"/>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5" name="Group 5"/>
          <p:cNvGrpSpPr/>
          <p:nvPr/>
        </p:nvGrpSpPr>
        <p:grpSpPr>
          <a:xfrm rot="-10800000">
            <a:off x="16069488" y="1028700"/>
            <a:ext cx="1189812" cy="118790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7" name="AutoShape 7"/>
          <p:cNvSpPr/>
          <p:nvPr/>
        </p:nvSpPr>
        <p:spPr>
          <a:xfrm>
            <a:off x="1028700" y="9248775"/>
            <a:ext cx="16230600" cy="0"/>
          </a:xfrm>
          <a:prstGeom prst="line">
            <a:avLst/>
          </a:prstGeom>
          <a:ln w="9525" cap="flat">
            <a:solidFill>
              <a:srgbClr val="000000"/>
            </a:solidFill>
            <a:prstDash val="solid"/>
            <a:headEnd type="none" w="sm" len="sm"/>
            <a:tailEnd type="none" w="sm" len="sm"/>
          </a:ln>
        </p:spPr>
      </p:sp>
      <p:sp>
        <p:nvSpPr>
          <p:cNvPr id="8" name="AutoShape 8"/>
          <p:cNvSpPr/>
          <p:nvPr/>
        </p:nvSpPr>
        <p:spPr>
          <a:xfrm>
            <a:off x="1038225" y="1033463"/>
            <a:ext cx="16230600"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23606" y="6055092"/>
            <a:ext cx="6207382" cy="1490980"/>
          </a:xfrm>
          <a:prstGeom prst="rect">
            <a:avLst/>
          </a:prstGeom>
        </p:spPr>
        <p:txBody>
          <a:bodyPr lIns="0" tIns="0" rIns="0" bIns="0" rtlCol="0" anchor="t">
            <a:spAutoFit/>
          </a:bodyPr>
          <a:lstStyle/>
          <a:p>
            <a:pPr>
              <a:lnSpc>
                <a:spcPts val="3920"/>
              </a:lnSpc>
            </a:pPr>
            <a:r>
              <a:rPr lang="en-US" sz="2800" spc="84">
                <a:solidFill>
                  <a:srgbClr val="000000"/>
                </a:solidFill>
                <a:latin typeface="Roboto"/>
              </a:rPr>
              <a:t>Nama : Nurul Inayah </a:t>
            </a:r>
          </a:p>
          <a:p>
            <a:pPr>
              <a:lnSpc>
                <a:spcPts val="3920"/>
              </a:lnSpc>
            </a:pPr>
            <a:r>
              <a:rPr lang="en-US" sz="2800" spc="84">
                <a:solidFill>
                  <a:srgbClr val="000000"/>
                </a:solidFill>
                <a:latin typeface="Roboto"/>
              </a:rPr>
              <a:t>Nim : D0221351</a:t>
            </a:r>
          </a:p>
          <a:p>
            <a:pPr>
              <a:lnSpc>
                <a:spcPts val="3920"/>
              </a:lnSpc>
            </a:pPr>
            <a:r>
              <a:rPr lang="en-US" sz="2800" spc="84">
                <a:solidFill>
                  <a:srgbClr val="000000"/>
                </a:solidFill>
                <a:latin typeface="Roboto"/>
              </a:rPr>
              <a:t>Kelas : Informatika E</a:t>
            </a:r>
          </a:p>
        </p:txBody>
      </p:sp>
      <p:sp>
        <p:nvSpPr>
          <p:cNvPr id="10" name="TextBox 10"/>
          <p:cNvSpPr txBox="1"/>
          <p:nvPr/>
        </p:nvSpPr>
        <p:spPr>
          <a:xfrm>
            <a:off x="1404291" y="3148241"/>
            <a:ext cx="9987076" cy="2458732"/>
          </a:xfrm>
          <a:prstGeom prst="rect">
            <a:avLst/>
          </a:prstGeom>
        </p:spPr>
        <p:txBody>
          <a:bodyPr lIns="0" tIns="0" rIns="0" bIns="0" rtlCol="0" anchor="t">
            <a:spAutoFit/>
          </a:bodyPr>
          <a:lstStyle/>
          <a:p>
            <a:pPr>
              <a:lnSpc>
                <a:spcPts val="8400"/>
              </a:lnSpc>
            </a:pPr>
            <a:r>
              <a:rPr lang="en-US" sz="8400" spc="252">
                <a:solidFill>
                  <a:srgbClr val="000000"/>
                </a:solidFill>
                <a:latin typeface="Montserrat Extra-Bold"/>
              </a:rPr>
              <a:t>MDMTSP</a:t>
            </a:r>
          </a:p>
          <a:p>
            <a:pPr marL="0" lvl="0" indent="0">
              <a:lnSpc>
                <a:spcPts val="3700"/>
              </a:lnSpc>
            </a:pPr>
            <a:r>
              <a:rPr lang="en-US" sz="3700" spc="111">
                <a:solidFill>
                  <a:srgbClr val="000000"/>
                </a:solidFill>
                <a:latin typeface="Montserrat Extra-Bold"/>
              </a:rPr>
              <a:t>(Multi-Depot Multi-Traveling Salesman Problem)Menggunakan Algoritma Genetika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36914" y="5011425"/>
            <a:ext cx="15478927" cy="2867076"/>
          </a:xfrm>
          <a:prstGeom prst="rect">
            <a:avLst/>
          </a:prstGeom>
        </p:spPr>
        <p:txBody>
          <a:bodyPr lIns="0" tIns="0" rIns="0" bIns="0" rtlCol="0" anchor="t">
            <a:spAutoFit/>
          </a:bodyPr>
          <a:lstStyle/>
          <a:p>
            <a:pPr>
              <a:lnSpc>
                <a:spcPts val="5772"/>
              </a:lnSpc>
            </a:pPr>
            <a:r>
              <a:rPr lang="en-US" sz="4123" spc="20">
                <a:solidFill>
                  <a:srgbClr val="000000"/>
                </a:solidFill>
                <a:latin typeface="Roboto"/>
              </a:rPr>
              <a:t>Algoritma genetika dapat diterapkan pada berbagai skenario MDMTSP dengan jumlah depot, salesman, dan ukuran graf yang berbeda. Algoritma ini dapat diadaptasi dan disesuaikan dengan kebutuhan khusus dari masalah yang sedang dihadapi.</a:t>
            </a:r>
          </a:p>
        </p:txBody>
      </p:sp>
      <p:sp>
        <p:nvSpPr>
          <p:cNvPr id="3" name="TextBox 3"/>
          <p:cNvSpPr txBox="1"/>
          <p:nvPr/>
        </p:nvSpPr>
        <p:spPr>
          <a:xfrm>
            <a:off x="1436914" y="3180394"/>
            <a:ext cx="6379773" cy="1095375"/>
          </a:xfrm>
          <a:prstGeom prst="rect">
            <a:avLst/>
          </a:prstGeom>
        </p:spPr>
        <p:txBody>
          <a:bodyPr lIns="0" tIns="0" rIns="0" bIns="0" rtlCol="0" anchor="t">
            <a:spAutoFit/>
          </a:bodyPr>
          <a:lstStyle/>
          <a:p>
            <a:pPr>
              <a:lnSpc>
                <a:spcPts val="8640"/>
              </a:lnSpc>
            </a:pPr>
            <a:r>
              <a:rPr lang="en-US" sz="7200">
                <a:solidFill>
                  <a:srgbClr val="000000"/>
                </a:solidFill>
                <a:latin typeface="Montserrat Extra-Bold"/>
              </a:rPr>
              <a:t>Kesimpulan </a:t>
            </a:r>
          </a:p>
        </p:txBody>
      </p:sp>
      <p:grpSp>
        <p:nvGrpSpPr>
          <p:cNvPr id="4" name="Group 4"/>
          <p:cNvGrpSpPr/>
          <p:nvPr/>
        </p:nvGrpSpPr>
        <p:grpSpPr>
          <a:xfrm rot="5400000">
            <a:off x="-952" y="952"/>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1367238" y="4525458"/>
            <a:ext cx="15892062" cy="1106572"/>
          </a:xfrm>
          <a:prstGeom prst="rect">
            <a:avLst/>
          </a:prstGeom>
        </p:spPr>
        <p:txBody>
          <a:bodyPr lIns="0" tIns="0" rIns="0" bIns="0" rtlCol="0" anchor="t">
            <a:spAutoFit/>
          </a:bodyPr>
          <a:lstStyle/>
          <a:p>
            <a:pPr marL="0" lvl="0" indent="0" algn="ctr">
              <a:lnSpc>
                <a:spcPts val="8260"/>
              </a:lnSpc>
            </a:pPr>
            <a:r>
              <a:rPr lang="en-US" sz="8260" spc="247">
                <a:solidFill>
                  <a:srgbClr val="000000"/>
                </a:solidFill>
                <a:latin typeface="Montserrat Extra-Bold"/>
              </a:rPr>
              <a:t>Sekian dan Terimakasih</a:t>
            </a:r>
          </a:p>
        </p:txBody>
      </p:sp>
      <p:sp>
        <p:nvSpPr>
          <p:cNvPr id="8" name="AutoShape 8"/>
          <p:cNvSpPr/>
          <p:nvPr/>
        </p:nvSpPr>
        <p:spPr>
          <a:xfrm>
            <a:off x="1028700" y="9258300"/>
            <a:ext cx="16230600"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60761" y="1609823"/>
            <a:ext cx="12198520" cy="1060451"/>
          </a:xfrm>
          <a:prstGeom prst="rect">
            <a:avLst/>
          </a:prstGeom>
        </p:spPr>
        <p:txBody>
          <a:bodyPr lIns="0" tIns="0" rIns="0" bIns="0" rtlCol="0" anchor="t">
            <a:spAutoFit/>
          </a:bodyPr>
          <a:lstStyle/>
          <a:p>
            <a:pPr marL="0" lvl="0" indent="0" algn="ctr">
              <a:lnSpc>
                <a:spcPts val="8000"/>
              </a:lnSpc>
            </a:pPr>
            <a:r>
              <a:rPr lang="en-US" sz="8000">
                <a:solidFill>
                  <a:srgbClr val="000000"/>
                </a:solidFill>
                <a:latin typeface="Montserrat Extra-Bold"/>
              </a:rPr>
              <a:t>Today's Agenda</a:t>
            </a:r>
          </a:p>
        </p:txBody>
      </p:sp>
      <p:grpSp>
        <p:nvGrpSpPr>
          <p:cNvPr id="3" name="Group 3"/>
          <p:cNvGrpSpPr/>
          <p:nvPr/>
        </p:nvGrpSpPr>
        <p:grpSpPr>
          <a:xfrm>
            <a:off x="9810870" y="3863439"/>
            <a:ext cx="399892" cy="399253"/>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a:off x="9810870" y="4267454"/>
            <a:ext cx="628903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9810870" y="5055806"/>
            <a:ext cx="399892" cy="399253"/>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8" name="AutoShape 8"/>
          <p:cNvSpPr/>
          <p:nvPr/>
        </p:nvSpPr>
        <p:spPr>
          <a:xfrm>
            <a:off x="9810870" y="5459821"/>
            <a:ext cx="6289030" cy="0"/>
          </a:xfrm>
          <a:prstGeom prst="line">
            <a:avLst/>
          </a:prstGeom>
          <a:ln w="9525" cap="flat">
            <a:solidFill>
              <a:srgbClr val="000000"/>
            </a:solidFill>
            <a:prstDash val="solid"/>
            <a:headEnd type="none" w="sm" len="sm"/>
            <a:tailEnd type="none" w="sm" len="sm"/>
          </a:ln>
        </p:spPr>
      </p:sp>
      <p:grpSp>
        <p:nvGrpSpPr>
          <p:cNvPr id="9" name="Group 9"/>
          <p:cNvGrpSpPr/>
          <p:nvPr/>
        </p:nvGrpSpPr>
        <p:grpSpPr>
          <a:xfrm>
            <a:off x="9810870" y="6251874"/>
            <a:ext cx="399892" cy="399253"/>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1" name="AutoShape 11"/>
          <p:cNvSpPr/>
          <p:nvPr/>
        </p:nvSpPr>
        <p:spPr>
          <a:xfrm>
            <a:off x="9810870" y="6655889"/>
            <a:ext cx="6289030" cy="0"/>
          </a:xfrm>
          <a:prstGeom prst="line">
            <a:avLst/>
          </a:prstGeom>
          <a:ln w="9525" cap="flat">
            <a:solidFill>
              <a:srgbClr val="000000"/>
            </a:solidFill>
            <a:prstDash val="solid"/>
            <a:headEnd type="none" w="sm" len="sm"/>
            <a:tailEnd type="none" w="sm" len="sm"/>
          </a:ln>
        </p:spPr>
      </p:sp>
      <p:sp>
        <p:nvSpPr>
          <p:cNvPr id="12" name="Freeform 12"/>
          <p:cNvSpPr/>
          <p:nvPr/>
        </p:nvSpPr>
        <p:spPr>
          <a:xfrm>
            <a:off x="2168857" y="3651349"/>
            <a:ext cx="6643302" cy="4771099"/>
          </a:xfrm>
          <a:custGeom>
            <a:avLst/>
            <a:gdLst/>
            <a:ahLst/>
            <a:cxnLst/>
            <a:rect l="l" t="t" r="r" b="b"/>
            <a:pathLst>
              <a:path w="6643302" h="4771099">
                <a:moveTo>
                  <a:pt x="0" y="0"/>
                </a:moveTo>
                <a:lnTo>
                  <a:pt x="6643302" y="0"/>
                </a:lnTo>
                <a:lnTo>
                  <a:pt x="6643302" y="4771098"/>
                </a:lnTo>
                <a:lnTo>
                  <a:pt x="0" y="47710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0626710" y="3575149"/>
            <a:ext cx="66325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Apa itu Problem MDMTSP</a:t>
            </a:r>
          </a:p>
        </p:txBody>
      </p:sp>
      <p:sp>
        <p:nvSpPr>
          <p:cNvPr id="14" name="TextBox 14"/>
          <p:cNvSpPr txBox="1"/>
          <p:nvPr/>
        </p:nvSpPr>
        <p:spPr>
          <a:xfrm>
            <a:off x="10626710" y="4767516"/>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Algoritma Genetika</a:t>
            </a:r>
          </a:p>
        </p:txBody>
      </p:sp>
      <p:sp>
        <p:nvSpPr>
          <p:cNvPr id="15" name="TextBox 15"/>
          <p:cNvSpPr txBox="1"/>
          <p:nvPr/>
        </p:nvSpPr>
        <p:spPr>
          <a:xfrm>
            <a:off x="10626710" y="5963584"/>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Flowchart dan Pseudecode</a:t>
            </a:r>
          </a:p>
        </p:txBody>
      </p:sp>
      <p:grpSp>
        <p:nvGrpSpPr>
          <p:cNvPr id="16" name="Group 16"/>
          <p:cNvGrpSpPr/>
          <p:nvPr/>
        </p:nvGrpSpPr>
        <p:grpSpPr>
          <a:xfrm>
            <a:off x="9810870" y="7444242"/>
            <a:ext cx="399892" cy="399253"/>
            <a:chOff x="0" y="0"/>
            <a:chExt cx="6350000" cy="6339840"/>
          </a:xfrm>
        </p:grpSpPr>
        <p:sp>
          <p:nvSpPr>
            <p:cNvPr id="17" name="Freeform 1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8" name="AutoShape 18"/>
          <p:cNvSpPr/>
          <p:nvPr/>
        </p:nvSpPr>
        <p:spPr>
          <a:xfrm>
            <a:off x="9810870" y="7848257"/>
            <a:ext cx="6289030" cy="0"/>
          </a:xfrm>
          <a:prstGeom prst="line">
            <a:avLst/>
          </a:prstGeom>
          <a:ln w="9525" cap="flat">
            <a:solidFill>
              <a:srgbClr val="000000"/>
            </a:solidFill>
            <a:prstDash val="solid"/>
            <a:headEnd type="none" w="sm" len="sm"/>
            <a:tailEnd type="none" w="sm" len="sm"/>
          </a:ln>
        </p:spPr>
      </p:sp>
      <p:sp>
        <p:nvSpPr>
          <p:cNvPr id="19" name="TextBox 19"/>
          <p:cNvSpPr txBox="1"/>
          <p:nvPr/>
        </p:nvSpPr>
        <p:spPr>
          <a:xfrm>
            <a:off x="10626710" y="7155952"/>
            <a:ext cx="66325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Best Solusi</a:t>
            </a:r>
          </a:p>
        </p:txBody>
      </p:sp>
      <p:grpSp>
        <p:nvGrpSpPr>
          <p:cNvPr id="20" name="Group 20"/>
          <p:cNvGrpSpPr/>
          <p:nvPr/>
        </p:nvGrpSpPr>
        <p:grpSpPr>
          <a:xfrm>
            <a:off x="9810870" y="8636609"/>
            <a:ext cx="399892" cy="399253"/>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22" name="AutoShape 22"/>
          <p:cNvSpPr/>
          <p:nvPr/>
        </p:nvSpPr>
        <p:spPr>
          <a:xfrm>
            <a:off x="9810870" y="9040624"/>
            <a:ext cx="6289030" cy="0"/>
          </a:xfrm>
          <a:prstGeom prst="line">
            <a:avLst/>
          </a:prstGeom>
          <a:ln w="9525" cap="flat">
            <a:solidFill>
              <a:srgbClr val="000000"/>
            </a:solidFill>
            <a:prstDash val="solid"/>
            <a:headEnd type="none" w="sm" len="sm"/>
            <a:tailEnd type="none" w="sm" len="sm"/>
          </a:ln>
        </p:spPr>
      </p:sp>
      <p:sp>
        <p:nvSpPr>
          <p:cNvPr id="23" name="TextBox 23"/>
          <p:cNvSpPr txBox="1"/>
          <p:nvPr/>
        </p:nvSpPr>
        <p:spPr>
          <a:xfrm>
            <a:off x="10626710" y="8348319"/>
            <a:ext cx="66325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Kesimpualan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8300"/>
            <a:ext cx="16230600" cy="0"/>
          </a:xfrm>
          <a:prstGeom prst="line">
            <a:avLst/>
          </a:prstGeom>
          <a:ln w="9525" cap="flat">
            <a:solidFill>
              <a:srgbClr val="000000"/>
            </a:solidFill>
            <a:prstDash val="solid"/>
            <a:headEnd type="none" w="sm" len="sm"/>
            <a:tailEnd type="none" w="sm" len="sm"/>
          </a:ln>
        </p:spPr>
      </p:sp>
      <p:sp>
        <p:nvSpPr>
          <p:cNvPr id="8" name="TextBox 8"/>
          <p:cNvSpPr txBox="1"/>
          <p:nvPr/>
        </p:nvSpPr>
        <p:spPr>
          <a:xfrm>
            <a:off x="1232807" y="4312464"/>
            <a:ext cx="15822386" cy="3808187"/>
          </a:xfrm>
          <a:prstGeom prst="rect">
            <a:avLst/>
          </a:prstGeom>
        </p:spPr>
        <p:txBody>
          <a:bodyPr lIns="0" tIns="0" rIns="0" bIns="0" rtlCol="0" anchor="t">
            <a:spAutoFit/>
          </a:bodyPr>
          <a:lstStyle/>
          <a:p>
            <a:pPr>
              <a:lnSpc>
                <a:spcPts val="3984"/>
              </a:lnSpc>
            </a:pPr>
            <a:r>
              <a:rPr lang="en-US" sz="2846" spc="14">
                <a:solidFill>
                  <a:srgbClr val="000000"/>
                </a:solidFill>
                <a:latin typeface="Roboto"/>
              </a:rPr>
              <a:t>Multi-Depot Multi-Traveling Salesman Problem (MDMTSP) adalah masalah optimasi yang melibatkan penentuan rute terpendek untuk sekelompok salesman yang harus mengunjungi sejumlah titik penjualan (depot) yang berbeda.</a:t>
            </a:r>
          </a:p>
          <a:p>
            <a:pPr>
              <a:lnSpc>
                <a:spcPts val="3564"/>
              </a:lnSpc>
            </a:pPr>
            <a:endParaRPr lang="en-US" sz="2846" spc="14">
              <a:solidFill>
                <a:srgbClr val="000000"/>
              </a:solidFill>
              <a:latin typeface="Roboto"/>
            </a:endParaRPr>
          </a:p>
          <a:p>
            <a:pPr>
              <a:lnSpc>
                <a:spcPts val="3704"/>
              </a:lnSpc>
            </a:pPr>
            <a:r>
              <a:rPr lang="en-US" sz="2646" spc="13">
                <a:solidFill>
                  <a:srgbClr val="000000"/>
                </a:solidFill>
                <a:latin typeface="Roboto"/>
              </a:rPr>
              <a:t>MDMTSP melibatkan beberapa depot, di mana setiap depot memiliki salesman yang ditugaskan untuk melayani titik penjualan tertentu. Tujuan dari MDMTSP adalah untuk menentukan rute terpendek bagi setiap salesman sehingga setiap titik penjualan dikunjungi oleh satu salesman yang ditugaskan.</a:t>
            </a:r>
          </a:p>
          <a:p>
            <a:pPr>
              <a:lnSpc>
                <a:spcPts val="3564"/>
              </a:lnSpc>
            </a:pPr>
            <a:endParaRPr lang="en-US" sz="2646" spc="13">
              <a:solidFill>
                <a:srgbClr val="000000"/>
              </a:solidFill>
              <a:latin typeface="Roboto"/>
            </a:endParaRPr>
          </a:p>
        </p:txBody>
      </p:sp>
      <p:sp>
        <p:nvSpPr>
          <p:cNvPr id="9" name="TextBox 9"/>
          <p:cNvSpPr txBox="1"/>
          <p:nvPr/>
        </p:nvSpPr>
        <p:spPr>
          <a:xfrm>
            <a:off x="1187909" y="1739599"/>
            <a:ext cx="14136573" cy="3067050"/>
          </a:xfrm>
          <a:prstGeom prst="rect">
            <a:avLst/>
          </a:prstGeom>
        </p:spPr>
        <p:txBody>
          <a:bodyPr lIns="0" tIns="0" rIns="0" bIns="0" rtlCol="0" anchor="t">
            <a:spAutoFit/>
          </a:bodyPr>
          <a:lstStyle/>
          <a:p>
            <a:pPr>
              <a:lnSpc>
                <a:spcPts val="5955"/>
              </a:lnSpc>
            </a:pPr>
            <a:r>
              <a:rPr lang="en-US" sz="4962">
                <a:solidFill>
                  <a:srgbClr val="000000"/>
                </a:solidFill>
                <a:latin typeface="Montserrat Extra-Bold"/>
              </a:rPr>
              <a:t>Apa itu Problem MDMTSP</a:t>
            </a:r>
          </a:p>
          <a:p>
            <a:pPr>
              <a:lnSpc>
                <a:spcPts val="5475"/>
              </a:lnSpc>
            </a:pPr>
            <a:r>
              <a:rPr lang="en-US" sz="4562">
                <a:solidFill>
                  <a:srgbClr val="000000"/>
                </a:solidFill>
                <a:latin typeface="Montserrat Extra-Bold"/>
              </a:rPr>
              <a:t>(Multi Depot Multi Traveling Salesmen Problem )</a:t>
            </a:r>
          </a:p>
          <a:p>
            <a:pPr>
              <a:lnSpc>
                <a:spcPts val="7395"/>
              </a:lnSpc>
            </a:pPr>
            <a:endParaRPr lang="en-US" sz="4562">
              <a:solidFill>
                <a:srgbClr val="000000"/>
              </a:solidFill>
              <a:latin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10117" y="1535597"/>
            <a:ext cx="17067767" cy="7215805"/>
            <a:chOff x="0" y="0"/>
            <a:chExt cx="22757022" cy="9621074"/>
          </a:xfrm>
        </p:grpSpPr>
        <p:pic>
          <p:nvPicPr>
            <p:cNvPr id="3" name="Picture 3"/>
            <p:cNvPicPr>
              <a:picLocks noChangeAspect="1"/>
            </p:cNvPicPr>
            <p:nvPr/>
          </p:nvPicPr>
          <p:blipFill>
            <a:blip r:embed="rId2"/>
            <a:srcRect t="319" b="319"/>
            <a:stretch>
              <a:fillRect/>
            </a:stretch>
          </p:blipFill>
          <p:spPr>
            <a:xfrm>
              <a:off x="0" y="0"/>
              <a:ext cx="22757022" cy="962107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3761167" y="5138738"/>
            <a:ext cx="10765665" cy="0"/>
          </a:xfrm>
          <a:prstGeom prst="line">
            <a:avLst/>
          </a:prstGeom>
          <a:ln w="9525" cap="rnd">
            <a:solidFill>
              <a:srgbClr val="000000"/>
            </a:solidFill>
            <a:prstDash val="solid"/>
            <a:headEnd type="none" w="sm" len="sm"/>
            <a:tailEnd type="none" w="sm" len="sm"/>
          </a:ln>
        </p:spPr>
      </p:sp>
      <p:grpSp>
        <p:nvGrpSpPr>
          <p:cNvPr id="3" name="Group 3"/>
          <p:cNvGrpSpPr/>
          <p:nvPr/>
        </p:nvGrpSpPr>
        <p:grpSpPr>
          <a:xfrm rot="5400000">
            <a:off x="-952" y="95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Freeform 5"/>
          <p:cNvSpPr/>
          <p:nvPr/>
        </p:nvSpPr>
        <p:spPr>
          <a:xfrm>
            <a:off x="9448801" y="876301"/>
            <a:ext cx="8686800" cy="8763000"/>
          </a:xfrm>
          <a:custGeom>
            <a:avLst/>
            <a:gdLst/>
            <a:ahLst/>
            <a:cxnLst/>
            <a:rect l="l" t="t" r="r" b="b"/>
            <a:pathLst>
              <a:path w="9139238" h="9137271">
                <a:moveTo>
                  <a:pt x="0" y="0"/>
                </a:moveTo>
                <a:lnTo>
                  <a:pt x="9139238" y="0"/>
                </a:lnTo>
                <a:lnTo>
                  <a:pt x="9139238" y="9137272"/>
                </a:lnTo>
                <a:lnTo>
                  <a:pt x="0" y="9137272"/>
                </a:lnTo>
                <a:lnTo>
                  <a:pt x="0" y="0"/>
                </a:lnTo>
                <a:close/>
              </a:path>
            </a:pathLst>
          </a:custGeom>
          <a:blipFill>
            <a:blip r:embed="rId2"/>
            <a:stretch>
              <a:fillRect l="-779" r="-3344"/>
            </a:stretch>
          </a:blipFill>
        </p:spPr>
      </p:sp>
      <p:sp>
        <p:nvSpPr>
          <p:cNvPr id="6" name="TextBox 6"/>
          <p:cNvSpPr txBox="1"/>
          <p:nvPr/>
        </p:nvSpPr>
        <p:spPr>
          <a:xfrm>
            <a:off x="324275" y="3752238"/>
            <a:ext cx="8297633" cy="4789953"/>
          </a:xfrm>
          <a:prstGeom prst="rect">
            <a:avLst/>
          </a:prstGeom>
        </p:spPr>
        <p:txBody>
          <a:bodyPr lIns="0" tIns="0" rIns="0" bIns="0" rtlCol="0" anchor="t">
            <a:spAutoFit/>
          </a:bodyPr>
          <a:lstStyle/>
          <a:p>
            <a:pPr marL="657237" lvl="1" indent="-328619">
              <a:lnSpc>
                <a:spcPts val="4261"/>
              </a:lnSpc>
              <a:buFont typeface="Arial"/>
              <a:buChar char="•"/>
            </a:pPr>
            <a:r>
              <a:rPr lang="en-US" sz="3044" spc="15">
                <a:solidFill>
                  <a:srgbClr val="000000"/>
                </a:solidFill>
                <a:latin typeface="Roboto"/>
              </a:rPr>
              <a:t>Grafik yang digunakan dalam MDMTSP biasanya merupakan grafik terarah lengkap atau grafik lengkap. Grafik terarah lengkap adalah grafik di mana setiap simpul terhubung dengan semua simpul lainnya melalui sisi-sisi yang diarahkan.</a:t>
            </a:r>
          </a:p>
          <a:p>
            <a:pPr marL="657237" lvl="1" indent="-328619">
              <a:lnSpc>
                <a:spcPts val="4261"/>
              </a:lnSpc>
              <a:buFont typeface="Arial"/>
              <a:buChar char="•"/>
            </a:pPr>
            <a:r>
              <a:rPr lang="en-US" sz="3044" spc="15">
                <a:solidFill>
                  <a:srgbClr val="000000"/>
                </a:solidFill>
                <a:latin typeface="Roboto"/>
              </a:rPr>
              <a:t>Bobot ini mencerminkan jarak atau biaya yang diperlukan untuk melakukan perjalanan antara dua simpul terkait.</a:t>
            </a:r>
          </a:p>
        </p:txBody>
      </p:sp>
      <p:sp>
        <p:nvSpPr>
          <p:cNvPr id="7" name="TextBox 7"/>
          <p:cNvSpPr txBox="1"/>
          <p:nvPr/>
        </p:nvSpPr>
        <p:spPr>
          <a:xfrm>
            <a:off x="324275" y="2241654"/>
            <a:ext cx="8329091" cy="974463"/>
          </a:xfrm>
          <a:prstGeom prst="rect">
            <a:avLst/>
          </a:prstGeom>
        </p:spPr>
        <p:txBody>
          <a:bodyPr lIns="0" tIns="0" rIns="0" bIns="0" rtlCol="0" anchor="t">
            <a:spAutoFit/>
          </a:bodyPr>
          <a:lstStyle/>
          <a:p>
            <a:pPr>
              <a:lnSpc>
                <a:spcPts val="7611"/>
              </a:lnSpc>
            </a:pPr>
            <a:r>
              <a:rPr lang="en-US" sz="6342">
                <a:solidFill>
                  <a:srgbClr val="000000"/>
                </a:solidFill>
                <a:latin typeface="Montserrat Extra-Bold"/>
              </a:rPr>
              <a:t>Contoh Data 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8300"/>
            <a:ext cx="16230600" cy="0"/>
          </a:xfrm>
          <a:prstGeom prst="line">
            <a:avLst/>
          </a:prstGeom>
          <a:ln w="9525" cap="flat">
            <a:solidFill>
              <a:srgbClr val="000000"/>
            </a:solidFill>
            <a:prstDash val="solid"/>
            <a:headEnd type="none" w="sm" len="sm"/>
            <a:tailEnd type="none" w="sm" len="sm"/>
          </a:ln>
        </p:spPr>
      </p:sp>
      <p:sp>
        <p:nvSpPr>
          <p:cNvPr id="8" name="TextBox 8"/>
          <p:cNvSpPr txBox="1"/>
          <p:nvPr/>
        </p:nvSpPr>
        <p:spPr>
          <a:xfrm>
            <a:off x="1623606" y="3864148"/>
            <a:ext cx="15040788" cy="3828061"/>
          </a:xfrm>
          <a:prstGeom prst="rect">
            <a:avLst/>
          </a:prstGeom>
        </p:spPr>
        <p:txBody>
          <a:bodyPr lIns="0" tIns="0" rIns="0" bIns="0" rtlCol="0" anchor="t">
            <a:spAutoFit/>
          </a:bodyPr>
          <a:lstStyle/>
          <a:p>
            <a:pPr>
              <a:lnSpc>
                <a:spcPts val="4413"/>
              </a:lnSpc>
            </a:pPr>
            <a:r>
              <a:rPr lang="en-US" sz="3152" spc="15">
                <a:solidFill>
                  <a:srgbClr val="000000"/>
                </a:solidFill>
                <a:latin typeface="Roboto"/>
              </a:rPr>
              <a:t>Algoritma genetika adalah metode komputasional yang terinspirasi oleh proses evolusi dalam alam. Ini adalah teknik optimisasi yang digunakan untuk mencari solusi terbaik atau mendekati solusi terbaik dalam ruang pencarian yang kompleks. Algoritma genetika bekerja dengan memodelkan solusi sebagai kromosom dan menggunakan operasi genetika seperti seleksi, reproduksi, mutasi, dan elitism untuk menciptakan generasi baru solusi yang berkualitas lebih tinggi.</a:t>
            </a:r>
          </a:p>
          <a:p>
            <a:pPr>
              <a:lnSpc>
                <a:spcPts val="4095"/>
              </a:lnSpc>
            </a:pPr>
            <a:endParaRPr lang="en-US" sz="3152" spc="15">
              <a:solidFill>
                <a:srgbClr val="000000"/>
              </a:solidFill>
              <a:latin typeface="Roboto"/>
            </a:endParaRPr>
          </a:p>
        </p:txBody>
      </p:sp>
      <p:sp>
        <p:nvSpPr>
          <p:cNvPr id="9" name="TextBox 9"/>
          <p:cNvSpPr txBox="1"/>
          <p:nvPr/>
        </p:nvSpPr>
        <p:spPr>
          <a:xfrm>
            <a:off x="1623606" y="2594791"/>
            <a:ext cx="16721930" cy="781050"/>
          </a:xfrm>
          <a:prstGeom prst="rect">
            <a:avLst/>
          </a:prstGeom>
        </p:spPr>
        <p:txBody>
          <a:bodyPr lIns="0" tIns="0" rIns="0" bIns="0" rtlCol="0" anchor="t">
            <a:spAutoFit/>
          </a:bodyPr>
          <a:lstStyle/>
          <a:p>
            <a:pPr>
              <a:lnSpc>
                <a:spcPts val="6195"/>
              </a:lnSpc>
            </a:pPr>
            <a:r>
              <a:rPr lang="en-US" sz="5162">
                <a:solidFill>
                  <a:srgbClr val="000000"/>
                </a:solidFill>
                <a:latin typeface="Montserrat Extra-Bold"/>
              </a:rPr>
              <a:t>Algoritma Genetika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8300"/>
            <a:ext cx="16230600" cy="0"/>
          </a:xfrm>
          <a:prstGeom prst="line">
            <a:avLst/>
          </a:prstGeom>
          <a:ln w="9525" cap="flat">
            <a:solidFill>
              <a:srgbClr val="000000"/>
            </a:solidFill>
            <a:prstDash val="solid"/>
            <a:headEnd type="none" w="sm" len="sm"/>
            <a:tailEnd type="none" w="sm" len="sm"/>
          </a:ln>
        </p:spPr>
      </p:sp>
      <p:sp>
        <p:nvSpPr>
          <p:cNvPr id="8" name="TextBox 8"/>
          <p:cNvSpPr txBox="1"/>
          <p:nvPr/>
        </p:nvSpPr>
        <p:spPr>
          <a:xfrm>
            <a:off x="1268062" y="3478654"/>
            <a:ext cx="15040788" cy="5185691"/>
          </a:xfrm>
          <a:prstGeom prst="rect">
            <a:avLst/>
          </a:prstGeom>
        </p:spPr>
        <p:txBody>
          <a:bodyPr lIns="0" tIns="0" rIns="0" bIns="0" rtlCol="0" anchor="t">
            <a:spAutoFit/>
          </a:bodyPr>
          <a:lstStyle/>
          <a:p>
            <a:pPr marL="637415" lvl="1" indent="-318707">
              <a:lnSpc>
                <a:spcPts val="4133"/>
              </a:lnSpc>
              <a:buFont typeface="Arial"/>
              <a:buChar char="•"/>
            </a:pPr>
            <a:r>
              <a:rPr lang="en-US" sz="2952" spc="14">
                <a:solidFill>
                  <a:srgbClr val="000000"/>
                </a:solidFill>
                <a:latin typeface="Roboto"/>
              </a:rPr>
              <a:t>MAX_GENERATION: Parameter ini menentukan jumlah maksimum generasi yang akan diperbolehkan dalam algoritma genetika sebelum berhenti</a:t>
            </a:r>
          </a:p>
          <a:p>
            <a:pPr marL="637415" lvl="1" indent="-318707">
              <a:lnSpc>
                <a:spcPts val="4133"/>
              </a:lnSpc>
              <a:buFont typeface="Arial"/>
              <a:buChar char="•"/>
            </a:pPr>
            <a:r>
              <a:rPr lang="en-US" sz="2952" spc="14">
                <a:solidFill>
                  <a:srgbClr val="000000"/>
                </a:solidFill>
                <a:latin typeface="Roboto"/>
              </a:rPr>
              <a:t>numPopulasi: Parameter ini menentukan jumlah individu (populasi) yang akan ada dalam setiap generasi algoritma genetika. </a:t>
            </a:r>
          </a:p>
          <a:p>
            <a:pPr marL="637415" lvl="1" indent="-318707">
              <a:lnSpc>
                <a:spcPts val="4133"/>
              </a:lnSpc>
              <a:buFont typeface="Arial"/>
              <a:buChar char="•"/>
            </a:pPr>
            <a:r>
              <a:rPr lang="en-US" sz="2952" spc="14">
                <a:solidFill>
                  <a:srgbClr val="000000"/>
                </a:solidFill>
                <a:latin typeface="Roboto"/>
              </a:rPr>
              <a:t>mutationRate: Parameter ini menentukan probabilitas terjadinya mutasi pada gen individu. </a:t>
            </a:r>
          </a:p>
          <a:p>
            <a:pPr marL="637415" lvl="1" indent="-318707">
              <a:lnSpc>
                <a:spcPts val="4133"/>
              </a:lnSpc>
              <a:buFont typeface="Arial"/>
              <a:buChar char="•"/>
            </a:pPr>
            <a:r>
              <a:rPr lang="en-US" sz="2952" spc="14">
                <a:solidFill>
                  <a:srgbClr val="000000"/>
                </a:solidFill>
                <a:latin typeface="Roboto"/>
              </a:rPr>
              <a:t>numberofMutationPoint: Parameter ini menentukan jumlah titik mutasi yang akan terjadi pada individu saat mutasi terjadi. Misalnya, jika numberofMutationPoint adalah 1, maka hanya satu gen dalam individu yang akan mengalami mutasi. </a:t>
            </a:r>
          </a:p>
          <a:p>
            <a:pPr>
              <a:lnSpc>
                <a:spcPts val="3815"/>
              </a:lnSpc>
            </a:pPr>
            <a:endParaRPr lang="en-US" sz="2952" spc="14">
              <a:solidFill>
                <a:srgbClr val="000000"/>
              </a:solidFill>
              <a:latin typeface="Roboto"/>
            </a:endParaRPr>
          </a:p>
        </p:txBody>
      </p:sp>
      <p:sp>
        <p:nvSpPr>
          <p:cNvPr id="9" name="TextBox 9"/>
          <p:cNvSpPr txBox="1"/>
          <p:nvPr/>
        </p:nvSpPr>
        <p:spPr>
          <a:xfrm>
            <a:off x="1009650" y="2226134"/>
            <a:ext cx="16721930" cy="685800"/>
          </a:xfrm>
          <a:prstGeom prst="rect">
            <a:avLst/>
          </a:prstGeom>
        </p:spPr>
        <p:txBody>
          <a:bodyPr lIns="0" tIns="0" rIns="0" bIns="0" rtlCol="0" anchor="t">
            <a:spAutoFit/>
          </a:bodyPr>
          <a:lstStyle/>
          <a:p>
            <a:pPr>
              <a:lnSpc>
                <a:spcPts val="5475"/>
              </a:lnSpc>
            </a:pPr>
            <a:r>
              <a:rPr lang="en-US" sz="4562">
                <a:solidFill>
                  <a:srgbClr val="000000"/>
                </a:solidFill>
                <a:latin typeface="Montserrat Extra-Bold"/>
              </a:rPr>
              <a:t>Algoritma Genetika (Parameter yang Digunakan)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6745" y="507456"/>
            <a:ext cx="8259582" cy="9467699"/>
          </a:xfrm>
          <a:custGeom>
            <a:avLst/>
            <a:gdLst/>
            <a:ahLst/>
            <a:cxnLst/>
            <a:rect l="l" t="t" r="r" b="b"/>
            <a:pathLst>
              <a:path w="8259582" h="9467699">
                <a:moveTo>
                  <a:pt x="0" y="0"/>
                </a:moveTo>
                <a:lnTo>
                  <a:pt x="8259581" y="0"/>
                </a:lnTo>
                <a:lnTo>
                  <a:pt x="8259581" y="9467699"/>
                </a:lnTo>
                <a:lnTo>
                  <a:pt x="0" y="9467699"/>
                </a:lnTo>
                <a:lnTo>
                  <a:pt x="0" y="0"/>
                </a:lnTo>
                <a:close/>
              </a:path>
            </a:pathLst>
          </a:custGeom>
          <a:blipFill>
            <a:blip r:embed="rId2"/>
            <a:stretch>
              <a:fillRect l="-4619" t="-3216" r="-3584" b="-8255"/>
            </a:stretch>
          </a:blipFill>
        </p:spPr>
      </p:sp>
      <p:sp>
        <p:nvSpPr>
          <p:cNvPr id="3" name="TextBox 3"/>
          <p:cNvSpPr txBox="1"/>
          <p:nvPr/>
        </p:nvSpPr>
        <p:spPr>
          <a:xfrm>
            <a:off x="9326911" y="919545"/>
            <a:ext cx="7932389" cy="8576845"/>
          </a:xfrm>
          <a:prstGeom prst="rect">
            <a:avLst/>
          </a:prstGeom>
        </p:spPr>
        <p:txBody>
          <a:bodyPr lIns="0" tIns="0" rIns="0" bIns="0" rtlCol="0" anchor="t">
            <a:spAutoFit/>
          </a:bodyPr>
          <a:lstStyle/>
          <a:p>
            <a:pPr algn="just">
              <a:lnSpc>
                <a:spcPts val="3435"/>
              </a:lnSpc>
            </a:pPr>
            <a:endParaRPr/>
          </a:p>
          <a:p>
            <a:pPr algn="just">
              <a:lnSpc>
                <a:spcPts val="3435"/>
              </a:lnSpc>
            </a:pPr>
            <a:r>
              <a:rPr lang="en-US" sz="2453" spc="12">
                <a:solidFill>
                  <a:srgbClr val="000000"/>
                </a:solidFill>
                <a:latin typeface="Roboto"/>
              </a:rPr>
              <a:t>Baik, berikut ini adalah pseudocode :</a:t>
            </a:r>
          </a:p>
          <a:p>
            <a:pPr algn="just">
              <a:lnSpc>
                <a:spcPts val="3435"/>
              </a:lnSpc>
            </a:pPr>
            <a:r>
              <a:rPr lang="en-US" sz="2453" spc="12">
                <a:solidFill>
                  <a:srgbClr val="000000"/>
                </a:solidFill>
                <a:latin typeface="Roboto"/>
              </a:rPr>
              <a:t>1. Inisialisasi graph dengan adjacency matrix yang terhubung secara lengkap.</a:t>
            </a:r>
          </a:p>
          <a:p>
            <a:pPr algn="just">
              <a:lnSpc>
                <a:spcPts val="3435"/>
              </a:lnSpc>
            </a:pPr>
            <a:r>
              <a:rPr lang="en-US" sz="2453" spc="12">
                <a:solidFill>
                  <a:srgbClr val="000000"/>
                </a:solidFill>
                <a:latin typeface="Roboto"/>
              </a:rPr>
              <a:t>2. Inisialisasi parameter GA seperti jumlah depot, jumlah salesman di setiap depot, dan parameter GA lainnya.</a:t>
            </a:r>
          </a:p>
          <a:p>
            <a:pPr algn="just">
              <a:lnSpc>
                <a:spcPts val="3435"/>
              </a:lnSpc>
            </a:pPr>
            <a:r>
              <a:rPr lang="en-US" sz="2453" spc="12">
                <a:solidFill>
                  <a:srgbClr val="000000"/>
                </a:solidFill>
                <a:latin typeface="Roboto"/>
              </a:rPr>
              <a:t>3. Simpan individu terbaik dan nilai fitness terbaik.</a:t>
            </a:r>
          </a:p>
          <a:p>
            <a:pPr algn="just">
              <a:lnSpc>
                <a:spcPts val="3435"/>
              </a:lnSpc>
            </a:pPr>
            <a:r>
              <a:rPr lang="en-US" sz="2453" spc="12">
                <a:solidFill>
                  <a:srgbClr val="000000"/>
                </a:solidFill>
                <a:latin typeface="Roboto"/>
              </a:rPr>
              <a:t>4. Generate populasi awal dengan menggunakan depot, jumlah salesman, dan adjacency matrix.</a:t>
            </a:r>
          </a:p>
          <a:p>
            <a:pPr algn="just">
              <a:lnSpc>
                <a:spcPts val="3435"/>
              </a:lnSpc>
            </a:pPr>
            <a:r>
              <a:rPr lang="en-US" sz="2453" spc="12">
                <a:solidFill>
                  <a:srgbClr val="000000"/>
                </a:solidFill>
                <a:latin typeface="Roboto"/>
              </a:rPr>
              <a:t>5. Hitung fitness untuk setiap individu dalam populasi awal.</a:t>
            </a:r>
          </a:p>
          <a:p>
            <a:pPr algn="just">
              <a:lnSpc>
                <a:spcPts val="3435"/>
              </a:lnSpc>
            </a:pPr>
            <a:r>
              <a:rPr lang="en-US" sz="2453" spc="12">
                <a:solidFill>
                  <a:srgbClr val="000000"/>
                </a:solidFill>
                <a:latin typeface="Roboto"/>
              </a:rPr>
              <a:t>6. Untuk setiap generasi, lakukan:</a:t>
            </a:r>
          </a:p>
          <a:p>
            <a:pPr algn="just">
              <a:lnSpc>
                <a:spcPts val="3435"/>
              </a:lnSpc>
            </a:pPr>
            <a:r>
              <a:rPr lang="en-US" sz="2453" spc="12">
                <a:solidFill>
                  <a:srgbClr val="000000"/>
                </a:solidFill>
                <a:latin typeface="Roboto"/>
              </a:rPr>
              <a:t>   a. Jika terjadi mutasi berdasarkan probabilitas mutasi, lakukan mutasi pada individu dan hitung kembali fitnessnya.</a:t>
            </a:r>
          </a:p>
          <a:p>
            <a:pPr algn="just">
              <a:lnSpc>
                <a:spcPts val="3435"/>
              </a:lnSpc>
            </a:pPr>
            <a:r>
              <a:rPr lang="en-US" sz="2453" spc="12">
                <a:solidFill>
                  <a:srgbClr val="000000"/>
                </a:solidFill>
                <a:latin typeface="Roboto"/>
              </a:rPr>
              <a:t>   b. Lakukan elitism dengan memperbarui individu terbaik jika ditemukan individu dengan fitness yang lebih baik.</a:t>
            </a:r>
          </a:p>
          <a:p>
            <a:pPr algn="just">
              <a:lnSpc>
                <a:spcPts val="3435"/>
              </a:lnSpc>
            </a:pPr>
            <a:r>
              <a:rPr lang="en-US" sz="2453" spc="12">
                <a:solidFill>
                  <a:srgbClr val="000000"/>
                </a:solidFill>
                <a:latin typeface="Roboto"/>
              </a:rPr>
              <a:t>7. Cetak individu terbaik dan berhenti.</a:t>
            </a:r>
          </a:p>
          <a:p>
            <a:pPr algn="just">
              <a:lnSpc>
                <a:spcPts val="3435"/>
              </a:lnSpc>
              <a:spcBef>
                <a:spcPct val="0"/>
              </a:spcBef>
            </a:pPr>
            <a:endParaRPr lang="en-US" sz="2453" spc="12">
              <a:solidFill>
                <a:srgbClr val="000000"/>
              </a:solidFill>
              <a:latin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1346" y="1820654"/>
            <a:ext cx="8423238" cy="7723521"/>
          </a:xfrm>
          <a:custGeom>
            <a:avLst/>
            <a:gdLst/>
            <a:ahLst/>
            <a:cxnLst/>
            <a:rect l="l" t="t" r="r" b="b"/>
            <a:pathLst>
              <a:path w="8423238" h="7723521">
                <a:moveTo>
                  <a:pt x="0" y="0"/>
                </a:moveTo>
                <a:lnTo>
                  <a:pt x="8423238" y="0"/>
                </a:lnTo>
                <a:lnTo>
                  <a:pt x="8423238" y="7723521"/>
                </a:lnTo>
                <a:lnTo>
                  <a:pt x="0" y="7723521"/>
                </a:lnTo>
                <a:lnTo>
                  <a:pt x="0" y="0"/>
                </a:lnTo>
                <a:close/>
              </a:path>
            </a:pathLst>
          </a:custGeom>
          <a:blipFill>
            <a:blip r:embed="rId2"/>
            <a:stretch>
              <a:fillRect t="-5947" r="-3318" b="-2245"/>
            </a:stretch>
          </a:blipFill>
        </p:spPr>
      </p:sp>
      <p:sp>
        <p:nvSpPr>
          <p:cNvPr id="3" name="Freeform 3"/>
          <p:cNvSpPr/>
          <p:nvPr/>
        </p:nvSpPr>
        <p:spPr>
          <a:xfrm>
            <a:off x="9144000" y="2493904"/>
            <a:ext cx="8882069" cy="6091145"/>
          </a:xfrm>
          <a:custGeom>
            <a:avLst/>
            <a:gdLst/>
            <a:ahLst/>
            <a:cxnLst/>
            <a:rect l="l" t="t" r="r" b="b"/>
            <a:pathLst>
              <a:path w="8882069" h="6091145">
                <a:moveTo>
                  <a:pt x="0" y="0"/>
                </a:moveTo>
                <a:lnTo>
                  <a:pt x="8882069" y="0"/>
                </a:lnTo>
                <a:lnTo>
                  <a:pt x="8882069" y="6091145"/>
                </a:lnTo>
                <a:lnTo>
                  <a:pt x="0" y="6091145"/>
                </a:lnTo>
                <a:lnTo>
                  <a:pt x="0" y="0"/>
                </a:lnTo>
                <a:close/>
              </a:path>
            </a:pathLst>
          </a:custGeom>
          <a:blipFill>
            <a:blip r:embed="rId3"/>
            <a:stretch>
              <a:fillRect t="-203" b="-7811"/>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495</Words>
  <Application>Microsoft Office PowerPoint</Application>
  <PresentationFormat>Kustom</PresentationFormat>
  <Paragraphs>40</Paragraphs>
  <Slides>11</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11</vt:i4>
      </vt:variant>
    </vt:vector>
  </HeadingPairs>
  <TitlesOfParts>
    <vt:vector size="16" baseType="lpstr">
      <vt:lpstr>Roboto</vt:lpstr>
      <vt:lpstr>Montserrat Extra-Bold</vt:lpstr>
      <vt:lpstr>Arial</vt:lpstr>
      <vt:lpstr>Calibri</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MDMTSP</dc:title>
  <cp:lastModifiedBy>Nurul Inayah</cp:lastModifiedBy>
  <cp:revision>2</cp:revision>
  <dcterms:created xsi:type="dcterms:W3CDTF">2006-08-16T00:00:00Z</dcterms:created>
  <dcterms:modified xsi:type="dcterms:W3CDTF">2023-06-19T07:23:03Z</dcterms:modified>
  <dc:identifier>DAFmMd-W7F0</dc:identifier>
</cp:coreProperties>
</file>