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8"/>
  </p:notes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850"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F37F1-AAD1-48FC-B38E-2950DA80B1EC}" type="datetimeFigureOut">
              <a:rPr lang="id-ID" smtClean="0"/>
              <a:t>19/06/2023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23679-C4F9-4583-BDBB-8DEA72EEA387}" type="slidenum">
              <a:rPr lang="id-ID" smtClean="0"/>
              <a:t>‹#›</a:t>
            </a:fld>
            <a:endParaRPr lang="id-ID"/>
          </a:p>
        </p:txBody>
      </p:sp>
    </p:spTree>
    <p:extLst>
      <p:ext uri="{BB962C8B-B14F-4D97-AF65-F5344CB8AC3E}">
        <p14:creationId xmlns:p14="http://schemas.microsoft.com/office/powerpoint/2010/main" val="3175124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34823679-C4F9-4583-BDBB-8DEA72EEA387}" type="slidenum">
              <a:rPr lang="id-ID" smtClean="0"/>
              <a:t>5</a:t>
            </a:fld>
            <a:endParaRPr lang="id-ID"/>
          </a:p>
        </p:txBody>
      </p:sp>
    </p:spTree>
    <p:extLst>
      <p:ext uri="{BB962C8B-B14F-4D97-AF65-F5344CB8AC3E}">
        <p14:creationId xmlns:p14="http://schemas.microsoft.com/office/powerpoint/2010/main" val="1509612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2874A4-3863-4BF2-92D7-57583625B300}" type="datetimeFigureOut">
              <a:rPr lang="id-ID" smtClean="0"/>
              <a:t>18/06/2023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0DABDB3-FB08-4D0D-88B3-5FE39D1BE069}" type="slidenum">
              <a:rPr lang="id-ID" smtClean="0"/>
              <a:t>‹#›</a:t>
            </a:fld>
            <a:endParaRPr lang="id-ID"/>
          </a:p>
        </p:txBody>
      </p:sp>
    </p:spTree>
    <p:extLst>
      <p:ext uri="{BB962C8B-B14F-4D97-AF65-F5344CB8AC3E}">
        <p14:creationId xmlns:p14="http://schemas.microsoft.com/office/powerpoint/2010/main" val="1522128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2874A4-3863-4BF2-92D7-57583625B300}" type="datetimeFigureOut">
              <a:rPr lang="id-ID" smtClean="0"/>
              <a:t>18/06/2023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0DABDB3-FB08-4D0D-88B3-5FE39D1BE069}" type="slidenum">
              <a:rPr lang="id-ID" smtClean="0"/>
              <a:t>‹#›</a:t>
            </a:fld>
            <a:endParaRPr lang="id-ID"/>
          </a:p>
        </p:txBody>
      </p:sp>
    </p:spTree>
    <p:extLst>
      <p:ext uri="{BB962C8B-B14F-4D97-AF65-F5344CB8AC3E}">
        <p14:creationId xmlns:p14="http://schemas.microsoft.com/office/powerpoint/2010/main" val="2076871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2874A4-3863-4BF2-92D7-57583625B300}" type="datetimeFigureOut">
              <a:rPr lang="id-ID" smtClean="0"/>
              <a:t>18/06/2023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0DABDB3-FB08-4D0D-88B3-5FE39D1BE069}" type="slidenum">
              <a:rPr lang="id-ID" smtClean="0"/>
              <a:t>‹#›</a:t>
            </a:fld>
            <a:endParaRPr lang="id-ID"/>
          </a:p>
        </p:txBody>
      </p:sp>
    </p:spTree>
    <p:extLst>
      <p:ext uri="{BB962C8B-B14F-4D97-AF65-F5344CB8AC3E}">
        <p14:creationId xmlns:p14="http://schemas.microsoft.com/office/powerpoint/2010/main" val="2109342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2874A4-3863-4BF2-92D7-57583625B300}" type="datetimeFigureOut">
              <a:rPr lang="id-ID" smtClean="0"/>
              <a:t>18/06/2023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0DABDB3-FB08-4D0D-88B3-5FE39D1BE069}" type="slidenum">
              <a:rPr lang="id-ID" smtClean="0"/>
              <a:t>‹#›</a:t>
            </a:fld>
            <a:endParaRPr lang="id-ID"/>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53467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2874A4-3863-4BF2-92D7-57583625B300}" type="datetimeFigureOut">
              <a:rPr lang="id-ID" smtClean="0"/>
              <a:t>18/06/2023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0DABDB3-FB08-4D0D-88B3-5FE39D1BE069}" type="slidenum">
              <a:rPr lang="id-ID" smtClean="0"/>
              <a:t>‹#›</a:t>
            </a:fld>
            <a:endParaRPr lang="id-ID"/>
          </a:p>
        </p:txBody>
      </p:sp>
    </p:spTree>
    <p:extLst>
      <p:ext uri="{BB962C8B-B14F-4D97-AF65-F5344CB8AC3E}">
        <p14:creationId xmlns:p14="http://schemas.microsoft.com/office/powerpoint/2010/main" val="3427690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2874A4-3863-4BF2-92D7-57583625B300}" type="datetimeFigureOut">
              <a:rPr lang="id-ID" smtClean="0"/>
              <a:t>18/06/2023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0DABDB3-FB08-4D0D-88B3-5FE39D1BE069}" type="slidenum">
              <a:rPr lang="id-ID" smtClean="0"/>
              <a:t>‹#›</a:t>
            </a:fld>
            <a:endParaRPr lang="id-ID"/>
          </a:p>
        </p:txBody>
      </p:sp>
    </p:spTree>
    <p:extLst>
      <p:ext uri="{BB962C8B-B14F-4D97-AF65-F5344CB8AC3E}">
        <p14:creationId xmlns:p14="http://schemas.microsoft.com/office/powerpoint/2010/main" val="1936491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2874A4-3863-4BF2-92D7-57583625B300}" type="datetimeFigureOut">
              <a:rPr lang="id-ID" smtClean="0"/>
              <a:t>18/06/2023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0DABDB3-FB08-4D0D-88B3-5FE39D1BE069}" type="slidenum">
              <a:rPr lang="id-ID" smtClean="0"/>
              <a:t>‹#›</a:t>
            </a:fld>
            <a:endParaRPr lang="id-ID"/>
          </a:p>
        </p:txBody>
      </p:sp>
    </p:spTree>
    <p:extLst>
      <p:ext uri="{BB962C8B-B14F-4D97-AF65-F5344CB8AC3E}">
        <p14:creationId xmlns:p14="http://schemas.microsoft.com/office/powerpoint/2010/main" val="1790952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2874A4-3863-4BF2-92D7-57583625B300}" type="datetimeFigureOut">
              <a:rPr lang="id-ID" smtClean="0"/>
              <a:t>18/06/2023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0DABDB3-FB08-4D0D-88B3-5FE39D1BE069}" type="slidenum">
              <a:rPr lang="id-ID" smtClean="0"/>
              <a:t>‹#›</a:t>
            </a:fld>
            <a:endParaRPr lang="id-ID"/>
          </a:p>
        </p:txBody>
      </p:sp>
    </p:spTree>
    <p:extLst>
      <p:ext uri="{BB962C8B-B14F-4D97-AF65-F5344CB8AC3E}">
        <p14:creationId xmlns:p14="http://schemas.microsoft.com/office/powerpoint/2010/main" val="2223637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2874A4-3863-4BF2-92D7-57583625B300}" type="datetimeFigureOut">
              <a:rPr lang="id-ID" smtClean="0"/>
              <a:t>18/06/2023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0DABDB3-FB08-4D0D-88B3-5FE39D1BE069}" type="slidenum">
              <a:rPr lang="id-ID" smtClean="0"/>
              <a:t>‹#›</a:t>
            </a:fld>
            <a:endParaRPr lang="id-ID"/>
          </a:p>
        </p:txBody>
      </p:sp>
    </p:spTree>
    <p:extLst>
      <p:ext uri="{BB962C8B-B14F-4D97-AF65-F5344CB8AC3E}">
        <p14:creationId xmlns:p14="http://schemas.microsoft.com/office/powerpoint/2010/main" val="2616381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2874A4-3863-4BF2-92D7-57583625B300}" type="datetimeFigureOut">
              <a:rPr lang="id-ID" smtClean="0"/>
              <a:t>18/06/2023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0DABDB3-FB08-4D0D-88B3-5FE39D1BE069}" type="slidenum">
              <a:rPr lang="id-ID" smtClean="0"/>
              <a:t>‹#›</a:t>
            </a:fld>
            <a:endParaRPr lang="id-ID"/>
          </a:p>
        </p:txBody>
      </p:sp>
    </p:spTree>
    <p:extLst>
      <p:ext uri="{BB962C8B-B14F-4D97-AF65-F5344CB8AC3E}">
        <p14:creationId xmlns:p14="http://schemas.microsoft.com/office/powerpoint/2010/main" val="1247839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2874A4-3863-4BF2-92D7-57583625B300}" type="datetimeFigureOut">
              <a:rPr lang="id-ID" smtClean="0"/>
              <a:t>18/06/2023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0DABDB3-FB08-4D0D-88B3-5FE39D1BE069}" type="slidenum">
              <a:rPr lang="id-ID" smtClean="0"/>
              <a:t>‹#›</a:t>
            </a:fld>
            <a:endParaRPr lang="id-ID"/>
          </a:p>
        </p:txBody>
      </p:sp>
    </p:spTree>
    <p:extLst>
      <p:ext uri="{BB962C8B-B14F-4D97-AF65-F5344CB8AC3E}">
        <p14:creationId xmlns:p14="http://schemas.microsoft.com/office/powerpoint/2010/main" val="421220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2874A4-3863-4BF2-92D7-57583625B300}" type="datetimeFigureOut">
              <a:rPr lang="id-ID" smtClean="0"/>
              <a:t>18/06/2023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0DABDB3-FB08-4D0D-88B3-5FE39D1BE069}" type="slidenum">
              <a:rPr lang="id-ID" smtClean="0"/>
              <a:t>‹#›</a:t>
            </a:fld>
            <a:endParaRPr lang="id-ID"/>
          </a:p>
        </p:txBody>
      </p:sp>
    </p:spTree>
    <p:extLst>
      <p:ext uri="{BB962C8B-B14F-4D97-AF65-F5344CB8AC3E}">
        <p14:creationId xmlns:p14="http://schemas.microsoft.com/office/powerpoint/2010/main" val="1977053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2874A4-3863-4BF2-92D7-57583625B300}" type="datetimeFigureOut">
              <a:rPr lang="id-ID" smtClean="0"/>
              <a:t>18/06/2023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0DABDB3-FB08-4D0D-88B3-5FE39D1BE069}" type="slidenum">
              <a:rPr lang="id-ID" smtClean="0"/>
              <a:t>‹#›</a:t>
            </a:fld>
            <a:endParaRPr lang="id-ID"/>
          </a:p>
        </p:txBody>
      </p:sp>
    </p:spTree>
    <p:extLst>
      <p:ext uri="{BB962C8B-B14F-4D97-AF65-F5344CB8AC3E}">
        <p14:creationId xmlns:p14="http://schemas.microsoft.com/office/powerpoint/2010/main" val="3041324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2874A4-3863-4BF2-92D7-57583625B300}" type="datetimeFigureOut">
              <a:rPr lang="id-ID" smtClean="0"/>
              <a:t>18/06/2023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0DABDB3-FB08-4D0D-88B3-5FE39D1BE069}" type="slidenum">
              <a:rPr lang="id-ID" smtClean="0"/>
              <a:t>‹#›</a:t>
            </a:fld>
            <a:endParaRPr lang="id-ID"/>
          </a:p>
        </p:txBody>
      </p:sp>
    </p:spTree>
    <p:extLst>
      <p:ext uri="{BB962C8B-B14F-4D97-AF65-F5344CB8AC3E}">
        <p14:creationId xmlns:p14="http://schemas.microsoft.com/office/powerpoint/2010/main" val="4095392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874A4-3863-4BF2-92D7-57583625B300}" type="datetimeFigureOut">
              <a:rPr lang="id-ID" smtClean="0"/>
              <a:t>18/06/2023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0DABDB3-FB08-4D0D-88B3-5FE39D1BE069}" type="slidenum">
              <a:rPr lang="id-ID" smtClean="0"/>
              <a:t>‹#›</a:t>
            </a:fld>
            <a:endParaRPr lang="id-ID"/>
          </a:p>
        </p:txBody>
      </p:sp>
    </p:spTree>
    <p:extLst>
      <p:ext uri="{BB962C8B-B14F-4D97-AF65-F5344CB8AC3E}">
        <p14:creationId xmlns:p14="http://schemas.microsoft.com/office/powerpoint/2010/main" val="228370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2874A4-3863-4BF2-92D7-57583625B300}" type="datetimeFigureOut">
              <a:rPr lang="id-ID" smtClean="0"/>
              <a:t>18/06/2023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0DABDB3-FB08-4D0D-88B3-5FE39D1BE069}" type="slidenum">
              <a:rPr lang="id-ID" smtClean="0"/>
              <a:t>‹#›</a:t>
            </a:fld>
            <a:endParaRPr lang="id-ID"/>
          </a:p>
        </p:txBody>
      </p:sp>
    </p:spTree>
    <p:extLst>
      <p:ext uri="{BB962C8B-B14F-4D97-AF65-F5344CB8AC3E}">
        <p14:creationId xmlns:p14="http://schemas.microsoft.com/office/powerpoint/2010/main" val="2661592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2874A4-3863-4BF2-92D7-57583625B300}" type="datetimeFigureOut">
              <a:rPr lang="id-ID" smtClean="0"/>
              <a:t>18/06/2023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0DABDB3-FB08-4D0D-88B3-5FE39D1BE069}" type="slidenum">
              <a:rPr lang="id-ID" smtClean="0"/>
              <a:t>‹#›</a:t>
            </a:fld>
            <a:endParaRPr lang="id-ID"/>
          </a:p>
        </p:txBody>
      </p:sp>
    </p:spTree>
    <p:extLst>
      <p:ext uri="{BB962C8B-B14F-4D97-AF65-F5344CB8AC3E}">
        <p14:creationId xmlns:p14="http://schemas.microsoft.com/office/powerpoint/2010/main" val="308448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2874A4-3863-4BF2-92D7-57583625B300}" type="datetimeFigureOut">
              <a:rPr lang="id-ID" smtClean="0"/>
              <a:t>18/06/2023</a:t>
            </a:fld>
            <a:endParaRPr lang="id-ID"/>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id-ID"/>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0DABDB3-FB08-4D0D-88B3-5FE39D1BE069}" type="slidenum">
              <a:rPr lang="id-ID" smtClean="0"/>
              <a:t>‹#›</a:t>
            </a:fld>
            <a:endParaRPr lang="id-ID"/>
          </a:p>
        </p:txBody>
      </p:sp>
    </p:spTree>
    <p:extLst>
      <p:ext uri="{BB962C8B-B14F-4D97-AF65-F5344CB8AC3E}">
        <p14:creationId xmlns:p14="http://schemas.microsoft.com/office/powerpoint/2010/main" val="331152182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50D2-72D0-3F90-082C-B61E86C7AE37}"/>
              </a:ext>
            </a:extLst>
          </p:cNvPr>
          <p:cNvSpPr>
            <a:spLocks noGrp="1"/>
          </p:cNvSpPr>
          <p:nvPr>
            <p:ph type="ctrTitle"/>
          </p:nvPr>
        </p:nvSpPr>
        <p:spPr>
          <a:xfrm>
            <a:off x="1381273" y="1778453"/>
            <a:ext cx="9440034" cy="1049867"/>
          </a:xfrm>
        </p:spPr>
        <p:txBody>
          <a:bodyPr/>
          <a:lstStyle/>
          <a:p>
            <a:r>
              <a:rPr lang="id-ID" b="1" dirty="0">
                <a:latin typeface="Gadugi" panose="020B0502040204020203" pitchFamily="34" charset="0"/>
                <a:ea typeface="Gadugi" panose="020B0502040204020203" pitchFamily="34" charset="0"/>
              </a:rPr>
              <a:t>Shortest Path Graph </a:t>
            </a:r>
          </a:p>
        </p:txBody>
      </p:sp>
      <p:sp>
        <p:nvSpPr>
          <p:cNvPr id="3" name="Subtitle 2">
            <a:extLst>
              <a:ext uri="{FF2B5EF4-FFF2-40B4-BE49-F238E27FC236}">
                <a16:creationId xmlns:a16="http://schemas.microsoft.com/office/drawing/2014/main" id="{694D9674-A241-4835-2DF8-B52FCAFB351D}"/>
              </a:ext>
            </a:extLst>
          </p:cNvPr>
          <p:cNvSpPr>
            <a:spLocks noGrp="1"/>
          </p:cNvSpPr>
          <p:nvPr>
            <p:ph type="subTitle" idx="1"/>
          </p:nvPr>
        </p:nvSpPr>
        <p:spPr>
          <a:xfrm>
            <a:off x="2538209" y="2982504"/>
            <a:ext cx="7115581" cy="600680"/>
          </a:xfrm>
        </p:spPr>
        <p:txBody>
          <a:bodyPr>
            <a:normAutofit lnSpcReduction="10000"/>
          </a:bodyPr>
          <a:lstStyle/>
          <a:p>
            <a:r>
              <a:rPr lang="id-ID" sz="3600" dirty="0"/>
              <a:t>Brute Force</a:t>
            </a:r>
          </a:p>
        </p:txBody>
      </p:sp>
      <p:sp>
        <p:nvSpPr>
          <p:cNvPr id="7" name="Subtitle 2">
            <a:extLst>
              <a:ext uri="{FF2B5EF4-FFF2-40B4-BE49-F238E27FC236}">
                <a16:creationId xmlns:a16="http://schemas.microsoft.com/office/drawing/2014/main" id="{C820280D-5E18-5EEB-901A-0DB27CF19056}"/>
              </a:ext>
            </a:extLst>
          </p:cNvPr>
          <p:cNvSpPr txBox="1">
            <a:spLocks/>
          </p:cNvSpPr>
          <p:nvPr/>
        </p:nvSpPr>
        <p:spPr>
          <a:xfrm>
            <a:off x="2538209" y="3745390"/>
            <a:ext cx="7115581" cy="600680"/>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id-ID" sz="3600" dirty="0"/>
              <a:t>By Baso Muchtar Fajar Alghifari</a:t>
            </a:r>
          </a:p>
        </p:txBody>
      </p:sp>
    </p:spTree>
    <p:extLst>
      <p:ext uri="{BB962C8B-B14F-4D97-AF65-F5344CB8AC3E}">
        <p14:creationId xmlns:p14="http://schemas.microsoft.com/office/powerpoint/2010/main" val="3774986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2406B-5F00-F61C-2C7A-376F4BCE600B}"/>
              </a:ext>
            </a:extLst>
          </p:cNvPr>
          <p:cNvSpPr>
            <a:spLocks noGrp="1"/>
          </p:cNvSpPr>
          <p:nvPr>
            <p:ph type="ctrTitle"/>
          </p:nvPr>
        </p:nvSpPr>
        <p:spPr>
          <a:xfrm>
            <a:off x="1370693" y="719674"/>
            <a:ext cx="9440034" cy="1049867"/>
          </a:xfrm>
        </p:spPr>
        <p:txBody>
          <a:bodyPr/>
          <a:lstStyle/>
          <a:p>
            <a:r>
              <a:rPr lang="id-ID" dirty="0"/>
              <a:t>Shortest Path Graph</a:t>
            </a:r>
          </a:p>
        </p:txBody>
      </p:sp>
      <p:sp>
        <p:nvSpPr>
          <p:cNvPr id="3" name="Subtitle 2">
            <a:extLst>
              <a:ext uri="{FF2B5EF4-FFF2-40B4-BE49-F238E27FC236}">
                <a16:creationId xmlns:a16="http://schemas.microsoft.com/office/drawing/2014/main" id="{E6BE4263-EDEE-1FDB-9791-4659052FC682}"/>
              </a:ext>
            </a:extLst>
          </p:cNvPr>
          <p:cNvSpPr>
            <a:spLocks noGrp="1"/>
          </p:cNvSpPr>
          <p:nvPr>
            <p:ph type="subTitle" idx="1"/>
          </p:nvPr>
        </p:nvSpPr>
        <p:spPr>
          <a:xfrm>
            <a:off x="1370693" y="2379133"/>
            <a:ext cx="9440034" cy="1049867"/>
          </a:xfrm>
        </p:spPr>
        <p:txBody>
          <a:bodyPr>
            <a:noAutofit/>
          </a:bodyPr>
          <a:lstStyle/>
          <a:p>
            <a:r>
              <a:rPr lang="id-ID" dirty="0"/>
              <a:t>Shortest Path Graph merupakan metode pencarian lintasan terpendek pada sebuah graf bersambung, berarah dan beruntai. Pencarian lintasan terpendek mulai dari vertex awal sampai vertex akhir. Ada banyak Algoritma yang dapat dipakai untuk menyelesaikan masalah pencarian lintasan terpendek, seperti Algoritma Brute Force, Greedy, </a:t>
            </a:r>
            <a:r>
              <a:rPr lang="en-GB" dirty="0"/>
              <a:t>Depth First Search</a:t>
            </a:r>
            <a:r>
              <a:rPr lang="id-ID" dirty="0"/>
              <a:t>, </a:t>
            </a:r>
            <a:r>
              <a:rPr lang="en-GB" dirty="0"/>
              <a:t>Breadth First Search</a:t>
            </a:r>
            <a:r>
              <a:rPr lang="id-ID" dirty="0"/>
              <a:t>, dan beberapaAlgoritma lainnya.</a:t>
            </a:r>
          </a:p>
        </p:txBody>
      </p:sp>
    </p:spTree>
    <p:extLst>
      <p:ext uri="{BB962C8B-B14F-4D97-AF65-F5344CB8AC3E}">
        <p14:creationId xmlns:p14="http://schemas.microsoft.com/office/powerpoint/2010/main" val="202579249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8B5F-AFA8-1027-2E4F-C7E75D427D76}"/>
              </a:ext>
            </a:extLst>
          </p:cNvPr>
          <p:cNvSpPr>
            <a:spLocks noGrp="1"/>
          </p:cNvSpPr>
          <p:nvPr>
            <p:ph type="title"/>
          </p:nvPr>
        </p:nvSpPr>
        <p:spPr>
          <a:xfrm>
            <a:off x="2499569" y="577516"/>
            <a:ext cx="7192862" cy="970450"/>
          </a:xfrm>
        </p:spPr>
        <p:txBody>
          <a:bodyPr>
            <a:normAutofit/>
          </a:bodyPr>
          <a:lstStyle/>
          <a:p>
            <a:r>
              <a:rPr lang="id-ID" dirty="0"/>
              <a:t>Apa itu Algoritma Brute Force</a:t>
            </a:r>
          </a:p>
        </p:txBody>
      </p:sp>
      <p:sp>
        <p:nvSpPr>
          <p:cNvPr id="3" name="Title 1">
            <a:extLst>
              <a:ext uri="{FF2B5EF4-FFF2-40B4-BE49-F238E27FC236}">
                <a16:creationId xmlns:a16="http://schemas.microsoft.com/office/drawing/2014/main" id="{7F1FAABC-BBD1-96B2-A956-C74D8A1CD6DC}"/>
              </a:ext>
            </a:extLst>
          </p:cNvPr>
          <p:cNvSpPr txBox="1">
            <a:spLocks/>
          </p:cNvSpPr>
          <p:nvPr/>
        </p:nvSpPr>
        <p:spPr>
          <a:xfrm>
            <a:off x="2499569" y="1925053"/>
            <a:ext cx="7192862" cy="416693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id-ID" sz="2000" dirty="0"/>
              <a:t>Algoritma brute force adalah metode penyelesaian masalah yang mencoba semua kemungkinan solusi secara sistematis, tanpa memanfaatkan pengetahuan khusus tentang masalah atau struktur data yang digunakan. Pendekatan ini melibatkan mencoba setiap kemungkinan langkah atau kombinasi nilai untuk mencapai solusi yang diinginkan.</a:t>
            </a:r>
          </a:p>
          <a:p>
            <a:pPr algn="just"/>
            <a:r>
              <a:rPr lang="id-ID" sz="2000" dirty="0"/>
              <a:t>Dalam algoritma brute force, semua kemungkinan solusi diuji satu per satu sampai solusi yang benar ditemukan. Ini dilakukan dengan mencoba semua kombinasi yang mungkin dalam ruang pencarian yang relevan. Dalam beberapa kasus, ini bisa berarti mencoba setiap kombinasi dari semua kemungkinan nilai dalam ruang pencarian, sementara dalam kasus lain, ruang pencarian bisa lebih terbatas.</a:t>
            </a:r>
          </a:p>
        </p:txBody>
      </p:sp>
    </p:spTree>
    <p:extLst>
      <p:ext uri="{BB962C8B-B14F-4D97-AF65-F5344CB8AC3E}">
        <p14:creationId xmlns:p14="http://schemas.microsoft.com/office/powerpoint/2010/main" val="128144690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F3B6-EAAD-0690-B974-1F4292E50B9A}"/>
              </a:ext>
            </a:extLst>
          </p:cNvPr>
          <p:cNvSpPr>
            <a:spLocks noGrp="1"/>
          </p:cNvSpPr>
          <p:nvPr>
            <p:ph type="title"/>
          </p:nvPr>
        </p:nvSpPr>
        <p:spPr>
          <a:xfrm>
            <a:off x="821637" y="741637"/>
            <a:ext cx="6377504" cy="559115"/>
          </a:xfrm>
        </p:spPr>
        <p:txBody>
          <a:bodyPr>
            <a:normAutofit fontScale="90000"/>
          </a:bodyPr>
          <a:lstStyle/>
          <a:p>
            <a:r>
              <a:rPr lang="id-ID" dirty="0"/>
              <a:t>Contoh Shortest Path Graph</a:t>
            </a:r>
          </a:p>
        </p:txBody>
      </p:sp>
      <p:sp>
        <p:nvSpPr>
          <p:cNvPr id="3" name="Oval 2">
            <a:extLst>
              <a:ext uri="{FF2B5EF4-FFF2-40B4-BE49-F238E27FC236}">
                <a16:creationId xmlns:a16="http://schemas.microsoft.com/office/drawing/2014/main" id="{28164A50-85F3-D39E-B545-DB042E56E089}"/>
              </a:ext>
            </a:extLst>
          </p:cNvPr>
          <p:cNvSpPr/>
          <p:nvPr/>
        </p:nvSpPr>
        <p:spPr>
          <a:xfrm>
            <a:off x="1470991" y="1752331"/>
            <a:ext cx="225287" cy="2089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 name="Oval 3">
            <a:extLst>
              <a:ext uri="{FF2B5EF4-FFF2-40B4-BE49-F238E27FC236}">
                <a16:creationId xmlns:a16="http://schemas.microsoft.com/office/drawing/2014/main" id="{AE2BA73A-ADAC-B7B5-1496-87B354D272D9}"/>
              </a:ext>
            </a:extLst>
          </p:cNvPr>
          <p:cNvSpPr/>
          <p:nvPr/>
        </p:nvSpPr>
        <p:spPr>
          <a:xfrm>
            <a:off x="3061252" y="1856827"/>
            <a:ext cx="225287" cy="2089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Oval 5">
            <a:extLst>
              <a:ext uri="{FF2B5EF4-FFF2-40B4-BE49-F238E27FC236}">
                <a16:creationId xmlns:a16="http://schemas.microsoft.com/office/drawing/2014/main" id="{80853DE3-1F4A-4CC2-2F9C-CABCB4FA733C}"/>
              </a:ext>
            </a:extLst>
          </p:cNvPr>
          <p:cNvSpPr/>
          <p:nvPr/>
        </p:nvSpPr>
        <p:spPr>
          <a:xfrm>
            <a:off x="3173895" y="2958767"/>
            <a:ext cx="225287" cy="2089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Oval 6">
            <a:extLst>
              <a:ext uri="{FF2B5EF4-FFF2-40B4-BE49-F238E27FC236}">
                <a16:creationId xmlns:a16="http://schemas.microsoft.com/office/drawing/2014/main" id="{016FEF94-3441-EC96-565C-A7BC54B18879}"/>
              </a:ext>
            </a:extLst>
          </p:cNvPr>
          <p:cNvSpPr/>
          <p:nvPr/>
        </p:nvSpPr>
        <p:spPr>
          <a:xfrm>
            <a:off x="1961321" y="2484784"/>
            <a:ext cx="225287" cy="2089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cxnSp>
        <p:nvCxnSpPr>
          <p:cNvPr id="9" name="Straight Connector 8">
            <a:extLst>
              <a:ext uri="{FF2B5EF4-FFF2-40B4-BE49-F238E27FC236}">
                <a16:creationId xmlns:a16="http://schemas.microsoft.com/office/drawing/2014/main" id="{A0838D5A-F554-85F1-73AB-ECB7DF3CE2A9}"/>
              </a:ext>
            </a:extLst>
          </p:cNvPr>
          <p:cNvCxnSpPr>
            <a:cxnSpLocks/>
            <a:stCxn id="3" idx="6"/>
            <a:endCxn id="4" idx="2"/>
          </p:cNvCxnSpPr>
          <p:nvPr/>
        </p:nvCxnSpPr>
        <p:spPr>
          <a:xfrm>
            <a:off x="1696278" y="1856827"/>
            <a:ext cx="1364974" cy="1044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5558374-55F2-C3F6-63CE-198DE6F47252}"/>
              </a:ext>
            </a:extLst>
          </p:cNvPr>
          <p:cNvCxnSpPr>
            <a:cxnSpLocks/>
            <a:stCxn id="3" idx="5"/>
            <a:endCxn id="6" idx="1"/>
          </p:cNvCxnSpPr>
          <p:nvPr/>
        </p:nvCxnSpPr>
        <p:spPr>
          <a:xfrm>
            <a:off x="1663285" y="1930717"/>
            <a:ext cx="1543603" cy="10586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A4F500-29ED-4872-EF08-9820278F5B7D}"/>
              </a:ext>
            </a:extLst>
          </p:cNvPr>
          <p:cNvCxnSpPr>
            <a:cxnSpLocks/>
            <a:stCxn id="3" idx="4"/>
            <a:endCxn id="7" idx="1"/>
          </p:cNvCxnSpPr>
          <p:nvPr/>
        </p:nvCxnSpPr>
        <p:spPr>
          <a:xfrm>
            <a:off x="1583635" y="1961323"/>
            <a:ext cx="410679" cy="554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009448-34BE-11E0-4983-347856EA2DE8}"/>
              </a:ext>
            </a:extLst>
          </p:cNvPr>
          <p:cNvCxnSpPr>
            <a:cxnSpLocks/>
            <a:stCxn id="7" idx="6"/>
            <a:endCxn id="6" idx="2"/>
          </p:cNvCxnSpPr>
          <p:nvPr/>
        </p:nvCxnSpPr>
        <p:spPr>
          <a:xfrm>
            <a:off x="2186608" y="2589280"/>
            <a:ext cx="987287" cy="473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E265D75-A36C-CE6A-22AC-E3566A57B3AA}"/>
              </a:ext>
            </a:extLst>
          </p:cNvPr>
          <p:cNvCxnSpPr>
            <a:cxnSpLocks/>
            <a:stCxn id="4" idx="4"/>
            <a:endCxn id="6" idx="0"/>
          </p:cNvCxnSpPr>
          <p:nvPr/>
        </p:nvCxnSpPr>
        <p:spPr>
          <a:xfrm>
            <a:off x="3173896" y="2065819"/>
            <a:ext cx="112643" cy="8929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DFB83E-33C1-3CB2-27FA-CF525A6660CE}"/>
              </a:ext>
            </a:extLst>
          </p:cNvPr>
          <p:cNvCxnSpPr>
            <a:cxnSpLocks/>
            <a:stCxn id="7" idx="7"/>
            <a:endCxn id="4" idx="3"/>
          </p:cNvCxnSpPr>
          <p:nvPr/>
        </p:nvCxnSpPr>
        <p:spPr>
          <a:xfrm flipV="1">
            <a:off x="2153615" y="2035213"/>
            <a:ext cx="940630" cy="480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itle 1">
            <a:extLst>
              <a:ext uri="{FF2B5EF4-FFF2-40B4-BE49-F238E27FC236}">
                <a16:creationId xmlns:a16="http://schemas.microsoft.com/office/drawing/2014/main" id="{96AC8754-D327-7DAC-93A1-D3460E2FE3EA}"/>
              </a:ext>
            </a:extLst>
          </p:cNvPr>
          <p:cNvSpPr txBox="1">
            <a:spLocks/>
          </p:cNvSpPr>
          <p:nvPr/>
        </p:nvSpPr>
        <p:spPr>
          <a:xfrm>
            <a:off x="655984" y="3442496"/>
            <a:ext cx="10743897" cy="554067"/>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id-ID" sz="2000" dirty="0"/>
              <a:t>Jika dilakukan pencarian jalur terpendek menggunakan Algoritma Brute Force maka akan seperti dibawah ini :</a:t>
            </a:r>
          </a:p>
        </p:txBody>
      </p:sp>
      <p:sp>
        <p:nvSpPr>
          <p:cNvPr id="114" name="Oval 113">
            <a:extLst>
              <a:ext uri="{FF2B5EF4-FFF2-40B4-BE49-F238E27FC236}">
                <a16:creationId xmlns:a16="http://schemas.microsoft.com/office/drawing/2014/main" id="{039BA383-81B5-85F2-0A93-26F878D7D1B7}"/>
              </a:ext>
            </a:extLst>
          </p:cNvPr>
          <p:cNvSpPr/>
          <p:nvPr/>
        </p:nvSpPr>
        <p:spPr>
          <a:xfrm>
            <a:off x="655984" y="4462402"/>
            <a:ext cx="225287" cy="2089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5" name="Oval 114">
            <a:extLst>
              <a:ext uri="{FF2B5EF4-FFF2-40B4-BE49-F238E27FC236}">
                <a16:creationId xmlns:a16="http://schemas.microsoft.com/office/drawing/2014/main" id="{FE8EB521-D273-ECAC-FACC-7F0AD6D1409A}"/>
              </a:ext>
            </a:extLst>
          </p:cNvPr>
          <p:cNvSpPr/>
          <p:nvPr/>
        </p:nvSpPr>
        <p:spPr>
          <a:xfrm>
            <a:off x="2246245" y="4566898"/>
            <a:ext cx="225287" cy="2089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6" name="Oval 115">
            <a:extLst>
              <a:ext uri="{FF2B5EF4-FFF2-40B4-BE49-F238E27FC236}">
                <a16:creationId xmlns:a16="http://schemas.microsoft.com/office/drawing/2014/main" id="{38F388E4-95A7-EAC3-84BF-DA22098C65D1}"/>
              </a:ext>
            </a:extLst>
          </p:cNvPr>
          <p:cNvSpPr/>
          <p:nvPr/>
        </p:nvSpPr>
        <p:spPr>
          <a:xfrm>
            <a:off x="2358888" y="5668838"/>
            <a:ext cx="225287" cy="2089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7" name="Oval 116">
            <a:extLst>
              <a:ext uri="{FF2B5EF4-FFF2-40B4-BE49-F238E27FC236}">
                <a16:creationId xmlns:a16="http://schemas.microsoft.com/office/drawing/2014/main" id="{CE20EE2E-EEDE-8486-BCED-38C4BAC3CCD2}"/>
              </a:ext>
            </a:extLst>
          </p:cNvPr>
          <p:cNvSpPr/>
          <p:nvPr/>
        </p:nvSpPr>
        <p:spPr>
          <a:xfrm>
            <a:off x="1146314" y="5194855"/>
            <a:ext cx="225287" cy="2089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cxnSp>
        <p:nvCxnSpPr>
          <p:cNvPr id="118" name="Straight Connector 117">
            <a:extLst>
              <a:ext uri="{FF2B5EF4-FFF2-40B4-BE49-F238E27FC236}">
                <a16:creationId xmlns:a16="http://schemas.microsoft.com/office/drawing/2014/main" id="{139AC435-5AFB-1016-B361-B042FAD5609D}"/>
              </a:ext>
            </a:extLst>
          </p:cNvPr>
          <p:cNvCxnSpPr>
            <a:cxnSpLocks/>
            <a:stCxn id="114" idx="6"/>
            <a:endCxn id="115" idx="2"/>
          </p:cNvCxnSpPr>
          <p:nvPr/>
        </p:nvCxnSpPr>
        <p:spPr>
          <a:xfrm>
            <a:off x="881271" y="4566898"/>
            <a:ext cx="1364974" cy="104496"/>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89BEF00-AE4D-9F6B-3E2D-F6C06A550616}"/>
              </a:ext>
            </a:extLst>
          </p:cNvPr>
          <p:cNvCxnSpPr>
            <a:cxnSpLocks/>
            <a:stCxn id="114" idx="5"/>
            <a:endCxn id="116" idx="1"/>
          </p:cNvCxnSpPr>
          <p:nvPr/>
        </p:nvCxnSpPr>
        <p:spPr>
          <a:xfrm>
            <a:off x="848278" y="4640788"/>
            <a:ext cx="1543603" cy="10586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8ACA5F3-E581-C491-F375-EEF489CA640A}"/>
              </a:ext>
            </a:extLst>
          </p:cNvPr>
          <p:cNvCxnSpPr>
            <a:cxnSpLocks/>
            <a:stCxn id="114" idx="4"/>
            <a:endCxn id="117" idx="1"/>
          </p:cNvCxnSpPr>
          <p:nvPr/>
        </p:nvCxnSpPr>
        <p:spPr>
          <a:xfrm>
            <a:off x="768628" y="4671394"/>
            <a:ext cx="410679" cy="554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25A5F6E0-903B-BFFB-E7E8-633B2CE30893}"/>
              </a:ext>
            </a:extLst>
          </p:cNvPr>
          <p:cNvCxnSpPr>
            <a:cxnSpLocks/>
            <a:stCxn id="117" idx="6"/>
            <a:endCxn id="116" idx="2"/>
          </p:cNvCxnSpPr>
          <p:nvPr/>
        </p:nvCxnSpPr>
        <p:spPr>
          <a:xfrm>
            <a:off x="1371601" y="5299351"/>
            <a:ext cx="987287" cy="473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76980747-AA8F-A618-B26D-3A1DC0CC74BE}"/>
              </a:ext>
            </a:extLst>
          </p:cNvPr>
          <p:cNvCxnSpPr>
            <a:cxnSpLocks/>
            <a:stCxn id="115" idx="4"/>
            <a:endCxn id="116" idx="0"/>
          </p:cNvCxnSpPr>
          <p:nvPr/>
        </p:nvCxnSpPr>
        <p:spPr>
          <a:xfrm>
            <a:off x="2358889" y="4775890"/>
            <a:ext cx="112643" cy="8929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6DEEF0C-F7E4-95EA-E316-83543CDEFDBE}"/>
              </a:ext>
            </a:extLst>
          </p:cNvPr>
          <p:cNvCxnSpPr>
            <a:cxnSpLocks/>
            <a:stCxn id="117" idx="7"/>
            <a:endCxn id="115" idx="3"/>
          </p:cNvCxnSpPr>
          <p:nvPr/>
        </p:nvCxnSpPr>
        <p:spPr>
          <a:xfrm flipV="1">
            <a:off x="1338608" y="4745284"/>
            <a:ext cx="940630" cy="480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B5692FB1-DC44-F5DE-E7C7-C464991AAB9F}"/>
              </a:ext>
            </a:extLst>
          </p:cNvPr>
          <p:cNvSpPr/>
          <p:nvPr/>
        </p:nvSpPr>
        <p:spPr>
          <a:xfrm>
            <a:off x="2802835" y="4555170"/>
            <a:ext cx="225287" cy="2089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25" name="Oval 124">
            <a:extLst>
              <a:ext uri="{FF2B5EF4-FFF2-40B4-BE49-F238E27FC236}">
                <a16:creationId xmlns:a16="http://schemas.microsoft.com/office/drawing/2014/main" id="{AFB0EE2B-7B8D-F430-DAC1-E9D6C10E9C35}"/>
              </a:ext>
            </a:extLst>
          </p:cNvPr>
          <p:cNvSpPr/>
          <p:nvPr/>
        </p:nvSpPr>
        <p:spPr>
          <a:xfrm>
            <a:off x="4393096" y="4659666"/>
            <a:ext cx="225287" cy="2089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26" name="Oval 125">
            <a:extLst>
              <a:ext uri="{FF2B5EF4-FFF2-40B4-BE49-F238E27FC236}">
                <a16:creationId xmlns:a16="http://schemas.microsoft.com/office/drawing/2014/main" id="{363AB32A-589B-1040-00B8-658BE9300702}"/>
              </a:ext>
            </a:extLst>
          </p:cNvPr>
          <p:cNvSpPr/>
          <p:nvPr/>
        </p:nvSpPr>
        <p:spPr>
          <a:xfrm>
            <a:off x="4505739" y="5761606"/>
            <a:ext cx="225287" cy="2089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27" name="Oval 126">
            <a:extLst>
              <a:ext uri="{FF2B5EF4-FFF2-40B4-BE49-F238E27FC236}">
                <a16:creationId xmlns:a16="http://schemas.microsoft.com/office/drawing/2014/main" id="{ACBE6849-9B0E-9F59-959A-31FB75ABDB98}"/>
              </a:ext>
            </a:extLst>
          </p:cNvPr>
          <p:cNvSpPr/>
          <p:nvPr/>
        </p:nvSpPr>
        <p:spPr>
          <a:xfrm>
            <a:off x="3293165" y="5287623"/>
            <a:ext cx="225287" cy="2089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cxnSp>
        <p:nvCxnSpPr>
          <p:cNvPr id="128" name="Straight Connector 127">
            <a:extLst>
              <a:ext uri="{FF2B5EF4-FFF2-40B4-BE49-F238E27FC236}">
                <a16:creationId xmlns:a16="http://schemas.microsoft.com/office/drawing/2014/main" id="{626F520C-BF70-E8F6-EEDE-3872105A8C8B}"/>
              </a:ext>
            </a:extLst>
          </p:cNvPr>
          <p:cNvCxnSpPr>
            <a:cxnSpLocks/>
            <a:stCxn id="124" idx="6"/>
            <a:endCxn id="125" idx="2"/>
          </p:cNvCxnSpPr>
          <p:nvPr/>
        </p:nvCxnSpPr>
        <p:spPr>
          <a:xfrm>
            <a:off x="3028122" y="4659666"/>
            <a:ext cx="1364974" cy="1044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EF956A8-7761-6B2F-9D4E-14DC218267B0}"/>
              </a:ext>
            </a:extLst>
          </p:cNvPr>
          <p:cNvCxnSpPr>
            <a:cxnSpLocks/>
            <a:stCxn id="124" idx="5"/>
            <a:endCxn id="126" idx="1"/>
          </p:cNvCxnSpPr>
          <p:nvPr/>
        </p:nvCxnSpPr>
        <p:spPr>
          <a:xfrm>
            <a:off x="2995129" y="4733556"/>
            <a:ext cx="1543603" cy="10586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F4EB796-7EE7-48CA-9124-79DD56D7CFC9}"/>
              </a:ext>
            </a:extLst>
          </p:cNvPr>
          <p:cNvCxnSpPr>
            <a:cxnSpLocks/>
            <a:stCxn id="124" idx="4"/>
            <a:endCxn id="127" idx="1"/>
          </p:cNvCxnSpPr>
          <p:nvPr/>
        </p:nvCxnSpPr>
        <p:spPr>
          <a:xfrm>
            <a:off x="2915479" y="4764162"/>
            <a:ext cx="410679" cy="554067"/>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ADFDB77-C75C-F68B-4AF4-DD87E808D01E}"/>
              </a:ext>
            </a:extLst>
          </p:cNvPr>
          <p:cNvCxnSpPr>
            <a:cxnSpLocks/>
            <a:stCxn id="127" idx="6"/>
            <a:endCxn id="126" idx="2"/>
          </p:cNvCxnSpPr>
          <p:nvPr/>
        </p:nvCxnSpPr>
        <p:spPr>
          <a:xfrm>
            <a:off x="3518452" y="5392119"/>
            <a:ext cx="987287" cy="473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E9EE456F-789C-A2D5-A94B-CEC90EA70AD8}"/>
              </a:ext>
            </a:extLst>
          </p:cNvPr>
          <p:cNvCxnSpPr>
            <a:cxnSpLocks/>
            <a:stCxn id="125" idx="4"/>
            <a:endCxn id="126" idx="0"/>
          </p:cNvCxnSpPr>
          <p:nvPr/>
        </p:nvCxnSpPr>
        <p:spPr>
          <a:xfrm>
            <a:off x="4505740" y="4868658"/>
            <a:ext cx="112643" cy="8929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DA504CF-446B-1A9C-7019-79D26E8F4622}"/>
              </a:ext>
            </a:extLst>
          </p:cNvPr>
          <p:cNvCxnSpPr>
            <a:cxnSpLocks/>
            <a:stCxn id="127" idx="7"/>
            <a:endCxn id="125" idx="3"/>
          </p:cNvCxnSpPr>
          <p:nvPr/>
        </p:nvCxnSpPr>
        <p:spPr>
          <a:xfrm flipV="1">
            <a:off x="3485459" y="4838052"/>
            <a:ext cx="940630" cy="480177"/>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9E171F28-1BC2-FC2A-5C89-17E9F07E0E31}"/>
              </a:ext>
            </a:extLst>
          </p:cNvPr>
          <p:cNvSpPr/>
          <p:nvPr/>
        </p:nvSpPr>
        <p:spPr>
          <a:xfrm>
            <a:off x="5015951" y="4541911"/>
            <a:ext cx="225287" cy="2089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5" name="Oval 134">
            <a:extLst>
              <a:ext uri="{FF2B5EF4-FFF2-40B4-BE49-F238E27FC236}">
                <a16:creationId xmlns:a16="http://schemas.microsoft.com/office/drawing/2014/main" id="{FD9C6129-53CF-66C8-3023-5C2706F01017}"/>
              </a:ext>
            </a:extLst>
          </p:cNvPr>
          <p:cNvSpPr/>
          <p:nvPr/>
        </p:nvSpPr>
        <p:spPr>
          <a:xfrm>
            <a:off x="6606212" y="4646407"/>
            <a:ext cx="225287" cy="2089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6" name="Oval 135">
            <a:extLst>
              <a:ext uri="{FF2B5EF4-FFF2-40B4-BE49-F238E27FC236}">
                <a16:creationId xmlns:a16="http://schemas.microsoft.com/office/drawing/2014/main" id="{0C12D54E-CAA9-7836-8661-DF51873BB5AA}"/>
              </a:ext>
            </a:extLst>
          </p:cNvPr>
          <p:cNvSpPr/>
          <p:nvPr/>
        </p:nvSpPr>
        <p:spPr>
          <a:xfrm>
            <a:off x="6718855" y="5748347"/>
            <a:ext cx="225287" cy="2089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7" name="Oval 136">
            <a:extLst>
              <a:ext uri="{FF2B5EF4-FFF2-40B4-BE49-F238E27FC236}">
                <a16:creationId xmlns:a16="http://schemas.microsoft.com/office/drawing/2014/main" id="{F799C416-2EB2-DF7A-7EA5-4540F316562C}"/>
              </a:ext>
            </a:extLst>
          </p:cNvPr>
          <p:cNvSpPr/>
          <p:nvPr/>
        </p:nvSpPr>
        <p:spPr>
          <a:xfrm>
            <a:off x="5506281" y="5274364"/>
            <a:ext cx="225287" cy="2089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cxnSp>
        <p:nvCxnSpPr>
          <p:cNvPr id="138" name="Straight Connector 137">
            <a:extLst>
              <a:ext uri="{FF2B5EF4-FFF2-40B4-BE49-F238E27FC236}">
                <a16:creationId xmlns:a16="http://schemas.microsoft.com/office/drawing/2014/main" id="{42870EC5-DE5E-3CCB-2C49-B8D5083D08CD}"/>
              </a:ext>
            </a:extLst>
          </p:cNvPr>
          <p:cNvCxnSpPr>
            <a:cxnSpLocks/>
            <a:stCxn id="134" idx="6"/>
            <a:endCxn id="135" idx="2"/>
          </p:cNvCxnSpPr>
          <p:nvPr/>
        </p:nvCxnSpPr>
        <p:spPr>
          <a:xfrm>
            <a:off x="5241238" y="4646407"/>
            <a:ext cx="1364974" cy="1044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DB65AD5-8574-9B30-CC90-6D36B86A935D}"/>
              </a:ext>
            </a:extLst>
          </p:cNvPr>
          <p:cNvCxnSpPr>
            <a:cxnSpLocks/>
            <a:stCxn id="134" idx="5"/>
            <a:endCxn id="136" idx="1"/>
          </p:cNvCxnSpPr>
          <p:nvPr/>
        </p:nvCxnSpPr>
        <p:spPr>
          <a:xfrm>
            <a:off x="5208245" y="4720297"/>
            <a:ext cx="1543603" cy="10586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982FB1F-384F-B0DA-FE16-8B20D1363C74}"/>
              </a:ext>
            </a:extLst>
          </p:cNvPr>
          <p:cNvCxnSpPr>
            <a:cxnSpLocks/>
            <a:stCxn id="134" idx="4"/>
            <a:endCxn id="137" idx="1"/>
          </p:cNvCxnSpPr>
          <p:nvPr/>
        </p:nvCxnSpPr>
        <p:spPr>
          <a:xfrm>
            <a:off x="5128595" y="4750903"/>
            <a:ext cx="410679" cy="554067"/>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C9D8BC1-9E7D-97E0-DCE8-BEEBDBF3E193}"/>
              </a:ext>
            </a:extLst>
          </p:cNvPr>
          <p:cNvCxnSpPr>
            <a:cxnSpLocks/>
            <a:stCxn id="137" idx="6"/>
            <a:endCxn id="136" idx="2"/>
          </p:cNvCxnSpPr>
          <p:nvPr/>
        </p:nvCxnSpPr>
        <p:spPr>
          <a:xfrm>
            <a:off x="5731568" y="5378860"/>
            <a:ext cx="987287" cy="47398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53945935-DF02-8A44-13F2-E07CE4186915}"/>
              </a:ext>
            </a:extLst>
          </p:cNvPr>
          <p:cNvCxnSpPr>
            <a:cxnSpLocks/>
            <a:stCxn id="135" idx="4"/>
            <a:endCxn id="136" idx="0"/>
          </p:cNvCxnSpPr>
          <p:nvPr/>
        </p:nvCxnSpPr>
        <p:spPr>
          <a:xfrm>
            <a:off x="6718856" y="4855399"/>
            <a:ext cx="112643" cy="89294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7E3B7DD-20BE-BBF2-AEF5-F7A7C1E15CE8}"/>
              </a:ext>
            </a:extLst>
          </p:cNvPr>
          <p:cNvCxnSpPr>
            <a:cxnSpLocks/>
            <a:stCxn id="137" idx="7"/>
            <a:endCxn id="135" idx="3"/>
          </p:cNvCxnSpPr>
          <p:nvPr/>
        </p:nvCxnSpPr>
        <p:spPr>
          <a:xfrm flipV="1">
            <a:off x="5698575" y="4824793"/>
            <a:ext cx="940630" cy="480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29689BF1-6FFE-DED5-A4E6-F96DB83A216C}"/>
              </a:ext>
            </a:extLst>
          </p:cNvPr>
          <p:cNvSpPr/>
          <p:nvPr/>
        </p:nvSpPr>
        <p:spPr>
          <a:xfrm>
            <a:off x="7083292" y="4528662"/>
            <a:ext cx="225287" cy="2089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45" name="Oval 144">
            <a:extLst>
              <a:ext uri="{FF2B5EF4-FFF2-40B4-BE49-F238E27FC236}">
                <a16:creationId xmlns:a16="http://schemas.microsoft.com/office/drawing/2014/main" id="{EC73343B-756B-CDC6-CDEE-2B05C9292540}"/>
              </a:ext>
            </a:extLst>
          </p:cNvPr>
          <p:cNvSpPr/>
          <p:nvPr/>
        </p:nvSpPr>
        <p:spPr>
          <a:xfrm>
            <a:off x="8673553" y="4633158"/>
            <a:ext cx="225287" cy="2089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46" name="Oval 145">
            <a:extLst>
              <a:ext uri="{FF2B5EF4-FFF2-40B4-BE49-F238E27FC236}">
                <a16:creationId xmlns:a16="http://schemas.microsoft.com/office/drawing/2014/main" id="{3A325BE5-7426-7CC4-A6BD-89DA215EFA1B}"/>
              </a:ext>
            </a:extLst>
          </p:cNvPr>
          <p:cNvSpPr/>
          <p:nvPr/>
        </p:nvSpPr>
        <p:spPr>
          <a:xfrm>
            <a:off x="8786196" y="5735098"/>
            <a:ext cx="225287" cy="2089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47" name="Oval 146">
            <a:extLst>
              <a:ext uri="{FF2B5EF4-FFF2-40B4-BE49-F238E27FC236}">
                <a16:creationId xmlns:a16="http://schemas.microsoft.com/office/drawing/2014/main" id="{DB53F1C7-5771-39AA-E5CB-8ACF4BF36BC4}"/>
              </a:ext>
            </a:extLst>
          </p:cNvPr>
          <p:cNvSpPr/>
          <p:nvPr/>
        </p:nvSpPr>
        <p:spPr>
          <a:xfrm>
            <a:off x="7573622" y="5261115"/>
            <a:ext cx="225287" cy="2089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cxnSp>
        <p:nvCxnSpPr>
          <p:cNvPr id="148" name="Straight Connector 147">
            <a:extLst>
              <a:ext uri="{FF2B5EF4-FFF2-40B4-BE49-F238E27FC236}">
                <a16:creationId xmlns:a16="http://schemas.microsoft.com/office/drawing/2014/main" id="{F412FADD-CD68-0A23-F456-321F20C83E0D}"/>
              </a:ext>
            </a:extLst>
          </p:cNvPr>
          <p:cNvCxnSpPr>
            <a:cxnSpLocks/>
            <a:stCxn id="144" idx="6"/>
            <a:endCxn id="145" idx="2"/>
          </p:cNvCxnSpPr>
          <p:nvPr/>
        </p:nvCxnSpPr>
        <p:spPr>
          <a:xfrm>
            <a:off x="7308579" y="4633158"/>
            <a:ext cx="1364974" cy="1044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7778CED5-B707-62A2-11F0-BC6BB4AE907C}"/>
              </a:ext>
            </a:extLst>
          </p:cNvPr>
          <p:cNvCxnSpPr>
            <a:cxnSpLocks/>
            <a:stCxn id="144" idx="5"/>
            <a:endCxn id="146" idx="1"/>
          </p:cNvCxnSpPr>
          <p:nvPr/>
        </p:nvCxnSpPr>
        <p:spPr>
          <a:xfrm>
            <a:off x="7275586" y="4707048"/>
            <a:ext cx="1543603" cy="1058656"/>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1CE6AB9-795F-9E6F-6BDD-DD5FD14006B1}"/>
              </a:ext>
            </a:extLst>
          </p:cNvPr>
          <p:cNvCxnSpPr>
            <a:cxnSpLocks/>
            <a:stCxn id="144" idx="4"/>
            <a:endCxn id="147" idx="1"/>
          </p:cNvCxnSpPr>
          <p:nvPr/>
        </p:nvCxnSpPr>
        <p:spPr>
          <a:xfrm>
            <a:off x="7195936" y="4737654"/>
            <a:ext cx="410679" cy="554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BC792E6-23FE-6EF9-EA05-B757CE113BA0}"/>
              </a:ext>
            </a:extLst>
          </p:cNvPr>
          <p:cNvCxnSpPr>
            <a:cxnSpLocks/>
            <a:stCxn id="147" idx="6"/>
            <a:endCxn id="146" idx="2"/>
          </p:cNvCxnSpPr>
          <p:nvPr/>
        </p:nvCxnSpPr>
        <p:spPr>
          <a:xfrm>
            <a:off x="7798909" y="5365611"/>
            <a:ext cx="987287" cy="473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3E4074A-1670-A496-8224-69A519E7842E}"/>
              </a:ext>
            </a:extLst>
          </p:cNvPr>
          <p:cNvCxnSpPr>
            <a:cxnSpLocks/>
            <a:stCxn id="145" idx="4"/>
            <a:endCxn id="146" idx="0"/>
          </p:cNvCxnSpPr>
          <p:nvPr/>
        </p:nvCxnSpPr>
        <p:spPr>
          <a:xfrm>
            <a:off x="8786197" y="4842150"/>
            <a:ext cx="112643" cy="89294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4BB5D114-B587-566D-98CA-DE7C0148E32F}"/>
              </a:ext>
            </a:extLst>
          </p:cNvPr>
          <p:cNvCxnSpPr>
            <a:cxnSpLocks/>
            <a:stCxn id="147" idx="7"/>
            <a:endCxn id="145" idx="3"/>
          </p:cNvCxnSpPr>
          <p:nvPr/>
        </p:nvCxnSpPr>
        <p:spPr>
          <a:xfrm flipV="1">
            <a:off x="7765916" y="4811544"/>
            <a:ext cx="940630" cy="480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Oval 153">
            <a:extLst>
              <a:ext uri="{FF2B5EF4-FFF2-40B4-BE49-F238E27FC236}">
                <a16:creationId xmlns:a16="http://schemas.microsoft.com/office/drawing/2014/main" id="{70402ED4-2154-1530-B7B0-71131D1EFFD2}"/>
              </a:ext>
            </a:extLst>
          </p:cNvPr>
          <p:cNvSpPr/>
          <p:nvPr/>
        </p:nvSpPr>
        <p:spPr>
          <a:xfrm>
            <a:off x="9216897" y="4515413"/>
            <a:ext cx="225287" cy="2089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55" name="Oval 154">
            <a:extLst>
              <a:ext uri="{FF2B5EF4-FFF2-40B4-BE49-F238E27FC236}">
                <a16:creationId xmlns:a16="http://schemas.microsoft.com/office/drawing/2014/main" id="{279ADB4F-9A46-A5C6-6106-FDC070C27CE7}"/>
              </a:ext>
            </a:extLst>
          </p:cNvPr>
          <p:cNvSpPr/>
          <p:nvPr/>
        </p:nvSpPr>
        <p:spPr>
          <a:xfrm>
            <a:off x="10807158" y="4619909"/>
            <a:ext cx="225287" cy="2089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56" name="Oval 155">
            <a:extLst>
              <a:ext uri="{FF2B5EF4-FFF2-40B4-BE49-F238E27FC236}">
                <a16:creationId xmlns:a16="http://schemas.microsoft.com/office/drawing/2014/main" id="{E4EFFB24-91CD-9265-8DA3-B7B0D963E10C}"/>
              </a:ext>
            </a:extLst>
          </p:cNvPr>
          <p:cNvSpPr/>
          <p:nvPr/>
        </p:nvSpPr>
        <p:spPr>
          <a:xfrm>
            <a:off x="10919801" y="5721849"/>
            <a:ext cx="225287" cy="2089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57" name="Oval 156">
            <a:extLst>
              <a:ext uri="{FF2B5EF4-FFF2-40B4-BE49-F238E27FC236}">
                <a16:creationId xmlns:a16="http://schemas.microsoft.com/office/drawing/2014/main" id="{F3C43D19-01C3-9EB6-64D1-94914A407102}"/>
              </a:ext>
            </a:extLst>
          </p:cNvPr>
          <p:cNvSpPr/>
          <p:nvPr/>
        </p:nvSpPr>
        <p:spPr>
          <a:xfrm>
            <a:off x="9707227" y="5247866"/>
            <a:ext cx="225287" cy="2089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cxnSp>
        <p:nvCxnSpPr>
          <p:cNvPr id="158" name="Straight Connector 157">
            <a:extLst>
              <a:ext uri="{FF2B5EF4-FFF2-40B4-BE49-F238E27FC236}">
                <a16:creationId xmlns:a16="http://schemas.microsoft.com/office/drawing/2014/main" id="{8E51D49A-6BDB-E751-0725-A8ECC7EE4F1F}"/>
              </a:ext>
            </a:extLst>
          </p:cNvPr>
          <p:cNvCxnSpPr>
            <a:cxnSpLocks/>
            <a:stCxn id="154" idx="6"/>
            <a:endCxn id="155" idx="2"/>
          </p:cNvCxnSpPr>
          <p:nvPr/>
        </p:nvCxnSpPr>
        <p:spPr>
          <a:xfrm>
            <a:off x="9442184" y="4619909"/>
            <a:ext cx="1364974" cy="1044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7BCB2E3-8C4E-5D83-D8F9-3B0CDD0ACD28}"/>
              </a:ext>
            </a:extLst>
          </p:cNvPr>
          <p:cNvCxnSpPr>
            <a:cxnSpLocks/>
            <a:stCxn id="154" idx="5"/>
            <a:endCxn id="156" idx="1"/>
          </p:cNvCxnSpPr>
          <p:nvPr/>
        </p:nvCxnSpPr>
        <p:spPr>
          <a:xfrm>
            <a:off x="9409191" y="4693799"/>
            <a:ext cx="1543603" cy="1058656"/>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C92664CA-6DE2-2840-496E-D20E722FE5A4}"/>
              </a:ext>
            </a:extLst>
          </p:cNvPr>
          <p:cNvCxnSpPr>
            <a:cxnSpLocks/>
            <a:stCxn id="154" idx="4"/>
            <a:endCxn id="157" idx="1"/>
          </p:cNvCxnSpPr>
          <p:nvPr/>
        </p:nvCxnSpPr>
        <p:spPr>
          <a:xfrm>
            <a:off x="9329541" y="4724405"/>
            <a:ext cx="410679" cy="554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3008C923-1B4F-1B88-23FC-9A035C6604B6}"/>
              </a:ext>
            </a:extLst>
          </p:cNvPr>
          <p:cNvCxnSpPr>
            <a:cxnSpLocks/>
            <a:stCxn id="157" idx="6"/>
            <a:endCxn id="156" idx="2"/>
          </p:cNvCxnSpPr>
          <p:nvPr/>
        </p:nvCxnSpPr>
        <p:spPr>
          <a:xfrm>
            <a:off x="9932514" y="5352362"/>
            <a:ext cx="987287" cy="47398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B14E2CA3-C88F-BAA1-5527-7382A58D605A}"/>
              </a:ext>
            </a:extLst>
          </p:cNvPr>
          <p:cNvCxnSpPr>
            <a:cxnSpLocks/>
            <a:stCxn id="155" idx="4"/>
            <a:endCxn id="156" idx="0"/>
          </p:cNvCxnSpPr>
          <p:nvPr/>
        </p:nvCxnSpPr>
        <p:spPr>
          <a:xfrm>
            <a:off x="10919802" y="4828901"/>
            <a:ext cx="112643" cy="8929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2EF372D9-3B78-3B2D-7DEE-D1CC8F645227}"/>
              </a:ext>
            </a:extLst>
          </p:cNvPr>
          <p:cNvCxnSpPr>
            <a:cxnSpLocks/>
            <a:stCxn id="157" idx="7"/>
            <a:endCxn id="155" idx="3"/>
          </p:cNvCxnSpPr>
          <p:nvPr/>
        </p:nvCxnSpPr>
        <p:spPr>
          <a:xfrm flipV="1">
            <a:off x="9899521" y="4798295"/>
            <a:ext cx="940630" cy="480177"/>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546983"/>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31A3-9459-19E8-FA8D-CF6D63677DDF}"/>
              </a:ext>
            </a:extLst>
          </p:cNvPr>
          <p:cNvSpPr>
            <a:spLocks noGrp="1"/>
          </p:cNvSpPr>
          <p:nvPr>
            <p:ph type="title"/>
          </p:nvPr>
        </p:nvSpPr>
        <p:spPr>
          <a:xfrm>
            <a:off x="4186989" y="397564"/>
            <a:ext cx="6698962" cy="767167"/>
          </a:xfrm>
        </p:spPr>
        <p:txBody>
          <a:bodyPr>
            <a:normAutofit/>
          </a:bodyPr>
          <a:lstStyle/>
          <a:p>
            <a:r>
              <a:rPr lang="id-ID" dirty="0"/>
              <a:t>FlowChart dan Sturktur Data</a:t>
            </a:r>
          </a:p>
        </p:txBody>
      </p:sp>
      <p:sp>
        <p:nvSpPr>
          <p:cNvPr id="3" name="Text Placeholder 2">
            <a:extLst>
              <a:ext uri="{FF2B5EF4-FFF2-40B4-BE49-F238E27FC236}">
                <a16:creationId xmlns:a16="http://schemas.microsoft.com/office/drawing/2014/main" id="{93ED5035-3B32-B939-77F8-5DC3BFD06769}"/>
              </a:ext>
            </a:extLst>
          </p:cNvPr>
          <p:cNvSpPr>
            <a:spLocks noGrp="1"/>
          </p:cNvSpPr>
          <p:nvPr>
            <p:ph type="body" idx="1"/>
          </p:nvPr>
        </p:nvSpPr>
        <p:spPr>
          <a:xfrm>
            <a:off x="5840360" y="1602658"/>
            <a:ext cx="5299588" cy="4611329"/>
          </a:xfrm>
        </p:spPr>
        <p:txBody>
          <a:bodyPr>
            <a:noAutofit/>
          </a:bodyPr>
          <a:lstStyle/>
          <a:p>
            <a:pPr marL="457200" indent="-457200" algn="l">
              <a:buFont typeface="Arial" panose="020B0604020202020204" pitchFamily="34" charset="0"/>
              <a:buChar char="•"/>
            </a:pPr>
            <a:r>
              <a:rPr lang="id-ID" sz="2800" dirty="0"/>
              <a:t>Array 2D untuk menampung Graph Adjacency</a:t>
            </a:r>
          </a:p>
          <a:p>
            <a:pPr algn="l"/>
            <a:endParaRPr lang="id-ID" sz="2800" dirty="0"/>
          </a:p>
          <a:p>
            <a:pPr marL="457200" indent="-457200" algn="l">
              <a:buFont typeface="Arial" panose="020B0604020202020204" pitchFamily="34" charset="0"/>
              <a:buChar char="•"/>
            </a:pPr>
            <a:r>
              <a:rPr lang="id-ID" sz="2800" dirty="0"/>
              <a:t>ArrayList untuk menampung BestPath, Titik</a:t>
            </a:r>
          </a:p>
          <a:p>
            <a:pPr algn="l"/>
            <a:endParaRPr lang="id-ID" sz="2800" dirty="0"/>
          </a:p>
          <a:p>
            <a:pPr marL="457200" indent="-457200" algn="l">
              <a:buFont typeface="Arial" panose="020B0604020202020204" pitchFamily="34" charset="0"/>
              <a:buChar char="•"/>
            </a:pPr>
            <a:r>
              <a:rPr lang="id-ID" sz="2800" dirty="0"/>
              <a:t>LinkedList untuk menampung antrian pada Vertex</a:t>
            </a:r>
          </a:p>
        </p:txBody>
      </p:sp>
      <p:sp>
        <p:nvSpPr>
          <p:cNvPr id="5" name="Flowchart: Terminator 4">
            <a:extLst>
              <a:ext uri="{FF2B5EF4-FFF2-40B4-BE49-F238E27FC236}">
                <a16:creationId xmlns:a16="http://schemas.microsoft.com/office/drawing/2014/main" id="{02852B22-8DAF-F80C-57A0-8A73B2D13D01}"/>
              </a:ext>
            </a:extLst>
          </p:cNvPr>
          <p:cNvSpPr/>
          <p:nvPr/>
        </p:nvSpPr>
        <p:spPr>
          <a:xfrm>
            <a:off x="1306049" y="446323"/>
            <a:ext cx="1556084" cy="669647"/>
          </a:xfrm>
          <a:prstGeom prst="flowChartTerminator">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d-ID" dirty="0"/>
              <a:t>Main</a:t>
            </a:r>
          </a:p>
        </p:txBody>
      </p:sp>
      <p:sp>
        <p:nvSpPr>
          <p:cNvPr id="6" name="Flowchart: Data 5">
            <a:extLst>
              <a:ext uri="{FF2B5EF4-FFF2-40B4-BE49-F238E27FC236}">
                <a16:creationId xmlns:a16="http://schemas.microsoft.com/office/drawing/2014/main" id="{8FD4D50E-6E51-9792-EEC4-EDAE06E18D32}"/>
              </a:ext>
            </a:extLst>
          </p:cNvPr>
          <p:cNvSpPr/>
          <p:nvPr/>
        </p:nvSpPr>
        <p:spPr>
          <a:xfrm>
            <a:off x="479881" y="1394996"/>
            <a:ext cx="3208420" cy="889226"/>
          </a:xfrm>
          <a:prstGeom prst="flowChartInputOutpu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d-ID" dirty="0"/>
              <a:t>Input Inisialisasi Parameter BF dari Shortest Path</a:t>
            </a:r>
          </a:p>
        </p:txBody>
      </p:sp>
      <p:sp>
        <p:nvSpPr>
          <p:cNvPr id="7" name="Flowchart: Data 6">
            <a:extLst>
              <a:ext uri="{FF2B5EF4-FFF2-40B4-BE49-F238E27FC236}">
                <a16:creationId xmlns:a16="http://schemas.microsoft.com/office/drawing/2014/main" id="{AB64439C-7956-CEF2-83B1-71291DBED061}"/>
              </a:ext>
            </a:extLst>
          </p:cNvPr>
          <p:cNvSpPr/>
          <p:nvPr/>
        </p:nvSpPr>
        <p:spPr>
          <a:xfrm>
            <a:off x="680407" y="2501234"/>
            <a:ext cx="2807368" cy="593557"/>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d-ID" dirty="0"/>
              <a:t>Output Cetak Adjacency</a:t>
            </a:r>
          </a:p>
        </p:txBody>
      </p:sp>
      <p:sp>
        <p:nvSpPr>
          <p:cNvPr id="8" name="Flowchart: Preparation 7">
            <a:extLst>
              <a:ext uri="{FF2B5EF4-FFF2-40B4-BE49-F238E27FC236}">
                <a16:creationId xmlns:a16="http://schemas.microsoft.com/office/drawing/2014/main" id="{283522E2-48B6-C87E-FD6C-5B1A0C16593D}"/>
              </a:ext>
            </a:extLst>
          </p:cNvPr>
          <p:cNvSpPr/>
          <p:nvPr/>
        </p:nvSpPr>
        <p:spPr>
          <a:xfrm>
            <a:off x="896975" y="3429000"/>
            <a:ext cx="2374232" cy="593557"/>
          </a:xfrm>
          <a:prstGeom prst="flowChartPreparation">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d-ID" dirty="0"/>
              <a:t>Memulai Pencarian </a:t>
            </a:r>
          </a:p>
        </p:txBody>
      </p:sp>
      <p:sp>
        <p:nvSpPr>
          <p:cNvPr id="10" name="Flowchart: Data 9">
            <a:extLst>
              <a:ext uri="{FF2B5EF4-FFF2-40B4-BE49-F238E27FC236}">
                <a16:creationId xmlns:a16="http://schemas.microsoft.com/office/drawing/2014/main" id="{DC33CD4F-0D9C-72C6-A7C0-259DA3E5784F}"/>
              </a:ext>
            </a:extLst>
          </p:cNvPr>
          <p:cNvSpPr/>
          <p:nvPr/>
        </p:nvSpPr>
        <p:spPr>
          <a:xfrm>
            <a:off x="788691" y="5024628"/>
            <a:ext cx="2590800" cy="636754"/>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d-ID" dirty="0"/>
              <a:t>Output Solusi Terbaik</a:t>
            </a:r>
          </a:p>
        </p:txBody>
      </p:sp>
      <p:sp>
        <p:nvSpPr>
          <p:cNvPr id="11" name="Flowchart: Terminator 10">
            <a:extLst>
              <a:ext uri="{FF2B5EF4-FFF2-40B4-BE49-F238E27FC236}">
                <a16:creationId xmlns:a16="http://schemas.microsoft.com/office/drawing/2014/main" id="{F6679B08-DB44-FF0C-81BE-81D5C06E0A12}"/>
              </a:ext>
            </a:extLst>
          </p:cNvPr>
          <p:cNvSpPr/>
          <p:nvPr/>
        </p:nvSpPr>
        <p:spPr>
          <a:xfrm>
            <a:off x="1306049" y="6037321"/>
            <a:ext cx="1556084" cy="626132"/>
          </a:xfrm>
          <a:prstGeom prst="flowChartTerminator">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d-ID" dirty="0"/>
              <a:t>End</a:t>
            </a:r>
          </a:p>
        </p:txBody>
      </p:sp>
      <p:sp>
        <p:nvSpPr>
          <p:cNvPr id="12" name="Rectangle 11">
            <a:extLst>
              <a:ext uri="{FF2B5EF4-FFF2-40B4-BE49-F238E27FC236}">
                <a16:creationId xmlns:a16="http://schemas.microsoft.com/office/drawing/2014/main" id="{B9C25525-B0AA-74FC-B5AF-A7D75622ABD6}"/>
              </a:ext>
            </a:extLst>
          </p:cNvPr>
          <p:cNvSpPr/>
          <p:nvPr/>
        </p:nvSpPr>
        <p:spPr>
          <a:xfrm>
            <a:off x="3379491" y="4022557"/>
            <a:ext cx="1577520" cy="636754"/>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d-ID" dirty="0"/>
              <a:t>Pencarian Selesai</a:t>
            </a:r>
          </a:p>
        </p:txBody>
      </p:sp>
      <p:cxnSp>
        <p:nvCxnSpPr>
          <p:cNvPr id="14" name="Straight Arrow Connector 13">
            <a:extLst>
              <a:ext uri="{FF2B5EF4-FFF2-40B4-BE49-F238E27FC236}">
                <a16:creationId xmlns:a16="http://schemas.microsoft.com/office/drawing/2014/main" id="{87D6BDE5-FC71-C1DD-AB0F-86414C7783B5}"/>
              </a:ext>
            </a:extLst>
          </p:cNvPr>
          <p:cNvCxnSpPr>
            <a:cxnSpLocks/>
            <a:stCxn id="5" idx="2"/>
            <a:endCxn id="6" idx="1"/>
          </p:cNvCxnSpPr>
          <p:nvPr/>
        </p:nvCxnSpPr>
        <p:spPr>
          <a:xfrm>
            <a:off x="2084091" y="1115970"/>
            <a:ext cx="0" cy="27902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0CCF1FB0-F270-33EF-4DE2-1A3BB4739B79}"/>
              </a:ext>
            </a:extLst>
          </p:cNvPr>
          <p:cNvCxnSpPr>
            <a:cxnSpLocks/>
            <a:endCxn id="7" idx="1"/>
          </p:cNvCxnSpPr>
          <p:nvPr/>
        </p:nvCxnSpPr>
        <p:spPr>
          <a:xfrm>
            <a:off x="2084091" y="2284222"/>
            <a:ext cx="0" cy="217012"/>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42C01512-18E2-C8B3-A98C-0995B6547021}"/>
              </a:ext>
            </a:extLst>
          </p:cNvPr>
          <p:cNvCxnSpPr>
            <a:cxnSpLocks/>
            <a:stCxn id="7" idx="4"/>
            <a:endCxn id="8" idx="0"/>
          </p:cNvCxnSpPr>
          <p:nvPr/>
        </p:nvCxnSpPr>
        <p:spPr>
          <a:xfrm>
            <a:off x="2084091" y="3094791"/>
            <a:ext cx="0" cy="334209"/>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8" name="Connector: Elbow 27">
            <a:extLst>
              <a:ext uri="{FF2B5EF4-FFF2-40B4-BE49-F238E27FC236}">
                <a16:creationId xmlns:a16="http://schemas.microsoft.com/office/drawing/2014/main" id="{D56C4CF8-15DA-E5D7-295A-875759CCF167}"/>
              </a:ext>
            </a:extLst>
          </p:cNvPr>
          <p:cNvCxnSpPr>
            <a:cxnSpLocks/>
            <a:stCxn id="8" idx="3"/>
            <a:endCxn id="12" idx="0"/>
          </p:cNvCxnSpPr>
          <p:nvPr/>
        </p:nvCxnSpPr>
        <p:spPr>
          <a:xfrm>
            <a:off x="3271207" y="3725779"/>
            <a:ext cx="897044" cy="296778"/>
          </a:xfrm>
          <a:prstGeom prst="bentConnector2">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8" name="Connector: Elbow 37">
            <a:extLst>
              <a:ext uri="{FF2B5EF4-FFF2-40B4-BE49-F238E27FC236}">
                <a16:creationId xmlns:a16="http://schemas.microsoft.com/office/drawing/2014/main" id="{1E9F1942-6FD3-C36F-20B9-5440D670D5BA}"/>
              </a:ext>
            </a:extLst>
          </p:cNvPr>
          <p:cNvCxnSpPr>
            <a:cxnSpLocks/>
            <a:stCxn id="12" idx="2"/>
            <a:endCxn id="8" idx="2"/>
          </p:cNvCxnSpPr>
          <p:nvPr/>
        </p:nvCxnSpPr>
        <p:spPr>
          <a:xfrm rot="5400000" flipH="1">
            <a:off x="2807794" y="3298854"/>
            <a:ext cx="636754" cy="2084160"/>
          </a:xfrm>
          <a:prstGeom prst="bentConnector3">
            <a:avLst>
              <a:gd name="adj1" fmla="val -3590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46" name="Straight Arrow Connector 45">
            <a:extLst>
              <a:ext uri="{FF2B5EF4-FFF2-40B4-BE49-F238E27FC236}">
                <a16:creationId xmlns:a16="http://schemas.microsoft.com/office/drawing/2014/main" id="{3865F794-8E97-698C-57B6-A7BFBBCED558}"/>
              </a:ext>
            </a:extLst>
          </p:cNvPr>
          <p:cNvCxnSpPr>
            <a:cxnSpLocks/>
          </p:cNvCxnSpPr>
          <p:nvPr/>
        </p:nvCxnSpPr>
        <p:spPr>
          <a:xfrm>
            <a:off x="1732414" y="4022556"/>
            <a:ext cx="0" cy="1002072"/>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54" name="Straight Arrow Connector 53">
            <a:extLst>
              <a:ext uri="{FF2B5EF4-FFF2-40B4-BE49-F238E27FC236}">
                <a16:creationId xmlns:a16="http://schemas.microsoft.com/office/drawing/2014/main" id="{F6FB5D76-EC9F-9F02-A2F9-3192291D1443}"/>
              </a:ext>
            </a:extLst>
          </p:cNvPr>
          <p:cNvCxnSpPr>
            <a:cxnSpLocks/>
            <a:stCxn id="10" idx="4"/>
            <a:endCxn id="11" idx="0"/>
          </p:cNvCxnSpPr>
          <p:nvPr/>
        </p:nvCxnSpPr>
        <p:spPr>
          <a:xfrm>
            <a:off x="2084091" y="5661382"/>
            <a:ext cx="0" cy="375939"/>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356419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4C3C-0153-CFB9-6C08-E175876E83D0}"/>
              </a:ext>
            </a:extLst>
          </p:cNvPr>
          <p:cNvSpPr>
            <a:spLocks noGrp="1"/>
          </p:cNvSpPr>
          <p:nvPr>
            <p:ph type="title"/>
          </p:nvPr>
        </p:nvSpPr>
        <p:spPr>
          <a:xfrm>
            <a:off x="3147756" y="2132094"/>
            <a:ext cx="5896487" cy="2593811"/>
          </a:xfrm>
        </p:spPr>
        <p:txBody>
          <a:bodyPr>
            <a:noAutofit/>
          </a:bodyPr>
          <a:lstStyle/>
          <a:p>
            <a:r>
              <a:rPr lang="id-ID" sz="8800" dirty="0"/>
              <a:t>TERIMA KASIH</a:t>
            </a:r>
          </a:p>
        </p:txBody>
      </p:sp>
    </p:spTree>
    <p:extLst>
      <p:ext uri="{BB962C8B-B14F-4D97-AF65-F5344CB8AC3E}">
        <p14:creationId xmlns:p14="http://schemas.microsoft.com/office/powerpoint/2010/main" val="105408421"/>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339</TotalTime>
  <Words>245</Words>
  <Application>Microsoft Office PowerPoint</Application>
  <PresentationFormat>Widescreen</PresentationFormat>
  <Paragraphs>25</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Calisto MT</vt:lpstr>
      <vt:lpstr>Gadugi</vt:lpstr>
      <vt:lpstr>Wingdings 2</vt:lpstr>
      <vt:lpstr>Slate</vt:lpstr>
      <vt:lpstr>Shortest Path Graph </vt:lpstr>
      <vt:lpstr>Shortest Path Graph</vt:lpstr>
      <vt:lpstr>Apa itu Algoritma Brute Force</vt:lpstr>
      <vt:lpstr>Contoh Shortest Path Graph</vt:lpstr>
      <vt:lpstr>FlowChart dan Sturktur Data</vt:lpstr>
      <vt:lpstr>TERIMA 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Shortest Path Graph</dc:title>
  <dc:creator>LENOVO</dc:creator>
  <cp:lastModifiedBy>LENOVO</cp:lastModifiedBy>
  <cp:revision>4</cp:revision>
  <dcterms:created xsi:type="dcterms:W3CDTF">2023-06-18T16:36:43Z</dcterms:created>
  <dcterms:modified xsi:type="dcterms:W3CDTF">2023-06-18T22:16:19Z</dcterms:modified>
</cp:coreProperties>
</file>