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8"/>
  </p:notesMasterIdLst>
  <p:sldIdLst>
    <p:sldId id="256" r:id="rId2"/>
    <p:sldId id="257" r:id="rId3"/>
    <p:sldId id="262" r:id="rId4"/>
    <p:sldId id="312" r:id="rId5"/>
    <p:sldId id="259" r:id="rId6"/>
    <p:sldId id="26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mran imran" initials="ii" lastIdx="1" clrIdx="0">
    <p:extLst>
      <p:ext uri="{19B8F6BF-5375-455C-9EA6-DF929625EA0E}">
        <p15:presenceInfo xmlns:p15="http://schemas.microsoft.com/office/powerpoint/2012/main" userId="38d27cfd4d7dd8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5C488A-7FCA-44F1-8CF8-6319514F6CEE}">
  <a:tblStyle styleId="{4C5C488A-7FCA-44F1-8CF8-6319514F6C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21" autoAdjust="0"/>
  </p:normalViewPr>
  <p:slideViewPr>
    <p:cSldViewPr snapToGrid="0">
      <p:cViewPr varScale="1">
        <p:scale>
          <a:sx n="95" d="100"/>
          <a:sy n="95" d="100"/>
        </p:scale>
        <p:origin x="666" y="792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203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a9ee379f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a9ee379f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59" r:id="rId6"/>
    <p:sldLayoutId id="2147483681" r:id="rId7"/>
    <p:sldLayoutId id="214748368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25452"/>
            <a:ext cx="6578400" cy="2453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dirty="0">
                <a:solidFill>
                  <a:srgbClr val="C00000"/>
                </a:solidFill>
              </a:rPr>
              <a:t>PROBLEM</a:t>
            </a:r>
            <a:r>
              <a:rPr sz="3600" dirty="0"/>
              <a:t> : MULTIPLE DEPOT MULTIPLE TRAVELING SALESMEN PROBLEM (</a:t>
            </a:r>
            <a:r>
              <a:rPr sz="3600" dirty="0">
                <a:solidFill>
                  <a:srgbClr val="C00000"/>
                </a:solidFill>
              </a:rPr>
              <a:t>MDMTSP</a:t>
            </a:r>
            <a:r>
              <a:rPr sz="3600" dirty="0"/>
              <a:t>)</a:t>
            </a:r>
            <a:br>
              <a:rPr sz="3600" dirty="0"/>
            </a:br>
            <a:r>
              <a:rPr lang="id-ID" sz="3600" dirty="0">
                <a:solidFill>
                  <a:srgbClr val="C00000"/>
                </a:solidFill>
              </a:rPr>
              <a:t>ALGORITMA</a:t>
            </a:r>
            <a:r>
              <a:rPr lang="id-ID" sz="3600" dirty="0"/>
              <a:t> : ANT COLONY OPTIMALIZATION (</a:t>
            </a:r>
            <a:r>
              <a:rPr lang="id-ID" sz="3600" dirty="0">
                <a:solidFill>
                  <a:srgbClr val="C00000"/>
                </a:solidFill>
              </a:rPr>
              <a:t>ACO</a:t>
            </a:r>
            <a:r>
              <a:rPr lang="id-ID" sz="3600" dirty="0"/>
              <a:t>)</a:t>
            </a:r>
            <a:endParaRPr sz="3600"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DITA YUSTIANISA (D0222327)</a:t>
            </a: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483400" y="386570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48175" y="423950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DASAR TEORI</a:t>
            </a:r>
            <a:endParaRPr dirty="0"/>
          </a:p>
        </p:txBody>
      </p:sp>
      <p:sp>
        <p:nvSpPr>
          <p:cNvPr id="2650" name="Google Shape;2650;p41"/>
          <p:cNvSpPr txBox="1">
            <a:spLocks noGrp="1"/>
          </p:cNvSpPr>
          <p:nvPr>
            <p:ph type="body" idx="1"/>
          </p:nvPr>
        </p:nvSpPr>
        <p:spPr>
          <a:xfrm>
            <a:off x="783771" y="1768511"/>
            <a:ext cx="3788229" cy="2800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pitchFamily="2" charset="2"/>
              <a:buChar char="§"/>
            </a:pPr>
            <a:r>
              <a:rPr lang="en-ID" sz="1600" dirty="0" err="1"/>
              <a:t>Terdapat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satu</a:t>
            </a:r>
            <a:r>
              <a:rPr lang="en-ID" sz="1600" dirty="0"/>
              <a:t> orang salesman </a:t>
            </a:r>
            <a:endParaRPr lang="id-ID" sz="1600" dirty="0"/>
          </a:p>
          <a:p>
            <a:pPr marL="17145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pitchFamily="2" charset="2"/>
              <a:buChar char="§"/>
            </a:pPr>
            <a:r>
              <a:rPr lang="en-ID" sz="1600" dirty="0" err="1"/>
              <a:t>Beberapa</a:t>
            </a:r>
            <a:r>
              <a:rPr lang="en-ID" sz="1600" dirty="0"/>
              <a:t> salesman </a:t>
            </a:r>
            <a:r>
              <a:rPr lang="en-ID" sz="1600" dirty="0" err="1"/>
              <a:t>berangkat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kota</a:t>
            </a:r>
            <a:r>
              <a:rPr lang="en-ID" sz="1600" dirty="0"/>
              <a:t> yang </a:t>
            </a:r>
            <a:r>
              <a:rPr lang="en-ID" sz="1600" dirty="0" err="1"/>
              <a:t>berbeda-beda</a:t>
            </a:r>
            <a:r>
              <a:rPr lang="en-ID" sz="1600" dirty="0"/>
              <a:t> yang </a:t>
            </a:r>
            <a:r>
              <a:rPr lang="en-ID" sz="1600" dirty="0" err="1"/>
              <a:t>disebut</a:t>
            </a:r>
            <a:r>
              <a:rPr lang="en-ID" sz="1600" dirty="0"/>
              <a:t> depot, dan </a:t>
            </a:r>
            <a:r>
              <a:rPr lang="en-ID" sz="1600" dirty="0" err="1"/>
              <a:t>harus</a:t>
            </a:r>
            <a:r>
              <a:rPr lang="en-ID" sz="1600" dirty="0"/>
              <a:t> </a:t>
            </a:r>
            <a:r>
              <a:rPr lang="en-ID" sz="1600" dirty="0" err="1"/>
              <a:t>kembali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depot </a:t>
            </a:r>
            <a:r>
              <a:rPr lang="en-ID" sz="1600" dirty="0" err="1"/>
              <a:t>tersebut</a:t>
            </a:r>
            <a:r>
              <a:rPr lang="en-ID" sz="1600" dirty="0"/>
              <a:t>. </a:t>
            </a:r>
            <a:endParaRPr lang="id-ID" sz="1600" dirty="0"/>
          </a:p>
          <a:p>
            <a:pPr marL="17145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pitchFamily="2" charset="2"/>
              <a:buChar char="§"/>
            </a:pPr>
            <a:r>
              <a:rPr lang="en-ID" sz="1600" dirty="0" err="1"/>
              <a:t>Setiap</a:t>
            </a:r>
            <a:r>
              <a:rPr lang="en-ID" sz="1600" dirty="0"/>
              <a:t> salesman </a:t>
            </a:r>
            <a:r>
              <a:rPr lang="en-ID" sz="1600" dirty="0" err="1"/>
              <a:t>membentuk</a:t>
            </a:r>
            <a:r>
              <a:rPr lang="en-ID" sz="1600" dirty="0"/>
              <a:t> </a:t>
            </a:r>
            <a:r>
              <a:rPr lang="en-ID" sz="1600" dirty="0" err="1"/>
              <a:t>rutenya</a:t>
            </a:r>
            <a:r>
              <a:rPr lang="en-ID" sz="1600" dirty="0"/>
              <a:t> </a:t>
            </a:r>
            <a:r>
              <a:rPr lang="en-ID" sz="1600" dirty="0" err="1"/>
              <a:t>sendiri</a:t>
            </a:r>
            <a:r>
              <a:rPr lang="id-ID" sz="1600" dirty="0"/>
              <a:t>-</a:t>
            </a:r>
            <a:r>
              <a:rPr lang="en-ID" sz="1600" dirty="0" err="1"/>
              <a:t>sendiri</a:t>
            </a:r>
            <a:r>
              <a:rPr lang="en-ID" sz="1600" dirty="0"/>
              <a:t> </a:t>
            </a:r>
            <a:endParaRPr lang="id-ID" sz="1600" dirty="0"/>
          </a:p>
          <a:p>
            <a:pPr marL="17145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pitchFamily="2" charset="2"/>
              <a:buChar char="§"/>
            </a:pPr>
            <a:r>
              <a:rPr lang="en-ID" sz="1600" dirty="0"/>
              <a:t> </a:t>
            </a:r>
            <a:r>
              <a:rPr lang="en-ID" sz="1600" dirty="0" err="1"/>
              <a:t>Semua</a:t>
            </a:r>
            <a:r>
              <a:rPr lang="en-ID" sz="1600" dirty="0"/>
              <a:t> </a:t>
            </a:r>
            <a:r>
              <a:rPr lang="en-ID" sz="1600" dirty="0" err="1"/>
              <a:t>kota</a:t>
            </a:r>
            <a:r>
              <a:rPr lang="en-ID" sz="1600" dirty="0"/>
              <a:t> </a:t>
            </a:r>
            <a:r>
              <a:rPr lang="en-ID" sz="1600" dirty="0" err="1"/>
              <a:t>harus</a:t>
            </a:r>
            <a:r>
              <a:rPr lang="en-ID" sz="1600" dirty="0"/>
              <a:t> </a:t>
            </a:r>
            <a:r>
              <a:rPr lang="en-ID" sz="1600" dirty="0" err="1"/>
              <a:t>dilewati</a:t>
            </a:r>
            <a:r>
              <a:rPr lang="en-ID" sz="1600" dirty="0"/>
              <a:t> </a:t>
            </a:r>
            <a:endParaRPr lang="id-ID" sz="1600" dirty="0"/>
          </a:p>
          <a:p>
            <a:pPr marL="17145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pitchFamily="2" charset="2"/>
              <a:buChar char="§"/>
            </a:pPr>
            <a:r>
              <a:rPr lang="en-ID" sz="1600" dirty="0"/>
              <a:t>Satu </a:t>
            </a:r>
            <a:r>
              <a:rPr lang="en-ID" sz="1600" dirty="0" err="1"/>
              <a:t>kota</a:t>
            </a:r>
            <a:r>
              <a:rPr lang="en-ID" sz="1600" dirty="0"/>
              <a:t> </a:t>
            </a:r>
            <a:r>
              <a:rPr lang="en-ID" sz="1600" dirty="0" err="1"/>
              <a:t>hanya</a:t>
            </a:r>
            <a:r>
              <a:rPr lang="en-ID" sz="1600" dirty="0"/>
              <a:t> </a:t>
            </a:r>
            <a:r>
              <a:rPr lang="en-ID" sz="1600" dirty="0" err="1"/>
              <a:t>boleh</a:t>
            </a:r>
            <a:r>
              <a:rPr lang="en-ID" sz="1600" dirty="0"/>
              <a:t> </a:t>
            </a:r>
            <a:r>
              <a:rPr lang="en-ID" sz="1600" dirty="0" err="1"/>
              <a:t>dikunjungi</a:t>
            </a:r>
            <a:r>
              <a:rPr lang="en-ID" sz="1600" dirty="0"/>
              <a:t> oleh </a:t>
            </a:r>
            <a:r>
              <a:rPr lang="en-ID" sz="1600" dirty="0" err="1"/>
              <a:t>satu</a:t>
            </a:r>
            <a:r>
              <a:rPr lang="en-ID" sz="1600" dirty="0"/>
              <a:t> salesman </a:t>
            </a:r>
            <a:endParaRPr lang="id-ID" sz="1600" dirty="0"/>
          </a:p>
          <a:p>
            <a:pPr marL="17145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pitchFamily="2" charset="2"/>
              <a:buChar char="§"/>
            </a:pPr>
            <a:r>
              <a:rPr lang="en-ID" sz="1600" dirty="0"/>
              <a:t>Total </a:t>
            </a:r>
            <a:r>
              <a:rPr lang="en-ID" sz="1600" dirty="0" err="1"/>
              <a:t>bobot</a:t>
            </a:r>
            <a:r>
              <a:rPr lang="en-ID" sz="1600" dirty="0"/>
              <a:t> yang </a:t>
            </a:r>
            <a:r>
              <a:rPr lang="en-ID" sz="1600" dirty="0" err="1"/>
              <a:t>dilalui</a:t>
            </a:r>
            <a:r>
              <a:rPr lang="en-ID" sz="1600" dirty="0"/>
              <a:t> </a:t>
            </a:r>
            <a:r>
              <a:rPr lang="en-ID" sz="1600" dirty="0" err="1"/>
              <a:t>semua</a:t>
            </a:r>
            <a:r>
              <a:rPr lang="en-ID" sz="1600" dirty="0"/>
              <a:t> salesman </a:t>
            </a:r>
            <a:r>
              <a:rPr lang="en-ID" sz="1600" dirty="0" err="1"/>
              <a:t>harus</a:t>
            </a:r>
            <a:r>
              <a:rPr lang="en-ID" sz="1600" dirty="0"/>
              <a:t> minimum.</a:t>
            </a:r>
            <a:endParaRPr sz="1600" b="1" dirty="0"/>
          </a:p>
        </p:txBody>
      </p:sp>
      <p:sp>
        <p:nvSpPr>
          <p:cNvPr id="3" name="Google Shape;2649;p41">
            <a:extLst>
              <a:ext uri="{FF2B5EF4-FFF2-40B4-BE49-F238E27FC236}">
                <a16:creationId xmlns:a16="http://schemas.microsoft.com/office/drawing/2014/main" id="{8F7D44E5-148F-3A24-AF6B-BCB053998DAF}"/>
              </a:ext>
            </a:extLst>
          </p:cNvPr>
          <p:cNvSpPr txBox="1">
            <a:spLocks/>
          </p:cNvSpPr>
          <p:nvPr/>
        </p:nvSpPr>
        <p:spPr>
          <a:xfrm>
            <a:off x="472273" y="1025449"/>
            <a:ext cx="8159261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ID" sz="2000" dirty="0"/>
              <a:t>Multi</a:t>
            </a:r>
            <a:r>
              <a:rPr lang="id-ID" sz="2000" dirty="0"/>
              <a:t>ple </a:t>
            </a:r>
            <a:r>
              <a:rPr lang="en-ID" sz="2000" dirty="0"/>
              <a:t>Depot Multiple Traveling Salesman Problem (M</a:t>
            </a:r>
            <a:r>
              <a:rPr lang="id-ID" sz="2000" dirty="0"/>
              <a:t>DM</a:t>
            </a:r>
            <a:r>
              <a:rPr lang="en-ID" sz="2000" dirty="0"/>
              <a:t>TSP)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35765-F2D3-B035-28F9-DE2DB66E6C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09" t="43758" r="18370" b="11092"/>
          <a:stretch/>
        </p:blipFill>
        <p:spPr>
          <a:xfrm>
            <a:off x="4783016" y="1929284"/>
            <a:ext cx="3456632" cy="26395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230922" y="325125"/>
            <a:ext cx="6682155" cy="7669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/>
              <a:t>DESAIN ALGORITMA</a:t>
            </a:r>
            <a:br>
              <a:rPr lang="id-ID" sz="2400" dirty="0"/>
            </a:br>
            <a:r>
              <a:rPr lang="id-ID" sz="2400" dirty="0">
                <a:solidFill>
                  <a:srgbClr val="C00000"/>
                </a:solidFill>
              </a:rPr>
              <a:t>ANT COLONY OPTIMALIZATION (ACO)</a:t>
            </a:r>
            <a:endParaRPr sz="2400" dirty="0">
              <a:solidFill>
                <a:srgbClr val="C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CD9BB6-AE72-131E-8BC3-540811C3183E}"/>
              </a:ext>
            </a:extLst>
          </p:cNvPr>
          <p:cNvSpPr/>
          <p:nvPr/>
        </p:nvSpPr>
        <p:spPr>
          <a:xfrm>
            <a:off x="3034598" y="1296856"/>
            <a:ext cx="2914021" cy="4028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Inputan</a:t>
            </a:r>
            <a:r>
              <a:rPr lang="en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59DD97-D001-6B32-C25A-B556C6C6760C}"/>
              </a:ext>
            </a:extLst>
          </p:cNvPr>
          <p:cNvSpPr/>
          <p:nvPr/>
        </p:nvSpPr>
        <p:spPr>
          <a:xfrm>
            <a:off x="3034597" y="2164958"/>
            <a:ext cx="2914021" cy="390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tx1"/>
                </a:solidFill>
              </a:rPr>
              <a:t>Inisialisasi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feromon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awal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A0044C-B4C1-70F4-42AA-D9CA4412EA9F}"/>
              </a:ext>
            </a:extLst>
          </p:cNvPr>
          <p:cNvSpPr/>
          <p:nvPr/>
        </p:nvSpPr>
        <p:spPr>
          <a:xfrm>
            <a:off x="3034598" y="2982844"/>
            <a:ext cx="2914021" cy="40287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tx1"/>
                </a:solidFill>
              </a:rPr>
              <a:t>Pencarian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solusi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87EAB7-2848-7658-5B01-62AEB6877C47}"/>
              </a:ext>
            </a:extLst>
          </p:cNvPr>
          <p:cNvSpPr/>
          <p:nvPr/>
        </p:nvSpPr>
        <p:spPr>
          <a:xfrm>
            <a:off x="3034597" y="3796817"/>
            <a:ext cx="2914021" cy="40287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6B0457C-E713-1EED-6CFC-CE07575B6E67}"/>
              </a:ext>
            </a:extLst>
          </p:cNvPr>
          <p:cNvSpPr/>
          <p:nvPr/>
        </p:nvSpPr>
        <p:spPr>
          <a:xfrm>
            <a:off x="4355951" y="1798344"/>
            <a:ext cx="271314" cy="29673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C258EF1-4BF8-4254-C2F8-FD8921771CE5}"/>
              </a:ext>
            </a:extLst>
          </p:cNvPr>
          <p:cNvSpPr/>
          <p:nvPr/>
        </p:nvSpPr>
        <p:spPr>
          <a:xfrm>
            <a:off x="4355951" y="2652925"/>
            <a:ext cx="271314" cy="29673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5540FC7-7EA0-3665-FC48-6B9AE079B291}"/>
              </a:ext>
            </a:extLst>
          </p:cNvPr>
          <p:cNvSpPr/>
          <p:nvPr/>
        </p:nvSpPr>
        <p:spPr>
          <a:xfrm>
            <a:off x="4355951" y="3486994"/>
            <a:ext cx="271314" cy="29673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080198" y="293756"/>
            <a:ext cx="6983604" cy="1181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CARA MENYELESAIKAN MULTIPLE DEPOT MULTIPLE TRAVELING SALESMEN PROBLEM (MDMTSP) MENGGUNAKAN  </a:t>
            </a:r>
            <a:br>
              <a:rPr lang="id-ID" sz="2000" dirty="0"/>
            </a:br>
            <a:r>
              <a:rPr lang="id-ID" sz="2000" dirty="0">
                <a:solidFill>
                  <a:srgbClr val="C00000"/>
                </a:solidFill>
              </a:rPr>
              <a:t>ANT COLONY OPTIMALIZATION (ACO)</a:t>
            </a:r>
            <a:endParaRPr sz="2000" dirty="0">
              <a:solidFill>
                <a:srgbClr val="C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CD9BB6-AE72-131E-8BC3-540811C3183E}"/>
              </a:ext>
            </a:extLst>
          </p:cNvPr>
          <p:cNvSpPr/>
          <p:nvPr/>
        </p:nvSpPr>
        <p:spPr>
          <a:xfrm>
            <a:off x="944541" y="1506531"/>
            <a:ext cx="2914021" cy="4028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Representasi</a:t>
            </a:r>
            <a:r>
              <a:rPr lang="en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Solus</a:t>
            </a:r>
            <a:r>
              <a:rPr lang="id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A0044C-B4C1-70F4-42AA-D9CA4412EA9F}"/>
              </a:ext>
            </a:extLst>
          </p:cNvPr>
          <p:cNvSpPr/>
          <p:nvPr/>
        </p:nvSpPr>
        <p:spPr>
          <a:xfrm>
            <a:off x="944541" y="3433921"/>
            <a:ext cx="2914021" cy="40287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tx1"/>
                </a:solidFill>
              </a:rPr>
              <a:t>Iteras</a:t>
            </a:r>
            <a:r>
              <a:rPr lang="id-ID" dirty="0">
                <a:solidFill>
                  <a:schemeClr val="tx1"/>
                </a:solidFill>
              </a:rPr>
              <a:t>i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6B0457C-E713-1EED-6CFC-CE07575B6E67}"/>
              </a:ext>
            </a:extLst>
          </p:cNvPr>
          <p:cNvSpPr/>
          <p:nvPr/>
        </p:nvSpPr>
        <p:spPr>
          <a:xfrm>
            <a:off x="2130237" y="2044986"/>
            <a:ext cx="271314" cy="29673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C258EF1-4BF8-4254-C2F8-FD8921771CE5}"/>
              </a:ext>
            </a:extLst>
          </p:cNvPr>
          <p:cNvSpPr/>
          <p:nvPr/>
        </p:nvSpPr>
        <p:spPr>
          <a:xfrm>
            <a:off x="2130237" y="3002681"/>
            <a:ext cx="271314" cy="29673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5540FC7-7EA0-3665-FC48-6B9AE079B291}"/>
              </a:ext>
            </a:extLst>
          </p:cNvPr>
          <p:cNvSpPr/>
          <p:nvPr/>
        </p:nvSpPr>
        <p:spPr>
          <a:xfrm rot="10619720">
            <a:off x="6257321" y="2995774"/>
            <a:ext cx="271314" cy="29673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484709-9A9E-D9D4-5515-46973C74D13D}"/>
              </a:ext>
            </a:extLst>
          </p:cNvPr>
          <p:cNvSpPr/>
          <p:nvPr/>
        </p:nvSpPr>
        <p:spPr>
          <a:xfrm>
            <a:off x="944541" y="2461219"/>
            <a:ext cx="2914021" cy="40287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tx1"/>
                </a:solidFill>
              </a:rPr>
              <a:t>Inisialisasi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F9C3C4-C97C-8E83-DBEA-53805B18DB56}"/>
              </a:ext>
            </a:extLst>
          </p:cNvPr>
          <p:cNvSpPr/>
          <p:nvPr/>
        </p:nvSpPr>
        <p:spPr>
          <a:xfrm>
            <a:off x="4935968" y="1596903"/>
            <a:ext cx="2914021" cy="40287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Output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2431AC-B466-9831-F97A-A0E5A091D541}"/>
              </a:ext>
            </a:extLst>
          </p:cNvPr>
          <p:cNvSpPr/>
          <p:nvPr/>
        </p:nvSpPr>
        <p:spPr>
          <a:xfrm>
            <a:off x="4935968" y="2451485"/>
            <a:ext cx="2914021" cy="40287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Konvergensi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551E26-A902-0374-FCB7-73AB1B76CB1E}"/>
              </a:ext>
            </a:extLst>
          </p:cNvPr>
          <p:cNvSpPr/>
          <p:nvPr/>
        </p:nvSpPr>
        <p:spPr>
          <a:xfrm>
            <a:off x="4935969" y="3433921"/>
            <a:ext cx="2914021" cy="40287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tx1"/>
                </a:solidFill>
              </a:rPr>
              <a:t>Pemilihan</a:t>
            </a:r>
            <a:r>
              <a:rPr lang="en-ID" dirty="0">
                <a:solidFill>
                  <a:schemeClr val="tx1"/>
                </a:solidFill>
              </a:rPr>
              <a:t> Solusi </a:t>
            </a:r>
            <a:r>
              <a:rPr lang="en-ID" dirty="0" err="1">
                <a:solidFill>
                  <a:schemeClr val="tx1"/>
                </a:solidFill>
              </a:rPr>
              <a:t>Terbaik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984F2A6-7608-C09A-10F0-D29D94D0BA61}"/>
              </a:ext>
            </a:extLst>
          </p:cNvPr>
          <p:cNvSpPr/>
          <p:nvPr/>
        </p:nvSpPr>
        <p:spPr>
          <a:xfrm rot="10800000">
            <a:off x="6257321" y="2077265"/>
            <a:ext cx="271314" cy="29673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B1CD9EE-ED0B-56A2-29F9-64D3E8A8BEA9}"/>
              </a:ext>
            </a:extLst>
          </p:cNvPr>
          <p:cNvSpPr/>
          <p:nvPr/>
        </p:nvSpPr>
        <p:spPr>
          <a:xfrm rot="16200000">
            <a:off x="4217881" y="3424072"/>
            <a:ext cx="415627" cy="43532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849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5" name="Google Shape;2675;p43"/>
          <p:cNvGrpSpPr/>
          <p:nvPr/>
        </p:nvGrpSpPr>
        <p:grpSpPr>
          <a:xfrm>
            <a:off x="1417625" y="863820"/>
            <a:ext cx="737461" cy="426722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16097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dirty="0"/>
              <a:t>STRUKTUR DATA MDMTSP_ACO</a:t>
            </a:r>
          </a:p>
        </p:txBody>
      </p:sp>
      <p:sp>
        <p:nvSpPr>
          <p:cNvPr id="2685" name="Google Shape;2685;p43"/>
          <p:cNvSpPr txBox="1">
            <a:spLocks noGrp="1"/>
          </p:cNvSpPr>
          <p:nvPr>
            <p:ph type="subTitle" idx="7"/>
          </p:nvPr>
        </p:nvSpPr>
        <p:spPr>
          <a:xfrm>
            <a:off x="495595" y="1473160"/>
            <a:ext cx="2581518" cy="92530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>
                <a:latin typeface="+mn-lt"/>
              </a:rPr>
              <a:t>Array 2D `adjacency`: Digunakan untuk menyimpan matriks adjacency yang merepresentasikan graf</a:t>
            </a:r>
            <a:endParaRPr dirty="0">
              <a:latin typeface="+mn-lt"/>
            </a:endParaRPr>
          </a:p>
        </p:txBody>
      </p:sp>
      <p:grpSp>
        <p:nvGrpSpPr>
          <p:cNvPr id="38" name="Google Shape;2675;p43">
            <a:extLst>
              <a:ext uri="{FF2B5EF4-FFF2-40B4-BE49-F238E27FC236}">
                <a16:creationId xmlns:a16="http://schemas.microsoft.com/office/drawing/2014/main" id="{C9A23334-AB4B-4E2B-4F6E-8C250D86C64A}"/>
              </a:ext>
            </a:extLst>
          </p:cNvPr>
          <p:cNvGrpSpPr/>
          <p:nvPr/>
        </p:nvGrpSpPr>
        <p:grpSpPr>
          <a:xfrm>
            <a:off x="1417624" y="2648031"/>
            <a:ext cx="737461" cy="426722"/>
            <a:chOff x="851175" y="1582401"/>
            <a:chExt cx="964872" cy="964872"/>
          </a:xfrm>
        </p:grpSpPr>
        <p:sp>
          <p:nvSpPr>
            <p:cNvPr id="39" name="Google Shape;2676;p43">
              <a:extLst>
                <a:ext uri="{FF2B5EF4-FFF2-40B4-BE49-F238E27FC236}">
                  <a16:creationId xmlns:a16="http://schemas.microsoft.com/office/drawing/2014/main" id="{6FA77848-0048-6763-E442-8AEEEE525B95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77;p43">
              <a:extLst>
                <a:ext uri="{FF2B5EF4-FFF2-40B4-BE49-F238E27FC236}">
                  <a16:creationId xmlns:a16="http://schemas.microsoft.com/office/drawing/2014/main" id="{E3275FF4-4BE6-4D96-F66F-056F67E46D15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2675;p43">
            <a:extLst>
              <a:ext uri="{FF2B5EF4-FFF2-40B4-BE49-F238E27FC236}">
                <a16:creationId xmlns:a16="http://schemas.microsoft.com/office/drawing/2014/main" id="{785BDA3A-8AEB-F1BB-BC4F-71144D7F2DBE}"/>
              </a:ext>
            </a:extLst>
          </p:cNvPr>
          <p:cNvGrpSpPr/>
          <p:nvPr/>
        </p:nvGrpSpPr>
        <p:grpSpPr>
          <a:xfrm>
            <a:off x="4203244" y="2571750"/>
            <a:ext cx="737461" cy="426722"/>
            <a:chOff x="851175" y="1582401"/>
            <a:chExt cx="964872" cy="964872"/>
          </a:xfrm>
        </p:grpSpPr>
        <p:sp>
          <p:nvSpPr>
            <p:cNvPr id="42" name="Google Shape;2676;p43">
              <a:extLst>
                <a:ext uri="{FF2B5EF4-FFF2-40B4-BE49-F238E27FC236}">
                  <a16:creationId xmlns:a16="http://schemas.microsoft.com/office/drawing/2014/main" id="{8C03E6AD-06AB-9F78-B75D-80F06CF10385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77;p43">
              <a:extLst>
                <a:ext uri="{FF2B5EF4-FFF2-40B4-BE49-F238E27FC236}">
                  <a16:creationId xmlns:a16="http://schemas.microsoft.com/office/drawing/2014/main" id="{87269766-B721-6C00-0A78-00B8C1AA1B88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2675;p43">
            <a:extLst>
              <a:ext uri="{FF2B5EF4-FFF2-40B4-BE49-F238E27FC236}">
                <a16:creationId xmlns:a16="http://schemas.microsoft.com/office/drawing/2014/main" id="{7EB2D9E8-41A0-EB50-B055-2CD066C9C242}"/>
              </a:ext>
            </a:extLst>
          </p:cNvPr>
          <p:cNvGrpSpPr/>
          <p:nvPr/>
        </p:nvGrpSpPr>
        <p:grpSpPr>
          <a:xfrm>
            <a:off x="6988864" y="2543323"/>
            <a:ext cx="737461" cy="426722"/>
            <a:chOff x="851175" y="1582401"/>
            <a:chExt cx="964872" cy="964872"/>
          </a:xfrm>
        </p:grpSpPr>
        <p:sp>
          <p:nvSpPr>
            <p:cNvPr id="45" name="Google Shape;2676;p43">
              <a:extLst>
                <a:ext uri="{FF2B5EF4-FFF2-40B4-BE49-F238E27FC236}">
                  <a16:creationId xmlns:a16="http://schemas.microsoft.com/office/drawing/2014/main" id="{9E0E5A2B-0E11-C5FD-43A6-D7CAC6A358C6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77;p43">
              <a:extLst>
                <a:ext uri="{FF2B5EF4-FFF2-40B4-BE49-F238E27FC236}">
                  <a16:creationId xmlns:a16="http://schemas.microsoft.com/office/drawing/2014/main" id="{25942D9A-D046-C839-A4BB-712346DADA94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2675;p43">
            <a:extLst>
              <a:ext uri="{FF2B5EF4-FFF2-40B4-BE49-F238E27FC236}">
                <a16:creationId xmlns:a16="http://schemas.microsoft.com/office/drawing/2014/main" id="{051A7E14-E2A2-9196-6284-78BB3C76A08B}"/>
              </a:ext>
            </a:extLst>
          </p:cNvPr>
          <p:cNvGrpSpPr/>
          <p:nvPr/>
        </p:nvGrpSpPr>
        <p:grpSpPr>
          <a:xfrm>
            <a:off x="4127069" y="809978"/>
            <a:ext cx="737461" cy="426722"/>
            <a:chOff x="851175" y="1582401"/>
            <a:chExt cx="964872" cy="964872"/>
          </a:xfrm>
        </p:grpSpPr>
        <p:sp>
          <p:nvSpPr>
            <p:cNvPr id="48" name="Google Shape;2676;p43">
              <a:extLst>
                <a:ext uri="{FF2B5EF4-FFF2-40B4-BE49-F238E27FC236}">
                  <a16:creationId xmlns:a16="http://schemas.microsoft.com/office/drawing/2014/main" id="{39E2A47E-9B14-0CD2-E83B-8BC21B8E6C57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77;p43">
              <a:extLst>
                <a:ext uri="{FF2B5EF4-FFF2-40B4-BE49-F238E27FC236}">
                  <a16:creationId xmlns:a16="http://schemas.microsoft.com/office/drawing/2014/main" id="{42A90595-C8D1-0BC4-BF15-D11D5A182935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2675;p43">
            <a:extLst>
              <a:ext uri="{FF2B5EF4-FFF2-40B4-BE49-F238E27FC236}">
                <a16:creationId xmlns:a16="http://schemas.microsoft.com/office/drawing/2014/main" id="{38D57D9E-3694-D1C1-5695-DE78E489CAC7}"/>
              </a:ext>
            </a:extLst>
          </p:cNvPr>
          <p:cNvGrpSpPr/>
          <p:nvPr/>
        </p:nvGrpSpPr>
        <p:grpSpPr>
          <a:xfrm>
            <a:off x="6836513" y="901417"/>
            <a:ext cx="737461" cy="426722"/>
            <a:chOff x="851175" y="1582401"/>
            <a:chExt cx="964872" cy="964872"/>
          </a:xfrm>
        </p:grpSpPr>
        <p:sp>
          <p:nvSpPr>
            <p:cNvPr id="51" name="Google Shape;2676;p43">
              <a:extLst>
                <a:ext uri="{FF2B5EF4-FFF2-40B4-BE49-F238E27FC236}">
                  <a16:creationId xmlns:a16="http://schemas.microsoft.com/office/drawing/2014/main" id="{002485AE-8C4F-65E8-2140-86BD47562EA5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77;p43">
              <a:extLst>
                <a:ext uri="{FF2B5EF4-FFF2-40B4-BE49-F238E27FC236}">
                  <a16:creationId xmlns:a16="http://schemas.microsoft.com/office/drawing/2014/main" id="{5FC311DC-6A97-A159-F753-D7BDC1115F8D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2683;p43">
            <a:extLst>
              <a:ext uri="{FF2B5EF4-FFF2-40B4-BE49-F238E27FC236}">
                <a16:creationId xmlns:a16="http://schemas.microsoft.com/office/drawing/2014/main" id="{E0AD8F92-E355-3A77-B06C-830EFED87A93}"/>
              </a:ext>
            </a:extLst>
          </p:cNvPr>
          <p:cNvSpPr txBox="1">
            <a:spLocks/>
          </p:cNvSpPr>
          <p:nvPr/>
        </p:nvSpPr>
        <p:spPr>
          <a:xfrm>
            <a:off x="1384354" y="2543323"/>
            <a:ext cx="8040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sz="2000" dirty="0"/>
              <a:t>0</a:t>
            </a:r>
            <a:r>
              <a:rPr lang="id-ID" sz="2000" dirty="0"/>
              <a:t>4</a:t>
            </a:r>
            <a:endParaRPr lang="en" sz="2000" dirty="0"/>
          </a:p>
        </p:txBody>
      </p:sp>
      <p:sp>
        <p:nvSpPr>
          <p:cNvPr id="56" name="Google Shape;2683;p43">
            <a:extLst>
              <a:ext uri="{FF2B5EF4-FFF2-40B4-BE49-F238E27FC236}">
                <a16:creationId xmlns:a16="http://schemas.microsoft.com/office/drawing/2014/main" id="{3752232C-54F0-72F3-291D-B904B158F31E}"/>
              </a:ext>
            </a:extLst>
          </p:cNvPr>
          <p:cNvSpPr txBox="1">
            <a:spLocks/>
          </p:cNvSpPr>
          <p:nvPr/>
        </p:nvSpPr>
        <p:spPr>
          <a:xfrm>
            <a:off x="6798732" y="863820"/>
            <a:ext cx="8040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sz="2000" dirty="0"/>
              <a:t>0</a:t>
            </a:r>
            <a:r>
              <a:rPr lang="id-ID" sz="2000" dirty="0"/>
              <a:t>3</a:t>
            </a:r>
            <a:endParaRPr lang="en" sz="2000" dirty="0"/>
          </a:p>
        </p:txBody>
      </p:sp>
      <p:sp>
        <p:nvSpPr>
          <p:cNvPr id="57" name="Google Shape;2683;p43">
            <a:extLst>
              <a:ext uri="{FF2B5EF4-FFF2-40B4-BE49-F238E27FC236}">
                <a16:creationId xmlns:a16="http://schemas.microsoft.com/office/drawing/2014/main" id="{F336CA0A-BA4D-D638-386E-753F7E075A4F}"/>
              </a:ext>
            </a:extLst>
          </p:cNvPr>
          <p:cNvSpPr txBox="1">
            <a:spLocks/>
          </p:cNvSpPr>
          <p:nvPr/>
        </p:nvSpPr>
        <p:spPr>
          <a:xfrm>
            <a:off x="1388867" y="809978"/>
            <a:ext cx="8040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sz="2000" dirty="0"/>
              <a:t>0</a:t>
            </a:r>
            <a:r>
              <a:rPr lang="id-ID" sz="2000" dirty="0"/>
              <a:t>1</a:t>
            </a:r>
            <a:endParaRPr lang="en" sz="2000" dirty="0"/>
          </a:p>
        </p:txBody>
      </p:sp>
      <p:sp>
        <p:nvSpPr>
          <p:cNvPr id="58" name="Google Shape;2683;p43">
            <a:extLst>
              <a:ext uri="{FF2B5EF4-FFF2-40B4-BE49-F238E27FC236}">
                <a16:creationId xmlns:a16="http://schemas.microsoft.com/office/drawing/2014/main" id="{1D5B9D77-339C-D2F0-3B7A-F7AAA6BFD9F4}"/>
              </a:ext>
            </a:extLst>
          </p:cNvPr>
          <p:cNvSpPr txBox="1">
            <a:spLocks/>
          </p:cNvSpPr>
          <p:nvPr/>
        </p:nvSpPr>
        <p:spPr>
          <a:xfrm>
            <a:off x="4074509" y="744039"/>
            <a:ext cx="8040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sz="2000" dirty="0"/>
              <a:t>0</a:t>
            </a:r>
            <a:r>
              <a:rPr lang="id-ID" sz="2000" dirty="0"/>
              <a:t>2</a:t>
            </a:r>
            <a:endParaRPr lang="en" sz="2000" dirty="0"/>
          </a:p>
        </p:txBody>
      </p:sp>
      <p:sp>
        <p:nvSpPr>
          <p:cNvPr id="59" name="Google Shape;2683;p43">
            <a:extLst>
              <a:ext uri="{FF2B5EF4-FFF2-40B4-BE49-F238E27FC236}">
                <a16:creationId xmlns:a16="http://schemas.microsoft.com/office/drawing/2014/main" id="{A4882133-B597-A84A-C203-CF607A218E8E}"/>
              </a:ext>
            </a:extLst>
          </p:cNvPr>
          <p:cNvSpPr txBox="1">
            <a:spLocks/>
          </p:cNvSpPr>
          <p:nvPr/>
        </p:nvSpPr>
        <p:spPr>
          <a:xfrm>
            <a:off x="4136705" y="2472064"/>
            <a:ext cx="8040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sz="2000" dirty="0"/>
              <a:t>0</a:t>
            </a:r>
            <a:r>
              <a:rPr lang="id-ID" sz="2000" dirty="0"/>
              <a:t>5</a:t>
            </a:r>
            <a:endParaRPr lang="en" sz="2000" dirty="0"/>
          </a:p>
        </p:txBody>
      </p:sp>
      <p:sp>
        <p:nvSpPr>
          <p:cNvPr id="60" name="Google Shape;2683;p43">
            <a:extLst>
              <a:ext uri="{FF2B5EF4-FFF2-40B4-BE49-F238E27FC236}">
                <a16:creationId xmlns:a16="http://schemas.microsoft.com/office/drawing/2014/main" id="{89DAD0F1-A9FC-DFB4-5C11-BAD71639DF27}"/>
              </a:ext>
            </a:extLst>
          </p:cNvPr>
          <p:cNvSpPr txBox="1">
            <a:spLocks/>
          </p:cNvSpPr>
          <p:nvPr/>
        </p:nvSpPr>
        <p:spPr>
          <a:xfrm>
            <a:off x="6922325" y="2472064"/>
            <a:ext cx="8040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sz="2000" dirty="0"/>
              <a:t>0</a:t>
            </a:r>
            <a:r>
              <a:rPr lang="id-ID" sz="2000" dirty="0"/>
              <a:t>6</a:t>
            </a:r>
            <a:endParaRPr lang="en" sz="2000" dirty="0"/>
          </a:p>
        </p:txBody>
      </p:sp>
      <p:sp>
        <p:nvSpPr>
          <p:cNvPr id="63" name="Google Shape;2685;p43">
            <a:extLst>
              <a:ext uri="{FF2B5EF4-FFF2-40B4-BE49-F238E27FC236}">
                <a16:creationId xmlns:a16="http://schemas.microsoft.com/office/drawing/2014/main" id="{6D2C05E0-661C-8336-5795-D278DD516EC6}"/>
              </a:ext>
            </a:extLst>
          </p:cNvPr>
          <p:cNvSpPr txBox="1">
            <a:spLocks/>
          </p:cNvSpPr>
          <p:nvPr/>
        </p:nvSpPr>
        <p:spPr>
          <a:xfrm>
            <a:off x="3205041" y="1405646"/>
            <a:ext cx="2581518" cy="925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/>
            <a:r>
              <a:rPr lang="sv-SE" dirty="0">
                <a:latin typeface="+mn-lt"/>
              </a:rPr>
              <a:t>Array 2D `pheromone`: Digunakan untuk menyimpan nilai pheromone pada setiap edge yang ada dalam graf</a:t>
            </a:r>
          </a:p>
        </p:txBody>
      </p:sp>
      <p:sp>
        <p:nvSpPr>
          <p:cNvPr id="2691" name="Google Shape;2685;p43">
            <a:extLst>
              <a:ext uri="{FF2B5EF4-FFF2-40B4-BE49-F238E27FC236}">
                <a16:creationId xmlns:a16="http://schemas.microsoft.com/office/drawing/2014/main" id="{75C2685D-B7BA-32BD-34F7-D93ECAB54D94}"/>
              </a:ext>
            </a:extLst>
          </p:cNvPr>
          <p:cNvSpPr txBox="1">
            <a:spLocks/>
          </p:cNvSpPr>
          <p:nvPr/>
        </p:nvSpPr>
        <p:spPr>
          <a:xfrm>
            <a:off x="5876261" y="1478416"/>
            <a:ext cx="2581518" cy="925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/>
            <a:r>
              <a:rPr lang="sv-SE" dirty="0">
                <a:latin typeface="+mn-lt"/>
              </a:rPr>
              <a:t>Array 2D `visibility`: Digunakan untuk menyimpan nilai visibility atau intensitas pada setiap edge dalam graf</a:t>
            </a:r>
          </a:p>
        </p:txBody>
      </p:sp>
      <p:sp>
        <p:nvSpPr>
          <p:cNvPr id="2692" name="Google Shape;2685;p43">
            <a:extLst>
              <a:ext uri="{FF2B5EF4-FFF2-40B4-BE49-F238E27FC236}">
                <a16:creationId xmlns:a16="http://schemas.microsoft.com/office/drawing/2014/main" id="{87B2EA82-6C2E-32DE-100E-A99AD8B76527}"/>
              </a:ext>
            </a:extLst>
          </p:cNvPr>
          <p:cNvSpPr txBox="1">
            <a:spLocks/>
          </p:cNvSpPr>
          <p:nvPr/>
        </p:nvSpPr>
        <p:spPr>
          <a:xfrm>
            <a:off x="686222" y="3350144"/>
            <a:ext cx="2581518" cy="925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/>
            <a:r>
              <a:rPr lang="sv-SE" dirty="0">
                <a:latin typeface="+mn-lt"/>
              </a:rPr>
              <a:t>Array `depot`: Digunakan untuk menyimpan indeks vertex yang berfungsi sebagai depot</a:t>
            </a:r>
          </a:p>
        </p:txBody>
      </p:sp>
      <p:sp>
        <p:nvSpPr>
          <p:cNvPr id="2693" name="Google Shape;2685;p43">
            <a:extLst>
              <a:ext uri="{FF2B5EF4-FFF2-40B4-BE49-F238E27FC236}">
                <a16:creationId xmlns:a16="http://schemas.microsoft.com/office/drawing/2014/main" id="{6371956D-5A8F-0D20-EA73-D6A49ECCCD3D}"/>
              </a:ext>
            </a:extLst>
          </p:cNvPr>
          <p:cNvSpPr txBox="1">
            <a:spLocks/>
          </p:cNvSpPr>
          <p:nvPr/>
        </p:nvSpPr>
        <p:spPr>
          <a:xfrm>
            <a:off x="3294743" y="3294452"/>
            <a:ext cx="2581518" cy="925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/>
            <a:r>
              <a:rPr lang="sv-SE" dirty="0"/>
              <a:t> </a:t>
            </a:r>
            <a:r>
              <a:rPr lang="sv-SE" dirty="0">
                <a:latin typeface="+mn-lt"/>
              </a:rPr>
              <a:t>Array `M`: Digunakan untuk menyimpan jumlah salesmen yang akan beroperasi dari setiap depot</a:t>
            </a:r>
          </a:p>
        </p:txBody>
      </p:sp>
      <p:sp>
        <p:nvSpPr>
          <p:cNvPr id="2694" name="Google Shape;2685;p43">
            <a:extLst>
              <a:ext uri="{FF2B5EF4-FFF2-40B4-BE49-F238E27FC236}">
                <a16:creationId xmlns:a16="http://schemas.microsoft.com/office/drawing/2014/main" id="{7FA781EE-F572-D1C5-A9B7-763102337E79}"/>
              </a:ext>
            </a:extLst>
          </p:cNvPr>
          <p:cNvSpPr txBox="1">
            <a:spLocks/>
          </p:cNvSpPr>
          <p:nvPr/>
        </p:nvSpPr>
        <p:spPr>
          <a:xfrm>
            <a:off x="5876261" y="3187254"/>
            <a:ext cx="2772092" cy="125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/>
            <a:r>
              <a:rPr lang="sv-SE" dirty="0">
                <a:latin typeface="+mn-lt"/>
              </a:rPr>
              <a:t>Struktur data `Stack&lt;Integer&gt;` `visited` dalam kelas `PathDepot`: Digunakan untuk menyimpan urutan vertex yang dikunjungi dalam perjalanan semut.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p53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TERIMA</a:t>
            </a:r>
            <a:br>
              <a:rPr lang="id-ID" dirty="0"/>
            </a:br>
            <a:r>
              <a:rPr lang="en" sz="7200" dirty="0"/>
              <a:t> </a:t>
            </a:r>
            <a:r>
              <a:rPr lang="id-ID" dirty="0">
                <a:solidFill>
                  <a:schemeClr val="lt2"/>
                </a:solidFill>
              </a:rPr>
              <a:t>KASIH</a:t>
            </a:r>
            <a:endParaRPr sz="7200" dirty="0">
              <a:solidFill>
                <a:schemeClr val="lt2"/>
              </a:solidFill>
            </a:endParaRPr>
          </a:p>
        </p:txBody>
      </p:sp>
      <p:cxnSp>
        <p:nvCxnSpPr>
          <p:cNvPr id="3047" name="Google Shape;3047;p53"/>
          <p:cNvCxnSpPr>
            <a:stCxn id="3048" idx="6"/>
            <a:endCxn id="3049" idx="2"/>
          </p:cNvCxnSpPr>
          <p:nvPr/>
        </p:nvCxnSpPr>
        <p:spPr>
          <a:xfrm>
            <a:off x="2676225" y="3504145"/>
            <a:ext cx="379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050" name="Google Shape;3050;p53"/>
          <p:cNvGrpSpPr/>
          <p:nvPr/>
        </p:nvGrpSpPr>
        <p:grpSpPr>
          <a:xfrm>
            <a:off x="2540925" y="3436495"/>
            <a:ext cx="4062150" cy="135300"/>
            <a:chOff x="2540925" y="3436495"/>
            <a:chExt cx="4062150" cy="135300"/>
          </a:xfrm>
        </p:grpSpPr>
        <p:sp>
          <p:nvSpPr>
            <p:cNvPr id="3048" name="Google Shape;3048;p53"/>
            <p:cNvSpPr/>
            <p:nvPr/>
          </p:nvSpPr>
          <p:spPr>
            <a:xfrm>
              <a:off x="254092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646777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1" name="Google Shape;3051;p53"/>
            <p:cNvCxnSpPr>
              <a:stCxn id="3048" idx="6"/>
              <a:endCxn id="3049" idx="2"/>
            </p:cNvCxnSpPr>
            <p:nvPr/>
          </p:nvCxnSpPr>
          <p:spPr>
            <a:xfrm>
              <a:off x="2676225" y="3504145"/>
              <a:ext cx="3791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262</Words>
  <Application>Microsoft Office PowerPoint</Application>
  <PresentationFormat>On-screen Show (16:9)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Play</vt:lpstr>
      <vt:lpstr>Source Sans Pro</vt:lpstr>
      <vt:lpstr>Wingdings</vt:lpstr>
      <vt:lpstr>Computer Science &amp; Mathematics Major For College: Computer Science &amp; Programming by Slidesgo</vt:lpstr>
      <vt:lpstr>PROBLEM : MULTIPLE DEPOT MULTIPLE TRAVELING SALESMEN PROBLEM (MDMTSP) ALGORITMA : ANT COLONY OPTIMALIZATION (ACO)</vt:lpstr>
      <vt:lpstr>DASAR TEORI</vt:lpstr>
      <vt:lpstr>DESAIN ALGORITMA ANT COLONY OPTIMALIZATION (ACO)</vt:lpstr>
      <vt:lpstr>CARA MENYELESAIKAN MULTIPLE DEPOT MULTIPLE TRAVELING SALESMEN PROBLEM (MDMTSP) MENGGUNAKAN   ANT COLONY OPTIMALIZATION (ACO)</vt:lpstr>
      <vt:lpstr>STRUKTUR DATA MDMTSP_ACO</vt:lpstr>
      <vt:lpstr>TERIMA 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: MULTIPLE DEPOT MULTIPLE TRAVELING SALESMEN PROBLEM (MDMTSP) ALGORITMA : ANT COLONY OPTIMALIZATION (ACO)</dc:title>
  <dc:creator>Imran</dc:creator>
  <cp:lastModifiedBy>imran imran</cp:lastModifiedBy>
  <cp:revision>3</cp:revision>
  <dcterms:modified xsi:type="dcterms:W3CDTF">2023-06-18T14:35:45Z</dcterms:modified>
</cp:coreProperties>
</file>