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Roboto" charset="1" panose="02000000000000000000"/>
      <p:regular r:id="rId11"/>
    </p:embeddedFont>
    <p:embeddedFont>
      <p:font typeface="Roboto Bold" charset="1" panose="02000000000000000000"/>
      <p:regular r:id="rId12"/>
    </p:embeddedFont>
    <p:embeddedFont>
      <p:font typeface="Roboto Italics" charset="1" panose="02000000000000000000"/>
      <p:regular r:id="rId13"/>
    </p:embeddedFont>
    <p:embeddedFont>
      <p:font typeface="Roboto Bold Italics" charset="1" panose="02000000000000000000"/>
      <p:regular r:id="rId14"/>
    </p:embeddedFont>
    <p:embeddedFont>
      <p:font typeface="Aileron Heavy" charset="1" panose="00000A00000000000000"/>
      <p:regular r:id="rId15"/>
    </p:embeddedFont>
    <p:embeddedFont>
      <p:font typeface="Aileron Heavy Bold" charset="1" panose="00000A00000000000000"/>
      <p:regular r:id="rId16"/>
    </p:embeddedFont>
    <p:embeddedFont>
      <p:font typeface="Aileron Heavy Italics" charset="1" panose="00000A00000000000000"/>
      <p:regular r:id="rId17"/>
    </p:embeddedFont>
    <p:embeddedFont>
      <p:font typeface="Aileron Heavy Bold Italics" charset="1" panose="00000A00000000000000"/>
      <p:regular r:id="rId18"/>
    </p:embeddedFont>
    <p:embeddedFont>
      <p:font typeface="Open Sans Light" charset="1" panose="020B0306030504020204"/>
      <p:regular r:id="rId19"/>
    </p:embeddedFont>
    <p:embeddedFont>
      <p:font typeface="Open Sans Light Bold" charset="1" panose="020B0806030504020204"/>
      <p:regular r:id="rId20"/>
    </p:embeddedFont>
    <p:embeddedFont>
      <p:font typeface="Open Sans Light Italics" charset="1" panose="020B0306030504020204"/>
      <p:regular r:id="rId21"/>
    </p:embeddedFont>
    <p:embeddedFont>
      <p:font typeface="Open Sans Light Bold Italics" charset="1" panose="020B0806030504020204"/>
      <p:regular r:id="rId22"/>
    </p:embeddedFont>
    <p:embeddedFont>
      <p:font typeface="Quicksand" charset="1" panose="00000600000000000000"/>
      <p:regular r:id="rId23"/>
    </p:embeddedFont>
    <p:embeddedFont>
      <p:font typeface="Quicksand Bold" charset="1" panose="00000800000000000000"/>
      <p:regular r:id="rId24"/>
    </p:embeddedFont>
    <p:embeddedFont>
      <p:font typeface="Hagrid Heavy"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Freeform 2" id="2"/>
          <p:cNvSpPr/>
          <p:nvPr/>
        </p:nvSpPr>
        <p:spPr>
          <a:xfrm flipH="false" flipV="false" rot="0">
            <a:off x="-22901" y="2903612"/>
            <a:ext cx="4508247" cy="4114800"/>
          </a:xfrm>
          <a:custGeom>
            <a:avLst/>
            <a:gdLst/>
            <a:ahLst/>
            <a:cxnLst/>
            <a:rect r="r" b="b" t="t" l="l"/>
            <a:pathLst>
              <a:path h="4114800" w="4508247">
                <a:moveTo>
                  <a:pt x="0" y="0"/>
                </a:moveTo>
                <a:lnTo>
                  <a:pt x="4508248" y="0"/>
                </a:lnTo>
                <a:lnTo>
                  <a:pt x="4508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779753" y="3086100"/>
            <a:ext cx="4508247" cy="4114800"/>
          </a:xfrm>
          <a:custGeom>
            <a:avLst/>
            <a:gdLst/>
            <a:ahLst/>
            <a:cxnLst/>
            <a:rect r="r" b="b" t="t" l="l"/>
            <a:pathLst>
              <a:path h="4114800" w="4508247">
                <a:moveTo>
                  <a:pt x="4508247" y="0"/>
                </a:moveTo>
                <a:lnTo>
                  <a:pt x="0" y="0"/>
                </a:lnTo>
                <a:lnTo>
                  <a:pt x="0" y="4114800"/>
                </a:lnTo>
                <a:lnTo>
                  <a:pt x="4508247" y="4114800"/>
                </a:lnTo>
                <a:lnTo>
                  <a:pt x="450824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43264" y="3705161"/>
            <a:ext cx="2056824" cy="2876677"/>
          </a:xfrm>
          <a:custGeom>
            <a:avLst/>
            <a:gdLst/>
            <a:ahLst/>
            <a:cxnLst/>
            <a:rect r="r" b="b" t="t" l="l"/>
            <a:pathLst>
              <a:path h="2876677" w="2056824">
                <a:moveTo>
                  <a:pt x="0" y="0"/>
                </a:moveTo>
                <a:lnTo>
                  <a:pt x="2056824" y="0"/>
                </a:lnTo>
                <a:lnTo>
                  <a:pt x="2056824" y="2876678"/>
                </a:lnTo>
                <a:lnTo>
                  <a:pt x="0" y="2876678"/>
                </a:lnTo>
                <a:lnTo>
                  <a:pt x="0" y="0"/>
                </a:lnTo>
                <a:close/>
              </a:path>
            </a:pathLst>
          </a:custGeom>
          <a:blipFill>
            <a:blip r:embed="rId4"/>
            <a:stretch>
              <a:fillRect l="0" t="0" r="0" b="0"/>
            </a:stretch>
          </a:blipFill>
        </p:spPr>
      </p:sp>
      <p:sp>
        <p:nvSpPr>
          <p:cNvPr name="Freeform 5" id="5"/>
          <p:cNvSpPr/>
          <p:nvPr/>
        </p:nvSpPr>
        <p:spPr>
          <a:xfrm flipH="true" flipV="false" rot="0">
            <a:off x="474861" y="3419089"/>
            <a:ext cx="2056824" cy="2876677"/>
          </a:xfrm>
          <a:custGeom>
            <a:avLst/>
            <a:gdLst/>
            <a:ahLst/>
            <a:cxnLst/>
            <a:rect r="r" b="b" t="t" l="l"/>
            <a:pathLst>
              <a:path h="2876677" w="2056824">
                <a:moveTo>
                  <a:pt x="2056825" y="0"/>
                </a:moveTo>
                <a:lnTo>
                  <a:pt x="0" y="0"/>
                </a:lnTo>
                <a:lnTo>
                  <a:pt x="0" y="2876677"/>
                </a:lnTo>
                <a:lnTo>
                  <a:pt x="2056825" y="2876677"/>
                </a:lnTo>
                <a:lnTo>
                  <a:pt x="2056825" y="0"/>
                </a:lnTo>
                <a:close/>
              </a:path>
            </a:pathLst>
          </a:custGeom>
          <a:blipFill>
            <a:blip r:embed="rId4"/>
            <a:stretch>
              <a:fillRect l="0" t="0" r="0" b="0"/>
            </a:stretch>
          </a:blipFill>
        </p:spPr>
      </p:sp>
      <p:sp>
        <p:nvSpPr>
          <p:cNvPr name="TextBox 6" id="6"/>
          <p:cNvSpPr txBox="true"/>
          <p:nvPr/>
        </p:nvSpPr>
        <p:spPr>
          <a:xfrm rot="0">
            <a:off x="1031218" y="5838952"/>
            <a:ext cx="16228082" cy="1038225"/>
          </a:xfrm>
          <a:prstGeom prst="rect">
            <a:avLst/>
          </a:prstGeom>
        </p:spPr>
        <p:txBody>
          <a:bodyPr anchor="t" rtlCol="false" tIns="0" lIns="0" bIns="0" rIns="0">
            <a:spAutoFit/>
          </a:bodyPr>
          <a:lstStyle/>
          <a:p>
            <a:pPr algn="ctr">
              <a:lnSpc>
                <a:spcPts val="8400"/>
              </a:lnSpc>
            </a:pPr>
            <a:r>
              <a:rPr lang="en-US" sz="6000">
                <a:solidFill>
                  <a:srgbClr val="FFDE59"/>
                </a:solidFill>
                <a:latin typeface="Hagrid Heavy"/>
              </a:rPr>
              <a:t>ALGORITMA GENETIKA</a:t>
            </a:r>
          </a:p>
        </p:txBody>
      </p:sp>
      <p:sp>
        <p:nvSpPr>
          <p:cNvPr name="TextBox 7" id="7"/>
          <p:cNvSpPr txBox="true"/>
          <p:nvPr/>
        </p:nvSpPr>
        <p:spPr>
          <a:xfrm rot="0">
            <a:off x="1085182" y="1538198"/>
            <a:ext cx="16174118" cy="3605302"/>
          </a:xfrm>
          <a:prstGeom prst="rect">
            <a:avLst/>
          </a:prstGeom>
        </p:spPr>
        <p:txBody>
          <a:bodyPr anchor="t" rtlCol="false" tIns="0" lIns="0" bIns="0" rIns="0">
            <a:spAutoFit/>
          </a:bodyPr>
          <a:lstStyle/>
          <a:p>
            <a:pPr algn="ctr">
              <a:lnSpc>
                <a:spcPts val="14432"/>
              </a:lnSpc>
            </a:pPr>
            <a:r>
              <a:rPr lang="en-US" sz="10308">
                <a:solidFill>
                  <a:srgbClr val="FFDE59"/>
                </a:solidFill>
                <a:latin typeface="Hagrid Heavy"/>
              </a:rPr>
              <a:t>CONTAINER LOADING PROBLEM 2D</a:t>
            </a:r>
          </a:p>
        </p:txBody>
      </p:sp>
      <p:sp>
        <p:nvSpPr>
          <p:cNvPr name="TextBox 8" id="8"/>
          <p:cNvSpPr txBox="true"/>
          <p:nvPr/>
        </p:nvSpPr>
        <p:spPr>
          <a:xfrm rot="0">
            <a:off x="7000128" y="7124700"/>
            <a:ext cx="4705350"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0CC0DF"/>
                </a:solidFill>
                <a:latin typeface="Hagrid Heavy"/>
              </a:rPr>
              <a:t>By Mahmuddin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669766"/>
            <a:ext cx="16230600" cy="1456695"/>
          </a:xfrm>
          <a:prstGeom prst="rect">
            <a:avLst/>
          </a:prstGeom>
        </p:spPr>
        <p:txBody>
          <a:bodyPr anchor="t" rtlCol="false" tIns="0" lIns="0" bIns="0" rIns="0">
            <a:spAutoFit/>
          </a:bodyPr>
          <a:lstStyle/>
          <a:p>
            <a:pPr algn="ctr">
              <a:lnSpc>
                <a:spcPts val="5600"/>
              </a:lnSpc>
            </a:pPr>
            <a:r>
              <a:rPr lang="en-US" sz="5600">
                <a:solidFill>
                  <a:srgbClr val="FFDE59"/>
                </a:solidFill>
                <a:latin typeface="Hagrid Heavy"/>
              </a:rPr>
              <a:t>APA ITU CONTAINER LOADING PROBLEM?</a:t>
            </a:r>
          </a:p>
        </p:txBody>
      </p:sp>
      <p:grpSp>
        <p:nvGrpSpPr>
          <p:cNvPr name="Group 3" id="3"/>
          <p:cNvGrpSpPr/>
          <p:nvPr/>
        </p:nvGrpSpPr>
        <p:grpSpPr>
          <a:xfrm rot="0">
            <a:off x="1414646" y="3637478"/>
            <a:ext cx="15844654" cy="5087464"/>
            <a:chOff x="0" y="0"/>
            <a:chExt cx="812800" cy="260977"/>
          </a:xfrm>
        </p:grpSpPr>
        <p:sp>
          <p:nvSpPr>
            <p:cNvPr name="Freeform 4" id="4"/>
            <p:cNvSpPr/>
            <p:nvPr/>
          </p:nvSpPr>
          <p:spPr>
            <a:xfrm flipH="false" flipV="false" rot="0">
              <a:off x="0" y="0"/>
              <a:ext cx="812800" cy="260977"/>
            </a:xfrm>
            <a:custGeom>
              <a:avLst/>
              <a:gdLst/>
              <a:ahLst/>
              <a:cxnLst/>
              <a:rect r="r" b="b" t="t" l="l"/>
              <a:pathLst>
                <a:path h="260977" w="812800">
                  <a:moveTo>
                    <a:pt x="127000" y="0"/>
                  </a:moveTo>
                  <a:lnTo>
                    <a:pt x="685800" y="0"/>
                  </a:lnTo>
                  <a:cubicBezTo>
                    <a:pt x="755940" y="0"/>
                    <a:pt x="812800" y="56860"/>
                    <a:pt x="812800" y="127000"/>
                  </a:cubicBezTo>
                  <a:lnTo>
                    <a:pt x="812800" y="133977"/>
                  </a:lnTo>
                  <a:cubicBezTo>
                    <a:pt x="812800" y="167660"/>
                    <a:pt x="799420" y="199962"/>
                    <a:pt x="775603" y="223780"/>
                  </a:cubicBezTo>
                  <a:cubicBezTo>
                    <a:pt x="751785" y="247597"/>
                    <a:pt x="719482" y="260977"/>
                    <a:pt x="685800" y="260977"/>
                  </a:cubicBezTo>
                  <a:lnTo>
                    <a:pt x="127000" y="260977"/>
                  </a:lnTo>
                  <a:cubicBezTo>
                    <a:pt x="56860" y="260977"/>
                    <a:pt x="0" y="204117"/>
                    <a:pt x="0" y="133977"/>
                  </a:cubicBezTo>
                  <a:lnTo>
                    <a:pt x="0" y="127000"/>
                  </a:lnTo>
                  <a:cubicBezTo>
                    <a:pt x="0" y="56860"/>
                    <a:pt x="56860" y="0"/>
                    <a:pt x="127000" y="0"/>
                  </a:cubicBezTo>
                  <a:close/>
                </a:path>
              </a:pathLst>
            </a:custGeom>
            <a:solidFill>
              <a:srgbClr val="00A6AB"/>
            </a:solidFill>
            <a:ln w="95250">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762985" y="4347992"/>
            <a:ext cx="13147977" cy="3692525"/>
          </a:xfrm>
          <a:prstGeom prst="rect">
            <a:avLst/>
          </a:prstGeom>
        </p:spPr>
        <p:txBody>
          <a:bodyPr anchor="t" rtlCol="false" tIns="0" lIns="0" bIns="0" rIns="0">
            <a:spAutoFit/>
          </a:bodyPr>
          <a:lstStyle/>
          <a:p>
            <a:pPr algn="ctr">
              <a:lnSpc>
                <a:spcPts val="4899"/>
              </a:lnSpc>
            </a:pPr>
            <a:r>
              <a:rPr lang="en-US" sz="3499">
                <a:solidFill>
                  <a:srgbClr val="343F56"/>
                </a:solidFill>
                <a:latin typeface="Roboto"/>
              </a:rPr>
              <a:t>Container Loading Problem adalah sebuah permasalahan optimisasi klasik dalam logistik dan riset operasional. Permasalahan ini melibatkan penentuan cara paling efisien untuk memuat sebuah kontainer dengan sejumlah barang sambil memaksimalkan penggunaan ruang dan mempertimbangkan berbagai batasan.</a:t>
            </a:r>
          </a:p>
        </p:txBody>
      </p:sp>
      <p:sp>
        <p:nvSpPr>
          <p:cNvPr name="AutoShape 7" id="7"/>
          <p:cNvSpPr/>
          <p:nvPr/>
        </p:nvSpPr>
        <p:spPr>
          <a:xfrm>
            <a:off x="5727469" y="1009650"/>
            <a:ext cx="11531831" cy="0"/>
          </a:xfrm>
          <a:prstGeom prst="line">
            <a:avLst/>
          </a:prstGeom>
          <a:ln cap="flat" w="38100">
            <a:solidFill>
              <a:srgbClr val="F5E6CA"/>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386397" y="-218285"/>
            <a:ext cx="9530397" cy="10772366"/>
            <a:chOff x="0" y="0"/>
            <a:chExt cx="4016429" cy="4539836"/>
          </a:xfrm>
        </p:grpSpPr>
        <p:sp>
          <p:nvSpPr>
            <p:cNvPr name="Freeform 3" id="3"/>
            <p:cNvSpPr/>
            <p:nvPr/>
          </p:nvSpPr>
          <p:spPr>
            <a:xfrm flipH="false" flipV="false" rot="0">
              <a:off x="0" y="0"/>
              <a:ext cx="4016428" cy="4539836"/>
            </a:xfrm>
            <a:custGeom>
              <a:avLst/>
              <a:gdLst/>
              <a:ahLst/>
              <a:cxnLst/>
              <a:rect r="r" b="b" t="t" l="l"/>
              <a:pathLst>
                <a:path h="4539836" w="4016428">
                  <a:moveTo>
                    <a:pt x="0" y="0"/>
                  </a:moveTo>
                  <a:lnTo>
                    <a:pt x="4016428" y="0"/>
                  </a:lnTo>
                  <a:lnTo>
                    <a:pt x="4016428" y="4539836"/>
                  </a:lnTo>
                  <a:lnTo>
                    <a:pt x="0" y="4539836"/>
                  </a:lnTo>
                  <a:close/>
                </a:path>
              </a:pathLst>
            </a:custGeom>
            <a:solidFill>
              <a:srgbClr val="172738"/>
            </a:solidFill>
            <a:ln>
              <a:no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3704552"/>
            <a:ext cx="7209348" cy="5105920"/>
            <a:chOff x="0" y="0"/>
            <a:chExt cx="9612464" cy="6807893"/>
          </a:xfrm>
        </p:grpSpPr>
        <p:pic>
          <p:nvPicPr>
            <p:cNvPr name="Picture 6" id="6"/>
            <p:cNvPicPr>
              <a:picLocks noChangeAspect="true"/>
            </p:cNvPicPr>
            <p:nvPr/>
          </p:nvPicPr>
          <p:blipFill>
            <a:blip r:embed="rId2"/>
            <a:srcRect l="0" t="5151" r="0" b="5151"/>
            <a:stretch>
              <a:fillRect/>
            </a:stretch>
          </p:blipFill>
          <p:spPr>
            <a:xfrm flipH="false" flipV="false">
              <a:off x="0" y="0"/>
              <a:ext cx="9612464" cy="6807893"/>
            </a:xfrm>
            <a:prstGeom prst="rect">
              <a:avLst/>
            </a:prstGeom>
          </p:spPr>
        </p:pic>
      </p:grpSp>
      <p:sp>
        <p:nvSpPr>
          <p:cNvPr name="TextBox 7" id="7"/>
          <p:cNvSpPr txBox="true"/>
          <p:nvPr/>
        </p:nvSpPr>
        <p:spPr>
          <a:xfrm rot="0">
            <a:off x="0" y="339407"/>
            <a:ext cx="8856436" cy="1988819"/>
          </a:xfrm>
          <a:prstGeom prst="rect">
            <a:avLst/>
          </a:prstGeom>
        </p:spPr>
        <p:txBody>
          <a:bodyPr anchor="t" rtlCol="false" tIns="0" lIns="0" bIns="0" rIns="0">
            <a:spAutoFit/>
          </a:bodyPr>
          <a:lstStyle/>
          <a:p>
            <a:pPr algn="ctr">
              <a:lnSpc>
                <a:spcPts val="7980"/>
              </a:lnSpc>
            </a:pPr>
            <a:r>
              <a:rPr lang="en-US" sz="5700">
                <a:solidFill>
                  <a:srgbClr val="0CC0DF"/>
                </a:solidFill>
                <a:latin typeface="Hagrid Heavy"/>
              </a:rPr>
              <a:t>APA ITU ALGORITMA GENETIKA ?</a:t>
            </a:r>
          </a:p>
        </p:txBody>
      </p:sp>
      <p:sp>
        <p:nvSpPr>
          <p:cNvPr name="TextBox 8" id="8"/>
          <p:cNvSpPr txBox="true"/>
          <p:nvPr/>
        </p:nvSpPr>
        <p:spPr>
          <a:xfrm rot="0">
            <a:off x="10278809" y="971550"/>
            <a:ext cx="7257025" cy="7608570"/>
          </a:xfrm>
          <a:prstGeom prst="rect">
            <a:avLst/>
          </a:prstGeom>
        </p:spPr>
        <p:txBody>
          <a:bodyPr anchor="t" rtlCol="false" tIns="0" lIns="0" bIns="0" rIns="0">
            <a:spAutoFit/>
          </a:bodyPr>
          <a:lstStyle/>
          <a:p>
            <a:pPr algn="just">
              <a:lnSpc>
                <a:spcPts val="3780"/>
              </a:lnSpc>
            </a:pPr>
            <a:r>
              <a:rPr lang="en-US" sz="2700">
                <a:solidFill>
                  <a:srgbClr val="FFDE59"/>
                </a:solidFill>
                <a:latin typeface="Roboto"/>
              </a:rPr>
              <a:t>Algoritma genetika adalah metode optimisasi yang terinspirasi oleh prinsip evolusi dalam genetika. Algoritma ini digunakan untuk mencari solusi optimal atau dekat-optimal dalam masalah yang kompleks dengan melibatkan operasi berulang pada kumpulan individu atau "populasi". Algoritma genetika didasarkan pada konsep seleksi alam, rekombinasi genetik, dan mutasi.</a:t>
            </a:r>
          </a:p>
          <a:p>
            <a:pPr algn="just">
              <a:lnSpc>
                <a:spcPts val="3780"/>
              </a:lnSpc>
            </a:pPr>
          </a:p>
          <a:p>
            <a:pPr algn="just">
              <a:lnSpc>
                <a:spcPts val="3780"/>
              </a:lnSpc>
            </a:pPr>
            <a:r>
              <a:rPr lang="en-US" sz="2700">
                <a:solidFill>
                  <a:srgbClr val="FFDE59"/>
                </a:solidFill>
                <a:latin typeface="Roboto"/>
              </a:rPr>
              <a:t>Algoritma genetika dikembangkan oleh John Holland pada tahun 1970-an. Holland, seorang ilmuwan komputer dan profesor di University of Michigan, tertarik untuk menerapkan prinsip-prinsip evolusi dalam pemecahan masalah optimisasi yang kompleks.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386397" y="-218285"/>
            <a:ext cx="9530397" cy="10772366"/>
            <a:chOff x="0" y="0"/>
            <a:chExt cx="4016429" cy="4539836"/>
          </a:xfrm>
        </p:grpSpPr>
        <p:sp>
          <p:nvSpPr>
            <p:cNvPr name="Freeform 3" id="3"/>
            <p:cNvSpPr/>
            <p:nvPr/>
          </p:nvSpPr>
          <p:spPr>
            <a:xfrm flipH="false" flipV="false" rot="0">
              <a:off x="0" y="0"/>
              <a:ext cx="4016428" cy="4539836"/>
            </a:xfrm>
            <a:custGeom>
              <a:avLst/>
              <a:gdLst/>
              <a:ahLst/>
              <a:cxnLst/>
              <a:rect r="r" b="b" t="t" l="l"/>
              <a:pathLst>
                <a:path h="4539836" w="4016428">
                  <a:moveTo>
                    <a:pt x="0" y="0"/>
                  </a:moveTo>
                  <a:lnTo>
                    <a:pt x="4016428" y="0"/>
                  </a:lnTo>
                  <a:lnTo>
                    <a:pt x="4016428" y="4539836"/>
                  </a:lnTo>
                  <a:lnTo>
                    <a:pt x="0" y="4539836"/>
                  </a:lnTo>
                  <a:close/>
                </a:path>
              </a:pathLst>
            </a:custGeom>
            <a:solidFill>
              <a:srgbClr val="172738"/>
            </a:solidFill>
            <a:ln>
              <a:no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168704"/>
            <a:ext cx="8856436" cy="1261108"/>
          </a:xfrm>
          <a:prstGeom prst="rect">
            <a:avLst/>
          </a:prstGeom>
        </p:spPr>
        <p:txBody>
          <a:bodyPr anchor="t" rtlCol="false" tIns="0" lIns="0" bIns="0" rIns="0">
            <a:spAutoFit/>
          </a:bodyPr>
          <a:lstStyle/>
          <a:p>
            <a:pPr algn="ctr">
              <a:lnSpc>
                <a:spcPts val="5040"/>
              </a:lnSpc>
            </a:pPr>
            <a:r>
              <a:rPr lang="en-US" sz="3600">
                <a:solidFill>
                  <a:srgbClr val="0CC0DF"/>
                </a:solidFill>
                <a:latin typeface="Hagrid Heavy"/>
              </a:rPr>
              <a:t>ISTILAH DALAM ALGORITMA GENETIKA</a:t>
            </a:r>
          </a:p>
        </p:txBody>
      </p:sp>
      <p:sp>
        <p:nvSpPr>
          <p:cNvPr name="TextBox 6" id="6"/>
          <p:cNvSpPr txBox="true"/>
          <p:nvPr/>
        </p:nvSpPr>
        <p:spPr>
          <a:xfrm rot="0">
            <a:off x="9823300" y="419481"/>
            <a:ext cx="7921838" cy="90678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DE59"/>
                </a:solidFill>
                <a:latin typeface="Roboto"/>
              </a:rPr>
              <a:t>Genotype (Gen), sebuah nilai yang menyatakan satuan dasar yang membentuk suatu arti tertentu dalam satu kesatuan gen yang dinamakan kromosom.</a:t>
            </a:r>
          </a:p>
          <a:p>
            <a:pPr algn="just" marL="647700" indent="-323850" lvl="1">
              <a:lnSpc>
                <a:spcPts val="4200"/>
              </a:lnSpc>
              <a:buFont typeface="Arial"/>
              <a:buChar char="•"/>
            </a:pPr>
            <a:r>
              <a:rPr lang="en-US" sz="3000">
                <a:solidFill>
                  <a:srgbClr val="FFDE59"/>
                </a:solidFill>
                <a:latin typeface="Roboto"/>
              </a:rPr>
              <a:t>Allele, nilai dari gen.</a:t>
            </a:r>
          </a:p>
          <a:p>
            <a:pPr algn="just" marL="647700" indent="-323850" lvl="1">
              <a:lnSpc>
                <a:spcPts val="4200"/>
              </a:lnSpc>
              <a:buFont typeface="Arial"/>
              <a:buChar char="•"/>
            </a:pPr>
            <a:r>
              <a:rPr lang="en-US" sz="3000">
                <a:solidFill>
                  <a:srgbClr val="FFDE59"/>
                </a:solidFill>
                <a:latin typeface="Roboto"/>
              </a:rPr>
              <a:t>Kromosom, gabungan gen-gen yang membentuk nilai tertentu.</a:t>
            </a:r>
          </a:p>
          <a:p>
            <a:pPr algn="just" marL="647700" indent="-323850" lvl="1">
              <a:lnSpc>
                <a:spcPts val="4200"/>
              </a:lnSpc>
              <a:buFont typeface="Arial"/>
              <a:buChar char="•"/>
            </a:pPr>
            <a:r>
              <a:rPr lang="en-US" sz="3000">
                <a:solidFill>
                  <a:srgbClr val="FFDE59"/>
                </a:solidFill>
                <a:latin typeface="Roboto"/>
              </a:rPr>
              <a:t>Individu, menyatakan satu nilai atau keadaan yang menyatakan solusi yang mungkin dari permasalahan yang diangkat, yang terdiri dari kromosom.</a:t>
            </a:r>
          </a:p>
          <a:p>
            <a:pPr algn="just" marL="647700" indent="-323850" lvl="1">
              <a:lnSpc>
                <a:spcPts val="4200"/>
              </a:lnSpc>
              <a:buFont typeface="Arial"/>
              <a:buChar char="•"/>
            </a:pPr>
            <a:r>
              <a:rPr lang="en-US" sz="3000">
                <a:solidFill>
                  <a:srgbClr val="FFDE59"/>
                </a:solidFill>
                <a:latin typeface="Roboto"/>
              </a:rPr>
              <a:t>Populasi, merupakan sekumpulan individu yang akan diproses bersama dalam satu siklus proses evolusi.</a:t>
            </a:r>
          </a:p>
          <a:p>
            <a:pPr algn="just" marL="647700" indent="-323850" lvl="1">
              <a:lnSpc>
                <a:spcPts val="4200"/>
              </a:lnSpc>
              <a:buFont typeface="Arial"/>
              <a:buChar char="•"/>
            </a:pPr>
            <a:r>
              <a:rPr lang="en-US" sz="3000">
                <a:solidFill>
                  <a:srgbClr val="FFDE59"/>
                </a:solidFill>
                <a:latin typeface="Roboto"/>
              </a:rPr>
              <a:t>Generasi, menyatakan satu siklus proses evolusi atau satu iterasi di dalam algoritma genetika.</a:t>
            </a:r>
          </a:p>
        </p:txBody>
      </p:sp>
      <p:sp>
        <p:nvSpPr>
          <p:cNvPr name="Freeform 7" id="7"/>
          <p:cNvSpPr/>
          <p:nvPr/>
        </p:nvSpPr>
        <p:spPr>
          <a:xfrm flipH="false" flipV="false" rot="0">
            <a:off x="1366790" y="1653648"/>
            <a:ext cx="6062040" cy="8227857"/>
          </a:xfrm>
          <a:custGeom>
            <a:avLst/>
            <a:gdLst/>
            <a:ahLst/>
            <a:cxnLst/>
            <a:rect r="r" b="b" t="t" l="l"/>
            <a:pathLst>
              <a:path h="8227857" w="6062040">
                <a:moveTo>
                  <a:pt x="0" y="0"/>
                </a:moveTo>
                <a:lnTo>
                  <a:pt x="6062040" y="0"/>
                </a:lnTo>
                <a:lnTo>
                  <a:pt x="6062040" y="8227857"/>
                </a:lnTo>
                <a:lnTo>
                  <a:pt x="0" y="8227857"/>
                </a:lnTo>
                <a:lnTo>
                  <a:pt x="0" y="0"/>
                </a:lnTo>
                <a:close/>
              </a:path>
            </a:pathLst>
          </a:custGeom>
          <a:blipFill>
            <a:blip r:embed="rId2"/>
            <a:stretch>
              <a:fillRect l="-263839" t="-36853" r="-15106" b="-2011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D364E"/>
        </a:solidFill>
      </p:bgPr>
    </p:bg>
    <p:spTree>
      <p:nvGrpSpPr>
        <p:cNvPr id="1" name=""/>
        <p:cNvGrpSpPr/>
        <p:nvPr/>
      </p:nvGrpSpPr>
      <p:grpSpPr>
        <a:xfrm>
          <a:off x="0" y="0"/>
          <a:ext cx="0" cy="0"/>
          <a:chOff x="0" y="0"/>
          <a:chExt cx="0" cy="0"/>
        </a:xfrm>
      </p:grpSpPr>
      <p:sp>
        <p:nvSpPr>
          <p:cNvPr name="Freeform 2" id="2"/>
          <p:cNvSpPr/>
          <p:nvPr/>
        </p:nvSpPr>
        <p:spPr>
          <a:xfrm flipH="false" flipV="false" rot="0">
            <a:off x="1761270" y="2620499"/>
            <a:ext cx="1160340" cy="826742"/>
          </a:xfrm>
          <a:custGeom>
            <a:avLst/>
            <a:gdLst/>
            <a:ahLst/>
            <a:cxnLst/>
            <a:rect r="r" b="b" t="t" l="l"/>
            <a:pathLst>
              <a:path h="826742" w="1160340">
                <a:moveTo>
                  <a:pt x="0" y="0"/>
                </a:moveTo>
                <a:lnTo>
                  <a:pt x="1160340" y="0"/>
                </a:lnTo>
                <a:lnTo>
                  <a:pt x="1160340" y="826742"/>
                </a:lnTo>
                <a:lnTo>
                  <a:pt x="0" y="826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64081" y="323923"/>
            <a:ext cx="17759838" cy="1624686"/>
            <a:chOff x="0" y="0"/>
            <a:chExt cx="23679783" cy="2166247"/>
          </a:xfrm>
        </p:grpSpPr>
        <p:sp>
          <p:nvSpPr>
            <p:cNvPr name="TextBox 4" id="4"/>
            <p:cNvSpPr txBox="true"/>
            <p:nvPr/>
          </p:nvSpPr>
          <p:spPr>
            <a:xfrm rot="0">
              <a:off x="0" y="142875"/>
              <a:ext cx="23679783" cy="1275358"/>
            </a:xfrm>
            <a:prstGeom prst="rect">
              <a:avLst/>
            </a:prstGeom>
          </p:spPr>
          <p:txBody>
            <a:bodyPr anchor="t" rtlCol="false" tIns="0" lIns="0" bIns="0" rIns="0">
              <a:spAutoFit/>
            </a:bodyPr>
            <a:lstStyle/>
            <a:p>
              <a:pPr algn="ctr">
                <a:lnSpc>
                  <a:spcPts val="6955"/>
                </a:lnSpc>
              </a:pPr>
              <a:r>
                <a:rPr lang="en-US" sz="7025">
                  <a:solidFill>
                    <a:srgbClr val="00A6AB"/>
                  </a:solidFill>
                  <a:latin typeface="Quicksand"/>
                </a:rPr>
                <a:t>FASE DALAM ALGORITMA GENETIKA</a:t>
              </a:r>
            </a:p>
          </p:txBody>
        </p:sp>
        <p:sp>
          <p:nvSpPr>
            <p:cNvPr name="TextBox 5" id="5"/>
            <p:cNvSpPr txBox="true"/>
            <p:nvPr/>
          </p:nvSpPr>
          <p:spPr>
            <a:xfrm rot="0">
              <a:off x="0" y="1688092"/>
              <a:ext cx="23679783" cy="478155"/>
            </a:xfrm>
            <a:prstGeom prst="rect">
              <a:avLst/>
            </a:prstGeom>
          </p:spPr>
          <p:txBody>
            <a:bodyPr anchor="t" rtlCol="false" tIns="0" lIns="0" bIns="0" rIns="0">
              <a:spAutoFit/>
            </a:bodyPr>
            <a:lstStyle/>
            <a:p>
              <a:pPr algn="ctr">
                <a:lnSpc>
                  <a:spcPts val="2970"/>
                </a:lnSpc>
              </a:pPr>
            </a:p>
          </p:txBody>
        </p:sp>
      </p:grpSp>
      <p:sp>
        <p:nvSpPr>
          <p:cNvPr name="TextBox 6" id="6"/>
          <p:cNvSpPr txBox="true"/>
          <p:nvPr/>
        </p:nvSpPr>
        <p:spPr>
          <a:xfrm rot="0">
            <a:off x="3509160" y="5373155"/>
            <a:ext cx="4156112" cy="812833"/>
          </a:xfrm>
          <a:prstGeom prst="rect">
            <a:avLst/>
          </a:prstGeom>
        </p:spPr>
        <p:txBody>
          <a:bodyPr anchor="t" rtlCol="false" tIns="0" lIns="0" bIns="0" rIns="0">
            <a:spAutoFit/>
          </a:bodyPr>
          <a:lstStyle/>
          <a:p>
            <a:pPr>
              <a:lnSpc>
                <a:spcPts val="6047"/>
              </a:lnSpc>
            </a:pPr>
            <a:r>
              <a:rPr lang="en-US" sz="6299">
                <a:solidFill>
                  <a:srgbClr val="FFDE59"/>
                </a:solidFill>
                <a:latin typeface="Aileron Heavy Bold"/>
              </a:rPr>
              <a:t>Seleksi</a:t>
            </a:r>
          </a:p>
        </p:txBody>
      </p:sp>
      <p:sp>
        <p:nvSpPr>
          <p:cNvPr name="TextBox 7" id="7"/>
          <p:cNvSpPr txBox="true"/>
          <p:nvPr/>
        </p:nvSpPr>
        <p:spPr>
          <a:xfrm rot="0">
            <a:off x="3509160" y="6742822"/>
            <a:ext cx="4709181" cy="812833"/>
          </a:xfrm>
          <a:prstGeom prst="rect">
            <a:avLst/>
          </a:prstGeom>
        </p:spPr>
        <p:txBody>
          <a:bodyPr anchor="t" rtlCol="false" tIns="0" lIns="0" bIns="0" rIns="0">
            <a:spAutoFit/>
          </a:bodyPr>
          <a:lstStyle/>
          <a:p>
            <a:pPr>
              <a:lnSpc>
                <a:spcPts val="6047"/>
              </a:lnSpc>
            </a:pPr>
            <a:r>
              <a:rPr lang="en-US" sz="6299">
                <a:solidFill>
                  <a:srgbClr val="FFDE59"/>
                </a:solidFill>
                <a:latin typeface="Aileron Heavy Bold"/>
              </a:rPr>
              <a:t>CrossOver</a:t>
            </a:r>
          </a:p>
        </p:txBody>
      </p:sp>
      <p:sp>
        <p:nvSpPr>
          <p:cNvPr name="TextBox 8" id="8"/>
          <p:cNvSpPr txBox="true"/>
          <p:nvPr/>
        </p:nvSpPr>
        <p:spPr>
          <a:xfrm rot="0">
            <a:off x="3509160" y="8112489"/>
            <a:ext cx="4156112" cy="812833"/>
          </a:xfrm>
          <a:prstGeom prst="rect">
            <a:avLst/>
          </a:prstGeom>
        </p:spPr>
        <p:txBody>
          <a:bodyPr anchor="t" rtlCol="false" tIns="0" lIns="0" bIns="0" rIns="0">
            <a:spAutoFit/>
          </a:bodyPr>
          <a:lstStyle/>
          <a:p>
            <a:pPr>
              <a:lnSpc>
                <a:spcPts val="6047"/>
              </a:lnSpc>
            </a:pPr>
            <a:r>
              <a:rPr lang="en-US" sz="6299">
                <a:solidFill>
                  <a:srgbClr val="FFDE59"/>
                </a:solidFill>
                <a:latin typeface="Aileron Heavy Bold"/>
              </a:rPr>
              <a:t>Mutasi</a:t>
            </a:r>
          </a:p>
        </p:txBody>
      </p:sp>
      <p:sp>
        <p:nvSpPr>
          <p:cNvPr name="Freeform 9" id="9"/>
          <p:cNvSpPr/>
          <p:nvPr/>
        </p:nvSpPr>
        <p:spPr>
          <a:xfrm flipH="false" flipV="false" rot="0">
            <a:off x="1761270" y="3989578"/>
            <a:ext cx="1160340" cy="826742"/>
          </a:xfrm>
          <a:custGeom>
            <a:avLst/>
            <a:gdLst/>
            <a:ahLst/>
            <a:cxnLst/>
            <a:rect r="r" b="b" t="t" l="l"/>
            <a:pathLst>
              <a:path h="826742" w="1160340">
                <a:moveTo>
                  <a:pt x="0" y="0"/>
                </a:moveTo>
                <a:lnTo>
                  <a:pt x="1160340" y="0"/>
                </a:lnTo>
                <a:lnTo>
                  <a:pt x="1160340" y="826742"/>
                </a:lnTo>
                <a:lnTo>
                  <a:pt x="0" y="826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61270" y="5359245"/>
            <a:ext cx="1160340" cy="826742"/>
          </a:xfrm>
          <a:custGeom>
            <a:avLst/>
            <a:gdLst/>
            <a:ahLst/>
            <a:cxnLst/>
            <a:rect r="r" b="b" t="t" l="l"/>
            <a:pathLst>
              <a:path h="826742" w="1160340">
                <a:moveTo>
                  <a:pt x="0" y="0"/>
                </a:moveTo>
                <a:lnTo>
                  <a:pt x="1160340" y="0"/>
                </a:lnTo>
                <a:lnTo>
                  <a:pt x="1160340" y="826742"/>
                </a:lnTo>
                <a:lnTo>
                  <a:pt x="0" y="826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509160" y="2634409"/>
            <a:ext cx="11881835" cy="812833"/>
          </a:xfrm>
          <a:prstGeom prst="rect">
            <a:avLst/>
          </a:prstGeom>
        </p:spPr>
        <p:txBody>
          <a:bodyPr anchor="t" rtlCol="false" tIns="0" lIns="0" bIns="0" rIns="0">
            <a:spAutoFit/>
          </a:bodyPr>
          <a:lstStyle/>
          <a:p>
            <a:pPr>
              <a:lnSpc>
                <a:spcPts val="6047"/>
              </a:lnSpc>
            </a:pPr>
            <a:r>
              <a:rPr lang="en-US" sz="6299">
                <a:solidFill>
                  <a:srgbClr val="FFDE59"/>
                </a:solidFill>
                <a:latin typeface="Aileron Heavy Bold"/>
              </a:rPr>
              <a:t>Pembentukan Populasi Awal</a:t>
            </a:r>
          </a:p>
        </p:txBody>
      </p:sp>
      <p:sp>
        <p:nvSpPr>
          <p:cNvPr name="TextBox 12" id="12"/>
          <p:cNvSpPr txBox="true"/>
          <p:nvPr/>
        </p:nvSpPr>
        <p:spPr>
          <a:xfrm rot="0">
            <a:off x="3509160" y="4003488"/>
            <a:ext cx="10151750" cy="812833"/>
          </a:xfrm>
          <a:prstGeom prst="rect">
            <a:avLst/>
          </a:prstGeom>
        </p:spPr>
        <p:txBody>
          <a:bodyPr anchor="t" rtlCol="false" tIns="0" lIns="0" bIns="0" rIns="0">
            <a:spAutoFit/>
          </a:bodyPr>
          <a:lstStyle/>
          <a:p>
            <a:pPr>
              <a:lnSpc>
                <a:spcPts val="6047"/>
              </a:lnSpc>
            </a:pPr>
            <a:r>
              <a:rPr lang="en-US" sz="6299">
                <a:solidFill>
                  <a:srgbClr val="FFDE59"/>
                </a:solidFill>
                <a:latin typeface="Aileron Heavy Bold"/>
              </a:rPr>
              <a:t>Menghitung Nilai Fitness</a:t>
            </a:r>
          </a:p>
        </p:txBody>
      </p:sp>
      <p:sp>
        <p:nvSpPr>
          <p:cNvPr name="Freeform 13" id="13"/>
          <p:cNvSpPr/>
          <p:nvPr/>
        </p:nvSpPr>
        <p:spPr>
          <a:xfrm flipH="false" flipV="false" rot="0">
            <a:off x="1761270" y="8098580"/>
            <a:ext cx="1160340" cy="826742"/>
          </a:xfrm>
          <a:custGeom>
            <a:avLst/>
            <a:gdLst/>
            <a:ahLst/>
            <a:cxnLst/>
            <a:rect r="r" b="b" t="t" l="l"/>
            <a:pathLst>
              <a:path h="826742" w="1160340">
                <a:moveTo>
                  <a:pt x="0" y="0"/>
                </a:moveTo>
                <a:lnTo>
                  <a:pt x="1160340" y="0"/>
                </a:lnTo>
                <a:lnTo>
                  <a:pt x="1160340" y="826742"/>
                </a:lnTo>
                <a:lnTo>
                  <a:pt x="0" y="826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61270" y="6728912"/>
            <a:ext cx="1160340" cy="826742"/>
          </a:xfrm>
          <a:custGeom>
            <a:avLst/>
            <a:gdLst/>
            <a:ahLst/>
            <a:cxnLst/>
            <a:rect r="r" b="b" t="t" l="l"/>
            <a:pathLst>
              <a:path h="826742" w="1160340">
                <a:moveTo>
                  <a:pt x="0" y="0"/>
                </a:moveTo>
                <a:lnTo>
                  <a:pt x="1160340" y="0"/>
                </a:lnTo>
                <a:lnTo>
                  <a:pt x="1160340" y="826743"/>
                </a:lnTo>
                <a:lnTo>
                  <a:pt x="0" y="8267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7131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313435"/>
            <a:ext cx="6872731" cy="8973565"/>
          </a:xfrm>
          <a:custGeom>
            <a:avLst/>
            <a:gdLst/>
            <a:ahLst/>
            <a:cxnLst/>
            <a:rect r="r" b="b" t="t" l="l"/>
            <a:pathLst>
              <a:path h="8973565" w="6872731">
                <a:moveTo>
                  <a:pt x="0" y="0"/>
                </a:moveTo>
                <a:lnTo>
                  <a:pt x="6872731" y="0"/>
                </a:lnTo>
                <a:lnTo>
                  <a:pt x="6872731" y="8973565"/>
                </a:lnTo>
                <a:lnTo>
                  <a:pt x="0" y="8973565"/>
                </a:lnTo>
                <a:lnTo>
                  <a:pt x="0" y="0"/>
                </a:lnTo>
                <a:close/>
              </a:path>
            </a:pathLst>
          </a:custGeom>
          <a:blipFill>
            <a:blip r:embed="rId2"/>
            <a:stretch>
              <a:fillRect l="-122117" t="-26827" r="-109691" b="-16049"/>
            </a:stretch>
          </a:blipFill>
        </p:spPr>
      </p:sp>
      <p:sp>
        <p:nvSpPr>
          <p:cNvPr name="Freeform 3" id="3"/>
          <p:cNvSpPr/>
          <p:nvPr/>
        </p:nvSpPr>
        <p:spPr>
          <a:xfrm flipH="false" flipV="false" rot="0">
            <a:off x="9207442" y="2392508"/>
            <a:ext cx="8201458" cy="5501983"/>
          </a:xfrm>
          <a:custGeom>
            <a:avLst/>
            <a:gdLst/>
            <a:ahLst/>
            <a:cxnLst/>
            <a:rect r="r" b="b" t="t" l="l"/>
            <a:pathLst>
              <a:path h="5501983" w="8201458">
                <a:moveTo>
                  <a:pt x="0" y="0"/>
                </a:moveTo>
                <a:lnTo>
                  <a:pt x="8201458" y="0"/>
                </a:lnTo>
                <a:lnTo>
                  <a:pt x="8201458" y="5501984"/>
                </a:lnTo>
                <a:lnTo>
                  <a:pt x="0" y="55019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79100" y="371475"/>
            <a:ext cx="16529800" cy="657225"/>
          </a:xfrm>
          <a:prstGeom prst="rect">
            <a:avLst/>
          </a:prstGeom>
        </p:spPr>
        <p:txBody>
          <a:bodyPr anchor="t" rtlCol="false" tIns="0" lIns="0" bIns="0" rIns="0">
            <a:spAutoFit/>
          </a:bodyPr>
          <a:lstStyle/>
          <a:p>
            <a:pPr algn="ctr">
              <a:lnSpc>
                <a:spcPts val="4800"/>
              </a:lnSpc>
            </a:pPr>
            <a:r>
              <a:rPr lang="en-US" sz="5000">
                <a:solidFill>
                  <a:srgbClr val="FFFFFF"/>
                </a:solidFill>
                <a:latin typeface="Aileron Heavy Bold"/>
              </a:rPr>
              <a:t>FlowChart dan Struktur Data</a:t>
            </a:r>
          </a:p>
        </p:txBody>
      </p:sp>
      <p:sp>
        <p:nvSpPr>
          <p:cNvPr name="TextBox 5" id="5"/>
          <p:cNvSpPr txBox="true"/>
          <p:nvPr/>
        </p:nvSpPr>
        <p:spPr>
          <a:xfrm rot="0">
            <a:off x="9592236" y="3547070"/>
            <a:ext cx="7431871" cy="3269060"/>
          </a:xfrm>
          <a:prstGeom prst="rect">
            <a:avLst/>
          </a:prstGeom>
        </p:spPr>
        <p:txBody>
          <a:bodyPr anchor="t" rtlCol="false" tIns="0" lIns="0" bIns="0" rIns="0">
            <a:spAutoFit/>
          </a:bodyPr>
          <a:lstStyle/>
          <a:p>
            <a:pPr marL="820182" indent="-410091" lvl="1">
              <a:lnSpc>
                <a:spcPts val="3646"/>
              </a:lnSpc>
              <a:buFont typeface="Arial"/>
              <a:buChar char="•"/>
            </a:pPr>
            <a:r>
              <a:rPr lang="en-US" sz="3798">
                <a:solidFill>
                  <a:srgbClr val="D8DADC"/>
                </a:solidFill>
                <a:latin typeface="Aileron Heavy Bold"/>
              </a:rPr>
              <a:t>ArrayList digunakan untuk menyimpan daftar barang</a:t>
            </a:r>
          </a:p>
          <a:p>
            <a:pPr marL="820182" indent="-410091" lvl="1">
              <a:lnSpc>
                <a:spcPts val="3646"/>
              </a:lnSpc>
              <a:buFont typeface="Arial"/>
              <a:buChar char="•"/>
            </a:pPr>
            <a:r>
              <a:rPr lang="en-US" sz="3798">
                <a:solidFill>
                  <a:srgbClr val="D8DADC"/>
                </a:solidFill>
                <a:latin typeface="Aileron Heavy Bold"/>
              </a:rPr>
              <a:t>Array 2D untuk menyimpan individu dalam satu populasi</a:t>
            </a:r>
          </a:p>
          <a:p>
            <a:pPr marL="820182" indent="-410091" lvl="1">
              <a:lnSpc>
                <a:spcPts val="3646"/>
              </a:lnSpc>
              <a:buFont typeface="Arial"/>
              <a:buChar char="•"/>
            </a:pPr>
            <a:r>
              <a:rPr lang="en-US" sz="3798">
                <a:solidFill>
                  <a:srgbClr val="D8DADC"/>
                </a:solidFill>
                <a:latin typeface="Aileron Heavy Bold"/>
              </a:rPr>
              <a:t>ArrayList untuk meyimpan kromosom atau individu</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89865" y="3457555"/>
            <a:ext cx="10508269" cy="3773813"/>
          </a:xfrm>
          <a:prstGeom prst="rect">
            <a:avLst/>
          </a:prstGeom>
        </p:spPr>
        <p:txBody>
          <a:bodyPr anchor="t" rtlCol="false" tIns="0" lIns="0" bIns="0" rIns="0">
            <a:spAutoFit/>
          </a:bodyPr>
          <a:lstStyle/>
          <a:p>
            <a:pPr algn="ctr">
              <a:lnSpc>
                <a:spcPts val="15119"/>
              </a:lnSpc>
            </a:pPr>
            <a:r>
              <a:rPr lang="en-US" sz="10799">
                <a:solidFill>
                  <a:srgbClr val="0CC0DF"/>
                </a:solidFill>
                <a:latin typeface="Hagrid Heavy"/>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DAFmHepNTUk</dc:identifier>
  <dcterms:modified xsi:type="dcterms:W3CDTF">2011-08-01T06:04:30Z</dcterms:modified>
  <cp:revision>1</cp:revision>
  <dc:title>Beige and Blue Minimal Modern Thesis Defense Presentation</dc:title>
</cp:coreProperties>
</file>