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60" r:id="rId3"/>
    <p:sldId id="256" r:id="rId4"/>
    <p:sldId id="284" r:id="rId5"/>
    <p:sldId id="261" r:id="rId6"/>
    <p:sldId id="258" r:id="rId7"/>
    <p:sldId id="268"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HK Grotesk Bold" panose="020B0604020202020204" charset="0"/>
      <p:regular r:id="rId13"/>
    </p:embeddedFont>
    <p:embeddedFont>
      <p:font typeface="HK Grotesk Light"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730"/>
        </a:solidFill>
        <a:effectLst/>
      </p:bgPr>
    </p:bg>
    <p:spTree>
      <p:nvGrpSpPr>
        <p:cNvPr id="1" name=""/>
        <p:cNvGrpSpPr/>
        <p:nvPr/>
      </p:nvGrpSpPr>
      <p:grpSpPr>
        <a:xfrm>
          <a:off x="0" y="0"/>
          <a:ext cx="0" cy="0"/>
          <a:chOff x="0" y="0"/>
          <a:chExt cx="0" cy="0"/>
        </a:xfrm>
      </p:grpSpPr>
      <p:sp>
        <p:nvSpPr>
          <p:cNvPr id="2" name="TextBox 2"/>
          <p:cNvSpPr txBox="1"/>
          <p:nvPr/>
        </p:nvSpPr>
        <p:spPr>
          <a:xfrm>
            <a:off x="1882888" y="3871805"/>
            <a:ext cx="14522223" cy="2543389"/>
          </a:xfrm>
          <a:prstGeom prst="rect">
            <a:avLst/>
          </a:prstGeom>
        </p:spPr>
        <p:txBody>
          <a:bodyPr lIns="0" tIns="0" rIns="0" bIns="0" rtlCol="0" anchor="t">
            <a:spAutoFit/>
          </a:bodyPr>
          <a:lstStyle/>
          <a:p>
            <a:pPr marL="0" lvl="0" indent="0" algn="ctr">
              <a:lnSpc>
                <a:spcPts val="10080"/>
              </a:lnSpc>
              <a:spcBef>
                <a:spcPct val="0"/>
              </a:spcBef>
            </a:pPr>
            <a:r>
              <a:rPr lang="en-US" sz="7200" u="none">
                <a:solidFill>
                  <a:srgbClr val="D6A781"/>
                </a:solidFill>
                <a:latin typeface="HK Grotesk Bold"/>
              </a:rPr>
              <a:t>SHORTEST PATH IN GRAPH</a:t>
            </a:r>
          </a:p>
          <a:p>
            <a:pPr marL="0" lvl="0" indent="0" algn="ctr">
              <a:lnSpc>
                <a:spcPts val="10080"/>
              </a:lnSpc>
              <a:spcBef>
                <a:spcPct val="0"/>
              </a:spcBef>
            </a:pPr>
            <a:r>
              <a:rPr lang="en-US" sz="7200" u="none">
                <a:solidFill>
                  <a:srgbClr val="D6A781"/>
                </a:solidFill>
                <a:latin typeface="HK Grotesk Bold"/>
              </a:rPr>
              <a:t>MENGGUNAKAN ALGORITMA BFS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730"/>
        </a:solidFill>
        <a:effectLst/>
      </p:bgPr>
    </p:bg>
    <p:spTree>
      <p:nvGrpSpPr>
        <p:cNvPr id="1" name=""/>
        <p:cNvGrpSpPr/>
        <p:nvPr/>
      </p:nvGrpSpPr>
      <p:grpSpPr>
        <a:xfrm>
          <a:off x="0" y="0"/>
          <a:ext cx="0" cy="0"/>
          <a:chOff x="0" y="0"/>
          <a:chExt cx="0" cy="0"/>
        </a:xfrm>
      </p:grpSpPr>
      <p:sp>
        <p:nvSpPr>
          <p:cNvPr id="2" name="TextBox 2"/>
          <p:cNvSpPr txBox="1"/>
          <p:nvPr/>
        </p:nvSpPr>
        <p:spPr>
          <a:xfrm>
            <a:off x="6629400" y="1333500"/>
            <a:ext cx="10566400" cy="1151982"/>
          </a:xfrm>
          <a:prstGeom prst="rect">
            <a:avLst/>
          </a:prstGeom>
        </p:spPr>
        <p:txBody>
          <a:bodyPr lIns="0" tIns="0" rIns="0" bIns="0" rtlCol="0" anchor="t">
            <a:spAutoFit/>
          </a:bodyPr>
          <a:lstStyle/>
          <a:p>
            <a:pPr marL="0" lvl="0" indent="0">
              <a:lnSpc>
                <a:spcPts val="9135"/>
              </a:lnSpc>
              <a:spcBef>
                <a:spcPct val="0"/>
              </a:spcBef>
            </a:pPr>
            <a:r>
              <a:rPr lang="en-US" sz="7200" u="none">
                <a:solidFill>
                  <a:srgbClr val="D6A781"/>
                </a:solidFill>
                <a:latin typeface="HK Grotesk Bold"/>
              </a:rPr>
              <a:t>Shortest Path in Graph</a:t>
            </a:r>
          </a:p>
        </p:txBody>
      </p:sp>
      <p:sp>
        <p:nvSpPr>
          <p:cNvPr id="5" name="TextBox 5"/>
          <p:cNvSpPr txBox="1"/>
          <p:nvPr/>
        </p:nvSpPr>
        <p:spPr>
          <a:xfrm>
            <a:off x="6631259" y="2594340"/>
            <a:ext cx="10566400" cy="5098319"/>
          </a:xfrm>
          <a:prstGeom prst="rect">
            <a:avLst/>
          </a:prstGeom>
        </p:spPr>
        <p:txBody>
          <a:bodyPr wrap="square" lIns="0" tIns="0" rIns="0" bIns="0" rtlCol="0" anchor="t">
            <a:spAutoFit/>
          </a:bodyPr>
          <a:lstStyle/>
          <a:p>
            <a:pPr marL="0" lvl="0" indent="0">
              <a:lnSpc>
                <a:spcPts val="3604"/>
              </a:lnSpc>
              <a:spcBef>
                <a:spcPct val="0"/>
              </a:spcBef>
            </a:pPr>
            <a:r>
              <a:rPr lang="en-ID" sz="4000">
                <a:solidFill>
                  <a:schemeClr val="bg1"/>
                </a:solidFill>
              </a:rPr>
              <a:t>Problem shortest path dalam teori graf adalah permasalahan mencari jalur terpendek antara dua simpul atau node dalam suatu graf. Graf adalah kumpulan simpul yang terhubung dengan tepi atau sisi. Jalur terpendek mengacu pada jalur dengan jumlah tepi minimum atau bobot minimum yang harus dilalui untuk mencapai tujuan. Dalam problem shortest path, setiap tepi atau sisi pada graf memiliki bobot atau jarak yang menggambarkan biaya atau waktu yang diperlukan untuk melintasi tepi tersebut.</a:t>
            </a:r>
            <a:endParaRPr lang="en-US" sz="4000">
              <a:solidFill>
                <a:schemeClr val="bg1"/>
              </a:solidFill>
            </a:endParaRPr>
          </a:p>
        </p:txBody>
      </p:sp>
      <p:pic>
        <p:nvPicPr>
          <p:cNvPr id="7" name="Picture 6">
            <a:extLst>
              <a:ext uri="{FF2B5EF4-FFF2-40B4-BE49-F238E27FC236}">
                <a16:creationId xmlns:a16="http://schemas.microsoft.com/office/drawing/2014/main" id="{2C66B487-982A-31C2-A059-EE251532381E}"/>
              </a:ext>
            </a:extLst>
          </p:cNvPr>
          <p:cNvPicPr>
            <a:picLocks noChangeAspect="1"/>
          </p:cNvPicPr>
          <p:nvPr/>
        </p:nvPicPr>
        <p:blipFill rotWithShape="1">
          <a:blip r:embed="rId2">
            <a:extLst>
              <a:ext uri="{28A0092B-C50C-407E-A947-70E740481C1C}">
                <a14:useLocalDpi xmlns:a14="http://schemas.microsoft.com/office/drawing/2010/main" val="0"/>
              </a:ext>
            </a:extLst>
          </a:blip>
          <a:srcRect l="2399" t="12095" r="77381" b="22318"/>
          <a:stretch/>
        </p:blipFill>
        <p:spPr>
          <a:xfrm>
            <a:off x="0" y="0"/>
            <a:ext cx="6248400" cy="10287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730"/>
        </a:solidFill>
        <a:effectLst/>
      </p:bgPr>
    </p:bg>
    <p:spTree>
      <p:nvGrpSpPr>
        <p:cNvPr id="1" name=""/>
        <p:cNvGrpSpPr/>
        <p:nvPr/>
      </p:nvGrpSpPr>
      <p:grpSpPr>
        <a:xfrm>
          <a:off x="0" y="0"/>
          <a:ext cx="0" cy="0"/>
          <a:chOff x="0" y="0"/>
          <a:chExt cx="0" cy="0"/>
        </a:xfrm>
      </p:grpSpPr>
      <p:sp>
        <p:nvSpPr>
          <p:cNvPr id="4" name="TextBox 4"/>
          <p:cNvSpPr txBox="1"/>
          <p:nvPr/>
        </p:nvSpPr>
        <p:spPr>
          <a:xfrm>
            <a:off x="6858000" y="723900"/>
            <a:ext cx="8496300" cy="1294522"/>
          </a:xfrm>
          <a:prstGeom prst="rect">
            <a:avLst/>
          </a:prstGeom>
        </p:spPr>
        <p:txBody>
          <a:bodyPr lIns="0" tIns="0" rIns="0" bIns="0" rtlCol="0" anchor="t">
            <a:spAutoFit/>
          </a:bodyPr>
          <a:lstStyle/>
          <a:p>
            <a:pPr>
              <a:lnSpc>
                <a:spcPts val="10087"/>
              </a:lnSpc>
            </a:pPr>
            <a:r>
              <a:rPr lang="en-US" sz="8406">
                <a:solidFill>
                  <a:srgbClr val="D6A781"/>
                </a:solidFill>
                <a:latin typeface="HK Grotesk Bold"/>
              </a:rPr>
              <a:t>Algoritma BFS</a:t>
            </a:r>
          </a:p>
        </p:txBody>
      </p:sp>
      <p:sp>
        <p:nvSpPr>
          <p:cNvPr id="5" name="TextBox 5"/>
          <p:cNvSpPr txBox="1"/>
          <p:nvPr/>
        </p:nvSpPr>
        <p:spPr>
          <a:xfrm>
            <a:off x="6969512" y="1998907"/>
            <a:ext cx="10708888" cy="4985980"/>
          </a:xfrm>
          <a:prstGeom prst="rect">
            <a:avLst/>
          </a:prstGeom>
        </p:spPr>
        <p:txBody>
          <a:bodyPr wrap="square" lIns="0" tIns="0" rIns="0" bIns="0" rtlCol="0" anchor="t">
            <a:spAutoFit/>
          </a:bodyPr>
          <a:lstStyle/>
          <a:p>
            <a:pPr>
              <a:spcBef>
                <a:spcPct val="0"/>
              </a:spcBef>
            </a:pPr>
            <a:r>
              <a:rPr lang="en-ID" sz="3600">
                <a:solidFill>
                  <a:schemeClr val="bg1"/>
                </a:solidFill>
              </a:rPr>
              <a:t>Algoritma BFS (Breadth-First Search) adalah salah satu algoritma yang digunakan untuk mencari jalur terpendek antara dua titik dalam sebuah grafik. Algoritma ini bekerja dengan cara menjelajahi grafik secara melebar, mengunjungi semua simpul yang dapat dicapai dari simpul awal sebelum melanjutkan ke simpul-simpul yang lebih jauh. </a:t>
            </a:r>
            <a:r>
              <a:rPr lang="en-ID" sz="3600" b="0" i="0">
                <a:solidFill>
                  <a:schemeClr val="bg1"/>
                </a:solidFill>
                <a:effectLst/>
                <a:latin typeface="Söhne"/>
              </a:rPr>
              <a:t>Dalam konteks pencarian jalur terpendek, BFS sering digunakan untuk grafik yang tidak memiliki bobot pada setiap tepi (unweighted graph).</a:t>
            </a:r>
            <a:endParaRPr lang="en-US" sz="3600">
              <a:solidFill>
                <a:schemeClr val="bg1"/>
              </a:solidFill>
            </a:endParaRPr>
          </a:p>
        </p:txBody>
      </p:sp>
      <p:pic>
        <p:nvPicPr>
          <p:cNvPr id="7" name="Picture 6">
            <a:extLst>
              <a:ext uri="{FF2B5EF4-FFF2-40B4-BE49-F238E27FC236}">
                <a16:creationId xmlns:a16="http://schemas.microsoft.com/office/drawing/2014/main" id="{3E5B7080-5082-6B37-450F-771B09207D21}"/>
              </a:ext>
            </a:extLst>
          </p:cNvPr>
          <p:cNvPicPr>
            <a:picLocks noChangeAspect="1"/>
          </p:cNvPicPr>
          <p:nvPr/>
        </p:nvPicPr>
        <p:blipFill rotWithShape="1">
          <a:blip r:embed="rId2">
            <a:extLst>
              <a:ext uri="{28A0092B-C50C-407E-A947-70E740481C1C}">
                <a14:useLocalDpi xmlns:a14="http://schemas.microsoft.com/office/drawing/2010/main" val="0"/>
              </a:ext>
            </a:extLst>
          </a:blip>
          <a:srcRect l="2269" t="17708" r="75769" b="21875"/>
          <a:stretch/>
        </p:blipFill>
        <p:spPr>
          <a:xfrm>
            <a:off x="-7434" y="0"/>
            <a:ext cx="6484434" cy="10287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730"/>
        </a:solidFill>
        <a:effectLst/>
      </p:bgPr>
    </p:bg>
    <p:spTree>
      <p:nvGrpSpPr>
        <p:cNvPr id="1" name=""/>
        <p:cNvGrpSpPr/>
        <p:nvPr/>
      </p:nvGrpSpPr>
      <p:grpSpPr>
        <a:xfrm>
          <a:off x="0" y="0"/>
          <a:ext cx="0" cy="0"/>
          <a:chOff x="0" y="0"/>
          <a:chExt cx="0" cy="0"/>
        </a:xfrm>
      </p:grpSpPr>
      <p:sp>
        <p:nvSpPr>
          <p:cNvPr id="2" name="TextBox 2"/>
          <p:cNvSpPr txBox="1"/>
          <p:nvPr/>
        </p:nvSpPr>
        <p:spPr>
          <a:xfrm>
            <a:off x="453483" y="1638300"/>
            <a:ext cx="17221200" cy="7817525"/>
          </a:xfrm>
          <a:prstGeom prst="rect">
            <a:avLst/>
          </a:prstGeom>
        </p:spPr>
        <p:txBody>
          <a:bodyPr wrap="square" lIns="0" tIns="0" rIns="0" bIns="0" rtlCol="0" anchor="t">
            <a:spAutoFit/>
          </a:bodyPr>
          <a:lstStyle/>
          <a:p>
            <a:pPr algn="l"/>
            <a:r>
              <a:rPr lang="en-ID" sz="3200">
                <a:solidFill>
                  <a:schemeClr val="bg1"/>
                </a:solidFill>
              </a:rPr>
              <a:t>Berikut adalah langkah-langkah umum dalam cara kerja algoritma BFS untuk mencari jalur terpendek antara dua titik dalam grafik:</a:t>
            </a:r>
          </a:p>
          <a:p>
            <a:pPr algn="l"/>
            <a:endParaRPr lang="en-ID" sz="3200">
              <a:solidFill>
                <a:schemeClr val="bg1"/>
              </a:solidFill>
            </a:endParaRPr>
          </a:p>
          <a:p>
            <a:pPr marL="742950" indent="-742950">
              <a:buFont typeface="+mj-lt"/>
              <a:buAutoNum type="arabicPeriod"/>
            </a:pPr>
            <a:r>
              <a:rPr lang="en-ID" sz="3200">
                <a:solidFill>
                  <a:schemeClr val="bg1"/>
                </a:solidFill>
              </a:rPr>
              <a:t>Tentukan simpul awal (sumber) dan simpul tujuan (target).</a:t>
            </a:r>
          </a:p>
          <a:p>
            <a:pPr marL="742950" indent="-742950">
              <a:buFont typeface="+mj-lt"/>
              <a:buAutoNum type="arabicPeriod"/>
            </a:pPr>
            <a:r>
              <a:rPr lang="en-ID" sz="3200">
                <a:solidFill>
                  <a:schemeClr val="bg1"/>
                </a:solidFill>
              </a:rPr>
              <a:t>Inisialisasi sebuah antrian kosong dan masukkan simpul awal ke dalam antrian.</a:t>
            </a:r>
          </a:p>
          <a:p>
            <a:pPr marL="742950" indent="-742950">
              <a:buFont typeface="+mj-lt"/>
              <a:buAutoNum type="arabicPeriod"/>
            </a:pPr>
            <a:r>
              <a:rPr lang="en-ID" sz="3200">
                <a:solidFill>
                  <a:schemeClr val="bg1"/>
                </a:solidFill>
              </a:rPr>
              <a:t>Inisialisasi sebuah himpunan kosong untuk menyimpan simpul-simpul yang sudah dikunjungi.</a:t>
            </a:r>
          </a:p>
          <a:p>
            <a:pPr marL="742950" indent="-742950">
              <a:buFont typeface="+mj-lt"/>
              <a:buAutoNum type="arabicPeriod"/>
            </a:pPr>
            <a:r>
              <a:rPr lang="en-ID" sz="3200">
                <a:solidFill>
                  <a:schemeClr val="bg1"/>
                </a:solidFill>
              </a:rPr>
              <a:t>Selama antrian tidak kosong, lakukan langkah-langkah berikut:</a:t>
            </a:r>
          </a:p>
          <a:p>
            <a:pPr algn="l"/>
            <a:r>
              <a:rPr lang="en-ID" sz="3200">
                <a:solidFill>
                  <a:schemeClr val="bg1"/>
                </a:solidFill>
              </a:rPr>
              <a:t>	a. . Keluarkan simpul pertama dari antrian.</a:t>
            </a:r>
          </a:p>
          <a:p>
            <a:pPr algn="l"/>
            <a:r>
              <a:rPr lang="en-ID" sz="3200">
                <a:solidFill>
                  <a:schemeClr val="bg1"/>
                </a:solidFill>
              </a:rPr>
              <a:t>	b. Jika simpul tersebut belum dikunjungi, tandai simpul tersebut sebagai dikunjungi dan periksa 	    apakah itu adalah simpul tujuan. Jika iya, berarti kita telah menemukan jalur terpendek dan 		    proses pencarian dapat dihentikan.</a:t>
            </a:r>
          </a:p>
          <a:p>
            <a:pPr algn="l"/>
            <a:r>
              <a:rPr lang="en-ID" sz="3200">
                <a:solidFill>
                  <a:schemeClr val="bg1"/>
                </a:solidFill>
              </a:rPr>
              <a:t>	c. Jika simpul tersebut bukan simpul tujuan, tambahkan semua tetangga yang belum 	   	 	   dikunjungi dari simpul tersebut ke dalam antrian.</a:t>
            </a:r>
          </a:p>
          <a:p>
            <a:r>
              <a:rPr lang="en-ID" sz="2800">
                <a:solidFill>
                  <a:schemeClr val="bg1"/>
                </a:solidFill>
              </a:rPr>
              <a:t>5.     </a:t>
            </a:r>
            <a:r>
              <a:rPr lang="en-ID" sz="3200">
                <a:solidFill>
                  <a:schemeClr val="bg1"/>
                </a:solidFill>
              </a:rPr>
              <a:t>Jika antrian kosong dan simpul tujuan belum ditemukan, berarti tidak ada jalur yang 	menghubungkan simpul awal dengan simpul tujuan.</a:t>
            </a:r>
            <a:endParaRPr lang="en-ID" sz="2400">
              <a:solidFill>
                <a:schemeClr val="bg1"/>
              </a:solidFill>
            </a:endParaRPr>
          </a:p>
          <a:p>
            <a:pPr algn="l"/>
            <a:endParaRPr lang="en-ID" sz="2800">
              <a:solidFill>
                <a:schemeClr val="bg1"/>
              </a:solidFill>
            </a:endParaRPr>
          </a:p>
        </p:txBody>
      </p:sp>
      <p:sp>
        <p:nvSpPr>
          <p:cNvPr id="5" name="TextBox 5"/>
          <p:cNvSpPr txBox="1"/>
          <p:nvPr/>
        </p:nvSpPr>
        <p:spPr>
          <a:xfrm>
            <a:off x="453483" y="232768"/>
            <a:ext cx="13691142" cy="1240155"/>
          </a:xfrm>
          <a:prstGeom prst="rect">
            <a:avLst/>
          </a:prstGeom>
        </p:spPr>
        <p:txBody>
          <a:bodyPr lIns="0" tIns="0" rIns="0" bIns="0" rtlCol="0" anchor="t">
            <a:spAutoFit/>
          </a:bodyPr>
          <a:lstStyle/>
          <a:p>
            <a:pPr marL="0" lvl="0" indent="0">
              <a:lnSpc>
                <a:spcPts val="10080"/>
              </a:lnSpc>
              <a:spcBef>
                <a:spcPct val="0"/>
              </a:spcBef>
            </a:pPr>
            <a:r>
              <a:rPr lang="en-US" sz="7200" u="none">
                <a:solidFill>
                  <a:srgbClr val="D6A781"/>
                </a:solidFill>
                <a:latin typeface="HK Grotesk Bold"/>
              </a:rPr>
              <a:t>Cara Kerja Algoritma BFS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730"/>
        </a:solidFill>
        <a:effectLst/>
      </p:bgPr>
    </p:bg>
    <p:spTree>
      <p:nvGrpSpPr>
        <p:cNvPr id="1" name=""/>
        <p:cNvGrpSpPr/>
        <p:nvPr/>
      </p:nvGrpSpPr>
      <p:grpSpPr>
        <a:xfrm>
          <a:off x="0" y="0"/>
          <a:ext cx="0" cy="0"/>
          <a:chOff x="0" y="0"/>
          <a:chExt cx="0" cy="0"/>
        </a:xfrm>
      </p:grpSpPr>
      <p:sp>
        <p:nvSpPr>
          <p:cNvPr id="4" name="TextBox 4"/>
          <p:cNvSpPr txBox="1"/>
          <p:nvPr/>
        </p:nvSpPr>
        <p:spPr>
          <a:xfrm>
            <a:off x="381000" y="89893"/>
            <a:ext cx="10896600" cy="3323987"/>
          </a:xfrm>
          <a:prstGeom prst="rect">
            <a:avLst/>
          </a:prstGeom>
        </p:spPr>
        <p:txBody>
          <a:bodyPr wrap="square" lIns="0" tIns="0" rIns="0" bIns="0" rtlCol="0" anchor="t">
            <a:spAutoFit/>
          </a:bodyPr>
          <a:lstStyle/>
          <a:p>
            <a:pPr marL="0" lvl="0" indent="0">
              <a:spcBef>
                <a:spcPct val="0"/>
              </a:spcBef>
            </a:pPr>
            <a:r>
              <a:rPr lang="en-US" sz="7200">
                <a:solidFill>
                  <a:srgbClr val="D6A781"/>
                </a:solidFill>
                <a:latin typeface="HK Grotesk Bold"/>
              </a:rPr>
              <a:t>Contoh Shortest Path in Graph menggunakan Algoritma BFS</a:t>
            </a:r>
            <a:endParaRPr lang="en-US" sz="7200" u="none">
              <a:solidFill>
                <a:srgbClr val="D6A781"/>
              </a:solidFill>
              <a:latin typeface="HK Grotesk Bold"/>
            </a:endParaRPr>
          </a:p>
        </p:txBody>
      </p:sp>
      <p:sp>
        <p:nvSpPr>
          <p:cNvPr id="5" name="TextBox 5"/>
          <p:cNvSpPr txBox="1"/>
          <p:nvPr/>
        </p:nvSpPr>
        <p:spPr>
          <a:xfrm>
            <a:off x="533400" y="3599551"/>
            <a:ext cx="8357336" cy="4993546"/>
          </a:xfrm>
          <a:prstGeom prst="rect">
            <a:avLst/>
          </a:prstGeom>
        </p:spPr>
        <p:txBody>
          <a:bodyPr wrap="square" lIns="0" tIns="0" rIns="0" bIns="0" rtlCol="0" anchor="t">
            <a:spAutoFit/>
          </a:bodyPr>
          <a:lstStyle/>
          <a:p>
            <a:pPr marL="514350" lvl="0" indent="-514350">
              <a:lnSpc>
                <a:spcPct val="150000"/>
              </a:lnSpc>
              <a:spcBef>
                <a:spcPct val="0"/>
              </a:spcBef>
              <a:buFont typeface="+mj-lt"/>
              <a:buAutoNum type="arabicPeriod"/>
            </a:pPr>
            <a:r>
              <a:rPr lang="en-US" sz="4400">
                <a:solidFill>
                  <a:srgbClr val="FFFFFF"/>
                </a:solidFill>
                <a:latin typeface="HK Grotesk Light"/>
              </a:rPr>
              <a:t>Jumlah Vertex 	= 7</a:t>
            </a:r>
          </a:p>
          <a:p>
            <a:pPr marL="514350" lvl="0" indent="-514350">
              <a:lnSpc>
                <a:spcPct val="150000"/>
              </a:lnSpc>
              <a:spcBef>
                <a:spcPct val="0"/>
              </a:spcBef>
              <a:buFont typeface="+mj-lt"/>
              <a:buAutoNum type="arabicPeriod"/>
            </a:pPr>
            <a:r>
              <a:rPr lang="en-US" sz="4400" u="none">
                <a:solidFill>
                  <a:srgbClr val="FFFFFF"/>
                </a:solidFill>
                <a:latin typeface="HK Grotesk Light"/>
              </a:rPr>
              <a:t>Titik Awal		= 2</a:t>
            </a:r>
          </a:p>
          <a:p>
            <a:pPr marL="514350" lvl="0" indent="-514350">
              <a:lnSpc>
                <a:spcPct val="150000"/>
              </a:lnSpc>
              <a:spcBef>
                <a:spcPct val="0"/>
              </a:spcBef>
              <a:buFont typeface="+mj-lt"/>
              <a:buAutoNum type="arabicPeriod"/>
            </a:pPr>
            <a:r>
              <a:rPr lang="en-US" sz="4400">
                <a:solidFill>
                  <a:srgbClr val="FFFFFF"/>
                </a:solidFill>
                <a:latin typeface="HK Grotesk Light"/>
              </a:rPr>
              <a:t>Titik Akhir		= 4</a:t>
            </a:r>
          </a:p>
          <a:p>
            <a:pPr marL="514350" lvl="0" indent="-514350">
              <a:lnSpc>
                <a:spcPct val="150000"/>
              </a:lnSpc>
              <a:spcBef>
                <a:spcPct val="0"/>
              </a:spcBef>
              <a:buFont typeface="+mj-lt"/>
              <a:buAutoNum type="arabicPeriod"/>
            </a:pPr>
            <a:r>
              <a:rPr lang="en-US" sz="4400" u="none">
                <a:solidFill>
                  <a:srgbClr val="FFFFFF"/>
                </a:solidFill>
                <a:latin typeface="HK Grotesk Light"/>
              </a:rPr>
              <a:t>Solusi BFS		= [2, 0, 4]</a:t>
            </a:r>
          </a:p>
          <a:p>
            <a:pPr marL="514350" lvl="0" indent="-514350">
              <a:lnSpc>
                <a:spcPct val="150000"/>
              </a:lnSpc>
              <a:spcBef>
                <a:spcPct val="0"/>
              </a:spcBef>
              <a:buFont typeface="+mj-lt"/>
              <a:buAutoNum type="arabicPeriod"/>
            </a:pPr>
            <a:r>
              <a:rPr lang="en-US" sz="4400">
                <a:solidFill>
                  <a:srgbClr val="FFFFFF"/>
                </a:solidFill>
                <a:latin typeface="HK Grotesk Light"/>
              </a:rPr>
              <a:t>Jarak			= 27,392</a:t>
            </a:r>
            <a:endParaRPr lang="en-US" sz="4400" u="none">
              <a:solidFill>
                <a:srgbClr val="FFFFFF"/>
              </a:solidFill>
              <a:latin typeface="HK Grotesk Light"/>
            </a:endParaRPr>
          </a:p>
        </p:txBody>
      </p:sp>
      <p:pic>
        <p:nvPicPr>
          <p:cNvPr id="11" name="Picture 10">
            <a:extLst>
              <a:ext uri="{FF2B5EF4-FFF2-40B4-BE49-F238E27FC236}">
                <a16:creationId xmlns:a16="http://schemas.microsoft.com/office/drawing/2014/main" id="{13DAB2A2-6B77-978D-CCFC-1F4D9CE93F4F}"/>
              </a:ext>
            </a:extLst>
          </p:cNvPr>
          <p:cNvPicPr>
            <a:picLocks noChangeAspect="1"/>
          </p:cNvPicPr>
          <p:nvPr/>
        </p:nvPicPr>
        <p:blipFill rotWithShape="1">
          <a:blip r:embed="rId2">
            <a:extLst>
              <a:ext uri="{28A0092B-C50C-407E-A947-70E740481C1C}">
                <a14:useLocalDpi xmlns:a14="http://schemas.microsoft.com/office/drawing/2010/main" val="0"/>
              </a:ext>
            </a:extLst>
          </a:blip>
          <a:srcRect l="805" t="4864" r="69326" b="8341"/>
          <a:stretch/>
        </p:blipFill>
        <p:spPr>
          <a:xfrm>
            <a:off x="10701454" y="-57678"/>
            <a:ext cx="7620000" cy="103446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730"/>
        </a:solidFill>
        <a:effectLst/>
      </p:bgPr>
    </p:bg>
    <p:spTree>
      <p:nvGrpSpPr>
        <p:cNvPr id="1" name=""/>
        <p:cNvGrpSpPr/>
        <p:nvPr/>
      </p:nvGrpSpPr>
      <p:grpSpPr>
        <a:xfrm>
          <a:off x="0" y="0"/>
          <a:ext cx="0" cy="0"/>
          <a:chOff x="0" y="0"/>
          <a:chExt cx="0" cy="0"/>
        </a:xfrm>
      </p:grpSpPr>
      <p:sp>
        <p:nvSpPr>
          <p:cNvPr id="4" name="TextBox 4"/>
          <p:cNvSpPr txBox="1"/>
          <p:nvPr/>
        </p:nvSpPr>
        <p:spPr>
          <a:xfrm>
            <a:off x="533400" y="342900"/>
            <a:ext cx="16230600" cy="1240155"/>
          </a:xfrm>
          <a:prstGeom prst="rect">
            <a:avLst/>
          </a:prstGeom>
        </p:spPr>
        <p:txBody>
          <a:bodyPr lIns="0" tIns="0" rIns="0" bIns="0" rtlCol="0" anchor="t">
            <a:spAutoFit/>
          </a:bodyPr>
          <a:lstStyle/>
          <a:p>
            <a:pPr marL="0" lvl="0" indent="0">
              <a:lnSpc>
                <a:spcPts val="10080"/>
              </a:lnSpc>
              <a:spcBef>
                <a:spcPct val="0"/>
              </a:spcBef>
            </a:pPr>
            <a:r>
              <a:rPr lang="en-US" sz="7200">
                <a:solidFill>
                  <a:srgbClr val="D6A781"/>
                </a:solidFill>
                <a:latin typeface="HK Grotesk Bold"/>
              </a:rPr>
              <a:t>Contoh Tabel Algoritma BFS</a:t>
            </a:r>
            <a:endParaRPr lang="en-US" sz="7200" u="none">
              <a:solidFill>
                <a:srgbClr val="D6A781"/>
              </a:solidFill>
              <a:latin typeface="HK Grotesk Bold"/>
            </a:endParaRPr>
          </a:p>
        </p:txBody>
      </p:sp>
      <p:pic>
        <p:nvPicPr>
          <p:cNvPr id="6" name="Picture 5">
            <a:extLst>
              <a:ext uri="{FF2B5EF4-FFF2-40B4-BE49-F238E27FC236}">
                <a16:creationId xmlns:a16="http://schemas.microsoft.com/office/drawing/2014/main" id="{735BA7A8-3C4E-82E0-AFFA-C9CAD4D9F4B5}"/>
              </a:ext>
            </a:extLst>
          </p:cNvPr>
          <p:cNvPicPr>
            <a:picLocks noChangeAspect="1"/>
          </p:cNvPicPr>
          <p:nvPr/>
        </p:nvPicPr>
        <p:blipFill rotWithShape="1">
          <a:blip r:embed="rId2">
            <a:extLst>
              <a:ext uri="{28A0092B-C50C-407E-A947-70E740481C1C}">
                <a14:useLocalDpi xmlns:a14="http://schemas.microsoft.com/office/drawing/2010/main" val="0"/>
              </a:ext>
            </a:extLst>
          </a:blip>
          <a:srcRect l="-55" t="40703" r="32486" b="14478"/>
          <a:stretch/>
        </p:blipFill>
        <p:spPr>
          <a:xfrm>
            <a:off x="-14868" y="2019300"/>
            <a:ext cx="18302868" cy="82676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730"/>
        </a:solidFill>
        <a:effectLst/>
      </p:bgPr>
    </p:bg>
    <p:spTree>
      <p:nvGrpSpPr>
        <p:cNvPr id="1" name=""/>
        <p:cNvGrpSpPr/>
        <p:nvPr/>
      </p:nvGrpSpPr>
      <p:grpSpPr>
        <a:xfrm>
          <a:off x="0" y="0"/>
          <a:ext cx="0" cy="0"/>
          <a:chOff x="0" y="0"/>
          <a:chExt cx="0" cy="0"/>
        </a:xfrm>
      </p:grpSpPr>
      <p:sp>
        <p:nvSpPr>
          <p:cNvPr id="17" name="TextBox 2">
            <a:extLst>
              <a:ext uri="{FF2B5EF4-FFF2-40B4-BE49-F238E27FC236}">
                <a16:creationId xmlns:a16="http://schemas.microsoft.com/office/drawing/2014/main" id="{0B4FA941-37CC-EF76-B028-2A0C0624EB76}"/>
              </a:ext>
            </a:extLst>
          </p:cNvPr>
          <p:cNvSpPr txBox="1"/>
          <p:nvPr/>
        </p:nvSpPr>
        <p:spPr>
          <a:xfrm>
            <a:off x="4865744" y="4519419"/>
            <a:ext cx="8556511" cy="1736373"/>
          </a:xfrm>
          <a:prstGeom prst="rect">
            <a:avLst/>
          </a:prstGeom>
        </p:spPr>
        <p:txBody>
          <a:bodyPr wrap="square" lIns="0" tIns="0" rIns="0" bIns="0" rtlCol="0" anchor="t">
            <a:spAutoFit/>
          </a:bodyPr>
          <a:lstStyle/>
          <a:p>
            <a:pPr marL="0" lvl="0" indent="0" algn="ctr">
              <a:lnSpc>
                <a:spcPts val="10080"/>
              </a:lnSpc>
              <a:spcBef>
                <a:spcPct val="0"/>
              </a:spcBef>
            </a:pPr>
            <a:r>
              <a:rPr lang="en-US" sz="19900" u="none">
                <a:solidFill>
                  <a:srgbClr val="D6A781"/>
                </a:solidFill>
                <a:latin typeface="HK Grotesk Bold"/>
              </a:rPr>
              <a:t>Thanks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382</Words>
  <Application>Microsoft Office PowerPoint</Application>
  <PresentationFormat>Custom</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HK Grotesk Bold</vt:lpstr>
      <vt:lpstr>HK Grotesk Light</vt:lpstr>
      <vt:lpstr>Calibri</vt:lpstr>
      <vt:lpstr>Arial</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Sederhana Biru Tua Cokelat Gelap</dc:title>
  <dc:creator>ASUS</dc:creator>
  <cp:lastModifiedBy>ASUS</cp:lastModifiedBy>
  <cp:revision>4</cp:revision>
  <dcterms:created xsi:type="dcterms:W3CDTF">2006-08-16T00:00:00Z</dcterms:created>
  <dcterms:modified xsi:type="dcterms:W3CDTF">2023-06-19T07:42:52Z</dcterms:modified>
  <dc:identifier>DAFmOfokMEM</dc:identifier>
</cp:coreProperties>
</file>