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01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3888-7411-4557-ABC3-798F55490D05}" type="datetimeFigureOut">
              <a:rPr lang="en-IN" smtClean="0"/>
              <a:t>27-12-2012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FE51-B1D9-4D75-AD92-FE2265DA3E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3888-7411-4557-ABC3-798F55490D05}" type="datetimeFigureOut">
              <a:rPr lang="en-IN" smtClean="0"/>
              <a:t>27-12-2012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FE51-B1D9-4D75-AD92-FE2265DA3E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3888-7411-4557-ABC3-798F55490D05}" type="datetimeFigureOut">
              <a:rPr lang="en-IN" smtClean="0"/>
              <a:t>27-12-2012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FE51-B1D9-4D75-AD92-FE2265DA3E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3888-7411-4557-ABC3-798F55490D05}" type="datetimeFigureOut">
              <a:rPr lang="en-IN" smtClean="0"/>
              <a:t>27-12-2012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FE51-B1D9-4D75-AD92-FE2265DA3E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3888-7411-4557-ABC3-798F55490D05}" type="datetimeFigureOut">
              <a:rPr lang="en-IN" smtClean="0"/>
              <a:t>27-12-2012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FE51-B1D9-4D75-AD92-FE2265DA3E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3888-7411-4557-ABC3-798F55490D05}" type="datetimeFigureOut">
              <a:rPr lang="en-IN" smtClean="0"/>
              <a:t>27-12-2012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FE51-B1D9-4D75-AD92-FE2265DA3E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3888-7411-4557-ABC3-798F55490D05}" type="datetimeFigureOut">
              <a:rPr lang="en-IN" smtClean="0"/>
              <a:t>27-12-2012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FE51-B1D9-4D75-AD92-FE2265DA3E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3888-7411-4557-ABC3-798F55490D05}" type="datetimeFigureOut">
              <a:rPr lang="en-IN" smtClean="0"/>
              <a:t>27-12-2012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FE51-B1D9-4D75-AD92-FE2265DA3E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3888-7411-4557-ABC3-798F55490D05}" type="datetimeFigureOut">
              <a:rPr lang="en-IN" smtClean="0"/>
              <a:t>27-12-2012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FE51-B1D9-4D75-AD92-FE2265DA3E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3888-7411-4557-ABC3-798F55490D05}" type="datetimeFigureOut">
              <a:rPr lang="en-IN" smtClean="0"/>
              <a:t>27-12-2012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FE51-B1D9-4D75-AD92-FE2265DA3E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3888-7411-4557-ABC3-798F55490D05}" type="datetimeFigureOut">
              <a:rPr lang="en-IN" smtClean="0"/>
              <a:t>27-12-2012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FE51-B1D9-4D75-AD92-FE2265DA3E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93888-7411-4557-ABC3-798F55490D05}" type="datetimeFigureOut">
              <a:rPr lang="en-IN" smtClean="0"/>
              <a:t>27-12-2012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3FE51-B1D9-4D75-AD92-FE2265DA3EF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1268760"/>
            <a:ext cx="9144000" cy="212365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Free </a:t>
            </a:r>
          </a:p>
          <a:p>
            <a:pPr algn="ctr"/>
            <a:r>
              <a:rPr lang="en-IN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Chemical Process Simulator Toolkit</a:t>
            </a:r>
          </a:p>
          <a:p>
            <a:pPr algn="ctr"/>
            <a:r>
              <a:rPr lang="en-IN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using </a:t>
            </a:r>
            <a:r>
              <a:rPr lang="en-IN" sz="4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Scipy</a:t>
            </a:r>
            <a:endParaRPr lang="en-IN" sz="4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Frame 7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332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4008" y="4797152"/>
            <a:ext cx="40617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 smtClean="0">
                <a:solidFill>
                  <a:schemeClr val="bg2">
                    <a:lumMod val="25000"/>
                  </a:schemeClr>
                </a:solidFill>
              </a:rPr>
              <a:t>Priyank</a:t>
            </a:r>
            <a:r>
              <a:rPr lang="en-IN" sz="2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bg2">
                    <a:lumMod val="25000"/>
                  </a:schemeClr>
                </a:solidFill>
              </a:rPr>
              <a:t>Tiwari</a:t>
            </a:r>
            <a:endParaRPr lang="en-IN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IN" sz="2400" b="1" dirty="0" smtClean="0">
                <a:solidFill>
                  <a:schemeClr val="bg2">
                    <a:lumMod val="25000"/>
                  </a:schemeClr>
                </a:solidFill>
              </a:rPr>
              <a:t>M. </a:t>
            </a:r>
            <a:r>
              <a:rPr lang="en-IN" sz="2400" b="1" dirty="0" err="1" smtClean="0">
                <a:solidFill>
                  <a:schemeClr val="bg2">
                    <a:lumMod val="25000"/>
                  </a:schemeClr>
                </a:solidFill>
              </a:rPr>
              <a:t>Chem</a:t>
            </a:r>
            <a:r>
              <a:rPr lang="en-IN" sz="2400" b="1" dirty="0" smtClean="0">
                <a:solidFill>
                  <a:schemeClr val="bg2">
                    <a:lumMod val="25000"/>
                  </a:schemeClr>
                </a:solidFill>
              </a:rPr>
              <a:t> 2</a:t>
            </a:r>
            <a:r>
              <a:rPr lang="en-IN" sz="2400" b="1" baseline="30000" dirty="0" smtClean="0">
                <a:solidFill>
                  <a:schemeClr val="bg2">
                    <a:lumMod val="25000"/>
                  </a:schemeClr>
                </a:solidFill>
              </a:rPr>
              <a:t>nd</a:t>
            </a:r>
            <a:r>
              <a:rPr lang="en-IN" sz="2400" b="1" dirty="0" smtClean="0">
                <a:solidFill>
                  <a:schemeClr val="bg2">
                    <a:lumMod val="25000"/>
                  </a:schemeClr>
                </a:solidFill>
              </a:rPr>
              <a:t> year</a:t>
            </a:r>
          </a:p>
          <a:p>
            <a:r>
              <a:rPr lang="en-IN" sz="2400" b="1" dirty="0" smtClean="0">
                <a:solidFill>
                  <a:schemeClr val="bg2">
                    <a:lumMod val="25000"/>
                  </a:schemeClr>
                </a:solidFill>
              </a:rPr>
              <a:t>Institute Of </a:t>
            </a:r>
          </a:p>
          <a:p>
            <a:r>
              <a:rPr lang="en-IN" sz="2400" b="1" dirty="0" smtClean="0">
                <a:solidFill>
                  <a:schemeClr val="bg2">
                    <a:lumMod val="25000"/>
                  </a:schemeClr>
                </a:solidFill>
              </a:rPr>
              <a:t>Chemical Technology, Mumbai</a:t>
            </a:r>
            <a:endParaRPr lang="en-IN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1" name="Picture 2" descr="http://www.google.co.in/url?source=imglanding&amp;ct=img&amp;q=http://upload.wikimedia.org/wikipedia/en/thumb/5/5a/Mumbai_University_Institute_of_Chemical_Technology_logo.jpg/210px-Mumbai_University_Institute_of_Chemical_Technology_logo.jpg&amp;sa=X&amp;ei=h8fdUJjWHsv9rAfb-ICYAQ&amp;ved=0CAsQ8wc&amp;usg=AFQjCNFMJnukmd2mVi9n25ynyDwr4tXJ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1457" y="332656"/>
            <a:ext cx="821086" cy="864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23625" r="33869" b="42756"/>
          <a:stretch>
            <a:fillRect/>
          </a:stretch>
        </p:blipFill>
        <p:spPr bwMode="auto">
          <a:xfrm>
            <a:off x="0" y="2852936"/>
            <a:ext cx="9069553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188640"/>
            <a:ext cx="9144000" cy="64633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Input</a:t>
            </a:r>
            <a:endParaRPr lang="en-IN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8022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400" dirty="0" smtClean="0"/>
              <a:t>Database:  Perry Chemical Engineering Handbook 7th Edition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2319263"/>
            <a:ext cx="3397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b="1" dirty="0" smtClean="0"/>
              <a:t>Sample input data sheet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53336"/>
            <a:ext cx="9144000" cy="27699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IN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23728" y="5517233"/>
            <a:ext cx="4977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IN" sz="2400" b="1" i="0" dirty="0" smtClean="0">
                <a:solidFill>
                  <a:srgbClr val="FF7700"/>
                </a:solidFill>
                <a:latin typeface="Courier New"/>
              </a:rPr>
              <a:t>import</a:t>
            </a:r>
            <a:r>
              <a:rPr lang="en-IN" sz="2400" b="0" i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IN" sz="2400" b="0" i="0" dirty="0" err="1" smtClean="0">
                <a:solidFill>
                  <a:srgbClr val="000000"/>
                </a:solidFill>
                <a:latin typeface="Courier New"/>
              </a:rPr>
              <a:t>IdealGas</a:t>
            </a:r>
            <a:endParaRPr lang="en-IN" sz="2400" b="0" i="0" dirty="0" smtClean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IN" sz="2400" b="0" i="0" dirty="0" err="1" smtClean="0">
                <a:solidFill>
                  <a:srgbClr val="000000"/>
                </a:solidFill>
                <a:latin typeface="Courier New"/>
              </a:rPr>
              <a:t>ig</a:t>
            </a:r>
            <a:r>
              <a:rPr lang="en-IN" sz="2400" b="0" i="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IN" sz="2400" b="0" i="0" dirty="0" err="1" smtClean="0">
                <a:solidFill>
                  <a:srgbClr val="000000"/>
                </a:solidFill>
                <a:latin typeface="Courier New"/>
              </a:rPr>
              <a:t>IdealGas.IdealGas</a:t>
            </a:r>
            <a:r>
              <a:rPr lang="en-IN" sz="2400" b="0" i="0" dirty="0" smtClean="0">
                <a:solidFill>
                  <a:srgbClr val="000000"/>
                </a:solidFill>
                <a:latin typeface="Courier New"/>
              </a:rPr>
              <a:t>(Name)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188640"/>
            <a:ext cx="9144000" cy="64633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Cubic Equation Of State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547664" y="836712"/>
          <a:ext cx="5978849" cy="1440160"/>
        </p:xfrm>
        <a:graphic>
          <a:graphicData uri="http://schemas.openxmlformats.org/presentationml/2006/ole">
            <p:oleObj spid="_x0000_s2050" name="Equation" r:id="rId3" imgW="1739880" imgH="419040" progId="Equation.3">
              <p:embed/>
            </p:oleObj>
          </a:graphicData>
        </a:graphic>
      </p:graphicFrame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39998" y="2276872"/>
          <a:ext cx="4464050" cy="1350962"/>
        </p:xfrm>
        <a:graphic>
          <a:graphicData uri="http://schemas.openxmlformats.org/presentationml/2006/ole">
            <p:oleObj spid="_x0000_s2055" name="Equation" r:id="rId4" imgW="1511280" imgH="457200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959213" y="2276872"/>
          <a:ext cx="2357203" cy="1512168"/>
        </p:xfrm>
        <a:graphic>
          <a:graphicData uri="http://schemas.openxmlformats.org/presentationml/2006/ole">
            <p:oleObj spid="_x0000_s2056" name="Equation" r:id="rId5" imgW="672840" imgH="431640" progId="Equation.3">
              <p:embed/>
            </p:oleObj>
          </a:graphicData>
        </a:graphic>
      </p:graphicFrame>
      <p:sp>
        <p:nvSpPr>
          <p:cNvPr id="13" name="Frame 12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332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7354" y="3501008"/>
            <a:ext cx="811311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268288">
              <a:buSzPct val="107000"/>
              <a:buFont typeface="Arial" pitchFamily="34" charset="0"/>
              <a:buChar char="•"/>
            </a:pPr>
            <a:r>
              <a:rPr lang="en-IN" sz="2400" dirty="0" smtClean="0">
                <a:latin typeface="Cambria" pitchFamily="18" charset="0"/>
              </a:rPr>
              <a:t>Equation of States</a:t>
            </a:r>
          </a:p>
          <a:p>
            <a:pPr marL="268288" lvl="1" indent="457200">
              <a:buSzPct val="107000"/>
              <a:buFont typeface="Wingdings" pitchFamily="2" charset="2"/>
              <a:buChar char="ü"/>
            </a:pPr>
            <a:r>
              <a:rPr lang="en-IN" sz="2400" dirty="0" smtClean="0">
                <a:latin typeface="Cambria" pitchFamily="18" charset="0"/>
              </a:rPr>
              <a:t>Van </a:t>
            </a:r>
            <a:r>
              <a:rPr lang="en-IN" sz="2400" dirty="0" err="1" smtClean="0">
                <a:latin typeface="Cambria" pitchFamily="18" charset="0"/>
              </a:rPr>
              <a:t>Der</a:t>
            </a:r>
            <a:r>
              <a:rPr lang="en-IN" sz="2400" dirty="0" smtClean="0">
                <a:latin typeface="Cambria" pitchFamily="18" charset="0"/>
              </a:rPr>
              <a:t> Waals Equation of State ;‘</a:t>
            </a:r>
            <a:r>
              <a:rPr lang="en-IN" sz="2400" dirty="0" err="1" smtClean="0">
                <a:latin typeface="Cambria" pitchFamily="18" charset="0"/>
              </a:rPr>
              <a:t>vdw</a:t>
            </a:r>
            <a:r>
              <a:rPr lang="en-IN" sz="2400" dirty="0" smtClean="0">
                <a:latin typeface="Cambria" pitchFamily="18" charset="0"/>
              </a:rPr>
              <a:t>’</a:t>
            </a:r>
          </a:p>
          <a:p>
            <a:pPr marL="268288" lvl="1" indent="457200">
              <a:buSzPct val="107000"/>
              <a:buFont typeface="Wingdings" pitchFamily="2" charset="2"/>
              <a:buChar char="ü"/>
            </a:pPr>
            <a:r>
              <a:rPr lang="en-IN" sz="2400" dirty="0" smtClean="0">
                <a:latin typeface="Cambria" pitchFamily="18" charset="0"/>
              </a:rPr>
              <a:t>Ping Robinson Equation of State; ‘pr’</a:t>
            </a:r>
          </a:p>
          <a:p>
            <a:pPr marL="268288" lvl="1" indent="457200">
              <a:buSzPct val="107000"/>
              <a:buFont typeface="Wingdings" pitchFamily="2" charset="2"/>
              <a:buChar char="ü"/>
            </a:pPr>
            <a:r>
              <a:rPr lang="en-IN" sz="2400" dirty="0" err="1" smtClean="0">
                <a:latin typeface="Cambria" pitchFamily="18" charset="0"/>
              </a:rPr>
              <a:t>Redlich-Kwong</a:t>
            </a:r>
            <a:r>
              <a:rPr lang="en-IN" sz="2400" dirty="0" smtClean="0">
                <a:latin typeface="Cambria" pitchFamily="18" charset="0"/>
              </a:rPr>
              <a:t> Equation of State; ‘</a:t>
            </a:r>
            <a:r>
              <a:rPr lang="en-IN" sz="2400" dirty="0" err="1" smtClean="0">
                <a:latin typeface="Cambria" pitchFamily="18" charset="0"/>
              </a:rPr>
              <a:t>rk</a:t>
            </a:r>
            <a:r>
              <a:rPr lang="en-IN" sz="2400" dirty="0" smtClean="0">
                <a:latin typeface="Cambria" pitchFamily="18" charset="0"/>
              </a:rPr>
              <a:t>’</a:t>
            </a:r>
            <a:endParaRPr lang="en-IN" sz="2400" dirty="0" smtClean="0">
              <a:latin typeface="Cambria" pitchFamily="18" charset="0"/>
            </a:endParaRPr>
          </a:p>
          <a:p>
            <a:pPr marL="268288" lvl="1" indent="457200">
              <a:buSzPct val="107000"/>
              <a:buFont typeface="Wingdings" pitchFamily="2" charset="2"/>
              <a:buChar char="ü"/>
            </a:pPr>
            <a:r>
              <a:rPr lang="en-IN" sz="2400" dirty="0" smtClean="0">
                <a:latin typeface="Cambria" pitchFamily="18" charset="0"/>
              </a:rPr>
              <a:t>Soave-</a:t>
            </a:r>
            <a:r>
              <a:rPr lang="en-IN" sz="2400" dirty="0" err="1" smtClean="0">
                <a:latin typeface="Cambria" pitchFamily="18" charset="0"/>
              </a:rPr>
              <a:t>Redlich</a:t>
            </a:r>
            <a:r>
              <a:rPr lang="en-IN" sz="2400" dirty="0" smtClean="0">
                <a:latin typeface="Cambria" pitchFamily="18" charset="0"/>
              </a:rPr>
              <a:t>-</a:t>
            </a:r>
            <a:r>
              <a:rPr lang="en-IN" sz="2400" dirty="0" err="1" smtClean="0">
                <a:latin typeface="Cambria" pitchFamily="18" charset="0"/>
              </a:rPr>
              <a:t>Kwong</a:t>
            </a:r>
            <a:r>
              <a:rPr lang="en-IN" sz="2400" dirty="0" smtClean="0">
                <a:latin typeface="Cambria" pitchFamily="18" charset="0"/>
              </a:rPr>
              <a:t> Equation of State; ‘</a:t>
            </a:r>
            <a:r>
              <a:rPr lang="en-IN" sz="2400" dirty="0" err="1" smtClean="0">
                <a:latin typeface="Cambria" pitchFamily="18" charset="0"/>
              </a:rPr>
              <a:t>srk</a:t>
            </a:r>
            <a:r>
              <a:rPr lang="en-IN" sz="2400" dirty="0" smtClean="0">
                <a:latin typeface="Cambria" pitchFamily="18" charset="0"/>
              </a:rPr>
              <a:t>’</a:t>
            </a:r>
          </a:p>
          <a:p>
            <a:pPr marL="268288" lvl="1" indent="457200">
              <a:buSzPct val="107000"/>
              <a:buFont typeface="Wingdings" pitchFamily="2" charset="2"/>
              <a:buChar char="ü"/>
            </a:pPr>
            <a:r>
              <a:rPr lang="en-IN" sz="2400" dirty="0" smtClean="0">
                <a:latin typeface="Cambria" pitchFamily="18" charset="0"/>
              </a:rPr>
              <a:t> </a:t>
            </a:r>
            <a:r>
              <a:rPr lang="en-IN" sz="2400" dirty="0" err="1" smtClean="0">
                <a:latin typeface="Cambria" pitchFamily="18" charset="0"/>
              </a:rPr>
              <a:t>Peng</a:t>
            </a:r>
            <a:r>
              <a:rPr lang="en-IN" sz="2400" dirty="0" smtClean="0">
                <a:latin typeface="Cambria" pitchFamily="18" charset="0"/>
              </a:rPr>
              <a:t>-Robinson-</a:t>
            </a:r>
            <a:r>
              <a:rPr lang="en-IN" sz="2400" dirty="0" err="1" smtClean="0">
                <a:latin typeface="Cambria" pitchFamily="18" charset="0"/>
              </a:rPr>
              <a:t>Stryjek</a:t>
            </a:r>
            <a:r>
              <a:rPr lang="en-IN" sz="2400" dirty="0" smtClean="0">
                <a:latin typeface="Cambria" pitchFamily="18" charset="0"/>
              </a:rPr>
              <a:t>-Vera Equation of State;</a:t>
            </a:r>
            <a:r>
              <a:rPr lang="en-IN" sz="2400" dirty="0">
                <a:latin typeface="Cambria" pitchFamily="18" charset="0"/>
              </a:rPr>
              <a:t> </a:t>
            </a:r>
            <a:r>
              <a:rPr lang="en-IN" sz="2400" dirty="0" smtClean="0">
                <a:latin typeface="Cambria" pitchFamily="18" charset="0"/>
              </a:rPr>
              <a:t>'prsv2' </a:t>
            </a:r>
            <a:r>
              <a:rPr lang="en-IN" sz="2400" dirty="0" smtClean="0">
                <a:latin typeface="Cambria" pitchFamily="18" charset="0"/>
              </a:rPr>
              <a:t> </a:t>
            </a:r>
          </a:p>
          <a:p>
            <a:pPr marL="268288" lvl="1" indent="457200">
              <a:buSzPct val="107000"/>
              <a:buFont typeface="Wingdings" pitchFamily="2" charset="2"/>
              <a:buChar char="ü"/>
            </a:pPr>
            <a:r>
              <a:rPr lang="en-IN" sz="2400" dirty="0" err="1"/>
              <a:t>Schwartzentruber</a:t>
            </a:r>
            <a:r>
              <a:rPr lang="en-IN" sz="2400" dirty="0"/>
              <a:t> &amp; </a:t>
            </a:r>
            <a:r>
              <a:rPr lang="en-IN" sz="2400" dirty="0" err="1" smtClean="0"/>
              <a:t>Renon</a:t>
            </a:r>
            <a:r>
              <a:rPr lang="en-IN" sz="2400" dirty="0" smtClean="0"/>
              <a:t> Equation of State; ‘</a:t>
            </a:r>
            <a:r>
              <a:rPr lang="en-IN" sz="2400" dirty="0" err="1" smtClean="0"/>
              <a:t>scrk</a:t>
            </a:r>
            <a:r>
              <a:rPr lang="en-IN" sz="2400" dirty="0" smtClean="0"/>
              <a:t>’</a:t>
            </a:r>
          </a:p>
          <a:p>
            <a:pPr marL="268288" lvl="1" indent="457200">
              <a:buSzPct val="107000"/>
              <a:buFont typeface="Wingdings" pitchFamily="2" charset="2"/>
              <a:buChar char="ü"/>
            </a:pPr>
            <a:r>
              <a:rPr lang="en-IN" sz="2400" dirty="0" smtClean="0">
                <a:latin typeface="Cambria" pitchFamily="18" charset="0"/>
              </a:rPr>
              <a:t>‘</a:t>
            </a:r>
            <a:r>
              <a:rPr lang="en-IN" sz="2400" dirty="0" err="1" smtClean="0">
                <a:latin typeface="Cambria" pitchFamily="18" charset="0"/>
              </a:rPr>
              <a:t>scrkdual</a:t>
            </a:r>
            <a:r>
              <a:rPr lang="en-IN" sz="2400" dirty="0" smtClean="0">
                <a:latin typeface="Cambria" pitchFamily="18" charset="0"/>
              </a:rPr>
              <a:t>’ &amp; ‘</a:t>
            </a:r>
            <a:r>
              <a:rPr lang="en-IN" sz="2400" dirty="0" err="1" smtClean="0">
                <a:latin typeface="Cambria" pitchFamily="18" charset="0"/>
              </a:rPr>
              <a:t>srkdual</a:t>
            </a:r>
            <a:r>
              <a:rPr lang="en-IN" sz="2400" dirty="0" smtClean="0">
                <a:latin typeface="Cambria" pitchFamily="18" charset="0"/>
              </a:rPr>
              <a:t>’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36512" y="188640"/>
            <a:ext cx="9144000" cy="64633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Fit Equation of State Parameters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4"/>
          <p:cNvCxnSpPr/>
          <p:nvPr/>
        </p:nvCxnSpPr>
        <p:spPr>
          <a:xfrm>
            <a:off x="2627784" y="1700808"/>
            <a:ext cx="4536504" cy="3384376"/>
          </a:xfrm>
          <a:prstGeom prst="bentConnector3">
            <a:avLst>
              <a:gd name="adj1" fmla="val -391"/>
            </a:avLst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2891909" y="2262974"/>
            <a:ext cx="3941380" cy="2722179"/>
          </a:xfrm>
          <a:custGeom>
            <a:avLst/>
            <a:gdLst>
              <a:gd name="connsiteX0" fmla="*/ 0 w 3941380"/>
              <a:gd name="connsiteY0" fmla="*/ 0 h 2722179"/>
              <a:gd name="connsiteX1" fmla="*/ 567559 w 3941380"/>
              <a:gd name="connsiteY1" fmla="*/ 2270235 h 2722179"/>
              <a:gd name="connsiteX2" fmla="*/ 1529255 w 3941380"/>
              <a:gd name="connsiteY2" fmla="*/ 867104 h 2722179"/>
              <a:gd name="connsiteX3" fmla="*/ 2900855 w 3941380"/>
              <a:gd name="connsiteY3" fmla="*/ 2380593 h 2722179"/>
              <a:gd name="connsiteX4" fmla="*/ 3941380 w 3941380"/>
              <a:gd name="connsiteY4" fmla="*/ 2680138 h 2722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1380" h="2722179">
                <a:moveTo>
                  <a:pt x="0" y="0"/>
                </a:moveTo>
                <a:cubicBezTo>
                  <a:pt x="156341" y="1062859"/>
                  <a:pt x="312683" y="2125718"/>
                  <a:pt x="567559" y="2270235"/>
                </a:cubicBezTo>
                <a:cubicBezTo>
                  <a:pt x="822435" y="2414752"/>
                  <a:pt x="1140372" y="848711"/>
                  <a:pt x="1529255" y="867104"/>
                </a:cubicBezTo>
                <a:cubicBezTo>
                  <a:pt x="1918138" y="885497"/>
                  <a:pt x="2498834" y="2078421"/>
                  <a:pt x="2900855" y="2380593"/>
                </a:cubicBezTo>
                <a:cubicBezTo>
                  <a:pt x="3302876" y="2682765"/>
                  <a:pt x="3765332" y="2722179"/>
                  <a:pt x="3941380" y="2680138"/>
                </a:cubicBezTo>
              </a:path>
            </a:pathLst>
          </a:cu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/>
          <p:cNvGrpSpPr/>
          <p:nvPr/>
        </p:nvGrpSpPr>
        <p:grpSpPr>
          <a:xfrm>
            <a:off x="2907675" y="2247209"/>
            <a:ext cx="3909848" cy="2751082"/>
            <a:chOff x="2979683" y="1671145"/>
            <a:chExt cx="3909848" cy="2751082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3203848" y="3140968"/>
              <a:ext cx="1944216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2979683" y="1671145"/>
              <a:ext cx="220717" cy="1481958"/>
            </a:xfrm>
            <a:custGeom>
              <a:avLst/>
              <a:gdLst>
                <a:gd name="connsiteX0" fmla="*/ 220717 w 220717"/>
                <a:gd name="connsiteY0" fmla="*/ 1481958 h 1481958"/>
                <a:gd name="connsiteX1" fmla="*/ 0 w 220717"/>
                <a:gd name="connsiteY1" fmla="*/ 0 h 1481958"/>
                <a:gd name="connsiteX2" fmla="*/ 0 w 220717"/>
                <a:gd name="connsiteY2" fmla="*/ 0 h 1481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717" h="1481958">
                  <a:moveTo>
                    <a:pt x="220717" y="14819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5108028" y="3121572"/>
              <a:ext cx="1781503" cy="1300655"/>
            </a:xfrm>
            <a:custGeom>
              <a:avLst/>
              <a:gdLst>
                <a:gd name="connsiteX0" fmla="*/ 0 w 1781503"/>
                <a:gd name="connsiteY0" fmla="*/ 0 h 1300655"/>
                <a:gd name="connsiteX1" fmla="*/ 520262 w 1781503"/>
                <a:gd name="connsiteY1" fmla="*/ 725214 h 1300655"/>
                <a:gd name="connsiteX2" fmla="*/ 804041 w 1781503"/>
                <a:gd name="connsiteY2" fmla="*/ 977462 h 1300655"/>
                <a:gd name="connsiteX3" fmla="*/ 1056289 w 1781503"/>
                <a:gd name="connsiteY3" fmla="*/ 1135118 h 1300655"/>
                <a:gd name="connsiteX4" fmla="*/ 1481958 w 1781503"/>
                <a:gd name="connsiteY4" fmla="*/ 1277007 h 1300655"/>
                <a:gd name="connsiteX5" fmla="*/ 1781503 w 1781503"/>
                <a:gd name="connsiteY5" fmla="*/ 1277007 h 1300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1503" h="1300655">
                  <a:moveTo>
                    <a:pt x="0" y="0"/>
                  </a:moveTo>
                  <a:cubicBezTo>
                    <a:pt x="193127" y="281152"/>
                    <a:pt x="386255" y="562304"/>
                    <a:pt x="520262" y="725214"/>
                  </a:cubicBezTo>
                  <a:cubicBezTo>
                    <a:pt x="654269" y="888124"/>
                    <a:pt x="714703" y="909145"/>
                    <a:pt x="804041" y="977462"/>
                  </a:cubicBezTo>
                  <a:cubicBezTo>
                    <a:pt x="893379" y="1045779"/>
                    <a:pt x="943303" y="1085194"/>
                    <a:pt x="1056289" y="1135118"/>
                  </a:cubicBezTo>
                  <a:cubicBezTo>
                    <a:pt x="1169275" y="1185042"/>
                    <a:pt x="1361089" y="1253359"/>
                    <a:pt x="1481958" y="1277007"/>
                  </a:cubicBezTo>
                  <a:cubicBezTo>
                    <a:pt x="1602827" y="1300655"/>
                    <a:pt x="1692165" y="1288831"/>
                    <a:pt x="1781503" y="1277007"/>
                  </a:cubicBezTo>
                </a:path>
              </a:pathLst>
            </a:cu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907704" y="2276872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P</a:t>
            </a:r>
            <a:endParaRPr lang="en-IN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4270060" y="5085184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/>
              <a:t>V</a:t>
            </a:r>
            <a:endParaRPr lang="en-IN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1835696" y="3429000"/>
            <a:ext cx="128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 smtClean="0"/>
              <a:t>Psat</a:t>
            </a:r>
            <a:endParaRPr lang="en-IN" sz="2400" dirty="0"/>
          </a:p>
        </p:txBody>
      </p:sp>
      <p:sp>
        <p:nvSpPr>
          <p:cNvPr id="22" name="Multiply 21"/>
          <p:cNvSpPr/>
          <p:nvPr/>
        </p:nvSpPr>
        <p:spPr>
          <a:xfrm>
            <a:off x="4355976" y="2996952"/>
            <a:ext cx="144016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Multiply 22"/>
          <p:cNvSpPr/>
          <p:nvPr/>
        </p:nvSpPr>
        <p:spPr>
          <a:xfrm>
            <a:off x="3419872" y="4437112"/>
            <a:ext cx="144016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5292080" y="198884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GRg</a:t>
            </a:r>
            <a:r>
              <a:rPr lang="en-IN" dirty="0" smtClean="0"/>
              <a:t>=</a:t>
            </a:r>
            <a:r>
              <a:rPr lang="en-IN" dirty="0" err="1" smtClean="0"/>
              <a:t>GRl</a:t>
            </a:r>
            <a:endParaRPr lang="en-IN" dirty="0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>
            <a:off x="4427984" y="2358172"/>
            <a:ext cx="1365997" cy="135886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0" y="188640"/>
            <a:ext cx="9144000" cy="64633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Get Saturation Pressure</a:t>
            </a:r>
          </a:p>
        </p:txBody>
      </p:sp>
      <p:sp>
        <p:nvSpPr>
          <p:cNvPr id="29" name="Frame 28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332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1" grpId="0"/>
      <p:bldP spid="22" grpId="0" animBg="1"/>
      <p:bldP spid="23" grpId="0" animBg="1"/>
      <p:bldP spid="25" grpId="0"/>
      <p:bldP spid="2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332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9720" y="1369799"/>
            <a:ext cx="86901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IN" b="1" i="0" dirty="0" smtClean="0">
                <a:solidFill>
                  <a:srgbClr val="FF7700"/>
                </a:solidFill>
                <a:latin typeface="Courier New"/>
              </a:rPr>
              <a:t>def</a:t>
            </a:r>
            <a:r>
              <a:rPr lang="en-IN" b="0" i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IN" b="0" i="0" dirty="0" err="1" smtClean="0">
                <a:solidFill>
                  <a:srgbClr val="000000"/>
                </a:solidFill>
                <a:latin typeface="Courier New"/>
              </a:rPr>
              <a:t>func</a:t>
            </a:r>
            <a:r>
              <a:rPr lang="en-IN" b="0" i="0" dirty="0" smtClean="0">
                <a:solidFill>
                  <a:srgbClr val="000000"/>
                </a:solidFill>
                <a:latin typeface="Courier New"/>
              </a:rPr>
              <a:t>(P, T, </a:t>
            </a:r>
            <a:r>
              <a:rPr lang="en-IN" b="0" i="0" dirty="0" err="1" smtClean="0">
                <a:solidFill>
                  <a:srgbClr val="000000"/>
                </a:solidFill>
                <a:latin typeface="Courier New"/>
              </a:rPr>
              <a:t>gR</a:t>
            </a:r>
            <a:r>
              <a:rPr lang="en-IN" b="0" i="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IN" b="0" i="0" dirty="0" err="1" smtClean="0">
                <a:solidFill>
                  <a:srgbClr val="000000"/>
                </a:solidFill>
                <a:latin typeface="Courier New"/>
              </a:rPr>
              <a:t>getCompressibilityFactors</a:t>
            </a:r>
            <a:r>
              <a:rPr lang="en-IN" b="0" i="0" dirty="0" smtClean="0">
                <a:solidFill>
                  <a:srgbClr val="000000"/>
                </a:solidFill>
                <a:latin typeface="Courier New"/>
              </a:rPr>
              <a:t>):</a:t>
            </a:r>
          </a:p>
          <a:p>
            <a:pPr fontAlgn="t"/>
            <a:r>
              <a:rPr lang="en-IN" b="0" i="0" dirty="0" smtClean="0">
                <a:solidFill>
                  <a:srgbClr val="000000"/>
                </a:solidFill>
                <a:latin typeface="Courier New"/>
              </a:rPr>
              <a:t>    ZG, ZL = </a:t>
            </a:r>
            <a:r>
              <a:rPr lang="en-IN" b="0" i="0" dirty="0" err="1" smtClean="0">
                <a:solidFill>
                  <a:srgbClr val="000000"/>
                </a:solidFill>
                <a:latin typeface="Courier New"/>
              </a:rPr>
              <a:t>getCompressibilityFactors</a:t>
            </a:r>
            <a:r>
              <a:rPr lang="en-IN" b="0" i="0" dirty="0" smtClean="0">
                <a:solidFill>
                  <a:srgbClr val="000000"/>
                </a:solidFill>
                <a:latin typeface="Courier New"/>
              </a:rPr>
              <a:t>(T, P)</a:t>
            </a:r>
          </a:p>
          <a:p>
            <a:pPr fontAlgn="t"/>
            <a:r>
              <a:rPr lang="en-IN" b="0" i="0" dirty="0" smtClean="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IN" b="1" i="0" dirty="0" smtClean="0">
                <a:solidFill>
                  <a:srgbClr val="FF7700"/>
                </a:solidFill>
                <a:latin typeface="Courier New"/>
              </a:rPr>
              <a:t>if</a:t>
            </a:r>
            <a:r>
              <a:rPr lang="en-IN" b="0" i="0" dirty="0" smtClean="0">
                <a:solidFill>
                  <a:srgbClr val="000000"/>
                </a:solidFill>
                <a:latin typeface="Courier New"/>
              </a:rPr>
              <a:t> ZG == ZL:</a:t>
            </a:r>
          </a:p>
          <a:p>
            <a:pPr fontAlgn="t"/>
            <a:r>
              <a:rPr lang="en-IN" b="0" i="0" dirty="0" smtClean="0">
                <a:solidFill>
                  <a:srgbClr val="000000"/>
                </a:solidFill>
                <a:latin typeface="Courier New"/>
              </a:rPr>
              <a:t>       </a:t>
            </a:r>
            <a:r>
              <a:rPr lang="en-IN" b="1" i="0" dirty="0" smtClean="0">
                <a:solidFill>
                  <a:srgbClr val="FF7700"/>
                </a:solidFill>
                <a:latin typeface="Courier New"/>
              </a:rPr>
              <a:t>return</a:t>
            </a:r>
            <a:r>
              <a:rPr lang="en-IN" b="0" i="0" dirty="0" smtClean="0">
                <a:solidFill>
                  <a:srgbClr val="000000"/>
                </a:solidFill>
                <a:latin typeface="Courier New"/>
              </a:rPr>
              <a:t> P</a:t>
            </a:r>
          </a:p>
          <a:p>
            <a:pPr fontAlgn="t"/>
            <a:r>
              <a:rPr lang="en-IN" b="0" i="0" dirty="0" smtClean="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IN" b="1" i="0" dirty="0" smtClean="0">
                <a:solidFill>
                  <a:srgbClr val="FF7700"/>
                </a:solidFill>
                <a:latin typeface="Courier New"/>
              </a:rPr>
              <a:t>else</a:t>
            </a:r>
            <a:r>
              <a:rPr lang="en-IN" b="0" i="0" dirty="0" smtClean="0">
                <a:solidFill>
                  <a:srgbClr val="000000"/>
                </a:solidFill>
                <a:latin typeface="Courier New"/>
              </a:rPr>
              <a:t>:</a:t>
            </a:r>
          </a:p>
          <a:p>
            <a:pPr fontAlgn="t"/>
            <a:r>
              <a:rPr lang="en-IN" b="0" i="0" dirty="0" smtClean="0">
                <a:solidFill>
                  <a:srgbClr val="000000"/>
                </a:solidFill>
                <a:latin typeface="Courier New"/>
              </a:rPr>
              <a:t>       </a:t>
            </a:r>
            <a:r>
              <a:rPr lang="en-IN" b="0" i="0" dirty="0" err="1" smtClean="0">
                <a:solidFill>
                  <a:srgbClr val="000000"/>
                </a:solidFill>
                <a:latin typeface="Courier New"/>
              </a:rPr>
              <a:t>gRG</a:t>
            </a:r>
            <a:r>
              <a:rPr lang="en-IN" b="0" i="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IN" b="0" i="0" dirty="0" err="1" smtClean="0">
                <a:solidFill>
                  <a:srgbClr val="000000"/>
                </a:solidFill>
                <a:latin typeface="Courier New"/>
              </a:rPr>
              <a:t>gR</a:t>
            </a:r>
            <a:r>
              <a:rPr lang="en-IN" b="0" i="0" dirty="0" smtClean="0">
                <a:solidFill>
                  <a:srgbClr val="000000"/>
                </a:solidFill>
                <a:latin typeface="Courier New"/>
              </a:rPr>
              <a:t>(T, P, ZG)</a:t>
            </a:r>
          </a:p>
          <a:p>
            <a:pPr fontAlgn="t"/>
            <a:r>
              <a:rPr lang="en-IN" b="0" i="0" dirty="0" smtClean="0">
                <a:solidFill>
                  <a:srgbClr val="000000"/>
                </a:solidFill>
                <a:latin typeface="Courier New"/>
              </a:rPr>
              <a:t>       </a:t>
            </a:r>
            <a:r>
              <a:rPr lang="en-IN" b="0" i="0" dirty="0" err="1" smtClean="0">
                <a:solidFill>
                  <a:srgbClr val="000000"/>
                </a:solidFill>
                <a:latin typeface="Courier New"/>
              </a:rPr>
              <a:t>gRL</a:t>
            </a:r>
            <a:r>
              <a:rPr lang="en-IN" b="0" i="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IN" b="0" i="0" dirty="0" err="1" smtClean="0">
                <a:solidFill>
                  <a:srgbClr val="000000"/>
                </a:solidFill>
                <a:latin typeface="Courier New"/>
              </a:rPr>
              <a:t>gR</a:t>
            </a:r>
            <a:r>
              <a:rPr lang="en-IN" b="0" i="0" dirty="0" smtClean="0">
                <a:solidFill>
                  <a:srgbClr val="000000"/>
                </a:solidFill>
                <a:latin typeface="Courier New"/>
              </a:rPr>
              <a:t>(T, P, ZL)</a:t>
            </a:r>
          </a:p>
          <a:p>
            <a:pPr fontAlgn="t"/>
            <a:r>
              <a:rPr lang="en-IN" b="0" i="0" dirty="0" smtClean="0">
                <a:solidFill>
                  <a:srgbClr val="000000"/>
                </a:solidFill>
                <a:latin typeface="Courier New"/>
              </a:rPr>
              <a:t>       </a:t>
            </a:r>
            <a:r>
              <a:rPr lang="en-IN" b="1" i="0" dirty="0" smtClean="0">
                <a:solidFill>
                  <a:srgbClr val="FF7700"/>
                </a:solidFill>
                <a:latin typeface="Courier New"/>
              </a:rPr>
              <a:t>return</a:t>
            </a:r>
            <a:r>
              <a:rPr lang="en-IN" b="0" i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IN" b="0" i="0" dirty="0" err="1" smtClean="0">
                <a:solidFill>
                  <a:srgbClr val="000000"/>
                </a:solidFill>
                <a:latin typeface="Courier New"/>
              </a:rPr>
              <a:t>gRG</a:t>
            </a:r>
            <a:r>
              <a:rPr lang="en-IN" b="0" i="0" dirty="0" smtClean="0">
                <a:solidFill>
                  <a:srgbClr val="000000"/>
                </a:solidFill>
                <a:latin typeface="Courier New"/>
              </a:rPr>
              <a:t> – </a:t>
            </a:r>
            <a:r>
              <a:rPr lang="en-IN" b="0" i="0" dirty="0" err="1" smtClean="0">
                <a:solidFill>
                  <a:srgbClr val="000000"/>
                </a:solidFill>
                <a:latin typeface="Courier New"/>
              </a:rPr>
              <a:t>gRL</a:t>
            </a:r>
            <a:endParaRPr lang="en-IN" b="0" i="0" dirty="0" smtClean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IN" b="0" i="0" dirty="0" err="1" smtClean="0">
                <a:solidFill>
                  <a:srgbClr val="000000"/>
                </a:solidFill>
                <a:latin typeface="Courier New"/>
              </a:rPr>
              <a:t>Psat</a:t>
            </a:r>
            <a:r>
              <a:rPr lang="en-IN" b="0" i="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IN" b="0" i="0" dirty="0" err="1" smtClean="0">
                <a:solidFill>
                  <a:srgbClr val="000000"/>
                </a:solidFill>
                <a:latin typeface="Courier New"/>
              </a:rPr>
              <a:t>scipy.optimize.brentq</a:t>
            </a:r>
            <a:r>
              <a:rPr lang="en-IN" b="0" i="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IN" b="0" i="0" dirty="0" err="1" smtClean="0">
                <a:solidFill>
                  <a:srgbClr val="000000"/>
                </a:solidFill>
                <a:latin typeface="Courier New"/>
              </a:rPr>
              <a:t>func</a:t>
            </a:r>
            <a:r>
              <a:rPr lang="en-IN" b="0" i="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IN" b="0" i="0" dirty="0" err="1" smtClean="0">
                <a:solidFill>
                  <a:srgbClr val="000000"/>
                </a:solidFill>
                <a:latin typeface="Courier New"/>
              </a:rPr>
              <a:t>Pmin</a:t>
            </a:r>
            <a:r>
              <a:rPr lang="en-IN" b="0" i="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IN" b="0" i="0" dirty="0" err="1" smtClean="0">
                <a:solidFill>
                  <a:srgbClr val="000000"/>
                </a:solidFill>
                <a:latin typeface="Courier New"/>
              </a:rPr>
              <a:t>Pmax</a:t>
            </a:r>
            <a:r>
              <a:rPr lang="en-IN" b="0" i="0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 fontAlgn="t"/>
            <a:r>
              <a:rPr lang="en-IN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IN" dirty="0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IN" b="0" i="0" dirty="0" err="1" smtClean="0">
                <a:solidFill>
                  <a:srgbClr val="000000"/>
                </a:solidFill>
                <a:latin typeface="Courier New"/>
              </a:rPr>
              <a:t>args</a:t>
            </a:r>
            <a:r>
              <a:rPr lang="en-IN" b="0" i="0" dirty="0" smtClean="0">
                <a:solidFill>
                  <a:srgbClr val="000000"/>
                </a:solidFill>
                <a:latin typeface="Courier New"/>
              </a:rPr>
              <a:t>=(T, </a:t>
            </a:r>
            <a:r>
              <a:rPr lang="en-IN" b="0" i="0" dirty="0" err="1" smtClean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IN" b="0" i="0" dirty="0" err="1" smtClean="0">
                <a:solidFill>
                  <a:srgbClr val="000000"/>
                </a:solidFill>
                <a:latin typeface="Courier New"/>
              </a:rPr>
              <a:t>.gR</a:t>
            </a:r>
            <a:r>
              <a:rPr lang="en-IN" b="0" i="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IN" b="0" i="0" dirty="0" err="1" smtClean="0">
                <a:solidFill>
                  <a:srgbClr val="008000"/>
                </a:solidFill>
                <a:latin typeface="Courier New"/>
              </a:rPr>
              <a:t>self</a:t>
            </a:r>
            <a:r>
              <a:rPr lang="en-IN" b="0" i="0" dirty="0" err="1" smtClean="0">
                <a:solidFill>
                  <a:srgbClr val="000000"/>
                </a:solidFill>
                <a:latin typeface="Courier New"/>
              </a:rPr>
              <a:t>.getCompressibilityFactors</a:t>
            </a:r>
            <a:r>
              <a:rPr lang="en-IN" b="0" i="0" dirty="0" smtClean="0">
                <a:solidFill>
                  <a:srgbClr val="000000"/>
                </a:solidFill>
                <a:latin typeface="Courier New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776" y="5230941"/>
            <a:ext cx="8594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IN" b="1" i="0" dirty="0" smtClean="0">
                <a:solidFill>
                  <a:srgbClr val="FF7700"/>
                </a:solidFill>
                <a:latin typeface="Courier New"/>
              </a:rPr>
              <a:t>import</a:t>
            </a:r>
            <a:r>
              <a:rPr lang="en-IN" b="0" i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IN" b="0" i="0" dirty="0" err="1" smtClean="0">
                <a:solidFill>
                  <a:srgbClr val="000000"/>
                </a:solidFill>
                <a:latin typeface="Courier New"/>
              </a:rPr>
              <a:t>CubicEquationOfState</a:t>
            </a:r>
            <a:endParaRPr lang="en-IN" b="0" i="0" dirty="0" smtClean="0">
              <a:solidFill>
                <a:srgbClr val="000000"/>
              </a:solidFill>
              <a:latin typeface="Courier New"/>
            </a:endParaRPr>
          </a:p>
          <a:p>
            <a:pPr fontAlgn="t"/>
            <a:r>
              <a:rPr lang="en-IN" b="0" i="0" dirty="0" err="1" smtClean="0">
                <a:solidFill>
                  <a:srgbClr val="000000"/>
                </a:solidFill>
                <a:latin typeface="Courier New"/>
              </a:rPr>
              <a:t>eos</a:t>
            </a:r>
            <a:r>
              <a:rPr lang="en-IN" b="0" i="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IN" b="0" i="0" dirty="0" err="1" smtClean="0">
                <a:solidFill>
                  <a:srgbClr val="000000"/>
                </a:solidFill>
                <a:latin typeface="Courier New"/>
              </a:rPr>
              <a:t>CubicEquationOfState.CubicEquationOfState</a:t>
            </a:r>
            <a:r>
              <a:rPr lang="en-IN" b="0" i="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IN" b="0" i="0" dirty="0" err="1" smtClean="0">
                <a:solidFill>
                  <a:srgbClr val="000000"/>
                </a:solidFill>
                <a:latin typeface="Courier New"/>
              </a:rPr>
              <a:t>Name,TypeEOS</a:t>
            </a:r>
            <a:r>
              <a:rPr lang="en-IN" b="0" i="0" dirty="0" smtClean="0">
                <a:solidFill>
                  <a:srgbClr val="000000"/>
                </a:solidFill>
                <a:latin typeface="Courier New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9144000" cy="64633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Non Random Two Liquid : NRTL</a:t>
            </a:r>
          </a:p>
        </p:txBody>
      </p:sp>
      <p:sp>
        <p:nvSpPr>
          <p:cNvPr id="3" name="Frame 2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332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9459" name="Equation" r:id="rId3" imgW="114120" imgH="2156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87624" y="1124744"/>
          <a:ext cx="7056784" cy="2055071"/>
        </p:xfrm>
        <a:graphic>
          <a:graphicData uri="http://schemas.openxmlformats.org/presentationml/2006/ole">
            <p:oleObj spid="_x0000_s19460" name="Equation" r:id="rId4" imgW="3009600" imgH="87624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843808" y="3356992"/>
          <a:ext cx="3096344" cy="2084667"/>
        </p:xfrm>
        <a:graphic>
          <a:graphicData uri="http://schemas.openxmlformats.org/presentationml/2006/ole">
            <p:oleObj spid="_x0000_s19462" name="Equation" r:id="rId5" imgW="1282680" imgH="86328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19672" y="5589240"/>
            <a:ext cx="6112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IN" b="1" i="0" dirty="0" smtClean="0">
                <a:solidFill>
                  <a:srgbClr val="FF7700"/>
                </a:solidFill>
                <a:latin typeface="Courier New"/>
              </a:rPr>
              <a:t>import</a:t>
            </a:r>
            <a:r>
              <a:rPr lang="en-IN" b="0" i="0" dirty="0" smtClean="0">
                <a:solidFill>
                  <a:srgbClr val="000000"/>
                </a:solidFill>
                <a:latin typeface="Courier New"/>
              </a:rPr>
              <a:t> NRTL</a:t>
            </a:r>
          </a:p>
          <a:p>
            <a:pPr fontAlgn="t"/>
            <a:r>
              <a:rPr lang="en-IN" b="0" i="0" dirty="0" err="1" smtClean="0">
                <a:solidFill>
                  <a:srgbClr val="000000"/>
                </a:solidFill>
                <a:latin typeface="Courier New"/>
              </a:rPr>
              <a:t>acm</a:t>
            </a:r>
            <a:r>
              <a:rPr lang="en-IN" b="0" i="0" dirty="0" smtClean="0">
                <a:solidFill>
                  <a:srgbClr val="000000"/>
                </a:solidFill>
                <a:latin typeface="Courier New"/>
              </a:rPr>
              <a:t> = NRTL.NRTL(</a:t>
            </a:r>
            <a:r>
              <a:rPr lang="en-IN" b="0" i="0" dirty="0" err="1" smtClean="0">
                <a:solidFill>
                  <a:srgbClr val="000000"/>
                </a:solidFill>
                <a:latin typeface="Courier New"/>
              </a:rPr>
              <a:t>dict_molfraction.keys</a:t>
            </a:r>
            <a:r>
              <a:rPr lang="en-IN" b="0" i="0" dirty="0" smtClean="0">
                <a:solidFill>
                  <a:srgbClr val="000000"/>
                </a:solidFill>
                <a:latin typeface="Courier New"/>
              </a:rPr>
              <a:t>())</a:t>
            </a:r>
          </a:p>
          <a:p>
            <a:pPr fontAlgn="t"/>
            <a:r>
              <a:rPr lang="en-IN" b="0" i="0" dirty="0" err="1" smtClean="0">
                <a:solidFill>
                  <a:srgbClr val="000000"/>
                </a:solidFill>
                <a:latin typeface="Courier New"/>
              </a:rPr>
              <a:t>GE,Gamma</a:t>
            </a:r>
            <a:r>
              <a:rPr lang="en-IN" b="0" i="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IN" b="0" i="0" dirty="0" err="1" smtClean="0">
                <a:solidFill>
                  <a:srgbClr val="000000"/>
                </a:solidFill>
                <a:latin typeface="Courier New"/>
              </a:rPr>
              <a:t>acm.getgamma</a:t>
            </a:r>
            <a:r>
              <a:rPr lang="en-IN" b="0" i="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IN" b="0" i="0" dirty="0" err="1" smtClean="0">
                <a:solidFill>
                  <a:srgbClr val="000000"/>
                </a:solidFill>
                <a:latin typeface="Courier New"/>
              </a:rPr>
              <a:t>T,dict_molfraction</a:t>
            </a:r>
            <a:r>
              <a:rPr lang="en-IN" b="0" i="0" dirty="0" smtClean="0">
                <a:solidFill>
                  <a:srgbClr val="000000"/>
                </a:solidFill>
                <a:latin typeface="Courier New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717032"/>
            <a:ext cx="9144000" cy="83099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3" name="Frame 2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332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20482" name="Picture 2" descr="http://www.google.co.in/url?source=imglanding&amp;ct=img&amp;q=http://upload.wikimedia.org/wikipedia/en/thumb/5/5a/Mumbai_University_Institute_of_Chemical_Technology_logo.jpg/210px-Mumbai_University_Institute_of_Chemical_Technology_logo.jpg&amp;sa=X&amp;ei=h8fdUJjWHsv9rAfb-ICYAQ&amp;ved=0CAsQ8wc&amp;usg=AFQjCNFMJnukmd2mVi9n25ynyDwr4tXJ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5874" y="764703"/>
            <a:ext cx="2152253" cy="22649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109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Microsoft Equation 3.0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</dc:creator>
  <cp:lastModifiedBy>priyank</cp:lastModifiedBy>
  <cp:revision>71</cp:revision>
  <dcterms:created xsi:type="dcterms:W3CDTF">2012-12-27T15:32:50Z</dcterms:created>
  <dcterms:modified xsi:type="dcterms:W3CDTF">2012-12-28T19:19:28Z</dcterms:modified>
</cp:coreProperties>
</file>