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60" r:id="rId5"/>
    <p:sldId id="262" r:id="rId6"/>
    <p:sldId id="271" r:id="rId7"/>
    <p:sldId id="264" r:id="rId8"/>
    <p:sldId id="276" r:id="rId9"/>
    <p:sldId id="275" r:id="rId10"/>
    <p:sldId id="278" r:id="rId11"/>
    <p:sldId id="277" r:id="rId12"/>
    <p:sldId id="279" r:id="rId13"/>
    <p:sldId id="268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686E735-E6C3-4D82-A3E3-8C514DF5D316}" type="datetimeFigureOut">
              <a:rPr lang="en-US" smtClean="0"/>
              <a:pPr/>
              <a:t>12/28/2012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CA4675-235B-49FD-B951-6152DD4A0F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rriam-webster.com/game/scrabble.htm" TargetMode="External"/><Relationship Id="rId13" Type="http://schemas.openxmlformats.org/officeDocument/2006/relationships/hyperlink" Target="http://en.wikipedia.org/wiki/Mind_map" TargetMode="External"/><Relationship Id="rId3" Type="http://schemas.openxmlformats.org/officeDocument/2006/relationships/hyperlink" Target="http://en.wikipedia.org/wiki/Scrabble" TargetMode="External"/><Relationship Id="rId7" Type="http://schemas.openxmlformats.org/officeDocument/2006/relationships/hyperlink" Target="http://www.google.com/patents?vid=2752158" TargetMode="External"/><Relationship Id="rId12" Type="http://schemas.openxmlformats.org/officeDocument/2006/relationships/hyperlink" Target="http://pyscrabble.sourceforge.net/" TargetMode="External"/><Relationship Id="rId2" Type="http://schemas.openxmlformats.org/officeDocument/2006/relationships/hyperlink" Target="http://en.wikipedia.org/wiki/Educational_g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slfit.com/scrabble/gcg/" TargetMode="External"/><Relationship Id="rId11" Type="http://schemas.openxmlformats.org/officeDocument/2006/relationships/hyperlink" Target="http://en.wikipedia.org/wiki/Numble" TargetMode="External"/><Relationship Id="rId5" Type="http://schemas.openxmlformats.org/officeDocument/2006/relationships/hyperlink" Target="http://www.livemint.com/Leisure/sH8b88CXEzsQ2jZeTADGPI/Devanagari-game-changers.html" TargetMode="External"/><Relationship Id="rId10" Type="http://schemas.openxmlformats.org/officeDocument/2006/relationships/hyperlink" Target="https://play.google.com/store/apps/details?id=com.inspifactory.numerabble&amp;hl=en" TargetMode="External"/><Relationship Id="rId4" Type="http://schemas.openxmlformats.org/officeDocument/2006/relationships/hyperlink" Target="http://www.aksharit.com/quickOverview.php" TargetMode="External"/><Relationship Id="rId9" Type="http://schemas.openxmlformats.org/officeDocument/2006/relationships/hyperlink" Target="https://itunes.apple.com/us/app/happy-words-unscramble-your/id528418964?mt=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oojatiwari0912@gmail.com" TargetMode="External"/><Relationship Id="rId2" Type="http://schemas.openxmlformats.org/officeDocument/2006/relationships/hyperlink" Target="mailto:ambuja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rchu.harad@gmail.com" TargetMode="External"/><Relationship Id="rId4" Type="http://schemas.openxmlformats.org/officeDocument/2006/relationships/hyperlink" Target="mailto:piuas28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914400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</a:rPr>
              <a:t>ScrabelLight : An </a:t>
            </a:r>
            <a:r>
              <a:rPr lang="en-US" b="1" dirty="0" err="1" smtClean="0">
                <a:solidFill>
                  <a:srgbClr val="002060"/>
                </a:solidFill>
                <a:latin typeface="Arial Black" pitchFamily="34" charset="0"/>
              </a:rPr>
              <a:t>edu</a:t>
            </a:r>
            <a:r>
              <a:rPr lang="en-US" b="1" dirty="0" smtClean="0">
                <a:solidFill>
                  <a:srgbClr val="002060"/>
                </a:solidFill>
                <a:latin typeface="Arial Black" pitchFamily="34" charset="0"/>
              </a:rPr>
              <a:t>-game in the language of your choice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image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5791200"/>
              <a:ext cx="9144000" cy="10668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u="sng" dirty="0" smtClean="0">
                <a:solidFill>
                  <a:srgbClr val="002060"/>
                </a:solidFill>
                <a:latin typeface="Arial Black" pitchFamily="34" charset="0"/>
              </a:endParaRPr>
            </a:p>
            <a:p>
              <a:pPr algn="ctr"/>
              <a:endParaRPr lang="en-US" b="1" u="sng" dirty="0" smtClean="0">
                <a:solidFill>
                  <a:srgbClr val="002060"/>
                </a:solidFill>
                <a:latin typeface="Arial Black" pitchFamily="34" charset="0"/>
              </a:endParaRPr>
            </a:p>
            <a:p>
              <a:pPr algn="ctr"/>
              <a:r>
                <a:rPr lang="en-US" b="1" u="sng" dirty="0" smtClean="0">
                  <a:solidFill>
                    <a:srgbClr val="002060"/>
                  </a:solidFill>
                  <a:latin typeface="Arial Black" pitchFamily="34" charset="0"/>
                </a:rPr>
                <a:t>An edu-game in the language of your </a:t>
              </a:r>
              <a:r>
                <a:rPr lang="en-US" b="1" u="sng" dirty="0" smtClean="0">
                  <a:solidFill>
                    <a:srgbClr val="002060"/>
                  </a:solidFill>
                  <a:latin typeface="Arial Black" pitchFamily="34" charset="0"/>
                </a:rPr>
                <a:t>choice</a:t>
              </a:r>
            </a:p>
            <a:p>
              <a:pPr algn="ctr"/>
              <a:endParaRPr lang="en-US" b="1" u="sng" dirty="0" smtClean="0">
                <a:solidFill>
                  <a:srgbClr val="002060"/>
                </a:solidFill>
                <a:latin typeface="Arial Black" pitchFamily="34" charset="0"/>
              </a:endParaRPr>
            </a:p>
            <a:p>
              <a:pPr algn="ctr"/>
              <a:r>
                <a:rPr lang="en-US" b="1" dirty="0" smtClean="0">
                  <a:solidFill>
                    <a:srgbClr val="002060"/>
                  </a:solidFill>
                  <a:latin typeface="Arial Black" pitchFamily="34" charset="0"/>
                </a:rPr>
                <a:t>Pooja Tiwari, Priyanka Mudliyar, </a:t>
              </a:r>
              <a:r>
                <a:rPr lang="en-US" b="1" dirty="0" smtClean="0">
                  <a:solidFill>
                    <a:srgbClr val="002060"/>
                  </a:solidFill>
                  <a:latin typeface="Arial Black" pitchFamily="34" charset="0"/>
                </a:rPr>
                <a:t>Archana Harad, Ambuja Salgaonkar</a:t>
              </a:r>
              <a:endParaRPr lang="en-US" b="1" dirty="0" smtClean="0">
                <a:solidFill>
                  <a:srgbClr val="002060"/>
                </a:solidFill>
                <a:latin typeface="Arial Black" pitchFamily="34" charset="0"/>
              </a:endParaRPr>
            </a:p>
            <a:p>
              <a:pPr algn="r"/>
              <a:endParaRPr lang="en-US" b="1" dirty="0" smtClean="0">
                <a:solidFill>
                  <a:schemeClr val="bg2"/>
                </a:solidFill>
                <a:latin typeface="Gill Sans MT" pitchFamily="34" charset="0"/>
              </a:endParaRPr>
            </a:p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8600" y="228600"/>
              <a:ext cx="4114800" cy="1143000"/>
            </a:xfrm>
            <a:prstGeom prst="round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chemeClr val="bg2">
                      <a:lumMod val="75000"/>
                    </a:schemeClr>
                  </a:solidFill>
                  <a:latin typeface="Adobe Arabic" pitchFamily="18" charset="-78"/>
                  <a:cs typeface="Adobe Arabic" pitchFamily="18" charset="-78"/>
                </a:rPr>
                <a:t>ScrabelLight</a:t>
              </a:r>
              <a:endParaRPr lang="en-US" sz="6000" b="1" dirty="0">
                <a:solidFill>
                  <a:schemeClr val="bg2">
                    <a:lumMod val="75000"/>
                  </a:schemeClr>
                </a:solidFill>
                <a:latin typeface="Adobe Arabic" pitchFamily="18" charset="-78"/>
                <a:cs typeface="Adobe Arabic" pitchFamily="18" charset="-78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en-IN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Contributions</a:t>
            </a:r>
            <a:r>
              <a:rPr lang="en-US" dirty="0" smtClean="0">
                <a:latin typeface="Arial Black" pitchFamily="34" charset="0"/>
              </a:rPr>
              <a:t/>
            </a:r>
            <a:br>
              <a:rPr lang="en-US" dirty="0" smtClean="0">
                <a:latin typeface="Arial Black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A  generic framework of game-rules that is adaptable to user’s language, learning objects and purpose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r>
              <a:rPr lang="en-IN" dirty="0" smtClean="0"/>
              <a:t>    Subject </a:t>
            </a:r>
            <a:r>
              <a:rPr lang="en-IN" dirty="0" smtClean="0"/>
              <a:t>to the creativity of the teacher, the framework could be </a:t>
            </a:r>
            <a:r>
              <a:rPr lang="en-IN" dirty="0" err="1" smtClean="0"/>
              <a:t>molded</a:t>
            </a:r>
            <a:r>
              <a:rPr lang="en-IN" dirty="0" smtClean="0"/>
              <a:t> to fit to the requirement of different learning objects.</a:t>
            </a:r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Developed using FOSS </a:t>
            </a:r>
            <a:r>
              <a:rPr lang="en-IN" dirty="0" smtClean="0"/>
              <a:t>Python 2.6 (</a:t>
            </a:r>
            <a:r>
              <a:rPr lang="en-IN" dirty="0" err="1" smtClean="0"/>
              <a:t>pygame</a:t>
            </a:r>
            <a:r>
              <a:rPr lang="en-IN" dirty="0" smtClean="0"/>
              <a:t>) on </a:t>
            </a:r>
            <a:r>
              <a:rPr lang="en-IN" dirty="0" err="1" smtClean="0"/>
              <a:t>Ubuntu</a:t>
            </a:r>
            <a:r>
              <a:rPr lang="en-IN" dirty="0" smtClean="0"/>
              <a:t> 10.04 platform and </a:t>
            </a:r>
            <a:r>
              <a:rPr lang="en-IN" dirty="0" err="1" smtClean="0"/>
              <a:t>MySQL</a:t>
            </a:r>
            <a:r>
              <a:rPr lang="en-IN" dirty="0" smtClean="0"/>
              <a:t> 5.1 database </a:t>
            </a:r>
            <a:r>
              <a:rPr lang="en-IN" dirty="0" smtClean="0">
                <a:solidFill>
                  <a:srgbClr val="002060"/>
                </a:solidFill>
              </a:rPr>
              <a:t>and </a:t>
            </a:r>
            <a:r>
              <a:rPr lang="en-IN" dirty="0" smtClean="0">
                <a:solidFill>
                  <a:srgbClr val="002060"/>
                </a:solidFill>
              </a:rPr>
              <a:t>will be available under GPL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It </a:t>
            </a:r>
            <a:r>
              <a:rPr lang="en-IN" dirty="0" smtClean="0">
                <a:solidFill>
                  <a:srgbClr val="002060"/>
                </a:solidFill>
              </a:rPr>
              <a:t>has opened an avenue in interdisciplinary area of research in Education, Psychology and Technology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observations</a:t>
            </a:r>
            <a:r>
              <a:rPr lang="en-US" dirty="0" smtClean="0">
                <a:latin typeface="Arial Black" pitchFamily="34" charset="0"/>
              </a:rPr>
              <a:t/>
            </a:r>
            <a:br>
              <a:rPr lang="en-US" dirty="0" smtClean="0">
                <a:latin typeface="Arial Black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sz="3800" dirty="0" err="1" smtClean="0"/>
              <a:t>Scrabellight</a:t>
            </a:r>
            <a:r>
              <a:rPr lang="en-IN" sz="3800" dirty="0" smtClean="0"/>
              <a:t> has more promises than to be a tool for learning vocabulary of a language. </a:t>
            </a:r>
          </a:p>
          <a:p>
            <a:pPr lvl="0"/>
            <a:r>
              <a:rPr lang="en-IN" sz="3800" dirty="0" err="1" smtClean="0"/>
              <a:t>Scrablelight</a:t>
            </a:r>
            <a:r>
              <a:rPr lang="en-IN" sz="3800" dirty="0" smtClean="0"/>
              <a:t> </a:t>
            </a:r>
            <a:r>
              <a:rPr lang="en-IN" sz="3800" dirty="0" smtClean="0"/>
              <a:t>considers word associations, Scrabble does not</a:t>
            </a:r>
            <a:r>
              <a:rPr lang="en-IN" sz="3800" dirty="0" smtClean="0"/>
              <a:t>.</a:t>
            </a:r>
            <a:endParaRPr lang="en-IN" sz="3800" dirty="0" smtClean="0"/>
          </a:p>
          <a:p>
            <a:pPr lvl="0"/>
            <a:r>
              <a:rPr lang="en-IN" sz="3800" dirty="0" smtClean="0"/>
              <a:t>It has been experienced that this creative assignment expedited the process of learning programming and the students appreciated utility of the software platform very quickly. </a:t>
            </a:r>
          </a:p>
          <a:p>
            <a:r>
              <a:rPr lang="en-IN" sz="3800" dirty="0" smtClean="0"/>
              <a:t>Students learned Python almost without help of the teacher and they enjoyed it</a:t>
            </a:r>
            <a:r>
              <a:rPr lang="en-IN" sz="3800" dirty="0" smtClean="0"/>
              <a:t>. </a:t>
            </a:r>
          </a:p>
          <a:p>
            <a:r>
              <a:rPr lang="en-IN" sz="3800" dirty="0" smtClean="0"/>
              <a:t>Study of </a:t>
            </a:r>
            <a:r>
              <a:rPr lang="en-IN" sz="3800" dirty="0" err="1" smtClean="0"/>
              <a:t>Pyscrabble</a:t>
            </a:r>
            <a:r>
              <a:rPr lang="en-IN" sz="3800" dirty="0" smtClean="0"/>
              <a:t> helped while </a:t>
            </a:r>
            <a:r>
              <a:rPr lang="en-IN" sz="3800" dirty="0" smtClean="0"/>
              <a:t>writing the code for </a:t>
            </a:r>
            <a:r>
              <a:rPr lang="en-IN" sz="3800" dirty="0" err="1" smtClean="0"/>
              <a:t>SrableLight</a:t>
            </a:r>
            <a:endParaRPr lang="en-IN" sz="3800" dirty="0" smtClean="0">
              <a:solidFill>
                <a:srgbClr val="002060"/>
              </a:solidFill>
            </a:endParaRPr>
          </a:p>
          <a:p>
            <a:pPr lvl="0"/>
            <a:endParaRPr lang="en-IN" sz="4100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Status of the work</a:t>
            </a:r>
            <a:r>
              <a:rPr lang="en-US" dirty="0" smtClean="0">
                <a:latin typeface="Arial Black" pitchFamily="34" charset="0"/>
              </a:rPr>
              <a:t/>
            </a:r>
            <a:br>
              <a:rPr lang="en-US" dirty="0" smtClean="0">
                <a:latin typeface="Arial Black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Marathi vocabulary learning module is ready and tested.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Marathi Corpora and </a:t>
            </a:r>
            <a:r>
              <a:rPr lang="en-IN" dirty="0" err="1" smtClean="0">
                <a:solidFill>
                  <a:srgbClr val="002060"/>
                </a:solidFill>
              </a:rPr>
              <a:t>Wordnet</a:t>
            </a:r>
            <a:r>
              <a:rPr lang="en-IN" dirty="0" smtClean="0">
                <a:solidFill>
                  <a:srgbClr val="002060"/>
                </a:solidFill>
              </a:rPr>
              <a:t> extensions are under construction.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References</a:t>
            </a:r>
            <a:b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5303838"/>
          </a:xfrm>
        </p:spPr>
        <p:txBody>
          <a:bodyPr>
            <a:normAutofit fontScale="55000" lnSpcReduction="20000"/>
          </a:bodyPr>
          <a:lstStyle/>
          <a:p>
            <a:r>
              <a:rPr lang="en-IN" u="sng" dirty="0" smtClean="0">
                <a:hlinkClick r:id="rId2"/>
              </a:rPr>
              <a:t>http://en.wikipedia.org/wiki/Educational_game</a:t>
            </a:r>
            <a:endParaRPr lang="en-IN" u="sng" dirty="0" smtClean="0"/>
          </a:p>
          <a:p>
            <a:r>
              <a:rPr lang="en-IN" u="sng" dirty="0" smtClean="0">
                <a:hlinkClick r:id="rId3"/>
              </a:rPr>
              <a:t>http://en.wikipedia.org/wiki/Scrabble#International_versions </a:t>
            </a:r>
            <a:endParaRPr lang="en-IN" u="sng" dirty="0" smtClean="0"/>
          </a:p>
          <a:p>
            <a:r>
              <a:rPr lang="en-IN" u="sng" dirty="0" smtClean="0">
                <a:hlinkClick r:id="rId4"/>
              </a:rPr>
              <a:t>http://www.aksharit.com/quickOverview.php </a:t>
            </a:r>
            <a:endParaRPr lang="en-IN" u="sng" dirty="0" smtClean="0"/>
          </a:p>
          <a:p>
            <a:r>
              <a:rPr lang="en-IN" u="sng" dirty="0" smtClean="0">
                <a:hlinkClick r:id="rId5"/>
              </a:rPr>
              <a:t>http://www.livemint.com/Leisure/sH8b88CXEzsQ2jZeTADGPI/Devanagari-game-changers.html </a:t>
            </a:r>
            <a:endParaRPr lang="en-IN" u="sng" dirty="0" smtClean="0"/>
          </a:p>
          <a:p>
            <a:r>
              <a:rPr lang="en-IN" dirty="0" smtClean="0"/>
              <a:t> </a:t>
            </a:r>
            <a:r>
              <a:rPr lang="en-IN" u="sng" dirty="0" smtClean="0">
                <a:hlinkClick r:id="rId6"/>
              </a:rPr>
              <a:t>http://www.poslfit.com/scrabble/gcg/</a:t>
            </a:r>
            <a:endParaRPr lang="en-IN" u="sng" dirty="0" smtClean="0"/>
          </a:p>
          <a:p>
            <a:r>
              <a:rPr lang="en-IN" u="sng" dirty="0" smtClean="0">
                <a:hlinkClick r:id="rId7"/>
              </a:rPr>
              <a:t>http://www.google.com/patents?vid=2752158 </a:t>
            </a:r>
            <a:endParaRPr lang="en-IN" u="sng" dirty="0" smtClean="0"/>
          </a:p>
          <a:p>
            <a:r>
              <a:rPr lang="en-IN" u="sng" dirty="0" smtClean="0">
                <a:hlinkClick r:id="rId8"/>
              </a:rPr>
              <a:t>http://www.merriam-webster.com/game/scrabble.htm </a:t>
            </a:r>
            <a:endParaRPr lang="en-IN" u="sng" dirty="0" smtClean="0"/>
          </a:p>
          <a:p>
            <a:r>
              <a:rPr lang="en-IN" u="sng" dirty="0" smtClean="0">
                <a:hlinkClick r:id="rId9"/>
              </a:rPr>
              <a:t>https://itunes.apple.com/us/app/happy-words-unscramble-your/id528418964?mt=8 </a:t>
            </a:r>
            <a:endParaRPr lang="en-IN" u="sng" dirty="0" smtClean="0"/>
          </a:p>
          <a:p>
            <a:r>
              <a:rPr lang="en-IN" u="sng" dirty="0" smtClean="0">
                <a:hlinkClick r:id="rId10"/>
              </a:rPr>
              <a:t>https://play.google.com/store/apps/details?id=com.inspifactory.numerabble&amp;hl=en </a:t>
            </a:r>
            <a:endParaRPr lang="en-IN" u="sng" dirty="0" smtClean="0"/>
          </a:p>
          <a:p>
            <a:r>
              <a:rPr lang="en-IN" u="sng" dirty="0" smtClean="0">
                <a:hlinkClick r:id="rId11"/>
              </a:rPr>
              <a:t>http://en.wikipedia.org/wiki/Numble </a:t>
            </a:r>
            <a:endParaRPr lang="en-IN" u="sng" dirty="0" smtClean="0"/>
          </a:p>
          <a:p>
            <a:r>
              <a:rPr lang="en-IN" u="sng" dirty="0" smtClean="0">
                <a:hlinkClick r:id="rId12"/>
              </a:rPr>
              <a:t>http://pyscrabble.sourceforge.net/ </a:t>
            </a:r>
            <a:endParaRPr lang="en-IN" u="sng" dirty="0" smtClean="0"/>
          </a:p>
          <a:p>
            <a:r>
              <a:rPr lang="en-IN" u="sng" dirty="0" smtClean="0">
                <a:hlinkClick r:id="rId13"/>
              </a:rPr>
              <a:t>http://en.wikipedia.org/wiki/Mind_map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YOU!...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9990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Questions and queries?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ambujas@gmail.com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poojatiwari0912@gmail.com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piuas28@gmail.com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5"/>
              </a:rPr>
              <a:t>archu.harad@gmail.com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Preamble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029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Even for the slow learners </a:t>
            </a:r>
            <a:r>
              <a:rPr lang="en-IN" dirty="0" err="1" smtClean="0">
                <a:solidFill>
                  <a:srgbClr val="002060"/>
                </a:solidFill>
              </a:rPr>
              <a:t>Edu</a:t>
            </a:r>
            <a:r>
              <a:rPr lang="en-IN" dirty="0" smtClean="0">
                <a:solidFill>
                  <a:srgbClr val="002060"/>
                </a:solidFill>
              </a:rPr>
              <a:t>-games have proved their effectiveness in quick-learning and longer-retention of the objects.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Board-games are portable, their soft-versions are becoming popular.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But they are generally available in English and other European languages 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Exceptionally, </a:t>
            </a:r>
            <a:r>
              <a:rPr lang="en-IN" dirty="0" err="1" smtClean="0">
                <a:solidFill>
                  <a:srgbClr val="002060"/>
                </a:solidFill>
              </a:rPr>
              <a:t>Aksharit</a:t>
            </a:r>
            <a:r>
              <a:rPr lang="en-IN" dirty="0" smtClean="0">
                <a:solidFill>
                  <a:srgbClr val="002060"/>
                </a:solidFill>
              </a:rPr>
              <a:t> is available in a few Indian languages.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Motivation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In continuation of my attempts to bring Python in formal education…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An assignment problem: Develop Scrabble for Marathi learners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Scrabble variants including </a:t>
            </a:r>
            <a:r>
              <a:rPr lang="en-US" dirty="0" err="1" smtClean="0">
                <a:solidFill>
                  <a:srgbClr val="002060"/>
                </a:solidFill>
              </a:rPr>
              <a:t>iTune</a:t>
            </a:r>
            <a:r>
              <a:rPr lang="en-US" dirty="0" smtClean="0">
                <a:solidFill>
                  <a:srgbClr val="002060"/>
                </a:solidFill>
              </a:rPr>
              <a:t> versions exist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Provide scope for formalization of structure and defining a framework for generic applications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Marathi </a:t>
            </a:r>
            <a:r>
              <a:rPr lang="en-US" dirty="0" err="1" smtClean="0">
                <a:solidFill>
                  <a:srgbClr val="002060"/>
                </a:solidFill>
              </a:rPr>
              <a:t>vocab</a:t>
            </a:r>
            <a:r>
              <a:rPr lang="en-US" dirty="0" smtClean="0">
                <a:solidFill>
                  <a:srgbClr val="002060"/>
                </a:solidFill>
              </a:rPr>
              <a:t>-learning module in IMME is ready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variant, learn-higher-order-constructions, is proposed for more productive use of the board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Board game for mind-mapping is a novel idea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Pre-processing</a:t>
            </a:r>
            <a:b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371600"/>
            <a:ext cx="41148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219200"/>
            <a:ext cx="39427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002060"/>
                </a:solidFill>
              </a:rPr>
              <a:t>Tile configuration</a:t>
            </a:r>
            <a:r>
              <a:rPr lang="en-US" sz="3200" dirty="0" smtClean="0">
                <a:solidFill>
                  <a:srgbClr val="002060"/>
                </a:solidFill>
              </a:rPr>
              <a:t>: Based on the usage frequency distribution of the signs of the language</a:t>
            </a:r>
          </a:p>
          <a:p>
            <a:r>
              <a:rPr lang="en-US" sz="3200" u="sng" dirty="0" smtClean="0">
                <a:solidFill>
                  <a:srgbClr val="002060"/>
                </a:solidFill>
              </a:rPr>
              <a:t>Weights of the tiles</a:t>
            </a:r>
            <a:r>
              <a:rPr lang="en-US" sz="3200" dirty="0" smtClean="0">
                <a:solidFill>
                  <a:srgbClr val="002060"/>
                </a:solidFill>
              </a:rPr>
              <a:t>: Tiles are classified into &lt;How many?&gt; categories. The smaller the usage, the higher the weight</a:t>
            </a:r>
            <a:endParaRPr lang="en-IN" sz="3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Generating an instance…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sz="22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u="sng" dirty="0" smtClean="0">
                <a:solidFill>
                  <a:srgbClr val="002060"/>
                </a:solidFill>
              </a:rPr>
              <a:t>User Controls</a:t>
            </a:r>
            <a:r>
              <a:rPr lang="en-US" dirty="0" smtClean="0">
                <a:solidFill>
                  <a:srgbClr val="002060"/>
                </a:solidFill>
              </a:rPr>
              <a:t>: Board-size, Complexity level, 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Objective of the game and Number of players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boa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543800" cy="41148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>Evaluation</a:t>
            </a:r>
            <a: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Arial Black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flow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066800"/>
            <a:ext cx="5956662" cy="5791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 Black" pitchFamily="34" charset="0"/>
              </a:rPr>
              <a:t>Example Game-rules</a:t>
            </a:r>
            <a:r>
              <a:rPr lang="en-US" dirty="0" smtClean="0">
                <a:latin typeface="Arial Black" pitchFamily="34" charset="0"/>
              </a:rPr>
              <a:t/>
            </a:r>
            <a:br>
              <a:rPr lang="en-US" dirty="0" smtClean="0">
                <a:latin typeface="Arial Black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55000" lnSpcReduction="20000"/>
          </a:bodyPr>
          <a:lstStyle/>
          <a:p>
            <a:r>
              <a:rPr lang="en-IN" sz="5100" dirty="0" smtClean="0">
                <a:solidFill>
                  <a:srgbClr val="002060"/>
                </a:solidFill>
              </a:rPr>
              <a:t>Constructions</a:t>
            </a:r>
            <a:r>
              <a:rPr lang="en-IN" sz="4500" dirty="0" smtClean="0">
                <a:solidFill>
                  <a:srgbClr val="002060"/>
                </a:solidFill>
              </a:rPr>
              <a:t> </a:t>
            </a:r>
            <a:r>
              <a:rPr lang="en-IN" sz="5100" dirty="0" smtClean="0">
                <a:solidFill>
                  <a:srgbClr val="002060"/>
                </a:solidFill>
              </a:rPr>
              <a:t>are validated against the (human / digital) language resources</a:t>
            </a:r>
            <a:r>
              <a:rPr lang="en-IN" sz="4500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r>
              <a:rPr lang="en-IN" sz="4500" dirty="0" smtClean="0">
                <a:solidFill>
                  <a:srgbClr val="002060"/>
                </a:solidFill>
              </a:rPr>
              <a:t>	For instance: Dictionary has been employed for vocabulary learning. Corpora and </a:t>
            </a:r>
            <a:r>
              <a:rPr lang="en-IN" sz="4500" dirty="0" err="1" smtClean="0">
                <a:solidFill>
                  <a:srgbClr val="002060"/>
                </a:solidFill>
              </a:rPr>
              <a:t>Wordnet</a:t>
            </a:r>
            <a:r>
              <a:rPr lang="en-IN" sz="4500" dirty="0" smtClean="0">
                <a:solidFill>
                  <a:srgbClr val="002060"/>
                </a:solidFill>
              </a:rPr>
              <a:t> are employed for sentence constructions in the </a:t>
            </a:r>
            <a:r>
              <a:rPr lang="en-IN" sz="4500" dirty="0" err="1" smtClean="0">
                <a:solidFill>
                  <a:srgbClr val="002060"/>
                </a:solidFill>
              </a:rPr>
              <a:t>Mindmap</a:t>
            </a:r>
            <a:r>
              <a:rPr lang="en-IN" sz="4500" dirty="0" smtClean="0">
                <a:solidFill>
                  <a:srgbClr val="002060"/>
                </a:solidFill>
              </a:rPr>
              <a:t> modules.</a:t>
            </a:r>
          </a:p>
          <a:p>
            <a:pPr algn="just"/>
            <a:r>
              <a:rPr lang="en-IN" sz="5100" dirty="0" smtClean="0">
                <a:solidFill>
                  <a:srgbClr val="002060"/>
                </a:solidFill>
              </a:rPr>
              <a:t>Scoring is dependent of the Game-rules</a:t>
            </a:r>
            <a:endParaRPr lang="en-US" sz="51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sz="4500" dirty="0" smtClean="0">
                <a:solidFill>
                  <a:srgbClr val="002060"/>
                </a:solidFill>
              </a:rPr>
              <a:t>	Example: </a:t>
            </a:r>
          </a:p>
          <a:p>
            <a:pPr algn="just">
              <a:buNone/>
            </a:pPr>
            <a:r>
              <a:rPr lang="en-IN" sz="4500" dirty="0" smtClean="0">
                <a:solidFill>
                  <a:srgbClr val="002060"/>
                </a:solidFill>
              </a:rPr>
              <a:t>	The </a:t>
            </a:r>
            <a:r>
              <a:rPr lang="en-IN" sz="4500" dirty="0" err="1" smtClean="0">
                <a:solidFill>
                  <a:srgbClr val="002060"/>
                </a:solidFill>
              </a:rPr>
              <a:t>Vocab</a:t>
            </a:r>
            <a:r>
              <a:rPr lang="en-IN" sz="4500" dirty="0" smtClean="0">
                <a:solidFill>
                  <a:srgbClr val="002060"/>
                </a:solidFill>
              </a:rPr>
              <a:t>-learning and Sentence-construction modules follow the rules of standard Scrabble game with a little modifications that prohibit </a:t>
            </a:r>
            <a:r>
              <a:rPr lang="en-IN" sz="4500" dirty="0" smtClean="0">
                <a:solidFill>
                  <a:srgbClr val="002060"/>
                </a:solidFill>
              </a:rPr>
              <a:t>monotony </a:t>
            </a:r>
            <a:r>
              <a:rPr lang="en-IN" sz="4500" dirty="0" smtClean="0">
                <a:solidFill>
                  <a:srgbClr val="002060"/>
                </a:solidFill>
              </a:rPr>
              <a:t>in the </a:t>
            </a:r>
            <a:r>
              <a:rPr lang="en-IN" sz="4500" dirty="0" smtClean="0">
                <a:solidFill>
                  <a:srgbClr val="002060"/>
                </a:solidFill>
              </a:rPr>
              <a:t>articulations and </a:t>
            </a:r>
            <a:r>
              <a:rPr lang="en-IN" sz="4500" dirty="0" smtClean="0">
                <a:solidFill>
                  <a:srgbClr val="002060"/>
                </a:solidFill>
              </a:rPr>
              <a:t>facilitates better utilization of the board space.	</a:t>
            </a:r>
            <a:endParaRPr lang="en-US" sz="45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sz="4500" dirty="0" smtClean="0">
                <a:solidFill>
                  <a:srgbClr val="002060"/>
                </a:solidFill>
              </a:rPr>
              <a:t>	</a:t>
            </a:r>
            <a:r>
              <a:rPr lang="en-IN" sz="4500" i="1" dirty="0" err="1" smtClean="0">
                <a:solidFill>
                  <a:srgbClr val="002060"/>
                </a:solidFill>
              </a:rPr>
              <a:t>Mindmap</a:t>
            </a:r>
            <a:r>
              <a:rPr lang="en-IN" sz="4500" dirty="0" smtClean="0">
                <a:solidFill>
                  <a:srgbClr val="002060"/>
                </a:solidFill>
              </a:rPr>
              <a:t> is a tool for remembering a theme and its logical associates in a structured manner and hence is applicable to learn any subject. Basis of the </a:t>
            </a:r>
            <a:r>
              <a:rPr lang="en-IN" sz="4500" dirty="0" err="1" smtClean="0">
                <a:solidFill>
                  <a:srgbClr val="002060"/>
                </a:solidFill>
              </a:rPr>
              <a:t>Mindmap</a:t>
            </a:r>
            <a:r>
              <a:rPr lang="en-IN" sz="4500" dirty="0" smtClean="0">
                <a:solidFill>
                  <a:srgbClr val="002060"/>
                </a:solidFill>
              </a:rPr>
              <a:t>-score is the association weights between the terms.</a:t>
            </a:r>
            <a:endParaRPr lang="en-US" sz="4500" dirty="0" smtClean="0">
              <a:solidFill>
                <a:srgbClr val="002060"/>
              </a:solidFill>
            </a:endParaRP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Example Corpora and </a:t>
            </a:r>
            <a:r>
              <a:rPr lang="en-US" dirty="0" err="1" smtClean="0">
                <a:latin typeface="Arial Black" pitchFamily="34" charset="0"/>
              </a:rPr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lvl="3"/>
            <a:endParaRPr lang="en-US" dirty="0" smtClean="0">
              <a:solidFill>
                <a:srgbClr val="002060"/>
              </a:solidFill>
            </a:endParaRPr>
          </a:p>
          <a:p>
            <a:pPr lvl="3"/>
            <a:r>
              <a:rPr lang="en-US" dirty="0" smtClean="0">
                <a:solidFill>
                  <a:srgbClr val="002060"/>
                </a:solidFill>
              </a:rPr>
              <a:t>Edges are labeled with association weights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wordn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429000"/>
            <a:ext cx="7010400" cy="2895600"/>
          </a:xfrm>
          <a:prstGeom prst="rect">
            <a:avLst/>
          </a:prstGeom>
        </p:spPr>
      </p:pic>
      <p:pic>
        <p:nvPicPr>
          <p:cNvPr id="5" name="Content Placeholder 3" descr="yere.jpg"/>
          <p:cNvPicPr>
            <a:picLocks noChangeAspect="1"/>
          </p:cNvPicPr>
          <p:nvPr/>
        </p:nvPicPr>
        <p:blipFill>
          <a:blip r:embed="rId3" cstate="print"/>
          <a:srcRect l="1887" t="4539" r="1887" b="75125"/>
          <a:stretch>
            <a:fillRect/>
          </a:stretch>
        </p:blipFill>
        <p:spPr>
          <a:xfrm>
            <a:off x="457200" y="1295400"/>
            <a:ext cx="7772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From Corpus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IN" sz="3500" u="sng" dirty="0" smtClean="0">
                <a:solidFill>
                  <a:srgbClr val="002060"/>
                </a:solidFill>
              </a:rPr>
              <a:t>User Dictionary</a:t>
            </a:r>
            <a:r>
              <a:rPr lang="en-IN" sz="3500" dirty="0" smtClean="0">
                <a:solidFill>
                  <a:srgbClr val="002060"/>
                </a:solidFill>
              </a:rPr>
              <a:t>: </a:t>
            </a:r>
          </a:p>
          <a:p>
            <a:pPr>
              <a:buNone/>
            </a:pPr>
            <a:r>
              <a:rPr lang="en-IN" sz="3500" dirty="0" smtClean="0">
                <a:solidFill>
                  <a:srgbClr val="002060"/>
                </a:solidFill>
              </a:rPr>
              <a:t>   Identify unique strings </a:t>
            </a:r>
          </a:p>
          <a:p>
            <a:r>
              <a:rPr lang="en-US" sz="3500" u="sng" dirty="0" smtClean="0">
                <a:solidFill>
                  <a:srgbClr val="002060"/>
                </a:solidFill>
              </a:rPr>
              <a:t>User Corpora</a:t>
            </a:r>
            <a:r>
              <a:rPr lang="en-US" sz="3500" dirty="0" smtClean="0">
                <a:solidFill>
                  <a:srgbClr val="002060"/>
                </a:solidFill>
              </a:rPr>
              <a:t>: </a:t>
            </a:r>
          </a:p>
          <a:p>
            <a:pPr>
              <a:buNone/>
            </a:pPr>
            <a:r>
              <a:rPr lang="en-US" sz="3500" dirty="0" smtClean="0">
                <a:solidFill>
                  <a:srgbClr val="002060"/>
                </a:solidFill>
              </a:rPr>
              <a:t>   Collection of K-length strings</a:t>
            </a:r>
          </a:p>
          <a:p>
            <a:r>
              <a:rPr lang="en-US" sz="3500" u="sng" dirty="0" smtClean="0">
                <a:solidFill>
                  <a:srgbClr val="002060"/>
                </a:solidFill>
              </a:rPr>
              <a:t>User </a:t>
            </a:r>
            <a:r>
              <a:rPr lang="en-US" sz="3500" u="sng" dirty="0" err="1" smtClean="0">
                <a:solidFill>
                  <a:srgbClr val="002060"/>
                </a:solidFill>
              </a:rPr>
              <a:t>Wordnet</a:t>
            </a:r>
            <a:r>
              <a:rPr lang="en-US" sz="3500" dirty="0" smtClean="0">
                <a:solidFill>
                  <a:srgbClr val="002060"/>
                </a:solidFill>
              </a:rPr>
              <a:t>: </a:t>
            </a:r>
          </a:p>
          <a:p>
            <a:pPr>
              <a:buNone/>
            </a:pPr>
            <a:r>
              <a:rPr lang="en-US" sz="3500" dirty="0" smtClean="0">
                <a:solidFill>
                  <a:srgbClr val="002060"/>
                </a:solidFill>
              </a:rPr>
              <a:t> </a:t>
            </a:r>
            <a:r>
              <a:rPr lang="en-US" sz="3500" dirty="0" smtClean="0">
                <a:solidFill>
                  <a:srgbClr val="002060"/>
                </a:solidFill>
              </a:rPr>
              <a:t>  Generate association weights for the n-near terms</a:t>
            </a:r>
            <a:endParaRPr lang="en-IN" sz="3500" dirty="0" smtClean="0">
              <a:solidFill>
                <a:srgbClr val="002060"/>
              </a:solidFill>
            </a:endParaRP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1005</TotalTime>
  <Words>501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Slide 1</vt:lpstr>
      <vt:lpstr>Preamble </vt:lpstr>
      <vt:lpstr>Motivation </vt:lpstr>
      <vt:lpstr>Pre-processing </vt:lpstr>
      <vt:lpstr>Generating an instance… </vt:lpstr>
      <vt:lpstr>Evaluation </vt:lpstr>
      <vt:lpstr>Example Game-rules </vt:lpstr>
      <vt:lpstr>Example Corpora and Wordnet</vt:lpstr>
      <vt:lpstr>From Corpus to</vt:lpstr>
      <vt:lpstr>Contributions </vt:lpstr>
      <vt:lpstr>observations </vt:lpstr>
      <vt:lpstr>Status of the work </vt:lpstr>
      <vt:lpstr>References </vt:lpstr>
      <vt:lpstr>THANK YOU!...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Madhuri</dc:creator>
  <cp:lastModifiedBy>JKJK</cp:lastModifiedBy>
  <cp:revision>36</cp:revision>
  <dcterms:created xsi:type="dcterms:W3CDTF">2012-12-25T16:29:00Z</dcterms:created>
  <dcterms:modified xsi:type="dcterms:W3CDTF">2012-12-29T02:49:39Z</dcterms:modified>
</cp:coreProperties>
</file>