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5143500" cx="9144000"/>
  <p:notesSz cx="6858000" cy="9144000"/>
  <p:embeddedFontLst>
    <p:embeddedFont>
      <p:font typeface="Roboto"/>
      <p:regular r:id="rId52"/>
      <p:bold r:id="rId53"/>
      <p:italic r:id="rId54"/>
      <p:boldItalic r:id="rId55"/>
    </p:embeddedFont>
    <p:embeddedFont>
      <p:font typeface="Montserrat"/>
      <p:regular r:id="rId56"/>
      <p:bold r:id="rId57"/>
      <p:italic r:id="rId58"/>
      <p:boldItalic r:id="rId59"/>
    </p:embeddedFont>
    <p:embeddedFont>
      <p:font typeface="Roboto Mono"/>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RobotoMono-italic.fntdata"/><Relationship Id="rId61" Type="http://schemas.openxmlformats.org/officeDocument/2006/relationships/font" Target="fonts/RobotoMono-bold.fntdata"/><Relationship Id="rId20" Type="http://schemas.openxmlformats.org/officeDocument/2006/relationships/slide" Target="slides/slide16.xml"/><Relationship Id="rId63" Type="http://schemas.openxmlformats.org/officeDocument/2006/relationships/font" Target="fonts/RobotoMono-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RobotoMono-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7.xml"/><Relationship Id="rId55" Type="http://schemas.openxmlformats.org/officeDocument/2006/relationships/font" Target="fonts/Roboto-boldItalic.fntdata"/><Relationship Id="rId10" Type="http://schemas.openxmlformats.org/officeDocument/2006/relationships/slide" Target="slides/slide6.xml"/><Relationship Id="rId54" Type="http://schemas.openxmlformats.org/officeDocument/2006/relationships/font" Target="fonts/Roboto-italic.fntdata"/><Relationship Id="rId13" Type="http://schemas.openxmlformats.org/officeDocument/2006/relationships/slide" Target="slides/slide9.xml"/><Relationship Id="rId57" Type="http://schemas.openxmlformats.org/officeDocument/2006/relationships/font" Target="fonts/Montserrat-bold.fntdata"/><Relationship Id="rId12" Type="http://schemas.openxmlformats.org/officeDocument/2006/relationships/slide" Target="slides/slide8.xml"/><Relationship Id="rId56" Type="http://schemas.openxmlformats.org/officeDocument/2006/relationships/font" Target="fonts/Montserrat-regular.fntdata"/><Relationship Id="rId15" Type="http://schemas.openxmlformats.org/officeDocument/2006/relationships/slide" Target="slides/slide11.xml"/><Relationship Id="rId59" Type="http://schemas.openxmlformats.org/officeDocument/2006/relationships/font" Target="fonts/Montserrat-boldItalic.fntdata"/><Relationship Id="rId14" Type="http://schemas.openxmlformats.org/officeDocument/2006/relationships/slide" Target="slides/slide10.xml"/><Relationship Id="rId58" Type="http://schemas.openxmlformats.org/officeDocument/2006/relationships/font" Target="fonts/Montserrat-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qomarullah/mengenal-ssl-pinning-untuk-keamanan-aplikasi-mobile-baac5be2ecf6"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qomarullah/mengenal-ssl-pinning-untuk-keamanan-aplikasi-mobile-baac5be2ecf6"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57cb3a14d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57cb3a14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57cb3a14d_0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57cb3a14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57cb3a14d_0_1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57cb3a14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68b939381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68b93938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57cb3a14d_0_1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57cb3a14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easily generate proguard rules for your classes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57cb3a14d_0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57cb3a14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 why you need to encrypt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59106422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5910642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 why you need to encrypt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7c90a45b8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7c90a45b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 why you need to encrypt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7c90a45b8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7c90a45b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 why you need to encrypt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691c947b3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691c947b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 why you need to encrypt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57cb3a14d_0_1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57cb3a14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65a98863f_0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65a98863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65a98863f_0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65a98863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65a98863f_0_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65a98863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then you can use Proguard to deobfuscate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65a98863f_0_1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65a98863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65a98863f_0_1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65a98863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65a98863f_0_1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65a98863f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557cb3a14d_0_1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57cb3a14d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could be the easiest measure but the dumbest if not checked correctly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65a98863f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65a98863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could be the easiest measure but the dumbest if not checked correctly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57cb3a14d_0_1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57cb3a14d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Security selalu jadi konsiderasi dan concern user</a:t>
            </a:r>
            <a:endParaRPr/>
          </a:p>
          <a:p>
            <a:pPr indent="-317500" lvl="0" marL="457200" rtl="0" algn="l">
              <a:spcBef>
                <a:spcPts val="0"/>
              </a:spcBef>
              <a:spcAft>
                <a:spcPts val="0"/>
              </a:spcAft>
              <a:buSzPts val="1400"/>
              <a:buAutoNum type="arabicPeriod"/>
            </a:pPr>
            <a:r>
              <a:rPr lang="en"/>
              <a:t>Membuat aplikasi kita aman sama halnya seperti membuat safety belt yang tidak optional bagi user</a:t>
            </a:r>
            <a:endParaRPr/>
          </a:p>
          <a:p>
            <a:pPr indent="0" lvl="0" marL="45720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65a98863f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65a98863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65a98863f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65a98863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65a98863f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65a98863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68b93938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68b9393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57cb3a14d_0_1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57cb3a14d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65a98863f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65a98863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557cb3a14d_0_1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557cb3a14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691c947b3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691c947b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557cb3a14d_0_1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557cb3a14d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50">
                <a:solidFill>
                  <a:srgbClr val="242729"/>
                </a:solidFill>
              </a:rPr>
              <a:t>Typically certificates are validated by checking the signature hierarchy; </a:t>
            </a:r>
            <a:r>
              <a:rPr lang="en" sz="1000">
                <a:solidFill>
                  <a:srgbClr val="242729"/>
                </a:solidFill>
                <a:highlight>
                  <a:srgbClr val="EFF0F1"/>
                </a:highlight>
                <a:latin typeface="Consolas"/>
                <a:ea typeface="Consolas"/>
                <a:cs typeface="Consolas"/>
                <a:sym typeface="Consolas"/>
              </a:rPr>
              <a:t>MyCert</a:t>
            </a:r>
            <a:r>
              <a:rPr lang="en" sz="1150">
                <a:solidFill>
                  <a:srgbClr val="242729"/>
                </a:solidFill>
              </a:rPr>
              <a:t> is signed by </a:t>
            </a:r>
            <a:r>
              <a:rPr lang="en" sz="1000">
                <a:solidFill>
                  <a:srgbClr val="242729"/>
                </a:solidFill>
                <a:highlight>
                  <a:srgbClr val="EFF0F1"/>
                </a:highlight>
                <a:latin typeface="Consolas"/>
                <a:ea typeface="Consolas"/>
                <a:cs typeface="Consolas"/>
                <a:sym typeface="Consolas"/>
              </a:rPr>
              <a:t>IntermediateCert</a:t>
            </a:r>
            <a:r>
              <a:rPr lang="en" sz="1150">
                <a:solidFill>
                  <a:srgbClr val="242729"/>
                </a:solidFill>
              </a:rPr>
              <a:t> which is signed by </a:t>
            </a:r>
            <a:r>
              <a:rPr lang="en" sz="1000">
                <a:solidFill>
                  <a:srgbClr val="242729"/>
                </a:solidFill>
                <a:highlight>
                  <a:srgbClr val="EFF0F1"/>
                </a:highlight>
                <a:latin typeface="Consolas"/>
                <a:ea typeface="Consolas"/>
                <a:cs typeface="Consolas"/>
                <a:sym typeface="Consolas"/>
              </a:rPr>
              <a:t>RootCert</a:t>
            </a:r>
            <a:r>
              <a:rPr lang="en" sz="1150">
                <a:solidFill>
                  <a:srgbClr val="242729"/>
                </a:solidFill>
              </a:rPr>
              <a:t>, and RootCert is listed in my computer's "certificates to trust" store.</a:t>
            </a:r>
            <a:endParaRPr sz="1150">
              <a:solidFill>
                <a:srgbClr val="242729"/>
              </a:solidFill>
            </a:endParaRPr>
          </a:p>
          <a:p>
            <a:pPr indent="0" lvl="0" marL="0" rtl="0" algn="l">
              <a:lnSpc>
                <a:spcPct val="115000"/>
              </a:lnSpc>
              <a:spcBef>
                <a:spcPts val="1100"/>
              </a:spcBef>
              <a:spcAft>
                <a:spcPts val="0"/>
              </a:spcAft>
              <a:buClr>
                <a:schemeClr val="dk1"/>
              </a:buClr>
              <a:buSzPts val="1100"/>
              <a:buFont typeface="Arial"/>
              <a:buNone/>
            </a:pPr>
            <a:r>
              <a:rPr lang="en" sz="1150">
                <a:solidFill>
                  <a:srgbClr val="242729"/>
                </a:solidFill>
              </a:rPr>
              <a:t>Certificate Pinning is where you ignore that whole thing, and say trust </a:t>
            </a:r>
            <a:r>
              <a:rPr i="1" lang="en" sz="1150">
                <a:solidFill>
                  <a:srgbClr val="242729"/>
                </a:solidFill>
              </a:rPr>
              <a:t>this certificate only</a:t>
            </a:r>
            <a:r>
              <a:rPr lang="en" sz="1150">
                <a:solidFill>
                  <a:srgbClr val="242729"/>
                </a:solidFill>
              </a:rPr>
              <a:t> or perhaps trust only certificates </a:t>
            </a:r>
            <a:r>
              <a:rPr i="1" lang="en" sz="1150">
                <a:solidFill>
                  <a:srgbClr val="242729"/>
                </a:solidFill>
              </a:rPr>
              <a:t>signed by this certificate</a:t>
            </a:r>
            <a:r>
              <a:rPr lang="en" sz="1150">
                <a:solidFill>
                  <a:srgbClr val="242729"/>
                </a:solidFill>
              </a:rPr>
              <a:t>.</a:t>
            </a:r>
            <a:endParaRPr sz="1150">
              <a:solidFill>
                <a:srgbClr val="242729"/>
              </a:solidFill>
            </a:endParaRPr>
          </a:p>
          <a:p>
            <a:pPr indent="0" lvl="0" marL="0" rtl="0" algn="l">
              <a:lnSpc>
                <a:spcPct val="115000"/>
              </a:lnSpc>
              <a:spcBef>
                <a:spcPts val="1100"/>
              </a:spcBef>
              <a:spcAft>
                <a:spcPts val="0"/>
              </a:spcAft>
              <a:buNone/>
            </a:pPr>
            <a:r>
              <a:rPr lang="en" sz="1150">
                <a:solidFill>
                  <a:srgbClr val="242729"/>
                </a:solidFill>
              </a:rPr>
              <a:t>So for example, if you go to google.com, your browser will trust the certificate if it's signed by Verisign, Digicert, Thawte, or the Hong Kong Post Office (and dozens others). But if you use (on newer versions) Microsoft Windows Update, it will ONLY trust certificates signed by Microsoft. No Verisign, no Digicert, no Hong Kong Post office.</a:t>
            </a:r>
            <a:endParaRPr sz="1150">
              <a:solidFill>
                <a:srgbClr val="242729"/>
              </a:solidFill>
            </a:endParaRPr>
          </a:p>
          <a:p>
            <a:pPr indent="0" lvl="0" marL="0" rtl="0" algn="l">
              <a:lnSpc>
                <a:spcPct val="115000"/>
              </a:lnSpc>
              <a:spcBef>
                <a:spcPts val="1100"/>
              </a:spcBef>
              <a:spcAft>
                <a:spcPts val="0"/>
              </a:spcAft>
              <a:buNone/>
            </a:pPr>
            <a:r>
              <a:t/>
            </a:r>
            <a:endParaRPr sz="1150">
              <a:solidFill>
                <a:srgbClr val="242729"/>
              </a:solidFill>
            </a:endParaRPr>
          </a:p>
          <a:p>
            <a:pPr indent="0" lvl="0" marL="0" rtl="0" algn="l">
              <a:lnSpc>
                <a:spcPct val="115000"/>
              </a:lnSpc>
              <a:spcBef>
                <a:spcPts val="1100"/>
              </a:spcBef>
              <a:spcAft>
                <a:spcPts val="0"/>
              </a:spcAft>
              <a:buClr>
                <a:schemeClr val="dk1"/>
              </a:buClr>
              <a:buSzPts val="1100"/>
              <a:buFont typeface="Arial"/>
              <a:buNone/>
            </a:pPr>
            <a:r>
              <a:rPr lang="en" sz="1150">
                <a:solidFill>
                  <a:srgbClr val="242729"/>
                </a:solidFill>
              </a:rPr>
              <a:t>More: </a:t>
            </a:r>
            <a:r>
              <a:rPr lang="en" u="sng">
                <a:solidFill>
                  <a:schemeClr val="hlink"/>
                </a:solidFill>
                <a:hlinkClick r:id="rId2"/>
              </a:rPr>
              <a:t>https://medium.com/@qomarullah/mengenal-ssl-pinning-untuk-keamanan-aplikasi-mobile-baac5be2ecf6</a:t>
            </a:r>
            <a:endParaRPr sz="1150">
              <a:solidFill>
                <a:srgbClr val="242729"/>
              </a:solidFill>
            </a:endParaRPr>
          </a:p>
          <a:p>
            <a:pPr indent="0" lvl="0" marL="0" rtl="0" algn="l">
              <a:spcBef>
                <a:spcPts val="110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5691c947b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5691c947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50">
                <a:solidFill>
                  <a:srgbClr val="242729"/>
                </a:solidFill>
              </a:rPr>
              <a:t>Typically certificates are validated by checking the signature hierarchy; </a:t>
            </a:r>
            <a:r>
              <a:rPr lang="en" sz="1000">
                <a:solidFill>
                  <a:srgbClr val="242729"/>
                </a:solidFill>
                <a:highlight>
                  <a:srgbClr val="EFF0F1"/>
                </a:highlight>
                <a:latin typeface="Consolas"/>
                <a:ea typeface="Consolas"/>
                <a:cs typeface="Consolas"/>
                <a:sym typeface="Consolas"/>
              </a:rPr>
              <a:t>MyCert</a:t>
            </a:r>
            <a:r>
              <a:rPr lang="en" sz="1150">
                <a:solidFill>
                  <a:srgbClr val="242729"/>
                </a:solidFill>
              </a:rPr>
              <a:t> is signed by </a:t>
            </a:r>
            <a:r>
              <a:rPr lang="en" sz="1000">
                <a:solidFill>
                  <a:srgbClr val="242729"/>
                </a:solidFill>
                <a:highlight>
                  <a:srgbClr val="EFF0F1"/>
                </a:highlight>
                <a:latin typeface="Consolas"/>
                <a:ea typeface="Consolas"/>
                <a:cs typeface="Consolas"/>
                <a:sym typeface="Consolas"/>
              </a:rPr>
              <a:t>IntermediateCert</a:t>
            </a:r>
            <a:r>
              <a:rPr lang="en" sz="1150">
                <a:solidFill>
                  <a:srgbClr val="242729"/>
                </a:solidFill>
              </a:rPr>
              <a:t> which is signed by </a:t>
            </a:r>
            <a:r>
              <a:rPr lang="en" sz="1000">
                <a:solidFill>
                  <a:srgbClr val="242729"/>
                </a:solidFill>
                <a:highlight>
                  <a:srgbClr val="EFF0F1"/>
                </a:highlight>
                <a:latin typeface="Consolas"/>
                <a:ea typeface="Consolas"/>
                <a:cs typeface="Consolas"/>
                <a:sym typeface="Consolas"/>
              </a:rPr>
              <a:t>RootCert</a:t>
            </a:r>
            <a:r>
              <a:rPr lang="en" sz="1150">
                <a:solidFill>
                  <a:srgbClr val="242729"/>
                </a:solidFill>
              </a:rPr>
              <a:t>, and RootCert is listed in my computer's "certificates to trust" store.</a:t>
            </a:r>
            <a:endParaRPr sz="1150">
              <a:solidFill>
                <a:srgbClr val="242729"/>
              </a:solidFill>
            </a:endParaRPr>
          </a:p>
          <a:p>
            <a:pPr indent="0" lvl="0" marL="0" rtl="0" algn="l">
              <a:lnSpc>
                <a:spcPct val="115000"/>
              </a:lnSpc>
              <a:spcBef>
                <a:spcPts val="1100"/>
              </a:spcBef>
              <a:spcAft>
                <a:spcPts val="0"/>
              </a:spcAft>
              <a:buClr>
                <a:schemeClr val="dk1"/>
              </a:buClr>
              <a:buSzPts val="1100"/>
              <a:buFont typeface="Arial"/>
              <a:buNone/>
            </a:pPr>
            <a:r>
              <a:rPr lang="en" sz="1150">
                <a:solidFill>
                  <a:srgbClr val="242729"/>
                </a:solidFill>
              </a:rPr>
              <a:t>Certificate Pinning is where you ignore that whole thing, and say trust </a:t>
            </a:r>
            <a:r>
              <a:rPr i="1" lang="en" sz="1150">
                <a:solidFill>
                  <a:srgbClr val="242729"/>
                </a:solidFill>
              </a:rPr>
              <a:t>this certificate only</a:t>
            </a:r>
            <a:r>
              <a:rPr lang="en" sz="1150">
                <a:solidFill>
                  <a:srgbClr val="242729"/>
                </a:solidFill>
              </a:rPr>
              <a:t> or perhaps trust only certificates </a:t>
            </a:r>
            <a:r>
              <a:rPr i="1" lang="en" sz="1150">
                <a:solidFill>
                  <a:srgbClr val="242729"/>
                </a:solidFill>
              </a:rPr>
              <a:t>signed by this certificate</a:t>
            </a:r>
            <a:r>
              <a:rPr lang="en" sz="1150">
                <a:solidFill>
                  <a:srgbClr val="242729"/>
                </a:solidFill>
              </a:rPr>
              <a:t>.</a:t>
            </a:r>
            <a:endParaRPr sz="1150">
              <a:solidFill>
                <a:srgbClr val="242729"/>
              </a:solidFill>
            </a:endParaRPr>
          </a:p>
          <a:p>
            <a:pPr indent="0" lvl="0" marL="0" rtl="0" algn="l">
              <a:lnSpc>
                <a:spcPct val="115000"/>
              </a:lnSpc>
              <a:spcBef>
                <a:spcPts val="1100"/>
              </a:spcBef>
              <a:spcAft>
                <a:spcPts val="0"/>
              </a:spcAft>
              <a:buNone/>
            </a:pPr>
            <a:r>
              <a:rPr lang="en" sz="1150">
                <a:solidFill>
                  <a:srgbClr val="242729"/>
                </a:solidFill>
              </a:rPr>
              <a:t>So for example, if you go to google.com, your browser will trust the certificate if it's signed by Verisign, Digicert, Thawte, or the Hong Kong Post Office (and dozens others). But if you use (on newer versions) Microsoft Windows Update, it will ONLY trust certificates signed by Microsoft. No Verisign, no Digicert, no Hong Kong Post office.</a:t>
            </a:r>
            <a:endParaRPr sz="1150">
              <a:solidFill>
                <a:srgbClr val="242729"/>
              </a:solidFill>
            </a:endParaRPr>
          </a:p>
          <a:p>
            <a:pPr indent="0" lvl="0" marL="0" rtl="0" algn="l">
              <a:lnSpc>
                <a:spcPct val="115000"/>
              </a:lnSpc>
              <a:spcBef>
                <a:spcPts val="1100"/>
              </a:spcBef>
              <a:spcAft>
                <a:spcPts val="0"/>
              </a:spcAft>
              <a:buNone/>
            </a:pPr>
            <a:r>
              <a:t/>
            </a:r>
            <a:endParaRPr sz="1150">
              <a:solidFill>
                <a:srgbClr val="242729"/>
              </a:solidFill>
            </a:endParaRPr>
          </a:p>
          <a:p>
            <a:pPr indent="0" lvl="0" marL="0" rtl="0" algn="l">
              <a:lnSpc>
                <a:spcPct val="115000"/>
              </a:lnSpc>
              <a:spcBef>
                <a:spcPts val="1100"/>
              </a:spcBef>
              <a:spcAft>
                <a:spcPts val="0"/>
              </a:spcAft>
              <a:buClr>
                <a:schemeClr val="dk1"/>
              </a:buClr>
              <a:buSzPts val="1100"/>
              <a:buFont typeface="Arial"/>
              <a:buNone/>
            </a:pPr>
            <a:r>
              <a:rPr lang="en" sz="1150">
                <a:solidFill>
                  <a:srgbClr val="242729"/>
                </a:solidFill>
              </a:rPr>
              <a:t>More: </a:t>
            </a:r>
            <a:r>
              <a:rPr lang="en" u="sng">
                <a:solidFill>
                  <a:schemeClr val="hlink"/>
                </a:solidFill>
                <a:hlinkClick r:id="rId2"/>
              </a:rPr>
              <a:t>https://medium.com/@qomarullah/mengenal-ssl-pinning-untuk-keamanan-aplikasi-mobile-baac5be2ecf6</a:t>
            </a:r>
            <a:endParaRPr sz="1150">
              <a:solidFill>
                <a:srgbClr val="242729"/>
              </a:solidFill>
            </a:endParaRPr>
          </a:p>
          <a:p>
            <a:pPr indent="0" lvl="0" marL="0" rtl="0" algn="l">
              <a:spcBef>
                <a:spcPts val="11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57cb3a14d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57cb3a14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557cb3a14d_0_1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557cb3a14d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565a98863f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565a98863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557cb3a14d_0_2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557cb3a14d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557cb3a14d_0_1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557cb3a14d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565a98863f_0_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565a98863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557cb3a14d_0_2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557cb3a14d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558684f64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558684f6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557cb3a14d_0_2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557cb3a14d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57cb3a14d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57cb3a14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57cb3a14d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57cb3a14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Explain why the two point before is our main problem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57cb3a14d_0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57cb3a14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Kita sudah tau problem kita apa, sekarang ini cara2 biar aplikasi kamu lebih aman</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57cb3a14d_0_1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57cb3a14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6FA8DC"/>
        </a:solidFill>
      </p:bgPr>
    </p:bg>
    <p:spTree>
      <p:nvGrpSpPr>
        <p:cNvPr id="9" name="Shape 9"/>
        <p:cNvGrpSpPr/>
        <p:nvPr/>
      </p:nvGrpSpPr>
      <p:grpSpPr>
        <a:xfrm>
          <a:off x="0" y="0"/>
          <a:ext cx="0" cy="0"/>
          <a:chOff x="0" y="0"/>
          <a:chExt cx="0" cy="0"/>
        </a:xfrm>
      </p:grpSpPr>
      <p:pic>
        <p:nvPicPr>
          <p:cNvPr descr="aemelia_icons.png" id="10" name="Google Shape;10;p2"/>
          <p:cNvPicPr preferRelativeResize="0"/>
          <p:nvPr/>
        </p:nvPicPr>
        <p:blipFill rotWithShape="1">
          <a:blip r:embed="rId2">
            <a:alphaModFix amt="40000"/>
          </a:blip>
          <a:srcRect b="30860" l="0" r="0" t="30860"/>
          <a:stretch/>
        </p:blipFill>
        <p:spPr>
          <a:xfrm>
            <a:off x="0" y="-2"/>
            <a:ext cx="9144000" cy="1968874"/>
          </a:xfrm>
          <a:prstGeom prst="rect">
            <a:avLst/>
          </a:prstGeom>
          <a:noFill/>
          <a:ln>
            <a:noFill/>
          </a:ln>
        </p:spPr>
      </p:pic>
      <p:sp>
        <p:nvSpPr>
          <p:cNvPr id="11" name="Google Shape;11;p2"/>
          <p:cNvSpPr txBox="1"/>
          <p:nvPr>
            <p:ph type="ctrTitle"/>
          </p:nvPr>
        </p:nvSpPr>
        <p:spPr>
          <a:xfrm>
            <a:off x="2786525" y="1968875"/>
            <a:ext cx="5859600" cy="2766300"/>
          </a:xfrm>
          <a:prstGeom prst="rect">
            <a:avLst/>
          </a:prstGeom>
        </p:spPr>
        <p:txBody>
          <a:bodyPr anchorCtr="0" anchor="b" bIns="91425" lIns="91425" spcFirstLastPara="1" rIns="91425" wrap="square" tIns="91425"/>
          <a:lstStyle>
            <a:lvl1pPr lvl="0" algn="r">
              <a:spcBef>
                <a:spcPts val="0"/>
              </a:spcBef>
              <a:spcAft>
                <a:spcPts val="0"/>
              </a:spcAft>
              <a:buClr>
                <a:srgbClr val="FFFFFF"/>
              </a:buClr>
              <a:buSzPts val="4800"/>
              <a:buNone/>
              <a:defRPr sz="4800">
                <a:solidFill>
                  <a:srgbClr val="FFFFFF"/>
                </a:solidFill>
              </a:defRPr>
            </a:lvl1pPr>
            <a:lvl2pPr lvl="1" algn="ctr">
              <a:spcBef>
                <a:spcPts val="0"/>
              </a:spcBef>
              <a:spcAft>
                <a:spcPts val="0"/>
              </a:spcAft>
              <a:buClr>
                <a:srgbClr val="FFFFFF"/>
              </a:buClr>
              <a:buSzPts val="4800"/>
              <a:buNone/>
              <a:defRPr sz="4800">
                <a:solidFill>
                  <a:srgbClr val="FFFFFF"/>
                </a:solidFill>
              </a:defRPr>
            </a:lvl2pPr>
            <a:lvl3pPr lvl="2" algn="ctr">
              <a:spcBef>
                <a:spcPts val="0"/>
              </a:spcBef>
              <a:spcAft>
                <a:spcPts val="0"/>
              </a:spcAft>
              <a:buClr>
                <a:srgbClr val="FFFFFF"/>
              </a:buClr>
              <a:buSzPts val="4800"/>
              <a:buNone/>
              <a:defRPr sz="4800">
                <a:solidFill>
                  <a:srgbClr val="FFFFFF"/>
                </a:solidFill>
              </a:defRPr>
            </a:lvl3pPr>
            <a:lvl4pPr lvl="3" algn="ctr">
              <a:spcBef>
                <a:spcPts val="0"/>
              </a:spcBef>
              <a:spcAft>
                <a:spcPts val="0"/>
              </a:spcAft>
              <a:buClr>
                <a:srgbClr val="FFFFFF"/>
              </a:buClr>
              <a:buSzPts val="4800"/>
              <a:buNone/>
              <a:defRPr sz="4800">
                <a:solidFill>
                  <a:srgbClr val="FFFFFF"/>
                </a:solidFill>
              </a:defRPr>
            </a:lvl4pPr>
            <a:lvl5pPr lvl="4" algn="ctr">
              <a:spcBef>
                <a:spcPts val="0"/>
              </a:spcBef>
              <a:spcAft>
                <a:spcPts val="0"/>
              </a:spcAft>
              <a:buClr>
                <a:srgbClr val="FFFFFF"/>
              </a:buClr>
              <a:buSzPts val="4800"/>
              <a:buNone/>
              <a:defRPr sz="4800">
                <a:solidFill>
                  <a:srgbClr val="FFFFFF"/>
                </a:solidFill>
              </a:defRPr>
            </a:lvl5pPr>
            <a:lvl6pPr lvl="5" algn="ctr">
              <a:spcBef>
                <a:spcPts val="0"/>
              </a:spcBef>
              <a:spcAft>
                <a:spcPts val="0"/>
              </a:spcAft>
              <a:buClr>
                <a:srgbClr val="FFFFFF"/>
              </a:buClr>
              <a:buSzPts val="4800"/>
              <a:buNone/>
              <a:defRPr sz="4800">
                <a:solidFill>
                  <a:srgbClr val="FFFFFF"/>
                </a:solidFill>
              </a:defRPr>
            </a:lvl6pPr>
            <a:lvl7pPr lvl="6" algn="ctr">
              <a:spcBef>
                <a:spcPts val="0"/>
              </a:spcBef>
              <a:spcAft>
                <a:spcPts val="0"/>
              </a:spcAft>
              <a:buClr>
                <a:srgbClr val="FFFFFF"/>
              </a:buClr>
              <a:buSzPts val="4800"/>
              <a:buNone/>
              <a:defRPr sz="4800">
                <a:solidFill>
                  <a:srgbClr val="FFFFFF"/>
                </a:solidFill>
              </a:defRPr>
            </a:lvl7pPr>
            <a:lvl8pPr lvl="7" algn="ctr">
              <a:spcBef>
                <a:spcPts val="0"/>
              </a:spcBef>
              <a:spcAft>
                <a:spcPts val="0"/>
              </a:spcAft>
              <a:buClr>
                <a:srgbClr val="FFFFFF"/>
              </a:buClr>
              <a:buSzPts val="4800"/>
              <a:buNone/>
              <a:defRPr sz="4800">
                <a:solidFill>
                  <a:srgbClr val="FFFFFF"/>
                </a:solidFill>
              </a:defRPr>
            </a:lvl8pPr>
            <a:lvl9pPr lvl="8" algn="ct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_2">
    <p:spTree>
      <p:nvGrpSpPr>
        <p:cNvPr id="53" name="Shape 53"/>
        <p:cNvGrpSpPr/>
        <p:nvPr/>
      </p:nvGrpSpPr>
      <p:grpSpPr>
        <a:xfrm>
          <a:off x="0" y="0"/>
          <a:ext cx="0" cy="0"/>
          <a:chOff x="0" y="0"/>
          <a:chExt cx="0" cy="0"/>
        </a:xfrm>
      </p:grpSpPr>
      <p:sp>
        <p:nvSpPr>
          <p:cNvPr id="54" name="Google Shape;54;p11"/>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lvl1pPr lvl="0" rtl="0">
              <a:buNone/>
              <a:defRPr>
                <a:solidFill>
                  <a:srgbClr val="9FC5E8"/>
                </a:solidFill>
              </a:defRPr>
            </a:lvl1pPr>
            <a:lvl2pPr lvl="1" rtl="0">
              <a:buNone/>
              <a:defRPr>
                <a:solidFill>
                  <a:srgbClr val="9FC5E8"/>
                </a:solidFill>
              </a:defRPr>
            </a:lvl2pPr>
            <a:lvl3pPr lvl="2" rtl="0">
              <a:buNone/>
              <a:defRPr>
                <a:solidFill>
                  <a:srgbClr val="9FC5E8"/>
                </a:solidFill>
              </a:defRPr>
            </a:lvl3pPr>
            <a:lvl4pPr lvl="3" rtl="0">
              <a:buNone/>
              <a:defRPr>
                <a:solidFill>
                  <a:srgbClr val="9FC5E8"/>
                </a:solidFill>
              </a:defRPr>
            </a:lvl4pPr>
            <a:lvl5pPr lvl="4" rtl="0">
              <a:buNone/>
              <a:defRPr>
                <a:solidFill>
                  <a:srgbClr val="9FC5E8"/>
                </a:solidFill>
              </a:defRPr>
            </a:lvl5pPr>
            <a:lvl6pPr lvl="5" rtl="0">
              <a:buNone/>
              <a:defRPr>
                <a:solidFill>
                  <a:srgbClr val="9FC5E8"/>
                </a:solidFill>
              </a:defRPr>
            </a:lvl6pPr>
            <a:lvl7pPr lvl="6" rtl="0">
              <a:buNone/>
              <a:defRPr>
                <a:solidFill>
                  <a:srgbClr val="9FC5E8"/>
                </a:solidFill>
              </a:defRPr>
            </a:lvl7pPr>
            <a:lvl8pPr lvl="7" rtl="0">
              <a:buNone/>
              <a:defRPr>
                <a:solidFill>
                  <a:srgbClr val="9FC5E8"/>
                </a:solidFill>
              </a:defRPr>
            </a:lvl8pPr>
            <a:lvl9pPr lvl="8" rtl="0">
              <a:buNone/>
              <a:defRPr>
                <a:solidFill>
                  <a:srgbClr val="9FC5E8"/>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
  <p:cSld name="BLANK_1">
    <p:bg>
      <p:bgPr>
        <a:solidFill>
          <a:srgbClr val="6FA8DC"/>
        </a:solidFill>
      </p:bgPr>
    </p:bg>
    <p:spTree>
      <p:nvGrpSpPr>
        <p:cNvPr id="55" name="Shape 55"/>
        <p:cNvGrpSpPr/>
        <p:nvPr/>
      </p:nvGrpSpPr>
      <p:grpSpPr>
        <a:xfrm>
          <a:off x="0" y="0"/>
          <a:ext cx="0" cy="0"/>
          <a:chOff x="0" y="0"/>
          <a:chExt cx="0" cy="0"/>
        </a:xfrm>
      </p:grpSpPr>
      <p:sp>
        <p:nvSpPr>
          <p:cNvPr id="56" name="Google Shape;56;p12"/>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2" name="Shape 12"/>
        <p:cNvGrpSpPr/>
        <p:nvPr/>
      </p:nvGrpSpPr>
      <p:grpSpPr>
        <a:xfrm>
          <a:off x="0" y="0"/>
          <a:ext cx="0" cy="0"/>
          <a:chOff x="0" y="0"/>
          <a:chExt cx="0" cy="0"/>
        </a:xfrm>
      </p:grpSpPr>
      <p:pic>
        <p:nvPicPr>
          <p:cNvPr descr="aemelia_icons.png" id="13" name="Google Shape;13;p3"/>
          <p:cNvPicPr preferRelativeResize="0"/>
          <p:nvPr/>
        </p:nvPicPr>
        <p:blipFill rotWithShape="1">
          <a:blip r:embed="rId2">
            <a:alphaModFix amt="20000"/>
          </a:blip>
          <a:srcRect b="30860" l="0" r="0" t="30860"/>
          <a:stretch/>
        </p:blipFill>
        <p:spPr>
          <a:xfrm>
            <a:off x="0" y="-2"/>
            <a:ext cx="9144000" cy="1968874"/>
          </a:xfrm>
          <a:prstGeom prst="rect">
            <a:avLst/>
          </a:prstGeom>
          <a:noFill/>
          <a:ln>
            <a:noFill/>
          </a:ln>
        </p:spPr>
      </p:pic>
      <p:sp>
        <p:nvSpPr>
          <p:cNvPr id="14" name="Google Shape;14;p3"/>
          <p:cNvSpPr txBox="1"/>
          <p:nvPr>
            <p:ph type="ctrTitle"/>
          </p:nvPr>
        </p:nvSpPr>
        <p:spPr>
          <a:xfrm>
            <a:off x="2970175" y="3107350"/>
            <a:ext cx="5792700" cy="1159800"/>
          </a:xfrm>
          <a:prstGeom prst="rect">
            <a:avLst/>
          </a:prstGeom>
        </p:spPr>
        <p:txBody>
          <a:bodyPr anchorCtr="0" anchor="b" bIns="91425" lIns="91425" spcFirstLastPara="1" rIns="91425" wrap="square" tIns="91425"/>
          <a:lstStyle>
            <a:lvl1pPr lvl="0" rtl="0" algn="r">
              <a:spcBef>
                <a:spcPts val="0"/>
              </a:spcBef>
              <a:spcAft>
                <a:spcPts val="0"/>
              </a:spcAft>
              <a:buClr>
                <a:srgbClr val="073763"/>
              </a:buClr>
              <a:buSzPts val="4800"/>
              <a:buNone/>
              <a:defRPr sz="4800">
                <a:solidFill>
                  <a:srgbClr val="073763"/>
                </a:solidFill>
              </a:defRPr>
            </a:lvl1pPr>
            <a:lvl2pPr lvl="1" rtl="0" algn="r">
              <a:spcBef>
                <a:spcPts val="0"/>
              </a:spcBef>
              <a:spcAft>
                <a:spcPts val="0"/>
              </a:spcAft>
              <a:buClr>
                <a:srgbClr val="073763"/>
              </a:buClr>
              <a:buSzPts val="4800"/>
              <a:buNone/>
              <a:defRPr sz="4800">
                <a:solidFill>
                  <a:srgbClr val="073763"/>
                </a:solidFill>
              </a:defRPr>
            </a:lvl2pPr>
            <a:lvl3pPr lvl="2" rtl="0" algn="r">
              <a:spcBef>
                <a:spcPts val="0"/>
              </a:spcBef>
              <a:spcAft>
                <a:spcPts val="0"/>
              </a:spcAft>
              <a:buClr>
                <a:srgbClr val="073763"/>
              </a:buClr>
              <a:buSzPts val="4800"/>
              <a:buNone/>
              <a:defRPr sz="4800">
                <a:solidFill>
                  <a:srgbClr val="073763"/>
                </a:solidFill>
              </a:defRPr>
            </a:lvl3pPr>
            <a:lvl4pPr lvl="3" rtl="0" algn="r">
              <a:spcBef>
                <a:spcPts val="0"/>
              </a:spcBef>
              <a:spcAft>
                <a:spcPts val="0"/>
              </a:spcAft>
              <a:buClr>
                <a:srgbClr val="073763"/>
              </a:buClr>
              <a:buSzPts val="4800"/>
              <a:buNone/>
              <a:defRPr sz="4800">
                <a:solidFill>
                  <a:srgbClr val="073763"/>
                </a:solidFill>
              </a:defRPr>
            </a:lvl4pPr>
            <a:lvl5pPr lvl="4" rtl="0" algn="r">
              <a:spcBef>
                <a:spcPts val="0"/>
              </a:spcBef>
              <a:spcAft>
                <a:spcPts val="0"/>
              </a:spcAft>
              <a:buClr>
                <a:srgbClr val="073763"/>
              </a:buClr>
              <a:buSzPts val="4800"/>
              <a:buNone/>
              <a:defRPr sz="4800">
                <a:solidFill>
                  <a:srgbClr val="073763"/>
                </a:solidFill>
              </a:defRPr>
            </a:lvl5pPr>
            <a:lvl6pPr lvl="5" rtl="0" algn="r">
              <a:spcBef>
                <a:spcPts val="0"/>
              </a:spcBef>
              <a:spcAft>
                <a:spcPts val="0"/>
              </a:spcAft>
              <a:buClr>
                <a:srgbClr val="073763"/>
              </a:buClr>
              <a:buSzPts val="4800"/>
              <a:buNone/>
              <a:defRPr sz="4800">
                <a:solidFill>
                  <a:srgbClr val="073763"/>
                </a:solidFill>
              </a:defRPr>
            </a:lvl6pPr>
            <a:lvl7pPr lvl="6" rtl="0" algn="r">
              <a:spcBef>
                <a:spcPts val="0"/>
              </a:spcBef>
              <a:spcAft>
                <a:spcPts val="0"/>
              </a:spcAft>
              <a:buClr>
                <a:srgbClr val="073763"/>
              </a:buClr>
              <a:buSzPts val="4800"/>
              <a:buNone/>
              <a:defRPr sz="4800">
                <a:solidFill>
                  <a:srgbClr val="073763"/>
                </a:solidFill>
              </a:defRPr>
            </a:lvl7pPr>
            <a:lvl8pPr lvl="7" rtl="0" algn="r">
              <a:spcBef>
                <a:spcPts val="0"/>
              </a:spcBef>
              <a:spcAft>
                <a:spcPts val="0"/>
              </a:spcAft>
              <a:buClr>
                <a:srgbClr val="073763"/>
              </a:buClr>
              <a:buSzPts val="4800"/>
              <a:buNone/>
              <a:defRPr sz="4800">
                <a:solidFill>
                  <a:srgbClr val="073763"/>
                </a:solidFill>
              </a:defRPr>
            </a:lvl8pPr>
            <a:lvl9pPr lvl="8" rtl="0" algn="r">
              <a:spcBef>
                <a:spcPts val="0"/>
              </a:spcBef>
              <a:spcAft>
                <a:spcPts val="0"/>
              </a:spcAft>
              <a:buClr>
                <a:srgbClr val="073763"/>
              </a:buClr>
              <a:buSzPts val="4800"/>
              <a:buNone/>
              <a:defRPr sz="4800">
                <a:solidFill>
                  <a:srgbClr val="073763"/>
                </a:solidFill>
              </a:defRPr>
            </a:lvl9pPr>
          </a:lstStyle>
          <a:p/>
        </p:txBody>
      </p:sp>
      <p:sp>
        <p:nvSpPr>
          <p:cNvPr id="15" name="Google Shape;15;p3"/>
          <p:cNvSpPr txBox="1"/>
          <p:nvPr>
            <p:ph idx="1" type="subTitle"/>
          </p:nvPr>
        </p:nvSpPr>
        <p:spPr>
          <a:xfrm>
            <a:off x="2970175" y="3906852"/>
            <a:ext cx="5792700" cy="784800"/>
          </a:xfrm>
          <a:prstGeom prst="rect">
            <a:avLst/>
          </a:prstGeom>
        </p:spPr>
        <p:txBody>
          <a:bodyPr anchorCtr="0" anchor="b" bIns="91425" lIns="91425" spcFirstLastPara="1" rIns="91425" wrap="square" tIns="91425"/>
          <a:lstStyle>
            <a:lvl1pPr lvl="0" rtl="0" algn="r">
              <a:spcBef>
                <a:spcPts val="0"/>
              </a:spcBef>
              <a:spcAft>
                <a:spcPts val="0"/>
              </a:spcAft>
              <a:buSzPts val="2400"/>
              <a:buNone/>
              <a:defRPr sz="2400">
                <a:solidFill>
                  <a:srgbClr val="6FA8DC"/>
                </a:solidFill>
              </a:defRPr>
            </a:lvl1pPr>
            <a:lvl2pPr lvl="1" rtl="0" algn="r">
              <a:spcBef>
                <a:spcPts val="0"/>
              </a:spcBef>
              <a:spcAft>
                <a:spcPts val="0"/>
              </a:spcAft>
              <a:buSzPts val="2400"/>
              <a:buNone/>
              <a:defRPr>
                <a:solidFill>
                  <a:srgbClr val="6FA8DC"/>
                </a:solidFill>
              </a:defRPr>
            </a:lvl2pPr>
            <a:lvl3pPr lvl="2" rtl="0" algn="r">
              <a:spcBef>
                <a:spcPts val="0"/>
              </a:spcBef>
              <a:spcAft>
                <a:spcPts val="0"/>
              </a:spcAft>
              <a:buSzPts val="2400"/>
              <a:buNone/>
              <a:defRPr>
                <a:solidFill>
                  <a:srgbClr val="6FA8DC"/>
                </a:solidFill>
              </a:defRPr>
            </a:lvl3pPr>
            <a:lvl4pPr lvl="3" rtl="0" algn="r">
              <a:spcBef>
                <a:spcPts val="0"/>
              </a:spcBef>
              <a:spcAft>
                <a:spcPts val="0"/>
              </a:spcAft>
              <a:buSzPts val="2400"/>
              <a:buNone/>
              <a:defRPr sz="2400">
                <a:solidFill>
                  <a:srgbClr val="6FA8DC"/>
                </a:solidFill>
              </a:defRPr>
            </a:lvl4pPr>
            <a:lvl5pPr lvl="4" rtl="0" algn="r">
              <a:spcBef>
                <a:spcPts val="0"/>
              </a:spcBef>
              <a:spcAft>
                <a:spcPts val="0"/>
              </a:spcAft>
              <a:buClr>
                <a:srgbClr val="6FA8DC"/>
              </a:buClr>
              <a:buSzPts val="2400"/>
              <a:buNone/>
              <a:defRPr sz="2400">
                <a:solidFill>
                  <a:srgbClr val="6FA8DC"/>
                </a:solidFill>
              </a:defRPr>
            </a:lvl5pPr>
            <a:lvl6pPr lvl="5" rtl="0" algn="r">
              <a:spcBef>
                <a:spcPts val="0"/>
              </a:spcBef>
              <a:spcAft>
                <a:spcPts val="0"/>
              </a:spcAft>
              <a:buClr>
                <a:srgbClr val="6FA8DC"/>
              </a:buClr>
              <a:buSzPts val="2400"/>
              <a:buNone/>
              <a:defRPr sz="2400">
                <a:solidFill>
                  <a:srgbClr val="6FA8DC"/>
                </a:solidFill>
              </a:defRPr>
            </a:lvl6pPr>
            <a:lvl7pPr lvl="6" rtl="0" algn="r">
              <a:spcBef>
                <a:spcPts val="0"/>
              </a:spcBef>
              <a:spcAft>
                <a:spcPts val="0"/>
              </a:spcAft>
              <a:buClr>
                <a:srgbClr val="6FA8DC"/>
              </a:buClr>
              <a:buSzPts val="2400"/>
              <a:buNone/>
              <a:defRPr sz="2400">
                <a:solidFill>
                  <a:srgbClr val="6FA8DC"/>
                </a:solidFill>
              </a:defRPr>
            </a:lvl7pPr>
            <a:lvl8pPr lvl="7" rtl="0" algn="r">
              <a:spcBef>
                <a:spcPts val="0"/>
              </a:spcBef>
              <a:spcAft>
                <a:spcPts val="0"/>
              </a:spcAft>
              <a:buClr>
                <a:srgbClr val="6FA8DC"/>
              </a:buClr>
              <a:buSzPts val="2400"/>
              <a:buNone/>
              <a:defRPr sz="2400">
                <a:solidFill>
                  <a:srgbClr val="6FA8DC"/>
                </a:solidFill>
              </a:defRPr>
            </a:lvl8pPr>
            <a:lvl9pPr lvl="8" rtl="0" algn="r">
              <a:spcBef>
                <a:spcPts val="0"/>
              </a:spcBef>
              <a:spcAft>
                <a:spcPts val="0"/>
              </a:spcAft>
              <a:buClr>
                <a:srgbClr val="6FA8DC"/>
              </a:buClr>
              <a:buSzPts val="2400"/>
              <a:buNone/>
              <a:defRPr sz="2400">
                <a:solidFill>
                  <a:srgbClr val="6FA8DC"/>
                </a:solidFill>
              </a:defRPr>
            </a:lvl9pPr>
          </a:lstStyle>
          <a:p/>
        </p:txBody>
      </p:sp>
      <p:sp>
        <p:nvSpPr>
          <p:cNvPr id="16" name="Google Shape;16;p3"/>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lvl1pPr lvl="0">
              <a:buNone/>
              <a:defRPr>
                <a:solidFill>
                  <a:srgbClr val="9FC5E8"/>
                </a:solidFill>
              </a:defRPr>
            </a:lvl1pPr>
            <a:lvl2pPr lvl="1">
              <a:buNone/>
              <a:defRPr>
                <a:solidFill>
                  <a:srgbClr val="9FC5E8"/>
                </a:solidFill>
              </a:defRPr>
            </a:lvl2pPr>
            <a:lvl3pPr lvl="2">
              <a:buNone/>
              <a:defRPr>
                <a:solidFill>
                  <a:srgbClr val="9FC5E8"/>
                </a:solidFill>
              </a:defRPr>
            </a:lvl3pPr>
            <a:lvl4pPr lvl="3">
              <a:buNone/>
              <a:defRPr>
                <a:solidFill>
                  <a:srgbClr val="9FC5E8"/>
                </a:solidFill>
              </a:defRPr>
            </a:lvl4pPr>
            <a:lvl5pPr lvl="4">
              <a:buNone/>
              <a:defRPr>
                <a:solidFill>
                  <a:srgbClr val="9FC5E8"/>
                </a:solidFill>
              </a:defRPr>
            </a:lvl5pPr>
            <a:lvl6pPr lvl="5">
              <a:buNone/>
              <a:defRPr>
                <a:solidFill>
                  <a:srgbClr val="9FC5E8"/>
                </a:solidFill>
              </a:defRPr>
            </a:lvl6pPr>
            <a:lvl7pPr lvl="6">
              <a:buNone/>
              <a:defRPr>
                <a:solidFill>
                  <a:srgbClr val="9FC5E8"/>
                </a:solidFill>
              </a:defRPr>
            </a:lvl7pPr>
            <a:lvl8pPr lvl="7">
              <a:buNone/>
              <a:defRPr>
                <a:solidFill>
                  <a:srgbClr val="9FC5E8"/>
                </a:solidFill>
              </a:defRPr>
            </a:lvl8pPr>
            <a:lvl9pPr lvl="8">
              <a:buNone/>
              <a:defRPr>
                <a:solidFill>
                  <a:srgbClr val="9FC5E8"/>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7" name="Shape 17"/>
        <p:cNvGrpSpPr/>
        <p:nvPr/>
      </p:nvGrpSpPr>
      <p:grpSpPr>
        <a:xfrm>
          <a:off x="0" y="0"/>
          <a:ext cx="0" cy="0"/>
          <a:chOff x="0" y="0"/>
          <a:chExt cx="0" cy="0"/>
        </a:xfrm>
      </p:grpSpPr>
      <p:pic>
        <p:nvPicPr>
          <p:cNvPr descr="aemelia_icons.png" id="18" name="Google Shape;18;p4"/>
          <p:cNvPicPr preferRelativeResize="0"/>
          <p:nvPr/>
        </p:nvPicPr>
        <p:blipFill rotWithShape="1">
          <a:blip r:embed="rId2">
            <a:alphaModFix amt="20000"/>
          </a:blip>
          <a:srcRect b="0" l="0" r="0" t="0"/>
          <a:stretch/>
        </p:blipFill>
        <p:spPr>
          <a:xfrm>
            <a:off x="0" y="0"/>
            <a:ext cx="9144000" cy="5143500"/>
          </a:xfrm>
          <a:prstGeom prst="rect">
            <a:avLst/>
          </a:prstGeom>
          <a:noFill/>
          <a:ln>
            <a:noFill/>
          </a:ln>
        </p:spPr>
      </p:pic>
      <p:sp>
        <p:nvSpPr>
          <p:cNvPr id="19" name="Google Shape;19;p4"/>
          <p:cNvSpPr txBox="1"/>
          <p:nvPr>
            <p:ph idx="1" type="body"/>
          </p:nvPr>
        </p:nvSpPr>
        <p:spPr>
          <a:xfrm>
            <a:off x="1784250" y="222075"/>
            <a:ext cx="6549300" cy="2607300"/>
          </a:xfrm>
          <a:prstGeom prst="rect">
            <a:avLst/>
          </a:prstGeom>
        </p:spPr>
        <p:txBody>
          <a:bodyPr anchorCtr="0" anchor="t" bIns="91425" lIns="91425" spcFirstLastPara="1" rIns="91425" wrap="square" tIns="91425"/>
          <a:lstStyle>
            <a:lvl1pPr indent="-482600" lvl="0" marL="457200" rtl="0">
              <a:spcBef>
                <a:spcPts val="600"/>
              </a:spcBef>
              <a:spcAft>
                <a:spcPts val="0"/>
              </a:spcAft>
              <a:buSzPts val="4000"/>
              <a:buChar char="▸"/>
              <a:defRPr b="1" i="1" sz="4000"/>
            </a:lvl1pPr>
            <a:lvl2pPr indent="-482600" lvl="1" marL="914400" rtl="0">
              <a:spcBef>
                <a:spcPts val="0"/>
              </a:spcBef>
              <a:spcAft>
                <a:spcPts val="0"/>
              </a:spcAft>
              <a:buSzPts val="4000"/>
              <a:buChar char="▹"/>
              <a:defRPr b="1" i="1" sz="4000"/>
            </a:lvl2pPr>
            <a:lvl3pPr indent="-482600" lvl="2" marL="1371600" rtl="0">
              <a:spcBef>
                <a:spcPts val="0"/>
              </a:spcBef>
              <a:spcAft>
                <a:spcPts val="0"/>
              </a:spcAft>
              <a:buSzPts val="4000"/>
              <a:buChar char="■"/>
              <a:defRPr b="1" i="1" sz="4000"/>
            </a:lvl3pPr>
            <a:lvl4pPr indent="-482600" lvl="3" marL="1828800" rtl="0">
              <a:spcBef>
                <a:spcPts val="0"/>
              </a:spcBef>
              <a:spcAft>
                <a:spcPts val="0"/>
              </a:spcAft>
              <a:buSzPts val="4000"/>
              <a:buChar char="●"/>
              <a:defRPr b="1" i="1" sz="4000"/>
            </a:lvl4pPr>
            <a:lvl5pPr indent="-482600" lvl="4" marL="2286000" rtl="0">
              <a:spcBef>
                <a:spcPts val="0"/>
              </a:spcBef>
              <a:spcAft>
                <a:spcPts val="0"/>
              </a:spcAft>
              <a:buSzPts val="4000"/>
              <a:buChar char="○"/>
              <a:defRPr b="1" i="1" sz="4000"/>
            </a:lvl5pPr>
            <a:lvl6pPr indent="-482600" lvl="5" marL="2743200" rtl="0">
              <a:spcBef>
                <a:spcPts val="0"/>
              </a:spcBef>
              <a:spcAft>
                <a:spcPts val="0"/>
              </a:spcAft>
              <a:buSzPts val="4000"/>
              <a:buChar char="■"/>
              <a:defRPr b="1" i="1" sz="4000"/>
            </a:lvl6pPr>
            <a:lvl7pPr indent="-482600" lvl="6" marL="3200400" rtl="0">
              <a:spcBef>
                <a:spcPts val="0"/>
              </a:spcBef>
              <a:spcAft>
                <a:spcPts val="0"/>
              </a:spcAft>
              <a:buSzPts val="4000"/>
              <a:buChar char="●"/>
              <a:defRPr b="1" i="1" sz="4000"/>
            </a:lvl7pPr>
            <a:lvl8pPr indent="-482600" lvl="7" marL="3657600" rtl="0">
              <a:spcBef>
                <a:spcPts val="0"/>
              </a:spcBef>
              <a:spcAft>
                <a:spcPts val="0"/>
              </a:spcAft>
              <a:buSzPts val="4000"/>
              <a:buChar char="○"/>
              <a:defRPr b="1" i="1" sz="4000"/>
            </a:lvl8pPr>
            <a:lvl9pPr indent="-482600" lvl="8" marL="4114800">
              <a:spcBef>
                <a:spcPts val="0"/>
              </a:spcBef>
              <a:spcAft>
                <a:spcPts val="0"/>
              </a:spcAft>
              <a:buSzPts val="4000"/>
              <a:buChar char="■"/>
              <a:defRPr b="1" i="1" sz="4000"/>
            </a:lvl9pPr>
          </a:lstStyle>
          <a:p/>
        </p:txBody>
      </p:sp>
      <p:sp>
        <p:nvSpPr>
          <p:cNvPr id="20" name="Google Shape;20;p4"/>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bg>
      <p:bgPr>
        <a:solidFill>
          <a:srgbClr val="6FA8DC"/>
        </a:solidFill>
      </p:bgPr>
    </p:bg>
    <p:spTree>
      <p:nvGrpSpPr>
        <p:cNvPr id="21" name="Shape 21"/>
        <p:cNvGrpSpPr/>
        <p:nvPr/>
      </p:nvGrpSpPr>
      <p:grpSpPr>
        <a:xfrm>
          <a:off x="0" y="0"/>
          <a:ext cx="0" cy="0"/>
          <a:chOff x="0" y="0"/>
          <a:chExt cx="0" cy="0"/>
        </a:xfrm>
      </p:grpSpPr>
      <p:pic>
        <p:nvPicPr>
          <p:cNvPr descr="aemelia_icons.png" id="22" name="Google Shape;22;p5"/>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23" name="Google Shape;23;p5"/>
          <p:cNvSpPr/>
          <p:nvPr/>
        </p:nvSpPr>
        <p:spPr>
          <a:xfrm flipH="1">
            <a:off x="2095200" y="0"/>
            <a:ext cx="7048800" cy="514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4" name="Google Shape;24;p5"/>
          <p:cNvSpPr txBox="1"/>
          <p:nvPr>
            <p:ph type="title"/>
          </p:nvPr>
        </p:nvSpPr>
        <p:spPr>
          <a:xfrm>
            <a:off x="203875" y="1626750"/>
            <a:ext cx="1712400" cy="857400"/>
          </a:xfrm>
          <a:prstGeom prst="rect">
            <a:avLst/>
          </a:prstGeom>
        </p:spPr>
        <p:txBody>
          <a:bodyPr anchorCtr="0" anchor="t"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25" name="Google Shape;25;p5"/>
          <p:cNvSpPr txBox="1"/>
          <p:nvPr>
            <p:ph idx="1" type="body"/>
          </p:nvPr>
        </p:nvSpPr>
        <p:spPr>
          <a:xfrm>
            <a:off x="2874625" y="275339"/>
            <a:ext cx="5562000" cy="4428300"/>
          </a:xfrm>
          <a:prstGeom prst="rect">
            <a:avLst/>
          </a:prstGeom>
        </p:spPr>
        <p:txBody>
          <a:bodyPr anchorCtr="0" anchor="t" bIns="91425" lIns="91425" spcFirstLastPara="1" rIns="91425" wrap="square" tIns="91425"/>
          <a:lstStyle>
            <a:lvl1pPr indent="-419100" lvl="0" marL="457200">
              <a:spcBef>
                <a:spcPts val="600"/>
              </a:spcBef>
              <a:spcAft>
                <a:spcPts val="0"/>
              </a:spcAft>
              <a:buClr>
                <a:srgbClr val="6FA8DC"/>
              </a:buClr>
              <a:buSzPts val="3000"/>
              <a:buChar char="▸"/>
              <a:defRPr/>
            </a:lvl1pPr>
            <a:lvl2pPr indent="-381000" lvl="1" marL="914400">
              <a:spcBef>
                <a:spcPts val="0"/>
              </a:spcBef>
              <a:spcAft>
                <a:spcPts val="0"/>
              </a:spcAft>
              <a:buClr>
                <a:srgbClr val="6FA8DC"/>
              </a:buClr>
              <a:buSzPts val="2400"/>
              <a:buChar char="▹"/>
              <a:defRPr/>
            </a:lvl2pPr>
            <a:lvl3pPr indent="-381000" lvl="2" marL="1371600">
              <a:spcBef>
                <a:spcPts val="0"/>
              </a:spcBef>
              <a:spcAft>
                <a:spcPts val="0"/>
              </a:spcAft>
              <a:buClr>
                <a:srgbClr val="6FA8DC"/>
              </a:buClr>
              <a:buSzPts val="2400"/>
              <a:buChar char="■"/>
              <a:defRPr/>
            </a:lvl3pPr>
            <a:lvl4pPr indent="-342900" lvl="3" marL="1828800">
              <a:spcBef>
                <a:spcPts val="0"/>
              </a:spcBef>
              <a:spcAft>
                <a:spcPts val="0"/>
              </a:spcAft>
              <a:buClr>
                <a:srgbClr val="6FA8DC"/>
              </a:buClr>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5"/>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bg>
      <p:bgPr>
        <a:solidFill>
          <a:srgbClr val="6FA8DC"/>
        </a:solidFill>
      </p:bgPr>
    </p:bg>
    <p:spTree>
      <p:nvGrpSpPr>
        <p:cNvPr id="27" name="Shape 27"/>
        <p:cNvGrpSpPr/>
        <p:nvPr/>
      </p:nvGrpSpPr>
      <p:grpSpPr>
        <a:xfrm>
          <a:off x="0" y="0"/>
          <a:ext cx="0" cy="0"/>
          <a:chOff x="0" y="0"/>
          <a:chExt cx="0" cy="0"/>
        </a:xfrm>
      </p:grpSpPr>
      <p:pic>
        <p:nvPicPr>
          <p:cNvPr descr="aemelia_icons.png" id="28" name="Google Shape;28;p6"/>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29" name="Google Shape;29;p6"/>
          <p:cNvSpPr/>
          <p:nvPr/>
        </p:nvSpPr>
        <p:spPr>
          <a:xfrm flipH="1">
            <a:off x="2095200" y="0"/>
            <a:ext cx="7048800" cy="514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0" name="Google Shape;30;p6"/>
          <p:cNvSpPr txBox="1"/>
          <p:nvPr>
            <p:ph type="title"/>
          </p:nvPr>
        </p:nvSpPr>
        <p:spPr>
          <a:xfrm>
            <a:off x="203875" y="1626750"/>
            <a:ext cx="1712400" cy="857400"/>
          </a:xfrm>
          <a:prstGeom prst="rect">
            <a:avLst/>
          </a:prstGeom>
        </p:spPr>
        <p:txBody>
          <a:bodyPr anchorCtr="0" anchor="t"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1" name="Google Shape;31;p6"/>
          <p:cNvSpPr txBox="1"/>
          <p:nvPr>
            <p:ph idx="1" type="body"/>
          </p:nvPr>
        </p:nvSpPr>
        <p:spPr>
          <a:xfrm>
            <a:off x="2544225" y="297367"/>
            <a:ext cx="2981400" cy="46614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2" name="Google Shape;32;p6"/>
          <p:cNvSpPr txBox="1"/>
          <p:nvPr>
            <p:ph idx="2" type="body"/>
          </p:nvPr>
        </p:nvSpPr>
        <p:spPr>
          <a:xfrm>
            <a:off x="5705276" y="297367"/>
            <a:ext cx="2981400" cy="46614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3" name="Google Shape;33;p6"/>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bg>
      <p:bgPr>
        <a:solidFill>
          <a:srgbClr val="6FA8DC"/>
        </a:solidFill>
      </p:bgPr>
    </p:bg>
    <p:spTree>
      <p:nvGrpSpPr>
        <p:cNvPr id="34" name="Shape 34"/>
        <p:cNvGrpSpPr/>
        <p:nvPr/>
      </p:nvGrpSpPr>
      <p:grpSpPr>
        <a:xfrm>
          <a:off x="0" y="0"/>
          <a:ext cx="0" cy="0"/>
          <a:chOff x="0" y="0"/>
          <a:chExt cx="0" cy="0"/>
        </a:xfrm>
      </p:grpSpPr>
      <p:pic>
        <p:nvPicPr>
          <p:cNvPr descr="aemelia_icons.png" id="35" name="Google Shape;35;p7"/>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36" name="Google Shape;36;p7"/>
          <p:cNvSpPr/>
          <p:nvPr/>
        </p:nvSpPr>
        <p:spPr>
          <a:xfrm flipH="1">
            <a:off x="2095200" y="0"/>
            <a:ext cx="7048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7" name="Google Shape;37;p7"/>
          <p:cNvSpPr txBox="1"/>
          <p:nvPr>
            <p:ph type="title"/>
          </p:nvPr>
        </p:nvSpPr>
        <p:spPr>
          <a:xfrm>
            <a:off x="203875" y="1626750"/>
            <a:ext cx="1712400" cy="857400"/>
          </a:xfrm>
          <a:prstGeom prst="rect">
            <a:avLst/>
          </a:prstGeom>
        </p:spPr>
        <p:txBody>
          <a:bodyPr anchorCtr="0" anchor="t" bIns="91425" lIns="91425" spcFirstLastPara="1" rIns="91425" wrap="square" tIns="91425"/>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38" name="Google Shape;38;p7"/>
          <p:cNvSpPr txBox="1"/>
          <p:nvPr>
            <p:ph idx="1" type="body"/>
          </p:nvPr>
        </p:nvSpPr>
        <p:spPr>
          <a:xfrm>
            <a:off x="2445100" y="275350"/>
            <a:ext cx="2066100" cy="46506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9" name="Google Shape;39;p7"/>
          <p:cNvSpPr txBox="1"/>
          <p:nvPr>
            <p:ph idx="2" type="body"/>
          </p:nvPr>
        </p:nvSpPr>
        <p:spPr>
          <a:xfrm>
            <a:off x="4617100" y="275350"/>
            <a:ext cx="2066100" cy="46506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0" name="Google Shape;40;p7"/>
          <p:cNvSpPr txBox="1"/>
          <p:nvPr>
            <p:ph idx="3" type="body"/>
          </p:nvPr>
        </p:nvSpPr>
        <p:spPr>
          <a:xfrm>
            <a:off x="6789100" y="275350"/>
            <a:ext cx="2066100" cy="46506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1" name="Google Shape;41;p7"/>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rgbClr val="6FA8DC"/>
        </a:solidFill>
      </p:bgPr>
    </p:bg>
    <p:spTree>
      <p:nvGrpSpPr>
        <p:cNvPr id="42" name="Shape 42"/>
        <p:cNvGrpSpPr/>
        <p:nvPr/>
      </p:nvGrpSpPr>
      <p:grpSpPr>
        <a:xfrm>
          <a:off x="0" y="0"/>
          <a:ext cx="0" cy="0"/>
          <a:chOff x="0" y="0"/>
          <a:chExt cx="0" cy="0"/>
        </a:xfrm>
      </p:grpSpPr>
      <p:pic>
        <p:nvPicPr>
          <p:cNvPr descr="aemelia_icons.png" id="43" name="Google Shape;43;p8"/>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44" name="Google Shape;44;p8"/>
          <p:cNvSpPr txBox="1"/>
          <p:nvPr>
            <p:ph type="title"/>
          </p:nvPr>
        </p:nvSpPr>
        <p:spPr>
          <a:xfrm>
            <a:off x="203875" y="1626750"/>
            <a:ext cx="1712400" cy="857400"/>
          </a:xfrm>
          <a:prstGeom prst="rect">
            <a:avLst/>
          </a:prstGeom>
        </p:spPr>
        <p:txBody>
          <a:bodyPr anchorCtr="0" anchor="t"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45" name="Google Shape;45;p8"/>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46" name="Google Shape;46;p8"/>
          <p:cNvSpPr/>
          <p:nvPr/>
        </p:nvSpPr>
        <p:spPr>
          <a:xfrm flipH="1">
            <a:off x="2095200" y="0"/>
            <a:ext cx="7048800" cy="514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7" name="Shape 47"/>
        <p:cNvGrpSpPr/>
        <p:nvPr/>
      </p:nvGrpSpPr>
      <p:grpSpPr>
        <a:xfrm>
          <a:off x="0" y="0"/>
          <a:ext cx="0" cy="0"/>
          <a:chOff x="0" y="0"/>
          <a:chExt cx="0" cy="0"/>
        </a:xfrm>
      </p:grpSpPr>
      <p:sp>
        <p:nvSpPr>
          <p:cNvPr id="48" name="Google Shape;48;p9"/>
          <p:cNvSpPr txBox="1"/>
          <p:nvPr>
            <p:ph idx="1" type="body"/>
          </p:nvPr>
        </p:nvSpPr>
        <p:spPr>
          <a:xfrm>
            <a:off x="164145" y="4406300"/>
            <a:ext cx="2346900" cy="519600"/>
          </a:xfrm>
          <a:prstGeom prst="rect">
            <a:avLst/>
          </a:prstGeom>
        </p:spPr>
        <p:txBody>
          <a:bodyPr anchorCtr="0" anchor="b" bIns="91425" lIns="91425" spcFirstLastPara="1" rIns="91425" wrap="square" tIns="91425"/>
          <a:lstStyle>
            <a:lvl1pPr indent="-228600" lvl="0" marL="457200">
              <a:spcBef>
                <a:spcPts val="360"/>
              </a:spcBef>
              <a:spcAft>
                <a:spcPts val="0"/>
              </a:spcAft>
              <a:buSzPts val="1800"/>
              <a:buNone/>
              <a:defRPr sz="1800"/>
            </a:lvl1pPr>
          </a:lstStyle>
          <a:p/>
        </p:txBody>
      </p:sp>
      <p:sp>
        <p:nvSpPr>
          <p:cNvPr id="49" name="Google Shape;49;p9"/>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lvl1pPr lvl="0">
              <a:buNone/>
              <a:defRPr>
                <a:solidFill>
                  <a:srgbClr val="9FC5E8"/>
                </a:solidFill>
              </a:defRPr>
            </a:lvl1pPr>
            <a:lvl2pPr lvl="1">
              <a:buNone/>
              <a:defRPr>
                <a:solidFill>
                  <a:srgbClr val="9FC5E8"/>
                </a:solidFill>
              </a:defRPr>
            </a:lvl2pPr>
            <a:lvl3pPr lvl="2">
              <a:buNone/>
              <a:defRPr>
                <a:solidFill>
                  <a:srgbClr val="9FC5E8"/>
                </a:solidFill>
              </a:defRPr>
            </a:lvl3pPr>
            <a:lvl4pPr lvl="3">
              <a:buNone/>
              <a:defRPr>
                <a:solidFill>
                  <a:srgbClr val="9FC5E8"/>
                </a:solidFill>
              </a:defRPr>
            </a:lvl4pPr>
            <a:lvl5pPr lvl="4">
              <a:buNone/>
              <a:defRPr>
                <a:solidFill>
                  <a:srgbClr val="9FC5E8"/>
                </a:solidFill>
              </a:defRPr>
            </a:lvl5pPr>
            <a:lvl6pPr lvl="5">
              <a:buNone/>
              <a:defRPr>
                <a:solidFill>
                  <a:srgbClr val="9FC5E8"/>
                </a:solidFill>
              </a:defRPr>
            </a:lvl6pPr>
            <a:lvl7pPr lvl="6">
              <a:buNone/>
              <a:defRPr>
                <a:solidFill>
                  <a:srgbClr val="9FC5E8"/>
                </a:solidFill>
              </a:defRPr>
            </a:lvl7pPr>
            <a:lvl8pPr lvl="7">
              <a:buNone/>
              <a:defRPr>
                <a:solidFill>
                  <a:srgbClr val="9FC5E8"/>
                </a:solidFill>
              </a:defRPr>
            </a:lvl8pPr>
            <a:lvl9pPr lvl="8">
              <a:buNone/>
              <a:defRPr>
                <a:solidFill>
                  <a:srgbClr val="9FC5E8"/>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image" type="blank">
  <p:cSld name="BLANK">
    <p:spTree>
      <p:nvGrpSpPr>
        <p:cNvPr id="50" name="Shape 50"/>
        <p:cNvGrpSpPr/>
        <p:nvPr/>
      </p:nvGrpSpPr>
      <p:grpSpPr>
        <a:xfrm>
          <a:off x="0" y="0"/>
          <a:ext cx="0" cy="0"/>
          <a:chOff x="0" y="0"/>
          <a:chExt cx="0" cy="0"/>
        </a:xfrm>
      </p:grpSpPr>
      <p:sp>
        <p:nvSpPr>
          <p:cNvPr id="51" name="Google Shape;51;p10"/>
          <p:cNvSpPr/>
          <p:nvPr/>
        </p:nvSpPr>
        <p:spPr>
          <a:xfrm>
            <a:off x="0" y="0"/>
            <a:ext cx="2095200" cy="5143200"/>
          </a:xfrm>
          <a:prstGeom prst="rect">
            <a:avLst/>
          </a:prstGeom>
          <a:solidFill>
            <a:srgbClr val="073763">
              <a:alpha val="1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2" name="Google Shape;52;p10"/>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2874625" y="484600"/>
            <a:ext cx="5562000" cy="42078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rgbClr val="6FA8DC"/>
              </a:buClr>
              <a:buSzPts val="3000"/>
              <a:buFont typeface="Roboto"/>
              <a:buChar char="▸"/>
              <a:defRPr sz="3000">
                <a:solidFill>
                  <a:srgbClr val="073763"/>
                </a:solidFill>
                <a:latin typeface="Roboto"/>
                <a:ea typeface="Roboto"/>
                <a:cs typeface="Roboto"/>
                <a:sym typeface="Roboto"/>
              </a:defRPr>
            </a:lvl1pPr>
            <a:lvl2pPr indent="-381000" lvl="1" marL="914400">
              <a:spcBef>
                <a:spcPts val="0"/>
              </a:spcBef>
              <a:spcAft>
                <a:spcPts val="0"/>
              </a:spcAft>
              <a:buClr>
                <a:srgbClr val="6FA8DC"/>
              </a:buClr>
              <a:buSzPts val="2400"/>
              <a:buFont typeface="Roboto"/>
              <a:buChar char="▹"/>
              <a:defRPr sz="2400">
                <a:solidFill>
                  <a:srgbClr val="073763"/>
                </a:solidFill>
                <a:latin typeface="Roboto"/>
                <a:ea typeface="Roboto"/>
                <a:cs typeface="Roboto"/>
                <a:sym typeface="Roboto"/>
              </a:defRPr>
            </a:lvl2pPr>
            <a:lvl3pPr indent="-381000" lvl="2" marL="1371600">
              <a:spcBef>
                <a:spcPts val="0"/>
              </a:spcBef>
              <a:spcAft>
                <a:spcPts val="0"/>
              </a:spcAft>
              <a:buClr>
                <a:srgbClr val="6FA8DC"/>
              </a:buClr>
              <a:buSzPts val="2400"/>
              <a:buFont typeface="Roboto"/>
              <a:buChar char="■"/>
              <a:defRPr sz="2400">
                <a:solidFill>
                  <a:srgbClr val="073763"/>
                </a:solidFill>
                <a:latin typeface="Roboto"/>
                <a:ea typeface="Roboto"/>
                <a:cs typeface="Roboto"/>
                <a:sym typeface="Roboto"/>
              </a:defRPr>
            </a:lvl3pPr>
            <a:lvl4pPr indent="-342900" lvl="3" marL="1828800">
              <a:spcBef>
                <a:spcPts val="0"/>
              </a:spcBef>
              <a:spcAft>
                <a:spcPts val="0"/>
              </a:spcAft>
              <a:buClr>
                <a:srgbClr val="6FA8DC"/>
              </a:buClr>
              <a:buSzPts val="1800"/>
              <a:buFont typeface="Roboto"/>
              <a:buChar char="●"/>
              <a:defRPr sz="1800">
                <a:solidFill>
                  <a:srgbClr val="073763"/>
                </a:solidFill>
                <a:latin typeface="Roboto"/>
                <a:ea typeface="Roboto"/>
                <a:cs typeface="Roboto"/>
                <a:sym typeface="Roboto"/>
              </a:defRPr>
            </a:lvl4pPr>
            <a:lvl5pPr indent="-342900" lvl="4" marL="22860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5pPr>
            <a:lvl6pPr indent="-342900" lvl="5" marL="27432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6pPr>
            <a:lvl7pPr indent="-342900" lvl="6" marL="32004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7pPr>
            <a:lvl8pPr indent="-342900" lvl="7" marL="36576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8pPr>
            <a:lvl9pPr indent="-342900" lvl="8" marL="41148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9pPr>
          </a:lstStyle>
          <a:p/>
        </p:txBody>
      </p:sp>
      <p:sp>
        <p:nvSpPr>
          <p:cNvPr id="7" name="Google Shape;7;p1"/>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lvl="0">
              <a:buNone/>
              <a:defRPr b="1" sz="9600">
                <a:solidFill>
                  <a:srgbClr val="0B5394"/>
                </a:solidFill>
                <a:latin typeface="Montserrat"/>
                <a:ea typeface="Montserrat"/>
                <a:cs typeface="Montserrat"/>
                <a:sym typeface="Montserrat"/>
              </a:defRPr>
            </a:lvl1pPr>
            <a:lvl2pPr lvl="1">
              <a:buNone/>
              <a:defRPr b="1" sz="9600">
                <a:solidFill>
                  <a:srgbClr val="0B5394"/>
                </a:solidFill>
                <a:latin typeface="Montserrat"/>
                <a:ea typeface="Montserrat"/>
                <a:cs typeface="Montserrat"/>
                <a:sym typeface="Montserrat"/>
              </a:defRPr>
            </a:lvl2pPr>
            <a:lvl3pPr lvl="2">
              <a:buNone/>
              <a:defRPr b="1" sz="9600">
                <a:solidFill>
                  <a:srgbClr val="0B5394"/>
                </a:solidFill>
                <a:latin typeface="Montserrat"/>
                <a:ea typeface="Montserrat"/>
                <a:cs typeface="Montserrat"/>
                <a:sym typeface="Montserrat"/>
              </a:defRPr>
            </a:lvl3pPr>
            <a:lvl4pPr lvl="3">
              <a:buNone/>
              <a:defRPr b="1" sz="9600">
                <a:solidFill>
                  <a:srgbClr val="0B5394"/>
                </a:solidFill>
                <a:latin typeface="Montserrat"/>
                <a:ea typeface="Montserrat"/>
                <a:cs typeface="Montserrat"/>
                <a:sym typeface="Montserrat"/>
              </a:defRPr>
            </a:lvl4pPr>
            <a:lvl5pPr lvl="4">
              <a:buNone/>
              <a:defRPr b="1" sz="9600">
                <a:solidFill>
                  <a:srgbClr val="0B5394"/>
                </a:solidFill>
                <a:latin typeface="Montserrat"/>
                <a:ea typeface="Montserrat"/>
                <a:cs typeface="Montserrat"/>
                <a:sym typeface="Montserrat"/>
              </a:defRPr>
            </a:lvl5pPr>
            <a:lvl6pPr lvl="5">
              <a:buNone/>
              <a:defRPr b="1" sz="9600">
                <a:solidFill>
                  <a:srgbClr val="0B5394"/>
                </a:solidFill>
                <a:latin typeface="Montserrat"/>
                <a:ea typeface="Montserrat"/>
                <a:cs typeface="Montserrat"/>
                <a:sym typeface="Montserrat"/>
              </a:defRPr>
            </a:lvl6pPr>
            <a:lvl7pPr lvl="6">
              <a:buNone/>
              <a:defRPr b="1" sz="9600">
                <a:solidFill>
                  <a:srgbClr val="0B5394"/>
                </a:solidFill>
                <a:latin typeface="Montserrat"/>
                <a:ea typeface="Montserrat"/>
                <a:cs typeface="Montserrat"/>
                <a:sym typeface="Montserrat"/>
              </a:defRPr>
            </a:lvl7pPr>
            <a:lvl8pPr lvl="7">
              <a:buNone/>
              <a:defRPr b="1" sz="9600">
                <a:solidFill>
                  <a:srgbClr val="0B5394"/>
                </a:solidFill>
                <a:latin typeface="Montserrat"/>
                <a:ea typeface="Montserrat"/>
                <a:cs typeface="Montserrat"/>
                <a:sym typeface="Montserrat"/>
              </a:defRPr>
            </a:lvl8pPr>
            <a:lvl9pPr lvl="8">
              <a:buNone/>
              <a:defRPr b="1" sz="9600">
                <a:solidFill>
                  <a:srgbClr val="0B5394"/>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
        <p:nvSpPr>
          <p:cNvPr id="8" name="Google Shape;8;p1"/>
          <p:cNvSpPr txBox="1"/>
          <p:nvPr>
            <p:ph type="title"/>
          </p:nvPr>
        </p:nvSpPr>
        <p:spPr>
          <a:xfrm>
            <a:off x="203875" y="1626750"/>
            <a:ext cx="1712400" cy="857400"/>
          </a:xfrm>
          <a:prstGeom prst="rect">
            <a:avLst/>
          </a:prstGeom>
          <a:noFill/>
          <a:ln>
            <a:noFill/>
          </a:ln>
        </p:spPr>
        <p:txBody>
          <a:bodyPr anchorCtr="0" anchor="t" bIns="91425" lIns="91425" spcFirstLastPara="1" rIns="91425" wrap="square" tIns="91425"/>
          <a:lstStyle>
            <a:lvl1pPr lvl="0">
              <a:spcBef>
                <a:spcPts val="0"/>
              </a:spcBef>
              <a:spcAft>
                <a:spcPts val="0"/>
              </a:spcAft>
              <a:buClr>
                <a:srgbClr val="FFFFFF"/>
              </a:buClr>
              <a:buSzPts val="1800"/>
              <a:buFont typeface="Montserrat"/>
              <a:buNone/>
              <a:defRPr b="1" sz="1800">
                <a:solidFill>
                  <a:srgbClr val="FFFFFF"/>
                </a:solidFill>
                <a:latin typeface="Montserrat"/>
                <a:ea typeface="Montserrat"/>
                <a:cs typeface="Montserrat"/>
                <a:sym typeface="Montserrat"/>
              </a:defRPr>
            </a:lvl1pPr>
            <a:lvl2pPr lvl="1">
              <a:spcBef>
                <a:spcPts val="0"/>
              </a:spcBef>
              <a:spcAft>
                <a:spcPts val="0"/>
              </a:spcAft>
              <a:buClr>
                <a:srgbClr val="FFFFFF"/>
              </a:buClr>
              <a:buSzPts val="1800"/>
              <a:buFont typeface="Montserrat"/>
              <a:buNone/>
              <a:defRPr b="1" sz="1800">
                <a:solidFill>
                  <a:srgbClr val="FFFFFF"/>
                </a:solidFill>
                <a:latin typeface="Montserrat"/>
                <a:ea typeface="Montserrat"/>
                <a:cs typeface="Montserrat"/>
                <a:sym typeface="Montserrat"/>
              </a:defRPr>
            </a:lvl2pPr>
            <a:lvl3pPr lvl="2">
              <a:spcBef>
                <a:spcPts val="0"/>
              </a:spcBef>
              <a:spcAft>
                <a:spcPts val="0"/>
              </a:spcAft>
              <a:buClr>
                <a:srgbClr val="FFFFFF"/>
              </a:buClr>
              <a:buSzPts val="1800"/>
              <a:buFont typeface="Montserrat"/>
              <a:buNone/>
              <a:defRPr b="1" sz="1800">
                <a:solidFill>
                  <a:srgbClr val="FFFFFF"/>
                </a:solidFill>
                <a:latin typeface="Montserrat"/>
                <a:ea typeface="Montserrat"/>
                <a:cs typeface="Montserrat"/>
                <a:sym typeface="Montserrat"/>
              </a:defRPr>
            </a:lvl3pPr>
            <a:lvl4pPr lvl="3">
              <a:spcBef>
                <a:spcPts val="0"/>
              </a:spcBef>
              <a:spcAft>
                <a:spcPts val="0"/>
              </a:spcAft>
              <a:buClr>
                <a:srgbClr val="FFFFFF"/>
              </a:buClr>
              <a:buSzPts val="1800"/>
              <a:buFont typeface="Montserrat"/>
              <a:buNone/>
              <a:defRPr b="1" sz="1800">
                <a:solidFill>
                  <a:srgbClr val="FFFFFF"/>
                </a:solidFill>
                <a:latin typeface="Montserrat"/>
                <a:ea typeface="Montserrat"/>
                <a:cs typeface="Montserrat"/>
                <a:sym typeface="Montserrat"/>
              </a:defRPr>
            </a:lvl4pPr>
            <a:lvl5pPr lvl="4">
              <a:spcBef>
                <a:spcPts val="0"/>
              </a:spcBef>
              <a:spcAft>
                <a:spcPts val="0"/>
              </a:spcAft>
              <a:buClr>
                <a:srgbClr val="FFFFFF"/>
              </a:buClr>
              <a:buSzPts val="1800"/>
              <a:buFont typeface="Montserrat"/>
              <a:buNone/>
              <a:defRPr b="1" sz="1800">
                <a:solidFill>
                  <a:srgbClr val="FFFFFF"/>
                </a:solidFill>
                <a:latin typeface="Montserrat"/>
                <a:ea typeface="Montserrat"/>
                <a:cs typeface="Montserrat"/>
                <a:sym typeface="Montserrat"/>
              </a:defRPr>
            </a:lvl5pPr>
            <a:lvl6pPr lvl="5">
              <a:spcBef>
                <a:spcPts val="0"/>
              </a:spcBef>
              <a:spcAft>
                <a:spcPts val="0"/>
              </a:spcAft>
              <a:buClr>
                <a:srgbClr val="FFFFFF"/>
              </a:buClr>
              <a:buSzPts val="1800"/>
              <a:buFont typeface="Montserrat"/>
              <a:buNone/>
              <a:defRPr b="1" sz="1800">
                <a:solidFill>
                  <a:srgbClr val="FFFFFF"/>
                </a:solidFill>
                <a:latin typeface="Montserrat"/>
                <a:ea typeface="Montserrat"/>
                <a:cs typeface="Montserrat"/>
                <a:sym typeface="Montserrat"/>
              </a:defRPr>
            </a:lvl6pPr>
            <a:lvl7pPr lvl="6">
              <a:spcBef>
                <a:spcPts val="0"/>
              </a:spcBef>
              <a:spcAft>
                <a:spcPts val="0"/>
              </a:spcAft>
              <a:buClr>
                <a:srgbClr val="FFFFFF"/>
              </a:buClr>
              <a:buSzPts val="1800"/>
              <a:buFont typeface="Montserrat"/>
              <a:buNone/>
              <a:defRPr b="1" sz="1800">
                <a:solidFill>
                  <a:srgbClr val="FFFFFF"/>
                </a:solidFill>
                <a:latin typeface="Montserrat"/>
                <a:ea typeface="Montserrat"/>
                <a:cs typeface="Montserrat"/>
                <a:sym typeface="Montserrat"/>
              </a:defRPr>
            </a:lvl7pPr>
            <a:lvl8pPr lvl="7">
              <a:spcBef>
                <a:spcPts val="0"/>
              </a:spcBef>
              <a:spcAft>
                <a:spcPts val="0"/>
              </a:spcAft>
              <a:buClr>
                <a:srgbClr val="FFFFFF"/>
              </a:buClr>
              <a:buSzPts val="1800"/>
              <a:buFont typeface="Montserrat"/>
              <a:buNone/>
              <a:defRPr b="1" sz="1800">
                <a:solidFill>
                  <a:srgbClr val="FFFFFF"/>
                </a:solidFill>
                <a:latin typeface="Montserrat"/>
                <a:ea typeface="Montserrat"/>
                <a:cs typeface="Montserrat"/>
                <a:sym typeface="Montserrat"/>
              </a:defRPr>
            </a:lvl8pPr>
            <a:lvl9pPr lvl="8">
              <a:spcBef>
                <a:spcPts val="0"/>
              </a:spcBef>
              <a:spcAft>
                <a:spcPts val="0"/>
              </a:spcAft>
              <a:buClr>
                <a:srgbClr val="FFFFFF"/>
              </a:buClr>
              <a:buSzPts val="1800"/>
              <a:buFont typeface="Montserrat"/>
              <a:buNone/>
              <a:defRPr b="1" sz="1800">
                <a:solidFill>
                  <a:srgbClr val="FFFFFF"/>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github.com/orhanobut/hawk" TargetMode="External"/><Relationship Id="rId4" Type="http://schemas.openxmlformats.org/officeDocument/2006/relationships/hyperlink" Target="https://github.com/sqlcipher/sqlcipher" TargetMode="External"/><Relationship Id="rId5" Type="http://schemas.openxmlformats.org/officeDocument/2006/relationships/hyperlink" Target="https://developer.android.com/training/articles/keystore" TargetMode="External"/><Relationship Id="rId6" Type="http://schemas.openxmlformats.org/officeDocument/2006/relationships/hyperlink" Target="https://github.com/facebook/concea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s://github.com/JakeWharton/timb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hyperlink" Target="https://github.com/scottyab/rootbeer"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hyperlink" Target="https://seopressor.com/blog/http-vs-https/" TargetMode="Externa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 Id="rId3" Type="http://schemas.openxmlformats.org/officeDocument/2006/relationships/image" Target="../media/image13.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hyperlink" Target="https://developer.android.com/topic/security/best-practices#security-provider" TargetMode="External"/><Relationship Id="rId4" Type="http://schemas.openxmlformats.org/officeDocument/2006/relationships/hyperlink" Target="https://proandroiddev.com/developing-secure-android-apps-8edad978d8ba" TargetMode="External"/><Relationship Id="rId5" Type="http://schemas.openxmlformats.org/officeDocument/2006/relationships/hyperlink" Target="https://security.stackexchange.com/questions/29988/what-is-certificate-pinning" TargetMode="External"/><Relationship Id="rId6" Type="http://schemas.openxmlformats.org/officeDocument/2006/relationships/hyperlink" Target="http://www.slidescarnival.com/" TargetMode="External"/><Relationship Id="rId7" Type="http://schemas.openxmlformats.org/officeDocument/2006/relationships/hyperlink" Target="http://unsplash.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7.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3"/>
          <p:cNvSpPr txBox="1"/>
          <p:nvPr>
            <p:ph type="ctrTitle"/>
          </p:nvPr>
        </p:nvSpPr>
        <p:spPr>
          <a:xfrm>
            <a:off x="1147625" y="1968875"/>
            <a:ext cx="7498800" cy="2766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SECURE ANDROID APPLICATIONS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25" name="Google Shape;125;p22"/>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2"/>
          <p:cNvSpPr txBox="1"/>
          <p:nvPr/>
        </p:nvSpPr>
        <p:spPr>
          <a:xfrm>
            <a:off x="1624850" y="347375"/>
            <a:ext cx="69924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600">
                <a:solidFill>
                  <a:schemeClr val="dk1"/>
                </a:solidFill>
                <a:latin typeface="Montserrat"/>
                <a:ea typeface="Montserrat"/>
                <a:cs typeface="Montserrat"/>
                <a:sym typeface="Montserrat"/>
              </a:rPr>
              <a:t>Always Obfuscate</a:t>
            </a:r>
            <a:endParaRPr b="1" sz="3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3600">
              <a:latin typeface="Montserrat"/>
              <a:ea typeface="Montserrat"/>
              <a:cs typeface="Montserrat"/>
              <a:sym typeface="Montserrat"/>
            </a:endParaRPr>
          </a:p>
        </p:txBody>
      </p:sp>
      <p:sp>
        <p:nvSpPr>
          <p:cNvPr id="127" name="Google Shape;127;p22"/>
          <p:cNvSpPr txBox="1"/>
          <p:nvPr>
            <p:ph idx="1" type="body"/>
          </p:nvPr>
        </p:nvSpPr>
        <p:spPr>
          <a:xfrm>
            <a:off x="1624850" y="1297950"/>
            <a:ext cx="6790800" cy="2877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500">
                <a:solidFill>
                  <a:srgbClr val="37474F"/>
                </a:solidFill>
                <a:latin typeface="Roboto Mono"/>
                <a:ea typeface="Roboto Mono"/>
                <a:cs typeface="Roboto Mono"/>
                <a:sym typeface="Roboto Mono"/>
              </a:rPr>
              <a:t>buildTypes {</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500">
                <a:solidFill>
                  <a:srgbClr val="37474F"/>
                </a:solidFill>
                <a:latin typeface="Roboto Mono"/>
                <a:ea typeface="Roboto Mono"/>
                <a:cs typeface="Roboto Mono"/>
                <a:sym typeface="Roboto Mono"/>
              </a:rPr>
              <a:t>    release {</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500">
                <a:solidFill>
                  <a:srgbClr val="37474F"/>
                </a:solidFill>
                <a:latin typeface="Roboto Mono"/>
                <a:ea typeface="Roboto Mono"/>
                <a:cs typeface="Roboto Mono"/>
                <a:sym typeface="Roboto Mono"/>
              </a:rPr>
              <a:t>        minifyEnabled </a:t>
            </a:r>
            <a:r>
              <a:rPr lang="en" sz="1500">
                <a:solidFill>
                  <a:srgbClr val="3F51B5"/>
                </a:solidFill>
                <a:latin typeface="Roboto Mono"/>
                <a:ea typeface="Roboto Mono"/>
                <a:cs typeface="Roboto Mono"/>
                <a:sym typeface="Roboto Mono"/>
              </a:rPr>
              <a:t>true</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500">
                <a:solidFill>
                  <a:srgbClr val="37474F"/>
                </a:solidFill>
                <a:latin typeface="Roboto Mono"/>
                <a:ea typeface="Roboto Mono"/>
                <a:cs typeface="Roboto Mono"/>
                <a:sym typeface="Roboto Mono"/>
              </a:rPr>
              <a:t>        proguardFiles getDefaultProguardFile(</a:t>
            </a:r>
            <a:r>
              <a:rPr lang="en" sz="1500">
                <a:solidFill>
                  <a:srgbClr val="388E3C"/>
                </a:solidFill>
                <a:latin typeface="Roboto Mono"/>
                <a:ea typeface="Roboto Mono"/>
                <a:cs typeface="Roboto Mono"/>
                <a:sym typeface="Roboto Mono"/>
              </a:rPr>
              <a:t>'proguard-android-optimize.txt'</a:t>
            </a:r>
            <a:r>
              <a:rPr lang="en" sz="1500">
                <a:solidFill>
                  <a:srgbClr val="37474F"/>
                </a:solidFill>
                <a:latin typeface="Roboto Mono"/>
                <a:ea typeface="Roboto Mono"/>
                <a:cs typeface="Roboto Mono"/>
                <a:sym typeface="Roboto Mono"/>
              </a:rPr>
              <a:t>), </a:t>
            </a:r>
            <a:r>
              <a:rPr lang="en" sz="1500">
                <a:solidFill>
                  <a:srgbClr val="388E3C"/>
                </a:solidFill>
                <a:latin typeface="Roboto Mono"/>
                <a:ea typeface="Roboto Mono"/>
                <a:cs typeface="Roboto Mono"/>
                <a:sym typeface="Roboto Mono"/>
              </a:rPr>
              <a:t>'proguard-rules.pro'</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500">
                <a:solidFill>
                  <a:srgbClr val="37474F"/>
                </a:solidFill>
                <a:latin typeface="Roboto Mono"/>
                <a:ea typeface="Roboto Mono"/>
                <a:cs typeface="Roboto Mono"/>
                <a:sym typeface="Roboto Mono"/>
              </a:rPr>
              <a:t>    }</a:t>
            </a:r>
            <a:endParaRPr sz="15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500">
                <a:solidFill>
                  <a:srgbClr val="37474F"/>
                </a:solidFill>
                <a:latin typeface="Roboto Mono"/>
                <a:ea typeface="Roboto Mono"/>
                <a:cs typeface="Roboto Mono"/>
                <a:sym typeface="Roboto Mono"/>
              </a:rPr>
              <a:t>}</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33" name="Google Shape;133;p23"/>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23"/>
          <p:cNvPicPr preferRelativeResize="0"/>
          <p:nvPr/>
        </p:nvPicPr>
        <p:blipFill>
          <a:blip r:embed="rId3">
            <a:alphaModFix/>
          </a:blip>
          <a:stretch>
            <a:fillRect/>
          </a:stretch>
        </p:blipFill>
        <p:spPr>
          <a:xfrm>
            <a:off x="2391925" y="622925"/>
            <a:ext cx="4920452" cy="3718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40" name="Google Shape;140;p24"/>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24"/>
          <p:cNvPicPr preferRelativeResize="0"/>
          <p:nvPr/>
        </p:nvPicPr>
        <p:blipFill>
          <a:blip r:embed="rId3">
            <a:alphaModFix/>
          </a:blip>
          <a:stretch>
            <a:fillRect/>
          </a:stretch>
        </p:blipFill>
        <p:spPr>
          <a:xfrm>
            <a:off x="1651359" y="-571875"/>
            <a:ext cx="5289174" cy="62872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47" name="Google Shape;147;p25"/>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8" name="Google Shape;148;p25"/>
          <p:cNvPicPr preferRelativeResize="0"/>
          <p:nvPr/>
        </p:nvPicPr>
        <p:blipFill rotWithShape="1">
          <a:blip r:embed="rId3">
            <a:alphaModFix/>
          </a:blip>
          <a:srcRect b="0" l="0" r="0" t="0"/>
          <a:stretch/>
        </p:blipFill>
        <p:spPr>
          <a:xfrm>
            <a:off x="1042075" y="-743723"/>
            <a:ext cx="5289174" cy="62872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6"/>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54" name="Google Shape;154;p26"/>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5" name="Google Shape;155;p26"/>
          <p:cNvPicPr preferRelativeResize="0"/>
          <p:nvPr/>
        </p:nvPicPr>
        <p:blipFill>
          <a:blip r:embed="rId3">
            <a:alphaModFix/>
          </a:blip>
          <a:stretch>
            <a:fillRect/>
          </a:stretch>
        </p:blipFill>
        <p:spPr>
          <a:xfrm>
            <a:off x="2012625" y="538862"/>
            <a:ext cx="6066799" cy="40657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61" name="Google Shape;161;p27"/>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7"/>
          <p:cNvSpPr txBox="1"/>
          <p:nvPr/>
        </p:nvSpPr>
        <p:spPr>
          <a:xfrm>
            <a:off x="1624850" y="347375"/>
            <a:ext cx="69924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Montserrat"/>
                <a:ea typeface="Montserrat"/>
                <a:cs typeface="Montserrat"/>
                <a:sym typeface="Montserrat"/>
              </a:rPr>
              <a:t>Encrypt your saved data</a:t>
            </a:r>
            <a:endParaRPr b="1" sz="3600">
              <a:latin typeface="Montserrat"/>
              <a:ea typeface="Montserrat"/>
              <a:cs typeface="Montserrat"/>
              <a:sym typeface="Montserrat"/>
            </a:endParaRPr>
          </a:p>
        </p:txBody>
      </p:sp>
      <p:sp>
        <p:nvSpPr>
          <p:cNvPr id="163" name="Google Shape;163;p27"/>
          <p:cNvSpPr txBox="1"/>
          <p:nvPr>
            <p:ph idx="1" type="body"/>
          </p:nvPr>
        </p:nvSpPr>
        <p:spPr>
          <a:xfrm>
            <a:off x="1624850" y="1297950"/>
            <a:ext cx="6790800" cy="28770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b="1" lang="en">
                <a:latin typeface="Roboto Mono"/>
                <a:ea typeface="Roboto Mono"/>
                <a:cs typeface="Roboto Mono"/>
                <a:sym typeface="Roboto Mono"/>
              </a:rPr>
              <a:t>SharedPreferences</a:t>
            </a:r>
            <a:r>
              <a:rPr lang="en"/>
              <a:t> is just XML</a:t>
            </a:r>
            <a:endParaRPr/>
          </a:p>
          <a:p>
            <a:pPr indent="-419100" lvl="0" marL="457200" rtl="0" algn="l">
              <a:spcBef>
                <a:spcPts val="0"/>
              </a:spcBef>
              <a:spcAft>
                <a:spcPts val="0"/>
              </a:spcAft>
              <a:buSzPts val="3000"/>
              <a:buChar char="▸"/>
            </a:pPr>
            <a:r>
              <a:rPr lang="en"/>
              <a:t>SQLite saved in SQLite file</a:t>
            </a:r>
            <a:endParaRPr/>
          </a:p>
          <a:p>
            <a:pPr indent="-419100" lvl="0" marL="457200" rtl="0" algn="l">
              <a:spcBef>
                <a:spcPts val="0"/>
              </a:spcBef>
              <a:spcAft>
                <a:spcPts val="0"/>
              </a:spcAft>
              <a:buSzPts val="3000"/>
              <a:buChar char="▸"/>
            </a:pPr>
            <a:r>
              <a:rPr lang="en"/>
              <a:t>Internal and external storage can be accessed</a:t>
            </a:r>
            <a:endParaRPr/>
          </a:p>
          <a:p>
            <a:pPr indent="0" lvl="0" marL="45720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1000"/>
                                        <p:tgtEl>
                                          <p:spTgt spid="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Effect filter="fade" transition="in">
                                      <p:cBhvr>
                                        <p:cTn dur="1000"/>
                                        <p:tgtEl>
                                          <p:spTgt spid="1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animEffect filter="fade" transition="in">
                                      <p:cBhvr>
                                        <p:cTn dur="1000"/>
                                        <p:tgtEl>
                                          <p:spTgt spid="1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animEffect filter="fade" transition="in">
                                      <p:cBhvr>
                                        <p:cTn dur="1000"/>
                                        <p:tgtEl>
                                          <p:spTgt spid="1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animEffect filter="fade" transition="in">
                                      <p:cBhvr>
                                        <p:cTn dur="1000"/>
                                        <p:tgtEl>
                                          <p:spTgt spid="16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8"/>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69" name="Google Shape;169;p28"/>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8"/>
          <p:cNvSpPr txBox="1"/>
          <p:nvPr/>
        </p:nvSpPr>
        <p:spPr>
          <a:xfrm>
            <a:off x="1624850" y="347375"/>
            <a:ext cx="69924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Montserrat"/>
                <a:ea typeface="Montserrat"/>
                <a:cs typeface="Montserrat"/>
                <a:sym typeface="Montserrat"/>
              </a:rPr>
              <a:t>Options</a:t>
            </a:r>
            <a:endParaRPr b="1" sz="3600">
              <a:latin typeface="Montserrat"/>
              <a:ea typeface="Montserrat"/>
              <a:cs typeface="Montserrat"/>
              <a:sym typeface="Montserrat"/>
            </a:endParaRPr>
          </a:p>
        </p:txBody>
      </p:sp>
      <p:sp>
        <p:nvSpPr>
          <p:cNvPr id="171" name="Google Shape;171;p28"/>
          <p:cNvSpPr txBox="1"/>
          <p:nvPr>
            <p:ph idx="1" type="body"/>
          </p:nvPr>
        </p:nvSpPr>
        <p:spPr>
          <a:xfrm>
            <a:off x="1624850" y="1297950"/>
            <a:ext cx="6790800" cy="2877000"/>
          </a:xfrm>
          <a:prstGeom prst="rect">
            <a:avLst/>
          </a:prstGeom>
        </p:spPr>
        <p:txBody>
          <a:bodyPr anchorCtr="0" anchor="t" bIns="91425" lIns="91425" spcFirstLastPara="1" rIns="91425" wrap="square" tIns="91425">
            <a:noAutofit/>
          </a:bodyPr>
          <a:lstStyle/>
          <a:p>
            <a:pPr indent="-419100" lvl="0" marL="457200" rtl="0" algn="l">
              <a:lnSpc>
                <a:spcPct val="115000"/>
              </a:lnSpc>
              <a:spcBef>
                <a:spcPts val="600"/>
              </a:spcBef>
              <a:spcAft>
                <a:spcPts val="0"/>
              </a:spcAft>
              <a:buSzPts val="3000"/>
              <a:buFont typeface="Roboto Mono"/>
              <a:buChar char="▸"/>
            </a:pPr>
            <a:r>
              <a:rPr lang="en" u="sng">
                <a:solidFill>
                  <a:schemeClr val="hlink"/>
                </a:solidFill>
                <a:latin typeface="Roboto Mono"/>
                <a:ea typeface="Roboto Mono"/>
                <a:cs typeface="Roboto Mono"/>
                <a:sym typeface="Roboto Mono"/>
                <a:hlinkClick r:id="rId3"/>
              </a:rPr>
              <a:t>Hawk</a:t>
            </a:r>
            <a:endParaRPr>
              <a:latin typeface="Roboto Mono"/>
              <a:ea typeface="Roboto Mono"/>
              <a:cs typeface="Roboto Mono"/>
              <a:sym typeface="Roboto Mono"/>
            </a:endParaRPr>
          </a:p>
          <a:p>
            <a:pPr indent="-419100" lvl="0" marL="457200" rtl="0" algn="l">
              <a:lnSpc>
                <a:spcPct val="115000"/>
              </a:lnSpc>
              <a:spcBef>
                <a:spcPts val="0"/>
              </a:spcBef>
              <a:spcAft>
                <a:spcPts val="0"/>
              </a:spcAft>
              <a:buSzPts val="3000"/>
              <a:buFont typeface="Roboto Mono"/>
              <a:buChar char="▸"/>
            </a:pPr>
            <a:r>
              <a:rPr lang="en" u="sng">
                <a:solidFill>
                  <a:schemeClr val="hlink"/>
                </a:solidFill>
                <a:latin typeface="Roboto Mono"/>
                <a:ea typeface="Roboto Mono"/>
                <a:cs typeface="Roboto Mono"/>
                <a:sym typeface="Roboto Mono"/>
                <a:hlinkClick r:id="rId4"/>
              </a:rPr>
              <a:t>SQLChiper</a:t>
            </a:r>
            <a:endParaRPr>
              <a:latin typeface="Roboto Mono"/>
              <a:ea typeface="Roboto Mono"/>
              <a:cs typeface="Roboto Mono"/>
              <a:sym typeface="Roboto Mono"/>
            </a:endParaRPr>
          </a:p>
          <a:p>
            <a:pPr indent="-419100" lvl="0" marL="457200" rtl="0" algn="l">
              <a:lnSpc>
                <a:spcPct val="115000"/>
              </a:lnSpc>
              <a:spcBef>
                <a:spcPts val="0"/>
              </a:spcBef>
              <a:spcAft>
                <a:spcPts val="0"/>
              </a:spcAft>
              <a:buSzPts val="3000"/>
              <a:buFont typeface="Roboto Mono"/>
              <a:buChar char="▸"/>
            </a:pPr>
            <a:r>
              <a:rPr lang="en" u="sng">
                <a:solidFill>
                  <a:schemeClr val="hlink"/>
                </a:solidFill>
                <a:latin typeface="Roboto Mono"/>
                <a:ea typeface="Roboto Mono"/>
                <a:cs typeface="Roboto Mono"/>
                <a:sym typeface="Roboto Mono"/>
                <a:hlinkClick r:id="rId5"/>
              </a:rPr>
              <a:t>Android Keystore System</a:t>
            </a:r>
            <a:endParaRPr>
              <a:latin typeface="Roboto Mono"/>
              <a:ea typeface="Roboto Mono"/>
              <a:cs typeface="Roboto Mono"/>
              <a:sym typeface="Roboto Mono"/>
            </a:endParaRPr>
          </a:p>
          <a:p>
            <a:pPr indent="-419100" lvl="0" marL="457200" rtl="0" algn="l">
              <a:lnSpc>
                <a:spcPct val="115000"/>
              </a:lnSpc>
              <a:spcBef>
                <a:spcPts val="0"/>
              </a:spcBef>
              <a:spcAft>
                <a:spcPts val="0"/>
              </a:spcAft>
              <a:buSzPts val="3000"/>
              <a:buFont typeface="Roboto Mono"/>
              <a:buChar char="▸"/>
            </a:pPr>
            <a:r>
              <a:rPr lang="en" u="sng">
                <a:solidFill>
                  <a:schemeClr val="hlink"/>
                </a:solidFill>
                <a:latin typeface="Roboto Mono"/>
                <a:ea typeface="Roboto Mono"/>
                <a:cs typeface="Roboto Mono"/>
                <a:sym typeface="Roboto Mono"/>
                <a:hlinkClick r:id="rId6"/>
              </a:rPr>
              <a:t>Facebook Conceal</a:t>
            </a:r>
            <a:endParaRPr>
              <a:latin typeface="Roboto Mono"/>
              <a:ea typeface="Roboto Mono"/>
              <a:cs typeface="Roboto Mono"/>
              <a:sym typeface="Roboto Mono"/>
            </a:endParaRPr>
          </a:p>
          <a:p>
            <a:pPr indent="0" lvl="0" marL="0" rtl="0" algn="l">
              <a:lnSpc>
                <a:spcPct val="115000"/>
              </a:lnSpc>
              <a:spcBef>
                <a:spcPts val="600"/>
              </a:spcBef>
              <a:spcAft>
                <a:spcPts val="0"/>
              </a:spcAft>
              <a:buNone/>
            </a:pPr>
            <a:r>
              <a:t/>
            </a:r>
            <a:endParaRPr>
              <a:latin typeface="Roboto Mono"/>
              <a:ea typeface="Roboto Mono"/>
              <a:cs typeface="Roboto Mono"/>
              <a:sym typeface="Roboto Mono"/>
            </a:endParaRPr>
          </a:p>
          <a:p>
            <a:pPr indent="0" lvl="0" marL="457200" rtl="0" algn="l">
              <a:lnSpc>
                <a:spcPct val="115000"/>
              </a:lnSpc>
              <a:spcBef>
                <a:spcPts val="600"/>
              </a:spcBef>
              <a:spcAft>
                <a:spcPts val="0"/>
              </a:spcAft>
              <a:buNone/>
            </a:pPr>
            <a:r>
              <a:t/>
            </a:r>
            <a:endParaRPr/>
          </a:p>
          <a:p>
            <a:pPr indent="0" lvl="0" marL="0" rtl="0" algn="l">
              <a:lnSpc>
                <a:spcPct val="115000"/>
              </a:lnSpc>
              <a:spcBef>
                <a:spcPts val="6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9"/>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77" name="Google Shape;177;p29"/>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9"/>
          <p:cNvSpPr txBox="1"/>
          <p:nvPr/>
        </p:nvSpPr>
        <p:spPr>
          <a:xfrm>
            <a:off x="1624850" y="347375"/>
            <a:ext cx="69924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Montserrat"/>
                <a:ea typeface="Montserrat"/>
                <a:cs typeface="Montserrat"/>
                <a:sym typeface="Montserrat"/>
              </a:rPr>
              <a:t>Hawk</a:t>
            </a:r>
            <a:endParaRPr b="1" sz="3600">
              <a:latin typeface="Montserrat"/>
              <a:ea typeface="Montserrat"/>
              <a:cs typeface="Montserrat"/>
              <a:sym typeface="Montserrat"/>
            </a:endParaRPr>
          </a:p>
        </p:txBody>
      </p:sp>
      <p:pic>
        <p:nvPicPr>
          <p:cNvPr id="179" name="Google Shape;179;p29"/>
          <p:cNvPicPr preferRelativeResize="0"/>
          <p:nvPr/>
        </p:nvPicPr>
        <p:blipFill>
          <a:blip r:embed="rId3">
            <a:alphaModFix/>
          </a:blip>
          <a:stretch>
            <a:fillRect/>
          </a:stretch>
        </p:blipFill>
        <p:spPr>
          <a:xfrm>
            <a:off x="1624850" y="1120475"/>
            <a:ext cx="6743674" cy="371144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0"/>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85" name="Google Shape;185;p30"/>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0"/>
          <p:cNvSpPr txBox="1"/>
          <p:nvPr/>
        </p:nvSpPr>
        <p:spPr>
          <a:xfrm>
            <a:off x="1624850" y="347375"/>
            <a:ext cx="69924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Montserrat"/>
                <a:ea typeface="Montserrat"/>
                <a:cs typeface="Montserrat"/>
                <a:sym typeface="Montserrat"/>
              </a:rPr>
              <a:t>Hawk</a:t>
            </a:r>
            <a:endParaRPr b="1" sz="3600">
              <a:latin typeface="Montserrat"/>
              <a:ea typeface="Montserrat"/>
              <a:cs typeface="Montserrat"/>
              <a:sym typeface="Montserrat"/>
            </a:endParaRPr>
          </a:p>
        </p:txBody>
      </p:sp>
      <p:sp>
        <p:nvSpPr>
          <p:cNvPr id="187" name="Google Shape;187;p30"/>
          <p:cNvSpPr txBox="1"/>
          <p:nvPr>
            <p:ph idx="1" type="body"/>
          </p:nvPr>
        </p:nvSpPr>
        <p:spPr>
          <a:xfrm>
            <a:off x="1624850" y="1297950"/>
            <a:ext cx="6790800" cy="2877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300">
                <a:solidFill>
                  <a:srgbClr val="9C27B0"/>
                </a:solidFill>
                <a:latin typeface="Roboto Mono"/>
                <a:ea typeface="Roboto Mono"/>
                <a:cs typeface="Roboto Mono"/>
                <a:sym typeface="Roboto Mono"/>
              </a:rPr>
              <a:t>Hawk</a:t>
            </a:r>
            <a:r>
              <a:rPr lang="en" sz="1300">
                <a:solidFill>
                  <a:srgbClr val="37474F"/>
                </a:solidFill>
                <a:latin typeface="Roboto Mono"/>
                <a:ea typeface="Roboto Mono"/>
                <a:cs typeface="Roboto Mono"/>
                <a:sym typeface="Roboto Mono"/>
              </a:rPr>
              <a:t>.init(context)</a:t>
            </a:r>
            <a:endParaRPr sz="1300">
              <a:solidFill>
                <a:srgbClr val="37474F"/>
              </a:solidFill>
              <a:latin typeface="Roboto Mono"/>
              <a:ea typeface="Roboto Mono"/>
              <a:cs typeface="Roboto Mono"/>
              <a:sym typeface="Roboto Mono"/>
            </a:endParaRPr>
          </a:p>
          <a:p>
            <a:pPr indent="0" lvl="0" marL="0" rtl="0" algn="l">
              <a:lnSpc>
                <a:spcPct val="115000"/>
              </a:lnSpc>
              <a:spcBef>
                <a:spcPts val="600"/>
              </a:spcBef>
              <a:spcAft>
                <a:spcPts val="0"/>
              </a:spcAft>
              <a:buNone/>
            </a:pPr>
            <a:r>
              <a:rPr lang="en" sz="1300">
                <a:solidFill>
                  <a:srgbClr val="37474F"/>
                </a:solidFill>
                <a:latin typeface="Roboto Mono"/>
                <a:ea typeface="Roboto Mono"/>
                <a:cs typeface="Roboto Mono"/>
                <a:sym typeface="Roboto Mono"/>
              </a:rPr>
              <a:t>  .setEncryption(</a:t>
            </a:r>
            <a:r>
              <a:rPr lang="en" sz="1300">
                <a:solidFill>
                  <a:srgbClr val="3F51B5"/>
                </a:solidFill>
                <a:latin typeface="Roboto Mono"/>
                <a:ea typeface="Roboto Mono"/>
                <a:cs typeface="Roboto Mono"/>
                <a:sym typeface="Roboto Mono"/>
              </a:rPr>
              <a:t>new</a:t>
            </a:r>
            <a:r>
              <a:rPr lang="en" sz="1300">
                <a:solidFill>
                  <a:srgbClr val="37474F"/>
                </a:solidFill>
                <a:latin typeface="Roboto Mono"/>
                <a:ea typeface="Roboto Mono"/>
                <a:cs typeface="Roboto Mono"/>
                <a:sym typeface="Roboto Mono"/>
              </a:rPr>
              <a:t> </a:t>
            </a:r>
            <a:r>
              <a:rPr lang="en" sz="1300">
                <a:solidFill>
                  <a:srgbClr val="9C27B0"/>
                </a:solidFill>
                <a:latin typeface="Roboto Mono"/>
                <a:ea typeface="Roboto Mono"/>
                <a:cs typeface="Roboto Mono"/>
                <a:sym typeface="Roboto Mono"/>
              </a:rPr>
              <a:t>NoEncryption</a:t>
            </a:r>
            <a:r>
              <a:rPr lang="en" sz="1300">
                <a:solidFill>
                  <a:srgbClr val="37474F"/>
                </a:solidFill>
                <a:latin typeface="Roboto Mono"/>
                <a:ea typeface="Roboto Mono"/>
                <a:cs typeface="Roboto Mono"/>
                <a:sym typeface="Roboto Mono"/>
              </a:rPr>
              <a:t>())</a:t>
            </a:r>
            <a:endParaRPr sz="1300">
              <a:solidFill>
                <a:srgbClr val="37474F"/>
              </a:solidFill>
              <a:latin typeface="Roboto Mono"/>
              <a:ea typeface="Roboto Mono"/>
              <a:cs typeface="Roboto Mono"/>
              <a:sym typeface="Roboto Mono"/>
            </a:endParaRPr>
          </a:p>
          <a:p>
            <a:pPr indent="0" lvl="0" marL="0" rtl="0" algn="l">
              <a:lnSpc>
                <a:spcPct val="115000"/>
              </a:lnSpc>
              <a:spcBef>
                <a:spcPts val="600"/>
              </a:spcBef>
              <a:spcAft>
                <a:spcPts val="0"/>
              </a:spcAft>
              <a:buNone/>
            </a:pPr>
            <a:r>
              <a:rPr lang="en" sz="1300">
                <a:solidFill>
                  <a:srgbClr val="37474F"/>
                </a:solidFill>
                <a:latin typeface="Roboto Mono"/>
                <a:ea typeface="Roboto Mono"/>
                <a:cs typeface="Roboto Mono"/>
                <a:sym typeface="Roboto Mono"/>
              </a:rPr>
              <a:t>  .setLogInterceptor(</a:t>
            </a:r>
            <a:r>
              <a:rPr lang="en" sz="1300">
                <a:solidFill>
                  <a:srgbClr val="3F51B5"/>
                </a:solidFill>
                <a:latin typeface="Roboto Mono"/>
                <a:ea typeface="Roboto Mono"/>
                <a:cs typeface="Roboto Mono"/>
                <a:sym typeface="Roboto Mono"/>
              </a:rPr>
              <a:t>new</a:t>
            </a:r>
            <a:r>
              <a:rPr lang="en" sz="1300">
                <a:solidFill>
                  <a:srgbClr val="37474F"/>
                </a:solidFill>
                <a:latin typeface="Roboto Mono"/>
                <a:ea typeface="Roboto Mono"/>
                <a:cs typeface="Roboto Mono"/>
                <a:sym typeface="Roboto Mono"/>
              </a:rPr>
              <a:t> </a:t>
            </a:r>
            <a:r>
              <a:rPr lang="en" sz="1300">
                <a:solidFill>
                  <a:srgbClr val="9C27B0"/>
                </a:solidFill>
                <a:latin typeface="Roboto Mono"/>
                <a:ea typeface="Roboto Mono"/>
                <a:cs typeface="Roboto Mono"/>
                <a:sym typeface="Roboto Mono"/>
              </a:rPr>
              <a:t>MyLogInterceptor</a:t>
            </a:r>
            <a:r>
              <a:rPr lang="en" sz="1300">
                <a:solidFill>
                  <a:srgbClr val="37474F"/>
                </a:solidFill>
                <a:latin typeface="Roboto Mono"/>
                <a:ea typeface="Roboto Mono"/>
                <a:cs typeface="Roboto Mono"/>
                <a:sym typeface="Roboto Mono"/>
              </a:rPr>
              <a:t>())</a:t>
            </a:r>
            <a:endParaRPr sz="1300">
              <a:solidFill>
                <a:srgbClr val="37474F"/>
              </a:solidFill>
              <a:latin typeface="Roboto Mono"/>
              <a:ea typeface="Roboto Mono"/>
              <a:cs typeface="Roboto Mono"/>
              <a:sym typeface="Roboto Mono"/>
            </a:endParaRPr>
          </a:p>
          <a:p>
            <a:pPr indent="0" lvl="0" marL="0" rtl="0" algn="l">
              <a:lnSpc>
                <a:spcPct val="115000"/>
              </a:lnSpc>
              <a:spcBef>
                <a:spcPts val="600"/>
              </a:spcBef>
              <a:spcAft>
                <a:spcPts val="0"/>
              </a:spcAft>
              <a:buNone/>
            </a:pPr>
            <a:r>
              <a:rPr lang="en" sz="1300">
                <a:solidFill>
                  <a:srgbClr val="37474F"/>
                </a:solidFill>
                <a:latin typeface="Roboto Mono"/>
                <a:ea typeface="Roboto Mono"/>
                <a:cs typeface="Roboto Mono"/>
                <a:sym typeface="Roboto Mono"/>
              </a:rPr>
              <a:t>  .setConverter(</a:t>
            </a:r>
            <a:r>
              <a:rPr lang="en" sz="1300">
                <a:solidFill>
                  <a:srgbClr val="3F51B5"/>
                </a:solidFill>
                <a:latin typeface="Roboto Mono"/>
                <a:ea typeface="Roboto Mono"/>
                <a:cs typeface="Roboto Mono"/>
                <a:sym typeface="Roboto Mono"/>
              </a:rPr>
              <a:t>new</a:t>
            </a:r>
            <a:r>
              <a:rPr lang="en" sz="1300">
                <a:solidFill>
                  <a:srgbClr val="37474F"/>
                </a:solidFill>
                <a:latin typeface="Roboto Mono"/>
                <a:ea typeface="Roboto Mono"/>
                <a:cs typeface="Roboto Mono"/>
                <a:sym typeface="Roboto Mono"/>
              </a:rPr>
              <a:t> </a:t>
            </a:r>
            <a:r>
              <a:rPr lang="en" sz="1300">
                <a:solidFill>
                  <a:srgbClr val="9C27B0"/>
                </a:solidFill>
                <a:latin typeface="Roboto Mono"/>
                <a:ea typeface="Roboto Mono"/>
                <a:cs typeface="Roboto Mono"/>
                <a:sym typeface="Roboto Mono"/>
              </a:rPr>
              <a:t>MyConverter</a:t>
            </a:r>
            <a:r>
              <a:rPr lang="en" sz="1300">
                <a:solidFill>
                  <a:srgbClr val="37474F"/>
                </a:solidFill>
                <a:latin typeface="Roboto Mono"/>
                <a:ea typeface="Roboto Mono"/>
                <a:cs typeface="Roboto Mono"/>
                <a:sym typeface="Roboto Mono"/>
              </a:rPr>
              <a:t>())</a:t>
            </a:r>
            <a:endParaRPr sz="1300">
              <a:solidFill>
                <a:srgbClr val="37474F"/>
              </a:solidFill>
              <a:latin typeface="Roboto Mono"/>
              <a:ea typeface="Roboto Mono"/>
              <a:cs typeface="Roboto Mono"/>
              <a:sym typeface="Roboto Mono"/>
            </a:endParaRPr>
          </a:p>
          <a:p>
            <a:pPr indent="0" lvl="0" marL="0" rtl="0" algn="l">
              <a:lnSpc>
                <a:spcPct val="115000"/>
              </a:lnSpc>
              <a:spcBef>
                <a:spcPts val="600"/>
              </a:spcBef>
              <a:spcAft>
                <a:spcPts val="0"/>
              </a:spcAft>
              <a:buNone/>
            </a:pPr>
            <a:r>
              <a:rPr lang="en" sz="1300">
                <a:solidFill>
                  <a:srgbClr val="37474F"/>
                </a:solidFill>
                <a:latin typeface="Roboto Mono"/>
                <a:ea typeface="Roboto Mono"/>
                <a:cs typeface="Roboto Mono"/>
                <a:sym typeface="Roboto Mono"/>
              </a:rPr>
              <a:t>  .setParser(</a:t>
            </a:r>
            <a:r>
              <a:rPr lang="en" sz="1300">
                <a:solidFill>
                  <a:srgbClr val="3F51B5"/>
                </a:solidFill>
                <a:latin typeface="Roboto Mono"/>
                <a:ea typeface="Roboto Mono"/>
                <a:cs typeface="Roboto Mono"/>
                <a:sym typeface="Roboto Mono"/>
              </a:rPr>
              <a:t>new</a:t>
            </a:r>
            <a:r>
              <a:rPr lang="en" sz="1300">
                <a:solidFill>
                  <a:srgbClr val="37474F"/>
                </a:solidFill>
                <a:latin typeface="Roboto Mono"/>
                <a:ea typeface="Roboto Mono"/>
                <a:cs typeface="Roboto Mono"/>
                <a:sym typeface="Roboto Mono"/>
              </a:rPr>
              <a:t> </a:t>
            </a:r>
            <a:r>
              <a:rPr lang="en" sz="1300">
                <a:solidFill>
                  <a:srgbClr val="9C27B0"/>
                </a:solidFill>
                <a:latin typeface="Roboto Mono"/>
                <a:ea typeface="Roboto Mono"/>
                <a:cs typeface="Roboto Mono"/>
                <a:sym typeface="Roboto Mono"/>
              </a:rPr>
              <a:t>MyParser</a:t>
            </a:r>
            <a:r>
              <a:rPr lang="en" sz="1300">
                <a:solidFill>
                  <a:srgbClr val="37474F"/>
                </a:solidFill>
                <a:latin typeface="Roboto Mono"/>
                <a:ea typeface="Roboto Mono"/>
                <a:cs typeface="Roboto Mono"/>
                <a:sym typeface="Roboto Mono"/>
              </a:rPr>
              <a:t>())</a:t>
            </a:r>
            <a:endParaRPr sz="1300">
              <a:solidFill>
                <a:srgbClr val="37474F"/>
              </a:solidFill>
              <a:latin typeface="Roboto Mono"/>
              <a:ea typeface="Roboto Mono"/>
              <a:cs typeface="Roboto Mono"/>
              <a:sym typeface="Roboto Mono"/>
            </a:endParaRPr>
          </a:p>
          <a:p>
            <a:pPr indent="0" lvl="0" marL="0" rtl="0" algn="l">
              <a:lnSpc>
                <a:spcPct val="115000"/>
              </a:lnSpc>
              <a:spcBef>
                <a:spcPts val="600"/>
              </a:spcBef>
              <a:spcAft>
                <a:spcPts val="0"/>
              </a:spcAft>
              <a:buNone/>
            </a:pPr>
            <a:r>
              <a:rPr lang="en" sz="1300">
                <a:solidFill>
                  <a:srgbClr val="37474F"/>
                </a:solidFill>
                <a:latin typeface="Roboto Mono"/>
                <a:ea typeface="Roboto Mono"/>
                <a:cs typeface="Roboto Mono"/>
                <a:sym typeface="Roboto Mono"/>
              </a:rPr>
              <a:t>  .setStorage(</a:t>
            </a:r>
            <a:r>
              <a:rPr lang="en" sz="1300">
                <a:solidFill>
                  <a:srgbClr val="3F51B5"/>
                </a:solidFill>
                <a:latin typeface="Roboto Mono"/>
                <a:ea typeface="Roboto Mono"/>
                <a:cs typeface="Roboto Mono"/>
                <a:sym typeface="Roboto Mono"/>
              </a:rPr>
              <a:t>new</a:t>
            </a:r>
            <a:r>
              <a:rPr lang="en" sz="1300">
                <a:solidFill>
                  <a:srgbClr val="37474F"/>
                </a:solidFill>
                <a:latin typeface="Roboto Mono"/>
                <a:ea typeface="Roboto Mono"/>
                <a:cs typeface="Roboto Mono"/>
                <a:sym typeface="Roboto Mono"/>
              </a:rPr>
              <a:t> </a:t>
            </a:r>
            <a:r>
              <a:rPr lang="en" sz="1300">
                <a:solidFill>
                  <a:srgbClr val="9C27B0"/>
                </a:solidFill>
                <a:latin typeface="Roboto Mono"/>
                <a:ea typeface="Roboto Mono"/>
                <a:cs typeface="Roboto Mono"/>
                <a:sym typeface="Roboto Mono"/>
              </a:rPr>
              <a:t>MyStorage</a:t>
            </a:r>
            <a:r>
              <a:rPr lang="en" sz="1300">
                <a:solidFill>
                  <a:srgbClr val="37474F"/>
                </a:solidFill>
                <a:latin typeface="Roboto Mono"/>
                <a:ea typeface="Roboto Mono"/>
                <a:cs typeface="Roboto Mono"/>
                <a:sym typeface="Roboto Mono"/>
              </a:rPr>
              <a:t>())</a:t>
            </a:r>
            <a:endParaRPr sz="1300">
              <a:solidFill>
                <a:srgbClr val="37474F"/>
              </a:solidFill>
              <a:latin typeface="Roboto Mono"/>
              <a:ea typeface="Roboto Mono"/>
              <a:cs typeface="Roboto Mono"/>
              <a:sym typeface="Roboto Mono"/>
            </a:endParaRPr>
          </a:p>
          <a:p>
            <a:pPr indent="0" lvl="0" marL="0" rtl="0" algn="l">
              <a:lnSpc>
                <a:spcPct val="115000"/>
              </a:lnSpc>
              <a:spcBef>
                <a:spcPts val="600"/>
              </a:spcBef>
              <a:spcAft>
                <a:spcPts val="0"/>
              </a:spcAft>
              <a:buNone/>
            </a:pPr>
            <a:r>
              <a:rPr lang="en" sz="1300">
                <a:solidFill>
                  <a:srgbClr val="37474F"/>
                </a:solidFill>
                <a:latin typeface="Roboto Mono"/>
                <a:ea typeface="Roboto Mono"/>
                <a:cs typeface="Roboto Mono"/>
                <a:sym typeface="Roboto Mono"/>
              </a:rPr>
              <a:t>  .build();</a:t>
            </a:r>
            <a:endParaRPr sz="1300">
              <a:solidFill>
                <a:srgbClr val="37474F"/>
              </a:solidFill>
              <a:latin typeface="Roboto Mono"/>
              <a:ea typeface="Roboto Mono"/>
              <a:cs typeface="Roboto Mono"/>
              <a:sym typeface="Roboto Mono"/>
            </a:endParaRPr>
          </a:p>
          <a:p>
            <a:pPr indent="0" lvl="0" marL="0" rtl="0" algn="l">
              <a:lnSpc>
                <a:spcPct val="115000"/>
              </a:lnSpc>
              <a:spcBef>
                <a:spcPts val="600"/>
              </a:spcBef>
              <a:spcAft>
                <a:spcPts val="0"/>
              </a:spcAft>
              <a:buNone/>
            </a:pPr>
            <a:r>
              <a:rPr lang="en" sz="1300">
                <a:solidFill>
                  <a:srgbClr val="9C27B0"/>
                </a:solidFill>
                <a:latin typeface="Roboto Mono"/>
                <a:ea typeface="Roboto Mono"/>
                <a:cs typeface="Roboto Mono"/>
                <a:sym typeface="Roboto Mono"/>
              </a:rPr>
              <a:t>Hawk</a:t>
            </a:r>
            <a:r>
              <a:rPr lang="en" sz="1300">
                <a:solidFill>
                  <a:srgbClr val="37474F"/>
                </a:solidFill>
                <a:latin typeface="Roboto Mono"/>
                <a:ea typeface="Roboto Mono"/>
                <a:cs typeface="Roboto Mono"/>
                <a:sym typeface="Roboto Mono"/>
              </a:rPr>
              <a:t>.put(key, T); </a:t>
            </a:r>
            <a:r>
              <a:rPr lang="en" sz="1300">
                <a:solidFill>
                  <a:srgbClr val="D81B60"/>
                </a:solidFill>
                <a:latin typeface="Roboto Mono"/>
                <a:ea typeface="Roboto Mono"/>
                <a:cs typeface="Roboto Mono"/>
                <a:sym typeface="Roboto Mono"/>
              </a:rPr>
              <a:t>// save</a:t>
            </a:r>
            <a:endParaRPr sz="1300">
              <a:solidFill>
                <a:srgbClr val="37474F"/>
              </a:solidFill>
              <a:latin typeface="Roboto Mono"/>
              <a:ea typeface="Roboto Mono"/>
              <a:cs typeface="Roboto Mono"/>
              <a:sym typeface="Roboto Mono"/>
            </a:endParaRPr>
          </a:p>
          <a:p>
            <a:pPr indent="0" lvl="0" marL="0" rtl="0" algn="l">
              <a:lnSpc>
                <a:spcPct val="115000"/>
              </a:lnSpc>
              <a:spcBef>
                <a:spcPts val="600"/>
              </a:spcBef>
              <a:spcAft>
                <a:spcPts val="0"/>
              </a:spcAft>
              <a:buNone/>
            </a:pPr>
            <a:r>
              <a:rPr lang="en" sz="1300">
                <a:solidFill>
                  <a:srgbClr val="9C27B0"/>
                </a:solidFill>
                <a:latin typeface="Roboto Mono"/>
                <a:ea typeface="Roboto Mono"/>
                <a:cs typeface="Roboto Mono"/>
                <a:sym typeface="Roboto Mono"/>
              </a:rPr>
              <a:t>Hawk</a:t>
            </a:r>
            <a:r>
              <a:rPr lang="en" sz="1300">
                <a:solidFill>
                  <a:srgbClr val="37474F"/>
                </a:solidFill>
                <a:latin typeface="Roboto Mono"/>
                <a:ea typeface="Roboto Mono"/>
                <a:cs typeface="Roboto Mono"/>
                <a:sym typeface="Roboto Mono"/>
              </a:rPr>
              <a:t>.</a:t>
            </a:r>
            <a:r>
              <a:rPr lang="en" sz="1300">
                <a:solidFill>
                  <a:srgbClr val="3F51B5"/>
                </a:solidFill>
                <a:latin typeface="Roboto Mono"/>
                <a:ea typeface="Roboto Mono"/>
                <a:cs typeface="Roboto Mono"/>
                <a:sym typeface="Roboto Mono"/>
              </a:rPr>
              <a:t>get</a:t>
            </a:r>
            <a:r>
              <a:rPr lang="en" sz="1300">
                <a:solidFill>
                  <a:srgbClr val="37474F"/>
                </a:solidFill>
                <a:latin typeface="Roboto Mono"/>
                <a:ea typeface="Roboto Mono"/>
                <a:cs typeface="Roboto Mono"/>
                <a:sym typeface="Roboto Mono"/>
              </a:rPr>
              <a:t>(key); </a:t>
            </a:r>
            <a:r>
              <a:rPr lang="en" sz="1300">
                <a:solidFill>
                  <a:srgbClr val="D81B60"/>
                </a:solidFill>
                <a:latin typeface="Roboto Mono"/>
                <a:ea typeface="Roboto Mono"/>
                <a:cs typeface="Roboto Mono"/>
                <a:sym typeface="Roboto Mono"/>
              </a:rPr>
              <a:t>// get</a:t>
            </a:r>
            <a:endParaRPr sz="1300">
              <a:solidFill>
                <a:srgbClr val="37474F"/>
              </a:solidFill>
              <a:latin typeface="Roboto Mono"/>
              <a:ea typeface="Roboto Mono"/>
              <a:cs typeface="Roboto Mono"/>
              <a:sym typeface="Roboto Mono"/>
            </a:endParaRPr>
          </a:p>
          <a:p>
            <a:pPr indent="0" lvl="0" marL="0" rtl="0" algn="l">
              <a:lnSpc>
                <a:spcPct val="115000"/>
              </a:lnSpc>
              <a:spcBef>
                <a:spcPts val="600"/>
              </a:spcBef>
              <a:spcAft>
                <a:spcPts val="0"/>
              </a:spcAft>
              <a:buNone/>
            </a:pPr>
            <a:r>
              <a:t/>
            </a:r>
            <a:endParaRPr sz="1300">
              <a:solidFill>
                <a:srgbClr val="37474F"/>
              </a:solidFill>
              <a:latin typeface="Roboto Mono"/>
              <a:ea typeface="Roboto Mono"/>
              <a:cs typeface="Roboto Mono"/>
              <a:sym typeface="Roboto Mono"/>
            </a:endParaRPr>
          </a:p>
          <a:p>
            <a:pPr indent="0" lvl="0" marL="0" rtl="0" algn="l">
              <a:lnSpc>
                <a:spcPct val="147115"/>
              </a:lnSpc>
              <a:spcBef>
                <a:spcPts val="0"/>
              </a:spcBef>
              <a:spcAft>
                <a:spcPts val="0"/>
              </a:spcAft>
              <a:buClr>
                <a:schemeClr val="dk1"/>
              </a:buClr>
              <a:buSzPts val="1100"/>
              <a:buFont typeface="Arial"/>
              <a:buNone/>
            </a:pPr>
            <a:r>
              <a:t/>
            </a:r>
            <a:endParaRPr sz="1300">
              <a:solidFill>
                <a:schemeClr val="dk1"/>
              </a:solidFill>
              <a:latin typeface="Roboto Mono"/>
              <a:ea typeface="Roboto Mono"/>
              <a:cs typeface="Roboto Mono"/>
              <a:sym typeface="Roboto Mono"/>
            </a:endParaRPr>
          </a:p>
          <a:p>
            <a:pPr indent="0" lvl="0" marL="0" rtl="0" algn="l">
              <a:lnSpc>
                <a:spcPct val="115000"/>
              </a:lnSpc>
              <a:spcBef>
                <a:spcPts val="600"/>
              </a:spcBef>
              <a:spcAft>
                <a:spcPts val="0"/>
              </a:spcAft>
              <a:buNone/>
            </a:pPr>
            <a:r>
              <a:t/>
            </a:r>
            <a:endParaRPr sz="1500">
              <a:solidFill>
                <a:srgbClr val="9C27B0"/>
              </a:solidFill>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1"/>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93" name="Google Shape;193;p31"/>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1"/>
          <p:cNvSpPr txBox="1"/>
          <p:nvPr/>
        </p:nvSpPr>
        <p:spPr>
          <a:xfrm>
            <a:off x="1624850" y="347375"/>
            <a:ext cx="69924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Montserrat"/>
                <a:ea typeface="Montserrat"/>
                <a:cs typeface="Montserrat"/>
                <a:sym typeface="Montserrat"/>
              </a:rPr>
              <a:t>Comparison</a:t>
            </a:r>
            <a:endParaRPr b="1" sz="3600">
              <a:latin typeface="Montserrat"/>
              <a:ea typeface="Montserrat"/>
              <a:cs typeface="Montserrat"/>
              <a:sym typeface="Montserrat"/>
            </a:endParaRPr>
          </a:p>
        </p:txBody>
      </p:sp>
      <p:pic>
        <p:nvPicPr>
          <p:cNvPr id="195" name="Google Shape;195;p31"/>
          <p:cNvPicPr preferRelativeResize="0"/>
          <p:nvPr/>
        </p:nvPicPr>
        <p:blipFill>
          <a:blip r:embed="rId3">
            <a:alphaModFix/>
          </a:blip>
          <a:stretch>
            <a:fillRect/>
          </a:stretch>
        </p:blipFill>
        <p:spPr>
          <a:xfrm>
            <a:off x="1686000" y="2828174"/>
            <a:ext cx="6992401" cy="538883"/>
          </a:xfrm>
          <a:prstGeom prst="rect">
            <a:avLst/>
          </a:prstGeom>
          <a:noFill/>
          <a:ln cap="flat" cmpd="sng" w="9525">
            <a:solidFill>
              <a:srgbClr val="434343"/>
            </a:solidFill>
            <a:prstDash val="solid"/>
            <a:round/>
            <a:headEnd len="sm" w="sm" type="none"/>
            <a:tailEnd len="sm" w="sm" type="none"/>
          </a:ln>
        </p:spPr>
      </p:pic>
      <p:pic>
        <p:nvPicPr>
          <p:cNvPr id="196" name="Google Shape;196;p31"/>
          <p:cNvPicPr preferRelativeResize="0"/>
          <p:nvPr/>
        </p:nvPicPr>
        <p:blipFill>
          <a:blip r:embed="rId4">
            <a:alphaModFix/>
          </a:blip>
          <a:stretch>
            <a:fillRect/>
          </a:stretch>
        </p:blipFill>
        <p:spPr>
          <a:xfrm>
            <a:off x="1686000" y="1549703"/>
            <a:ext cx="2952750" cy="762000"/>
          </a:xfrm>
          <a:prstGeom prst="rect">
            <a:avLst/>
          </a:prstGeom>
          <a:noFill/>
          <a:ln cap="flat" cmpd="sng" w="9525">
            <a:solidFill>
              <a:srgbClr val="434343"/>
            </a:solidFill>
            <a:prstDash val="solid"/>
            <a:round/>
            <a:headEnd len="sm" w="sm" type="none"/>
            <a:tailEnd len="sm" w="sm" type="none"/>
          </a:ln>
        </p:spPr>
      </p:pic>
      <p:sp>
        <p:nvSpPr>
          <p:cNvPr id="197" name="Google Shape;197;p31"/>
          <p:cNvSpPr/>
          <p:nvPr/>
        </p:nvSpPr>
        <p:spPr>
          <a:xfrm rot="-1322182">
            <a:off x="5632685" y="852136"/>
            <a:ext cx="2925926" cy="1208243"/>
          </a:xfrm>
          <a:prstGeom prst="rect">
            <a:avLst/>
          </a:prstGeom>
        </p:spPr>
        <p:txBody>
          <a:bodyPr>
            <a:prstTxWarp prst="textPlain"/>
          </a:bodyPr>
          <a:lstStyle/>
          <a:p>
            <a:pPr lvl="0" algn="ctr"/>
            <a:r>
              <a:rPr b="0" i="0">
                <a:ln>
                  <a:noFill/>
                </a:ln>
                <a:solidFill>
                  <a:srgbClr val="E06666"/>
                </a:solidFill>
                <a:latin typeface="Roboto Mono"/>
              </a:rPr>
              <a:t>Wow</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1000"/>
                                        <p:tgtEl>
                                          <p:spTgt spid="19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idx="4294967295" type="ctrTitle"/>
          </p:nvPr>
        </p:nvSpPr>
        <p:spPr>
          <a:xfrm>
            <a:off x="2691650" y="440350"/>
            <a:ext cx="55713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0">
                <a:solidFill>
                  <a:srgbClr val="9FC5E8"/>
                </a:solidFill>
              </a:rPr>
              <a:t>HELLO!</a:t>
            </a:r>
            <a:endParaRPr sz="11000">
              <a:solidFill>
                <a:srgbClr val="9FC5E8"/>
              </a:solidFill>
            </a:endParaRPr>
          </a:p>
        </p:txBody>
      </p:sp>
      <p:sp>
        <p:nvSpPr>
          <p:cNvPr id="67" name="Google Shape;67;p14"/>
          <p:cNvSpPr txBox="1"/>
          <p:nvPr>
            <p:ph idx="4294967295" type="subTitle"/>
          </p:nvPr>
        </p:nvSpPr>
        <p:spPr>
          <a:xfrm>
            <a:off x="2796050" y="2232675"/>
            <a:ext cx="5571300" cy="2557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Esa Firman</a:t>
            </a:r>
            <a:endParaRPr sz="2400"/>
          </a:p>
          <a:p>
            <a:pPr indent="0" lvl="0" marL="0" rtl="0" algn="l">
              <a:spcBef>
                <a:spcPts val="1000"/>
              </a:spcBef>
              <a:spcAft>
                <a:spcPts val="1000"/>
              </a:spcAft>
              <a:buClr>
                <a:schemeClr val="dk1"/>
              </a:buClr>
              <a:buSzPts val="1100"/>
              <a:buFont typeface="Arial"/>
              <a:buNone/>
            </a:pPr>
            <a:r>
              <a:rPr lang="en" sz="2400"/>
              <a:t>You can find me at @esafirm in almost everything</a:t>
            </a:r>
            <a:endParaRPr b="1" sz="2400"/>
          </a:p>
        </p:txBody>
      </p:sp>
      <p:pic>
        <p:nvPicPr>
          <p:cNvPr descr="photo-1434030216411-0b793f4b4173.jpg" id="68" name="Google Shape;68;p14"/>
          <p:cNvPicPr preferRelativeResize="0"/>
          <p:nvPr/>
        </p:nvPicPr>
        <p:blipFill rotWithShape="1">
          <a:blip r:embed="rId3">
            <a:alphaModFix/>
          </a:blip>
          <a:srcRect b="0" l="28831" r="30600" t="0"/>
          <a:stretch/>
        </p:blipFill>
        <p:spPr>
          <a:xfrm>
            <a:off x="0" y="0"/>
            <a:ext cx="2086625"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2"/>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03" name="Google Shape;203;p32"/>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2"/>
          <p:cNvSpPr txBox="1"/>
          <p:nvPr/>
        </p:nvSpPr>
        <p:spPr>
          <a:xfrm>
            <a:off x="1624850" y="347375"/>
            <a:ext cx="69924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Montserrat"/>
                <a:ea typeface="Montserrat"/>
                <a:cs typeface="Montserrat"/>
                <a:sym typeface="Montserrat"/>
              </a:rPr>
              <a:t>Encrypt your private keys</a:t>
            </a:r>
            <a:endParaRPr b="1" sz="3600">
              <a:latin typeface="Montserrat"/>
              <a:ea typeface="Montserrat"/>
              <a:cs typeface="Montserrat"/>
              <a:sym typeface="Montserrat"/>
            </a:endParaRPr>
          </a:p>
        </p:txBody>
      </p:sp>
      <p:sp>
        <p:nvSpPr>
          <p:cNvPr id="205" name="Google Shape;205;p32"/>
          <p:cNvSpPr txBox="1"/>
          <p:nvPr>
            <p:ph idx="1" type="body"/>
          </p:nvPr>
        </p:nvSpPr>
        <p:spPr>
          <a:xfrm>
            <a:off x="1624850" y="1297950"/>
            <a:ext cx="6790800" cy="2877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You’re probably still need a </a:t>
            </a:r>
            <a:r>
              <a:rPr lang="en"/>
              <a:t>passphrase</a:t>
            </a:r>
            <a:r>
              <a:rPr lang="en"/>
              <a:t> or a key for your encryption process.</a:t>
            </a:r>
            <a:endParaRPr/>
          </a:p>
          <a:p>
            <a:pPr indent="0" lvl="0" marL="0" rtl="0" algn="l">
              <a:spcBef>
                <a:spcPts val="600"/>
              </a:spcBef>
              <a:spcAft>
                <a:spcPts val="0"/>
              </a:spcAft>
              <a:buNone/>
            </a:pPr>
            <a:br>
              <a:rPr lang="en"/>
            </a:br>
            <a:r>
              <a:rPr lang="en"/>
              <a:t>If so, hide it!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3"/>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11" name="Google Shape;211;p33"/>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3"/>
          <p:cNvSpPr txBox="1"/>
          <p:nvPr/>
        </p:nvSpPr>
        <p:spPr>
          <a:xfrm>
            <a:off x="1624850" y="347375"/>
            <a:ext cx="69924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Montserrat"/>
                <a:ea typeface="Montserrat"/>
                <a:cs typeface="Montserrat"/>
                <a:sym typeface="Montserrat"/>
              </a:rPr>
              <a:t>Options</a:t>
            </a:r>
            <a:endParaRPr b="1" sz="3600">
              <a:latin typeface="Montserrat"/>
              <a:ea typeface="Montserrat"/>
              <a:cs typeface="Montserrat"/>
              <a:sym typeface="Montserrat"/>
            </a:endParaRPr>
          </a:p>
        </p:txBody>
      </p:sp>
      <p:sp>
        <p:nvSpPr>
          <p:cNvPr id="213" name="Google Shape;213;p33"/>
          <p:cNvSpPr txBox="1"/>
          <p:nvPr>
            <p:ph idx="1" type="body"/>
          </p:nvPr>
        </p:nvSpPr>
        <p:spPr>
          <a:xfrm>
            <a:off x="1624850" y="1297950"/>
            <a:ext cx="6790800" cy="28770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Disguise or encode your private keys</a:t>
            </a:r>
            <a:endParaRPr/>
          </a:p>
          <a:p>
            <a:pPr indent="-419100" lvl="0" marL="457200" rtl="0" algn="l">
              <a:spcBef>
                <a:spcPts val="0"/>
              </a:spcBef>
              <a:spcAft>
                <a:spcPts val="0"/>
              </a:spcAft>
              <a:buSzPts val="3000"/>
              <a:buChar char="▸"/>
            </a:pPr>
            <a:r>
              <a:rPr lang="en"/>
              <a:t>Hide in Native Libraries with NDK</a:t>
            </a:r>
            <a:endParaRPr/>
          </a:p>
          <a:p>
            <a:pPr indent="0" lvl="0" marL="45720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animEffect filter="fade" transition="in">
                                      <p:cBhvr>
                                        <p:cTn dur="1000"/>
                                        <p:tgtEl>
                                          <p:spTgt spid="2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animEffect filter="fade" transition="in">
                                      <p:cBhvr>
                                        <p:cTn dur="1000"/>
                                        <p:tgtEl>
                                          <p:spTgt spid="2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2" st="2"/>
                                            </p:txEl>
                                          </p:spTgt>
                                        </p:tgtEl>
                                        <p:attrNameLst>
                                          <p:attrName>style.visibility</p:attrName>
                                        </p:attrNameLst>
                                      </p:cBhvr>
                                      <p:to>
                                        <p:strVal val="visible"/>
                                      </p:to>
                                    </p:set>
                                    <p:animEffect filter="fade" transition="in">
                                      <p:cBhvr>
                                        <p:cTn dur="1000"/>
                                        <p:tgtEl>
                                          <p:spTgt spid="2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3" st="3"/>
                                            </p:txEl>
                                          </p:spTgt>
                                        </p:tgtEl>
                                        <p:attrNameLst>
                                          <p:attrName>style.visibility</p:attrName>
                                        </p:attrNameLst>
                                      </p:cBhvr>
                                      <p:to>
                                        <p:strVal val="visible"/>
                                      </p:to>
                                    </p:set>
                                    <p:animEffect filter="fade" transition="in">
                                      <p:cBhvr>
                                        <p:cTn dur="1000"/>
                                        <p:tgtEl>
                                          <p:spTgt spid="2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4" st="4"/>
                                            </p:txEl>
                                          </p:spTgt>
                                        </p:tgtEl>
                                        <p:attrNameLst>
                                          <p:attrName>style.visibility</p:attrName>
                                        </p:attrNameLst>
                                      </p:cBhvr>
                                      <p:to>
                                        <p:strVal val="visible"/>
                                      </p:to>
                                    </p:set>
                                    <p:animEffect filter="fade" transition="in">
                                      <p:cBhvr>
                                        <p:cTn dur="1000"/>
                                        <p:tgtEl>
                                          <p:spTgt spid="21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4"/>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19" name="Google Shape;219;p34"/>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4"/>
          <p:cNvSpPr txBox="1"/>
          <p:nvPr/>
        </p:nvSpPr>
        <p:spPr>
          <a:xfrm>
            <a:off x="1624850" y="347375"/>
            <a:ext cx="69924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Montserrat"/>
                <a:ea typeface="Montserrat"/>
                <a:cs typeface="Montserrat"/>
                <a:sym typeface="Montserrat"/>
              </a:rPr>
              <a:t>Disguise or Encode</a:t>
            </a:r>
            <a:endParaRPr b="1" sz="3600">
              <a:latin typeface="Montserrat"/>
              <a:ea typeface="Montserrat"/>
              <a:cs typeface="Montserrat"/>
              <a:sym typeface="Montserrat"/>
            </a:endParaRPr>
          </a:p>
        </p:txBody>
      </p:sp>
      <p:sp>
        <p:nvSpPr>
          <p:cNvPr id="221" name="Google Shape;221;p34"/>
          <p:cNvSpPr txBox="1"/>
          <p:nvPr>
            <p:ph idx="1" type="body"/>
          </p:nvPr>
        </p:nvSpPr>
        <p:spPr>
          <a:xfrm>
            <a:off x="1624850" y="1297950"/>
            <a:ext cx="6790800" cy="28770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Base64</a:t>
            </a:r>
            <a:endParaRPr/>
          </a:p>
          <a:p>
            <a:pPr indent="-419100" lvl="0" marL="457200" rtl="0" algn="l">
              <a:spcBef>
                <a:spcPts val="0"/>
              </a:spcBef>
              <a:spcAft>
                <a:spcPts val="0"/>
              </a:spcAft>
              <a:buSzPts val="3000"/>
              <a:buChar char="▸"/>
            </a:pPr>
            <a:r>
              <a:rPr lang="en"/>
              <a:t>Byte Array</a:t>
            </a:r>
            <a:endParaRPr/>
          </a:p>
          <a:p>
            <a:pPr indent="-419100" lvl="0" marL="457200" rtl="0" algn="l">
              <a:spcBef>
                <a:spcPts val="0"/>
              </a:spcBef>
              <a:spcAft>
                <a:spcPts val="0"/>
              </a:spcAft>
              <a:buSzPts val="3000"/>
              <a:buChar char="▸"/>
            </a:pPr>
            <a:r>
              <a:rPr lang="en"/>
              <a:t>Others</a:t>
            </a:r>
            <a:endParaRPr/>
          </a:p>
          <a:p>
            <a:pPr indent="0" lvl="0" marL="45720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5"/>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27" name="Google Shape;227;p35"/>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5"/>
          <p:cNvSpPr txBox="1"/>
          <p:nvPr/>
        </p:nvSpPr>
        <p:spPr>
          <a:xfrm>
            <a:off x="1624850" y="347375"/>
            <a:ext cx="69924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Montserrat"/>
                <a:ea typeface="Montserrat"/>
                <a:cs typeface="Montserrat"/>
                <a:sym typeface="Montserrat"/>
              </a:rPr>
              <a:t>Disguise or Encode</a:t>
            </a:r>
            <a:endParaRPr b="1" sz="3600">
              <a:latin typeface="Montserrat"/>
              <a:ea typeface="Montserrat"/>
              <a:cs typeface="Montserrat"/>
              <a:sym typeface="Montserrat"/>
            </a:endParaRPr>
          </a:p>
        </p:txBody>
      </p:sp>
      <p:sp>
        <p:nvSpPr>
          <p:cNvPr id="229" name="Google Shape;229;p35"/>
          <p:cNvSpPr txBox="1"/>
          <p:nvPr>
            <p:ph idx="1" type="body"/>
          </p:nvPr>
        </p:nvSpPr>
        <p:spPr>
          <a:xfrm>
            <a:off x="1624850" y="1297950"/>
            <a:ext cx="6790800" cy="2877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rgbClr val="388E3C"/>
                </a:solidFill>
                <a:latin typeface="Roboto Mono"/>
                <a:ea typeface="Roboto Mono"/>
                <a:cs typeface="Roboto Mono"/>
                <a:sym typeface="Roboto Mono"/>
              </a:rPr>
              <a:t>"SuperSecretKey"</a:t>
            </a:r>
            <a:endParaRPr sz="12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12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200">
                <a:solidFill>
                  <a:srgbClr val="D81B60"/>
                </a:solidFill>
                <a:latin typeface="Roboto Mono"/>
                <a:ea typeface="Roboto Mono"/>
                <a:cs typeface="Roboto Mono"/>
                <a:sym typeface="Roboto Mono"/>
              </a:rPr>
              <a:t>// Bytes</a:t>
            </a:r>
            <a:endParaRPr sz="12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200">
                <a:solidFill>
                  <a:srgbClr val="C53929"/>
                </a:solidFill>
                <a:latin typeface="Roboto Mono"/>
                <a:ea typeface="Roboto Mono"/>
                <a:cs typeface="Roboto Mono"/>
                <a:sym typeface="Roboto Mono"/>
              </a:rPr>
              <a:t>53</a:t>
            </a:r>
            <a:r>
              <a:rPr lang="en" sz="1200">
                <a:solidFill>
                  <a:srgbClr val="37474F"/>
                </a:solidFill>
                <a:latin typeface="Roboto Mono"/>
                <a:ea typeface="Roboto Mono"/>
                <a:cs typeface="Roboto Mono"/>
                <a:sym typeface="Roboto Mono"/>
              </a:rPr>
              <a:t> </a:t>
            </a:r>
            <a:r>
              <a:rPr lang="en" sz="1200">
                <a:solidFill>
                  <a:srgbClr val="C53929"/>
                </a:solidFill>
                <a:latin typeface="Roboto Mono"/>
                <a:ea typeface="Roboto Mono"/>
                <a:cs typeface="Roboto Mono"/>
                <a:sym typeface="Roboto Mono"/>
              </a:rPr>
              <a:t>75</a:t>
            </a:r>
            <a:r>
              <a:rPr lang="en" sz="1200">
                <a:solidFill>
                  <a:srgbClr val="37474F"/>
                </a:solidFill>
                <a:latin typeface="Roboto Mono"/>
                <a:ea typeface="Roboto Mono"/>
                <a:cs typeface="Roboto Mono"/>
                <a:sym typeface="Roboto Mono"/>
              </a:rPr>
              <a:t> </a:t>
            </a:r>
            <a:r>
              <a:rPr lang="en" sz="1200">
                <a:solidFill>
                  <a:srgbClr val="C53929"/>
                </a:solidFill>
                <a:latin typeface="Roboto Mono"/>
                <a:ea typeface="Roboto Mono"/>
                <a:cs typeface="Roboto Mono"/>
                <a:sym typeface="Roboto Mono"/>
              </a:rPr>
              <a:t>70</a:t>
            </a:r>
            <a:r>
              <a:rPr lang="en" sz="1200">
                <a:solidFill>
                  <a:srgbClr val="37474F"/>
                </a:solidFill>
                <a:latin typeface="Roboto Mono"/>
                <a:ea typeface="Roboto Mono"/>
                <a:cs typeface="Roboto Mono"/>
                <a:sym typeface="Roboto Mono"/>
              </a:rPr>
              <a:t> </a:t>
            </a:r>
            <a:r>
              <a:rPr lang="en" sz="1200">
                <a:solidFill>
                  <a:srgbClr val="C53929"/>
                </a:solidFill>
                <a:latin typeface="Roboto Mono"/>
                <a:ea typeface="Roboto Mono"/>
                <a:cs typeface="Roboto Mono"/>
                <a:sym typeface="Roboto Mono"/>
              </a:rPr>
              <a:t>65</a:t>
            </a:r>
            <a:r>
              <a:rPr lang="en" sz="1200">
                <a:solidFill>
                  <a:srgbClr val="37474F"/>
                </a:solidFill>
                <a:latin typeface="Roboto Mono"/>
                <a:ea typeface="Roboto Mono"/>
                <a:cs typeface="Roboto Mono"/>
                <a:sym typeface="Roboto Mono"/>
              </a:rPr>
              <a:t> </a:t>
            </a:r>
            <a:r>
              <a:rPr lang="en" sz="1200">
                <a:solidFill>
                  <a:srgbClr val="C53929"/>
                </a:solidFill>
                <a:latin typeface="Roboto Mono"/>
                <a:ea typeface="Roboto Mono"/>
                <a:cs typeface="Roboto Mono"/>
                <a:sym typeface="Roboto Mono"/>
              </a:rPr>
              <a:t>72</a:t>
            </a:r>
            <a:r>
              <a:rPr lang="en" sz="1200">
                <a:solidFill>
                  <a:srgbClr val="37474F"/>
                </a:solidFill>
                <a:latin typeface="Roboto Mono"/>
                <a:ea typeface="Roboto Mono"/>
                <a:cs typeface="Roboto Mono"/>
                <a:sym typeface="Roboto Mono"/>
              </a:rPr>
              <a:t> </a:t>
            </a:r>
            <a:r>
              <a:rPr lang="en" sz="1200">
                <a:solidFill>
                  <a:srgbClr val="C53929"/>
                </a:solidFill>
                <a:latin typeface="Roboto Mono"/>
                <a:ea typeface="Roboto Mono"/>
                <a:cs typeface="Roboto Mono"/>
                <a:sym typeface="Roboto Mono"/>
              </a:rPr>
              <a:t>53</a:t>
            </a:r>
            <a:r>
              <a:rPr lang="en" sz="1200">
                <a:solidFill>
                  <a:srgbClr val="37474F"/>
                </a:solidFill>
                <a:latin typeface="Roboto Mono"/>
                <a:ea typeface="Roboto Mono"/>
                <a:cs typeface="Roboto Mono"/>
                <a:sym typeface="Roboto Mono"/>
              </a:rPr>
              <a:t> </a:t>
            </a:r>
            <a:r>
              <a:rPr lang="en" sz="1200">
                <a:solidFill>
                  <a:srgbClr val="C53929"/>
                </a:solidFill>
                <a:latin typeface="Roboto Mono"/>
                <a:ea typeface="Roboto Mono"/>
                <a:cs typeface="Roboto Mono"/>
                <a:sym typeface="Roboto Mono"/>
              </a:rPr>
              <a:t>65</a:t>
            </a:r>
            <a:r>
              <a:rPr lang="en" sz="1200">
                <a:solidFill>
                  <a:srgbClr val="37474F"/>
                </a:solidFill>
                <a:latin typeface="Roboto Mono"/>
                <a:ea typeface="Roboto Mono"/>
                <a:cs typeface="Roboto Mono"/>
                <a:sym typeface="Roboto Mono"/>
              </a:rPr>
              <a:t> </a:t>
            </a:r>
            <a:r>
              <a:rPr lang="en" sz="1200">
                <a:solidFill>
                  <a:srgbClr val="C53929"/>
                </a:solidFill>
                <a:latin typeface="Roboto Mono"/>
                <a:ea typeface="Roboto Mono"/>
                <a:cs typeface="Roboto Mono"/>
                <a:sym typeface="Roboto Mono"/>
              </a:rPr>
              <a:t>63</a:t>
            </a:r>
            <a:r>
              <a:rPr lang="en" sz="1200">
                <a:solidFill>
                  <a:srgbClr val="37474F"/>
                </a:solidFill>
                <a:latin typeface="Roboto Mono"/>
                <a:ea typeface="Roboto Mono"/>
                <a:cs typeface="Roboto Mono"/>
                <a:sym typeface="Roboto Mono"/>
              </a:rPr>
              <a:t> </a:t>
            </a:r>
            <a:r>
              <a:rPr lang="en" sz="1200">
                <a:solidFill>
                  <a:srgbClr val="C53929"/>
                </a:solidFill>
                <a:latin typeface="Roboto Mono"/>
                <a:ea typeface="Roboto Mono"/>
                <a:cs typeface="Roboto Mono"/>
                <a:sym typeface="Roboto Mono"/>
              </a:rPr>
              <a:t>72</a:t>
            </a:r>
            <a:r>
              <a:rPr lang="en" sz="1200">
                <a:solidFill>
                  <a:srgbClr val="37474F"/>
                </a:solidFill>
                <a:latin typeface="Roboto Mono"/>
                <a:ea typeface="Roboto Mono"/>
                <a:cs typeface="Roboto Mono"/>
                <a:sym typeface="Roboto Mono"/>
              </a:rPr>
              <a:t> </a:t>
            </a:r>
            <a:r>
              <a:rPr lang="en" sz="1200">
                <a:solidFill>
                  <a:srgbClr val="C53929"/>
                </a:solidFill>
                <a:latin typeface="Roboto Mono"/>
                <a:ea typeface="Roboto Mono"/>
                <a:cs typeface="Roboto Mono"/>
                <a:sym typeface="Roboto Mono"/>
              </a:rPr>
              <a:t>65</a:t>
            </a:r>
            <a:r>
              <a:rPr lang="en" sz="1200">
                <a:solidFill>
                  <a:srgbClr val="37474F"/>
                </a:solidFill>
                <a:latin typeface="Roboto Mono"/>
                <a:ea typeface="Roboto Mono"/>
                <a:cs typeface="Roboto Mono"/>
                <a:sym typeface="Roboto Mono"/>
              </a:rPr>
              <a:t> </a:t>
            </a:r>
            <a:r>
              <a:rPr lang="en" sz="1200">
                <a:solidFill>
                  <a:srgbClr val="C53929"/>
                </a:solidFill>
                <a:latin typeface="Roboto Mono"/>
                <a:ea typeface="Roboto Mono"/>
                <a:cs typeface="Roboto Mono"/>
                <a:sym typeface="Roboto Mono"/>
              </a:rPr>
              <a:t>74</a:t>
            </a:r>
            <a:r>
              <a:rPr lang="en" sz="1200">
                <a:solidFill>
                  <a:srgbClr val="37474F"/>
                </a:solidFill>
                <a:latin typeface="Roboto Mono"/>
                <a:ea typeface="Roboto Mono"/>
                <a:cs typeface="Roboto Mono"/>
                <a:sym typeface="Roboto Mono"/>
              </a:rPr>
              <a:t> </a:t>
            </a:r>
            <a:r>
              <a:rPr lang="en" sz="1200">
                <a:solidFill>
                  <a:srgbClr val="C53929"/>
                </a:solidFill>
                <a:latin typeface="Roboto Mono"/>
                <a:ea typeface="Roboto Mono"/>
                <a:cs typeface="Roboto Mono"/>
                <a:sym typeface="Roboto Mono"/>
              </a:rPr>
              <a:t>4b</a:t>
            </a:r>
            <a:r>
              <a:rPr lang="en" sz="1200">
                <a:solidFill>
                  <a:srgbClr val="37474F"/>
                </a:solidFill>
                <a:latin typeface="Roboto Mono"/>
                <a:ea typeface="Roboto Mono"/>
                <a:cs typeface="Roboto Mono"/>
                <a:sym typeface="Roboto Mono"/>
              </a:rPr>
              <a:t> </a:t>
            </a:r>
            <a:r>
              <a:rPr lang="en" sz="1200">
                <a:solidFill>
                  <a:srgbClr val="C53929"/>
                </a:solidFill>
                <a:latin typeface="Roboto Mono"/>
                <a:ea typeface="Roboto Mono"/>
                <a:cs typeface="Roboto Mono"/>
                <a:sym typeface="Roboto Mono"/>
              </a:rPr>
              <a:t>65</a:t>
            </a:r>
            <a:r>
              <a:rPr lang="en" sz="1200">
                <a:solidFill>
                  <a:srgbClr val="37474F"/>
                </a:solidFill>
                <a:latin typeface="Roboto Mono"/>
                <a:ea typeface="Roboto Mono"/>
                <a:cs typeface="Roboto Mono"/>
                <a:sym typeface="Roboto Mono"/>
              </a:rPr>
              <a:t> </a:t>
            </a:r>
            <a:r>
              <a:rPr lang="en" sz="1200">
                <a:solidFill>
                  <a:srgbClr val="C53929"/>
                </a:solidFill>
                <a:latin typeface="Roboto Mono"/>
                <a:ea typeface="Roboto Mono"/>
                <a:cs typeface="Roboto Mono"/>
                <a:sym typeface="Roboto Mono"/>
              </a:rPr>
              <a:t>79</a:t>
            </a:r>
            <a:endParaRPr sz="12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12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200">
                <a:solidFill>
                  <a:srgbClr val="D81B60"/>
                </a:solidFill>
                <a:latin typeface="Roboto Mono"/>
                <a:ea typeface="Roboto Mono"/>
                <a:cs typeface="Roboto Mono"/>
                <a:sym typeface="Roboto Mono"/>
              </a:rPr>
              <a:t>// Base64</a:t>
            </a:r>
            <a:endParaRPr sz="12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200">
                <a:solidFill>
                  <a:srgbClr val="37474F"/>
                </a:solidFill>
                <a:latin typeface="Roboto Mono"/>
                <a:ea typeface="Roboto Mono"/>
                <a:cs typeface="Roboto Mono"/>
                <a:sym typeface="Roboto Mono"/>
              </a:rPr>
              <a:t>U3VwZXJTZWNyZXRLZXk=</a:t>
            </a:r>
            <a:endParaRPr sz="12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12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200">
                <a:solidFill>
                  <a:srgbClr val="D81B60"/>
                </a:solidFill>
                <a:latin typeface="Roboto Mono"/>
                <a:ea typeface="Roboto Mono"/>
                <a:cs typeface="Roboto Mono"/>
                <a:sym typeface="Roboto Mono"/>
              </a:rPr>
              <a:t>// Combination</a:t>
            </a:r>
            <a:endParaRPr sz="12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200">
                <a:solidFill>
                  <a:srgbClr val="9C27B0"/>
                </a:solidFill>
                <a:latin typeface="Roboto Mono"/>
                <a:ea typeface="Roboto Mono"/>
                <a:cs typeface="Roboto Mono"/>
                <a:sym typeface="Roboto Mono"/>
              </a:rPr>
              <a:t>NTMgNzUgNzAgNjUgNzIgNTMgNjUgNjMgNzIgNjUgNzQgNGIgNjUgNzk</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900">
              <a:solidFill>
                <a:srgbClr val="388E3C"/>
              </a:solidFill>
              <a:latin typeface="Roboto Mono"/>
              <a:ea typeface="Roboto Mono"/>
              <a:cs typeface="Roboto Mono"/>
              <a:sym typeface="Robot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6"/>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35" name="Google Shape;235;p36"/>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6"/>
          <p:cNvSpPr txBox="1"/>
          <p:nvPr/>
        </p:nvSpPr>
        <p:spPr>
          <a:xfrm>
            <a:off x="1624850" y="347375"/>
            <a:ext cx="69924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Montserrat"/>
                <a:ea typeface="Montserrat"/>
                <a:cs typeface="Montserrat"/>
                <a:sym typeface="Montserrat"/>
              </a:rPr>
              <a:t>Hide in Native Libraries with NDK</a:t>
            </a:r>
            <a:endParaRPr b="1" sz="3600">
              <a:latin typeface="Montserrat"/>
              <a:ea typeface="Montserrat"/>
              <a:cs typeface="Montserrat"/>
              <a:sym typeface="Montserrat"/>
            </a:endParaRPr>
          </a:p>
        </p:txBody>
      </p:sp>
      <p:sp>
        <p:nvSpPr>
          <p:cNvPr id="237" name="Google Shape;237;p36"/>
          <p:cNvSpPr txBox="1"/>
          <p:nvPr>
            <p:ph idx="1" type="body"/>
          </p:nvPr>
        </p:nvSpPr>
        <p:spPr>
          <a:xfrm>
            <a:off x="1624850" y="1641500"/>
            <a:ext cx="6790800" cy="2877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rgbClr val="3F51B5"/>
                </a:solidFill>
                <a:latin typeface="Roboto Mono"/>
                <a:ea typeface="Roboto Mono"/>
                <a:cs typeface="Roboto Mono"/>
                <a:sym typeface="Roboto Mono"/>
              </a:rPr>
              <a:t>class</a:t>
            </a:r>
            <a:r>
              <a:rPr lang="en" sz="1200">
                <a:solidFill>
                  <a:srgbClr val="37474F"/>
                </a:solidFill>
                <a:latin typeface="Roboto Mono"/>
                <a:ea typeface="Roboto Mono"/>
                <a:cs typeface="Roboto Mono"/>
                <a:sym typeface="Roboto Mono"/>
              </a:rPr>
              <a:t> </a:t>
            </a:r>
            <a:r>
              <a:rPr lang="en" sz="1200">
                <a:solidFill>
                  <a:srgbClr val="9C27B0"/>
                </a:solidFill>
                <a:latin typeface="Roboto Mono"/>
                <a:ea typeface="Roboto Mono"/>
                <a:cs typeface="Roboto Mono"/>
                <a:sym typeface="Roboto Mono"/>
              </a:rPr>
              <a:t>DataLoder</a:t>
            </a:r>
            <a:r>
              <a:rPr lang="en"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200">
                <a:solidFill>
                  <a:srgbClr val="37474F"/>
                </a:solidFill>
                <a:latin typeface="Roboto Mono"/>
                <a:ea typeface="Roboto Mono"/>
                <a:cs typeface="Roboto Mono"/>
                <a:sym typeface="Roboto Mono"/>
              </a:rPr>
              <a:t>    init { </a:t>
            </a:r>
            <a:r>
              <a:rPr lang="en" sz="1200">
                <a:solidFill>
                  <a:srgbClr val="9C27B0"/>
                </a:solidFill>
                <a:latin typeface="Roboto Mono"/>
                <a:ea typeface="Roboto Mono"/>
                <a:cs typeface="Roboto Mono"/>
                <a:sym typeface="Roboto Mono"/>
              </a:rPr>
              <a:t>System</a:t>
            </a:r>
            <a:r>
              <a:rPr lang="en" sz="1200">
                <a:solidFill>
                  <a:srgbClr val="37474F"/>
                </a:solidFill>
                <a:latin typeface="Roboto Mono"/>
                <a:ea typeface="Roboto Mono"/>
                <a:cs typeface="Roboto Mono"/>
                <a:sym typeface="Roboto Mono"/>
              </a:rPr>
              <a:t>.loadLibrary(</a:t>
            </a:r>
            <a:r>
              <a:rPr lang="en" sz="1200">
                <a:solidFill>
                  <a:srgbClr val="388E3C"/>
                </a:solidFill>
                <a:latin typeface="Roboto Mono"/>
                <a:ea typeface="Roboto Mono"/>
                <a:cs typeface="Roboto Mono"/>
                <a:sym typeface="Roboto Mono"/>
              </a:rPr>
              <a:t>"store"</a:t>
            </a:r>
            <a:r>
              <a:rPr lang="en"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200">
                <a:solidFill>
                  <a:srgbClr val="37474F"/>
                </a:solidFill>
                <a:latin typeface="Roboto Mono"/>
                <a:ea typeface="Roboto Mono"/>
                <a:cs typeface="Roboto Mono"/>
                <a:sym typeface="Roboto Mono"/>
              </a:rPr>
              <a:t>    external fun invokeNativeFunction()</a:t>
            </a:r>
            <a:endParaRPr sz="12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12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200">
                <a:solidFill>
                  <a:srgbClr val="37474F"/>
                </a:solidFill>
                <a:latin typeface="Roboto Mono"/>
                <a:ea typeface="Roboto Mono"/>
                <a:cs typeface="Roboto Mono"/>
                <a:sym typeface="Roboto Mono"/>
              </a:rPr>
              <a:t>    fun requestDataWithKey() {</a:t>
            </a:r>
            <a:endParaRPr sz="12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200">
                <a:solidFill>
                  <a:srgbClr val="37474F"/>
                </a:solidFill>
                <a:latin typeface="Roboto Mono"/>
                <a:ea typeface="Roboto Mono"/>
                <a:cs typeface="Roboto Mono"/>
                <a:sym typeface="Roboto Mono"/>
              </a:rPr>
              <a:t>        val key = invokeNativeFunction()</a:t>
            </a:r>
            <a:endParaRPr sz="12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200">
                <a:solidFill>
                  <a:srgbClr val="37474F"/>
                </a:solidFill>
                <a:latin typeface="Roboto Mono"/>
                <a:ea typeface="Roboto Mono"/>
                <a:cs typeface="Roboto Mono"/>
                <a:sym typeface="Roboto Mono"/>
              </a:rPr>
              <a:t>        requestData(key) </a:t>
            </a:r>
            <a:r>
              <a:rPr lang="en" sz="1200">
                <a:solidFill>
                  <a:srgbClr val="D81B60"/>
                </a:solidFill>
                <a:latin typeface="Roboto Mono"/>
                <a:ea typeface="Roboto Mono"/>
                <a:cs typeface="Roboto Mono"/>
                <a:sym typeface="Roboto Mono"/>
              </a:rPr>
              <a:t>// will request data with key</a:t>
            </a:r>
            <a:endParaRPr sz="12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1200">
              <a:solidFill>
                <a:srgbClr val="3F51B5"/>
              </a:solidFill>
              <a:latin typeface="Roboto Mono"/>
              <a:ea typeface="Roboto Mono"/>
              <a:cs typeface="Roboto Mono"/>
              <a:sym typeface="Roboto Mon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7"/>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43" name="Google Shape;243;p37"/>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7"/>
          <p:cNvSpPr txBox="1"/>
          <p:nvPr/>
        </p:nvSpPr>
        <p:spPr>
          <a:xfrm>
            <a:off x="1624850" y="347375"/>
            <a:ext cx="69924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Montserrat"/>
                <a:ea typeface="Montserrat"/>
                <a:cs typeface="Montserrat"/>
                <a:sym typeface="Montserrat"/>
              </a:rPr>
              <a:t>Hide in Native Libraries with NDK</a:t>
            </a:r>
            <a:endParaRPr b="1" sz="3600">
              <a:latin typeface="Montserrat"/>
              <a:ea typeface="Montserrat"/>
              <a:cs typeface="Montserrat"/>
              <a:sym typeface="Montserrat"/>
            </a:endParaRPr>
          </a:p>
        </p:txBody>
      </p:sp>
      <p:sp>
        <p:nvSpPr>
          <p:cNvPr id="245" name="Google Shape;245;p37"/>
          <p:cNvSpPr txBox="1"/>
          <p:nvPr>
            <p:ph idx="1" type="body"/>
          </p:nvPr>
        </p:nvSpPr>
        <p:spPr>
          <a:xfrm>
            <a:off x="1624850" y="1641500"/>
            <a:ext cx="6790800" cy="2877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rgbClr val="D81B60"/>
                </a:solidFill>
                <a:latin typeface="Roboto Mono"/>
                <a:ea typeface="Roboto Mono"/>
                <a:cs typeface="Roboto Mono"/>
                <a:sym typeface="Roboto Mono"/>
              </a:rPr>
              <a:t>#include</a:t>
            </a:r>
            <a:r>
              <a:rPr lang="en" sz="1200">
                <a:solidFill>
                  <a:srgbClr val="37474F"/>
                </a:solidFill>
                <a:latin typeface="Roboto Mono"/>
                <a:ea typeface="Roboto Mono"/>
                <a:cs typeface="Roboto Mono"/>
                <a:sym typeface="Roboto Mono"/>
              </a:rPr>
              <a:t> </a:t>
            </a:r>
            <a:r>
              <a:rPr lang="en" sz="1200">
                <a:solidFill>
                  <a:srgbClr val="388E3C"/>
                </a:solidFill>
                <a:latin typeface="Roboto Mono"/>
                <a:ea typeface="Roboto Mono"/>
                <a:cs typeface="Roboto Mono"/>
                <a:sym typeface="Roboto Mono"/>
              </a:rPr>
              <a:t>&lt;string.h&gt;</a:t>
            </a:r>
            <a:endParaRPr sz="12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200">
                <a:solidFill>
                  <a:srgbClr val="D81B60"/>
                </a:solidFill>
                <a:latin typeface="Roboto Mono"/>
                <a:ea typeface="Roboto Mono"/>
                <a:cs typeface="Roboto Mono"/>
                <a:sym typeface="Roboto Mono"/>
              </a:rPr>
              <a:t>#include</a:t>
            </a:r>
            <a:r>
              <a:rPr lang="en" sz="1200">
                <a:solidFill>
                  <a:srgbClr val="37474F"/>
                </a:solidFill>
                <a:latin typeface="Roboto Mono"/>
                <a:ea typeface="Roboto Mono"/>
                <a:cs typeface="Roboto Mono"/>
                <a:sym typeface="Roboto Mono"/>
              </a:rPr>
              <a:t> </a:t>
            </a:r>
            <a:r>
              <a:rPr lang="en" sz="1200">
                <a:solidFill>
                  <a:srgbClr val="388E3C"/>
                </a:solidFill>
                <a:latin typeface="Roboto Mono"/>
                <a:ea typeface="Roboto Mono"/>
                <a:cs typeface="Roboto Mono"/>
                <a:sym typeface="Roboto Mono"/>
              </a:rPr>
              <a:t>&lt;jni.h&gt;</a:t>
            </a:r>
            <a:endParaRPr sz="12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12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200">
                <a:solidFill>
                  <a:srgbClr val="37474F"/>
                </a:solidFill>
                <a:latin typeface="Roboto Mono"/>
                <a:ea typeface="Roboto Mono"/>
                <a:cs typeface="Roboto Mono"/>
                <a:sym typeface="Roboto Mono"/>
              </a:rPr>
              <a:t>jstring </a:t>
            </a:r>
            <a:r>
              <a:rPr lang="en" sz="1200">
                <a:solidFill>
                  <a:srgbClr val="9C27B0"/>
                </a:solidFill>
                <a:latin typeface="Roboto Mono"/>
                <a:ea typeface="Roboto Mono"/>
                <a:cs typeface="Roboto Mono"/>
                <a:sym typeface="Roboto Mono"/>
              </a:rPr>
              <a:t>Java_com_riis_store_DataLoader_invokeNativeFunction</a:t>
            </a:r>
            <a:r>
              <a:rPr lang="en" sz="1200">
                <a:solidFill>
                  <a:srgbClr val="37474F"/>
                </a:solidFill>
                <a:latin typeface="Roboto Mono"/>
                <a:ea typeface="Roboto Mono"/>
                <a:cs typeface="Roboto Mono"/>
                <a:sym typeface="Roboto Mono"/>
              </a:rPr>
              <a:t>(</a:t>
            </a:r>
            <a:r>
              <a:rPr lang="en" sz="1200">
                <a:solidFill>
                  <a:srgbClr val="9C27B0"/>
                </a:solidFill>
                <a:latin typeface="Roboto Mono"/>
                <a:ea typeface="Roboto Mono"/>
                <a:cs typeface="Roboto Mono"/>
                <a:sym typeface="Roboto Mono"/>
              </a:rPr>
              <a:t>JNIEnv</a:t>
            </a:r>
            <a:r>
              <a:rPr lang="en" sz="1200">
                <a:solidFill>
                  <a:srgbClr val="37474F"/>
                </a:solidFill>
                <a:latin typeface="Roboto Mono"/>
                <a:ea typeface="Roboto Mono"/>
                <a:cs typeface="Roboto Mono"/>
                <a:sym typeface="Roboto Mono"/>
              </a:rPr>
              <a:t>* env,</a:t>
            </a:r>
            <a:endParaRPr sz="12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200">
                <a:solidFill>
                  <a:srgbClr val="37474F"/>
                </a:solidFill>
                <a:latin typeface="Roboto Mono"/>
                <a:ea typeface="Roboto Mono"/>
                <a:cs typeface="Roboto Mono"/>
                <a:sym typeface="Roboto Mono"/>
              </a:rPr>
              <a:t>jobject javaThis) {</a:t>
            </a:r>
            <a:endParaRPr sz="12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return</a:t>
            </a:r>
            <a:r>
              <a:rPr lang="en" sz="1200">
                <a:solidFill>
                  <a:srgbClr val="37474F"/>
                </a:solidFill>
                <a:latin typeface="Roboto Mono"/>
                <a:ea typeface="Roboto Mono"/>
                <a:cs typeface="Roboto Mono"/>
                <a:sym typeface="Roboto Mono"/>
              </a:rPr>
              <a:t> (*env)-&gt;</a:t>
            </a:r>
            <a:r>
              <a:rPr lang="en" sz="1200">
                <a:solidFill>
                  <a:srgbClr val="9C27B0"/>
                </a:solidFill>
                <a:latin typeface="Roboto Mono"/>
                <a:ea typeface="Roboto Mono"/>
                <a:cs typeface="Roboto Mono"/>
                <a:sym typeface="Roboto Mono"/>
              </a:rPr>
              <a:t>NewStringUTF</a:t>
            </a:r>
            <a:r>
              <a:rPr lang="en" sz="1200">
                <a:solidFill>
                  <a:srgbClr val="37474F"/>
                </a:solidFill>
                <a:latin typeface="Roboto Mono"/>
                <a:ea typeface="Roboto Mono"/>
                <a:cs typeface="Roboto Mono"/>
                <a:sym typeface="Roboto Mono"/>
              </a:rPr>
              <a:t>(env, </a:t>
            </a:r>
            <a:r>
              <a:rPr lang="en" sz="1200">
                <a:solidFill>
                  <a:srgbClr val="388E3C"/>
                </a:solidFill>
                <a:latin typeface="Roboto Mono"/>
                <a:ea typeface="Roboto Mono"/>
                <a:cs typeface="Roboto Mono"/>
                <a:sym typeface="Roboto Mono"/>
              </a:rPr>
              <a:t>"</a:t>
            </a:r>
            <a:r>
              <a:rPr lang="en" sz="1200">
                <a:solidFill>
                  <a:srgbClr val="388E3C"/>
                </a:solidFill>
                <a:latin typeface="Roboto Mono"/>
                <a:ea typeface="Roboto Mono"/>
                <a:cs typeface="Roboto Mono"/>
                <a:sym typeface="Roboto Mono"/>
              </a:rPr>
              <a:t>SuperSecretKey</a:t>
            </a:r>
            <a:r>
              <a:rPr lang="en" sz="1200">
                <a:solidFill>
                  <a:srgbClr val="388E3C"/>
                </a:solidFill>
                <a:latin typeface="Roboto Mono"/>
                <a:ea typeface="Roboto Mono"/>
                <a:cs typeface="Roboto Mono"/>
                <a:sym typeface="Roboto Mono"/>
              </a:rPr>
              <a:t>"</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8"/>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51" name="Google Shape;251;p38"/>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8"/>
          <p:cNvSpPr txBox="1"/>
          <p:nvPr/>
        </p:nvSpPr>
        <p:spPr>
          <a:xfrm>
            <a:off x="1624850" y="347375"/>
            <a:ext cx="69924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Montserrat"/>
                <a:ea typeface="Montserrat"/>
                <a:cs typeface="Montserrat"/>
                <a:sym typeface="Montserrat"/>
              </a:rPr>
              <a:t>Or use a Library</a:t>
            </a:r>
            <a:endParaRPr b="1" sz="3600">
              <a:latin typeface="Montserrat"/>
              <a:ea typeface="Montserrat"/>
              <a:cs typeface="Montserrat"/>
              <a:sym typeface="Montserrat"/>
            </a:endParaRPr>
          </a:p>
        </p:txBody>
      </p:sp>
      <p:sp>
        <p:nvSpPr>
          <p:cNvPr id="253" name="Google Shape;253;p38"/>
          <p:cNvSpPr txBox="1"/>
          <p:nvPr>
            <p:ph idx="1" type="body"/>
          </p:nvPr>
        </p:nvSpPr>
        <p:spPr>
          <a:xfrm>
            <a:off x="1624850" y="1641500"/>
            <a:ext cx="6790800" cy="2877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rgbClr val="D81B60"/>
                </a:solidFill>
                <a:latin typeface="Roboto Mono"/>
                <a:ea typeface="Roboto Mono"/>
                <a:cs typeface="Roboto Mono"/>
                <a:sym typeface="Roboto Mono"/>
              </a:rPr>
              <a:t>// https://github.com/saantiaguilera/android-api-SecureKeys</a:t>
            </a:r>
            <a:endParaRPr sz="12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12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200">
                <a:solidFill>
                  <a:srgbClr val="C53929"/>
                </a:solidFill>
                <a:latin typeface="Roboto Mono"/>
                <a:ea typeface="Roboto Mono"/>
                <a:cs typeface="Roboto Mono"/>
                <a:sym typeface="Roboto Mono"/>
              </a:rPr>
              <a:t>@SecureKey</a:t>
            </a:r>
            <a:r>
              <a:rPr lang="en" sz="1200">
                <a:solidFill>
                  <a:srgbClr val="37474F"/>
                </a:solidFill>
                <a:latin typeface="Roboto Mono"/>
                <a:ea typeface="Roboto Mono"/>
                <a:cs typeface="Roboto Mono"/>
                <a:sym typeface="Roboto Mono"/>
              </a:rPr>
              <a:t>(key = </a:t>
            </a:r>
            <a:r>
              <a:rPr lang="en" sz="1200">
                <a:solidFill>
                  <a:srgbClr val="388E3C"/>
                </a:solidFill>
                <a:latin typeface="Roboto Mono"/>
                <a:ea typeface="Roboto Mono"/>
                <a:cs typeface="Roboto Mono"/>
                <a:sym typeface="Roboto Mono"/>
              </a:rPr>
              <a:t>"secret"</a:t>
            </a: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value</a:t>
            </a:r>
            <a:r>
              <a:rPr lang="en" sz="1200">
                <a:solidFill>
                  <a:srgbClr val="37474F"/>
                </a:solidFill>
                <a:latin typeface="Roboto Mono"/>
                <a:ea typeface="Roboto Mono"/>
                <a:cs typeface="Roboto Mono"/>
                <a:sym typeface="Roboto Mono"/>
              </a:rPr>
              <a:t> = </a:t>
            </a:r>
            <a:r>
              <a:rPr lang="en" sz="1200">
                <a:solidFill>
                  <a:srgbClr val="388E3C"/>
                </a:solidFill>
                <a:latin typeface="Roboto Mono"/>
                <a:ea typeface="Roboto Mono"/>
                <a:cs typeface="Roboto Mono"/>
                <a:sym typeface="Roboto Mono"/>
              </a:rPr>
              <a:t>"aaaa"</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200">
                <a:solidFill>
                  <a:srgbClr val="3F51B5"/>
                </a:solidFill>
                <a:latin typeface="Roboto Mono"/>
                <a:ea typeface="Roboto Mono"/>
                <a:cs typeface="Roboto Mono"/>
                <a:sym typeface="Roboto Mono"/>
              </a:rPr>
              <a:t>class</a:t>
            </a:r>
            <a:r>
              <a:rPr lang="en" sz="1200">
                <a:solidFill>
                  <a:srgbClr val="37474F"/>
                </a:solidFill>
                <a:latin typeface="Roboto Mono"/>
                <a:ea typeface="Roboto Mono"/>
                <a:cs typeface="Roboto Mono"/>
                <a:sym typeface="Roboto Mono"/>
              </a:rPr>
              <a:t> </a:t>
            </a:r>
            <a:r>
              <a:rPr lang="en" sz="1200">
                <a:solidFill>
                  <a:srgbClr val="9C27B0"/>
                </a:solidFill>
                <a:latin typeface="Roboto Mono"/>
                <a:ea typeface="Roboto Mono"/>
                <a:cs typeface="Roboto Mono"/>
                <a:sym typeface="Roboto Mono"/>
              </a:rPr>
              <a:t>DataLoder</a:t>
            </a:r>
            <a:r>
              <a:rPr lang="en"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200">
                <a:solidFill>
                  <a:srgbClr val="37474F"/>
                </a:solidFill>
                <a:latin typeface="Roboto Mono"/>
                <a:ea typeface="Roboto Mono"/>
                <a:cs typeface="Roboto Mono"/>
                <a:sym typeface="Roboto Mono"/>
              </a:rPr>
              <a:t>    init { </a:t>
            </a:r>
            <a:r>
              <a:rPr lang="en" sz="1200">
                <a:solidFill>
                  <a:srgbClr val="9C27B0"/>
                </a:solidFill>
                <a:latin typeface="Roboto Mono"/>
                <a:ea typeface="Roboto Mono"/>
                <a:cs typeface="Roboto Mono"/>
                <a:sym typeface="Roboto Mono"/>
              </a:rPr>
              <a:t>SecureEnvironment</a:t>
            </a:r>
            <a:r>
              <a:rPr lang="en" sz="1200">
                <a:solidFill>
                  <a:srgbClr val="37474F"/>
                </a:solidFill>
                <a:latin typeface="Roboto Mono"/>
                <a:ea typeface="Roboto Mono"/>
                <a:cs typeface="Roboto Mono"/>
                <a:sym typeface="Roboto Mono"/>
              </a:rPr>
              <a:t>.initialize(</a:t>
            </a:r>
            <a:r>
              <a:rPr lang="en" sz="1200">
                <a:solidFill>
                  <a:srgbClr val="3F51B5"/>
                </a:solidFill>
                <a:latin typeface="Roboto Mono"/>
                <a:ea typeface="Roboto Mono"/>
                <a:cs typeface="Roboto Mono"/>
                <a:sym typeface="Roboto Mono"/>
              </a:rPr>
              <a:t>this</a:t>
            </a:r>
            <a:r>
              <a:rPr lang="en"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200">
                <a:solidFill>
                  <a:srgbClr val="37474F"/>
                </a:solidFill>
                <a:latin typeface="Roboto Mono"/>
                <a:ea typeface="Roboto Mono"/>
                <a:cs typeface="Roboto Mono"/>
                <a:sym typeface="Roboto Mono"/>
              </a:rPr>
              <a:t>    fun requestDataWitKey() {</a:t>
            </a:r>
            <a:endParaRPr sz="12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200">
                <a:solidFill>
                  <a:srgbClr val="37474F"/>
                </a:solidFill>
                <a:latin typeface="Roboto Mono"/>
                <a:ea typeface="Roboto Mono"/>
                <a:cs typeface="Roboto Mono"/>
                <a:sym typeface="Roboto Mono"/>
              </a:rPr>
              <a:t>        val key = </a:t>
            </a:r>
            <a:r>
              <a:rPr lang="en" sz="1200">
                <a:solidFill>
                  <a:srgbClr val="9C27B0"/>
                </a:solidFill>
                <a:latin typeface="Roboto Mono"/>
                <a:ea typeface="Roboto Mono"/>
                <a:cs typeface="Roboto Mono"/>
                <a:sym typeface="Roboto Mono"/>
              </a:rPr>
              <a:t>SecureEnvironment</a:t>
            </a:r>
            <a:r>
              <a:rPr lang="en" sz="1200">
                <a:solidFill>
                  <a:srgbClr val="37474F"/>
                </a:solidFill>
                <a:latin typeface="Roboto Mono"/>
                <a:ea typeface="Roboto Mono"/>
                <a:cs typeface="Roboto Mono"/>
                <a:sym typeface="Roboto Mono"/>
              </a:rPr>
              <a:t>.getString(</a:t>
            </a:r>
            <a:r>
              <a:rPr lang="en" sz="1200">
                <a:solidFill>
                  <a:srgbClr val="388E3C"/>
                </a:solidFill>
                <a:latin typeface="Roboto Mono"/>
                <a:ea typeface="Roboto Mono"/>
                <a:cs typeface="Roboto Mono"/>
                <a:sym typeface="Roboto Mono"/>
              </a:rPr>
              <a:t>"secret"</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200">
                <a:solidFill>
                  <a:srgbClr val="37474F"/>
                </a:solidFill>
                <a:latin typeface="Roboto Mono"/>
                <a:ea typeface="Roboto Mono"/>
                <a:cs typeface="Roboto Mono"/>
                <a:sym typeface="Roboto Mono"/>
              </a:rPr>
              <a:t>        requestData(key) </a:t>
            </a:r>
            <a:r>
              <a:rPr lang="en" sz="1200">
                <a:solidFill>
                  <a:srgbClr val="D81B60"/>
                </a:solidFill>
                <a:latin typeface="Roboto Mono"/>
                <a:ea typeface="Roboto Mono"/>
                <a:cs typeface="Roboto Mono"/>
                <a:sym typeface="Roboto Mono"/>
              </a:rPr>
              <a:t>// will request data with secret key</a:t>
            </a:r>
            <a:endParaRPr sz="12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1200">
              <a:solidFill>
                <a:srgbClr val="D81B60"/>
              </a:solidFill>
              <a:latin typeface="Roboto Mono"/>
              <a:ea typeface="Roboto Mono"/>
              <a:cs typeface="Roboto Mono"/>
              <a:sym typeface="Roboto Mon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9"/>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259" name="Google Shape;259;p39"/>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9"/>
          <p:cNvSpPr txBox="1"/>
          <p:nvPr/>
        </p:nvSpPr>
        <p:spPr>
          <a:xfrm>
            <a:off x="1624850" y="347375"/>
            <a:ext cx="69924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Montserrat"/>
                <a:ea typeface="Montserrat"/>
                <a:cs typeface="Montserrat"/>
                <a:sym typeface="Montserrat"/>
              </a:rPr>
              <a:t>Don’t leak yout components</a:t>
            </a:r>
            <a:endParaRPr b="1" sz="3600">
              <a:latin typeface="Montserrat"/>
              <a:ea typeface="Montserrat"/>
              <a:cs typeface="Montserrat"/>
              <a:sym typeface="Montserrat"/>
            </a:endParaRPr>
          </a:p>
        </p:txBody>
      </p:sp>
      <p:sp>
        <p:nvSpPr>
          <p:cNvPr id="261" name="Google Shape;261;p39"/>
          <p:cNvSpPr txBox="1"/>
          <p:nvPr>
            <p:ph idx="1" type="body"/>
          </p:nvPr>
        </p:nvSpPr>
        <p:spPr>
          <a:xfrm>
            <a:off x="1624850" y="1297950"/>
            <a:ext cx="6790800" cy="2877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Sometimes what you want is just to make a component that your application use. So make it!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0"/>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267" name="Google Shape;267;p40"/>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0"/>
          <p:cNvSpPr txBox="1"/>
          <p:nvPr/>
        </p:nvSpPr>
        <p:spPr>
          <a:xfrm>
            <a:off x="1624850" y="347375"/>
            <a:ext cx="69924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Montserrat"/>
                <a:ea typeface="Montserrat"/>
                <a:cs typeface="Montserrat"/>
                <a:sym typeface="Montserrat"/>
              </a:rPr>
              <a:t>Don’t leak yout components</a:t>
            </a:r>
            <a:endParaRPr b="1" sz="3600">
              <a:latin typeface="Montserrat"/>
              <a:ea typeface="Montserrat"/>
              <a:cs typeface="Montserrat"/>
              <a:sym typeface="Montserrat"/>
            </a:endParaRPr>
          </a:p>
        </p:txBody>
      </p:sp>
      <p:sp>
        <p:nvSpPr>
          <p:cNvPr id="269" name="Google Shape;269;p40"/>
          <p:cNvSpPr txBox="1"/>
          <p:nvPr>
            <p:ph idx="1" type="body"/>
          </p:nvPr>
        </p:nvSpPr>
        <p:spPr>
          <a:xfrm>
            <a:off x="1624850" y="1297950"/>
            <a:ext cx="6790800" cy="2877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D81B60"/>
                </a:solidFill>
                <a:latin typeface="Roboto Mono"/>
                <a:ea typeface="Roboto Mono"/>
                <a:cs typeface="Roboto Mono"/>
                <a:sym typeface="Roboto Mono"/>
              </a:rPr>
              <a:t>&lt;!--service --&gt;</a:t>
            </a:r>
            <a:endParaRPr sz="1300">
              <a:solidFill>
                <a:srgbClr val="3F51B5"/>
              </a:solidFill>
              <a:latin typeface="Roboto Mono"/>
              <a:ea typeface="Roboto Mono"/>
              <a:cs typeface="Roboto Mono"/>
              <a:sym typeface="Roboto Mono"/>
            </a:endParaRPr>
          </a:p>
          <a:p>
            <a:pPr indent="0" lvl="0" marL="0" rtl="0" algn="l">
              <a:spcBef>
                <a:spcPts val="600"/>
              </a:spcBef>
              <a:spcAft>
                <a:spcPts val="0"/>
              </a:spcAft>
              <a:buNone/>
            </a:pPr>
            <a:r>
              <a:rPr lang="en" sz="1300">
                <a:solidFill>
                  <a:srgbClr val="3F51B5"/>
                </a:solidFill>
                <a:latin typeface="Roboto Mono"/>
                <a:ea typeface="Roboto Mono"/>
                <a:cs typeface="Roboto Mono"/>
                <a:sym typeface="Roboto Mono"/>
              </a:rPr>
              <a:t>&lt;service</a:t>
            </a:r>
            <a:endParaRPr sz="13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300">
                <a:solidFill>
                  <a:srgbClr val="37474F"/>
                </a:solidFill>
                <a:latin typeface="Roboto Mono"/>
                <a:ea typeface="Roboto Mono"/>
                <a:cs typeface="Roboto Mono"/>
                <a:sym typeface="Roboto Mono"/>
              </a:rPr>
              <a:t>    </a:t>
            </a:r>
            <a:r>
              <a:rPr lang="en" sz="1300">
                <a:solidFill>
                  <a:srgbClr val="9C27B0"/>
                </a:solidFill>
                <a:latin typeface="Roboto Mono"/>
                <a:ea typeface="Roboto Mono"/>
                <a:cs typeface="Roboto Mono"/>
                <a:sym typeface="Roboto Mono"/>
              </a:rPr>
              <a:t>android:name</a:t>
            </a:r>
            <a:r>
              <a:rPr lang="en" sz="1300">
                <a:solidFill>
                  <a:srgbClr val="37474F"/>
                </a:solidFill>
                <a:latin typeface="Roboto Mono"/>
                <a:ea typeface="Roboto Mono"/>
                <a:cs typeface="Roboto Mono"/>
                <a:sym typeface="Roboto Mono"/>
              </a:rPr>
              <a:t>=</a:t>
            </a:r>
            <a:r>
              <a:rPr lang="en" sz="1300">
                <a:solidFill>
                  <a:srgbClr val="388E3C"/>
                </a:solidFill>
                <a:latin typeface="Roboto Mono"/>
                <a:ea typeface="Roboto Mono"/>
                <a:cs typeface="Roboto Mono"/>
                <a:sym typeface="Roboto Mono"/>
              </a:rPr>
              <a:t>".DownloadService"</a:t>
            </a:r>
            <a:endParaRPr sz="1300">
              <a:solidFill>
                <a:srgbClr val="37474F"/>
              </a:solidFill>
              <a:latin typeface="Roboto Mono"/>
              <a:ea typeface="Roboto Mono"/>
              <a:cs typeface="Roboto Mono"/>
              <a:sym typeface="Roboto Mono"/>
            </a:endParaRPr>
          </a:p>
          <a:p>
            <a:pPr indent="0" lvl="0" marL="0" rtl="0" algn="l">
              <a:lnSpc>
                <a:spcPct val="147115"/>
              </a:lnSpc>
              <a:spcBef>
                <a:spcPts val="0"/>
              </a:spcBef>
              <a:spcAft>
                <a:spcPts val="0"/>
              </a:spcAft>
              <a:buNone/>
            </a:pPr>
            <a:r>
              <a:rPr lang="en" sz="1300">
                <a:solidFill>
                  <a:srgbClr val="37474F"/>
                </a:solidFill>
                <a:latin typeface="Roboto Mono"/>
                <a:ea typeface="Roboto Mono"/>
                <a:cs typeface="Roboto Mono"/>
                <a:sym typeface="Roboto Mono"/>
              </a:rPr>
              <a:t>    </a:t>
            </a:r>
            <a:r>
              <a:rPr lang="en" sz="1300">
                <a:solidFill>
                  <a:srgbClr val="9C27B0"/>
                </a:solidFill>
                <a:latin typeface="Roboto Mono"/>
                <a:ea typeface="Roboto Mono"/>
                <a:cs typeface="Roboto Mono"/>
                <a:sym typeface="Roboto Mono"/>
              </a:rPr>
              <a:t>android:exported</a:t>
            </a:r>
            <a:r>
              <a:rPr lang="en" sz="1300">
                <a:solidFill>
                  <a:srgbClr val="37474F"/>
                </a:solidFill>
                <a:latin typeface="Roboto Mono"/>
                <a:ea typeface="Roboto Mono"/>
                <a:cs typeface="Roboto Mono"/>
                <a:sym typeface="Roboto Mono"/>
              </a:rPr>
              <a:t>=</a:t>
            </a:r>
            <a:r>
              <a:rPr lang="en" sz="1300">
                <a:solidFill>
                  <a:srgbClr val="388E3C"/>
                </a:solidFill>
                <a:latin typeface="Roboto Mono"/>
                <a:ea typeface="Roboto Mono"/>
                <a:cs typeface="Roboto Mono"/>
                <a:sym typeface="Roboto Mono"/>
              </a:rPr>
              <a:t>"false"</a:t>
            </a:r>
            <a:r>
              <a:rPr lang="en" sz="1300">
                <a:solidFill>
                  <a:srgbClr val="37474F"/>
                </a:solidFill>
                <a:latin typeface="Roboto Mono"/>
                <a:ea typeface="Roboto Mono"/>
                <a:cs typeface="Roboto Mono"/>
                <a:sym typeface="Roboto Mono"/>
              </a:rPr>
              <a:t> </a:t>
            </a:r>
            <a:r>
              <a:rPr lang="en" sz="1300">
                <a:solidFill>
                  <a:srgbClr val="3F51B5"/>
                </a:solidFill>
                <a:latin typeface="Roboto Mono"/>
                <a:ea typeface="Roboto Mono"/>
                <a:cs typeface="Roboto Mono"/>
                <a:sym typeface="Roboto Mono"/>
              </a:rPr>
              <a:t>/&gt;</a:t>
            </a:r>
            <a:endParaRPr sz="1300">
              <a:solidFill>
                <a:srgbClr val="3F51B5"/>
              </a:solidFill>
              <a:latin typeface="Roboto Mono"/>
              <a:ea typeface="Roboto Mono"/>
              <a:cs typeface="Roboto Mono"/>
              <a:sym typeface="Roboto Mono"/>
            </a:endParaRPr>
          </a:p>
          <a:p>
            <a:pPr indent="0" lvl="0" marL="0" rtl="0" algn="l">
              <a:lnSpc>
                <a:spcPct val="147115"/>
              </a:lnSpc>
              <a:spcBef>
                <a:spcPts val="0"/>
              </a:spcBef>
              <a:spcAft>
                <a:spcPts val="0"/>
              </a:spcAft>
              <a:buClr>
                <a:schemeClr val="dk1"/>
              </a:buClr>
              <a:buSzPts val="1100"/>
              <a:buFont typeface="Arial"/>
              <a:buNone/>
            </a:pPr>
            <a:r>
              <a:t/>
            </a:r>
            <a:endParaRPr sz="1300">
              <a:solidFill>
                <a:srgbClr val="3F51B5"/>
              </a:solidFill>
              <a:latin typeface="Roboto Mono"/>
              <a:ea typeface="Roboto Mono"/>
              <a:cs typeface="Roboto Mono"/>
              <a:sym typeface="Roboto Mono"/>
            </a:endParaRPr>
          </a:p>
          <a:p>
            <a:pPr indent="0" lvl="0" marL="0" rtl="0" algn="l">
              <a:spcBef>
                <a:spcPts val="0"/>
              </a:spcBef>
              <a:spcAft>
                <a:spcPts val="0"/>
              </a:spcAft>
              <a:buNone/>
            </a:pPr>
            <a:r>
              <a:rPr lang="en" sz="1300">
                <a:solidFill>
                  <a:srgbClr val="D81B60"/>
                </a:solidFill>
                <a:latin typeface="Roboto Mono"/>
                <a:ea typeface="Roboto Mono"/>
                <a:cs typeface="Roboto Mono"/>
                <a:sym typeface="Roboto Mono"/>
              </a:rPr>
              <a:t>&lt;!--content provider →</a:t>
            </a:r>
            <a:br>
              <a:rPr lang="en" sz="1300">
                <a:solidFill>
                  <a:srgbClr val="D81B60"/>
                </a:solidFill>
                <a:latin typeface="Roboto Mono"/>
                <a:ea typeface="Roboto Mono"/>
                <a:cs typeface="Roboto Mono"/>
                <a:sym typeface="Roboto Mono"/>
              </a:rPr>
            </a:br>
            <a:r>
              <a:rPr lang="en" sz="1300">
                <a:solidFill>
                  <a:srgbClr val="3F51B5"/>
                </a:solidFill>
                <a:latin typeface="Roboto Mono"/>
                <a:ea typeface="Roboto Mono"/>
                <a:cs typeface="Roboto Mono"/>
                <a:sym typeface="Roboto Mono"/>
              </a:rPr>
              <a:t>&lt;provider</a:t>
            </a:r>
            <a:endParaRPr sz="13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300">
                <a:solidFill>
                  <a:srgbClr val="37474F"/>
                </a:solidFill>
                <a:latin typeface="Roboto Mono"/>
                <a:ea typeface="Roboto Mono"/>
                <a:cs typeface="Roboto Mono"/>
                <a:sym typeface="Roboto Mono"/>
              </a:rPr>
              <a:t>    </a:t>
            </a:r>
            <a:r>
              <a:rPr lang="en" sz="1300">
                <a:solidFill>
                  <a:srgbClr val="9C27B0"/>
                </a:solidFill>
                <a:latin typeface="Roboto Mono"/>
                <a:ea typeface="Roboto Mono"/>
                <a:cs typeface="Roboto Mono"/>
                <a:sym typeface="Roboto Mono"/>
              </a:rPr>
              <a:t>android:name</a:t>
            </a:r>
            <a:r>
              <a:rPr lang="en" sz="1300">
                <a:solidFill>
                  <a:srgbClr val="37474F"/>
                </a:solidFill>
                <a:latin typeface="Roboto Mono"/>
                <a:ea typeface="Roboto Mono"/>
                <a:cs typeface="Roboto Mono"/>
                <a:sym typeface="Roboto Mono"/>
              </a:rPr>
              <a:t>=</a:t>
            </a:r>
            <a:r>
              <a:rPr lang="en" sz="1300">
                <a:solidFill>
                  <a:srgbClr val="388E3C"/>
                </a:solidFill>
                <a:latin typeface="Roboto Mono"/>
                <a:ea typeface="Roboto Mono"/>
                <a:cs typeface="Roboto Mono"/>
                <a:sym typeface="Roboto Mono"/>
              </a:rPr>
              <a:t>"ContentProvider"</a:t>
            </a:r>
            <a:endParaRPr sz="13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300">
                <a:solidFill>
                  <a:srgbClr val="37474F"/>
                </a:solidFill>
                <a:latin typeface="Roboto Mono"/>
                <a:ea typeface="Roboto Mono"/>
                <a:cs typeface="Roboto Mono"/>
                <a:sym typeface="Roboto Mono"/>
              </a:rPr>
              <a:t>    </a:t>
            </a:r>
            <a:r>
              <a:rPr lang="en" sz="1300">
                <a:solidFill>
                  <a:srgbClr val="9C27B0"/>
                </a:solidFill>
                <a:latin typeface="Roboto Mono"/>
                <a:ea typeface="Roboto Mono"/>
                <a:cs typeface="Roboto Mono"/>
                <a:sym typeface="Roboto Mono"/>
              </a:rPr>
              <a:t>android:authorities</a:t>
            </a:r>
            <a:r>
              <a:rPr lang="en" sz="1300">
                <a:solidFill>
                  <a:srgbClr val="37474F"/>
                </a:solidFill>
                <a:latin typeface="Roboto Mono"/>
                <a:ea typeface="Roboto Mono"/>
                <a:cs typeface="Roboto Mono"/>
                <a:sym typeface="Roboto Mono"/>
              </a:rPr>
              <a:t>=</a:t>
            </a:r>
            <a:r>
              <a:rPr lang="en" sz="1300">
                <a:solidFill>
                  <a:srgbClr val="388E3C"/>
                </a:solidFill>
                <a:latin typeface="Roboto Mono"/>
                <a:ea typeface="Roboto Mono"/>
                <a:cs typeface="Roboto Mono"/>
                <a:sym typeface="Roboto Mono"/>
              </a:rPr>
              <a:t>"com.ahmedabdelmeged.contentprovider"</a:t>
            </a:r>
            <a:endParaRPr sz="13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300">
                <a:solidFill>
                  <a:srgbClr val="37474F"/>
                </a:solidFill>
                <a:latin typeface="Roboto Mono"/>
                <a:ea typeface="Roboto Mono"/>
                <a:cs typeface="Roboto Mono"/>
                <a:sym typeface="Roboto Mono"/>
              </a:rPr>
              <a:t>    </a:t>
            </a:r>
            <a:r>
              <a:rPr lang="en" sz="1300">
                <a:solidFill>
                  <a:srgbClr val="9C27B0"/>
                </a:solidFill>
                <a:latin typeface="Roboto Mono"/>
                <a:ea typeface="Roboto Mono"/>
                <a:cs typeface="Roboto Mono"/>
                <a:sym typeface="Roboto Mono"/>
              </a:rPr>
              <a:t>android:exported</a:t>
            </a:r>
            <a:r>
              <a:rPr lang="en" sz="1300">
                <a:solidFill>
                  <a:srgbClr val="37474F"/>
                </a:solidFill>
                <a:latin typeface="Roboto Mono"/>
                <a:ea typeface="Roboto Mono"/>
                <a:cs typeface="Roboto Mono"/>
                <a:sym typeface="Roboto Mono"/>
              </a:rPr>
              <a:t>=</a:t>
            </a:r>
            <a:r>
              <a:rPr lang="en" sz="1300">
                <a:solidFill>
                  <a:srgbClr val="388E3C"/>
                </a:solidFill>
                <a:latin typeface="Roboto Mono"/>
                <a:ea typeface="Roboto Mono"/>
                <a:cs typeface="Roboto Mono"/>
                <a:sym typeface="Roboto Mono"/>
              </a:rPr>
              <a:t>"false"</a:t>
            </a:r>
            <a:r>
              <a:rPr lang="en" sz="1300">
                <a:solidFill>
                  <a:srgbClr val="37474F"/>
                </a:solidFill>
                <a:latin typeface="Roboto Mono"/>
                <a:ea typeface="Roboto Mono"/>
                <a:cs typeface="Roboto Mono"/>
                <a:sym typeface="Roboto Mono"/>
              </a:rPr>
              <a:t> </a:t>
            </a:r>
            <a:r>
              <a:rPr lang="en" sz="1300">
                <a:solidFill>
                  <a:srgbClr val="3F51B5"/>
                </a:solidFill>
                <a:latin typeface="Roboto Mono"/>
                <a:ea typeface="Roboto Mono"/>
                <a:cs typeface="Roboto Mono"/>
                <a:sym typeface="Roboto Mono"/>
              </a:rPr>
              <a:t>/&gt;</a:t>
            </a:r>
            <a:endParaRPr sz="1300">
              <a:solidFill>
                <a:srgbClr val="3F51B5"/>
              </a:solidFill>
              <a:latin typeface="Roboto Mono"/>
              <a:ea typeface="Roboto Mono"/>
              <a:cs typeface="Roboto Mono"/>
              <a:sym typeface="Roboto Mono"/>
            </a:endParaRPr>
          </a:p>
          <a:p>
            <a:pPr indent="0" lvl="0" marL="0" rtl="0" algn="l">
              <a:spcBef>
                <a:spcPts val="0"/>
              </a:spcBef>
              <a:spcAft>
                <a:spcPts val="0"/>
              </a:spcAft>
              <a:buNone/>
            </a:pPr>
            <a:r>
              <a:t/>
            </a:r>
            <a:endParaRPr sz="1300">
              <a:solidFill>
                <a:srgbClr val="3F51B5"/>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300">
                <a:solidFill>
                  <a:srgbClr val="D81B60"/>
                </a:solidFill>
                <a:latin typeface="Roboto Mono"/>
                <a:ea typeface="Roboto Mono"/>
                <a:cs typeface="Roboto Mono"/>
                <a:sym typeface="Roboto Mono"/>
              </a:rPr>
              <a:t>&lt;!--also applicable to broadcast receiver →</a:t>
            </a:r>
            <a:endParaRPr sz="1300">
              <a:solidFill>
                <a:srgbClr val="D81B60"/>
              </a:solidFill>
              <a:latin typeface="Roboto Mono"/>
              <a:ea typeface="Roboto Mono"/>
              <a:cs typeface="Roboto Mono"/>
              <a:sym typeface="Roboto Mon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1"/>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275" name="Google Shape;275;p41"/>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1"/>
          <p:cNvSpPr txBox="1"/>
          <p:nvPr/>
        </p:nvSpPr>
        <p:spPr>
          <a:xfrm>
            <a:off x="1624850" y="347375"/>
            <a:ext cx="69924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Montserrat"/>
                <a:ea typeface="Montserrat"/>
                <a:cs typeface="Montserrat"/>
                <a:sym typeface="Montserrat"/>
              </a:rPr>
              <a:t>Turn off your log in production</a:t>
            </a:r>
            <a:endParaRPr b="1" sz="3600">
              <a:latin typeface="Montserrat"/>
              <a:ea typeface="Montserrat"/>
              <a:cs typeface="Montserrat"/>
              <a:sym typeface="Montserrat"/>
            </a:endParaRPr>
          </a:p>
        </p:txBody>
      </p:sp>
      <p:sp>
        <p:nvSpPr>
          <p:cNvPr id="277" name="Google Shape;277;p41"/>
          <p:cNvSpPr txBox="1"/>
          <p:nvPr>
            <p:ph idx="1" type="body"/>
          </p:nvPr>
        </p:nvSpPr>
        <p:spPr>
          <a:xfrm>
            <a:off x="1624850" y="1768600"/>
            <a:ext cx="6790800" cy="28770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With </a:t>
            </a:r>
            <a:r>
              <a:rPr lang="en">
                <a:latin typeface="Roboto Mono"/>
                <a:ea typeface="Roboto Mono"/>
                <a:cs typeface="Roboto Mono"/>
                <a:sym typeface="Roboto Mono"/>
              </a:rPr>
              <a:t>Proguard and some rule </a:t>
            </a:r>
            <a:endParaRPr>
              <a:latin typeface="Roboto Mono"/>
              <a:ea typeface="Roboto Mono"/>
              <a:cs typeface="Roboto Mono"/>
              <a:sym typeface="Roboto Mono"/>
            </a:endParaRPr>
          </a:p>
          <a:p>
            <a:pPr indent="-419100" lvl="0" marL="457200" rtl="0" algn="l">
              <a:spcBef>
                <a:spcPts val="0"/>
              </a:spcBef>
              <a:spcAft>
                <a:spcPts val="0"/>
              </a:spcAft>
              <a:buSzPts val="3000"/>
              <a:buChar char="▸"/>
            </a:pPr>
            <a:r>
              <a:rPr lang="en"/>
              <a:t>Only log if application is </a:t>
            </a:r>
            <a:r>
              <a:rPr b="1" lang="en">
                <a:latin typeface="Roboto Mono"/>
                <a:ea typeface="Roboto Mono"/>
                <a:cs typeface="Roboto Mono"/>
                <a:sym typeface="Roboto Mono"/>
              </a:rPr>
              <a:t>debuggable</a:t>
            </a:r>
            <a:r>
              <a:rPr lang="en">
                <a:latin typeface="Roboto Mono"/>
                <a:ea typeface="Roboto Mono"/>
                <a:cs typeface="Roboto Mono"/>
                <a:sym typeface="Roboto Mono"/>
              </a:rPr>
              <a:t> </a:t>
            </a:r>
            <a:r>
              <a:rPr lang="en"/>
              <a:t>or with </a:t>
            </a:r>
            <a:r>
              <a:rPr b="1" lang="en">
                <a:latin typeface="Roboto Mono"/>
                <a:ea typeface="Roboto Mono"/>
                <a:cs typeface="Roboto Mono"/>
                <a:sym typeface="Roboto Mono"/>
              </a:rPr>
              <a:t>BuildConfig.DEBUG</a:t>
            </a:r>
            <a:endParaRPr b="1">
              <a:latin typeface="Roboto Mono"/>
              <a:ea typeface="Roboto Mono"/>
              <a:cs typeface="Roboto Mono"/>
              <a:sym typeface="Roboto Mono"/>
            </a:endParaRPr>
          </a:p>
          <a:p>
            <a:pPr indent="-419100" lvl="0" marL="457200" rtl="0" algn="l">
              <a:spcBef>
                <a:spcPts val="0"/>
              </a:spcBef>
              <a:spcAft>
                <a:spcPts val="0"/>
              </a:spcAft>
              <a:buSzPts val="3000"/>
              <a:buChar char="▸"/>
            </a:pPr>
            <a:r>
              <a:rPr lang="en" u="sng">
                <a:solidFill>
                  <a:schemeClr val="hlink"/>
                </a:solidFill>
                <a:hlinkClick r:id="rId3"/>
              </a:rPr>
              <a:t>Timber!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ctrTitle"/>
          </p:nvPr>
        </p:nvSpPr>
        <p:spPr>
          <a:xfrm>
            <a:off x="1413475" y="3107350"/>
            <a:ext cx="73494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WHY MAKES OUR APP SECURE IS IMPORTANT?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2"/>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283" name="Google Shape;283;p42"/>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2"/>
          <p:cNvSpPr txBox="1"/>
          <p:nvPr/>
        </p:nvSpPr>
        <p:spPr>
          <a:xfrm>
            <a:off x="1624850" y="347375"/>
            <a:ext cx="69924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Montserrat"/>
                <a:ea typeface="Montserrat"/>
                <a:cs typeface="Montserrat"/>
                <a:sym typeface="Montserrat"/>
              </a:rPr>
              <a:t>With Proguard</a:t>
            </a:r>
            <a:endParaRPr b="1" sz="3600">
              <a:latin typeface="Montserrat"/>
              <a:ea typeface="Montserrat"/>
              <a:cs typeface="Montserrat"/>
              <a:sym typeface="Montserrat"/>
            </a:endParaRPr>
          </a:p>
        </p:txBody>
      </p:sp>
      <p:sp>
        <p:nvSpPr>
          <p:cNvPr id="285" name="Google Shape;285;p42"/>
          <p:cNvSpPr txBox="1"/>
          <p:nvPr>
            <p:ph idx="1" type="body"/>
          </p:nvPr>
        </p:nvSpPr>
        <p:spPr>
          <a:xfrm>
            <a:off x="1624850" y="1398825"/>
            <a:ext cx="6790800" cy="2877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500">
                <a:solidFill>
                  <a:srgbClr val="37474F"/>
                </a:solidFill>
                <a:latin typeface="Roboto Mono"/>
                <a:ea typeface="Roboto Mono"/>
                <a:cs typeface="Roboto Mono"/>
                <a:sym typeface="Roboto Mono"/>
              </a:rPr>
              <a:t>-assumenosideeffects </a:t>
            </a:r>
            <a:r>
              <a:rPr lang="en" sz="1500">
                <a:solidFill>
                  <a:srgbClr val="3F51B5"/>
                </a:solidFill>
                <a:latin typeface="Roboto Mono"/>
                <a:ea typeface="Roboto Mono"/>
                <a:cs typeface="Roboto Mono"/>
                <a:sym typeface="Roboto Mono"/>
              </a:rPr>
              <a:t>class</a:t>
            </a:r>
            <a:r>
              <a:rPr lang="en" sz="1500">
                <a:solidFill>
                  <a:srgbClr val="37474F"/>
                </a:solidFill>
                <a:latin typeface="Roboto Mono"/>
                <a:ea typeface="Roboto Mono"/>
                <a:cs typeface="Roboto Mono"/>
                <a:sym typeface="Roboto Mono"/>
              </a:rPr>
              <a:t> android.util.</a:t>
            </a:r>
            <a:r>
              <a:rPr lang="en" sz="1500">
                <a:solidFill>
                  <a:srgbClr val="9C27B0"/>
                </a:solidFill>
                <a:latin typeface="Roboto Mono"/>
                <a:ea typeface="Roboto Mono"/>
                <a:cs typeface="Roboto Mono"/>
                <a:sym typeface="Roboto Mono"/>
              </a:rPr>
              <a:t>Log</a:t>
            </a:r>
            <a:r>
              <a:rPr lang="en" sz="1500">
                <a:solidFill>
                  <a:srgbClr val="37474F"/>
                </a:solidFill>
                <a:latin typeface="Roboto Mono"/>
                <a:ea typeface="Roboto Mono"/>
                <a:cs typeface="Roboto Mono"/>
                <a:sym typeface="Roboto Mono"/>
              </a:rPr>
              <a:t> {</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500">
                <a:solidFill>
                  <a:srgbClr val="37474F"/>
                </a:solidFill>
                <a:latin typeface="Roboto Mono"/>
                <a:ea typeface="Roboto Mono"/>
                <a:cs typeface="Roboto Mono"/>
                <a:sym typeface="Roboto Mono"/>
              </a:rPr>
              <a:t>  </a:t>
            </a:r>
            <a:r>
              <a:rPr lang="en" sz="1500">
                <a:solidFill>
                  <a:srgbClr val="3F51B5"/>
                </a:solidFill>
                <a:latin typeface="Roboto Mono"/>
                <a:ea typeface="Roboto Mono"/>
                <a:cs typeface="Roboto Mono"/>
                <a:sym typeface="Roboto Mono"/>
              </a:rPr>
              <a:t>public</a:t>
            </a:r>
            <a:r>
              <a:rPr lang="en" sz="1500">
                <a:solidFill>
                  <a:srgbClr val="37474F"/>
                </a:solidFill>
                <a:latin typeface="Roboto Mono"/>
                <a:ea typeface="Roboto Mono"/>
                <a:cs typeface="Roboto Mono"/>
                <a:sym typeface="Roboto Mono"/>
              </a:rPr>
              <a:t> </a:t>
            </a:r>
            <a:r>
              <a:rPr lang="en" sz="1500">
                <a:solidFill>
                  <a:srgbClr val="3F51B5"/>
                </a:solidFill>
                <a:latin typeface="Roboto Mono"/>
                <a:ea typeface="Roboto Mono"/>
                <a:cs typeface="Roboto Mono"/>
                <a:sym typeface="Roboto Mono"/>
              </a:rPr>
              <a:t>static</a:t>
            </a:r>
            <a:r>
              <a:rPr lang="en" sz="1500">
                <a:solidFill>
                  <a:srgbClr val="37474F"/>
                </a:solidFill>
                <a:latin typeface="Roboto Mono"/>
                <a:ea typeface="Roboto Mono"/>
                <a:cs typeface="Roboto Mono"/>
                <a:sym typeface="Roboto Mono"/>
              </a:rPr>
              <a:t> *** v(...);</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500">
                <a:solidFill>
                  <a:srgbClr val="37474F"/>
                </a:solidFill>
                <a:latin typeface="Roboto Mono"/>
                <a:ea typeface="Roboto Mono"/>
                <a:cs typeface="Roboto Mono"/>
                <a:sym typeface="Roboto Mono"/>
              </a:rPr>
              <a:t>  </a:t>
            </a:r>
            <a:r>
              <a:rPr lang="en" sz="1500">
                <a:solidFill>
                  <a:srgbClr val="3F51B5"/>
                </a:solidFill>
                <a:latin typeface="Roboto Mono"/>
                <a:ea typeface="Roboto Mono"/>
                <a:cs typeface="Roboto Mono"/>
                <a:sym typeface="Roboto Mono"/>
              </a:rPr>
              <a:t>public</a:t>
            </a:r>
            <a:r>
              <a:rPr lang="en" sz="1500">
                <a:solidFill>
                  <a:srgbClr val="37474F"/>
                </a:solidFill>
                <a:latin typeface="Roboto Mono"/>
                <a:ea typeface="Roboto Mono"/>
                <a:cs typeface="Roboto Mono"/>
                <a:sym typeface="Roboto Mono"/>
              </a:rPr>
              <a:t> </a:t>
            </a:r>
            <a:r>
              <a:rPr lang="en" sz="1500">
                <a:solidFill>
                  <a:srgbClr val="3F51B5"/>
                </a:solidFill>
                <a:latin typeface="Roboto Mono"/>
                <a:ea typeface="Roboto Mono"/>
                <a:cs typeface="Roboto Mono"/>
                <a:sym typeface="Roboto Mono"/>
              </a:rPr>
              <a:t>static</a:t>
            </a:r>
            <a:r>
              <a:rPr lang="en" sz="1500">
                <a:solidFill>
                  <a:srgbClr val="37474F"/>
                </a:solidFill>
                <a:latin typeface="Roboto Mono"/>
                <a:ea typeface="Roboto Mono"/>
                <a:cs typeface="Roboto Mono"/>
                <a:sym typeface="Roboto Mono"/>
              </a:rPr>
              <a:t> *** d(...);</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500">
                <a:solidFill>
                  <a:srgbClr val="37474F"/>
                </a:solidFill>
                <a:latin typeface="Roboto Mono"/>
                <a:ea typeface="Roboto Mono"/>
                <a:cs typeface="Roboto Mono"/>
                <a:sym typeface="Roboto Mono"/>
              </a:rPr>
              <a:t>  </a:t>
            </a:r>
            <a:r>
              <a:rPr lang="en" sz="1500">
                <a:solidFill>
                  <a:srgbClr val="3F51B5"/>
                </a:solidFill>
                <a:latin typeface="Roboto Mono"/>
                <a:ea typeface="Roboto Mono"/>
                <a:cs typeface="Roboto Mono"/>
                <a:sym typeface="Roboto Mono"/>
              </a:rPr>
              <a:t>public</a:t>
            </a:r>
            <a:r>
              <a:rPr lang="en" sz="1500">
                <a:solidFill>
                  <a:srgbClr val="37474F"/>
                </a:solidFill>
                <a:latin typeface="Roboto Mono"/>
                <a:ea typeface="Roboto Mono"/>
                <a:cs typeface="Roboto Mono"/>
                <a:sym typeface="Roboto Mono"/>
              </a:rPr>
              <a:t> </a:t>
            </a:r>
            <a:r>
              <a:rPr lang="en" sz="1500">
                <a:solidFill>
                  <a:srgbClr val="3F51B5"/>
                </a:solidFill>
                <a:latin typeface="Roboto Mono"/>
                <a:ea typeface="Roboto Mono"/>
                <a:cs typeface="Roboto Mono"/>
                <a:sym typeface="Roboto Mono"/>
              </a:rPr>
              <a:t>static</a:t>
            </a:r>
            <a:r>
              <a:rPr lang="en" sz="1500">
                <a:solidFill>
                  <a:srgbClr val="37474F"/>
                </a:solidFill>
                <a:latin typeface="Roboto Mono"/>
                <a:ea typeface="Roboto Mono"/>
                <a:cs typeface="Roboto Mono"/>
                <a:sym typeface="Roboto Mono"/>
              </a:rPr>
              <a:t> *** i(...);</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500">
                <a:solidFill>
                  <a:srgbClr val="37474F"/>
                </a:solidFill>
                <a:latin typeface="Roboto Mono"/>
                <a:ea typeface="Roboto Mono"/>
                <a:cs typeface="Roboto Mono"/>
                <a:sym typeface="Roboto Mono"/>
              </a:rPr>
              <a:t>  </a:t>
            </a:r>
            <a:r>
              <a:rPr lang="en" sz="1500">
                <a:solidFill>
                  <a:srgbClr val="3F51B5"/>
                </a:solidFill>
                <a:latin typeface="Roboto Mono"/>
                <a:ea typeface="Roboto Mono"/>
                <a:cs typeface="Roboto Mono"/>
                <a:sym typeface="Roboto Mono"/>
              </a:rPr>
              <a:t>public</a:t>
            </a:r>
            <a:r>
              <a:rPr lang="en" sz="1500">
                <a:solidFill>
                  <a:srgbClr val="37474F"/>
                </a:solidFill>
                <a:latin typeface="Roboto Mono"/>
                <a:ea typeface="Roboto Mono"/>
                <a:cs typeface="Roboto Mono"/>
                <a:sym typeface="Roboto Mono"/>
              </a:rPr>
              <a:t> </a:t>
            </a:r>
            <a:r>
              <a:rPr lang="en" sz="1500">
                <a:solidFill>
                  <a:srgbClr val="3F51B5"/>
                </a:solidFill>
                <a:latin typeface="Roboto Mono"/>
                <a:ea typeface="Roboto Mono"/>
                <a:cs typeface="Roboto Mono"/>
                <a:sym typeface="Roboto Mono"/>
              </a:rPr>
              <a:t>static</a:t>
            </a:r>
            <a:r>
              <a:rPr lang="en" sz="1500">
                <a:solidFill>
                  <a:srgbClr val="37474F"/>
                </a:solidFill>
                <a:latin typeface="Roboto Mono"/>
                <a:ea typeface="Roboto Mono"/>
                <a:cs typeface="Roboto Mono"/>
                <a:sym typeface="Roboto Mono"/>
              </a:rPr>
              <a:t> *** w(...);</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500">
                <a:solidFill>
                  <a:srgbClr val="37474F"/>
                </a:solidFill>
                <a:latin typeface="Roboto Mono"/>
                <a:ea typeface="Roboto Mono"/>
                <a:cs typeface="Roboto Mono"/>
                <a:sym typeface="Roboto Mono"/>
              </a:rPr>
              <a:t>  </a:t>
            </a:r>
            <a:r>
              <a:rPr lang="en" sz="1500">
                <a:solidFill>
                  <a:srgbClr val="3F51B5"/>
                </a:solidFill>
                <a:latin typeface="Roboto Mono"/>
                <a:ea typeface="Roboto Mono"/>
                <a:cs typeface="Roboto Mono"/>
                <a:sym typeface="Roboto Mono"/>
              </a:rPr>
              <a:t>public</a:t>
            </a:r>
            <a:r>
              <a:rPr lang="en" sz="1500">
                <a:solidFill>
                  <a:srgbClr val="37474F"/>
                </a:solidFill>
                <a:latin typeface="Roboto Mono"/>
                <a:ea typeface="Roboto Mono"/>
                <a:cs typeface="Roboto Mono"/>
                <a:sym typeface="Roboto Mono"/>
              </a:rPr>
              <a:t> </a:t>
            </a:r>
            <a:r>
              <a:rPr lang="en" sz="1500">
                <a:solidFill>
                  <a:srgbClr val="3F51B5"/>
                </a:solidFill>
                <a:latin typeface="Roboto Mono"/>
                <a:ea typeface="Roboto Mono"/>
                <a:cs typeface="Roboto Mono"/>
                <a:sym typeface="Roboto Mono"/>
              </a:rPr>
              <a:t>static</a:t>
            </a:r>
            <a:r>
              <a:rPr lang="en" sz="1500">
                <a:solidFill>
                  <a:srgbClr val="37474F"/>
                </a:solidFill>
                <a:latin typeface="Roboto Mono"/>
                <a:ea typeface="Roboto Mono"/>
                <a:cs typeface="Roboto Mono"/>
                <a:sym typeface="Roboto Mono"/>
              </a:rPr>
              <a:t> *** e(...);</a:t>
            </a:r>
            <a:endParaRPr sz="15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500">
                <a:solidFill>
                  <a:srgbClr val="37474F"/>
                </a:solidFill>
                <a:latin typeface="Roboto Mono"/>
                <a:ea typeface="Roboto Mono"/>
                <a:cs typeface="Roboto Mono"/>
                <a:sym typeface="Roboto Mono"/>
              </a:rPr>
              <a:t>}</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1300">
              <a:solidFill>
                <a:srgbClr val="37474F"/>
              </a:solidFill>
              <a:latin typeface="Roboto Mono"/>
              <a:ea typeface="Roboto Mono"/>
              <a:cs typeface="Roboto Mono"/>
              <a:sym typeface="Roboto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3"/>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291" name="Google Shape;291;p43"/>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3"/>
          <p:cNvSpPr txBox="1"/>
          <p:nvPr/>
        </p:nvSpPr>
        <p:spPr>
          <a:xfrm>
            <a:off x="1624850" y="347375"/>
            <a:ext cx="69924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Montserrat"/>
                <a:ea typeface="Montserrat"/>
                <a:cs typeface="Montserrat"/>
                <a:sym typeface="Montserrat"/>
              </a:rPr>
              <a:t>With </a:t>
            </a:r>
            <a:r>
              <a:rPr b="1" lang="en" sz="3600">
                <a:latin typeface="Roboto Mono"/>
                <a:ea typeface="Roboto Mono"/>
                <a:cs typeface="Roboto Mono"/>
                <a:sym typeface="Roboto Mono"/>
              </a:rPr>
              <a:t>Build.DEBUG</a:t>
            </a:r>
            <a:endParaRPr b="1" sz="3600">
              <a:latin typeface="Roboto Mono"/>
              <a:ea typeface="Roboto Mono"/>
              <a:cs typeface="Roboto Mono"/>
              <a:sym typeface="Roboto Mono"/>
            </a:endParaRPr>
          </a:p>
        </p:txBody>
      </p:sp>
      <p:sp>
        <p:nvSpPr>
          <p:cNvPr id="293" name="Google Shape;293;p43"/>
          <p:cNvSpPr txBox="1"/>
          <p:nvPr>
            <p:ph idx="1" type="body"/>
          </p:nvPr>
        </p:nvSpPr>
        <p:spPr>
          <a:xfrm>
            <a:off x="1624850" y="1398825"/>
            <a:ext cx="6790800" cy="2877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500">
                <a:solidFill>
                  <a:srgbClr val="3F51B5"/>
                </a:solidFill>
                <a:latin typeface="Roboto Mono"/>
                <a:ea typeface="Roboto Mono"/>
                <a:cs typeface="Roboto Mono"/>
                <a:sym typeface="Roboto Mono"/>
              </a:rPr>
              <a:t>object</a:t>
            </a:r>
            <a:r>
              <a:rPr lang="en" sz="1500">
                <a:solidFill>
                  <a:srgbClr val="37474F"/>
                </a:solidFill>
                <a:latin typeface="Roboto Mono"/>
                <a:ea typeface="Roboto Mono"/>
                <a:cs typeface="Roboto Mono"/>
                <a:sym typeface="Roboto Mono"/>
              </a:rPr>
              <a:t> </a:t>
            </a:r>
            <a:r>
              <a:rPr lang="en" sz="1500">
                <a:solidFill>
                  <a:srgbClr val="9C27B0"/>
                </a:solidFill>
                <a:latin typeface="Roboto Mono"/>
                <a:ea typeface="Roboto Mono"/>
                <a:cs typeface="Roboto Mono"/>
                <a:sym typeface="Roboto Mono"/>
              </a:rPr>
              <a:t>Logger</a:t>
            </a:r>
            <a:r>
              <a:rPr lang="en" sz="1500">
                <a:solidFill>
                  <a:srgbClr val="37474F"/>
                </a:solidFill>
                <a:latin typeface="Roboto Mono"/>
                <a:ea typeface="Roboto Mono"/>
                <a:cs typeface="Roboto Mono"/>
                <a:sym typeface="Roboto Mono"/>
              </a:rPr>
              <a:t> {</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500">
                <a:solidFill>
                  <a:srgbClr val="37474F"/>
                </a:solidFill>
                <a:latin typeface="Roboto Mono"/>
                <a:ea typeface="Roboto Mono"/>
                <a:cs typeface="Roboto Mono"/>
                <a:sym typeface="Roboto Mono"/>
              </a:rPr>
              <a:t>    fun d(tag: </a:t>
            </a:r>
            <a:r>
              <a:rPr lang="en" sz="1500">
                <a:solidFill>
                  <a:srgbClr val="9C27B0"/>
                </a:solidFill>
                <a:latin typeface="Roboto Mono"/>
                <a:ea typeface="Roboto Mono"/>
                <a:cs typeface="Roboto Mono"/>
                <a:sym typeface="Roboto Mono"/>
              </a:rPr>
              <a:t>String</a:t>
            </a:r>
            <a:r>
              <a:rPr lang="en" sz="1500">
                <a:solidFill>
                  <a:srgbClr val="37474F"/>
                </a:solidFill>
                <a:latin typeface="Roboto Mono"/>
                <a:ea typeface="Roboto Mono"/>
                <a:cs typeface="Roboto Mono"/>
                <a:sym typeface="Roboto Mono"/>
              </a:rPr>
              <a:t>, message: () -&gt; </a:t>
            </a:r>
            <a:r>
              <a:rPr lang="en" sz="1500">
                <a:solidFill>
                  <a:srgbClr val="9C27B0"/>
                </a:solidFill>
                <a:latin typeface="Roboto Mono"/>
                <a:ea typeface="Roboto Mono"/>
                <a:cs typeface="Roboto Mono"/>
                <a:sym typeface="Roboto Mono"/>
              </a:rPr>
              <a:t>String</a:t>
            </a:r>
            <a:r>
              <a:rPr lang="en" sz="1500">
                <a:solidFill>
                  <a:srgbClr val="37474F"/>
                </a:solidFill>
                <a:latin typeface="Roboto Mono"/>
                <a:ea typeface="Roboto Mono"/>
                <a:cs typeface="Roboto Mono"/>
                <a:sym typeface="Roboto Mono"/>
              </a:rPr>
              <a:t>) {</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500">
                <a:solidFill>
                  <a:srgbClr val="37474F"/>
                </a:solidFill>
                <a:latin typeface="Roboto Mono"/>
                <a:ea typeface="Roboto Mono"/>
                <a:cs typeface="Roboto Mono"/>
                <a:sym typeface="Roboto Mono"/>
              </a:rPr>
              <a:t>        </a:t>
            </a:r>
            <a:r>
              <a:rPr lang="en" sz="1500">
                <a:solidFill>
                  <a:srgbClr val="3F51B5"/>
                </a:solidFill>
                <a:latin typeface="Roboto Mono"/>
                <a:ea typeface="Roboto Mono"/>
                <a:cs typeface="Roboto Mono"/>
                <a:sym typeface="Roboto Mono"/>
              </a:rPr>
              <a:t>if</a:t>
            </a:r>
            <a:r>
              <a:rPr lang="en" sz="1500">
                <a:solidFill>
                  <a:srgbClr val="37474F"/>
                </a:solidFill>
                <a:latin typeface="Roboto Mono"/>
                <a:ea typeface="Roboto Mono"/>
                <a:cs typeface="Roboto Mono"/>
                <a:sym typeface="Roboto Mono"/>
              </a:rPr>
              <a:t>(</a:t>
            </a:r>
            <a:r>
              <a:rPr lang="en" sz="1500">
                <a:solidFill>
                  <a:srgbClr val="9C27B0"/>
                </a:solidFill>
                <a:latin typeface="Roboto Mono"/>
                <a:ea typeface="Roboto Mono"/>
                <a:cs typeface="Roboto Mono"/>
                <a:sym typeface="Roboto Mono"/>
              </a:rPr>
              <a:t>Build</a:t>
            </a:r>
            <a:r>
              <a:rPr lang="en" sz="1500">
                <a:solidFill>
                  <a:srgbClr val="37474F"/>
                </a:solidFill>
                <a:latin typeface="Roboto Mono"/>
                <a:ea typeface="Roboto Mono"/>
                <a:cs typeface="Roboto Mono"/>
                <a:sym typeface="Roboto Mono"/>
              </a:rPr>
              <a:t>.DEBUG){</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500">
                <a:solidFill>
                  <a:srgbClr val="37474F"/>
                </a:solidFill>
                <a:latin typeface="Roboto Mono"/>
                <a:ea typeface="Roboto Mono"/>
                <a:cs typeface="Roboto Mono"/>
                <a:sym typeface="Roboto Mono"/>
              </a:rPr>
              <a:t>            </a:t>
            </a:r>
            <a:r>
              <a:rPr lang="en" sz="1500">
                <a:solidFill>
                  <a:srgbClr val="9C27B0"/>
                </a:solidFill>
                <a:latin typeface="Roboto Mono"/>
                <a:ea typeface="Roboto Mono"/>
                <a:cs typeface="Roboto Mono"/>
                <a:sym typeface="Roboto Mono"/>
              </a:rPr>
              <a:t>Log</a:t>
            </a:r>
            <a:r>
              <a:rPr lang="en" sz="1500">
                <a:solidFill>
                  <a:srgbClr val="37474F"/>
                </a:solidFill>
                <a:latin typeface="Roboto Mono"/>
                <a:ea typeface="Roboto Mono"/>
                <a:cs typeface="Roboto Mono"/>
                <a:sym typeface="Roboto Mono"/>
              </a:rPr>
              <a:t>.d(tag, message())</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500">
                <a:solidFill>
                  <a:srgbClr val="37474F"/>
                </a:solidFill>
                <a:latin typeface="Roboto Mono"/>
                <a:ea typeface="Roboto Mono"/>
                <a:cs typeface="Roboto Mono"/>
                <a:sym typeface="Roboto Mono"/>
              </a:rPr>
              <a:t>        }</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500">
                <a:solidFill>
                  <a:srgbClr val="37474F"/>
                </a:solidFill>
                <a:latin typeface="Roboto Mono"/>
                <a:ea typeface="Roboto Mono"/>
                <a:cs typeface="Roboto Mono"/>
                <a:sym typeface="Roboto Mono"/>
              </a:rPr>
              <a:t>    }</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500">
                <a:solidFill>
                  <a:srgbClr val="37474F"/>
                </a:solidFill>
                <a:latin typeface="Roboto Mono"/>
                <a:ea typeface="Roboto Mono"/>
                <a:cs typeface="Roboto Mono"/>
                <a:sym typeface="Roboto Mono"/>
              </a:rPr>
              <a:t>}</a:t>
            </a:r>
            <a:endParaRPr sz="15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500">
                <a:solidFill>
                  <a:srgbClr val="D81B60"/>
                </a:solidFill>
                <a:latin typeface="Roboto Mono"/>
                <a:ea typeface="Roboto Mono"/>
                <a:cs typeface="Roboto Mono"/>
                <a:sym typeface="Roboto Mono"/>
              </a:rPr>
              <a:t>// Logger.d(TAG) { "Something to log" }</a:t>
            </a:r>
            <a:endParaRPr sz="1500">
              <a:solidFill>
                <a:srgbClr val="D81B60"/>
              </a:solidFill>
              <a:latin typeface="Roboto Mono"/>
              <a:ea typeface="Roboto Mono"/>
              <a:cs typeface="Roboto Mono"/>
              <a:sym typeface="Roboto Mono"/>
            </a:endParaRPr>
          </a:p>
          <a:p>
            <a:pPr indent="0" lvl="0" marL="0" rtl="0" algn="l">
              <a:spcBef>
                <a:spcPts val="600"/>
              </a:spcBef>
              <a:spcAft>
                <a:spcPts val="0"/>
              </a:spcAft>
              <a:buNone/>
            </a:pPr>
            <a:r>
              <a:t/>
            </a:r>
            <a:endParaRPr sz="1500">
              <a:solidFill>
                <a:srgbClr val="3F51B5"/>
              </a:solidFill>
              <a:latin typeface="Roboto Mono"/>
              <a:ea typeface="Roboto Mono"/>
              <a:cs typeface="Roboto Mono"/>
              <a:sym typeface="Roboto Mon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4"/>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299" name="Google Shape;299;p44"/>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4"/>
          <p:cNvSpPr txBox="1"/>
          <p:nvPr/>
        </p:nvSpPr>
        <p:spPr>
          <a:xfrm>
            <a:off x="1624850" y="347375"/>
            <a:ext cx="69924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Montserrat"/>
                <a:ea typeface="Montserrat"/>
                <a:cs typeface="Montserrat"/>
                <a:sym typeface="Montserrat"/>
              </a:rPr>
              <a:t>With </a:t>
            </a:r>
            <a:r>
              <a:rPr b="1" lang="en" sz="3600">
                <a:latin typeface="Roboto Mono"/>
                <a:ea typeface="Roboto Mono"/>
                <a:cs typeface="Roboto Mono"/>
                <a:sym typeface="Roboto Mono"/>
              </a:rPr>
              <a:t>debuggable</a:t>
            </a:r>
            <a:endParaRPr b="1" sz="3600">
              <a:latin typeface="Roboto Mono"/>
              <a:ea typeface="Roboto Mono"/>
              <a:cs typeface="Roboto Mono"/>
              <a:sym typeface="Roboto Mono"/>
            </a:endParaRPr>
          </a:p>
        </p:txBody>
      </p:sp>
      <p:sp>
        <p:nvSpPr>
          <p:cNvPr id="301" name="Google Shape;301;p44"/>
          <p:cNvSpPr txBox="1"/>
          <p:nvPr>
            <p:ph idx="1" type="body"/>
          </p:nvPr>
        </p:nvSpPr>
        <p:spPr>
          <a:xfrm>
            <a:off x="1624850" y="1398825"/>
            <a:ext cx="6790800" cy="2877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500">
                <a:solidFill>
                  <a:srgbClr val="3F51B5"/>
                </a:solidFill>
                <a:latin typeface="Roboto Mono"/>
                <a:ea typeface="Roboto Mono"/>
                <a:cs typeface="Roboto Mono"/>
                <a:sym typeface="Roboto Mono"/>
              </a:rPr>
              <a:t>boolean</a:t>
            </a:r>
            <a:r>
              <a:rPr lang="en" sz="1500">
                <a:solidFill>
                  <a:srgbClr val="37474F"/>
                </a:solidFill>
                <a:latin typeface="Roboto Mono"/>
                <a:ea typeface="Roboto Mono"/>
                <a:cs typeface="Roboto Mono"/>
                <a:sym typeface="Roboto Mono"/>
              </a:rPr>
              <a:t> isDebuggable = (</a:t>
            </a:r>
            <a:r>
              <a:rPr lang="en" sz="1500">
                <a:solidFill>
                  <a:srgbClr val="C53929"/>
                </a:solidFill>
                <a:latin typeface="Roboto Mono"/>
                <a:ea typeface="Roboto Mono"/>
                <a:cs typeface="Roboto Mono"/>
                <a:sym typeface="Roboto Mono"/>
              </a:rPr>
              <a:t>0</a:t>
            </a:r>
            <a:r>
              <a:rPr lang="en" sz="1500">
                <a:solidFill>
                  <a:srgbClr val="37474F"/>
                </a:solidFill>
                <a:latin typeface="Roboto Mono"/>
                <a:ea typeface="Roboto Mono"/>
                <a:cs typeface="Roboto Mono"/>
                <a:sym typeface="Roboto Mono"/>
              </a:rPr>
              <a:t> != (getApplicationInfo().flags</a:t>
            </a:r>
            <a:endParaRPr sz="15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500">
                <a:solidFill>
                  <a:srgbClr val="37474F"/>
                </a:solidFill>
                <a:latin typeface="Roboto Mono"/>
                <a:ea typeface="Roboto Mono"/>
                <a:cs typeface="Roboto Mono"/>
                <a:sym typeface="Roboto Mono"/>
              </a:rPr>
              <a:t>   &amp; </a:t>
            </a:r>
            <a:r>
              <a:rPr lang="en" sz="1500">
                <a:solidFill>
                  <a:srgbClr val="9C27B0"/>
                </a:solidFill>
                <a:latin typeface="Roboto Mono"/>
                <a:ea typeface="Roboto Mono"/>
                <a:cs typeface="Roboto Mono"/>
                <a:sym typeface="Roboto Mono"/>
              </a:rPr>
              <a:t>ApplicationInfo</a:t>
            </a:r>
            <a:r>
              <a:rPr lang="en" sz="1500">
                <a:solidFill>
                  <a:srgbClr val="37474F"/>
                </a:solidFill>
                <a:latin typeface="Roboto Mono"/>
                <a:ea typeface="Roboto Mono"/>
                <a:cs typeface="Roboto Mono"/>
                <a:sym typeface="Roboto Mono"/>
              </a:rPr>
              <a:t>.FLAG_DEBUGGABLE));</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1500">
              <a:solidFill>
                <a:srgbClr val="3F51B5"/>
              </a:solidFill>
              <a:latin typeface="Roboto Mono"/>
              <a:ea typeface="Roboto Mono"/>
              <a:cs typeface="Roboto Mono"/>
              <a:sym typeface="Roboto Mono"/>
            </a:endParaRPr>
          </a:p>
          <a:p>
            <a:pPr indent="0" lvl="0" marL="0" rtl="0" algn="l">
              <a:spcBef>
                <a:spcPts val="600"/>
              </a:spcBef>
              <a:spcAft>
                <a:spcPts val="0"/>
              </a:spcAft>
              <a:buNone/>
            </a:pPr>
            <a:r>
              <a:rPr lang="en" sz="1500">
                <a:solidFill>
                  <a:srgbClr val="3F51B5"/>
                </a:solidFill>
                <a:latin typeface="Roboto Mono"/>
                <a:ea typeface="Roboto Mono"/>
                <a:cs typeface="Roboto Mono"/>
                <a:sym typeface="Roboto Mono"/>
              </a:rPr>
              <a:t>object</a:t>
            </a:r>
            <a:r>
              <a:rPr lang="en" sz="1500">
                <a:solidFill>
                  <a:srgbClr val="37474F"/>
                </a:solidFill>
                <a:latin typeface="Roboto Mono"/>
                <a:ea typeface="Roboto Mono"/>
                <a:cs typeface="Roboto Mono"/>
                <a:sym typeface="Roboto Mono"/>
              </a:rPr>
              <a:t> </a:t>
            </a:r>
            <a:r>
              <a:rPr lang="en" sz="1500">
                <a:solidFill>
                  <a:srgbClr val="9C27B0"/>
                </a:solidFill>
                <a:latin typeface="Roboto Mono"/>
                <a:ea typeface="Roboto Mono"/>
                <a:cs typeface="Roboto Mono"/>
                <a:sym typeface="Roboto Mono"/>
              </a:rPr>
              <a:t>Logger</a:t>
            </a:r>
            <a:r>
              <a:rPr lang="en" sz="1500">
                <a:solidFill>
                  <a:srgbClr val="37474F"/>
                </a:solidFill>
                <a:latin typeface="Roboto Mono"/>
                <a:ea typeface="Roboto Mono"/>
                <a:cs typeface="Roboto Mono"/>
                <a:sym typeface="Roboto Mono"/>
              </a:rPr>
              <a:t> {</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500">
                <a:solidFill>
                  <a:srgbClr val="37474F"/>
                </a:solidFill>
                <a:latin typeface="Roboto Mono"/>
                <a:ea typeface="Roboto Mono"/>
                <a:cs typeface="Roboto Mono"/>
                <a:sym typeface="Roboto Mono"/>
              </a:rPr>
              <a:t>    fun d(tag: </a:t>
            </a:r>
            <a:r>
              <a:rPr lang="en" sz="1500">
                <a:solidFill>
                  <a:srgbClr val="9C27B0"/>
                </a:solidFill>
                <a:latin typeface="Roboto Mono"/>
                <a:ea typeface="Roboto Mono"/>
                <a:cs typeface="Roboto Mono"/>
                <a:sym typeface="Roboto Mono"/>
              </a:rPr>
              <a:t>String</a:t>
            </a:r>
            <a:r>
              <a:rPr lang="en" sz="1500">
                <a:solidFill>
                  <a:srgbClr val="37474F"/>
                </a:solidFill>
                <a:latin typeface="Roboto Mono"/>
                <a:ea typeface="Roboto Mono"/>
                <a:cs typeface="Roboto Mono"/>
                <a:sym typeface="Roboto Mono"/>
              </a:rPr>
              <a:t>, message: () -&gt; </a:t>
            </a:r>
            <a:r>
              <a:rPr lang="en" sz="1500">
                <a:solidFill>
                  <a:srgbClr val="9C27B0"/>
                </a:solidFill>
                <a:latin typeface="Roboto Mono"/>
                <a:ea typeface="Roboto Mono"/>
                <a:cs typeface="Roboto Mono"/>
                <a:sym typeface="Roboto Mono"/>
              </a:rPr>
              <a:t>String</a:t>
            </a:r>
            <a:r>
              <a:rPr lang="en" sz="1500">
                <a:solidFill>
                  <a:srgbClr val="37474F"/>
                </a:solidFill>
                <a:latin typeface="Roboto Mono"/>
                <a:ea typeface="Roboto Mono"/>
                <a:cs typeface="Roboto Mono"/>
                <a:sym typeface="Roboto Mono"/>
              </a:rPr>
              <a:t>) {</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500">
                <a:solidFill>
                  <a:srgbClr val="37474F"/>
                </a:solidFill>
                <a:latin typeface="Roboto Mono"/>
                <a:ea typeface="Roboto Mono"/>
                <a:cs typeface="Roboto Mono"/>
                <a:sym typeface="Roboto Mono"/>
              </a:rPr>
              <a:t>        </a:t>
            </a:r>
            <a:r>
              <a:rPr lang="en" sz="1500">
                <a:solidFill>
                  <a:srgbClr val="3F51B5"/>
                </a:solidFill>
                <a:latin typeface="Roboto Mono"/>
                <a:ea typeface="Roboto Mono"/>
                <a:cs typeface="Roboto Mono"/>
                <a:sym typeface="Roboto Mono"/>
              </a:rPr>
              <a:t>if</a:t>
            </a:r>
            <a:r>
              <a:rPr lang="en" sz="1500">
                <a:solidFill>
                  <a:srgbClr val="37474F"/>
                </a:solidFill>
                <a:latin typeface="Roboto Mono"/>
                <a:ea typeface="Roboto Mono"/>
                <a:cs typeface="Roboto Mono"/>
                <a:sym typeface="Roboto Mono"/>
              </a:rPr>
              <a:t>(</a:t>
            </a:r>
            <a:r>
              <a:rPr lang="en" sz="1500">
                <a:solidFill>
                  <a:srgbClr val="9C27B0"/>
                </a:solidFill>
                <a:latin typeface="Roboto Mono"/>
                <a:ea typeface="Roboto Mono"/>
                <a:cs typeface="Roboto Mono"/>
                <a:sym typeface="Roboto Mono"/>
              </a:rPr>
              <a:t>isDebuggable</a:t>
            </a:r>
            <a:r>
              <a:rPr lang="en" sz="1500">
                <a:solidFill>
                  <a:srgbClr val="37474F"/>
                </a:solidFill>
                <a:latin typeface="Roboto Mono"/>
                <a:ea typeface="Roboto Mono"/>
                <a:cs typeface="Roboto Mono"/>
                <a:sym typeface="Roboto Mono"/>
              </a:rPr>
              <a:t>){</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500">
                <a:solidFill>
                  <a:srgbClr val="37474F"/>
                </a:solidFill>
                <a:latin typeface="Roboto Mono"/>
                <a:ea typeface="Roboto Mono"/>
                <a:cs typeface="Roboto Mono"/>
                <a:sym typeface="Roboto Mono"/>
              </a:rPr>
              <a:t>            </a:t>
            </a:r>
            <a:r>
              <a:rPr lang="en" sz="1500">
                <a:solidFill>
                  <a:srgbClr val="9C27B0"/>
                </a:solidFill>
                <a:latin typeface="Roboto Mono"/>
                <a:ea typeface="Roboto Mono"/>
                <a:cs typeface="Roboto Mono"/>
                <a:sym typeface="Roboto Mono"/>
              </a:rPr>
              <a:t>Log</a:t>
            </a:r>
            <a:r>
              <a:rPr lang="en" sz="1500">
                <a:solidFill>
                  <a:srgbClr val="37474F"/>
                </a:solidFill>
                <a:latin typeface="Roboto Mono"/>
                <a:ea typeface="Roboto Mono"/>
                <a:cs typeface="Roboto Mono"/>
                <a:sym typeface="Roboto Mono"/>
              </a:rPr>
              <a:t>.d(tag, message())</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500">
                <a:solidFill>
                  <a:srgbClr val="37474F"/>
                </a:solidFill>
                <a:latin typeface="Roboto Mono"/>
                <a:ea typeface="Roboto Mono"/>
                <a:cs typeface="Roboto Mono"/>
                <a:sym typeface="Roboto Mono"/>
              </a:rPr>
              <a:t>        }</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500">
                <a:solidFill>
                  <a:srgbClr val="37474F"/>
                </a:solidFill>
                <a:latin typeface="Roboto Mono"/>
                <a:ea typeface="Roboto Mono"/>
                <a:cs typeface="Roboto Mono"/>
                <a:sym typeface="Roboto Mono"/>
              </a:rPr>
              <a:t>    }</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500">
                <a:solidFill>
                  <a:srgbClr val="37474F"/>
                </a:solidFill>
                <a:latin typeface="Roboto Mono"/>
                <a:ea typeface="Roboto Mono"/>
                <a:cs typeface="Roboto Mono"/>
                <a:sym typeface="Roboto Mono"/>
              </a:rPr>
              <a:t>}</a:t>
            </a:r>
            <a:endParaRPr sz="1500">
              <a:solidFill>
                <a:srgbClr val="D81B60"/>
              </a:solidFill>
              <a:latin typeface="Roboto Mono"/>
              <a:ea typeface="Roboto Mono"/>
              <a:cs typeface="Roboto Mono"/>
              <a:sym typeface="Roboto Mono"/>
            </a:endParaRPr>
          </a:p>
          <a:p>
            <a:pPr indent="0" lvl="0" marL="0" rtl="0" algn="l">
              <a:spcBef>
                <a:spcPts val="600"/>
              </a:spcBef>
              <a:spcAft>
                <a:spcPts val="0"/>
              </a:spcAft>
              <a:buNone/>
            </a:pPr>
            <a:r>
              <a:t/>
            </a:r>
            <a:endParaRPr sz="1500">
              <a:solidFill>
                <a:srgbClr val="3F51B5"/>
              </a:solidFill>
              <a:latin typeface="Roboto Mono"/>
              <a:ea typeface="Roboto Mono"/>
              <a:cs typeface="Roboto Mono"/>
              <a:sym typeface="Roboto Mon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5"/>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307" name="Google Shape;307;p45"/>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5"/>
          <p:cNvSpPr txBox="1"/>
          <p:nvPr/>
        </p:nvSpPr>
        <p:spPr>
          <a:xfrm>
            <a:off x="1624850" y="347375"/>
            <a:ext cx="69924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Montserrat"/>
                <a:ea typeface="Montserrat"/>
                <a:cs typeface="Montserrat"/>
                <a:sym typeface="Montserrat"/>
              </a:rPr>
              <a:t>With </a:t>
            </a:r>
            <a:r>
              <a:rPr b="1" lang="en" sz="3600">
                <a:latin typeface="Roboto Mono"/>
                <a:ea typeface="Roboto Mono"/>
                <a:cs typeface="Roboto Mono"/>
                <a:sym typeface="Roboto Mono"/>
              </a:rPr>
              <a:t>Timber</a:t>
            </a:r>
            <a:endParaRPr b="1" sz="3600">
              <a:latin typeface="Roboto Mono"/>
              <a:ea typeface="Roboto Mono"/>
              <a:cs typeface="Roboto Mono"/>
              <a:sym typeface="Roboto Mono"/>
            </a:endParaRPr>
          </a:p>
        </p:txBody>
      </p:sp>
      <p:sp>
        <p:nvSpPr>
          <p:cNvPr id="309" name="Google Shape;309;p45"/>
          <p:cNvSpPr txBox="1"/>
          <p:nvPr>
            <p:ph idx="1" type="body"/>
          </p:nvPr>
        </p:nvSpPr>
        <p:spPr>
          <a:xfrm>
            <a:off x="1624850" y="1398825"/>
            <a:ext cx="6790800" cy="2877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500">
                <a:solidFill>
                  <a:srgbClr val="3F51B5"/>
                </a:solidFill>
                <a:latin typeface="Roboto Mono"/>
                <a:ea typeface="Roboto Mono"/>
                <a:cs typeface="Roboto Mono"/>
                <a:sym typeface="Roboto Mono"/>
              </a:rPr>
              <a:t>if</a:t>
            </a:r>
            <a:r>
              <a:rPr lang="en" sz="1500">
                <a:solidFill>
                  <a:srgbClr val="37474F"/>
                </a:solidFill>
                <a:latin typeface="Roboto Mono"/>
                <a:ea typeface="Roboto Mono"/>
                <a:cs typeface="Roboto Mono"/>
                <a:sym typeface="Roboto Mono"/>
              </a:rPr>
              <a:t> (</a:t>
            </a:r>
            <a:r>
              <a:rPr lang="en" sz="1500">
                <a:solidFill>
                  <a:srgbClr val="9C27B0"/>
                </a:solidFill>
                <a:latin typeface="Roboto Mono"/>
                <a:ea typeface="Roboto Mono"/>
                <a:cs typeface="Roboto Mono"/>
                <a:sym typeface="Roboto Mono"/>
              </a:rPr>
              <a:t>BuildConfig</a:t>
            </a:r>
            <a:r>
              <a:rPr lang="en" sz="1500">
                <a:solidFill>
                  <a:srgbClr val="37474F"/>
                </a:solidFill>
                <a:latin typeface="Roboto Mono"/>
                <a:ea typeface="Roboto Mono"/>
                <a:cs typeface="Roboto Mono"/>
                <a:sym typeface="Roboto Mono"/>
              </a:rPr>
              <a:t>.DEBUG) {</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500">
                <a:solidFill>
                  <a:srgbClr val="37474F"/>
                </a:solidFill>
                <a:latin typeface="Roboto Mono"/>
                <a:ea typeface="Roboto Mono"/>
                <a:cs typeface="Roboto Mono"/>
                <a:sym typeface="Roboto Mono"/>
              </a:rPr>
              <a:t>    </a:t>
            </a:r>
            <a:r>
              <a:rPr lang="en" sz="1500">
                <a:solidFill>
                  <a:srgbClr val="9C27B0"/>
                </a:solidFill>
                <a:latin typeface="Roboto Mono"/>
                <a:ea typeface="Roboto Mono"/>
                <a:cs typeface="Roboto Mono"/>
                <a:sym typeface="Roboto Mono"/>
              </a:rPr>
              <a:t>Timber</a:t>
            </a:r>
            <a:r>
              <a:rPr lang="en" sz="1500">
                <a:solidFill>
                  <a:srgbClr val="37474F"/>
                </a:solidFill>
                <a:latin typeface="Roboto Mono"/>
                <a:ea typeface="Roboto Mono"/>
                <a:cs typeface="Roboto Mono"/>
                <a:sym typeface="Roboto Mono"/>
              </a:rPr>
              <a:t>.plant(</a:t>
            </a:r>
            <a:r>
              <a:rPr lang="en" sz="1500">
                <a:solidFill>
                  <a:srgbClr val="3F51B5"/>
                </a:solidFill>
                <a:latin typeface="Roboto Mono"/>
                <a:ea typeface="Roboto Mono"/>
                <a:cs typeface="Roboto Mono"/>
                <a:sym typeface="Roboto Mono"/>
              </a:rPr>
              <a:t>new</a:t>
            </a:r>
            <a:r>
              <a:rPr lang="en" sz="1500">
                <a:solidFill>
                  <a:srgbClr val="37474F"/>
                </a:solidFill>
                <a:latin typeface="Roboto Mono"/>
                <a:ea typeface="Roboto Mono"/>
                <a:cs typeface="Roboto Mono"/>
                <a:sym typeface="Roboto Mono"/>
              </a:rPr>
              <a:t> </a:t>
            </a:r>
            <a:r>
              <a:rPr lang="en" sz="1500">
                <a:solidFill>
                  <a:srgbClr val="9C27B0"/>
                </a:solidFill>
                <a:latin typeface="Roboto Mono"/>
                <a:ea typeface="Roboto Mono"/>
                <a:cs typeface="Roboto Mono"/>
                <a:sym typeface="Roboto Mono"/>
              </a:rPr>
              <a:t>DebugTree</a:t>
            </a:r>
            <a:r>
              <a:rPr lang="en" sz="1500">
                <a:solidFill>
                  <a:srgbClr val="37474F"/>
                </a:solidFill>
                <a:latin typeface="Roboto Mono"/>
                <a:ea typeface="Roboto Mono"/>
                <a:cs typeface="Roboto Mono"/>
                <a:sym typeface="Roboto Mono"/>
              </a:rPr>
              <a:t>());</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500">
                <a:solidFill>
                  <a:srgbClr val="37474F"/>
                </a:solidFill>
                <a:latin typeface="Roboto Mono"/>
                <a:ea typeface="Roboto Mono"/>
                <a:cs typeface="Roboto Mono"/>
                <a:sym typeface="Roboto Mono"/>
              </a:rPr>
              <a:t>} </a:t>
            </a:r>
            <a:r>
              <a:rPr lang="en" sz="1500">
                <a:solidFill>
                  <a:srgbClr val="3F51B5"/>
                </a:solidFill>
                <a:latin typeface="Roboto Mono"/>
                <a:ea typeface="Roboto Mono"/>
                <a:cs typeface="Roboto Mono"/>
                <a:sym typeface="Roboto Mono"/>
              </a:rPr>
              <a:t>else</a:t>
            </a:r>
            <a:r>
              <a:rPr lang="en" sz="1500">
                <a:solidFill>
                  <a:srgbClr val="37474F"/>
                </a:solidFill>
                <a:latin typeface="Roboto Mono"/>
                <a:ea typeface="Roboto Mono"/>
                <a:cs typeface="Roboto Mono"/>
                <a:sym typeface="Roboto Mono"/>
              </a:rPr>
              <a:t> {</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500">
                <a:solidFill>
                  <a:srgbClr val="37474F"/>
                </a:solidFill>
                <a:latin typeface="Roboto Mono"/>
                <a:ea typeface="Roboto Mono"/>
                <a:cs typeface="Roboto Mono"/>
                <a:sym typeface="Roboto Mono"/>
              </a:rPr>
              <a:t>    </a:t>
            </a:r>
            <a:r>
              <a:rPr lang="en" sz="1500">
                <a:solidFill>
                  <a:srgbClr val="9C27B0"/>
                </a:solidFill>
                <a:latin typeface="Roboto Mono"/>
                <a:ea typeface="Roboto Mono"/>
                <a:cs typeface="Roboto Mono"/>
                <a:sym typeface="Roboto Mono"/>
              </a:rPr>
              <a:t>Timber</a:t>
            </a:r>
            <a:r>
              <a:rPr lang="en" sz="1500">
                <a:solidFill>
                  <a:srgbClr val="37474F"/>
                </a:solidFill>
                <a:latin typeface="Roboto Mono"/>
                <a:ea typeface="Roboto Mono"/>
                <a:cs typeface="Roboto Mono"/>
                <a:sym typeface="Roboto Mono"/>
              </a:rPr>
              <a:t>.plant(</a:t>
            </a:r>
            <a:r>
              <a:rPr lang="en" sz="1500">
                <a:solidFill>
                  <a:srgbClr val="3F51B5"/>
                </a:solidFill>
                <a:latin typeface="Roboto Mono"/>
                <a:ea typeface="Roboto Mono"/>
                <a:cs typeface="Roboto Mono"/>
                <a:sym typeface="Roboto Mono"/>
              </a:rPr>
              <a:t>new</a:t>
            </a:r>
            <a:r>
              <a:rPr lang="en" sz="1500">
                <a:solidFill>
                  <a:srgbClr val="37474F"/>
                </a:solidFill>
                <a:latin typeface="Roboto Mono"/>
                <a:ea typeface="Roboto Mono"/>
                <a:cs typeface="Roboto Mono"/>
                <a:sym typeface="Roboto Mono"/>
              </a:rPr>
              <a:t> </a:t>
            </a:r>
            <a:r>
              <a:rPr lang="en" sz="1500">
                <a:solidFill>
                  <a:srgbClr val="9C27B0"/>
                </a:solidFill>
                <a:latin typeface="Roboto Mono"/>
                <a:ea typeface="Roboto Mono"/>
                <a:cs typeface="Roboto Mono"/>
                <a:sym typeface="Roboto Mono"/>
              </a:rPr>
              <a:t>CrashReportingTree</a:t>
            </a:r>
            <a:r>
              <a:rPr lang="en" sz="1500">
                <a:solidFill>
                  <a:srgbClr val="37474F"/>
                </a:solidFill>
                <a:latin typeface="Roboto Mono"/>
                <a:ea typeface="Roboto Mono"/>
                <a:cs typeface="Roboto Mono"/>
                <a:sym typeface="Roboto Mono"/>
              </a:rPr>
              <a:t>());</a:t>
            </a:r>
            <a:endParaRPr sz="15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500">
                <a:solidFill>
                  <a:srgbClr val="37474F"/>
                </a:solidFill>
                <a:latin typeface="Roboto Mono"/>
                <a:ea typeface="Roboto Mono"/>
                <a:cs typeface="Roboto Mono"/>
                <a:sym typeface="Roboto Mono"/>
              </a:rPr>
              <a:t>}</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1500">
              <a:solidFill>
                <a:srgbClr val="3F51B5"/>
              </a:solidFill>
              <a:latin typeface="Roboto Mono"/>
              <a:ea typeface="Roboto Mono"/>
              <a:cs typeface="Roboto Mono"/>
              <a:sym typeface="Roboto Mon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6"/>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315" name="Google Shape;315;p46"/>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6"/>
          <p:cNvSpPr txBox="1"/>
          <p:nvPr/>
        </p:nvSpPr>
        <p:spPr>
          <a:xfrm>
            <a:off x="1624850" y="347375"/>
            <a:ext cx="69924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Montserrat"/>
                <a:ea typeface="Montserrat"/>
                <a:cs typeface="Montserrat"/>
                <a:sym typeface="Montserrat"/>
              </a:rPr>
              <a:t>Be extra careful with rooted devices</a:t>
            </a:r>
            <a:endParaRPr b="1" sz="3600">
              <a:latin typeface="Montserrat"/>
              <a:ea typeface="Montserrat"/>
              <a:cs typeface="Montserrat"/>
              <a:sym typeface="Montserrat"/>
            </a:endParaRPr>
          </a:p>
        </p:txBody>
      </p:sp>
      <p:sp>
        <p:nvSpPr>
          <p:cNvPr id="317" name="Google Shape;317;p46"/>
          <p:cNvSpPr txBox="1"/>
          <p:nvPr>
            <p:ph idx="1" type="body"/>
          </p:nvPr>
        </p:nvSpPr>
        <p:spPr>
          <a:xfrm>
            <a:off x="1624850" y="1768600"/>
            <a:ext cx="6790800" cy="28770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Log your user with root privileges</a:t>
            </a:r>
            <a:endParaRPr/>
          </a:p>
          <a:p>
            <a:pPr indent="-419100" lvl="0" marL="457200" rtl="0" algn="l">
              <a:spcBef>
                <a:spcPts val="0"/>
              </a:spcBef>
              <a:spcAft>
                <a:spcPts val="0"/>
              </a:spcAft>
              <a:buSzPts val="3000"/>
              <a:buChar char="▸"/>
            </a:pPr>
            <a:r>
              <a:rPr lang="en"/>
              <a:t>Limit what root user can do </a:t>
            </a:r>
            <a:endParaRPr/>
          </a:p>
          <a:p>
            <a:pPr indent="-419100" lvl="0" marL="457200" rtl="0" algn="l">
              <a:spcBef>
                <a:spcPts val="0"/>
              </a:spcBef>
              <a:spcAft>
                <a:spcPts val="0"/>
              </a:spcAft>
              <a:buSzPts val="3000"/>
              <a:buChar char="▸"/>
            </a:pPr>
            <a:r>
              <a:rPr lang="en"/>
              <a:t>Check with </a:t>
            </a:r>
            <a:r>
              <a:rPr lang="en" u="sng">
                <a:solidFill>
                  <a:schemeClr val="hlink"/>
                </a:solidFill>
                <a:hlinkClick r:id="rId3"/>
              </a:rPr>
              <a:t>Rootbeer</a:t>
            </a:r>
            <a:r>
              <a:rPr lang="en"/>
              <a:t>!</a:t>
            </a:r>
            <a:endParaRPr/>
          </a:p>
          <a:p>
            <a:pPr indent="0" lvl="0" marL="0" rtl="0" algn="l">
              <a:spcBef>
                <a:spcPts val="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0" st="0"/>
                                            </p:txEl>
                                          </p:spTgt>
                                        </p:tgtEl>
                                        <p:attrNameLst>
                                          <p:attrName>style.visibility</p:attrName>
                                        </p:attrNameLst>
                                      </p:cBhvr>
                                      <p:to>
                                        <p:strVal val="visible"/>
                                      </p:to>
                                    </p:set>
                                    <p:animEffect filter="fade" transition="in">
                                      <p:cBhvr>
                                        <p:cTn dur="1000"/>
                                        <p:tgtEl>
                                          <p:spTgt spid="3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1" st="1"/>
                                            </p:txEl>
                                          </p:spTgt>
                                        </p:tgtEl>
                                        <p:attrNameLst>
                                          <p:attrName>style.visibility</p:attrName>
                                        </p:attrNameLst>
                                      </p:cBhvr>
                                      <p:to>
                                        <p:strVal val="visible"/>
                                      </p:to>
                                    </p:set>
                                    <p:animEffect filter="fade" transition="in">
                                      <p:cBhvr>
                                        <p:cTn dur="1000"/>
                                        <p:tgtEl>
                                          <p:spTgt spid="3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2" st="2"/>
                                            </p:txEl>
                                          </p:spTgt>
                                        </p:tgtEl>
                                        <p:attrNameLst>
                                          <p:attrName>style.visibility</p:attrName>
                                        </p:attrNameLst>
                                      </p:cBhvr>
                                      <p:to>
                                        <p:strVal val="visible"/>
                                      </p:to>
                                    </p:set>
                                    <p:animEffect filter="fade" transition="in">
                                      <p:cBhvr>
                                        <p:cTn dur="1000"/>
                                        <p:tgtEl>
                                          <p:spTgt spid="3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3" st="3"/>
                                            </p:txEl>
                                          </p:spTgt>
                                        </p:tgtEl>
                                        <p:attrNameLst>
                                          <p:attrName>style.visibility</p:attrName>
                                        </p:attrNameLst>
                                      </p:cBhvr>
                                      <p:to>
                                        <p:strVal val="visible"/>
                                      </p:to>
                                    </p:set>
                                    <p:animEffect filter="fade" transition="in">
                                      <p:cBhvr>
                                        <p:cTn dur="1000"/>
                                        <p:tgtEl>
                                          <p:spTgt spid="31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7"/>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323" name="Google Shape;323;p47"/>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7"/>
          <p:cNvSpPr txBox="1"/>
          <p:nvPr/>
        </p:nvSpPr>
        <p:spPr>
          <a:xfrm>
            <a:off x="1624850" y="347375"/>
            <a:ext cx="69924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Montserrat"/>
                <a:ea typeface="Montserrat"/>
                <a:cs typeface="Montserrat"/>
                <a:sym typeface="Montserrat"/>
              </a:rPr>
              <a:t>Check with Rootbeer</a:t>
            </a:r>
            <a:endParaRPr b="1" sz="3600">
              <a:latin typeface="Montserrat"/>
              <a:ea typeface="Montserrat"/>
              <a:cs typeface="Montserrat"/>
              <a:sym typeface="Montserrat"/>
            </a:endParaRPr>
          </a:p>
        </p:txBody>
      </p:sp>
      <p:sp>
        <p:nvSpPr>
          <p:cNvPr id="325" name="Google Shape;325;p47"/>
          <p:cNvSpPr txBox="1"/>
          <p:nvPr>
            <p:ph idx="1" type="body"/>
          </p:nvPr>
        </p:nvSpPr>
        <p:spPr>
          <a:xfrm>
            <a:off x="1624850" y="1398825"/>
            <a:ext cx="6790800" cy="324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500">
                <a:solidFill>
                  <a:srgbClr val="D81B60"/>
                </a:solidFill>
                <a:latin typeface="Roboto Mono"/>
                <a:ea typeface="Roboto Mono"/>
                <a:cs typeface="Roboto Mono"/>
                <a:sym typeface="Roboto Mono"/>
              </a:rPr>
              <a:t>// Be careful for false positive! </a:t>
            </a:r>
            <a:endParaRPr sz="1500">
              <a:solidFill>
                <a:srgbClr val="9C27B0"/>
              </a:solidFill>
              <a:latin typeface="Roboto Mono"/>
              <a:ea typeface="Roboto Mono"/>
              <a:cs typeface="Roboto Mono"/>
              <a:sym typeface="Roboto Mono"/>
            </a:endParaRPr>
          </a:p>
          <a:p>
            <a:pPr indent="0" lvl="0" marL="0" rtl="0" algn="l">
              <a:spcBef>
                <a:spcPts val="600"/>
              </a:spcBef>
              <a:spcAft>
                <a:spcPts val="0"/>
              </a:spcAft>
              <a:buNone/>
            </a:pPr>
            <a:br>
              <a:rPr lang="en" sz="1500">
                <a:solidFill>
                  <a:srgbClr val="9C27B0"/>
                </a:solidFill>
                <a:latin typeface="Roboto Mono"/>
                <a:ea typeface="Roboto Mono"/>
                <a:cs typeface="Roboto Mono"/>
                <a:sym typeface="Roboto Mono"/>
              </a:rPr>
            </a:br>
            <a:r>
              <a:rPr lang="en" sz="1500">
                <a:solidFill>
                  <a:srgbClr val="9C27B0"/>
                </a:solidFill>
                <a:latin typeface="Roboto Mono"/>
                <a:ea typeface="Roboto Mono"/>
                <a:cs typeface="Roboto Mono"/>
                <a:sym typeface="Roboto Mono"/>
              </a:rPr>
              <a:t>RootBeer</a:t>
            </a:r>
            <a:r>
              <a:rPr lang="en" sz="1500">
                <a:solidFill>
                  <a:srgbClr val="37474F"/>
                </a:solidFill>
                <a:latin typeface="Roboto Mono"/>
                <a:ea typeface="Roboto Mono"/>
                <a:cs typeface="Roboto Mono"/>
                <a:sym typeface="Roboto Mono"/>
              </a:rPr>
              <a:t> rootBeer = </a:t>
            </a:r>
            <a:r>
              <a:rPr lang="en" sz="1500">
                <a:solidFill>
                  <a:srgbClr val="3F51B5"/>
                </a:solidFill>
                <a:latin typeface="Roboto Mono"/>
                <a:ea typeface="Roboto Mono"/>
                <a:cs typeface="Roboto Mono"/>
                <a:sym typeface="Roboto Mono"/>
              </a:rPr>
              <a:t>new</a:t>
            </a:r>
            <a:r>
              <a:rPr lang="en" sz="1500">
                <a:solidFill>
                  <a:srgbClr val="37474F"/>
                </a:solidFill>
                <a:latin typeface="Roboto Mono"/>
                <a:ea typeface="Roboto Mono"/>
                <a:cs typeface="Roboto Mono"/>
                <a:sym typeface="Roboto Mono"/>
              </a:rPr>
              <a:t> </a:t>
            </a:r>
            <a:r>
              <a:rPr lang="en" sz="1500">
                <a:solidFill>
                  <a:srgbClr val="9C27B0"/>
                </a:solidFill>
                <a:latin typeface="Roboto Mono"/>
                <a:ea typeface="Roboto Mono"/>
                <a:cs typeface="Roboto Mono"/>
                <a:sym typeface="Roboto Mono"/>
              </a:rPr>
              <a:t>RootBeer</a:t>
            </a:r>
            <a:r>
              <a:rPr lang="en" sz="1500">
                <a:solidFill>
                  <a:srgbClr val="37474F"/>
                </a:solidFill>
                <a:latin typeface="Roboto Mono"/>
                <a:ea typeface="Roboto Mono"/>
                <a:cs typeface="Roboto Mono"/>
                <a:sym typeface="Roboto Mono"/>
              </a:rPr>
              <a:t>(context);</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500">
                <a:solidFill>
                  <a:srgbClr val="3F51B5"/>
                </a:solidFill>
                <a:latin typeface="Roboto Mono"/>
                <a:ea typeface="Roboto Mono"/>
                <a:cs typeface="Roboto Mono"/>
                <a:sym typeface="Roboto Mono"/>
              </a:rPr>
              <a:t>if</a:t>
            </a:r>
            <a:r>
              <a:rPr lang="en" sz="1500">
                <a:solidFill>
                  <a:srgbClr val="37474F"/>
                </a:solidFill>
                <a:latin typeface="Roboto Mono"/>
                <a:ea typeface="Roboto Mono"/>
                <a:cs typeface="Roboto Mono"/>
                <a:sym typeface="Roboto Mono"/>
              </a:rPr>
              <a:t> (rootBeer.isRooted()) {</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500">
                <a:solidFill>
                  <a:srgbClr val="37474F"/>
                </a:solidFill>
                <a:latin typeface="Roboto Mono"/>
                <a:ea typeface="Roboto Mono"/>
                <a:cs typeface="Roboto Mono"/>
                <a:sym typeface="Roboto Mono"/>
              </a:rPr>
              <a:t>    </a:t>
            </a:r>
            <a:r>
              <a:rPr lang="en" sz="1500">
                <a:solidFill>
                  <a:srgbClr val="D81B60"/>
                </a:solidFill>
                <a:latin typeface="Roboto Mono"/>
                <a:ea typeface="Roboto Mono"/>
                <a:cs typeface="Roboto Mono"/>
                <a:sym typeface="Roboto Mono"/>
              </a:rPr>
              <a:t>//we found indication of root</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500">
                <a:solidFill>
                  <a:srgbClr val="37474F"/>
                </a:solidFill>
                <a:latin typeface="Roboto Mono"/>
                <a:ea typeface="Roboto Mono"/>
                <a:cs typeface="Roboto Mono"/>
                <a:sym typeface="Roboto Mono"/>
              </a:rPr>
              <a:t>} </a:t>
            </a:r>
            <a:r>
              <a:rPr lang="en" sz="1500">
                <a:solidFill>
                  <a:srgbClr val="3F51B5"/>
                </a:solidFill>
                <a:latin typeface="Roboto Mono"/>
                <a:ea typeface="Roboto Mono"/>
                <a:cs typeface="Roboto Mono"/>
                <a:sym typeface="Roboto Mono"/>
              </a:rPr>
              <a:t>else</a:t>
            </a:r>
            <a:r>
              <a:rPr lang="en" sz="1500">
                <a:solidFill>
                  <a:srgbClr val="37474F"/>
                </a:solidFill>
                <a:latin typeface="Roboto Mono"/>
                <a:ea typeface="Roboto Mono"/>
                <a:cs typeface="Roboto Mono"/>
                <a:sym typeface="Roboto Mono"/>
              </a:rPr>
              <a:t> {</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1500">
                <a:solidFill>
                  <a:srgbClr val="37474F"/>
                </a:solidFill>
                <a:latin typeface="Roboto Mono"/>
                <a:ea typeface="Roboto Mono"/>
                <a:cs typeface="Roboto Mono"/>
                <a:sym typeface="Roboto Mono"/>
              </a:rPr>
              <a:t>    </a:t>
            </a:r>
            <a:r>
              <a:rPr lang="en" sz="1500">
                <a:solidFill>
                  <a:srgbClr val="D81B60"/>
                </a:solidFill>
                <a:latin typeface="Roboto Mono"/>
                <a:ea typeface="Roboto Mono"/>
                <a:cs typeface="Roboto Mono"/>
                <a:sym typeface="Roboto Mono"/>
              </a:rPr>
              <a:t>//we didn't find indication of root</a:t>
            </a:r>
            <a:endParaRPr sz="15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500">
                <a:solidFill>
                  <a:srgbClr val="37474F"/>
                </a:solidFill>
                <a:latin typeface="Roboto Mono"/>
                <a:ea typeface="Roboto Mono"/>
                <a:cs typeface="Roboto Mono"/>
                <a:sym typeface="Roboto Mono"/>
              </a:rPr>
              <a:t>}</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Clr>
                <a:schemeClr val="dk1"/>
              </a:buClr>
              <a:buSzPts val="1100"/>
              <a:buFont typeface="Arial"/>
              <a:buNone/>
            </a:pPr>
            <a:r>
              <a:t/>
            </a:r>
            <a:endParaRPr sz="15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8"/>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331" name="Google Shape;331;p48"/>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8"/>
          <p:cNvSpPr txBox="1"/>
          <p:nvPr/>
        </p:nvSpPr>
        <p:spPr>
          <a:xfrm>
            <a:off x="1624850" y="347375"/>
            <a:ext cx="69924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Montserrat"/>
                <a:ea typeface="Montserrat"/>
                <a:cs typeface="Montserrat"/>
                <a:sym typeface="Montserrat"/>
              </a:rPr>
              <a:t>HTTPS for everything</a:t>
            </a:r>
            <a:endParaRPr b="1" sz="3600">
              <a:latin typeface="Montserrat"/>
              <a:ea typeface="Montserrat"/>
              <a:cs typeface="Montserrat"/>
              <a:sym typeface="Montserrat"/>
            </a:endParaRPr>
          </a:p>
        </p:txBody>
      </p:sp>
      <p:sp>
        <p:nvSpPr>
          <p:cNvPr id="333" name="Google Shape;333;p48"/>
          <p:cNvSpPr txBox="1"/>
          <p:nvPr>
            <p:ph idx="1" type="body"/>
          </p:nvPr>
        </p:nvSpPr>
        <p:spPr>
          <a:xfrm>
            <a:off x="1624850" y="1297950"/>
            <a:ext cx="6790800" cy="28770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Android P </a:t>
            </a:r>
            <a:r>
              <a:rPr lang="en">
                <a:solidFill>
                  <a:srgbClr val="980000"/>
                </a:solidFill>
              </a:rPr>
              <a:t>crash</a:t>
            </a:r>
            <a:r>
              <a:rPr lang="en"/>
              <a:t> every HTTP request by default! 😨</a:t>
            </a:r>
            <a:endParaRPr/>
          </a:p>
          <a:p>
            <a:pPr indent="-419100" lvl="0" marL="457200" rtl="0" algn="l">
              <a:spcBef>
                <a:spcPts val="0"/>
              </a:spcBef>
              <a:spcAft>
                <a:spcPts val="0"/>
              </a:spcAft>
              <a:buSzPts val="3000"/>
              <a:buChar char="▸"/>
            </a:pPr>
            <a:r>
              <a:rPr lang="en"/>
              <a:t>And it is faster too! </a:t>
            </a:r>
            <a:endParaRPr/>
          </a:p>
          <a:p>
            <a:pPr indent="-419100" lvl="0" marL="457200" rtl="0" algn="l">
              <a:spcBef>
                <a:spcPts val="0"/>
              </a:spcBef>
              <a:spcAft>
                <a:spcPts val="0"/>
              </a:spcAft>
              <a:buSzPts val="3000"/>
              <a:buChar char="▸"/>
            </a:pPr>
            <a:r>
              <a:rPr lang="en"/>
              <a:t>HTTP can be easily altered </a:t>
            </a:r>
            <a:endParaRPr/>
          </a:p>
          <a:p>
            <a:pPr indent="-419100" lvl="0" marL="457200" rtl="0" algn="l">
              <a:spcBef>
                <a:spcPts val="0"/>
              </a:spcBef>
              <a:spcAft>
                <a:spcPts val="0"/>
              </a:spcAft>
              <a:buSzPts val="3000"/>
              <a:buChar char="▸"/>
            </a:pPr>
            <a:r>
              <a:rPr lang="en"/>
              <a:t>Some cases even altered by our beloved BUMN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0" st="0"/>
                                            </p:txEl>
                                          </p:spTgt>
                                        </p:tgtEl>
                                        <p:attrNameLst>
                                          <p:attrName>style.visibility</p:attrName>
                                        </p:attrNameLst>
                                      </p:cBhvr>
                                      <p:to>
                                        <p:strVal val="visible"/>
                                      </p:to>
                                    </p:set>
                                    <p:animEffect filter="fade" transition="in">
                                      <p:cBhvr>
                                        <p:cTn dur="1000"/>
                                        <p:tgtEl>
                                          <p:spTgt spid="3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1" st="1"/>
                                            </p:txEl>
                                          </p:spTgt>
                                        </p:tgtEl>
                                        <p:attrNameLst>
                                          <p:attrName>style.visibility</p:attrName>
                                        </p:attrNameLst>
                                      </p:cBhvr>
                                      <p:to>
                                        <p:strVal val="visible"/>
                                      </p:to>
                                    </p:set>
                                    <p:animEffect filter="fade" transition="in">
                                      <p:cBhvr>
                                        <p:cTn dur="1000"/>
                                        <p:tgtEl>
                                          <p:spTgt spid="3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2" st="2"/>
                                            </p:txEl>
                                          </p:spTgt>
                                        </p:tgtEl>
                                        <p:attrNameLst>
                                          <p:attrName>style.visibility</p:attrName>
                                        </p:attrNameLst>
                                      </p:cBhvr>
                                      <p:to>
                                        <p:strVal val="visible"/>
                                      </p:to>
                                    </p:set>
                                    <p:animEffect filter="fade" transition="in">
                                      <p:cBhvr>
                                        <p:cTn dur="1000"/>
                                        <p:tgtEl>
                                          <p:spTgt spid="3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3" st="3"/>
                                            </p:txEl>
                                          </p:spTgt>
                                        </p:tgtEl>
                                        <p:attrNameLst>
                                          <p:attrName>style.visibility</p:attrName>
                                        </p:attrNameLst>
                                      </p:cBhvr>
                                      <p:to>
                                        <p:strVal val="visible"/>
                                      </p:to>
                                    </p:set>
                                    <p:animEffect filter="fade" transition="in">
                                      <p:cBhvr>
                                        <p:cTn dur="1000"/>
                                        <p:tgtEl>
                                          <p:spTgt spid="33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9"/>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339" name="Google Shape;339;p49"/>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9"/>
          <p:cNvSpPr txBox="1"/>
          <p:nvPr/>
        </p:nvSpPr>
        <p:spPr>
          <a:xfrm>
            <a:off x="1748338" y="4675200"/>
            <a:ext cx="44262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Source:</a:t>
            </a:r>
            <a:r>
              <a:rPr lang="en"/>
              <a:t> </a:t>
            </a:r>
            <a:r>
              <a:rPr lang="en" sz="1100" u="sng">
                <a:solidFill>
                  <a:schemeClr val="hlink"/>
                </a:solidFill>
                <a:hlinkClick r:id="rId3"/>
              </a:rPr>
              <a:t>https://seopressor.com/blog/http-vs-https/</a:t>
            </a:r>
            <a:endParaRPr>
              <a:latin typeface="Roboto"/>
              <a:ea typeface="Roboto"/>
              <a:cs typeface="Roboto"/>
              <a:sym typeface="Roboto"/>
            </a:endParaRPr>
          </a:p>
        </p:txBody>
      </p:sp>
      <p:pic>
        <p:nvPicPr>
          <p:cNvPr id="341" name="Google Shape;341;p49"/>
          <p:cNvPicPr preferRelativeResize="0"/>
          <p:nvPr/>
        </p:nvPicPr>
        <p:blipFill>
          <a:blip r:embed="rId4">
            <a:alphaModFix/>
          </a:blip>
          <a:stretch>
            <a:fillRect/>
          </a:stretch>
        </p:blipFill>
        <p:spPr>
          <a:xfrm>
            <a:off x="1748338" y="143400"/>
            <a:ext cx="5647320" cy="453180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50"/>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347" name="Google Shape;347;p50"/>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0"/>
          <p:cNvSpPr txBox="1"/>
          <p:nvPr/>
        </p:nvSpPr>
        <p:spPr>
          <a:xfrm>
            <a:off x="1624850" y="347375"/>
            <a:ext cx="69924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Montserrat"/>
                <a:ea typeface="Montserrat"/>
                <a:cs typeface="Montserrat"/>
                <a:sym typeface="Montserrat"/>
              </a:rPr>
              <a:t>Enable certificate pinning</a:t>
            </a:r>
            <a:endParaRPr b="1" sz="3600">
              <a:latin typeface="Montserrat"/>
              <a:ea typeface="Montserrat"/>
              <a:cs typeface="Montserrat"/>
              <a:sym typeface="Montserrat"/>
            </a:endParaRPr>
          </a:p>
        </p:txBody>
      </p:sp>
      <p:sp>
        <p:nvSpPr>
          <p:cNvPr id="349" name="Google Shape;349;p50"/>
          <p:cNvSpPr txBox="1"/>
          <p:nvPr>
            <p:ph idx="1" type="body"/>
          </p:nvPr>
        </p:nvSpPr>
        <p:spPr>
          <a:xfrm>
            <a:off x="1624850" y="1297950"/>
            <a:ext cx="6790800" cy="28770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Prevent MITM (man in the middle) attack</a:t>
            </a:r>
            <a:endParaRPr/>
          </a:p>
          <a:p>
            <a:pPr indent="-419100" lvl="0" marL="457200" rtl="0" algn="l">
              <a:spcBef>
                <a:spcPts val="0"/>
              </a:spcBef>
              <a:spcAft>
                <a:spcPts val="0"/>
              </a:spcAft>
              <a:buSzPts val="3000"/>
              <a:buChar char="▸"/>
            </a:pPr>
            <a:r>
              <a:rPr lang="en"/>
              <a:t>Make content sniffing harder</a:t>
            </a:r>
            <a:endParaRPr/>
          </a:p>
          <a:p>
            <a:pPr indent="0" lvl="0" marL="0" rtl="0" algn="l">
              <a:spcBef>
                <a:spcPts val="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0" st="0"/>
                                            </p:txEl>
                                          </p:spTgt>
                                        </p:tgtEl>
                                        <p:attrNameLst>
                                          <p:attrName>style.visibility</p:attrName>
                                        </p:attrNameLst>
                                      </p:cBhvr>
                                      <p:to>
                                        <p:strVal val="visible"/>
                                      </p:to>
                                    </p:set>
                                    <p:animEffect filter="fade" transition="in">
                                      <p:cBhvr>
                                        <p:cTn dur="1000"/>
                                        <p:tgtEl>
                                          <p:spTgt spid="3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1" st="1"/>
                                            </p:txEl>
                                          </p:spTgt>
                                        </p:tgtEl>
                                        <p:attrNameLst>
                                          <p:attrName>style.visibility</p:attrName>
                                        </p:attrNameLst>
                                      </p:cBhvr>
                                      <p:to>
                                        <p:strVal val="visible"/>
                                      </p:to>
                                    </p:set>
                                    <p:animEffect filter="fade" transition="in">
                                      <p:cBhvr>
                                        <p:cTn dur="1000"/>
                                        <p:tgtEl>
                                          <p:spTgt spid="3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2" st="2"/>
                                            </p:txEl>
                                          </p:spTgt>
                                        </p:tgtEl>
                                        <p:attrNameLst>
                                          <p:attrName>style.visibility</p:attrName>
                                        </p:attrNameLst>
                                      </p:cBhvr>
                                      <p:to>
                                        <p:strVal val="visible"/>
                                      </p:to>
                                    </p:set>
                                    <p:animEffect filter="fade" transition="in">
                                      <p:cBhvr>
                                        <p:cTn dur="1000"/>
                                        <p:tgtEl>
                                          <p:spTgt spid="34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1"/>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355" name="Google Shape;355;p51"/>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1"/>
          <p:cNvSpPr txBox="1"/>
          <p:nvPr/>
        </p:nvSpPr>
        <p:spPr>
          <a:xfrm>
            <a:off x="1624850" y="347375"/>
            <a:ext cx="69924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Montserrat"/>
                <a:ea typeface="Montserrat"/>
                <a:cs typeface="Montserrat"/>
                <a:sym typeface="Montserrat"/>
              </a:rPr>
              <a:t>MITM</a:t>
            </a:r>
            <a:endParaRPr b="1" sz="3600">
              <a:latin typeface="Montserrat"/>
              <a:ea typeface="Montserrat"/>
              <a:cs typeface="Montserrat"/>
              <a:sym typeface="Montserrat"/>
            </a:endParaRPr>
          </a:p>
        </p:txBody>
      </p:sp>
      <p:pic>
        <p:nvPicPr>
          <p:cNvPr id="357" name="Google Shape;357;p51"/>
          <p:cNvPicPr preferRelativeResize="0"/>
          <p:nvPr/>
        </p:nvPicPr>
        <p:blipFill>
          <a:blip r:embed="rId3">
            <a:alphaModFix/>
          </a:blip>
          <a:stretch>
            <a:fillRect/>
          </a:stretch>
        </p:blipFill>
        <p:spPr>
          <a:xfrm>
            <a:off x="1749213" y="1327000"/>
            <a:ext cx="6743678" cy="32307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ctrTitle"/>
          </p:nvPr>
        </p:nvSpPr>
        <p:spPr>
          <a:xfrm>
            <a:off x="1413475" y="3107350"/>
            <a:ext cx="73494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SO LET’S START WITH OUR </a:t>
            </a:r>
            <a:r>
              <a:rPr b="0" lang="en"/>
              <a:t>PROBLEM</a:t>
            </a:r>
            <a:endParaRPr b="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2"/>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363" name="Google Shape;363;p52"/>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2"/>
          <p:cNvSpPr txBox="1"/>
          <p:nvPr/>
        </p:nvSpPr>
        <p:spPr>
          <a:xfrm>
            <a:off x="1624850" y="347375"/>
            <a:ext cx="69924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Montserrat"/>
                <a:ea typeface="Montserrat"/>
                <a:cs typeface="Montserrat"/>
                <a:sym typeface="Montserrat"/>
              </a:rPr>
              <a:t>Check the Google Play services security provider</a:t>
            </a:r>
            <a:endParaRPr b="1" sz="3600">
              <a:latin typeface="Montserrat"/>
              <a:ea typeface="Montserrat"/>
              <a:cs typeface="Montserrat"/>
              <a:sym typeface="Montserrat"/>
            </a:endParaRPr>
          </a:p>
        </p:txBody>
      </p:sp>
      <p:sp>
        <p:nvSpPr>
          <p:cNvPr id="365" name="Google Shape;365;p52"/>
          <p:cNvSpPr txBox="1"/>
          <p:nvPr>
            <p:ph idx="1" type="body"/>
          </p:nvPr>
        </p:nvSpPr>
        <p:spPr>
          <a:xfrm>
            <a:off x="1624850" y="1791000"/>
            <a:ext cx="6790800" cy="28770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Android relies on security </a:t>
            </a:r>
            <a:r>
              <a:rPr b="1" lang="en">
                <a:latin typeface="Roboto Mono"/>
                <a:ea typeface="Roboto Mono"/>
                <a:cs typeface="Roboto Mono"/>
                <a:sym typeface="Roboto Mono"/>
              </a:rPr>
              <a:t>Provider</a:t>
            </a:r>
            <a:r>
              <a:rPr lang="en"/>
              <a:t> to make secure connection</a:t>
            </a:r>
            <a:endParaRPr/>
          </a:p>
          <a:p>
            <a:pPr indent="-419100" lvl="0" marL="457200" rtl="0" algn="l">
              <a:spcBef>
                <a:spcPts val="0"/>
              </a:spcBef>
              <a:spcAft>
                <a:spcPts val="0"/>
              </a:spcAft>
              <a:buSzPts val="3000"/>
              <a:buChar char="▸"/>
            </a:pPr>
            <a:r>
              <a:rPr lang="en"/>
              <a:t>The </a:t>
            </a:r>
            <a:r>
              <a:rPr b="1" lang="en">
                <a:latin typeface="Roboto Mono"/>
                <a:ea typeface="Roboto Mono"/>
                <a:cs typeface="Roboto Mono"/>
                <a:sym typeface="Roboto Mono"/>
              </a:rPr>
              <a:t>Provider</a:t>
            </a:r>
            <a:r>
              <a:rPr lang="en"/>
              <a:t> provides algorithms and key generation process</a:t>
            </a:r>
            <a:endParaRPr/>
          </a:p>
          <a:p>
            <a:pPr indent="-419100" lvl="0" marL="457200" rtl="0" algn="l">
              <a:spcBef>
                <a:spcPts val="0"/>
              </a:spcBef>
              <a:spcAft>
                <a:spcPts val="0"/>
              </a:spcAft>
              <a:buSzPts val="3000"/>
              <a:buChar char="▸"/>
            </a:pPr>
            <a:r>
              <a:rPr lang="en"/>
              <a:t>GMS provides a way to patch this</a:t>
            </a:r>
            <a:endParaRPr/>
          </a:p>
          <a:p>
            <a:pPr indent="0" lvl="0" marL="457200" rtl="0" algn="l">
              <a:spcBef>
                <a:spcPts val="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0" st="0"/>
                                            </p:txEl>
                                          </p:spTgt>
                                        </p:tgtEl>
                                        <p:attrNameLst>
                                          <p:attrName>style.visibility</p:attrName>
                                        </p:attrNameLst>
                                      </p:cBhvr>
                                      <p:to>
                                        <p:strVal val="visible"/>
                                      </p:to>
                                    </p:set>
                                    <p:animEffect filter="fade" transition="in">
                                      <p:cBhvr>
                                        <p:cTn dur="1000"/>
                                        <p:tgtEl>
                                          <p:spTgt spid="3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1" st="1"/>
                                            </p:txEl>
                                          </p:spTgt>
                                        </p:tgtEl>
                                        <p:attrNameLst>
                                          <p:attrName>style.visibility</p:attrName>
                                        </p:attrNameLst>
                                      </p:cBhvr>
                                      <p:to>
                                        <p:strVal val="visible"/>
                                      </p:to>
                                    </p:set>
                                    <p:animEffect filter="fade" transition="in">
                                      <p:cBhvr>
                                        <p:cTn dur="1000"/>
                                        <p:tgtEl>
                                          <p:spTgt spid="3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2" st="2"/>
                                            </p:txEl>
                                          </p:spTgt>
                                        </p:tgtEl>
                                        <p:attrNameLst>
                                          <p:attrName>style.visibility</p:attrName>
                                        </p:attrNameLst>
                                      </p:cBhvr>
                                      <p:to>
                                        <p:strVal val="visible"/>
                                      </p:to>
                                    </p:set>
                                    <p:animEffect filter="fade" transition="in">
                                      <p:cBhvr>
                                        <p:cTn dur="1000"/>
                                        <p:tgtEl>
                                          <p:spTgt spid="3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3" st="3"/>
                                            </p:txEl>
                                          </p:spTgt>
                                        </p:tgtEl>
                                        <p:attrNameLst>
                                          <p:attrName>style.visibility</p:attrName>
                                        </p:attrNameLst>
                                      </p:cBhvr>
                                      <p:to>
                                        <p:strVal val="visible"/>
                                      </p:to>
                                    </p:set>
                                    <p:animEffect filter="fade" transition="in">
                                      <p:cBhvr>
                                        <p:cTn dur="1000"/>
                                        <p:tgtEl>
                                          <p:spTgt spid="36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53"/>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371" name="Google Shape;371;p53"/>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3"/>
          <p:cNvSpPr txBox="1"/>
          <p:nvPr/>
        </p:nvSpPr>
        <p:spPr>
          <a:xfrm>
            <a:off x="1624850" y="347375"/>
            <a:ext cx="69924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Roboto Mono"/>
                <a:ea typeface="Roboto Mono"/>
                <a:cs typeface="Roboto Mono"/>
                <a:sym typeface="Roboto Mono"/>
              </a:rPr>
              <a:t>ProviderInstaller</a:t>
            </a:r>
            <a:endParaRPr b="1" sz="3600">
              <a:latin typeface="Roboto Mono"/>
              <a:ea typeface="Roboto Mono"/>
              <a:cs typeface="Roboto Mono"/>
              <a:sym typeface="Roboto Mono"/>
            </a:endParaRPr>
          </a:p>
        </p:txBody>
      </p:sp>
      <p:sp>
        <p:nvSpPr>
          <p:cNvPr id="373" name="Google Shape;373;p53"/>
          <p:cNvSpPr txBox="1"/>
          <p:nvPr>
            <p:ph idx="1" type="body"/>
          </p:nvPr>
        </p:nvSpPr>
        <p:spPr>
          <a:xfrm>
            <a:off x="1624850" y="1506250"/>
            <a:ext cx="6790800" cy="2877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900">
                <a:solidFill>
                  <a:srgbClr val="3F51B5"/>
                </a:solidFill>
                <a:latin typeface="Roboto Mono"/>
                <a:ea typeface="Roboto Mono"/>
                <a:cs typeface="Roboto Mono"/>
                <a:sym typeface="Roboto Mono"/>
              </a:rPr>
              <a:t>class</a:t>
            </a:r>
            <a:r>
              <a:rPr lang="en" sz="900">
                <a:solidFill>
                  <a:srgbClr val="37474F"/>
                </a:solidFill>
                <a:latin typeface="Roboto Mono"/>
                <a:ea typeface="Roboto Mono"/>
                <a:cs typeface="Roboto Mono"/>
                <a:sym typeface="Roboto Mono"/>
              </a:rPr>
              <a:t> </a:t>
            </a:r>
            <a:r>
              <a:rPr lang="en" sz="900">
                <a:solidFill>
                  <a:srgbClr val="9C27B0"/>
                </a:solidFill>
                <a:latin typeface="Roboto Mono"/>
                <a:ea typeface="Roboto Mono"/>
                <a:cs typeface="Roboto Mono"/>
                <a:sym typeface="Roboto Mono"/>
              </a:rPr>
              <a:t>MainActivity</a:t>
            </a:r>
            <a:r>
              <a:rPr lang="en" sz="900">
                <a:solidFill>
                  <a:srgbClr val="37474F"/>
                </a:solidFill>
                <a:latin typeface="Roboto Mono"/>
                <a:ea typeface="Roboto Mono"/>
                <a:cs typeface="Roboto Mono"/>
                <a:sym typeface="Roboto Mono"/>
              </a:rPr>
              <a:t> : </a:t>
            </a:r>
            <a:r>
              <a:rPr lang="en" sz="900">
                <a:solidFill>
                  <a:srgbClr val="9C27B0"/>
                </a:solidFill>
                <a:latin typeface="Roboto Mono"/>
                <a:ea typeface="Roboto Mono"/>
                <a:cs typeface="Roboto Mono"/>
                <a:sym typeface="Roboto Mono"/>
              </a:rPr>
              <a:t>Activity</a:t>
            </a:r>
            <a:r>
              <a:rPr lang="en" sz="900">
                <a:solidFill>
                  <a:srgbClr val="37474F"/>
                </a:solidFill>
                <a:latin typeface="Roboto Mono"/>
                <a:ea typeface="Roboto Mono"/>
                <a:cs typeface="Roboto Mono"/>
                <a:sym typeface="Roboto Mono"/>
              </a:rPr>
              <a:t>(), </a:t>
            </a:r>
            <a:r>
              <a:rPr lang="en" sz="900">
                <a:solidFill>
                  <a:srgbClr val="9C27B0"/>
                </a:solidFill>
                <a:latin typeface="Roboto Mono"/>
                <a:ea typeface="Roboto Mono"/>
                <a:cs typeface="Roboto Mono"/>
                <a:sym typeface="Roboto Mono"/>
              </a:rPr>
              <a:t>ProviderInstaller</a:t>
            </a:r>
            <a:r>
              <a:rPr lang="en" sz="900">
                <a:solidFill>
                  <a:srgbClr val="37474F"/>
                </a:solidFill>
                <a:latin typeface="Roboto Mono"/>
                <a:ea typeface="Roboto Mono"/>
                <a:cs typeface="Roboto Mono"/>
                <a:sym typeface="Roboto Mono"/>
              </a:rPr>
              <a:t>.</a:t>
            </a:r>
            <a:r>
              <a:rPr lang="en" sz="900">
                <a:solidFill>
                  <a:srgbClr val="9C27B0"/>
                </a:solidFill>
                <a:latin typeface="Roboto Mono"/>
                <a:ea typeface="Roboto Mono"/>
                <a:cs typeface="Roboto Mono"/>
                <a:sym typeface="Roboto Mono"/>
              </a:rPr>
              <a:t>ProviderInstallListener</a:t>
            </a:r>
            <a:r>
              <a:rPr lang="en" sz="900">
                <a:solidFill>
                  <a:srgbClr val="37474F"/>
                </a:solidFill>
                <a:latin typeface="Roboto Mono"/>
                <a:ea typeface="Roboto Mono"/>
                <a:cs typeface="Roboto Mono"/>
                <a:sym typeface="Roboto Mono"/>
              </a:rPr>
              <a:t> {</a:t>
            </a:r>
            <a:endParaRPr sz="9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9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override</a:t>
            </a:r>
            <a:r>
              <a:rPr lang="en" sz="900">
                <a:solidFill>
                  <a:srgbClr val="37474F"/>
                </a:solidFill>
                <a:latin typeface="Roboto Mono"/>
                <a:ea typeface="Roboto Mono"/>
                <a:cs typeface="Roboto Mono"/>
                <a:sym typeface="Roboto Mono"/>
              </a:rPr>
              <a:t> fun onCreate() {</a:t>
            </a:r>
            <a:endParaRPr sz="9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900">
                <a:solidFill>
                  <a:srgbClr val="37474F"/>
                </a:solidFill>
                <a:latin typeface="Roboto Mono"/>
                <a:ea typeface="Roboto Mono"/>
                <a:cs typeface="Roboto Mono"/>
                <a:sym typeface="Roboto Mono"/>
              </a:rPr>
              <a:t>        </a:t>
            </a:r>
            <a:r>
              <a:rPr lang="en" sz="900">
                <a:solidFill>
                  <a:srgbClr val="9C27B0"/>
                </a:solidFill>
                <a:latin typeface="Roboto Mono"/>
                <a:ea typeface="Roboto Mono"/>
                <a:cs typeface="Roboto Mono"/>
                <a:sym typeface="Roboto Mono"/>
              </a:rPr>
              <a:t>ProviderInstaller</a:t>
            </a:r>
            <a:r>
              <a:rPr lang="en" sz="900">
                <a:solidFill>
                  <a:srgbClr val="37474F"/>
                </a:solidFill>
                <a:latin typeface="Roboto Mono"/>
                <a:ea typeface="Roboto Mono"/>
                <a:cs typeface="Roboto Mono"/>
                <a:sym typeface="Roboto Mono"/>
              </a:rPr>
              <a:t>.installIfNeededAsync(</a:t>
            </a:r>
            <a:r>
              <a:rPr lang="en" sz="900">
                <a:solidFill>
                  <a:srgbClr val="3F51B5"/>
                </a:solidFill>
                <a:latin typeface="Roboto Mono"/>
                <a:ea typeface="Roboto Mono"/>
                <a:cs typeface="Roboto Mono"/>
                <a:sym typeface="Roboto Mono"/>
              </a:rPr>
              <a:t>this</a:t>
            </a: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this</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900">
                <a:solidFill>
                  <a:srgbClr val="37474F"/>
                </a:solidFill>
                <a:latin typeface="Roboto Mono"/>
                <a:ea typeface="Roboto Mono"/>
                <a:cs typeface="Roboto Mono"/>
                <a:sym typeface="Roboto Mono"/>
              </a:rPr>
              <a:t>    }</a:t>
            </a:r>
            <a:endParaRPr sz="9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9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900">
                <a:solidFill>
                  <a:srgbClr val="37474F"/>
                </a:solidFill>
                <a:latin typeface="Roboto Mono"/>
                <a:ea typeface="Roboto Mono"/>
                <a:cs typeface="Roboto Mono"/>
                <a:sym typeface="Roboto Mono"/>
              </a:rPr>
              <a:t>    </a:t>
            </a:r>
            <a:r>
              <a:rPr lang="en" sz="900">
                <a:solidFill>
                  <a:srgbClr val="D81B60"/>
                </a:solidFill>
                <a:latin typeface="Roboto Mono"/>
                <a:ea typeface="Roboto Mono"/>
                <a:cs typeface="Roboto Mono"/>
                <a:sym typeface="Roboto Mono"/>
              </a:rPr>
              <a:t>// Provider is up-to-date, app can make secure network calls.</a:t>
            </a:r>
            <a:endParaRPr sz="9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override</a:t>
            </a:r>
            <a:r>
              <a:rPr lang="en" sz="900">
                <a:solidFill>
                  <a:srgbClr val="37474F"/>
                </a:solidFill>
                <a:latin typeface="Roboto Mono"/>
                <a:ea typeface="Roboto Mono"/>
                <a:cs typeface="Roboto Mono"/>
                <a:sym typeface="Roboto Mono"/>
              </a:rPr>
              <a:t> fun onProviderInstalled() { ... }</a:t>
            </a:r>
            <a:endParaRPr sz="9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9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900">
                <a:solidFill>
                  <a:srgbClr val="37474F"/>
                </a:solidFill>
                <a:latin typeface="Roboto Mono"/>
                <a:ea typeface="Roboto Mono"/>
                <a:cs typeface="Roboto Mono"/>
                <a:sym typeface="Roboto Mono"/>
              </a:rPr>
              <a:t>    </a:t>
            </a:r>
            <a:r>
              <a:rPr lang="en" sz="900">
                <a:solidFill>
                  <a:srgbClr val="D81B60"/>
                </a:solidFill>
                <a:latin typeface="Roboto Mono"/>
                <a:ea typeface="Roboto Mono"/>
                <a:cs typeface="Roboto Mono"/>
                <a:sym typeface="Roboto Mono"/>
              </a:rPr>
              <a:t>// This is reached if the provider cannot be updated.</a:t>
            </a:r>
            <a:endParaRPr sz="9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private</a:t>
            </a:r>
            <a:r>
              <a:rPr lang="en" sz="900">
                <a:solidFill>
                  <a:srgbClr val="37474F"/>
                </a:solidFill>
                <a:latin typeface="Roboto Mono"/>
                <a:ea typeface="Roboto Mono"/>
                <a:cs typeface="Roboto Mono"/>
                <a:sym typeface="Roboto Mono"/>
              </a:rPr>
              <a:t> fun onProviderInstallerNotAvailable() { ... }</a:t>
            </a:r>
            <a:endParaRPr sz="9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9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900">
                <a:solidFill>
                  <a:srgbClr val="37474F"/>
                </a:solidFill>
                <a:latin typeface="Roboto Mono"/>
                <a:ea typeface="Roboto Mono"/>
                <a:cs typeface="Roboto Mono"/>
                <a:sym typeface="Roboto Mono"/>
              </a:rPr>
              <a:t>    </a:t>
            </a:r>
            <a:r>
              <a:rPr lang="en" sz="900">
                <a:solidFill>
                  <a:srgbClr val="D81B60"/>
                </a:solidFill>
                <a:latin typeface="Roboto Mono"/>
                <a:ea typeface="Roboto Mono"/>
                <a:cs typeface="Roboto Mono"/>
                <a:sym typeface="Roboto Mono"/>
              </a:rPr>
              <a:t>// Resolve error code</a:t>
            </a:r>
            <a:endParaRPr sz="9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override</a:t>
            </a:r>
            <a:r>
              <a:rPr lang="en" sz="900">
                <a:solidFill>
                  <a:srgbClr val="37474F"/>
                </a:solidFill>
                <a:latin typeface="Roboto Mono"/>
                <a:ea typeface="Roboto Mono"/>
                <a:cs typeface="Roboto Mono"/>
                <a:sym typeface="Roboto Mono"/>
              </a:rPr>
              <a:t> fun onProviderInstallFailed(errorCode: </a:t>
            </a:r>
            <a:r>
              <a:rPr lang="en" sz="900">
                <a:solidFill>
                  <a:srgbClr val="9C27B0"/>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spcBef>
                <a:spcPts val="600"/>
              </a:spcBef>
              <a:spcAft>
                <a:spcPts val="0"/>
              </a:spcAft>
              <a:buNone/>
            </a:pPr>
            <a:r>
              <a:rPr lang="en" sz="900">
                <a:solidFill>
                  <a:srgbClr val="37474F"/>
                </a:solidFill>
                <a:latin typeface="Roboto Mono"/>
                <a:ea typeface="Roboto Mono"/>
                <a:cs typeface="Roboto Mono"/>
                <a:sym typeface="Roboto Mono"/>
              </a:rPr>
              <a:t>                                        recoveryIntent: </a:t>
            </a:r>
            <a:r>
              <a:rPr lang="en" sz="900">
                <a:solidFill>
                  <a:srgbClr val="9C27B0"/>
                </a:solidFill>
                <a:latin typeface="Roboto Mono"/>
                <a:ea typeface="Roboto Mono"/>
                <a:cs typeface="Roboto Mono"/>
                <a:sym typeface="Roboto Mono"/>
              </a:rPr>
              <a:t>Intent</a:t>
            </a:r>
            <a:r>
              <a:rPr lang="en" sz="900">
                <a:solidFill>
                  <a:srgbClr val="37474F"/>
                </a:solidFill>
                <a:latin typeface="Roboto Mono"/>
                <a:ea typeface="Roboto Mono"/>
                <a:cs typeface="Roboto Mono"/>
                <a:sym typeface="Roboto Mono"/>
              </a:rPr>
              <a:t>) { ...}</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900">
              <a:solidFill>
                <a:srgbClr val="3F51B5"/>
              </a:solidFill>
              <a:latin typeface="Roboto Mono"/>
              <a:ea typeface="Roboto Mono"/>
              <a:cs typeface="Roboto Mono"/>
              <a:sym typeface="Roboto Mon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54"/>
          <p:cNvSpPr txBox="1"/>
          <p:nvPr>
            <p:ph idx="12" type="sldNum"/>
          </p:nvPr>
        </p:nvSpPr>
        <p:spPr>
          <a:xfrm>
            <a:off x="109075" y="146025"/>
            <a:ext cx="16185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200"/>
              <a:t>10</a:t>
            </a:r>
            <a:endParaRPr sz="7200"/>
          </a:p>
        </p:txBody>
      </p:sp>
      <p:sp>
        <p:nvSpPr>
          <p:cNvPr id="379" name="Google Shape;379;p54"/>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4"/>
          <p:cNvSpPr txBox="1"/>
          <p:nvPr/>
        </p:nvSpPr>
        <p:spPr>
          <a:xfrm>
            <a:off x="1624850" y="347375"/>
            <a:ext cx="69924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Montserrat"/>
                <a:ea typeface="Montserrat"/>
                <a:cs typeface="Montserrat"/>
                <a:sym typeface="Montserrat"/>
              </a:rPr>
              <a:t>Update your dependencies</a:t>
            </a:r>
            <a:endParaRPr b="1" sz="3600">
              <a:latin typeface="Montserrat"/>
              <a:ea typeface="Montserrat"/>
              <a:cs typeface="Montserrat"/>
              <a:sym typeface="Montserrat"/>
            </a:endParaRPr>
          </a:p>
        </p:txBody>
      </p:sp>
      <p:sp>
        <p:nvSpPr>
          <p:cNvPr id="381" name="Google Shape;381;p54"/>
          <p:cNvSpPr txBox="1"/>
          <p:nvPr>
            <p:ph idx="1" type="body"/>
          </p:nvPr>
        </p:nvSpPr>
        <p:spPr>
          <a:xfrm>
            <a:off x="1624850" y="1331550"/>
            <a:ext cx="6790800" cy="28770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Check your dependencies version periodically, it sometimes contains security updates </a:t>
            </a:r>
            <a:endParaRPr/>
          </a:p>
          <a:p>
            <a:pPr indent="-419100" lvl="0" marL="457200" rtl="0" algn="l">
              <a:spcBef>
                <a:spcPts val="0"/>
              </a:spcBef>
              <a:spcAft>
                <a:spcPts val="0"/>
              </a:spcAft>
              <a:buSzPts val="3000"/>
              <a:buChar char="▸"/>
            </a:pPr>
            <a:r>
              <a:rPr lang="en"/>
              <a:t>Even dependencies from Google! </a:t>
            </a:r>
            <a:endParaRPr/>
          </a:p>
          <a:p>
            <a:pPr indent="-419100" lvl="0" marL="457200" rtl="0" algn="l">
              <a:spcBef>
                <a:spcPts val="0"/>
              </a:spcBef>
              <a:spcAft>
                <a:spcPts val="0"/>
              </a:spcAft>
              <a:buSzPts val="3000"/>
              <a:buChar char="▸"/>
            </a:pPr>
            <a:r>
              <a:rPr lang="en"/>
              <a:t>Check your SDK as well</a:t>
            </a:r>
            <a:endParaRPr/>
          </a:p>
          <a:p>
            <a:pPr indent="0" lvl="0" marL="0" rtl="0" algn="l">
              <a:spcBef>
                <a:spcPts val="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0" st="0"/>
                                            </p:txEl>
                                          </p:spTgt>
                                        </p:tgtEl>
                                        <p:attrNameLst>
                                          <p:attrName>style.visibility</p:attrName>
                                        </p:attrNameLst>
                                      </p:cBhvr>
                                      <p:to>
                                        <p:strVal val="visible"/>
                                      </p:to>
                                    </p:set>
                                    <p:animEffect filter="fade" transition="in">
                                      <p:cBhvr>
                                        <p:cTn dur="1000"/>
                                        <p:tgtEl>
                                          <p:spTgt spid="3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1" st="1"/>
                                            </p:txEl>
                                          </p:spTgt>
                                        </p:tgtEl>
                                        <p:attrNameLst>
                                          <p:attrName>style.visibility</p:attrName>
                                        </p:attrNameLst>
                                      </p:cBhvr>
                                      <p:to>
                                        <p:strVal val="visible"/>
                                      </p:to>
                                    </p:set>
                                    <p:animEffect filter="fade" transition="in">
                                      <p:cBhvr>
                                        <p:cTn dur="1000"/>
                                        <p:tgtEl>
                                          <p:spTgt spid="3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2" st="2"/>
                                            </p:txEl>
                                          </p:spTgt>
                                        </p:tgtEl>
                                        <p:attrNameLst>
                                          <p:attrName>style.visibility</p:attrName>
                                        </p:attrNameLst>
                                      </p:cBhvr>
                                      <p:to>
                                        <p:strVal val="visible"/>
                                      </p:to>
                                    </p:set>
                                    <p:animEffect filter="fade" transition="in">
                                      <p:cBhvr>
                                        <p:cTn dur="1000"/>
                                        <p:tgtEl>
                                          <p:spTgt spid="3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3" st="3"/>
                                            </p:txEl>
                                          </p:spTgt>
                                        </p:tgtEl>
                                        <p:attrNameLst>
                                          <p:attrName>style.visibility</p:attrName>
                                        </p:attrNameLst>
                                      </p:cBhvr>
                                      <p:to>
                                        <p:strVal val="visible"/>
                                      </p:to>
                                    </p:set>
                                    <p:animEffect filter="fade" transition="in">
                                      <p:cBhvr>
                                        <p:cTn dur="1000"/>
                                        <p:tgtEl>
                                          <p:spTgt spid="38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55"/>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200"/>
              <a:t>11</a:t>
            </a:r>
            <a:endParaRPr sz="7200"/>
          </a:p>
        </p:txBody>
      </p:sp>
      <p:sp>
        <p:nvSpPr>
          <p:cNvPr id="387" name="Google Shape;387;p55"/>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5"/>
          <p:cNvSpPr txBox="1"/>
          <p:nvPr/>
        </p:nvSpPr>
        <p:spPr>
          <a:xfrm>
            <a:off x="1624850" y="347375"/>
            <a:ext cx="69924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Montserrat"/>
                <a:ea typeface="Montserrat"/>
                <a:cs typeface="Montserrat"/>
                <a:sym typeface="Montserrat"/>
              </a:rPr>
              <a:t>Fix your design</a:t>
            </a:r>
            <a:endParaRPr b="1" sz="3600">
              <a:latin typeface="Montserrat"/>
              <a:ea typeface="Montserrat"/>
              <a:cs typeface="Montserrat"/>
              <a:sym typeface="Montserrat"/>
            </a:endParaRPr>
          </a:p>
        </p:txBody>
      </p:sp>
      <p:sp>
        <p:nvSpPr>
          <p:cNvPr id="389" name="Google Shape;389;p55"/>
          <p:cNvSpPr txBox="1"/>
          <p:nvPr>
            <p:ph idx="1" type="body"/>
          </p:nvPr>
        </p:nvSpPr>
        <p:spPr>
          <a:xfrm>
            <a:off x="1624850" y="1297950"/>
            <a:ext cx="6790800" cy="28770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Don’t save sensitive data on the device</a:t>
            </a:r>
            <a:endParaRPr/>
          </a:p>
          <a:p>
            <a:pPr indent="-419100" lvl="0" marL="457200" rtl="0" algn="l">
              <a:spcBef>
                <a:spcPts val="0"/>
              </a:spcBef>
              <a:spcAft>
                <a:spcPts val="0"/>
              </a:spcAft>
              <a:buSzPts val="3000"/>
              <a:buChar char="▸"/>
            </a:pPr>
            <a:r>
              <a:rPr lang="en"/>
              <a:t>Don’t make any important transaction on the device</a:t>
            </a:r>
            <a:endParaRPr/>
          </a:p>
          <a:p>
            <a:pPr indent="-419100" lvl="0" marL="457200" rtl="0" algn="l">
              <a:spcBef>
                <a:spcPts val="0"/>
              </a:spcBef>
              <a:spcAft>
                <a:spcPts val="0"/>
              </a:spcAft>
              <a:buSzPts val="3000"/>
              <a:buChar char="▸"/>
            </a:pPr>
            <a:r>
              <a:rPr lang="en"/>
              <a:t>Even in serverless architecture you should make critical data changes in the server</a:t>
            </a:r>
            <a:endParaRPr/>
          </a:p>
          <a:p>
            <a:pPr indent="0" lvl="0" marL="45720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0" st="0"/>
                                            </p:txEl>
                                          </p:spTgt>
                                        </p:tgtEl>
                                        <p:attrNameLst>
                                          <p:attrName>style.visibility</p:attrName>
                                        </p:attrNameLst>
                                      </p:cBhvr>
                                      <p:to>
                                        <p:strVal val="visible"/>
                                      </p:to>
                                    </p:set>
                                    <p:animEffect filter="fade" transition="in">
                                      <p:cBhvr>
                                        <p:cTn dur="1000"/>
                                        <p:tgtEl>
                                          <p:spTgt spid="3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1" st="1"/>
                                            </p:txEl>
                                          </p:spTgt>
                                        </p:tgtEl>
                                        <p:attrNameLst>
                                          <p:attrName>style.visibility</p:attrName>
                                        </p:attrNameLst>
                                      </p:cBhvr>
                                      <p:to>
                                        <p:strVal val="visible"/>
                                      </p:to>
                                    </p:set>
                                    <p:animEffect filter="fade" transition="in">
                                      <p:cBhvr>
                                        <p:cTn dur="1000"/>
                                        <p:tgtEl>
                                          <p:spTgt spid="3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2" st="2"/>
                                            </p:txEl>
                                          </p:spTgt>
                                        </p:tgtEl>
                                        <p:attrNameLst>
                                          <p:attrName>style.visibility</p:attrName>
                                        </p:attrNameLst>
                                      </p:cBhvr>
                                      <p:to>
                                        <p:strVal val="visible"/>
                                      </p:to>
                                    </p:set>
                                    <p:animEffect filter="fade" transition="in">
                                      <p:cBhvr>
                                        <p:cTn dur="1000"/>
                                        <p:tgtEl>
                                          <p:spTgt spid="3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3" st="3"/>
                                            </p:txEl>
                                          </p:spTgt>
                                        </p:tgtEl>
                                        <p:attrNameLst>
                                          <p:attrName>style.visibility</p:attrName>
                                        </p:attrNameLst>
                                      </p:cBhvr>
                                      <p:to>
                                        <p:strVal val="visible"/>
                                      </p:to>
                                    </p:set>
                                    <p:animEffect filter="fade" transition="in">
                                      <p:cBhvr>
                                        <p:cTn dur="1000"/>
                                        <p:tgtEl>
                                          <p:spTgt spid="3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4" st="4"/>
                                            </p:txEl>
                                          </p:spTgt>
                                        </p:tgtEl>
                                        <p:attrNameLst>
                                          <p:attrName>style.visibility</p:attrName>
                                        </p:attrNameLst>
                                      </p:cBhvr>
                                      <p:to>
                                        <p:strVal val="visible"/>
                                      </p:to>
                                    </p:set>
                                    <p:animEffect filter="fade" transition="in">
                                      <p:cBhvr>
                                        <p:cTn dur="1000"/>
                                        <p:tgtEl>
                                          <p:spTgt spid="38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56"/>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200"/>
              <a:t>11</a:t>
            </a:r>
            <a:endParaRPr sz="7200"/>
          </a:p>
        </p:txBody>
      </p:sp>
      <p:sp>
        <p:nvSpPr>
          <p:cNvPr id="395" name="Google Shape;395;p56"/>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6"/>
          <p:cNvSpPr txBox="1"/>
          <p:nvPr/>
        </p:nvSpPr>
        <p:spPr>
          <a:xfrm>
            <a:off x="1624850" y="347375"/>
            <a:ext cx="69924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Montserrat"/>
                <a:ea typeface="Montserrat"/>
                <a:cs typeface="Montserrat"/>
                <a:sym typeface="Montserrat"/>
              </a:rPr>
              <a:t>Fix your design</a:t>
            </a:r>
            <a:endParaRPr b="1" sz="3600">
              <a:latin typeface="Montserrat"/>
              <a:ea typeface="Montserrat"/>
              <a:cs typeface="Montserrat"/>
              <a:sym typeface="Montserrat"/>
            </a:endParaRPr>
          </a:p>
        </p:txBody>
      </p:sp>
      <p:sp>
        <p:nvSpPr>
          <p:cNvPr id="397" name="Google Shape;397;p56"/>
          <p:cNvSpPr txBox="1"/>
          <p:nvPr>
            <p:ph idx="1" type="body"/>
          </p:nvPr>
        </p:nvSpPr>
        <p:spPr>
          <a:xfrm>
            <a:off x="1624850" y="1297950"/>
            <a:ext cx="6790800" cy="28770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Add PIN or fingerprint authentication for important action</a:t>
            </a:r>
            <a:endParaRPr/>
          </a:p>
          <a:p>
            <a:pPr indent="0" lvl="0" marL="45720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01" name="Shape 401"/>
        <p:cNvGrpSpPr/>
        <p:nvPr/>
      </p:nvGrpSpPr>
      <p:grpSpPr>
        <a:xfrm>
          <a:off x="0" y="0"/>
          <a:ext cx="0" cy="0"/>
          <a:chOff x="0" y="0"/>
          <a:chExt cx="0" cy="0"/>
        </a:xfrm>
      </p:grpSpPr>
      <p:sp>
        <p:nvSpPr>
          <p:cNvPr id="402" name="Google Shape;402;p57"/>
          <p:cNvSpPr txBox="1"/>
          <p:nvPr>
            <p:ph idx="4294967295" type="title"/>
          </p:nvPr>
        </p:nvSpPr>
        <p:spPr>
          <a:xfrm>
            <a:off x="208650" y="1710950"/>
            <a:ext cx="1909200" cy="15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Treat your application security as </a:t>
            </a:r>
            <a:r>
              <a:rPr lang="en"/>
              <a:t>user story</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58"/>
          <p:cNvSpPr txBox="1"/>
          <p:nvPr>
            <p:ph type="title"/>
          </p:nvPr>
        </p:nvSpPr>
        <p:spPr>
          <a:xfrm>
            <a:off x="203875" y="1626750"/>
            <a:ext cx="17124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Credit &amp; References</a:t>
            </a:r>
            <a:endParaRPr/>
          </a:p>
        </p:txBody>
      </p:sp>
      <p:sp>
        <p:nvSpPr>
          <p:cNvPr id="408" name="Google Shape;408;p58"/>
          <p:cNvSpPr txBox="1"/>
          <p:nvPr>
            <p:ph idx="1" type="body"/>
          </p:nvPr>
        </p:nvSpPr>
        <p:spPr>
          <a:xfrm>
            <a:off x="2874625" y="275339"/>
            <a:ext cx="5562000" cy="44283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600"/>
              </a:spcBef>
              <a:spcAft>
                <a:spcPts val="0"/>
              </a:spcAft>
              <a:buClr>
                <a:srgbClr val="073763"/>
              </a:buClr>
              <a:buSzPts val="2400"/>
              <a:buChar char="▸"/>
            </a:pPr>
            <a:r>
              <a:rPr lang="en" sz="2400"/>
              <a:t>App security tips </a:t>
            </a:r>
            <a:r>
              <a:rPr lang="en" sz="1100" u="sng">
                <a:solidFill>
                  <a:schemeClr val="hlink"/>
                </a:solidFill>
                <a:latin typeface="Arial"/>
                <a:ea typeface="Arial"/>
                <a:cs typeface="Arial"/>
                <a:sym typeface="Arial"/>
                <a:hlinkClick r:id="rId3"/>
              </a:rPr>
              <a:t>https://developer.android.com/topic/security/best-practices#security-provider</a:t>
            </a:r>
            <a:endParaRPr sz="2400"/>
          </a:p>
          <a:p>
            <a:pPr indent="-381000" lvl="0" marL="457200" rtl="0" algn="l">
              <a:lnSpc>
                <a:spcPct val="115000"/>
              </a:lnSpc>
              <a:spcBef>
                <a:spcPts val="0"/>
              </a:spcBef>
              <a:spcAft>
                <a:spcPts val="0"/>
              </a:spcAft>
              <a:buClr>
                <a:srgbClr val="073763"/>
              </a:buClr>
              <a:buSzPts val="2400"/>
              <a:buChar char="▸"/>
            </a:pPr>
            <a:r>
              <a:rPr lang="en" sz="2400"/>
              <a:t>Developing secure Android apps </a:t>
            </a:r>
            <a:r>
              <a:rPr lang="en" sz="1100" u="sng">
                <a:solidFill>
                  <a:schemeClr val="hlink"/>
                </a:solidFill>
                <a:latin typeface="Arial"/>
                <a:ea typeface="Arial"/>
                <a:cs typeface="Arial"/>
                <a:sym typeface="Arial"/>
                <a:hlinkClick r:id="rId4"/>
              </a:rPr>
              <a:t>https://proandroiddev.com/developing-secure-android-apps-8edad978d8ba</a:t>
            </a:r>
            <a:r>
              <a:rPr lang="en" sz="2400"/>
              <a:t> </a:t>
            </a:r>
            <a:endParaRPr sz="2400"/>
          </a:p>
          <a:p>
            <a:pPr indent="-381000" lvl="0" marL="457200" rtl="0" algn="l">
              <a:lnSpc>
                <a:spcPct val="115000"/>
              </a:lnSpc>
              <a:spcBef>
                <a:spcPts val="0"/>
              </a:spcBef>
              <a:spcAft>
                <a:spcPts val="0"/>
              </a:spcAft>
              <a:buSzPts val="2400"/>
              <a:buChar char="▸"/>
            </a:pPr>
            <a:r>
              <a:rPr lang="en" sz="1100" u="sng">
                <a:solidFill>
                  <a:schemeClr val="hlink"/>
                </a:solidFill>
                <a:latin typeface="Arial"/>
                <a:ea typeface="Arial"/>
                <a:cs typeface="Arial"/>
                <a:sym typeface="Arial"/>
                <a:hlinkClick r:id="rId5"/>
              </a:rPr>
              <a:t>https://security.stackexchange.com/questions/29988/what-is-certificate-pinning</a:t>
            </a:r>
            <a:endParaRPr sz="2400"/>
          </a:p>
          <a:p>
            <a:pPr indent="-381000" lvl="0" marL="457200" rtl="0" algn="l">
              <a:lnSpc>
                <a:spcPct val="115000"/>
              </a:lnSpc>
              <a:spcBef>
                <a:spcPts val="0"/>
              </a:spcBef>
              <a:spcAft>
                <a:spcPts val="0"/>
              </a:spcAft>
              <a:buClr>
                <a:srgbClr val="073763"/>
              </a:buClr>
              <a:buSzPts val="2400"/>
              <a:buChar char="▸"/>
            </a:pPr>
            <a:r>
              <a:rPr lang="en" sz="2400"/>
              <a:t>Presentation template by </a:t>
            </a:r>
            <a:r>
              <a:rPr lang="en" sz="2400" u="sng">
                <a:hlinkClick r:id="rId6"/>
              </a:rPr>
              <a:t>SlidesCarnival</a:t>
            </a:r>
            <a:endParaRPr sz="2400"/>
          </a:p>
          <a:p>
            <a:pPr indent="-381000" lvl="0" marL="457200" rtl="0" algn="l">
              <a:lnSpc>
                <a:spcPct val="115000"/>
              </a:lnSpc>
              <a:spcBef>
                <a:spcPts val="0"/>
              </a:spcBef>
              <a:spcAft>
                <a:spcPts val="0"/>
              </a:spcAft>
              <a:buClr>
                <a:srgbClr val="073763"/>
              </a:buClr>
              <a:buSzPts val="2400"/>
              <a:buChar char="▸"/>
            </a:pPr>
            <a:r>
              <a:rPr lang="en" sz="2400"/>
              <a:t>Photographs by </a:t>
            </a:r>
            <a:r>
              <a:rPr lang="en" sz="2400" u="sng">
                <a:hlinkClick r:id="rId7"/>
              </a:rPr>
              <a:t>Unsplash</a:t>
            </a:r>
            <a:endParaRPr sz="2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pic>
        <p:nvPicPr>
          <p:cNvPr id="413" name="Google Shape;413;p59"/>
          <p:cNvPicPr preferRelativeResize="0"/>
          <p:nvPr/>
        </p:nvPicPr>
        <p:blipFill rotWithShape="1">
          <a:blip r:embed="rId3">
            <a:alphaModFix/>
          </a:blip>
          <a:srcRect b="0" l="36475" r="36478" t="0"/>
          <a:stretch/>
        </p:blipFill>
        <p:spPr>
          <a:xfrm>
            <a:off x="0" y="0"/>
            <a:ext cx="2086624" cy="5143503"/>
          </a:xfrm>
          <a:prstGeom prst="rect">
            <a:avLst/>
          </a:prstGeom>
          <a:noFill/>
          <a:ln>
            <a:noFill/>
          </a:ln>
        </p:spPr>
      </p:pic>
      <p:sp>
        <p:nvSpPr>
          <p:cNvPr id="414" name="Google Shape;414;p59"/>
          <p:cNvSpPr txBox="1"/>
          <p:nvPr>
            <p:ph idx="4294967295" type="ctrTitle"/>
          </p:nvPr>
        </p:nvSpPr>
        <p:spPr>
          <a:xfrm>
            <a:off x="2691650" y="440350"/>
            <a:ext cx="55713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0">
                <a:solidFill>
                  <a:srgbClr val="9FC5E8"/>
                </a:solidFill>
              </a:rPr>
              <a:t>THANKS!</a:t>
            </a:r>
            <a:endParaRPr sz="9000">
              <a:solidFill>
                <a:srgbClr val="9FC5E8"/>
              </a:solidFill>
            </a:endParaRPr>
          </a:p>
        </p:txBody>
      </p:sp>
      <p:sp>
        <p:nvSpPr>
          <p:cNvPr id="415" name="Google Shape;415;p59"/>
          <p:cNvSpPr txBox="1"/>
          <p:nvPr>
            <p:ph idx="4294967295" type="subTitle"/>
          </p:nvPr>
        </p:nvSpPr>
        <p:spPr>
          <a:xfrm>
            <a:off x="2796050" y="1927875"/>
            <a:ext cx="5571300" cy="2557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Any questions?</a:t>
            </a:r>
            <a:endParaRPr sz="2400"/>
          </a:p>
          <a:p>
            <a:pPr indent="0" lvl="0" marL="0" rtl="0" algn="l">
              <a:spcBef>
                <a:spcPts val="1000"/>
              </a:spcBef>
              <a:spcAft>
                <a:spcPts val="1000"/>
              </a:spcAft>
              <a:buClr>
                <a:schemeClr val="dk1"/>
              </a:buClr>
              <a:buSzPts val="1100"/>
              <a:buFont typeface="Arial"/>
              <a:buNone/>
            </a:pPr>
            <a:r>
              <a:rPr lang="en" sz="2400"/>
              <a:t>You can find me at @esafirm</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idx="4294967295" type="ctrTitle"/>
          </p:nvPr>
        </p:nvSpPr>
        <p:spPr>
          <a:xfrm>
            <a:off x="1219200" y="25739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600"/>
              <a:t>REVERSE ENGINEERING</a:t>
            </a:r>
            <a:endParaRPr sz="4600"/>
          </a:p>
        </p:txBody>
      </p:sp>
      <p:sp>
        <p:nvSpPr>
          <p:cNvPr id="84" name="Google Shape;84;p17"/>
          <p:cNvSpPr txBox="1"/>
          <p:nvPr>
            <p:ph idx="4294967295" type="subTitle"/>
          </p:nvPr>
        </p:nvSpPr>
        <p:spPr>
          <a:xfrm>
            <a:off x="1264101" y="3413775"/>
            <a:ext cx="65130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Decompile APK and modifying something out of it is common in Android Developer or modder community</a:t>
            </a:r>
            <a:endParaRPr sz="1800"/>
          </a:p>
        </p:txBody>
      </p:sp>
      <p:sp>
        <p:nvSpPr>
          <p:cNvPr id="85" name="Google Shape;85;p17"/>
          <p:cNvSpPr/>
          <p:nvPr/>
        </p:nvSpPr>
        <p:spPr>
          <a:xfrm>
            <a:off x="76361500" y="9587953"/>
            <a:ext cx="6560372" cy="3346958"/>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a:off x="2035074" y="197856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7" name="Google Shape;87;p17"/>
          <p:cNvSpPr/>
          <p:nvPr/>
        </p:nvSpPr>
        <p:spPr>
          <a:xfrm>
            <a:off x="1313399" y="48201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8" name="Google Shape;88;p17"/>
          <p:cNvSpPr/>
          <p:nvPr/>
        </p:nvSpPr>
        <p:spPr>
          <a:xfrm>
            <a:off x="1264103" y="818776"/>
            <a:ext cx="1159874" cy="1159794"/>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idx="4294967295" type="ctrTitle"/>
          </p:nvPr>
        </p:nvSpPr>
        <p:spPr>
          <a:xfrm>
            <a:off x="1219200" y="25739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600"/>
              <a:t>ROOTED DEVICES</a:t>
            </a:r>
            <a:endParaRPr sz="4600"/>
          </a:p>
        </p:txBody>
      </p:sp>
      <p:sp>
        <p:nvSpPr>
          <p:cNvPr id="94" name="Google Shape;94;p18"/>
          <p:cNvSpPr txBox="1"/>
          <p:nvPr>
            <p:ph idx="4294967295" type="subTitle"/>
          </p:nvPr>
        </p:nvSpPr>
        <p:spPr>
          <a:xfrm>
            <a:off x="1264101" y="3413775"/>
            <a:ext cx="65130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Rooted devices</a:t>
            </a:r>
            <a:r>
              <a:rPr lang="en" sz="1800"/>
              <a:t> also common in Android users especially in the early days of Android</a:t>
            </a:r>
            <a:endParaRPr sz="1800"/>
          </a:p>
        </p:txBody>
      </p:sp>
      <p:sp>
        <p:nvSpPr>
          <p:cNvPr id="95" name="Google Shape;95;p18"/>
          <p:cNvSpPr/>
          <p:nvPr/>
        </p:nvSpPr>
        <p:spPr>
          <a:xfrm>
            <a:off x="76361500" y="9587953"/>
            <a:ext cx="6560372" cy="3346958"/>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a:off x="1435039" y="895353"/>
            <a:ext cx="828542" cy="1435355"/>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p:nvPr/>
        </p:nvSpPr>
        <p:spPr>
          <a:xfrm>
            <a:off x="2435611" y="1637490"/>
            <a:ext cx="270221" cy="388962"/>
          </a:xfrm>
          <a:custGeom>
            <a:rect b="b" l="l" r="r" t="t"/>
            <a:pathLst>
              <a:path extrusionOk="0" fill="none" h="18511" w="1286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cap="rnd" cmpd="sng" w="12175">
            <a:solidFill>
              <a:srgbClr val="FFFFF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 name="Google Shape;98;p18"/>
          <p:cNvGrpSpPr/>
          <p:nvPr/>
        </p:nvGrpSpPr>
        <p:grpSpPr>
          <a:xfrm>
            <a:off x="2353199" y="1199609"/>
            <a:ext cx="435022" cy="323445"/>
            <a:chOff x="5247525" y="3007275"/>
            <a:chExt cx="517575" cy="384825"/>
          </a:xfrm>
        </p:grpSpPr>
        <p:sp>
          <p:nvSpPr>
            <p:cNvPr id="99" name="Google Shape;99;p18"/>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203875" y="1626750"/>
            <a:ext cx="18870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a:t>
            </a:r>
            <a:endParaRPr/>
          </a:p>
        </p:txBody>
      </p:sp>
      <p:sp>
        <p:nvSpPr>
          <p:cNvPr id="106" name="Google Shape;106;p19"/>
          <p:cNvSpPr txBox="1"/>
          <p:nvPr>
            <p:ph idx="1" type="body"/>
          </p:nvPr>
        </p:nvSpPr>
        <p:spPr>
          <a:xfrm>
            <a:off x="2874625" y="275339"/>
            <a:ext cx="5562000" cy="4428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The security is low from the start, so we must be extra careful </a:t>
            </a:r>
            <a:endParaRPr/>
          </a:p>
          <a:p>
            <a:pPr indent="-419100" lvl="0" marL="457200" rtl="0" algn="l">
              <a:spcBef>
                <a:spcPts val="0"/>
              </a:spcBef>
              <a:spcAft>
                <a:spcPts val="0"/>
              </a:spcAft>
              <a:buSzPts val="3000"/>
              <a:buChar char="▸"/>
            </a:pPr>
            <a:r>
              <a:rPr lang="en"/>
              <a:t>The good news is, it’s getting better </a:t>
            </a:r>
            <a:r>
              <a:rPr lang="en" sz="3600">
                <a:solidFill>
                  <a:schemeClr val="lt1"/>
                </a:solidFill>
                <a:latin typeface="Arial"/>
                <a:ea typeface="Arial"/>
                <a:cs typeface="Arial"/>
                <a:sym typeface="Arial"/>
              </a:rPr>
              <a:t>👍</a:t>
            </a:r>
            <a:endParaRPr sz="3600">
              <a:solidFill>
                <a:schemeClr val="lt1"/>
              </a:solidFill>
              <a:latin typeface="Arial"/>
              <a:ea typeface="Arial"/>
              <a:cs typeface="Arial"/>
              <a:sym typeface="Arial"/>
            </a:endParaRPr>
          </a:p>
          <a:p>
            <a:pPr indent="-419100" lvl="0" marL="457200" rtl="0" algn="l">
              <a:spcBef>
                <a:spcPts val="0"/>
              </a:spcBef>
              <a:spcAft>
                <a:spcPts val="0"/>
              </a:spcAft>
              <a:buSzPts val="3000"/>
              <a:buChar char="▸"/>
            </a:pPr>
            <a:r>
              <a:rPr lang="en"/>
              <a:t>The bad news is, adoption rate for the new OS is slow</a:t>
            </a:r>
            <a:endParaRPr sz="3600">
              <a:solidFill>
                <a:schemeClr val="lt1"/>
              </a:solidFill>
              <a:latin typeface="Arial"/>
              <a:ea typeface="Arial"/>
              <a:cs typeface="Arial"/>
              <a:sym typeface="Arial"/>
            </a:endParaRPr>
          </a:p>
          <a:p>
            <a:pPr indent="-457200" lvl="0" marL="457200" rtl="0" algn="l">
              <a:spcBef>
                <a:spcPts val="0"/>
              </a:spcBef>
              <a:spcAft>
                <a:spcPts val="0"/>
              </a:spcAft>
              <a:buClr>
                <a:schemeClr val="lt1"/>
              </a:buClr>
              <a:buSzPts val="3600"/>
              <a:buFont typeface="Arial"/>
              <a:buChar char="▸"/>
            </a:pPr>
            <a:r>
              <a:t/>
            </a:r>
            <a:endParaRPr sz="3600">
              <a:solidFill>
                <a:schemeClr val="lt1"/>
              </a:solidFill>
              <a:latin typeface="Arial"/>
              <a:ea typeface="Arial"/>
              <a:cs typeface="Arial"/>
              <a:sym typeface="Arial"/>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Effect filter="fade" transition="in">
                                      <p:cBhvr>
                                        <p:cTn dur="1000"/>
                                        <p:tgtEl>
                                          <p:spTgt spid="1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animEffect filter="fade" transition="in">
                                      <p:cBhvr>
                                        <p:cTn dur="1000"/>
                                        <p:tgtEl>
                                          <p:spTgt spid="1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animEffect filter="fade" transition="in">
                                      <p:cBhvr>
                                        <p:cTn dur="1000"/>
                                        <p:tgtEl>
                                          <p:spTgt spid="1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animEffect filter="fade" transition="in">
                                      <p:cBhvr>
                                        <p:cTn dur="1000"/>
                                        <p:tgtEl>
                                          <p:spTgt spid="1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4" st="4"/>
                                            </p:txEl>
                                          </p:spTgt>
                                        </p:tgtEl>
                                        <p:attrNameLst>
                                          <p:attrName>style.visibility</p:attrName>
                                        </p:attrNameLst>
                                      </p:cBhvr>
                                      <p:to>
                                        <p:strVal val="visible"/>
                                      </p:to>
                                    </p:set>
                                    <p:animEffect filter="fade" transition="in">
                                      <p:cBhvr>
                                        <p:cTn dur="1000"/>
                                        <p:tgtEl>
                                          <p:spTgt spid="1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5" st="5"/>
                                            </p:txEl>
                                          </p:spTgt>
                                        </p:tgtEl>
                                        <p:attrNameLst>
                                          <p:attrName>style.visibility</p:attrName>
                                        </p:attrNameLst>
                                      </p:cBhvr>
                                      <p:to>
                                        <p:strVal val="visible"/>
                                      </p:to>
                                    </p:set>
                                    <p:animEffect filter="fade" transition="in">
                                      <p:cBhvr>
                                        <p:cTn dur="1000"/>
                                        <p:tgtEl>
                                          <p:spTgt spid="10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ctrTitle"/>
          </p:nvPr>
        </p:nvSpPr>
        <p:spPr>
          <a:xfrm>
            <a:off x="1413475" y="3107350"/>
            <a:ext cx="73494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OK, NOW HERE’S HOW TO MAKE YOUR APP </a:t>
            </a:r>
            <a:r>
              <a:rPr b="0" lang="en"/>
              <a:t>MORE</a:t>
            </a:r>
            <a:r>
              <a:rPr lang="en"/>
              <a:t> SECURE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idx="12" type="sldNum"/>
          </p:nvPr>
        </p:nvSpPr>
        <p:spPr>
          <a:xfrm>
            <a:off x="109075" y="146025"/>
            <a:ext cx="9330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17" name="Google Shape;117;p21"/>
          <p:cNvSpPr/>
          <p:nvPr/>
        </p:nvSpPr>
        <p:spPr>
          <a:xfrm>
            <a:off x="1210225" y="0"/>
            <a:ext cx="88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txBox="1"/>
          <p:nvPr/>
        </p:nvSpPr>
        <p:spPr>
          <a:xfrm>
            <a:off x="1624850" y="347375"/>
            <a:ext cx="69924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Montserrat"/>
                <a:ea typeface="Montserrat"/>
                <a:cs typeface="Montserrat"/>
                <a:sym typeface="Montserrat"/>
              </a:rPr>
              <a:t>Always Obfuscate</a:t>
            </a:r>
            <a:endParaRPr b="1" sz="3600">
              <a:latin typeface="Montserrat"/>
              <a:ea typeface="Montserrat"/>
              <a:cs typeface="Montserrat"/>
              <a:sym typeface="Montserrat"/>
            </a:endParaRPr>
          </a:p>
        </p:txBody>
      </p:sp>
      <p:sp>
        <p:nvSpPr>
          <p:cNvPr id="119" name="Google Shape;119;p21"/>
          <p:cNvSpPr txBox="1"/>
          <p:nvPr>
            <p:ph idx="1" type="body"/>
          </p:nvPr>
        </p:nvSpPr>
        <p:spPr>
          <a:xfrm>
            <a:off x="1624850" y="1297950"/>
            <a:ext cx="6790800" cy="28770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Always upload your application with </a:t>
            </a:r>
            <a:r>
              <a:rPr b="1" lang="en"/>
              <a:t>Proguard</a:t>
            </a:r>
            <a:r>
              <a:rPr lang="en"/>
              <a:t> or </a:t>
            </a:r>
            <a:r>
              <a:rPr b="1" lang="en"/>
              <a:t>R8 </a:t>
            </a:r>
            <a:r>
              <a:rPr lang="en"/>
              <a:t>enabled</a:t>
            </a:r>
            <a:endParaRPr/>
          </a:p>
          <a:p>
            <a:pPr indent="-419100" lvl="0" marL="457200" rtl="0" algn="l">
              <a:spcBef>
                <a:spcPts val="0"/>
              </a:spcBef>
              <a:spcAft>
                <a:spcPts val="0"/>
              </a:spcAft>
              <a:buSzPts val="3000"/>
              <a:buChar char="▸"/>
            </a:pPr>
            <a:r>
              <a:rPr lang="en"/>
              <a:t>Don’t turn off your obfuscation</a:t>
            </a:r>
            <a:endParaRPr/>
          </a:p>
          <a:p>
            <a:pPr indent="-419100" lvl="0" marL="457200" rtl="0" algn="l">
              <a:spcBef>
                <a:spcPts val="0"/>
              </a:spcBef>
              <a:spcAft>
                <a:spcPts val="0"/>
              </a:spcAft>
              <a:buSzPts val="3000"/>
              <a:buChar char="▸"/>
            </a:pPr>
            <a:r>
              <a:rPr lang="en"/>
              <a:t>Check your APK with Android Studio before upload! </a:t>
            </a:r>
            <a:endParaRPr/>
          </a:p>
          <a:p>
            <a:pPr indent="0" lvl="0" marL="0" rtl="0" algn="l">
              <a:spcBef>
                <a:spcPts val="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Effect filter="fade" transition="in">
                                      <p:cBhvr>
                                        <p:cTn dur="1000"/>
                                        <p:tgtEl>
                                          <p:spTgt spid="1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animEffect filter="fade" transition="in">
                                      <p:cBhvr>
                                        <p:cTn dur="1000"/>
                                        <p:tgtEl>
                                          <p:spTgt spid="1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animEffect filter="fade" transition="in">
                                      <p:cBhvr>
                                        <p:cTn dur="1000"/>
                                        <p:tgtEl>
                                          <p:spTgt spid="1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animEffect filter="fade" transition="in">
                                      <p:cBhvr>
                                        <p:cTn dur="1000"/>
                                        <p:tgtEl>
                                          <p:spTgt spid="11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Aem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