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VbN1C5MlLFY9Ri2MRx5VB1Wlx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C59AED-8F45-447E-B4A7-7A3FAF22FECF}">
  <a:tblStyle styleId="{DCC59AED-8F45-447E-B4A7-7A3FAF22FEC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5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2_Custom Layout">
  <p:cSld name="32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474404" y="514350"/>
            <a:ext cx="493939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176" y="2077292"/>
            <a:ext cx="1998958" cy="40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1957" y="1827365"/>
            <a:ext cx="2175811" cy="4325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8"/>
          <p:cNvSpPr/>
          <p:nvPr>
            <p:ph idx="2" type="pic"/>
          </p:nvPr>
        </p:nvSpPr>
        <p:spPr>
          <a:xfrm>
            <a:off x="4413262" y="2579409"/>
            <a:ext cx="1771047" cy="311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1879377" y="2208704"/>
            <a:ext cx="2001318" cy="3574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8"/>
          <p:cNvSpPr/>
          <p:nvPr>
            <p:ph idx="4" type="pic"/>
          </p:nvPr>
        </p:nvSpPr>
        <p:spPr>
          <a:xfrm>
            <a:off x="7276939" y="1961571"/>
            <a:ext cx="5278351" cy="396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8"/>
          <p:cNvSpPr/>
          <p:nvPr/>
        </p:nvSpPr>
        <p:spPr>
          <a:xfrm>
            <a:off x="2519073" y="2040221"/>
            <a:ext cx="691979" cy="131412"/>
          </a:xfrm>
          <a:prstGeom prst="rect">
            <a:avLst/>
          </a:prstGeom>
          <a:solidFill>
            <a:srgbClr val="F4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Custom Layout">
  <p:cSld name="31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0_Custom Layout">
  <p:cSld name="30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>
            <p:ph idx="2" type="pic"/>
          </p:nvPr>
        </p:nvSpPr>
        <p:spPr>
          <a:xfrm>
            <a:off x="711609" y="0"/>
            <a:ext cx="650158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_Custom Layout">
  <p:cSld name="29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Custom Layout">
  <p:cSld name="28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_Custom Layout">
  <p:cSld name="27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Custom Layout">
  <p:cSld name="26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_Custom Layout">
  <p:cSld name="25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Custom Layout">
  <p:cSld name="24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Custom Layout">
  <p:cSld name="23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>
            <p:ph idx="2" type="pic"/>
          </p:nvPr>
        </p:nvSpPr>
        <p:spPr>
          <a:xfrm>
            <a:off x="1259237" y="1266865"/>
            <a:ext cx="2268016" cy="412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>
            <p:ph idx="2" type="pic"/>
          </p:nvPr>
        </p:nvSpPr>
        <p:spPr>
          <a:xfrm>
            <a:off x="7650052" y="523792"/>
            <a:ext cx="3876541" cy="5810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Custom Layout">
  <p:cSld name="21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Custom Layout">
  <p:cSld name="20_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Custom Layout">
  <p:cSld name="19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Custom Layout">
  <p:cSld name="18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2"/>
          <p:cNvSpPr/>
          <p:nvPr>
            <p:ph idx="3" type="pic"/>
          </p:nvPr>
        </p:nvSpPr>
        <p:spPr>
          <a:xfrm>
            <a:off x="1562100" y="1657350"/>
            <a:ext cx="3638550" cy="36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Custom Layout">
  <p:cSld name="17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Custom Layout">
  <p:cSld name="16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/>
          <p:nvPr>
            <p:ph idx="2" type="pic"/>
          </p:nvPr>
        </p:nvSpPr>
        <p:spPr>
          <a:xfrm>
            <a:off x="6607503" y="1094108"/>
            <a:ext cx="3745090" cy="305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/>
          <p:nvPr>
            <p:ph idx="2" type="pic"/>
          </p:nvPr>
        </p:nvSpPr>
        <p:spPr>
          <a:xfrm>
            <a:off x="3590925" y="-1"/>
            <a:ext cx="5010150" cy="250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/>
          <p:nvPr>
            <p:ph idx="2" type="pic"/>
          </p:nvPr>
        </p:nvSpPr>
        <p:spPr>
          <a:xfrm>
            <a:off x="1504070" y="0"/>
            <a:ext cx="41918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>
            <p:ph idx="2" type="pic"/>
          </p:nvPr>
        </p:nvSpPr>
        <p:spPr>
          <a:xfrm>
            <a:off x="2191657" y="754630"/>
            <a:ext cx="3903663" cy="5348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"/>
          <p:cNvSpPr/>
          <p:nvPr>
            <p:ph idx="3" type="pic"/>
          </p:nvPr>
        </p:nvSpPr>
        <p:spPr>
          <a:xfrm>
            <a:off x="6096000" y="754629"/>
            <a:ext cx="3903663" cy="534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6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2" name="Google Shape;122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9" name="Google Shape;129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>
            <p:ph idx="2" type="pic"/>
          </p:nvPr>
        </p:nvSpPr>
        <p:spPr>
          <a:xfrm>
            <a:off x="304800" y="457200"/>
            <a:ext cx="1600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3"/>
          <p:cNvSpPr/>
          <p:nvPr>
            <p:ph idx="3" type="pic"/>
          </p:nvPr>
        </p:nvSpPr>
        <p:spPr>
          <a:xfrm>
            <a:off x="8153400" y="457200"/>
            <a:ext cx="3733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/>
          <p:nvPr>
            <p:ph idx="4" type="pic"/>
          </p:nvPr>
        </p:nvSpPr>
        <p:spPr>
          <a:xfrm>
            <a:off x="1905000" y="457200"/>
            <a:ext cx="16383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6_Custom Layout">
  <p:cSld name="36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5_Custom Layout">
  <p:cSld name="35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4_Custom Layout">
  <p:cSld name="34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3_Custom Layout">
  <p:cSld name="3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uSTq-_u7Ln4&amp;feature=youtu.b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"/>
          <p:cNvCxnSpPr/>
          <p:nvPr/>
        </p:nvCxnSpPr>
        <p:spPr>
          <a:xfrm>
            <a:off x="4826220" y="6285463"/>
            <a:ext cx="864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"/>
          <p:cNvCxnSpPr/>
          <p:nvPr/>
        </p:nvCxnSpPr>
        <p:spPr>
          <a:xfrm>
            <a:off x="0" y="6285463"/>
            <a:ext cx="534573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593" y="-49645"/>
            <a:ext cx="7305214" cy="5170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/>
        </p:nvSpPr>
        <p:spPr>
          <a:xfrm>
            <a:off x="603315" y="5995449"/>
            <a:ext cx="45342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LEGO x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[김연욱 | 송민재 | 오동규 | 유지원 | 조은희]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6561054" y="2535811"/>
            <a:ext cx="5505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“블록체인 기술을 활용한 기프티콘 전쟁”</a:t>
            </a:r>
            <a:endParaRPr sz="24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5059" y="6375910"/>
            <a:ext cx="1401248" cy="42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73" y="1395029"/>
            <a:ext cx="5137609" cy="385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4024438" y="545058"/>
            <a:ext cx="41383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4387371" y="1750729"/>
            <a:ext cx="34125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과정</a:t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>
            <a:off x="3395670" y="-14282"/>
            <a:ext cx="5395906" cy="2697954"/>
          </a:xfrm>
          <a:custGeom>
            <a:rect b="b" l="l" r="r" t="t"/>
            <a:pathLst>
              <a:path extrusionOk="0" h="2505076" w="5010150">
                <a:moveTo>
                  <a:pt x="0" y="0"/>
                </a:moveTo>
                <a:lnTo>
                  <a:pt x="5010150" y="0"/>
                </a:lnTo>
                <a:lnTo>
                  <a:pt x="5010150" y="1"/>
                </a:lnTo>
                <a:cubicBezTo>
                  <a:pt x="5010150" y="1383516"/>
                  <a:pt x="3888590" y="2505076"/>
                  <a:pt x="2505075" y="2505076"/>
                </a:cubicBezTo>
                <a:cubicBezTo>
                  <a:pt x="1121560" y="2505076"/>
                  <a:pt x="0" y="1383516"/>
                  <a:pt x="0" y="1"/>
                </a:cubicBezTo>
                <a:close/>
              </a:path>
            </a:pathLst>
          </a:custGeom>
          <a:noFill/>
          <a:ln cap="flat" cmpd="sng" w="5715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56400"/>
            <a:ext cx="121920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11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11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개발 과정: 서비스 흐름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94" y="1179645"/>
            <a:ext cx="9427104" cy="555861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2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2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개발 과정: 결제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607876" y="1166178"/>
            <a:ext cx="34833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사용 툴: 삼성 블록체인 SDK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7646" y="1837005"/>
            <a:ext cx="6334813" cy="339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107" y="1604983"/>
            <a:ext cx="5106969" cy="362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/>
        </p:nvSpPr>
        <p:spPr>
          <a:xfrm>
            <a:off x="509046" y="5650742"/>
            <a:ext cx="95964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접근성이 용이한 SDK에 본 서비스가 내장되어 지금까지 부족했던 DApp의 접근성을 올릴 수 있음.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삼성 DApp 스토어는 기존의 구글/애플 스토어와 달리 DApp 출시율  높음. → 시장 진출 가능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13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13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개발 과정: 게임 구현</a:t>
            </a:r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607876" y="1166178"/>
            <a:ext cx="34833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사용 엔진: Unreal Engine 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233" y="631711"/>
            <a:ext cx="1001323" cy="119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6749" y="2212729"/>
            <a:ext cx="6765623" cy="32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975" y="2212729"/>
            <a:ext cx="5823738" cy="32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 txBox="1"/>
          <p:nvPr/>
        </p:nvSpPr>
        <p:spPr>
          <a:xfrm>
            <a:off x="509047" y="5650742"/>
            <a:ext cx="88517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블루프린트와 C++을 이용하여 생동감 넘치는 3D 게임을 쉽게 구현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직관적인 모델링, 저렴한 라이센스 비용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131975" y="1824260"/>
            <a:ext cx="119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Ⅱ 블루프린트</a:t>
            </a:r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6044153" y="1824259"/>
            <a:ext cx="119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Ⅱ 게임 화면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14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14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개발 과정: 시연 영상</a:t>
            </a:r>
            <a:endParaRPr/>
          </a:p>
        </p:txBody>
      </p:sp>
      <p:sp>
        <p:nvSpPr>
          <p:cNvPr id="368" name="Google Shape;368;p14"/>
          <p:cNvSpPr txBox="1"/>
          <p:nvPr/>
        </p:nvSpPr>
        <p:spPr>
          <a:xfrm>
            <a:off x="1978550" y="2602025"/>
            <a:ext cx="8681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u="sng">
                <a:solidFill>
                  <a:schemeClr val="hlink"/>
                </a:solidFill>
                <a:hlinkClick r:id="rId3"/>
              </a:rPr>
              <a:t>https://www.youtube.com/watch?v=uSTq-_u7Ln4&amp;feature=youtu.be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5"/>
          <p:cNvPicPr preferRelativeResize="0"/>
          <p:nvPr/>
        </p:nvPicPr>
        <p:blipFill rotWithShape="1">
          <a:blip r:embed="rId3">
            <a:alphaModFix/>
          </a:blip>
          <a:srcRect b="0" l="0" r="0" t="16402"/>
          <a:stretch/>
        </p:blipFill>
        <p:spPr>
          <a:xfrm>
            <a:off x="0" y="3373060"/>
            <a:ext cx="12192000" cy="679479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5"/>
          <p:cNvSpPr/>
          <p:nvPr/>
        </p:nvSpPr>
        <p:spPr>
          <a:xfrm>
            <a:off x="3374796" y="3373061"/>
            <a:ext cx="5495827" cy="214162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4116371" y="4028372"/>
            <a:ext cx="39592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3638746" y="3544478"/>
            <a:ext cx="4986780" cy="180052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4152507" y="1230182"/>
            <a:ext cx="39592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15"/>
          <p:cNvCxnSpPr/>
          <p:nvPr/>
        </p:nvCxnSpPr>
        <p:spPr>
          <a:xfrm>
            <a:off x="4826220" y="6285463"/>
            <a:ext cx="864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15"/>
          <p:cNvCxnSpPr/>
          <p:nvPr/>
        </p:nvCxnSpPr>
        <p:spPr>
          <a:xfrm>
            <a:off x="0" y="6285463"/>
            <a:ext cx="534573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15"/>
          <p:cNvSpPr txBox="1"/>
          <p:nvPr/>
        </p:nvSpPr>
        <p:spPr>
          <a:xfrm>
            <a:off x="603315" y="5995449"/>
            <a:ext cx="45342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LEGO x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[김연욱 | 송민재 | 오동규 | 유지원 | 조은희]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5059" y="6375910"/>
            <a:ext cx="1401248" cy="42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/>
          <p:nvPr/>
        </p:nvSpPr>
        <p:spPr>
          <a:xfrm>
            <a:off x="0" y="0"/>
            <a:ext cx="3596461" cy="69590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INDEX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"/>
          <p:cNvGrpSpPr/>
          <p:nvPr/>
        </p:nvGrpSpPr>
        <p:grpSpPr>
          <a:xfrm>
            <a:off x="-784717" y="3126767"/>
            <a:ext cx="15509688" cy="1451498"/>
            <a:chOff x="-1678097" y="2703251"/>
            <a:chExt cx="15509688" cy="1451498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1160563" y="3433550"/>
              <a:ext cx="2671028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-1678097" y="3439423"/>
              <a:ext cx="2681188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36810" y="2703251"/>
              <a:ext cx="0" cy="1430653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11160563" y="2724096"/>
              <a:ext cx="0" cy="1430653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68" name="Google Shape;168;p2"/>
            <p:cNvGrpSpPr/>
            <p:nvPr/>
          </p:nvGrpSpPr>
          <p:grpSpPr>
            <a:xfrm>
              <a:off x="1228098" y="2716503"/>
              <a:ext cx="1056700" cy="1140402"/>
              <a:chOff x="1160723" y="2716503"/>
              <a:chExt cx="1056700" cy="1140402"/>
            </a:xfrm>
          </p:grpSpPr>
          <p:sp>
            <p:nvSpPr>
              <p:cNvPr id="169" name="Google Shape;169;p2"/>
              <p:cNvSpPr/>
              <p:nvPr/>
            </p:nvSpPr>
            <p:spPr>
              <a:xfrm>
                <a:off x="1432733" y="2716503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" name="Google Shape;170;p2"/>
              <p:cNvCxnSpPr/>
              <p:nvPr/>
            </p:nvCxnSpPr>
            <p:spPr>
              <a:xfrm>
                <a:off x="1617718" y="3419103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1" name="Google Shape;171;p2"/>
              <p:cNvSpPr/>
              <p:nvPr/>
            </p:nvSpPr>
            <p:spPr>
              <a:xfrm>
                <a:off x="1160723" y="3487573"/>
                <a:ext cx="10567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Problem</a:t>
                </a:r>
                <a:endParaRPr/>
              </a:p>
            </p:txBody>
          </p:sp>
        </p:grpSp>
        <p:grpSp>
          <p:nvGrpSpPr>
            <p:cNvPr id="172" name="Google Shape;172;p2"/>
            <p:cNvGrpSpPr/>
            <p:nvPr/>
          </p:nvGrpSpPr>
          <p:grpSpPr>
            <a:xfrm>
              <a:off x="2703081" y="2716503"/>
              <a:ext cx="1051891" cy="1140402"/>
              <a:chOff x="2472080" y="2716503"/>
              <a:chExt cx="1051891" cy="1140402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2715160" y="2716503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II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4" name="Google Shape;174;p2"/>
              <p:cNvCxnSpPr/>
              <p:nvPr/>
            </p:nvCxnSpPr>
            <p:spPr>
              <a:xfrm>
                <a:off x="2926674" y="3419103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5" name="Google Shape;175;p2"/>
              <p:cNvSpPr/>
              <p:nvPr/>
            </p:nvSpPr>
            <p:spPr>
              <a:xfrm>
                <a:off x="2472080" y="3487573"/>
                <a:ext cx="10518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</a:t>
                </a:r>
                <a:endParaRPr/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>
              <a:off x="4115527" y="2703251"/>
              <a:ext cx="1075936" cy="1153654"/>
              <a:chOff x="3682391" y="2703251"/>
              <a:chExt cx="1075936" cy="1153654"/>
            </a:xfrm>
          </p:grpSpPr>
          <p:sp>
            <p:nvSpPr>
              <p:cNvPr id="177" name="Google Shape;177;p2"/>
              <p:cNvSpPr/>
              <p:nvPr/>
            </p:nvSpPr>
            <p:spPr>
              <a:xfrm>
                <a:off x="3956579" y="2703251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III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" name="Google Shape;178;p2"/>
              <p:cNvCxnSpPr/>
              <p:nvPr/>
            </p:nvCxnSpPr>
            <p:spPr>
              <a:xfrm>
                <a:off x="4149005" y="3419103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9" name="Google Shape;179;p2"/>
              <p:cNvSpPr/>
              <p:nvPr/>
            </p:nvSpPr>
            <p:spPr>
              <a:xfrm>
                <a:off x="3682391" y="3487573"/>
                <a:ext cx="10759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Idea 소개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"/>
            <p:cNvGrpSpPr/>
            <p:nvPr/>
          </p:nvGrpSpPr>
          <p:grpSpPr>
            <a:xfrm>
              <a:off x="7265886" y="2716503"/>
              <a:ext cx="553404" cy="1140402"/>
              <a:chOff x="7708650" y="2716503"/>
              <a:chExt cx="553404" cy="1140402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7708650" y="2716503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" name="Google Shape;182;p2"/>
              <p:cNvCxnSpPr/>
              <p:nvPr/>
            </p:nvCxnSpPr>
            <p:spPr>
              <a:xfrm>
                <a:off x="7931658" y="3419103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3" name="Google Shape;183;p2"/>
              <p:cNvSpPr/>
              <p:nvPr/>
            </p:nvSpPr>
            <p:spPr>
              <a:xfrm>
                <a:off x="7743962" y="3487573"/>
                <a:ext cx="5180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BM</a:t>
                </a:r>
                <a:endParaRPr/>
              </a:p>
            </p:txBody>
          </p:sp>
        </p:grpSp>
        <p:grpSp>
          <p:nvGrpSpPr>
            <p:cNvPr id="184" name="Google Shape;184;p2"/>
            <p:cNvGrpSpPr/>
            <p:nvPr/>
          </p:nvGrpSpPr>
          <p:grpSpPr>
            <a:xfrm>
              <a:off x="8529884" y="2703251"/>
              <a:ext cx="1048685" cy="1153653"/>
              <a:chOff x="8741634" y="2703251"/>
              <a:chExt cx="1048685" cy="1153653"/>
            </a:xfrm>
          </p:grpSpPr>
          <p:sp>
            <p:nvSpPr>
              <p:cNvPr id="185" name="Google Shape;185;p2"/>
              <p:cNvSpPr/>
              <p:nvPr/>
            </p:nvSpPr>
            <p:spPr>
              <a:xfrm>
                <a:off x="8938909" y="2703251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VI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" name="Google Shape;186;p2"/>
              <p:cNvCxnSpPr/>
              <p:nvPr/>
            </p:nvCxnSpPr>
            <p:spPr>
              <a:xfrm>
                <a:off x="9132595" y="3418577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7" name="Google Shape;187;p2"/>
              <p:cNvSpPr/>
              <p:nvPr/>
            </p:nvSpPr>
            <p:spPr>
              <a:xfrm>
                <a:off x="8741634" y="3487572"/>
                <a:ext cx="10486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향후 계획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9908554" y="2703251"/>
              <a:ext cx="1037465" cy="1155783"/>
              <a:chOff x="9995179" y="2703251"/>
              <a:chExt cx="1037465" cy="1155783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10242103" y="2703251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VII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" name="Google Shape;190;p2"/>
              <p:cNvCxnSpPr/>
              <p:nvPr/>
            </p:nvCxnSpPr>
            <p:spPr>
              <a:xfrm>
                <a:off x="10435789" y="3418577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1" name="Google Shape;191;p2"/>
              <p:cNvSpPr/>
              <p:nvPr/>
            </p:nvSpPr>
            <p:spPr>
              <a:xfrm>
                <a:off x="9995179" y="3489702"/>
                <a:ext cx="10374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개발 과정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2"/>
            <p:cNvGrpSpPr/>
            <p:nvPr/>
          </p:nvGrpSpPr>
          <p:grpSpPr>
            <a:xfrm>
              <a:off x="5552160" y="2703251"/>
              <a:ext cx="1048685" cy="1153654"/>
              <a:chOff x="5061276" y="2703251"/>
              <a:chExt cx="1048685" cy="1153654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5321841" y="2703251"/>
                <a:ext cx="540000" cy="540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IV</a:t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" name="Google Shape;194;p2"/>
              <p:cNvCxnSpPr/>
              <p:nvPr/>
            </p:nvCxnSpPr>
            <p:spPr>
              <a:xfrm>
                <a:off x="5514267" y="3419103"/>
                <a:ext cx="152628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5" name="Google Shape;195;p2"/>
              <p:cNvSpPr/>
              <p:nvPr/>
            </p:nvSpPr>
            <p:spPr>
              <a:xfrm>
                <a:off x="5061276" y="3487573"/>
                <a:ext cx="10486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시장 분석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Problem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6690155" y="932779"/>
            <a:ext cx="4343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블록체인 게임 접근성 제한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652964" y="5147585"/>
            <a:ext cx="4842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확률 게임의 조작 가능성</a:t>
            </a:r>
            <a:endParaRPr/>
          </a:p>
        </p:txBody>
      </p:sp>
      <p:pic>
        <p:nvPicPr>
          <p:cNvPr descr="Image result for crypto space commander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805" y="4020248"/>
            <a:ext cx="4492811" cy="2527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ankos block party" id="205" name="Google Shape;2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155" y="1597388"/>
            <a:ext cx="4499461" cy="2530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3"/>
          <p:cNvGrpSpPr/>
          <p:nvPr/>
        </p:nvGrpSpPr>
        <p:grpSpPr>
          <a:xfrm>
            <a:off x="950058" y="1348813"/>
            <a:ext cx="3679372" cy="3644303"/>
            <a:chOff x="1404257" y="1156297"/>
            <a:chExt cx="3679372" cy="3644303"/>
          </a:xfrm>
        </p:grpSpPr>
        <p:sp>
          <p:nvSpPr>
            <p:cNvPr id="207" name="Google Shape;207;p3"/>
            <p:cNvSpPr/>
            <p:nvPr/>
          </p:nvSpPr>
          <p:spPr>
            <a:xfrm>
              <a:off x="1404257" y="1156297"/>
              <a:ext cx="3679372" cy="36443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8" name="Google Shape;20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59391" y="1272468"/>
              <a:ext cx="3418293" cy="3418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5043340"/>
            <a:ext cx="12192000" cy="1814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2540" y="1323838"/>
            <a:ext cx="1716309" cy="1597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4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4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Solution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4667089" y="3237624"/>
            <a:ext cx="6363093" cy="971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→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갤럭시 s10 이후 출시된 모든 삼성 스마트폰에 탑재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→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편리한 접근성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553" y="1379493"/>
            <a:ext cx="7258638" cy="148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/>
          <p:nvPr/>
        </p:nvSpPr>
        <p:spPr>
          <a:xfrm>
            <a:off x="1526343" y="3237624"/>
            <a:ext cx="3481633" cy="971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Samsung Blockchain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Keystore SDK</a:t>
            </a:r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>
            <a:off x="1812192" y="5519588"/>
            <a:ext cx="3139126" cy="537908"/>
            <a:chOff x="4587873" y="5564983"/>
            <a:chExt cx="3139126" cy="537908"/>
          </a:xfrm>
        </p:grpSpPr>
        <p:sp>
          <p:nvSpPr>
            <p:cNvPr id="221" name="Google Shape;221;p4"/>
            <p:cNvSpPr txBox="1"/>
            <p:nvPr/>
          </p:nvSpPr>
          <p:spPr>
            <a:xfrm>
              <a:off x="4587873" y="5564983"/>
              <a:ext cx="3139126" cy="509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블록체인 기술을 활용한 게임</a:t>
              </a:r>
              <a:endParaRPr/>
            </a:p>
          </p:txBody>
        </p:sp>
        <p:cxnSp>
          <p:nvCxnSpPr>
            <p:cNvPr id="222" name="Google Shape;222;p4"/>
            <p:cNvCxnSpPr/>
            <p:nvPr/>
          </p:nvCxnSpPr>
          <p:spPr>
            <a:xfrm>
              <a:off x="4700370" y="6102891"/>
              <a:ext cx="2880000" cy="0"/>
            </a:xfrm>
            <a:prstGeom prst="straightConnector1">
              <a:avLst/>
            </a:prstGeom>
            <a:noFill/>
            <a:ln cap="flat" cmpd="sng" w="3810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898702" y="4364039"/>
            <a:ext cx="966106" cy="966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/>
          <p:nvPr/>
        </p:nvSpPr>
        <p:spPr>
          <a:xfrm>
            <a:off x="5532552" y="4448158"/>
            <a:ext cx="7026968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Blockchain? </a:t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시스템의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투명성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제공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제공자와의 신뢰 형성 기간 단축 가능 (마케팅 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비용 단축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4986486" y="4425075"/>
            <a:ext cx="4236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1077400" y="3254402"/>
            <a:ext cx="8137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5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5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Idea 소개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961857" y="3526557"/>
            <a:ext cx="10320226" cy="212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[게임 방법]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사용자는 서비스 접속 후 방(치킨방, 커피방 등)을 생성하거나, 만들어진 방에 입장하거나 방을 직접 생성.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게임 시작 전 같은 방 안에 있는 사용자들끼리 같은 양의 코인을 지불 후 입장.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보물의 위치는 랜덤으로 정해지며, 이를 가장 먼저 찾은 사용자가 우승 및 시작 전 예치해둔 코인을 기프티콘 형태로 수령</a:t>
            </a:r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4959887" y="1399905"/>
            <a:ext cx="7232113" cy="13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▶"/>
            </a:pPr>
            <a:r>
              <a:rPr b="1"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1등이다! 기프티콘 갖자!!!!!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▶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어린 시절 소풍 가서 하던 ‘보물찾기’ 게임에서 아이디어 착안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▶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게임이 시작되기 전 코인을 걸고, 우승한 사람이 이를 </a:t>
            </a: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기프티콘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형태로 수령</a:t>
            </a:r>
            <a:endParaRPr/>
          </a:p>
        </p:txBody>
      </p:sp>
      <p:grpSp>
        <p:nvGrpSpPr>
          <p:cNvPr id="235" name="Google Shape;235;p5"/>
          <p:cNvGrpSpPr/>
          <p:nvPr/>
        </p:nvGrpSpPr>
        <p:grpSpPr>
          <a:xfrm>
            <a:off x="414780" y="1366887"/>
            <a:ext cx="4399541" cy="1734532"/>
            <a:chOff x="339365" y="1102936"/>
            <a:chExt cx="4399541" cy="1734532"/>
          </a:xfrm>
        </p:grpSpPr>
        <p:sp>
          <p:nvSpPr>
            <p:cNvPr id="236" name="Google Shape;236;p5"/>
            <p:cNvSpPr/>
            <p:nvPr/>
          </p:nvSpPr>
          <p:spPr>
            <a:xfrm>
              <a:off x="339365" y="1102936"/>
              <a:ext cx="4399541" cy="173453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2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8095" y="1135954"/>
              <a:ext cx="4322080" cy="16684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6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6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Idea 소개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2301502" y="829378"/>
            <a:ext cx="7843531" cy="5753133"/>
            <a:chOff x="231000" y="703"/>
            <a:chExt cx="7843531" cy="5753133"/>
          </a:xfrm>
        </p:grpSpPr>
        <p:sp>
          <p:nvSpPr>
            <p:cNvPr id="245" name="Google Shape;245;p6"/>
            <p:cNvSpPr/>
            <p:nvPr/>
          </p:nvSpPr>
          <p:spPr>
            <a:xfrm rot="5400000">
              <a:off x="4065515" y="-2167310"/>
              <a:ext cx="1841003" cy="61770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1897502" y="90573"/>
              <a:ext cx="6087160" cy="166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갤럭시 S10 이후 출시된 모델을 이용하는 사람들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블록체인 기술에 관심 있는 사람들</a:t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31000" y="211163"/>
              <a:ext cx="1666501" cy="14200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300323" y="280486"/>
              <a:ext cx="1527855" cy="1281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이용자</a:t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5400000">
              <a:off x="4065515" y="-211245"/>
              <a:ext cx="1841003" cy="61770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1897502" y="2046638"/>
              <a:ext cx="6087160" cy="166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서비스 이용 프로세스의 간소화 (SDK 사용)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디바이스 소지자에게 파급이 용이</a:t>
              </a:r>
              <a:endParaRPr/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3D 게임 + 투명한 보상 체계 </a:t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31000" y="2167229"/>
              <a:ext cx="1666501" cy="14200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300323" y="2236552"/>
              <a:ext cx="1527855" cy="1281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강점 및 차별점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5400000">
              <a:off x="4065515" y="1744820"/>
              <a:ext cx="1841003" cy="61770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1897502" y="4002703"/>
              <a:ext cx="6087160" cy="166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블록체인 기술에 대한 접근성 증가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5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블록체인 게임 산업의 활성화</a:t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31000" y="4123295"/>
              <a:ext cx="1666501" cy="14200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300323" y="4192618"/>
              <a:ext cx="1527855" cy="1281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기대 효과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7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7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IV. 시장 분석</a:t>
            </a:r>
            <a:endParaRPr/>
          </a:p>
        </p:txBody>
      </p:sp>
      <p:grpSp>
        <p:nvGrpSpPr>
          <p:cNvPr id="263" name="Google Shape;263;p7"/>
          <p:cNvGrpSpPr/>
          <p:nvPr/>
        </p:nvGrpSpPr>
        <p:grpSpPr>
          <a:xfrm>
            <a:off x="443060" y="1348030"/>
            <a:ext cx="3600000" cy="3600000"/>
            <a:chOff x="914400" y="1875933"/>
            <a:chExt cx="3600000" cy="3600000"/>
          </a:xfrm>
        </p:grpSpPr>
        <p:sp>
          <p:nvSpPr>
            <p:cNvPr id="264" name="Google Shape;264;p7"/>
            <p:cNvSpPr/>
            <p:nvPr/>
          </p:nvSpPr>
          <p:spPr>
            <a:xfrm>
              <a:off x="914400" y="1875933"/>
              <a:ext cx="3600000" cy="3600000"/>
            </a:xfrm>
            <a:prstGeom prst="ellipse">
              <a:avLst/>
            </a:prstGeom>
            <a:solidFill>
              <a:srgbClr val="F2F2F2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454400" y="2955933"/>
              <a:ext cx="2520000" cy="2520000"/>
            </a:xfrm>
            <a:prstGeom prst="ellipse">
              <a:avLst/>
            </a:prstGeom>
            <a:solidFill>
              <a:srgbClr val="E1EFD8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994400" y="4035933"/>
              <a:ext cx="1440000" cy="1440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7"/>
          <p:cNvSpPr txBox="1"/>
          <p:nvPr/>
        </p:nvSpPr>
        <p:spPr>
          <a:xfrm>
            <a:off x="4460363" y="1871641"/>
            <a:ext cx="42137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기프티콘 사용자: 약1,700만 명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4569551" y="2707900"/>
            <a:ext cx="36628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DApp 사용자 : 약 150만 명 (전세계)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사용자는 이 중 약 10%일 것으로 추정.</a:t>
            </a:r>
            <a:endParaRPr/>
          </a:p>
        </p:txBody>
      </p:sp>
      <p:sp>
        <p:nvSpPr>
          <p:cNvPr id="269" name="Google Shape;269;p7"/>
          <p:cNvSpPr/>
          <p:nvPr/>
        </p:nvSpPr>
        <p:spPr>
          <a:xfrm>
            <a:off x="4253957" y="4052174"/>
            <a:ext cx="36631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DApp 사용자:  약 75만 명 (전세계)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사용자는 이 중 약 10%일 것으로 추정.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7"/>
          <p:cNvCxnSpPr/>
          <p:nvPr/>
        </p:nvCxnSpPr>
        <p:spPr>
          <a:xfrm>
            <a:off x="2660363" y="2012562"/>
            <a:ext cx="1800000" cy="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7"/>
          <p:cNvCxnSpPr/>
          <p:nvPr/>
        </p:nvCxnSpPr>
        <p:spPr>
          <a:xfrm>
            <a:off x="2705456" y="3069577"/>
            <a:ext cx="1800000" cy="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7"/>
          <p:cNvCxnSpPr/>
          <p:nvPr/>
        </p:nvCxnSpPr>
        <p:spPr>
          <a:xfrm>
            <a:off x="2453957" y="4316538"/>
            <a:ext cx="1800000" cy="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7"/>
          <p:cNvSpPr txBox="1"/>
          <p:nvPr/>
        </p:nvSpPr>
        <p:spPr>
          <a:xfrm>
            <a:off x="149103" y="5865767"/>
            <a:ext cx="46097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[Reference]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과학기술정보통신부. (2018). 국가연구개발사업 정보 길잡이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KOTRA 해외 시장 뉴스, Platum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1307132" y="1754207"/>
            <a:ext cx="754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1542191" y="2811866"/>
            <a:ext cx="754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1684204" y="3858698"/>
            <a:ext cx="754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8418136" y="0"/>
            <a:ext cx="37738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8834068" y="828675"/>
            <a:ext cx="3133781" cy="144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DApp 이용자 수: 13,500 명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8861196" y="2931282"/>
            <a:ext cx="3133781" cy="144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 평균 거래액: 2,700만원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861196" y="5033889"/>
            <a:ext cx="3133781" cy="144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BEP: 이용자 15,000명 (서비스 시작 이후 2.5년 예상)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8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8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 Business Model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520505" y="1364412"/>
            <a:ext cx="11113477" cy="9337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412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『Main Point : 서비스 수수료의 형태가 아닌 다각화된 커머스를 통해 수익성 제고(B2C) 』</a:t>
            </a:r>
            <a:endParaRPr/>
          </a:p>
        </p:txBody>
      </p:sp>
      <p:graphicFrame>
        <p:nvGraphicFramePr>
          <p:cNvPr id="288" name="Google Shape;288;p8"/>
          <p:cNvGraphicFramePr/>
          <p:nvPr/>
        </p:nvGraphicFramePr>
        <p:xfrm>
          <a:off x="520504" y="2736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{DCC59AED-8F45-447E-B4A7-7A3FAF22FECF}</a:tableStyleId>
              </a:tblPr>
              <a:tblGrid>
                <a:gridCol w="7399600"/>
                <a:gridCol w="3713875"/>
              </a:tblGrid>
              <a:tr h="47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Model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 Case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625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AutoNum type="arabicPeriod"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기프티콘 업체(Sendbee)와 </a:t>
                      </a:r>
                      <a:r>
                        <a:rPr b="1" lang="ko-KR" sz="1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파트너십</a:t>
                      </a: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체결</a:t>
                      </a:r>
                      <a:endParaRPr b="1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→ 할인차액(최대 15%)을 운영자금으로 활용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수익 : 19,440만원</a:t>
                      </a:r>
                      <a:endParaRPr b="1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b="1" lang="ko-KR" sz="1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</a:t>
                      </a: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비즈니스 </a:t>
                      </a:r>
                      <a:r>
                        <a:rPr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1차: 게임 내 아이템 판매 (액세서리, 스킨, 캐릭터 등)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2차: 제조사와 협업한 캐릭터 판매 (e.g. 카카오)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수익 : 3,645만원</a:t>
                      </a:r>
                      <a:endParaRPr b="1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 모바일 화면 내 </a:t>
                      </a:r>
                      <a:r>
                        <a:rPr b="1" lang="ko-KR" sz="1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배너 광고 </a:t>
                      </a:r>
                      <a:r>
                        <a:rPr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(유저 확보 이후 전략)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수익 : 390만원</a:t>
                      </a:r>
                      <a:endParaRPr b="1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8"/>
          <p:cNvSpPr txBox="1"/>
          <p:nvPr/>
        </p:nvSpPr>
        <p:spPr>
          <a:xfrm>
            <a:off x="8908601" y="6246055"/>
            <a:ext cx="3066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연간 수익 추정 : </a:t>
            </a:r>
            <a:r>
              <a:rPr b="1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23,475만원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9"/>
          <p:cNvCxnSpPr/>
          <p:nvPr/>
        </p:nvCxnSpPr>
        <p:spPr>
          <a:xfrm>
            <a:off x="0" y="828675"/>
            <a:ext cx="3600000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9"/>
          <p:cNvSpPr txBox="1"/>
          <p:nvPr/>
        </p:nvSpPr>
        <p:spPr>
          <a:xfrm>
            <a:off x="131975" y="212542"/>
            <a:ext cx="406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VI. 향후 계획</a:t>
            </a: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1277375" y="2999068"/>
            <a:ext cx="10140554" cy="1417442"/>
            <a:chOff x="1918398" y="2442887"/>
            <a:chExt cx="10140554" cy="1417442"/>
          </a:xfrm>
        </p:grpSpPr>
        <p:grpSp>
          <p:nvGrpSpPr>
            <p:cNvPr id="297" name="Google Shape;297;p9"/>
            <p:cNvGrpSpPr/>
            <p:nvPr/>
          </p:nvGrpSpPr>
          <p:grpSpPr>
            <a:xfrm>
              <a:off x="9548673" y="2838832"/>
              <a:ext cx="1951123" cy="504056"/>
              <a:chOff x="1748034" y="2643770"/>
              <a:chExt cx="1951123" cy="504056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rect b="b" l="l" r="r" t="t"/>
                <a:pathLst>
                  <a:path extrusionOk="0" h="288000" w="1569721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solidFill>
                <a:srgbClr val="009900"/>
              </a:solidFill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solidFill>
                <a:srgbClr val="00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9"/>
            <p:cNvSpPr/>
            <p:nvPr/>
          </p:nvSpPr>
          <p:spPr>
            <a:xfrm>
              <a:off x="7842505" y="2683532"/>
              <a:ext cx="782551" cy="782551"/>
            </a:xfrm>
            <a:prstGeom prst="diamond">
              <a:avLst/>
            </a:pr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8352631" y="2946860"/>
              <a:ext cx="1569721" cy="288000"/>
            </a:xfrm>
            <a:custGeom>
              <a:rect b="b" l="l" r="r" t="t"/>
              <a:pathLst>
                <a:path extrusionOk="0" h="288000" w="1569721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solidFill>
              <a:srgbClr val="3F3F3F"/>
            </a:solidFill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9"/>
            <p:cNvGrpSpPr/>
            <p:nvPr/>
          </p:nvGrpSpPr>
          <p:grpSpPr>
            <a:xfrm>
              <a:off x="6414832" y="2822780"/>
              <a:ext cx="1951123" cy="504056"/>
              <a:chOff x="1748034" y="2643770"/>
              <a:chExt cx="1951123" cy="504056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rect b="b" l="l" r="r" t="t"/>
                <a:pathLst>
                  <a:path extrusionOk="0" h="288000" w="1569721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solidFill>
                <a:srgbClr val="3F3F3F"/>
              </a:solidFill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9"/>
            <p:cNvGrpSpPr/>
            <p:nvPr/>
          </p:nvGrpSpPr>
          <p:grpSpPr>
            <a:xfrm>
              <a:off x="4838359" y="2813255"/>
              <a:ext cx="1951123" cy="504056"/>
              <a:chOff x="1748034" y="2643770"/>
              <a:chExt cx="1951123" cy="504056"/>
            </a:xfrm>
          </p:grpSpPr>
          <p:sp>
            <p:nvSpPr>
              <p:cNvPr id="306" name="Google Shape;306;p9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rect b="b" l="l" r="r" t="t"/>
                <a:pathLst>
                  <a:path extrusionOk="0" h="288000" w="1569721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solidFill>
                <a:srgbClr val="009900"/>
              </a:solidFill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solidFill>
                <a:srgbClr val="00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9"/>
            <p:cNvGrpSpPr/>
            <p:nvPr/>
          </p:nvGrpSpPr>
          <p:grpSpPr>
            <a:xfrm>
              <a:off x="3272437" y="2803730"/>
              <a:ext cx="1951123" cy="504056"/>
              <a:chOff x="1748034" y="2643770"/>
              <a:chExt cx="1951123" cy="504056"/>
            </a:xfrm>
          </p:grpSpPr>
          <p:sp>
            <p:nvSpPr>
              <p:cNvPr id="309" name="Google Shape;309;p9"/>
              <p:cNvSpPr/>
              <p:nvPr/>
            </p:nvSpPr>
            <p:spPr>
              <a:xfrm>
                <a:off x="2129436" y="2758325"/>
                <a:ext cx="1569721" cy="288000"/>
              </a:xfrm>
              <a:custGeom>
                <a:rect b="b" l="l" r="r" t="t"/>
                <a:pathLst>
                  <a:path extrusionOk="0" h="288000" w="1569721">
                    <a:moveTo>
                      <a:pt x="1425721" y="0"/>
                    </a:moveTo>
                    <a:lnTo>
                      <a:pt x="1569721" y="144000"/>
                    </a:lnTo>
                    <a:lnTo>
                      <a:pt x="1425721" y="288000"/>
                    </a:lnTo>
                    <a:lnTo>
                      <a:pt x="1326721" y="189000"/>
                    </a:lnTo>
                    <a:lnTo>
                      <a:pt x="0" y="189000"/>
                    </a:lnTo>
                    <a:lnTo>
                      <a:pt x="0" y="99000"/>
                    </a:lnTo>
                    <a:lnTo>
                      <a:pt x="1326721" y="99000"/>
                    </a:lnTo>
                    <a:close/>
                  </a:path>
                </a:pathLst>
              </a:custGeom>
              <a:solidFill>
                <a:srgbClr val="3F3F3F"/>
              </a:solidFill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1748034" y="2643770"/>
                <a:ext cx="504056" cy="504056"/>
              </a:xfrm>
              <a:prstGeom prst="diamond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1" name="Google Shape;311;p9"/>
            <p:cNvSpPr/>
            <p:nvPr/>
          </p:nvSpPr>
          <p:spPr>
            <a:xfrm>
              <a:off x="1918398" y="2911758"/>
              <a:ext cx="1735441" cy="288000"/>
            </a:xfrm>
            <a:custGeom>
              <a:rect b="b" l="l" r="r" t="t"/>
              <a:pathLst>
                <a:path extrusionOk="0" h="288000" w="1735441">
                  <a:moveTo>
                    <a:pt x="144000" y="0"/>
                  </a:moveTo>
                  <a:lnTo>
                    <a:pt x="243000" y="99000"/>
                  </a:lnTo>
                  <a:lnTo>
                    <a:pt x="1492441" y="99000"/>
                  </a:lnTo>
                  <a:lnTo>
                    <a:pt x="1591441" y="0"/>
                  </a:lnTo>
                  <a:lnTo>
                    <a:pt x="1735441" y="144000"/>
                  </a:lnTo>
                  <a:lnTo>
                    <a:pt x="1591441" y="288000"/>
                  </a:lnTo>
                  <a:lnTo>
                    <a:pt x="1492441" y="189000"/>
                  </a:lnTo>
                  <a:lnTo>
                    <a:pt x="243000" y="189000"/>
                  </a:lnTo>
                  <a:lnTo>
                    <a:pt x="144000" y="288000"/>
                  </a:lnTo>
                  <a:lnTo>
                    <a:pt x="0" y="144000"/>
                  </a:lnTo>
                  <a:close/>
                </a:path>
              </a:pathLst>
            </a:custGeom>
            <a:solidFill>
              <a:srgbClr val="009900"/>
            </a:solidFill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483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7632094" y="3490997"/>
              <a:ext cx="1203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2021.12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6152512" y="2448808"/>
              <a:ext cx="1022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2021.06</a:t>
              </a:r>
              <a:endParaRPr b="1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 txBox="1"/>
            <p:nvPr/>
          </p:nvSpPr>
          <p:spPr>
            <a:xfrm>
              <a:off x="4588989" y="3311315"/>
              <a:ext cx="1022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2020.12</a:t>
              </a:r>
              <a:endParaRPr b="1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 txBox="1"/>
            <p:nvPr/>
          </p:nvSpPr>
          <p:spPr>
            <a:xfrm>
              <a:off x="3012968" y="2442887"/>
              <a:ext cx="1022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2020.06</a:t>
              </a:r>
              <a:endParaRPr b="1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 txBox="1"/>
            <p:nvPr/>
          </p:nvSpPr>
          <p:spPr>
            <a:xfrm>
              <a:off x="9253669" y="2442887"/>
              <a:ext cx="1203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2022.06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 txBox="1"/>
            <p:nvPr/>
          </p:nvSpPr>
          <p:spPr>
            <a:xfrm>
              <a:off x="10855580" y="3466083"/>
              <a:ext cx="1203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2022.12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9"/>
          <p:cNvSpPr txBox="1"/>
          <p:nvPr/>
        </p:nvSpPr>
        <p:spPr>
          <a:xfrm>
            <a:off x="1698495" y="1795807"/>
            <a:ext cx="23698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사용자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3,000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Business 1차 출시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인력 선발 (마케팅)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3516447" y="4491036"/>
            <a:ext cx="312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사용자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8,500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Business 2차 출시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매출: 약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2억원</a:t>
            </a:r>
            <a:endParaRPr/>
          </a:p>
        </p:txBody>
      </p:sp>
      <p:sp>
        <p:nvSpPr>
          <p:cNvPr id="320" name="Google Shape;320;p9"/>
          <p:cNvSpPr txBox="1"/>
          <p:nvPr/>
        </p:nvSpPr>
        <p:spPr>
          <a:xfrm>
            <a:off x="8194443" y="1795807"/>
            <a:ext cx="23698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손익 분기점 달성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1차 추가 게임 개발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9546009" y="4491036"/>
            <a:ext cx="29220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사용자 13,500명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2차 추가 게임 개발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매출: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4억 2,255만원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6795179" y="4491036"/>
            <a:ext cx="2922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글로벌 서비스 출범</a:t>
            </a:r>
            <a:endParaRPr/>
          </a:p>
        </p:txBody>
      </p:sp>
      <p:sp>
        <p:nvSpPr>
          <p:cNvPr id="323" name="Google Shape;323;p9"/>
          <p:cNvSpPr txBox="1"/>
          <p:nvPr/>
        </p:nvSpPr>
        <p:spPr>
          <a:xfrm>
            <a:off x="4946469" y="1795807"/>
            <a:ext cx="2369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글로벌 서비스 준비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2018-08-19T17:09:14Z</dcterms:created>
  <dc:creator>LDDX</dc:creator>
</cp:coreProperties>
</file>