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91" r:id="rId2"/>
    <p:sldId id="292" r:id="rId3"/>
    <p:sldId id="293" r:id="rId4"/>
    <p:sldId id="281" r:id="rId5"/>
    <p:sldId id="282" r:id="rId6"/>
    <p:sldId id="283" r:id="rId7"/>
    <p:sldId id="295" r:id="rId8"/>
    <p:sldId id="284" r:id="rId9"/>
    <p:sldId id="280" r:id="rId10"/>
    <p:sldId id="285" r:id="rId11"/>
    <p:sldId id="286" r:id="rId12"/>
    <p:sldId id="294" r:id="rId13"/>
    <p:sldId id="289" r:id="rId14"/>
  </p:sldIdLst>
  <p:sldSz cx="10080625" cy="6840538"/>
  <p:notesSz cx="6858000" cy="9144000"/>
  <p:embeddedFontLst>
    <p:embeddedFont>
      <p:font typeface="Cambria" pitchFamily="18" charset="0"/>
      <p:regular r:id="rId16"/>
      <p:bold r:id="rId17"/>
      <p:italic r:id="rId18"/>
      <p:boldItalic r:id="rId19"/>
    </p:embeddedFont>
    <p:embeddedFont>
      <p:font typeface="Calibri Light" pitchFamily="34" charset="0"/>
      <p:regular r:id="rId20"/>
      <p:italic r:id="rId21"/>
    </p:embeddedFont>
    <p:embeddedFont>
      <p:font typeface="HY견고딕" pitchFamily="18" charset="-127"/>
      <p:regular r:id="rId22"/>
    </p:embeddedFont>
    <p:embeddedFont>
      <p:font typeface="맑은 고딕" pitchFamily="50" charset="-127"/>
      <p:regular r:id="rId23"/>
      <p:bold r:id="rId24"/>
    </p:embeddedFont>
    <p:embeddedFont>
      <p:font typeface="양재튼튼체B" pitchFamily="18" charset="-127"/>
      <p:regular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조선일보명조" pitchFamily="18" charset="-127"/>
      <p:regular r:id="rId30"/>
    </p:embeddedFont>
    <p:embeddedFont>
      <p:font typeface="Arial Black" pitchFamily="34" charset="0"/>
      <p:bold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9A"/>
    <a:srgbClr val="1E458A"/>
    <a:srgbClr val="1C4082"/>
    <a:srgbClr val="295EBD"/>
    <a:srgbClr val="2453A5"/>
    <a:srgbClr val="FDFDFD"/>
    <a:srgbClr val="285BB6"/>
    <a:srgbClr val="2E4493"/>
    <a:srgbClr val="0047D6"/>
    <a:srgbClr val="002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424" autoAdjust="0"/>
  </p:normalViewPr>
  <p:slideViewPr>
    <p:cSldViewPr snapToGrid="0">
      <p:cViewPr varScale="1">
        <p:scale>
          <a:sx n="62" d="100"/>
          <a:sy n="62" d="100"/>
        </p:scale>
        <p:origin x="-72" y="-948"/>
      </p:cViewPr>
      <p:guideLst>
        <p:guide orient="horz" pos="215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FA8D-933B-4660-8D18-DCD2E8CB12C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1143000"/>
            <a:ext cx="4546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89107-BE21-4A02-A712-EA271EE0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0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9107-BE21-4A02-A712-EA271EE0C5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8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문제</a:t>
            </a:r>
            <a:r>
              <a:rPr lang="en-US" altLang="ko-KR" dirty="0"/>
              <a:t>: </a:t>
            </a:r>
            <a:r>
              <a:rPr lang="ko-KR" altLang="en-US" dirty="0"/>
              <a:t> 기존 모금액 이상 모일 경우</a:t>
            </a:r>
            <a:r>
              <a:rPr lang="en-US" altLang="ko-KR" dirty="0"/>
              <a:t> </a:t>
            </a:r>
            <a:r>
              <a:rPr lang="ko-KR" altLang="en-US" dirty="0" err="1"/>
              <a:t>환불등의</a:t>
            </a:r>
            <a:r>
              <a:rPr lang="ko-KR" altLang="en-US" dirty="0"/>
              <a:t> 활용 문제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9107-BE21-4A02-A712-EA271EE0C5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5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문제</a:t>
            </a:r>
            <a:r>
              <a:rPr lang="en-US" altLang="ko-KR" dirty="0"/>
              <a:t>: </a:t>
            </a:r>
            <a:r>
              <a:rPr lang="ko-KR" altLang="en-US" dirty="0"/>
              <a:t> 기존 모금액 이상 모일 경우</a:t>
            </a:r>
            <a:r>
              <a:rPr lang="en-US" altLang="ko-KR" dirty="0"/>
              <a:t> </a:t>
            </a:r>
            <a:r>
              <a:rPr lang="ko-KR" altLang="en-US" dirty="0" err="1"/>
              <a:t>환불등의</a:t>
            </a:r>
            <a:r>
              <a:rPr lang="ko-KR" altLang="en-US" dirty="0"/>
              <a:t> 활용 문제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9107-BE21-4A02-A712-EA271EE0C5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5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문제</a:t>
            </a:r>
            <a:r>
              <a:rPr lang="en-US" altLang="ko-KR" dirty="0"/>
              <a:t>: </a:t>
            </a:r>
            <a:r>
              <a:rPr lang="ko-KR" altLang="en-US" dirty="0"/>
              <a:t> 기존 모금액 이상 모일 경우</a:t>
            </a:r>
            <a:r>
              <a:rPr lang="en-US" altLang="ko-KR" dirty="0"/>
              <a:t> </a:t>
            </a:r>
            <a:r>
              <a:rPr lang="ko-KR" altLang="en-US" dirty="0" err="1"/>
              <a:t>환불등의</a:t>
            </a:r>
            <a:r>
              <a:rPr lang="ko-KR" altLang="en-US" dirty="0"/>
              <a:t> 활용 문제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9107-BE21-4A02-A712-EA271EE0C5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4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문제</a:t>
            </a:r>
            <a:r>
              <a:rPr lang="en-US" altLang="ko-KR" dirty="0"/>
              <a:t>: </a:t>
            </a:r>
            <a:r>
              <a:rPr lang="ko-KR" altLang="en-US" dirty="0"/>
              <a:t> 기존 모금액 이상 모일 경우</a:t>
            </a:r>
            <a:r>
              <a:rPr lang="en-US" altLang="ko-KR" dirty="0"/>
              <a:t> </a:t>
            </a:r>
            <a:r>
              <a:rPr lang="ko-KR" altLang="en-US" dirty="0" err="1"/>
              <a:t>환불등의</a:t>
            </a:r>
            <a:r>
              <a:rPr lang="ko-KR" altLang="en-US" dirty="0"/>
              <a:t> 활용 문제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9107-BE21-4A02-A712-EA271EE0C5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문제</a:t>
            </a:r>
            <a:r>
              <a:rPr lang="en-US" altLang="ko-KR" dirty="0"/>
              <a:t>: </a:t>
            </a:r>
            <a:r>
              <a:rPr lang="ko-KR" altLang="en-US" dirty="0"/>
              <a:t> 기존 모금액 이상 모일 경우</a:t>
            </a:r>
            <a:r>
              <a:rPr lang="en-US" altLang="ko-KR" dirty="0"/>
              <a:t> </a:t>
            </a:r>
            <a:r>
              <a:rPr lang="ko-KR" altLang="en-US" dirty="0" err="1"/>
              <a:t>환불등의</a:t>
            </a:r>
            <a:r>
              <a:rPr lang="ko-KR" altLang="en-US" dirty="0"/>
              <a:t> 활용 문제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9107-BE21-4A02-A712-EA271EE0C5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7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문제</a:t>
            </a:r>
            <a:r>
              <a:rPr lang="en-US" altLang="ko-KR" dirty="0"/>
              <a:t>: </a:t>
            </a:r>
            <a:r>
              <a:rPr lang="ko-KR" altLang="en-US" dirty="0"/>
              <a:t> 기존 모금액 이상 모일 경우</a:t>
            </a:r>
            <a:r>
              <a:rPr lang="en-US" altLang="ko-KR" dirty="0"/>
              <a:t> </a:t>
            </a:r>
            <a:r>
              <a:rPr lang="ko-KR" altLang="en-US" dirty="0" err="1"/>
              <a:t>환불등의</a:t>
            </a:r>
            <a:r>
              <a:rPr lang="ko-KR" altLang="en-US" dirty="0"/>
              <a:t> 활용 문제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9107-BE21-4A02-A712-EA271EE0C5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9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문제</a:t>
            </a:r>
            <a:r>
              <a:rPr lang="en-US" altLang="ko-KR" dirty="0"/>
              <a:t>: </a:t>
            </a:r>
            <a:r>
              <a:rPr lang="ko-KR" altLang="en-US" dirty="0"/>
              <a:t> 기존 모금액 이상 모일 경우</a:t>
            </a:r>
            <a:r>
              <a:rPr lang="en-US" altLang="ko-KR" dirty="0"/>
              <a:t> </a:t>
            </a:r>
            <a:r>
              <a:rPr lang="ko-KR" altLang="en-US" dirty="0" err="1"/>
              <a:t>환불등의</a:t>
            </a:r>
            <a:r>
              <a:rPr lang="ko-KR" altLang="en-US" dirty="0"/>
              <a:t> 활용 문제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9107-BE21-4A02-A712-EA271EE0C5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3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문제</a:t>
            </a:r>
            <a:r>
              <a:rPr lang="en-US" altLang="ko-KR" dirty="0"/>
              <a:t>: </a:t>
            </a:r>
            <a:r>
              <a:rPr lang="ko-KR" altLang="en-US" dirty="0"/>
              <a:t> 기존 모금액 이상 모일 경우</a:t>
            </a:r>
            <a:r>
              <a:rPr lang="en-US" altLang="ko-KR" dirty="0"/>
              <a:t> </a:t>
            </a:r>
            <a:r>
              <a:rPr lang="ko-KR" altLang="en-US" dirty="0" err="1"/>
              <a:t>환불등의</a:t>
            </a:r>
            <a:r>
              <a:rPr lang="ko-KR" altLang="en-US" dirty="0"/>
              <a:t> 활용 문제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9107-BE21-4A02-A712-EA271EE0C5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7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문제</a:t>
            </a:r>
            <a:r>
              <a:rPr lang="en-US" altLang="ko-KR" dirty="0"/>
              <a:t>: </a:t>
            </a:r>
            <a:r>
              <a:rPr lang="ko-KR" altLang="en-US" dirty="0"/>
              <a:t> 기존 모금액 이상 모일 경우</a:t>
            </a:r>
            <a:r>
              <a:rPr lang="en-US" altLang="ko-KR" dirty="0"/>
              <a:t> </a:t>
            </a:r>
            <a:r>
              <a:rPr lang="ko-KR" altLang="en-US" dirty="0" err="1"/>
              <a:t>환불등의</a:t>
            </a:r>
            <a:r>
              <a:rPr lang="ko-KR" altLang="en-US" dirty="0"/>
              <a:t> 활용 문제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89107-BE21-4A02-A712-EA271EE0C5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6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5BAC-C2CE-44C3-9444-6BE5E1F5F4A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ADC-7EFA-43B9-B477-16445AEB45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A2D28D6-53FD-4EAF-B673-0AF3D566E8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702590" y="5342865"/>
            <a:ext cx="40534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5348464">
            <a:extLst>
              <a:ext uri="{FF2B5EF4-FFF2-40B4-BE49-F238E27FC236}">
                <a16:creationId xmlns="" xmlns:a16="http://schemas.microsoft.com/office/drawing/2014/main" id="{3946493D-6A91-410B-8C72-647FDBDEC9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1" y="0"/>
            <a:ext cx="1516033" cy="4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3754DD38-947E-4B7B-A732-81B3685569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81" y="5916305"/>
            <a:ext cx="693042" cy="9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64197"/>
            <a:ext cx="8694539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820976"/>
            <a:ext cx="8694539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340167"/>
            <a:ext cx="226814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5BAC-C2CE-44C3-9444-6BE5E1F5F4A4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340167"/>
            <a:ext cx="340221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340167"/>
            <a:ext cx="226814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3ADC-7EFA-43B9-B477-16445AEB4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2114" rtl="0" eaLnBrk="1" latinLnBrk="1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1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9D40648-9A5A-497C-938B-3CDE4EFE7B95}"/>
              </a:ext>
            </a:extLst>
          </p:cNvPr>
          <p:cNvSpPr/>
          <p:nvPr/>
        </p:nvSpPr>
        <p:spPr>
          <a:xfrm>
            <a:off x="3595725" y="1"/>
            <a:ext cx="2956232" cy="1024994"/>
          </a:xfrm>
          <a:prstGeom prst="rect">
            <a:avLst/>
          </a:prstGeom>
          <a:solidFill>
            <a:srgbClr val="2453A5"/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 spc="-1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A6AB008-F4AE-4703-847A-B75FC677F342}"/>
              </a:ext>
            </a:extLst>
          </p:cNvPr>
          <p:cNvSpPr/>
          <p:nvPr/>
        </p:nvSpPr>
        <p:spPr>
          <a:xfrm>
            <a:off x="3562197" y="1724251"/>
            <a:ext cx="2956232" cy="4251991"/>
          </a:xfrm>
          <a:prstGeom prst="rect">
            <a:avLst/>
          </a:prstGeom>
          <a:solidFill>
            <a:srgbClr val="2453A5"/>
          </a:solidFill>
          <a:ln>
            <a:solidFill>
              <a:schemeClr val="bg1"/>
            </a:solidFill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 spc="-1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3CDC4DB-6180-4A6B-A891-7DAA0DD5CED9}"/>
              </a:ext>
            </a:extLst>
          </p:cNvPr>
          <p:cNvSpPr txBox="1"/>
          <p:nvPr/>
        </p:nvSpPr>
        <p:spPr>
          <a:xfrm>
            <a:off x="3724101" y="98056"/>
            <a:ext cx="2699480" cy="82888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788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INDEX</a:t>
            </a:r>
            <a:endParaRPr lang="ko-KR" altLang="en-US" sz="4788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4A696F75-35D2-4D4F-B3BE-ED1787E3CF76}"/>
              </a:ext>
            </a:extLst>
          </p:cNvPr>
          <p:cNvGrpSpPr/>
          <p:nvPr/>
        </p:nvGrpSpPr>
        <p:grpSpPr>
          <a:xfrm>
            <a:off x="3681031" y="1742566"/>
            <a:ext cx="2699480" cy="716372"/>
            <a:chOff x="3701609" y="1874854"/>
            <a:chExt cx="2706371" cy="718201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C2CFD35-E363-439D-8D49-408568A820D6}"/>
                </a:ext>
              </a:extLst>
            </p:cNvPr>
            <p:cNvSpPr txBox="1"/>
            <p:nvPr/>
          </p:nvSpPr>
          <p:spPr>
            <a:xfrm>
              <a:off x="3701609" y="1874854"/>
              <a:ext cx="2706371" cy="40011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95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01</a:t>
              </a:r>
              <a:endParaRPr lang="ko-KR" altLang="en-US" sz="1995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77BF4F5A-F4E8-44D2-80B7-7A42E27160FA}"/>
                </a:ext>
              </a:extLst>
            </p:cNvPr>
            <p:cNvCxnSpPr/>
            <p:nvPr/>
          </p:nvCxnSpPr>
          <p:spPr>
            <a:xfrm>
              <a:off x="4362589" y="2311579"/>
              <a:ext cx="13680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B4346FE-9881-4C9A-BFD8-3D336EC3346F}"/>
                </a:ext>
              </a:extLst>
            </p:cNvPr>
            <p:cNvSpPr txBox="1"/>
            <p:nvPr/>
          </p:nvSpPr>
          <p:spPr>
            <a:xfrm>
              <a:off x="3701609" y="2285278"/>
              <a:ext cx="2706371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97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개발 동기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9D18C8B8-A4A2-4C42-879D-7F4D32ACA9B2}"/>
              </a:ext>
            </a:extLst>
          </p:cNvPr>
          <p:cNvGrpSpPr/>
          <p:nvPr/>
        </p:nvGrpSpPr>
        <p:grpSpPr>
          <a:xfrm>
            <a:off x="3681031" y="2552371"/>
            <a:ext cx="2718562" cy="716372"/>
            <a:chOff x="3701609" y="2866624"/>
            <a:chExt cx="2725502" cy="71820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EA8B088-43C5-40DA-B386-6AC4C87C332B}"/>
                </a:ext>
              </a:extLst>
            </p:cNvPr>
            <p:cNvSpPr txBox="1"/>
            <p:nvPr/>
          </p:nvSpPr>
          <p:spPr>
            <a:xfrm>
              <a:off x="3701609" y="2866624"/>
              <a:ext cx="2706371" cy="40011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95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02</a:t>
              </a:r>
              <a:endParaRPr lang="ko-KR" altLang="en-US" sz="1995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6747DBAE-0484-43D8-B5F9-3499CD88BC6D}"/>
                </a:ext>
              </a:extLst>
            </p:cNvPr>
            <p:cNvCxnSpPr/>
            <p:nvPr/>
          </p:nvCxnSpPr>
          <p:spPr>
            <a:xfrm>
              <a:off x="4362589" y="3303349"/>
              <a:ext cx="13680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14059336-D0B9-4346-9CF3-1D3EB6A24157}"/>
                </a:ext>
              </a:extLst>
            </p:cNvPr>
            <p:cNvSpPr txBox="1"/>
            <p:nvPr/>
          </p:nvSpPr>
          <p:spPr>
            <a:xfrm>
              <a:off x="3720740" y="3277048"/>
              <a:ext cx="2706371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97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현재 문제점 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A8668E4D-3C2A-49FF-BB2B-E622BEA781E1}"/>
              </a:ext>
            </a:extLst>
          </p:cNvPr>
          <p:cNvGrpSpPr/>
          <p:nvPr/>
        </p:nvGrpSpPr>
        <p:grpSpPr>
          <a:xfrm>
            <a:off x="3681031" y="3362175"/>
            <a:ext cx="2699480" cy="716707"/>
            <a:chOff x="3701609" y="3858394"/>
            <a:chExt cx="2706371" cy="718537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76A11F5-C12F-4286-8B81-668B522EA9C2}"/>
                </a:ext>
              </a:extLst>
            </p:cNvPr>
            <p:cNvSpPr txBox="1"/>
            <p:nvPr/>
          </p:nvSpPr>
          <p:spPr>
            <a:xfrm>
              <a:off x="3701609" y="3858394"/>
              <a:ext cx="2706371" cy="40011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95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03</a:t>
              </a:r>
              <a:endParaRPr lang="ko-KR" altLang="en-US" sz="1995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419DB71C-9199-4895-A41D-B492C917C148}"/>
                </a:ext>
              </a:extLst>
            </p:cNvPr>
            <p:cNvCxnSpPr/>
            <p:nvPr/>
          </p:nvCxnSpPr>
          <p:spPr>
            <a:xfrm>
              <a:off x="4362589" y="4295119"/>
              <a:ext cx="13680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CA8209D-92A4-4504-85F3-CA53C330258A}"/>
                </a:ext>
              </a:extLst>
            </p:cNvPr>
            <p:cNvSpPr txBox="1"/>
            <p:nvPr/>
          </p:nvSpPr>
          <p:spPr>
            <a:xfrm>
              <a:off x="3701609" y="4268818"/>
              <a:ext cx="2706371" cy="308113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97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해결 방안</a:t>
              </a:r>
              <a:r>
                <a:rPr lang="en-US" altLang="ko-KR" sz="1397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(</a:t>
              </a:r>
              <a:r>
                <a:rPr lang="ko-KR" altLang="en-US" sz="1397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차별성</a:t>
              </a:r>
              <a:r>
                <a:rPr lang="en-US" altLang="ko-KR" sz="1397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)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547288D6-C736-4AD8-8BF9-36DBB7336202}"/>
              </a:ext>
            </a:extLst>
          </p:cNvPr>
          <p:cNvGrpSpPr/>
          <p:nvPr/>
        </p:nvGrpSpPr>
        <p:grpSpPr>
          <a:xfrm>
            <a:off x="3681031" y="4171981"/>
            <a:ext cx="2699480" cy="716372"/>
            <a:chOff x="3701609" y="4850164"/>
            <a:chExt cx="2706371" cy="718201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DD404780-0894-494E-BC85-82901EA84871}"/>
                </a:ext>
              </a:extLst>
            </p:cNvPr>
            <p:cNvSpPr txBox="1"/>
            <p:nvPr/>
          </p:nvSpPr>
          <p:spPr>
            <a:xfrm>
              <a:off x="3701609" y="4850164"/>
              <a:ext cx="2706371" cy="40011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95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04</a:t>
              </a:r>
              <a:endParaRPr lang="ko-KR" altLang="en-US" sz="1995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285895E3-23CF-4827-8E27-CE6B0937742B}"/>
                </a:ext>
              </a:extLst>
            </p:cNvPr>
            <p:cNvCxnSpPr/>
            <p:nvPr/>
          </p:nvCxnSpPr>
          <p:spPr>
            <a:xfrm>
              <a:off x="4362589" y="5286889"/>
              <a:ext cx="13680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4655FB8-0AD9-4BDC-B1C4-CB26525D36C8}"/>
                </a:ext>
              </a:extLst>
            </p:cNvPr>
            <p:cNvSpPr txBox="1"/>
            <p:nvPr/>
          </p:nvSpPr>
          <p:spPr>
            <a:xfrm>
              <a:off x="3701609" y="5260588"/>
              <a:ext cx="2706371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97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기술 구현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A18913CC-142C-4E6C-B6DE-2B64B5C28DAE}"/>
              </a:ext>
            </a:extLst>
          </p:cNvPr>
          <p:cNvGrpSpPr/>
          <p:nvPr/>
        </p:nvGrpSpPr>
        <p:grpSpPr>
          <a:xfrm>
            <a:off x="3681031" y="4981783"/>
            <a:ext cx="2699480" cy="716372"/>
            <a:chOff x="3701609" y="4850164"/>
            <a:chExt cx="2706371" cy="718201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E83679-E96C-4FC0-AFBF-D61AFB423A89}"/>
                </a:ext>
              </a:extLst>
            </p:cNvPr>
            <p:cNvSpPr txBox="1"/>
            <p:nvPr/>
          </p:nvSpPr>
          <p:spPr>
            <a:xfrm>
              <a:off x="3701609" y="4850164"/>
              <a:ext cx="2706371" cy="40011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95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05</a:t>
              </a:r>
              <a:endParaRPr lang="ko-KR" altLang="en-US" sz="1995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8DB80D66-9FDF-4656-9E0A-D808B39D89BB}"/>
                </a:ext>
              </a:extLst>
            </p:cNvPr>
            <p:cNvCxnSpPr/>
            <p:nvPr/>
          </p:nvCxnSpPr>
          <p:spPr>
            <a:xfrm>
              <a:off x="4362589" y="5286889"/>
              <a:ext cx="13680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FA64197-7765-457E-B17C-119D0D29D272}"/>
                </a:ext>
              </a:extLst>
            </p:cNvPr>
            <p:cNvSpPr txBox="1"/>
            <p:nvPr/>
          </p:nvSpPr>
          <p:spPr>
            <a:xfrm>
              <a:off x="3701609" y="5260588"/>
              <a:ext cx="2706371" cy="307777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97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조선일보명조" panose="02030304000000000000" pitchFamily="18" charset="-127"/>
                </a:rPr>
                <a:t>Business Model</a:t>
              </a:r>
              <a:endParaRPr lang="ko-KR" altLang="en-US" sz="1397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0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302A26-A923-44B2-BBDC-CF9B4B9F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" y="1629405"/>
            <a:ext cx="8694539" cy="4340259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dirty="0" smtClean="0">
                <a:latin typeface="양재튼튼체B" pitchFamily="18" charset="-127"/>
                <a:ea typeface="양재튼튼체B" pitchFamily="18" charset="-127"/>
              </a:rPr>
              <a:t>Transaction</a:t>
            </a:r>
            <a:r>
              <a:rPr lang="ko-KR" altLang="en-US" dirty="0" smtClean="0">
                <a:latin typeface="양재튼튼체B" pitchFamily="18" charset="-127"/>
                <a:ea typeface="양재튼튼체B" pitchFamily="18" charset="-127"/>
              </a:rPr>
              <a:t>을 활용한 게시판 구성</a:t>
            </a:r>
            <a:endParaRPr lang="en-US" altLang="ko-KR" dirty="0" smtClean="0">
              <a:latin typeface="양재튼튼체B" pitchFamily="18" charset="-127"/>
              <a:ea typeface="양재튼튼체B" pitchFamily="18" charset="-127"/>
            </a:endParaRPr>
          </a:p>
          <a:p>
            <a:pPr marL="0" indent="0" fontAlgn="base">
              <a:buNone/>
            </a:pPr>
            <a:endParaRPr lang="en-US" altLang="ko-KR" sz="2800" dirty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게시판 보기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: </a:t>
            </a:r>
            <a:r>
              <a:rPr lang="en-US" altLang="ko-KR" sz="2000" dirty="0" err="1" smtClean="0">
                <a:latin typeface="양재튼튼체B" pitchFamily="18" charset="-127"/>
                <a:ea typeface="양재튼튼체B" pitchFamily="18" charset="-127"/>
              </a:rPr>
              <a:t>Etherscan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 API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를 통해 검색</a:t>
            </a: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게시판 글쓰기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: 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삼성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SDK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와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Node.js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로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transaction 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생성 및 배포</a:t>
            </a: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프로필 확인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: </a:t>
            </a:r>
            <a:r>
              <a:rPr lang="en-US" altLang="ko-KR" sz="2000" dirty="0" err="1" smtClean="0">
                <a:latin typeface="양재튼튼체B" pitchFamily="18" charset="-127"/>
                <a:ea typeface="양재튼튼체B" pitchFamily="18" charset="-127"/>
              </a:rPr>
              <a:t>Hexlant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 Node API, </a:t>
            </a:r>
            <a:r>
              <a:rPr lang="en-US" altLang="ko-KR" sz="2000" dirty="0" err="1" smtClean="0">
                <a:latin typeface="양재튼튼체B" pitchFamily="18" charset="-127"/>
                <a:ea typeface="양재튼튼체B" pitchFamily="18" charset="-127"/>
              </a:rPr>
              <a:t>Etherscan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 API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를 통해 자기 계정에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		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대한 정보 검색</a:t>
            </a:r>
            <a:endParaRPr lang="en-US" altLang="ko-KR" sz="2000" dirty="0">
              <a:latin typeface="양재튼튼체B" pitchFamily="18" charset="-127"/>
              <a:ea typeface="양재튼튼체B" pitchFamily="18" charset="-127"/>
            </a:endParaRPr>
          </a:p>
          <a:p>
            <a:pPr marL="0" indent="0" fontAlgn="base">
              <a:buNone/>
            </a:pPr>
            <a:endParaRPr lang="en-US" altLang="ko-KR" dirty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ko-KR" altLang="en-US" dirty="0">
              <a:latin typeface="양재튼튼체B" pitchFamily="18" charset="-127"/>
              <a:ea typeface="양재튼튼체B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2E5043-1ACA-42BE-B612-8A0522E9DD35}"/>
              </a:ext>
            </a:extLst>
          </p:cNvPr>
          <p:cNvSpPr txBox="1"/>
          <p:nvPr/>
        </p:nvSpPr>
        <p:spPr>
          <a:xfrm>
            <a:off x="1688969" y="384198"/>
            <a:ext cx="6114620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latin typeface="HY견고딕" pitchFamily="18" charset="-127"/>
                <a:ea typeface="HY견고딕" pitchFamily="18" charset="-127"/>
              </a:rPr>
              <a:t>기술 구현</a:t>
            </a:r>
            <a:endParaRPr lang="en-US" altLang="ko-KR" sz="3200" spc="-15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2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302A26-A923-44B2-BBDC-CF9B4B9F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60" y="1673040"/>
            <a:ext cx="8694539" cy="4340259"/>
          </a:xfrm>
        </p:spPr>
        <p:txBody>
          <a:bodyPr/>
          <a:lstStyle/>
          <a:p>
            <a:pPr marL="0" indent="0" fontAlgn="base">
              <a:buNone/>
            </a:pPr>
            <a:r>
              <a:rPr lang="ko-KR" altLang="en-US" b="1" dirty="0" err="1" smtClean="0">
                <a:latin typeface="양재튼튼체B" pitchFamily="18" charset="-127"/>
                <a:ea typeface="양재튼튼체B" pitchFamily="18" charset="-127"/>
              </a:rPr>
              <a:t>스마트컨트랙트를</a:t>
            </a:r>
            <a:r>
              <a:rPr lang="ko-KR" altLang="en-US" b="1" dirty="0" smtClean="0">
                <a:latin typeface="양재튼튼체B" pitchFamily="18" charset="-127"/>
                <a:ea typeface="양재튼튼체B" pitchFamily="18" charset="-127"/>
              </a:rPr>
              <a:t> 활용한 </a:t>
            </a:r>
            <a:r>
              <a:rPr lang="ko-KR" altLang="en-US" b="1" dirty="0" err="1" smtClean="0">
                <a:latin typeface="양재튼튼체B" pitchFamily="18" charset="-127"/>
                <a:ea typeface="양재튼튼체B" pitchFamily="18" charset="-127"/>
              </a:rPr>
              <a:t>크라우드</a:t>
            </a:r>
            <a:r>
              <a:rPr lang="ko-KR" altLang="en-US" b="1" dirty="0" smtClean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ko-KR" altLang="en-US" b="1" dirty="0" err="1" smtClean="0">
                <a:latin typeface="양재튼튼체B" pitchFamily="18" charset="-127"/>
                <a:ea typeface="양재튼튼체B" pitchFamily="18" charset="-127"/>
              </a:rPr>
              <a:t>펀딩</a:t>
            </a:r>
            <a:endParaRPr lang="ko-KR" altLang="en-US" b="1" dirty="0">
              <a:latin typeface="양재튼튼체B" pitchFamily="18" charset="-127"/>
              <a:ea typeface="양재튼튼체B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2E5043-1ACA-42BE-B612-8A0522E9DD35}"/>
              </a:ext>
            </a:extLst>
          </p:cNvPr>
          <p:cNvSpPr txBox="1"/>
          <p:nvPr/>
        </p:nvSpPr>
        <p:spPr>
          <a:xfrm>
            <a:off x="1688970" y="443516"/>
            <a:ext cx="6114620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latin typeface="HY견고딕" pitchFamily="18" charset="-127"/>
                <a:ea typeface="HY견고딕" pitchFamily="18" charset="-127"/>
              </a:rPr>
              <a:t>기술 구현</a:t>
            </a:r>
            <a:endParaRPr lang="en-US" altLang="ko-KR" sz="3200" spc="-1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916" y="2823776"/>
            <a:ext cx="30007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스마트 </a:t>
            </a:r>
            <a:r>
              <a:rPr lang="ko-KR" altLang="en-US" sz="2000" dirty="0" err="1" smtClean="0">
                <a:latin typeface="양재튼튼체B" pitchFamily="18" charset="-127"/>
                <a:ea typeface="양재튼튼체B" pitchFamily="18" charset="-127"/>
              </a:rPr>
              <a:t>컨트랙트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Deploy</a:t>
            </a:r>
          </a:p>
          <a:p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Creator Address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Recipient Address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Due Time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Campaign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Minimum Target</a:t>
            </a:r>
            <a:endParaRPr lang="ko-KR" altLang="en-US" sz="2000" dirty="0">
              <a:latin typeface="양재튼튼체B" pitchFamily="18" charset="-127"/>
              <a:ea typeface="양재튼튼체B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454732" y="3681017"/>
            <a:ext cx="583096" cy="532288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6" y="2148841"/>
            <a:ext cx="2034614" cy="359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8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="" xmlns:a16="http://schemas.microsoft.com/office/drawing/2014/main" id="{6715D4A3-256C-4EA7-A772-D12CDB5A30D2}"/>
              </a:ext>
            </a:extLst>
          </p:cNvPr>
          <p:cNvSpPr txBox="1">
            <a:spLocks/>
          </p:cNvSpPr>
          <p:nvPr/>
        </p:nvSpPr>
        <p:spPr>
          <a:xfrm>
            <a:off x="693041" y="0"/>
            <a:ext cx="8694539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Business</a:t>
            </a:r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Model</a:t>
            </a:r>
            <a:endParaRPr lang="en-US" altLang="ko-KR" sz="32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AAE41A8-F333-4DA8-978F-1DCE7101911A}"/>
              </a:ext>
            </a:extLst>
          </p:cNvPr>
          <p:cNvGrpSpPr/>
          <p:nvPr/>
        </p:nvGrpSpPr>
        <p:grpSpPr>
          <a:xfrm>
            <a:off x="849037" y="1853974"/>
            <a:ext cx="8637630" cy="3340754"/>
            <a:chOff x="1053761" y="1247775"/>
            <a:chExt cx="10446772" cy="4040470"/>
          </a:xfrm>
        </p:grpSpPr>
        <p:cxnSp>
          <p:nvCxnSpPr>
            <p:cNvPr id="4" name="연결선: 구부러짐 3">
              <a:extLst>
                <a:ext uri="{FF2B5EF4-FFF2-40B4-BE49-F238E27FC236}">
                  <a16:creationId xmlns="" xmlns:a16="http://schemas.microsoft.com/office/drawing/2014/main" id="{390F45CA-850A-413E-999B-2556652F3BF8}"/>
                </a:ext>
              </a:extLst>
            </p:cNvPr>
            <p:cNvCxnSpPr>
              <a:endCxn id="38" idx="5"/>
            </p:cNvCxnSpPr>
            <p:nvPr/>
          </p:nvCxnSpPr>
          <p:spPr>
            <a:xfrm rot="16200000" flipH="1">
              <a:off x="9131595" y="2816520"/>
              <a:ext cx="1779594" cy="54966"/>
            </a:xfrm>
            <a:prstGeom prst="curvedConnector4">
              <a:avLst>
                <a:gd name="adj1" fmla="val 20582"/>
                <a:gd name="adj2" fmla="val -148984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연결선: 구부러짐 4">
              <a:extLst>
                <a:ext uri="{FF2B5EF4-FFF2-40B4-BE49-F238E27FC236}">
                  <a16:creationId xmlns="" xmlns:a16="http://schemas.microsoft.com/office/drawing/2014/main" id="{A4D31094-4BB3-47E5-B581-63BD0EAD1919}"/>
                </a:ext>
              </a:extLst>
            </p:cNvPr>
            <p:cNvCxnSpPr>
              <a:endCxn id="35" idx="5"/>
            </p:cNvCxnSpPr>
            <p:nvPr/>
          </p:nvCxnSpPr>
          <p:spPr>
            <a:xfrm rot="16200000" flipH="1">
              <a:off x="7321506" y="2806027"/>
              <a:ext cx="1869239" cy="165597"/>
            </a:xfrm>
            <a:prstGeom prst="curvedConnector4">
              <a:avLst>
                <a:gd name="adj1" fmla="val 19120"/>
                <a:gd name="adj2" fmla="val 492025"/>
              </a:avLst>
            </a:prstGeom>
            <a:ln w="19050">
              <a:solidFill>
                <a:srgbClr val="EC1C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C9E23FA1-BB90-4FC4-8DE1-8BA0EB7DA084}"/>
                </a:ext>
              </a:extLst>
            </p:cNvPr>
            <p:cNvSpPr txBox="1"/>
            <p:nvPr/>
          </p:nvSpPr>
          <p:spPr>
            <a:xfrm>
              <a:off x="8485185" y="4961061"/>
              <a:ext cx="1006599" cy="32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58" b="1" dirty="0">
                  <a:latin typeface="양재튼튼체B" pitchFamily="18" charset="-127"/>
                  <a:ea typeface="양재튼튼체B" pitchFamily="18" charset="-127"/>
                </a:rPr>
                <a:t>광고 모델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1AD31CC5-8B61-4A2D-9DF0-40EFBCF91794}"/>
                </a:ext>
              </a:extLst>
            </p:cNvPr>
            <p:cNvGrpSpPr/>
            <p:nvPr/>
          </p:nvGrpSpPr>
          <p:grpSpPr>
            <a:xfrm>
              <a:off x="1247228" y="1852994"/>
              <a:ext cx="4571328" cy="2740378"/>
              <a:chOff x="1919871" y="396236"/>
              <a:chExt cx="8476413" cy="5081362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="" xmlns:a16="http://schemas.microsoft.com/office/drawing/2014/main" id="{5657AF02-C108-4E12-960A-3F85AAC593D1}"/>
                  </a:ext>
                </a:extLst>
              </p:cNvPr>
              <p:cNvGrpSpPr/>
              <p:nvPr/>
            </p:nvGrpSpPr>
            <p:grpSpPr>
              <a:xfrm>
                <a:off x="8175641" y="396236"/>
                <a:ext cx="2150495" cy="1740289"/>
                <a:chOff x="8256323" y="1696117"/>
                <a:chExt cx="2150495" cy="1740289"/>
              </a:xfrm>
            </p:grpSpPr>
            <p:pic>
              <p:nvPicPr>
                <p:cNvPr id="69" name="그림 68">
                  <a:extLst>
                    <a:ext uri="{FF2B5EF4-FFF2-40B4-BE49-F238E27FC236}">
                      <a16:creationId xmlns="" xmlns:a16="http://schemas.microsoft.com/office/drawing/2014/main" id="{091F1AE2-6F2A-4706-8818-6282473BEC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67354" y="1696117"/>
                  <a:ext cx="1201526" cy="1201526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="" xmlns:a16="http://schemas.microsoft.com/office/drawing/2014/main" id="{3F4E4170-EE31-4593-AAEA-1A88BCEC855B}"/>
                    </a:ext>
                  </a:extLst>
                </p:cNvPr>
                <p:cNvSpPr txBox="1"/>
                <p:nvPr/>
              </p:nvSpPr>
              <p:spPr>
                <a:xfrm>
                  <a:off x="8256323" y="2915572"/>
                  <a:ext cx="2150495" cy="520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9" dirty="0"/>
                    <a:t>Enterprise Seller</a:t>
                  </a:r>
                  <a:endParaRPr lang="ko-KR" altLang="en-US" sz="909" dirty="0"/>
                </a:p>
              </p:txBody>
            </p:sp>
          </p:grpSp>
          <p:pic>
            <p:nvPicPr>
              <p:cNvPr id="65" name="그림 64">
                <a:extLst>
                  <a:ext uri="{FF2B5EF4-FFF2-40B4-BE49-F238E27FC236}">
                    <a16:creationId xmlns="" xmlns:a16="http://schemas.microsoft.com/office/drawing/2014/main" id="{55619DC1-E616-4B98-BB39-F92D7BC85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945" y="2389432"/>
                <a:ext cx="1089112" cy="1089112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="" xmlns:a16="http://schemas.microsoft.com/office/drawing/2014/main" id="{7D30E07A-8F11-41EE-83D3-0814A33DC3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099" y="3867651"/>
                <a:ext cx="1089113" cy="1089113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F6455699-F180-4CF6-B3E2-53B473125AB6}"/>
                  </a:ext>
                </a:extLst>
              </p:cNvPr>
              <p:cNvSpPr txBox="1"/>
              <p:nvPr/>
            </p:nvSpPr>
            <p:spPr>
              <a:xfrm>
                <a:off x="1919871" y="3478543"/>
                <a:ext cx="1492619" cy="520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9" dirty="0"/>
                  <a:t>Consumer</a:t>
                </a:r>
                <a:endParaRPr lang="ko-KR" altLang="en-US" sz="909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6E43EE44-47FE-4BC9-8987-C69F8498F44D}"/>
                  </a:ext>
                </a:extLst>
              </p:cNvPr>
              <p:cNvSpPr txBox="1"/>
              <p:nvPr/>
            </p:nvSpPr>
            <p:spPr>
              <a:xfrm>
                <a:off x="8406791" y="4956764"/>
                <a:ext cx="1989493" cy="520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9" dirty="0"/>
                  <a:t>Private Seller</a:t>
                </a:r>
                <a:endParaRPr lang="ko-KR" altLang="en-US" sz="909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1FDFCC5-3D27-4FC9-8FC8-38EDD7AE9E6F}"/>
                </a:ext>
              </a:extLst>
            </p:cNvPr>
            <p:cNvSpPr txBox="1"/>
            <p:nvPr/>
          </p:nvSpPr>
          <p:spPr>
            <a:xfrm>
              <a:off x="2893773" y="4943345"/>
              <a:ext cx="1186904" cy="32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58" b="1" dirty="0">
                  <a:latin typeface="양재튼튼체B" pitchFamily="18" charset="-127"/>
                  <a:ea typeface="양재튼튼체B" pitchFamily="18" charset="-127"/>
                </a:rPr>
                <a:t>수수료 모델</a:t>
              </a:r>
              <a:endParaRPr lang="ko-KR" altLang="en-US" sz="1488" b="1" dirty="0">
                <a:latin typeface="양재튼튼체B" pitchFamily="18" charset="-127"/>
                <a:ea typeface="양재튼튼체B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C7DE3FB6-8B51-4DDD-B4FC-0A69C50E63D5}"/>
                </a:ext>
              </a:extLst>
            </p:cNvPr>
            <p:cNvSpPr/>
            <p:nvPr/>
          </p:nvSpPr>
          <p:spPr>
            <a:xfrm>
              <a:off x="1053761" y="1257300"/>
              <a:ext cx="5002306" cy="3543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88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005A34AC-E7C6-43E9-9985-A115A16539BC}"/>
                </a:ext>
              </a:extLst>
            </p:cNvPr>
            <p:cNvGrpSpPr/>
            <p:nvPr/>
          </p:nvGrpSpPr>
          <p:grpSpPr>
            <a:xfrm>
              <a:off x="2848998" y="2647829"/>
              <a:ext cx="967459" cy="1032110"/>
              <a:chOff x="972671" y="1801904"/>
              <a:chExt cx="3482787" cy="3715525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="" xmlns:a16="http://schemas.microsoft.com/office/drawing/2014/main" id="{2C7AE220-0A9D-4F4B-A963-F29B10A3F9E8}"/>
                  </a:ext>
                </a:extLst>
              </p:cNvPr>
              <p:cNvGrpSpPr/>
              <p:nvPr/>
            </p:nvGrpSpPr>
            <p:grpSpPr>
              <a:xfrm>
                <a:off x="972671" y="1801904"/>
                <a:ext cx="3482787" cy="3715525"/>
                <a:chOff x="4549589" y="1425388"/>
                <a:chExt cx="1878107" cy="2003612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="" xmlns:a16="http://schemas.microsoft.com/office/drawing/2014/main" id="{A5FC165B-E916-4F86-8B7B-02304797AC03}"/>
                    </a:ext>
                  </a:extLst>
                </p:cNvPr>
                <p:cNvSpPr/>
                <p:nvPr/>
              </p:nvSpPr>
              <p:spPr>
                <a:xfrm>
                  <a:off x="4903694" y="1425388"/>
                  <a:ext cx="1183341" cy="94129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88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="" xmlns:a16="http://schemas.microsoft.com/office/drawing/2014/main" id="{431BB4C6-3E54-4E86-88A9-D98339AC363F}"/>
                    </a:ext>
                  </a:extLst>
                </p:cNvPr>
                <p:cNvSpPr/>
                <p:nvPr/>
              </p:nvSpPr>
              <p:spPr>
                <a:xfrm>
                  <a:off x="4549589" y="2070847"/>
                  <a:ext cx="1878107" cy="1358153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88"/>
                </a:p>
              </p:txBody>
            </p:sp>
          </p:grpSp>
          <p:pic>
            <p:nvPicPr>
              <p:cNvPr id="57" name="그림 56">
                <a:extLst>
                  <a:ext uri="{FF2B5EF4-FFF2-40B4-BE49-F238E27FC236}">
                    <a16:creationId xmlns="" xmlns:a16="http://schemas.microsoft.com/office/drawing/2014/main" id="{9928A074-87E2-4655-B9FE-2427DE90B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612" y="2629510"/>
                <a:ext cx="537836" cy="738683"/>
              </a:xfrm>
              <a:prstGeom prst="rect">
                <a:avLst/>
              </a:prstGeom>
            </p:spPr>
          </p:pic>
          <p:sp>
            <p:nvSpPr>
              <p:cNvPr id="58" name="타원 57">
                <a:extLst>
                  <a:ext uri="{FF2B5EF4-FFF2-40B4-BE49-F238E27FC236}">
                    <a16:creationId xmlns="" xmlns:a16="http://schemas.microsoft.com/office/drawing/2014/main" id="{786A357B-82E1-4A37-969F-0624B27DCACA}"/>
                  </a:ext>
                </a:extLst>
              </p:cNvPr>
              <p:cNvSpPr/>
              <p:nvPr/>
            </p:nvSpPr>
            <p:spPr>
              <a:xfrm rot="20573573">
                <a:off x="3135246" y="2393286"/>
                <a:ext cx="252577" cy="3339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88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="" xmlns:a16="http://schemas.microsoft.com/office/drawing/2014/main" id="{5C948029-01F6-4EFF-8401-BC33C46F87FD}"/>
                  </a:ext>
                </a:extLst>
              </p:cNvPr>
              <p:cNvSpPr/>
              <p:nvPr/>
            </p:nvSpPr>
            <p:spPr>
              <a:xfrm rot="1695952">
                <a:off x="2076880" y="2393285"/>
                <a:ext cx="252577" cy="3339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88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82AEAB35-4168-4557-B950-F1E89777BB5F}"/>
                  </a:ext>
                </a:extLst>
              </p:cNvPr>
              <p:cNvSpPr/>
              <p:nvPr/>
            </p:nvSpPr>
            <p:spPr>
              <a:xfrm>
                <a:off x="2171700" y="2426926"/>
                <a:ext cx="114300" cy="14543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88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="" xmlns:a16="http://schemas.microsoft.com/office/drawing/2014/main" id="{E094CFE8-9754-4397-9DDD-66E9005594D9}"/>
                  </a:ext>
                </a:extLst>
              </p:cNvPr>
              <p:cNvSpPr/>
              <p:nvPr/>
            </p:nvSpPr>
            <p:spPr>
              <a:xfrm>
                <a:off x="3175809" y="2426926"/>
                <a:ext cx="114300" cy="14543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88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626CE74C-11FE-4DE2-AA98-694E2876E270}"/>
                </a:ext>
              </a:extLst>
            </p:cNvPr>
            <p:cNvGrpSpPr/>
            <p:nvPr/>
          </p:nvGrpSpPr>
          <p:grpSpPr>
            <a:xfrm>
              <a:off x="6498227" y="1247775"/>
              <a:ext cx="5002306" cy="3543861"/>
              <a:chOff x="6498227" y="1247775"/>
              <a:chExt cx="5002306" cy="3543861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="" xmlns:a16="http://schemas.microsoft.com/office/drawing/2014/main" id="{B3F27385-6997-42F6-94B6-CFE05389DE8C}"/>
                  </a:ext>
                </a:extLst>
              </p:cNvPr>
              <p:cNvGrpSpPr/>
              <p:nvPr/>
            </p:nvGrpSpPr>
            <p:grpSpPr>
              <a:xfrm>
                <a:off x="6582882" y="2855828"/>
                <a:ext cx="4785727" cy="1908879"/>
                <a:chOff x="1360575" y="2884443"/>
                <a:chExt cx="9093607" cy="3627160"/>
              </a:xfrm>
            </p:grpSpPr>
            <p:pic>
              <p:nvPicPr>
                <p:cNvPr id="47" name="그림 46">
                  <a:extLst>
                    <a:ext uri="{FF2B5EF4-FFF2-40B4-BE49-F238E27FC236}">
                      <a16:creationId xmlns="" xmlns:a16="http://schemas.microsoft.com/office/drawing/2014/main" id="{48816A73-480B-4504-B512-3C7A07DA6D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9190" y="2935548"/>
                  <a:ext cx="1089114" cy="1089114"/>
                </a:xfrm>
                <a:prstGeom prst="rect">
                  <a:avLst/>
                </a:prstGeom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="" xmlns:a16="http://schemas.microsoft.com/office/drawing/2014/main" id="{AA9E8565-B4B8-4622-899B-68BFB4B10B0D}"/>
                    </a:ext>
                  </a:extLst>
                </p:cNvPr>
                <p:cNvSpPr txBox="1"/>
                <p:nvPr/>
              </p:nvSpPr>
              <p:spPr>
                <a:xfrm>
                  <a:off x="1360575" y="4007627"/>
                  <a:ext cx="1676920" cy="5337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9" b="1" dirty="0">
                      <a:solidFill>
                        <a:srgbClr val="EC1CE2"/>
                      </a:solidFill>
                    </a:rPr>
                    <a:t>○ ○  </a:t>
                  </a:r>
                  <a:r>
                    <a:rPr lang="ko-KR" altLang="en-US" sz="909" dirty="0"/>
                    <a:t>덕후</a:t>
                  </a:r>
                </a:p>
              </p:txBody>
            </p:sp>
            <p:pic>
              <p:nvPicPr>
                <p:cNvPr id="49" name="그림 48">
                  <a:extLst>
                    <a:ext uri="{FF2B5EF4-FFF2-40B4-BE49-F238E27FC236}">
                      <a16:creationId xmlns="" xmlns:a16="http://schemas.microsoft.com/office/drawing/2014/main" id="{1C63E184-8A77-4F74-BC28-7D1093BE7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5535" y="4684086"/>
                  <a:ext cx="1089113" cy="1089113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="" xmlns:a16="http://schemas.microsoft.com/office/drawing/2014/main" id="{BF40FEDD-33EF-4B41-9B38-EBE37EEA5E7A}"/>
                    </a:ext>
                  </a:extLst>
                </p:cNvPr>
                <p:cNvSpPr txBox="1"/>
                <p:nvPr/>
              </p:nvSpPr>
              <p:spPr>
                <a:xfrm>
                  <a:off x="3637764" y="5773198"/>
                  <a:ext cx="1617977" cy="5337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9" b="1" dirty="0">
                      <a:solidFill>
                        <a:srgbClr val="EC1CE2"/>
                      </a:solidFill>
                    </a:rPr>
                    <a:t>○ ○ </a:t>
                  </a:r>
                  <a:r>
                    <a:rPr lang="ko-KR" altLang="en-US" sz="909" dirty="0"/>
                    <a:t>덕후</a:t>
                  </a:r>
                </a:p>
              </p:txBody>
            </p:sp>
            <p:pic>
              <p:nvPicPr>
                <p:cNvPr id="51" name="그림 50">
                  <a:extLst>
                    <a:ext uri="{FF2B5EF4-FFF2-40B4-BE49-F238E27FC236}">
                      <a16:creationId xmlns="" xmlns:a16="http://schemas.microsoft.com/office/drawing/2014/main" id="{C9CE9E90-1C35-40DA-8AF6-395A3D73CA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7724" y="4684084"/>
                  <a:ext cx="1089114" cy="1089114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="" xmlns:a16="http://schemas.microsoft.com/office/drawing/2014/main" id="{F772C84A-7167-404A-9116-05A4D2A04F48}"/>
                    </a:ext>
                  </a:extLst>
                </p:cNvPr>
                <p:cNvSpPr txBox="1"/>
                <p:nvPr/>
              </p:nvSpPr>
              <p:spPr>
                <a:xfrm>
                  <a:off x="6809511" y="5773198"/>
                  <a:ext cx="424537" cy="738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sz="1488" dirty="0"/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="" xmlns:a16="http://schemas.microsoft.com/office/drawing/2014/main" id="{BE327E1A-E029-446C-AC8B-4FA81C97E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0715" y="2884443"/>
                  <a:ext cx="1089113" cy="1089113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="" xmlns:a16="http://schemas.microsoft.com/office/drawing/2014/main" id="{32202B2F-7CC9-416A-878F-4BC082DAE3D7}"/>
                    </a:ext>
                  </a:extLst>
                </p:cNvPr>
                <p:cNvSpPr txBox="1"/>
                <p:nvPr/>
              </p:nvSpPr>
              <p:spPr>
                <a:xfrm>
                  <a:off x="8836205" y="3973557"/>
                  <a:ext cx="1617977" cy="5337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9" b="1" dirty="0"/>
                    <a:t>△ △ </a:t>
                  </a:r>
                  <a:r>
                    <a:rPr lang="ko-KR" altLang="en-US" sz="909" dirty="0"/>
                    <a:t>덕후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="" xmlns:a16="http://schemas.microsoft.com/office/drawing/2014/main" id="{1AC3D712-A83C-43CF-A957-09A0B9804AC1}"/>
                    </a:ext>
                  </a:extLst>
                </p:cNvPr>
                <p:cNvSpPr txBox="1"/>
                <p:nvPr/>
              </p:nvSpPr>
              <p:spPr>
                <a:xfrm>
                  <a:off x="7454207" y="5851052"/>
                  <a:ext cx="1617977" cy="5337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9" b="1" dirty="0"/>
                    <a:t>△ △ </a:t>
                  </a:r>
                  <a:r>
                    <a:rPr lang="ko-KR" altLang="en-US" sz="909" dirty="0"/>
                    <a:t>덕후</a:t>
                  </a:r>
                </a:p>
              </p:txBody>
            </p:sp>
          </p:grp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8BF921DB-7C77-4E2C-93B4-FBDE183AE4FB}"/>
                  </a:ext>
                </a:extLst>
              </p:cNvPr>
              <p:cNvSpPr/>
              <p:nvPr/>
            </p:nvSpPr>
            <p:spPr>
              <a:xfrm>
                <a:off x="6498227" y="1247775"/>
                <a:ext cx="5002306" cy="3543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88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="" xmlns:a16="http://schemas.microsoft.com/office/drawing/2014/main" id="{8BFE276D-74A1-437D-981F-9944AFD29C28}"/>
                  </a:ext>
                </a:extLst>
              </p:cNvPr>
              <p:cNvGrpSpPr/>
              <p:nvPr/>
            </p:nvGrpSpPr>
            <p:grpSpPr>
              <a:xfrm>
                <a:off x="8552874" y="2629179"/>
                <a:ext cx="967459" cy="1032110"/>
                <a:chOff x="972671" y="1801904"/>
                <a:chExt cx="3482787" cy="3715525"/>
              </a:xfrm>
            </p:grpSpPr>
            <p:grpSp>
              <p:nvGrpSpPr>
                <p:cNvPr id="39" name="그룹 38">
                  <a:extLst>
                    <a:ext uri="{FF2B5EF4-FFF2-40B4-BE49-F238E27FC236}">
                      <a16:creationId xmlns="" xmlns:a16="http://schemas.microsoft.com/office/drawing/2014/main" id="{0D2C2BB1-EA6D-4F42-866E-09FB8EB8D838}"/>
                    </a:ext>
                  </a:extLst>
                </p:cNvPr>
                <p:cNvGrpSpPr/>
                <p:nvPr/>
              </p:nvGrpSpPr>
              <p:grpSpPr>
                <a:xfrm>
                  <a:off x="972671" y="1801904"/>
                  <a:ext cx="3482787" cy="3715525"/>
                  <a:chOff x="4549589" y="1425388"/>
                  <a:chExt cx="1878107" cy="2003612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="" xmlns:a16="http://schemas.microsoft.com/office/drawing/2014/main" id="{775BDABB-B752-44DF-BB15-3FCB23950BA1}"/>
                      </a:ext>
                    </a:extLst>
                  </p:cNvPr>
                  <p:cNvSpPr/>
                  <p:nvPr/>
                </p:nvSpPr>
                <p:spPr>
                  <a:xfrm>
                    <a:off x="4903694" y="1425388"/>
                    <a:ext cx="1183341" cy="941294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88"/>
                  </a:p>
                </p:txBody>
              </p:sp>
              <p:sp>
                <p:nvSpPr>
                  <p:cNvPr id="46" name="타원 45">
                    <a:extLst>
                      <a:ext uri="{FF2B5EF4-FFF2-40B4-BE49-F238E27FC236}">
                        <a16:creationId xmlns="" xmlns:a16="http://schemas.microsoft.com/office/drawing/2014/main" id="{4CA6B0EF-9ECE-448E-B1B6-F55FE0719700}"/>
                      </a:ext>
                    </a:extLst>
                  </p:cNvPr>
                  <p:cNvSpPr/>
                  <p:nvPr/>
                </p:nvSpPr>
                <p:spPr>
                  <a:xfrm>
                    <a:off x="4549589" y="2070847"/>
                    <a:ext cx="1878107" cy="135815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88"/>
                  </a:p>
                </p:txBody>
              </p:sp>
            </p:grpSp>
            <p:pic>
              <p:nvPicPr>
                <p:cNvPr id="40" name="그림 39">
                  <a:extLst>
                    <a:ext uri="{FF2B5EF4-FFF2-40B4-BE49-F238E27FC236}">
                      <a16:creationId xmlns="" xmlns:a16="http://schemas.microsoft.com/office/drawing/2014/main" id="{4A7E60ED-CBAB-40DD-A989-92D7F08716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7612" y="2629510"/>
                  <a:ext cx="537836" cy="738683"/>
                </a:xfrm>
                <a:prstGeom prst="rect">
                  <a:avLst/>
                </a:prstGeom>
              </p:spPr>
            </p:pic>
            <p:sp>
              <p:nvSpPr>
                <p:cNvPr id="41" name="타원 40">
                  <a:extLst>
                    <a:ext uri="{FF2B5EF4-FFF2-40B4-BE49-F238E27FC236}">
                      <a16:creationId xmlns="" xmlns:a16="http://schemas.microsoft.com/office/drawing/2014/main" id="{DF297100-8E85-4413-B752-90D659C9667A}"/>
                    </a:ext>
                  </a:extLst>
                </p:cNvPr>
                <p:cNvSpPr/>
                <p:nvPr/>
              </p:nvSpPr>
              <p:spPr>
                <a:xfrm rot="20573573">
                  <a:off x="3135246" y="2393286"/>
                  <a:ext cx="252577" cy="3339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88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="" xmlns:a16="http://schemas.microsoft.com/office/drawing/2014/main" id="{FF33BD7C-3D93-430A-87C4-EB4DE0EF8A2A}"/>
                    </a:ext>
                  </a:extLst>
                </p:cNvPr>
                <p:cNvSpPr/>
                <p:nvPr/>
              </p:nvSpPr>
              <p:spPr>
                <a:xfrm rot="1695952">
                  <a:off x="2076880" y="2393285"/>
                  <a:ext cx="252577" cy="3339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88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="" xmlns:a16="http://schemas.microsoft.com/office/drawing/2014/main" id="{C21FBE5D-5C7B-4EED-B702-F4B7D4E5DE5B}"/>
                    </a:ext>
                  </a:extLst>
                </p:cNvPr>
                <p:cNvSpPr/>
                <p:nvPr/>
              </p:nvSpPr>
              <p:spPr>
                <a:xfrm>
                  <a:off x="2171700" y="2426926"/>
                  <a:ext cx="114300" cy="14543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88"/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="" xmlns:a16="http://schemas.microsoft.com/office/drawing/2014/main" id="{4B705F92-99CF-43FF-984B-A90450CC58E4}"/>
                    </a:ext>
                  </a:extLst>
                </p:cNvPr>
                <p:cNvSpPr/>
                <p:nvPr/>
              </p:nvSpPr>
              <p:spPr>
                <a:xfrm>
                  <a:off x="3175809" y="2426926"/>
                  <a:ext cx="114300" cy="14543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88"/>
                </a:p>
              </p:txBody>
            </p:sp>
          </p:grpSp>
          <p:cxnSp>
            <p:nvCxnSpPr>
              <p:cNvPr id="29" name="직선 화살표 연결선 28">
                <a:extLst>
                  <a:ext uri="{FF2B5EF4-FFF2-40B4-BE49-F238E27FC236}">
                    <a16:creationId xmlns="" xmlns:a16="http://schemas.microsoft.com/office/drawing/2014/main" id="{66DC0744-F595-44C2-BA52-26D5940C10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1773" y="3389953"/>
                <a:ext cx="962996" cy="31654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="" xmlns:a16="http://schemas.microsoft.com/office/drawing/2014/main" id="{5FEA1FD6-A6C0-4060-B7C9-7E64D81FD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74831" y="3308747"/>
                <a:ext cx="762019" cy="228498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CB0B339-A370-4D80-BAED-DA8B935A068D}"/>
                  </a:ext>
                </a:extLst>
              </p:cNvPr>
              <p:cNvSpPr txBox="1"/>
              <p:nvPr/>
            </p:nvSpPr>
            <p:spPr>
              <a:xfrm>
                <a:off x="7706533" y="3015775"/>
                <a:ext cx="506401" cy="28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9" dirty="0">
                    <a:solidFill>
                      <a:schemeClr val="accent5">
                        <a:lumMod val="75000"/>
                      </a:schemeClr>
                    </a:solidFill>
                  </a:rPr>
                  <a:t>접속</a:t>
                </a: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="" xmlns:a16="http://schemas.microsoft.com/office/drawing/2014/main" id="{421FD4A5-7825-4ED7-BB82-D0A5D9657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2603" y="1450413"/>
                <a:ext cx="1184948" cy="432909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="" xmlns:a16="http://schemas.microsoft.com/office/drawing/2014/main" id="{F96FDC08-F6C4-40C8-8761-A55E26895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70820" y="1318224"/>
                <a:ext cx="1166030" cy="699618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44C70D9-CAF4-4BBB-BABE-F08466186F4E}"/>
                  </a:ext>
                </a:extLst>
              </p:cNvPr>
              <p:cNvSpPr txBox="1"/>
              <p:nvPr/>
            </p:nvSpPr>
            <p:spPr>
              <a:xfrm>
                <a:off x="8267774" y="2144080"/>
                <a:ext cx="1537658" cy="296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92" b="1" dirty="0">
                    <a:solidFill>
                      <a:schemeClr val="accent5">
                        <a:lumMod val="50000"/>
                      </a:schemeClr>
                    </a:solidFill>
                  </a:rPr>
                  <a:t>Target Marketing</a:t>
                </a:r>
                <a:endParaRPr lang="ko-KR" altLang="en-US" sz="992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="" xmlns:a16="http://schemas.microsoft.com/office/drawing/2014/main" id="{E9D1569B-C7A6-4C7E-AF62-99365A54B08A}"/>
                  </a:ext>
                </a:extLst>
              </p:cNvPr>
              <p:cNvSpPr/>
              <p:nvPr/>
            </p:nvSpPr>
            <p:spPr>
              <a:xfrm>
                <a:off x="6568784" y="2669022"/>
                <a:ext cx="2190721" cy="2036518"/>
              </a:xfrm>
              <a:custGeom>
                <a:avLst/>
                <a:gdLst>
                  <a:gd name="connsiteX0" fmla="*/ 978486 w 2366208"/>
                  <a:gd name="connsiteY0" fmla="*/ 708422 h 2022666"/>
                  <a:gd name="connsiteX1" fmla="*/ 768936 w 2366208"/>
                  <a:gd name="connsiteY1" fmla="*/ 89297 h 2022666"/>
                  <a:gd name="connsiteX2" fmla="*/ 149811 w 2366208"/>
                  <a:gd name="connsiteY2" fmla="*/ 184547 h 2022666"/>
                  <a:gd name="connsiteX3" fmla="*/ 197436 w 2366208"/>
                  <a:gd name="connsiteY3" fmla="*/ 1756172 h 2022666"/>
                  <a:gd name="connsiteX4" fmla="*/ 2273886 w 2366208"/>
                  <a:gd name="connsiteY4" fmla="*/ 1965722 h 2022666"/>
                  <a:gd name="connsiteX5" fmla="*/ 1911936 w 2366208"/>
                  <a:gd name="connsiteY5" fmla="*/ 1146572 h 2022666"/>
                  <a:gd name="connsiteX6" fmla="*/ 1092786 w 2366208"/>
                  <a:gd name="connsiteY6" fmla="*/ 1060847 h 2022666"/>
                  <a:gd name="connsiteX7" fmla="*/ 978486 w 2366208"/>
                  <a:gd name="connsiteY7" fmla="*/ 708422 h 202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6208" h="2022666">
                    <a:moveTo>
                      <a:pt x="978486" y="708422"/>
                    </a:moveTo>
                    <a:cubicBezTo>
                      <a:pt x="924511" y="546497"/>
                      <a:pt x="907049" y="176610"/>
                      <a:pt x="768936" y="89297"/>
                    </a:cubicBezTo>
                    <a:cubicBezTo>
                      <a:pt x="630823" y="1984"/>
                      <a:pt x="245061" y="-93266"/>
                      <a:pt x="149811" y="184547"/>
                    </a:cubicBezTo>
                    <a:cubicBezTo>
                      <a:pt x="54561" y="462360"/>
                      <a:pt x="-156577" y="1459310"/>
                      <a:pt x="197436" y="1756172"/>
                    </a:cubicBezTo>
                    <a:cubicBezTo>
                      <a:pt x="551448" y="2053035"/>
                      <a:pt x="1988136" y="2067322"/>
                      <a:pt x="2273886" y="1965722"/>
                    </a:cubicBezTo>
                    <a:cubicBezTo>
                      <a:pt x="2559636" y="1864122"/>
                      <a:pt x="2108786" y="1297385"/>
                      <a:pt x="1911936" y="1146572"/>
                    </a:cubicBezTo>
                    <a:cubicBezTo>
                      <a:pt x="1715086" y="995760"/>
                      <a:pt x="1248361" y="1140222"/>
                      <a:pt x="1092786" y="1060847"/>
                    </a:cubicBezTo>
                    <a:cubicBezTo>
                      <a:pt x="937211" y="981472"/>
                      <a:pt x="1032461" y="870347"/>
                      <a:pt x="978486" y="708422"/>
                    </a:cubicBezTo>
                    <a:close/>
                  </a:path>
                </a:pathLst>
              </a:custGeom>
              <a:noFill/>
              <a:ln w="19050">
                <a:solidFill>
                  <a:srgbClr val="EC1C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88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="" xmlns:a16="http://schemas.microsoft.com/office/drawing/2014/main" id="{B0320252-EDC7-4CC9-9C3C-60227526E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5231" y="3718864"/>
                <a:ext cx="573172" cy="573172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CFBB65EB-3BA7-4BA7-823E-793D2E3F1265}"/>
                  </a:ext>
                </a:extLst>
              </p:cNvPr>
              <p:cNvSpPr txBox="1"/>
              <p:nvPr/>
            </p:nvSpPr>
            <p:spPr>
              <a:xfrm>
                <a:off x="6828521" y="4292035"/>
                <a:ext cx="851499" cy="28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9" b="1" dirty="0">
                    <a:solidFill>
                      <a:srgbClr val="EC1CE2"/>
                    </a:solidFill>
                  </a:rPr>
                  <a:t>○ ○ </a:t>
                </a:r>
                <a:r>
                  <a:rPr lang="ko-KR" altLang="en-US" sz="909" dirty="0"/>
                  <a:t>덕후</a:t>
                </a: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="" xmlns:a16="http://schemas.microsoft.com/office/drawing/2014/main" id="{17D25955-9D20-446D-AAB2-285F39AA99C5}"/>
                  </a:ext>
                </a:extLst>
              </p:cNvPr>
              <p:cNvSpPr/>
              <p:nvPr/>
            </p:nvSpPr>
            <p:spPr>
              <a:xfrm>
                <a:off x="9525547" y="2686766"/>
                <a:ext cx="1897356" cy="2028444"/>
              </a:xfrm>
              <a:custGeom>
                <a:avLst/>
                <a:gdLst>
                  <a:gd name="connsiteX0" fmla="*/ 1256753 w 1897356"/>
                  <a:gd name="connsiteY0" fmla="*/ 94534 h 2028444"/>
                  <a:gd name="connsiteX1" fmla="*/ 1704428 w 1897356"/>
                  <a:gd name="connsiteY1" fmla="*/ 161209 h 2028444"/>
                  <a:gd name="connsiteX2" fmla="*/ 1856828 w 1897356"/>
                  <a:gd name="connsiteY2" fmla="*/ 1323259 h 2028444"/>
                  <a:gd name="connsiteX3" fmla="*/ 990053 w 1897356"/>
                  <a:gd name="connsiteY3" fmla="*/ 1999534 h 2028444"/>
                  <a:gd name="connsiteX4" fmla="*/ 8978 w 1897356"/>
                  <a:gd name="connsiteY4" fmla="*/ 1818559 h 2028444"/>
                  <a:gd name="connsiteX5" fmla="*/ 523328 w 1897356"/>
                  <a:gd name="connsiteY5" fmla="*/ 1047034 h 2028444"/>
                  <a:gd name="connsiteX6" fmla="*/ 866228 w 1897356"/>
                  <a:gd name="connsiteY6" fmla="*/ 961309 h 2028444"/>
                  <a:gd name="connsiteX7" fmla="*/ 1256753 w 1897356"/>
                  <a:gd name="connsiteY7" fmla="*/ 94534 h 2028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7356" h="2028444">
                    <a:moveTo>
                      <a:pt x="1256753" y="94534"/>
                    </a:moveTo>
                    <a:cubicBezTo>
                      <a:pt x="1396453" y="-38816"/>
                      <a:pt x="1604416" y="-43578"/>
                      <a:pt x="1704428" y="161209"/>
                    </a:cubicBezTo>
                    <a:cubicBezTo>
                      <a:pt x="1804440" y="365996"/>
                      <a:pt x="1975890" y="1016872"/>
                      <a:pt x="1856828" y="1323259"/>
                    </a:cubicBezTo>
                    <a:cubicBezTo>
                      <a:pt x="1737766" y="1629646"/>
                      <a:pt x="1298028" y="1916984"/>
                      <a:pt x="990053" y="1999534"/>
                    </a:cubicBezTo>
                    <a:cubicBezTo>
                      <a:pt x="682078" y="2082084"/>
                      <a:pt x="86765" y="1977309"/>
                      <a:pt x="8978" y="1818559"/>
                    </a:cubicBezTo>
                    <a:cubicBezTo>
                      <a:pt x="-68809" y="1659809"/>
                      <a:pt x="380453" y="1189909"/>
                      <a:pt x="523328" y="1047034"/>
                    </a:cubicBezTo>
                    <a:cubicBezTo>
                      <a:pt x="666203" y="904159"/>
                      <a:pt x="740816" y="1116884"/>
                      <a:pt x="866228" y="961309"/>
                    </a:cubicBezTo>
                    <a:cubicBezTo>
                      <a:pt x="991640" y="805734"/>
                      <a:pt x="1117053" y="227884"/>
                      <a:pt x="1256753" y="9453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88"/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="" xmlns:a16="http://schemas.microsoft.com/office/drawing/2014/main" id="{AC3DA09C-B3C9-4343-89A7-BD852D02D6DC}"/>
                </a:ext>
              </a:extLst>
            </p:cNvPr>
            <p:cNvCxnSpPr>
              <a:cxnSpLocks/>
            </p:cNvCxnSpPr>
            <p:nvPr/>
          </p:nvCxnSpPr>
          <p:spPr>
            <a:xfrm>
              <a:off x="2179246" y="3550428"/>
              <a:ext cx="2602192" cy="63067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C0279893-8FDA-428C-AB32-FB95D98DD9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7747" y="2189884"/>
              <a:ext cx="2564184" cy="70385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84BF5468-0806-4691-BA5F-AD4411F0AFDB}"/>
                </a:ext>
              </a:extLst>
            </p:cNvPr>
            <p:cNvSpPr txBox="1"/>
            <p:nvPr/>
          </p:nvSpPr>
          <p:spPr>
            <a:xfrm>
              <a:off x="3731426" y="2923086"/>
              <a:ext cx="448239" cy="296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92" b="1" dirty="0"/>
                <a:t>Fee</a:t>
              </a:r>
              <a:endParaRPr lang="ko-KR" altLang="en-US" sz="992" b="1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5BD2E539-3ECE-4318-B5C9-BCED65865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43262" y="4191534"/>
              <a:ext cx="583933" cy="57022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3CBEFBA3-C5C8-4234-A465-03F0E616D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44393" y="1589795"/>
              <a:ext cx="583933" cy="57022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6FCD23FB-59D8-444B-B345-DAFA305741A1}"/>
                </a:ext>
              </a:extLst>
            </p:cNvPr>
            <p:cNvSpPr txBox="1"/>
            <p:nvPr/>
          </p:nvSpPr>
          <p:spPr>
            <a:xfrm>
              <a:off x="4351960" y="1383678"/>
              <a:ext cx="432729" cy="296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92" dirty="0"/>
                <a:t>Eth</a:t>
              </a:r>
              <a:endParaRPr lang="ko-KR" altLang="en-US" sz="992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71693A3-6EC8-4D3A-BE31-6142BA77FFA1}"/>
                </a:ext>
              </a:extLst>
            </p:cNvPr>
            <p:cNvSpPr txBox="1"/>
            <p:nvPr/>
          </p:nvSpPr>
          <p:spPr>
            <a:xfrm>
              <a:off x="3588582" y="4306465"/>
              <a:ext cx="432729" cy="296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92" dirty="0"/>
                <a:t>Eth</a:t>
              </a:r>
              <a:endParaRPr lang="ko-KR" altLang="en-US" sz="992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AFCDE6B2-30DA-46C8-9740-F5C47B11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399" y="3718864"/>
              <a:ext cx="672591" cy="67259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3CB8AAF-4AD3-4BE0-9D82-EEA8C69B2DC6}"/>
                </a:ext>
              </a:extLst>
            </p:cNvPr>
            <p:cNvSpPr txBox="1"/>
            <p:nvPr/>
          </p:nvSpPr>
          <p:spPr>
            <a:xfrm>
              <a:off x="1842999" y="1893352"/>
              <a:ext cx="599462" cy="296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92" dirty="0"/>
                <a:t>goods</a:t>
              </a:r>
              <a:endParaRPr lang="ko-KR" altLang="en-US" sz="992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31D1BB3D-B605-4291-8861-AF5732CCEC9A}"/>
                </a:ext>
              </a:extLst>
            </p:cNvPr>
            <p:cNvSpPr txBox="1"/>
            <p:nvPr/>
          </p:nvSpPr>
          <p:spPr>
            <a:xfrm>
              <a:off x="2311689" y="4186052"/>
              <a:ext cx="599462" cy="296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92" dirty="0"/>
                <a:t>goods</a:t>
              </a:r>
              <a:endParaRPr lang="ko-KR" altLang="en-US" sz="992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="" xmlns:a16="http://schemas.microsoft.com/office/drawing/2014/main" id="{09D5610C-E8BF-4CD3-AB50-CF6CC189E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436" y="2131458"/>
              <a:ext cx="672591" cy="672591"/>
            </a:xfrm>
            <a:prstGeom prst="rect">
              <a:avLst/>
            </a:prstGeom>
          </p:spPr>
        </p:pic>
        <p:cxnSp>
          <p:nvCxnSpPr>
            <p:cNvPr id="24" name="연결선: 구부러짐 23">
              <a:extLst>
                <a:ext uri="{FF2B5EF4-FFF2-40B4-BE49-F238E27FC236}">
                  <a16:creationId xmlns="" xmlns:a16="http://schemas.microsoft.com/office/drawing/2014/main" id="{9DCCB264-5940-423F-A92D-5A373B8AED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60163" y="2448570"/>
              <a:ext cx="508129" cy="316628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="" xmlns:a16="http://schemas.microsoft.com/office/drawing/2014/main" id="{BBEAF938-9F4C-487D-965F-6A9F8FDDE09B}"/>
                </a:ext>
              </a:extLst>
            </p:cNvPr>
            <p:cNvCxnSpPr>
              <a:endCxn id="63" idx="5"/>
            </p:cNvCxnSpPr>
            <p:nvPr/>
          </p:nvCxnSpPr>
          <p:spPr>
            <a:xfrm rot="16200000" flipV="1">
              <a:off x="3630920" y="3621338"/>
              <a:ext cx="347840" cy="260127"/>
            </a:xfrm>
            <a:prstGeom prst="curvedConnector3">
              <a:avLst>
                <a:gd name="adj1" fmla="val 5657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4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E90B9565-B95A-432A-B570-7AD678E67498}"/>
              </a:ext>
            </a:extLst>
          </p:cNvPr>
          <p:cNvGrpSpPr/>
          <p:nvPr/>
        </p:nvGrpSpPr>
        <p:grpSpPr>
          <a:xfrm>
            <a:off x="2395075" y="1956817"/>
            <a:ext cx="2879648" cy="3072081"/>
            <a:chOff x="972671" y="1801904"/>
            <a:chExt cx="3482787" cy="3715525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4F5FEEC4-71B5-471E-BB5B-CD52F5EE583F}"/>
                </a:ext>
              </a:extLst>
            </p:cNvPr>
            <p:cNvGrpSpPr/>
            <p:nvPr/>
          </p:nvGrpSpPr>
          <p:grpSpPr>
            <a:xfrm>
              <a:off x="972671" y="1801904"/>
              <a:ext cx="3482787" cy="3715525"/>
              <a:chOff x="4549589" y="1425388"/>
              <a:chExt cx="1878107" cy="2003612"/>
            </a:xfrm>
          </p:grpSpPr>
          <p:sp>
            <p:nvSpPr>
              <p:cNvPr id="4" name="타원 3">
                <a:extLst>
                  <a:ext uri="{FF2B5EF4-FFF2-40B4-BE49-F238E27FC236}">
                    <a16:creationId xmlns="" xmlns:a16="http://schemas.microsoft.com/office/drawing/2014/main" id="{AD666880-5D09-4594-8F53-8413CD98FFF8}"/>
                  </a:ext>
                </a:extLst>
              </p:cNvPr>
              <p:cNvSpPr/>
              <p:nvPr/>
            </p:nvSpPr>
            <p:spPr>
              <a:xfrm>
                <a:off x="4903694" y="1425388"/>
                <a:ext cx="1183341" cy="94129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88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="" xmlns:a16="http://schemas.microsoft.com/office/drawing/2014/main" id="{7AD909DC-C73C-481B-8E37-80010084AF2D}"/>
                  </a:ext>
                </a:extLst>
              </p:cNvPr>
              <p:cNvSpPr/>
              <p:nvPr/>
            </p:nvSpPr>
            <p:spPr>
              <a:xfrm>
                <a:off x="4549589" y="2070847"/>
                <a:ext cx="1878107" cy="135815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88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7FAB4CFD-80F9-4D48-880E-EA667B4AB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612" y="2629510"/>
              <a:ext cx="537836" cy="738683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590824E8-7B56-45DC-98D6-306CCA9EDEEB}"/>
                </a:ext>
              </a:extLst>
            </p:cNvPr>
            <p:cNvSpPr/>
            <p:nvPr/>
          </p:nvSpPr>
          <p:spPr>
            <a:xfrm rot="20573573">
              <a:off x="3135246" y="2393286"/>
              <a:ext cx="252577" cy="3339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88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90EBA401-F203-4CF5-8DD2-6A739AC67C1F}"/>
                </a:ext>
              </a:extLst>
            </p:cNvPr>
            <p:cNvSpPr/>
            <p:nvPr/>
          </p:nvSpPr>
          <p:spPr>
            <a:xfrm rot="1695952">
              <a:off x="2076880" y="2393285"/>
              <a:ext cx="252577" cy="3339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88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FC8C2872-7B94-44B7-844B-3CA642BCC472}"/>
                </a:ext>
              </a:extLst>
            </p:cNvPr>
            <p:cNvSpPr/>
            <p:nvPr/>
          </p:nvSpPr>
          <p:spPr>
            <a:xfrm>
              <a:off x="2171700" y="2426926"/>
              <a:ext cx="114300" cy="1454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88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704575AD-5B42-40FE-B7BE-16A2980B7240}"/>
                </a:ext>
              </a:extLst>
            </p:cNvPr>
            <p:cNvSpPr/>
            <p:nvPr/>
          </p:nvSpPr>
          <p:spPr>
            <a:xfrm>
              <a:off x="3175809" y="2426926"/>
              <a:ext cx="114300" cy="1454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88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CC9DAFF-C325-4866-B745-2F6980CC5B89}"/>
              </a:ext>
            </a:extLst>
          </p:cNvPr>
          <p:cNvSpPr txBox="1"/>
          <p:nvPr/>
        </p:nvSpPr>
        <p:spPr>
          <a:xfrm>
            <a:off x="5817662" y="2857418"/>
            <a:ext cx="2026324" cy="1466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65" dirty="0">
                <a:solidFill>
                  <a:srgbClr val="FFC000"/>
                </a:solidFill>
                <a:latin typeface="Arial Black" panose="020B0A04020102020204" pitchFamily="34" charset="0"/>
              </a:rPr>
              <a:t>Duck Chain</a:t>
            </a:r>
            <a:endParaRPr lang="ko-KR" altLang="en-US" sz="4465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450A70-54C8-41CC-A1AA-7ED7807F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1" y="0"/>
            <a:ext cx="8694539" cy="132218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C7014C6-4CDA-4FD6-8DBD-78431C03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1" y="1909406"/>
            <a:ext cx="8694539" cy="4340259"/>
          </a:xfrm>
        </p:spPr>
        <p:txBody>
          <a:bodyPr/>
          <a:lstStyle/>
          <a:p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덕후들의 자발적 참여 문화</a:t>
            </a:r>
            <a:endParaRPr lang="en-US" altLang="ko-KR" sz="2400" dirty="0">
              <a:latin typeface="양재튼튼체B" pitchFamily="18" charset="-127"/>
              <a:ea typeface="양재튼튼체B" pitchFamily="18" charset="-127"/>
            </a:endParaRPr>
          </a:p>
          <a:p>
            <a:endParaRPr lang="en-US" altLang="ko-KR" dirty="0">
              <a:latin typeface="양재튼튼체B" pitchFamily="18" charset="-127"/>
              <a:ea typeface="양재튼튼체B" pitchFamily="18" charset="-127"/>
            </a:endParaRPr>
          </a:p>
          <a:p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덕후</a:t>
            </a:r>
            <a:r>
              <a:rPr lang="en-US" altLang="ko-KR" sz="2400" dirty="0">
                <a:latin typeface="양재튼튼체B" pitchFamily="18" charset="-127"/>
                <a:ea typeface="양재튼튼체B" pitchFamily="18" charset="-127"/>
              </a:rPr>
              <a:t>(</a:t>
            </a:r>
            <a:r>
              <a:rPr lang="ko-KR" altLang="en-US" sz="2400" dirty="0" err="1">
                <a:latin typeface="양재튼튼체B" pitchFamily="18" charset="-127"/>
                <a:ea typeface="양재튼튼체B" pitchFamily="18" charset="-127"/>
              </a:rPr>
              <a:t>팬덤</a:t>
            </a:r>
            <a:r>
              <a:rPr lang="en-US" altLang="ko-KR" sz="2400" dirty="0">
                <a:latin typeface="양재튼튼체B" pitchFamily="18" charset="-127"/>
                <a:ea typeface="양재튼튼체B" pitchFamily="18" charset="-127"/>
              </a:rPr>
              <a:t>,</a:t>
            </a:r>
            <a:r>
              <a:rPr lang="ko-KR" altLang="en-US" sz="2400" dirty="0" err="1">
                <a:latin typeface="양재튼튼체B" pitchFamily="18" charset="-127"/>
                <a:ea typeface="양재튼튼체B" pitchFamily="18" charset="-127"/>
              </a:rPr>
              <a:t>컬렉터</a:t>
            </a:r>
            <a:r>
              <a:rPr lang="en-US" altLang="ko-KR" sz="2400" dirty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매니아</a:t>
            </a:r>
            <a:r>
              <a:rPr lang="en-US" altLang="ko-KR" sz="2400" dirty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등</a:t>
            </a:r>
            <a:r>
              <a:rPr lang="en-US" altLang="ko-KR" sz="2400" dirty="0">
                <a:latin typeface="양재튼튼체B" pitchFamily="18" charset="-127"/>
                <a:ea typeface="양재튼튼체B" pitchFamily="18" charset="-127"/>
              </a:rPr>
              <a:t>)</a:t>
            </a:r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를 위한 영구적 놀이터 제공</a:t>
            </a:r>
            <a:endParaRPr lang="en-US" altLang="ko-KR" sz="2400" dirty="0">
              <a:latin typeface="양재튼튼체B" pitchFamily="18" charset="-127"/>
              <a:ea typeface="양재튼튼체B" pitchFamily="18" charset="-127"/>
            </a:endParaRPr>
          </a:p>
          <a:p>
            <a:endParaRPr lang="en-US" altLang="ko-KR" sz="2400" dirty="0">
              <a:latin typeface="양재튼튼체B" pitchFamily="18" charset="-127"/>
              <a:ea typeface="양재튼튼체B" pitchFamily="18" charset="-127"/>
            </a:endParaRPr>
          </a:p>
          <a:p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덕후 문화를 악용하는 불법행위 차단</a:t>
            </a:r>
            <a:endParaRPr lang="en-US" altLang="ko-KR" sz="2400" dirty="0">
              <a:latin typeface="양재튼튼체B" pitchFamily="18" charset="-127"/>
              <a:ea typeface="양재튼튼체B" pitchFamily="18" charset="-127"/>
            </a:endParaRPr>
          </a:p>
          <a:p>
            <a:endParaRPr lang="en-US" altLang="ko-KR" sz="2400" dirty="0">
              <a:latin typeface="양재튼튼체B" pitchFamily="18" charset="-127"/>
              <a:ea typeface="양재튼튼체B" pitchFamily="18" charset="-127"/>
            </a:endParaRPr>
          </a:p>
          <a:p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증가하는 </a:t>
            </a:r>
            <a:r>
              <a:rPr lang="ko-KR" altLang="en-US" sz="2400" dirty="0" err="1">
                <a:latin typeface="양재튼튼체B" pitchFamily="18" charset="-127"/>
                <a:ea typeface="양재튼튼체B" pitchFamily="18" charset="-127"/>
              </a:rPr>
              <a:t>덕질</a:t>
            </a:r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 시장</a:t>
            </a:r>
          </a:p>
        </p:txBody>
      </p:sp>
      <p:pic>
        <p:nvPicPr>
          <p:cNvPr id="4" name="그림 3" descr="텍스트, 그리기이(가) 표시된 사진&#10;&#10;자동 생성된 설명">
            <a:extLst>
              <a:ext uri="{FF2B5EF4-FFF2-40B4-BE49-F238E27FC236}">
                <a16:creationId xmlns="" xmlns:a16="http://schemas.microsoft.com/office/drawing/2014/main" id="{2F9B5E85-69BC-4CD4-9149-3E67D44A8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9" y="4359349"/>
            <a:ext cx="2775098" cy="23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302A26-A923-44B2-BBDC-CF9B4B9F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05" y="1322188"/>
            <a:ext cx="8694539" cy="4587616"/>
          </a:xfrm>
        </p:spPr>
        <p:txBody>
          <a:bodyPr/>
          <a:lstStyle/>
          <a:p>
            <a:pPr fontAlgn="base"/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게시글</a:t>
            </a:r>
            <a:r>
              <a:rPr lang="en-US" altLang="ko-KR" sz="2400" dirty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컨텐츠의 영구 보존 어려움 </a:t>
            </a:r>
            <a:endParaRPr lang="en-US" altLang="ko-KR" sz="2400" dirty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모금의 회계 불 투명성</a:t>
            </a:r>
            <a:endParaRPr lang="en-US" altLang="ko-KR" sz="2400" dirty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기존 </a:t>
            </a:r>
            <a:r>
              <a:rPr lang="ko-KR" altLang="en-US" sz="2400" dirty="0" err="1">
                <a:latin typeface="양재튼튼체B" pitchFamily="18" charset="-127"/>
                <a:ea typeface="양재튼튼체B" pitchFamily="18" charset="-127"/>
              </a:rPr>
              <a:t>크라우드펀딩</a:t>
            </a:r>
            <a:r>
              <a:rPr lang="en-US" altLang="ko-KR" sz="2400" dirty="0">
                <a:latin typeface="양재튼튼체B" pitchFamily="18" charset="-127"/>
                <a:ea typeface="양재튼튼체B" pitchFamily="18" charset="-127"/>
              </a:rPr>
              <a:t>(Crowd Funding)</a:t>
            </a:r>
            <a:r>
              <a:rPr lang="ko-KR" altLang="en-US" sz="2400" dirty="0">
                <a:latin typeface="양재튼튼체B" pitchFamily="18" charset="-127"/>
                <a:ea typeface="양재튼튼체B" pitchFamily="18" charset="-127"/>
              </a:rPr>
              <a:t>의 문제해결</a:t>
            </a:r>
          </a:p>
          <a:p>
            <a:pPr marL="0" indent="0">
              <a:buNone/>
            </a:pPr>
            <a:endParaRPr lang="ko-KR" altLang="en-US" dirty="0">
              <a:latin typeface="양재튼튼체B" pitchFamily="18" charset="-127"/>
              <a:ea typeface="양재튼튼체B" pitchFamily="18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E15FBEB-4798-4ABE-A1E4-D91451AF1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1" y="3255574"/>
            <a:ext cx="2775600" cy="3443834"/>
          </a:xfrm>
          <a:prstGeom prst="rect">
            <a:avLst/>
          </a:prstGeom>
        </p:spPr>
      </p:pic>
      <p:pic>
        <p:nvPicPr>
          <p:cNvPr id="11" name="그림 10" descr="의류, 셔츠이(가) 표시된 사진&#10;&#10;자동 생성된 설명">
            <a:extLst>
              <a:ext uri="{FF2B5EF4-FFF2-40B4-BE49-F238E27FC236}">
                <a16:creationId xmlns="" xmlns:a16="http://schemas.microsoft.com/office/drawing/2014/main" id="{4C2B10F4-CAC2-4F99-8115-5363BCF8E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56" y="3255574"/>
            <a:ext cx="2774950" cy="3309088"/>
          </a:xfrm>
          <a:prstGeom prst="rect">
            <a:avLst/>
          </a:prstGeom>
        </p:spPr>
      </p:pic>
      <p:pic>
        <p:nvPicPr>
          <p:cNvPr id="13" name="그림 12" descr="스크린샷, 텍스트이(가) 표시된 사진&#10;&#10;자동 생성된 설명">
            <a:extLst>
              <a:ext uri="{FF2B5EF4-FFF2-40B4-BE49-F238E27FC236}">
                <a16:creationId xmlns="" xmlns:a16="http://schemas.microsoft.com/office/drawing/2014/main" id="{81C81C49-182C-4B29-ACA9-893830D19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21" y="3255573"/>
            <a:ext cx="2774950" cy="3309089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="" xmlns:a16="http://schemas.microsoft.com/office/drawing/2014/main" id="{02B9D36E-699B-45FF-B611-546E94A1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1" y="0"/>
            <a:ext cx="8694539" cy="132218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현재의 문제점</a:t>
            </a:r>
          </a:p>
        </p:txBody>
      </p:sp>
    </p:spTree>
    <p:extLst>
      <p:ext uri="{BB962C8B-B14F-4D97-AF65-F5344CB8AC3E}">
        <p14:creationId xmlns:p14="http://schemas.microsoft.com/office/powerpoint/2010/main" val="9922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302A26-A923-44B2-BBDC-CF9B4B9F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400" dirty="0" smtClean="0">
                <a:latin typeface="양재튼튼체B" pitchFamily="18" charset="-127"/>
                <a:ea typeface="양재튼튼체B" pitchFamily="18" charset="-127"/>
              </a:rPr>
              <a:t>블록체인이 조작 및 변조가 불가능하다는 특징을 활용하여 </a:t>
            </a:r>
            <a:r>
              <a:rPr lang="ko-KR" altLang="en-US" sz="2400" dirty="0" err="1" smtClean="0">
                <a:latin typeface="양재튼튼체B" pitchFamily="18" charset="-127"/>
                <a:ea typeface="양재튼튼체B" pitchFamily="18" charset="-127"/>
              </a:rPr>
              <a:t>게시글의</a:t>
            </a:r>
            <a:r>
              <a:rPr lang="ko-KR" altLang="en-US" sz="2400" dirty="0" smtClean="0">
                <a:latin typeface="양재튼튼체B" pitchFamily="18" charset="-127"/>
                <a:ea typeface="양재튼튼체B" pitchFamily="18" charset="-127"/>
              </a:rPr>
              <a:t> 영구보존</a:t>
            </a:r>
            <a:endParaRPr lang="en-US" altLang="ko-KR" sz="2400" dirty="0">
              <a:latin typeface="양재튼튼체B" pitchFamily="18" charset="-127"/>
              <a:ea typeface="양재튼튼체B" pitchFamily="18" charset="-127"/>
            </a:endParaRPr>
          </a:p>
          <a:p>
            <a:pPr marL="0" indent="0" fontAlgn="base">
              <a:buNone/>
            </a:pPr>
            <a:endParaRPr lang="ko-KR" altLang="en-US" sz="2400" dirty="0">
              <a:latin typeface="양재튼튼체B" pitchFamily="18" charset="-127"/>
              <a:ea typeface="양재튼튼체B" pitchFamily="18" charset="-127"/>
            </a:endParaRPr>
          </a:p>
          <a:p>
            <a:r>
              <a:rPr lang="ko-KR" altLang="en-US" sz="2400" dirty="0" err="1" smtClean="0">
                <a:latin typeface="양재튼튼체B" pitchFamily="18" charset="-127"/>
                <a:ea typeface="양재튼튼체B" pitchFamily="18" charset="-127"/>
              </a:rPr>
              <a:t>스마트컨트랙트를</a:t>
            </a:r>
            <a:r>
              <a:rPr lang="ko-KR" altLang="en-US" sz="2400" dirty="0" smtClean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ko-KR" altLang="en-US" sz="2400" dirty="0" err="1" smtClean="0">
                <a:latin typeface="양재튼튼체B" pitchFamily="18" charset="-127"/>
                <a:ea typeface="양재튼튼체B" pitchFamily="18" charset="-127"/>
              </a:rPr>
              <a:t>크라우드펀딩에</a:t>
            </a:r>
            <a:r>
              <a:rPr lang="ko-KR" altLang="en-US" sz="2400" dirty="0" smtClean="0">
                <a:latin typeface="양재튼튼체B" pitchFamily="18" charset="-127"/>
                <a:ea typeface="양재튼튼체B" pitchFamily="18" charset="-127"/>
              </a:rPr>
              <a:t> 적용하여 모금</a:t>
            </a:r>
            <a:r>
              <a:rPr lang="en-US" altLang="ko-KR" sz="2400" dirty="0" smtClean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400" dirty="0" smtClean="0">
                <a:latin typeface="양재튼튼체B" pitchFamily="18" charset="-127"/>
                <a:ea typeface="양재튼튼체B" pitchFamily="18" charset="-127"/>
              </a:rPr>
              <a:t>환불</a:t>
            </a:r>
            <a:r>
              <a:rPr lang="en-US" altLang="ko-KR" sz="2400" dirty="0" smtClean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400" dirty="0" smtClean="0">
                <a:latin typeface="양재튼튼체B" pitchFamily="18" charset="-127"/>
                <a:ea typeface="양재튼튼체B" pitchFamily="18" charset="-127"/>
              </a:rPr>
              <a:t>옵션 </a:t>
            </a:r>
            <a:r>
              <a:rPr lang="ko-KR" altLang="en-US" sz="2400" dirty="0" err="1" smtClean="0">
                <a:latin typeface="양재튼튼체B" pitchFamily="18" charset="-127"/>
                <a:ea typeface="양재튼튼체B" pitchFamily="18" charset="-127"/>
              </a:rPr>
              <a:t>선택등에</a:t>
            </a:r>
            <a:r>
              <a:rPr lang="ko-KR" altLang="en-US" sz="2400" dirty="0" smtClean="0">
                <a:latin typeface="양재튼튼체B" pitchFamily="18" charset="-127"/>
                <a:ea typeface="양재튼튼체B" pitchFamily="18" charset="-127"/>
              </a:rPr>
              <a:t> 안정성을 구축하고 투명한 회계시스템 구축</a:t>
            </a:r>
            <a:endParaRPr lang="en-US" altLang="ko-KR" sz="2400" dirty="0">
              <a:latin typeface="양재튼튼체B" pitchFamily="18" charset="-127"/>
              <a:ea typeface="양재튼튼체B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양재튼튼체B" pitchFamily="18" charset="-127"/>
              <a:ea typeface="양재튼튼체B" pitchFamily="18" charset="-127"/>
            </a:endParaRPr>
          </a:p>
          <a:p>
            <a:r>
              <a:rPr lang="en-US" altLang="ko-KR" sz="2400" dirty="0" smtClean="0">
                <a:latin typeface="양재튼튼체B" pitchFamily="18" charset="-127"/>
                <a:ea typeface="양재튼튼체B" pitchFamily="18" charset="-127"/>
              </a:rPr>
              <a:t>NFT</a:t>
            </a:r>
            <a:r>
              <a:rPr lang="ko-KR" altLang="en-US" sz="2400" dirty="0" smtClean="0">
                <a:latin typeface="양재튼튼체B" pitchFamily="18" charset="-127"/>
                <a:ea typeface="양재튼튼체B" pitchFamily="18" charset="-127"/>
              </a:rPr>
              <a:t>를 활용하여 팬들의 만족감을 높이고</a:t>
            </a:r>
            <a:r>
              <a:rPr lang="en-US" altLang="ko-KR" sz="2400" dirty="0" smtClean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400" dirty="0" smtClean="0">
                <a:latin typeface="양재튼튼체B" pitchFamily="18" charset="-127"/>
                <a:ea typeface="양재튼튼체B" pitchFamily="18" charset="-127"/>
              </a:rPr>
              <a:t>적극적인 참여를 유도</a:t>
            </a:r>
            <a:endParaRPr lang="ko-KR" altLang="en-US" dirty="0">
              <a:latin typeface="양재튼튼체B" pitchFamily="18" charset="-127"/>
              <a:ea typeface="양재튼튼체B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2E5043-1ACA-42BE-B612-8A0522E9DD35}"/>
              </a:ext>
            </a:extLst>
          </p:cNvPr>
          <p:cNvSpPr txBox="1"/>
          <p:nvPr/>
        </p:nvSpPr>
        <p:spPr>
          <a:xfrm>
            <a:off x="1757982" y="366946"/>
            <a:ext cx="6114620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latin typeface="HY견고딕" pitchFamily="18" charset="-127"/>
                <a:ea typeface="HY견고딕" pitchFamily="18" charset="-127"/>
              </a:rPr>
              <a:t>블록체인 활용방법</a:t>
            </a:r>
            <a:endParaRPr lang="en-US" altLang="ko-KR" sz="3200" spc="-15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4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302A26-A923-44B2-BBDC-CF9B4B9F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3" y="1820976"/>
            <a:ext cx="5098157" cy="434025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이벤트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000" dirty="0" err="1" smtClean="0">
                <a:latin typeface="양재튼튼체B" pitchFamily="18" charset="-127"/>
                <a:ea typeface="양재튼튼체B" pitchFamily="18" charset="-127"/>
              </a:rPr>
              <a:t>작성글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000" dirty="0" err="1" smtClean="0">
                <a:latin typeface="양재튼튼체B" pitchFamily="18" charset="-127"/>
                <a:ea typeface="양재튼튼체B" pitchFamily="18" charset="-127"/>
              </a:rPr>
              <a:t>스케줄등을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ko-KR" altLang="en-US" sz="2000" dirty="0" err="1" smtClean="0">
                <a:latin typeface="양재튼튼체B" pitchFamily="18" charset="-127"/>
                <a:ea typeface="양재튼튼체B" pitchFamily="18" charset="-127"/>
              </a:rPr>
              <a:t>블록체인위에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 올려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영구적인 보존이 가능하도록 함</a:t>
            </a:r>
            <a:endParaRPr lang="en-US" altLang="ko-KR" sz="2000" dirty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대상과 관련된 뉴스나 </a:t>
            </a:r>
            <a:r>
              <a:rPr lang="ko-KR" altLang="en-US" sz="2000" dirty="0" err="1" smtClean="0">
                <a:latin typeface="양재튼튼체B" pitchFamily="18" charset="-127"/>
                <a:ea typeface="양재튼튼체B" pitchFamily="18" charset="-127"/>
              </a:rPr>
              <a:t>인기글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일정 등을 </a:t>
            </a:r>
            <a:r>
              <a:rPr lang="ko-KR" altLang="en-US" sz="2000" dirty="0" err="1" smtClean="0">
                <a:latin typeface="양재튼튼체B" pitchFamily="18" charset="-127"/>
                <a:ea typeface="양재튼튼체B" pitchFamily="18" charset="-127"/>
              </a:rPr>
              <a:t>아카이빙하여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 초기 유저 유입에 활용</a:t>
            </a: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ko-KR" altLang="en-US" sz="2000" dirty="0">
              <a:latin typeface="양재튼튼체B" pitchFamily="18" charset="-127"/>
              <a:ea typeface="양재튼튼체B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2E5043-1ACA-42BE-B612-8A0522E9DD35}"/>
              </a:ext>
            </a:extLst>
          </p:cNvPr>
          <p:cNvSpPr txBox="1"/>
          <p:nvPr/>
        </p:nvSpPr>
        <p:spPr>
          <a:xfrm>
            <a:off x="1719450" y="444306"/>
            <a:ext cx="6114620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latin typeface="HY견고딕" pitchFamily="18" charset="-127"/>
                <a:ea typeface="HY견고딕" pitchFamily="18" charset="-127"/>
              </a:rPr>
              <a:t>블록체인 활용방법</a:t>
            </a:r>
            <a:endParaRPr lang="en-US" altLang="ko-KR" sz="3200" spc="-15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49" y="2178785"/>
            <a:ext cx="4132682" cy="27377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0226" y="3962400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20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2E5043-1ACA-42BE-B612-8A0522E9DD35}"/>
              </a:ext>
            </a:extLst>
          </p:cNvPr>
          <p:cNvSpPr txBox="1"/>
          <p:nvPr/>
        </p:nvSpPr>
        <p:spPr>
          <a:xfrm>
            <a:off x="1874499" y="316228"/>
            <a:ext cx="6114620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HY견고딕" pitchFamily="18" charset="-127"/>
                <a:ea typeface="HY견고딕" pitchFamily="18" charset="-127"/>
              </a:rPr>
              <a:t>블록체인 활용방법</a:t>
            </a:r>
            <a:endParaRPr lang="en-US" altLang="ko-KR" sz="3200" spc="-15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3" y="2310703"/>
            <a:ext cx="3533775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38" y="2310703"/>
            <a:ext cx="2933700" cy="2466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8390" y="3351071"/>
            <a:ext cx="320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If Funding Failed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18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2E5043-1ACA-42BE-B612-8A0522E9DD35}"/>
              </a:ext>
            </a:extLst>
          </p:cNvPr>
          <p:cNvSpPr txBox="1"/>
          <p:nvPr/>
        </p:nvSpPr>
        <p:spPr>
          <a:xfrm>
            <a:off x="1874499" y="316228"/>
            <a:ext cx="6114620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HY견고딕" pitchFamily="18" charset="-127"/>
                <a:ea typeface="HY견고딕" pitchFamily="18" charset="-127"/>
              </a:rPr>
              <a:t>블록체인 활용방법</a:t>
            </a:r>
            <a:endParaRPr lang="en-US" altLang="ko-KR" sz="3200" spc="-15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3" y="2310703"/>
            <a:ext cx="3533775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0904" y="5486399"/>
            <a:ext cx="84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양재튼튼체B" pitchFamily="18" charset="-127"/>
                <a:ea typeface="양재튼튼체B" pitchFamily="18" charset="-127"/>
              </a:rPr>
              <a:t>Smart Contract</a:t>
            </a:r>
            <a:r>
              <a:rPr lang="ko-KR" altLang="en-US" b="1" dirty="0" smtClean="0">
                <a:latin typeface="양재튼튼체B" pitchFamily="18" charset="-127"/>
                <a:ea typeface="양재튼튼체B" pitchFamily="18" charset="-127"/>
              </a:rPr>
              <a:t>를 활용하여</a:t>
            </a:r>
            <a:r>
              <a:rPr lang="en-US" altLang="ko-KR" b="1" dirty="0" smtClean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b="1" dirty="0" err="1" smtClean="0">
                <a:latin typeface="양재튼튼체B" pitchFamily="18" charset="-127"/>
                <a:ea typeface="양재튼튼체B" pitchFamily="18" charset="-127"/>
              </a:rPr>
              <a:t>크라우드</a:t>
            </a:r>
            <a:r>
              <a:rPr lang="ko-KR" altLang="en-US" b="1" dirty="0" smtClean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ko-KR" altLang="en-US" b="1" dirty="0" err="1" smtClean="0">
                <a:latin typeface="양재튼튼체B" pitchFamily="18" charset="-127"/>
                <a:ea typeface="양재튼튼체B" pitchFamily="18" charset="-127"/>
              </a:rPr>
              <a:t>펀딩과정에</a:t>
            </a:r>
            <a:r>
              <a:rPr lang="ko-KR" altLang="en-US" b="1" dirty="0" smtClean="0">
                <a:latin typeface="양재튼튼체B" pitchFamily="18" charset="-127"/>
                <a:ea typeface="양재튼튼체B" pitchFamily="18" charset="-127"/>
              </a:rPr>
              <a:t> 발생하는 많은 문제점 방지</a:t>
            </a:r>
            <a:endParaRPr lang="ko-KR" altLang="en-US" b="1" dirty="0">
              <a:latin typeface="양재튼튼체B" pitchFamily="18" charset="-127"/>
              <a:ea typeface="양재튼튼체B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397" y="2042273"/>
            <a:ext cx="611422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302A26-A923-44B2-BBDC-CF9B4B9F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44" y="1820976"/>
            <a:ext cx="4435548" cy="4340259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특별한 이벤트에 따라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NFT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를 발행하여 유저들의 암호지갑에 전송</a:t>
            </a: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유저들에게 특별한 만족감을 주는 동시에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경쟁을 일으켜 소비를 유도함</a:t>
            </a:r>
            <a:endParaRPr lang="en-US" altLang="ko-KR" sz="2000" dirty="0">
              <a:latin typeface="양재튼튼체B" pitchFamily="18" charset="-127"/>
              <a:ea typeface="양재튼튼체B" pitchFamily="18" charset="-127"/>
            </a:endParaRPr>
          </a:p>
          <a:p>
            <a:pPr marL="0" indent="0" fontAlgn="base">
              <a:buNone/>
            </a:pPr>
            <a:endParaRPr lang="en-US" altLang="ko-KR" sz="2000" dirty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r>
              <a:rPr lang="ko-KR" altLang="en-US" sz="2000" dirty="0" err="1" smtClean="0">
                <a:latin typeface="양재튼튼체B" pitchFamily="18" charset="-127"/>
                <a:ea typeface="양재튼튼체B" pitchFamily="18" charset="-127"/>
              </a:rPr>
              <a:t>티켓북을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 디지털화하며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새로운 사용자의 유입을 유도</a:t>
            </a: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>
              <a:latin typeface="양재튼튼체B" pitchFamily="18" charset="-127"/>
              <a:ea typeface="양재튼튼체B" pitchFamily="18" charset="-127"/>
            </a:endParaRPr>
          </a:p>
          <a:p>
            <a:pPr marL="0" indent="0" fontAlgn="base">
              <a:buNone/>
            </a:pPr>
            <a:endParaRPr lang="ko-KR" altLang="en-US" sz="2000" dirty="0">
              <a:latin typeface="양재튼튼체B" pitchFamily="18" charset="-127"/>
              <a:ea typeface="양재튼튼체B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2E5043-1ACA-42BE-B612-8A0522E9DD35}"/>
              </a:ext>
            </a:extLst>
          </p:cNvPr>
          <p:cNvSpPr txBox="1"/>
          <p:nvPr/>
        </p:nvSpPr>
        <p:spPr>
          <a:xfrm>
            <a:off x="1850063" y="263062"/>
            <a:ext cx="6114620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HY견고딕" pitchFamily="18" charset="-127"/>
                <a:ea typeface="HY견고딕" pitchFamily="18" charset="-127"/>
              </a:rPr>
              <a:t>블록체인 활용방법</a:t>
            </a:r>
            <a:endParaRPr lang="en-US" altLang="ko-KR" sz="3200" spc="-15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59" y="4099454"/>
            <a:ext cx="687084" cy="6870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50" y="2566433"/>
            <a:ext cx="525420" cy="5254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767" y="2542308"/>
            <a:ext cx="549545" cy="549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52" y="4099454"/>
            <a:ext cx="741615" cy="7416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813" y="2485601"/>
            <a:ext cx="687084" cy="68708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10646" y="2469143"/>
            <a:ext cx="720000" cy="72000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Cambria" panose="02040503050406030204" pitchFamily="18" charset="0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22101" y="2457080"/>
            <a:ext cx="720000" cy="72000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Cambria" panose="02040503050406030204" pitchFamily="18" charset="0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07355" y="2457080"/>
            <a:ext cx="720000" cy="72000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Cambria" panose="02040503050406030204" pitchFamily="18" charset="0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8932" y="4110242"/>
            <a:ext cx="720000" cy="72000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Cambria" panose="020405030504060302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22101" y="4107777"/>
            <a:ext cx="720000" cy="72000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Cambria" panose="02040503050406030204" pitchFamily="18" charset="0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07355" y="4105312"/>
            <a:ext cx="720000" cy="72000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Cambria" panose="02040503050406030204" pitchFamily="18" charset="0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8932" y="1712512"/>
            <a:ext cx="343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User A’s Crypto Wallet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3964" y="3352801"/>
            <a:ext cx="115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2018 Winter Concert </a:t>
            </a:r>
            <a:endParaRPr lang="ko-KR" altLang="en-US" sz="1400" dirty="0">
              <a:latin typeface="Cambria" panose="02040503050406030204" pitchFamily="18" charset="0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5630" y="4982683"/>
            <a:ext cx="115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altLang="ko-KR" sz="140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Album</a:t>
            </a:r>
          </a:p>
          <a:p>
            <a:pPr algn="ctr"/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Winner</a:t>
            </a:r>
            <a:endParaRPr lang="ko-KR" altLang="en-US" sz="1400" dirty="0">
              <a:latin typeface="Cambria" panose="02040503050406030204" pitchFamily="18" charset="0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6122" y="4982683"/>
            <a:ext cx="126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2020 Summer Fan Meeting</a:t>
            </a:r>
            <a:endParaRPr lang="ko-KR" altLang="en-US" sz="1400" dirty="0">
              <a:latin typeface="Cambria" panose="02040503050406030204" pitchFamily="18" charset="0"/>
              <a:ea typeface="굴림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5631" y="3350948"/>
            <a:ext cx="115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2019 Tour Concert </a:t>
            </a:r>
            <a:endParaRPr lang="ko-KR" altLang="en-US" sz="1400" dirty="0">
              <a:latin typeface="Cambria" panose="02040503050406030204" pitchFamily="18" charset="0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27298" y="3350948"/>
            <a:ext cx="115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ko-KR" sz="140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Album Winner</a:t>
            </a:r>
            <a:endParaRPr lang="ko-KR" altLang="en-US" sz="1400" dirty="0">
              <a:latin typeface="Cambria" panose="02040503050406030204" pitchFamily="18" charset="0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64696" y="4985017"/>
            <a:ext cx="134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2019 Concert</a:t>
            </a:r>
          </a:p>
          <a:p>
            <a:pPr algn="ctr"/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‘Love </a:t>
            </a:r>
            <a:r>
              <a:rPr lang="en-US" altLang="ko-KR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YourSelf</a:t>
            </a:r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7263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302A26-A923-44B2-BBDC-CF9B4B9F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" y="1736980"/>
            <a:ext cx="8694539" cy="434025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800" dirty="0" smtClean="0">
                <a:latin typeface="양재튼튼체B" pitchFamily="18" charset="-127"/>
                <a:ea typeface="양재튼튼체B" pitchFamily="18" charset="-127"/>
              </a:rPr>
              <a:t>삼성 </a:t>
            </a:r>
            <a:r>
              <a:rPr lang="en-US" altLang="ko-KR" sz="2800" dirty="0" smtClean="0">
                <a:latin typeface="양재튼튼체B" pitchFamily="18" charset="-127"/>
                <a:ea typeface="양재튼튼체B" pitchFamily="18" charset="-127"/>
              </a:rPr>
              <a:t>SDK</a:t>
            </a:r>
            <a:r>
              <a:rPr lang="ko-KR" altLang="en-US" sz="2800" dirty="0" smtClean="0">
                <a:latin typeface="양재튼튼체B" pitchFamily="18" charset="-127"/>
                <a:ea typeface="양재튼튼체B" pitchFamily="18" charset="-127"/>
              </a:rPr>
              <a:t>를 이용하여 </a:t>
            </a:r>
            <a:r>
              <a:rPr lang="en-US" altLang="ko-KR" sz="2800" dirty="0" smtClean="0">
                <a:latin typeface="양재튼튼체B" pitchFamily="18" charset="-127"/>
                <a:ea typeface="양재튼튼체B" pitchFamily="18" charset="-127"/>
              </a:rPr>
              <a:t>Private Key</a:t>
            </a:r>
            <a:r>
              <a:rPr lang="ko-KR" altLang="en-US" sz="2800" dirty="0" smtClean="0">
                <a:latin typeface="양재튼튼체B" pitchFamily="18" charset="-127"/>
                <a:ea typeface="양재튼튼체B" pitchFamily="18" charset="-127"/>
              </a:rPr>
              <a:t>를 활용</a:t>
            </a:r>
            <a:endParaRPr lang="en-US" altLang="ko-KR" sz="28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삼성 </a:t>
            </a:r>
            <a:r>
              <a:rPr lang="en-US" altLang="ko-KR" sz="2000" dirty="0" err="1" smtClean="0">
                <a:latin typeface="양재튼튼체B" pitchFamily="18" charset="-127"/>
                <a:ea typeface="양재튼튼체B" pitchFamily="18" charset="-127"/>
              </a:rPr>
              <a:t>Keystore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 SDK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 사용</a:t>
            </a: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=&gt;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Galaxy S10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에 저장된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Private Key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에 연결</a:t>
            </a: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marL="0" indent="0" fontAlgn="base">
              <a:buNone/>
            </a:pP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Platform SDK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 사용 </a:t>
            </a: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=&gt; 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계정</a:t>
            </a:r>
            <a:r>
              <a:rPr lang="en-US" altLang="ko-KR" sz="2000" dirty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생성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,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가져오기</a:t>
            </a: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=&gt; Cucumber </a:t>
            </a:r>
            <a:r>
              <a:rPr lang="en-US" altLang="ko-KR" sz="2000" dirty="0" err="1" smtClean="0">
                <a:latin typeface="양재튼튼체B" pitchFamily="18" charset="-127"/>
                <a:ea typeface="양재튼튼체B" pitchFamily="18" charset="-127"/>
              </a:rPr>
              <a:t>Webview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생성</a:t>
            </a:r>
            <a:endParaRPr lang="en-US" altLang="ko-KR" sz="2000" dirty="0">
              <a:latin typeface="양재튼튼체B" pitchFamily="18" charset="-127"/>
              <a:ea typeface="양재튼튼체B" pitchFamily="18" charset="-127"/>
            </a:endParaRPr>
          </a:p>
          <a:p>
            <a:pPr marL="0" indent="0" fontAlgn="base">
              <a:buNone/>
            </a:pP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      Web page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와 연결</a:t>
            </a:r>
            <a:r>
              <a:rPr lang="en-US" altLang="ko-KR" sz="2000" dirty="0" smtClean="0"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sz="2000" dirty="0" smtClean="0">
                <a:latin typeface="양재튼튼체B" pitchFamily="18" charset="-127"/>
                <a:ea typeface="양재튼튼체B" pitchFamily="18" charset="-127"/>
              </a:rPr>
              <a:t>계정정보 전송</a:t>
            </a:r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 smtClean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en-US" altLang="ko-KR" sz="2000" dirty="0">
              <a:latin typeface="양재튼튼체B" pitchFamily="18" charset="-127"/>
              <a:ea typeface="양재튼튼체B" pitchFamily="18" charset="-127"/>
            </a:endParaRPr>
          </a:p>
          <a:p>
            <a:pPr fontAlgn="base"/>
            <a:endParaRPr lang="ko-KR" altLang="en-US" sz="2000" dirty="0">
              <a:latin typeface="양재튼튼체B" pitchFamily="18" charset="-127"/>
              <a:ea typeface="양재튼튼체B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2E5043-1ACA-42BE-B612-8A0522E9DD35}"/>
              </a:ext>
            </a:extLst>
          </p:cNvPr>
          <p:cNvSpPr txBox="1"/>
          <p:nvPr/>
        </p:nvSpPr>
        <p:spPr>
          <a:xfrm>
            <a:off x="1688970" y="415803"/>
            <a:ext cx="6114620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latin typeface="HY견고딕" pitchFamily="18" charset="-127"/>
                <a:ea typeface="HY견고딕" pitchFamily="18" charset="-127"/>
              </a:rPr>
              <a:t>기술 구현</a:t>
            </a:r>
            <a:endParaRPr lang="en-US" altLang="ko-KR" sz="3200" spc="-15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74" y="2408853"/>
            <a:ext cx="896399" cy="896399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7318628" y="2857052"/>
            <a:ext cx="3280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90" y="1954034"/>
            <a:ext cx="1351218" cy="1351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74" y="4336934"/>
            <a:ext cx="961254" cy="96125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7646717" y="4771016"/>
            <a:ext cx="6622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79199" y="455933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0214" y="4771016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Transaction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431564" y="3305252"/>
            <a:ext cx="0" cy="839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0213" y="3536330"/>
            <a:ext cx="2234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계정 정보 </a:t>
            </a:r>
            <a:r>
              <a:rPr lang="en-US" altLang="ko-KR" sz="1200" dirty="0" smtClean="0"/>
              <a:t>Web Page</a:t>
            </a:r>
            <a:r>
              <a:rPr lang="ko-KR" altLang="en-US" sz="1200" dirty="0" smtClean="0"/>
              <a:t>로 전송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55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477</Words>
  <Application>Microsoft Office PowerPoint</Application>
  <PresentationFormat>사용자 지정</PresentationFormat>
  <Paragraphs>126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Arial</vt:lpstr>
      <vt:lpstr>Cambria</vt:lpstr>
      <vt:lpstr>Calibri Light</vt:lpstr>
      <vt:lpstr>HY견고딕</vt:lpstr>
      <vt:lpstr>맑은 고딕</vt:lpstr>
      <vt:lpstr>양재튼튼체B</vt:lpstr>
      <vt:lpstr>Calibri</vt:lpstr>
      <vt:lpstr>조선일보명조</vt:lpstr>
      <vt:lpstr>Arial Black</vt:lpstr>
      <vt:lpstr>Office 테마</vt:lpstr>
      <vt:lpstr>PowerPoint 프레젠테이션</vt:lpstr>
      <vt:lpstr>개발 동기</vt:lpstr>
      <vt:lpstr>현재의 문제점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윤현 김</dc:creator>
  <cp:lastModifiedBy>신현우</cp:lastModifiedBy>
  <cp:revision>115</cp:revision>
  <dcterms:created xsi:type="dcterms:W3CDTF">2018-12-23T13:41:03Z</dcterms:created>
  <dcterms:modified xsi:type="dcterms:W3CDTF">2020-02-13T22:20:26Z</dcterms:modified>
</cp:coreProperties>
</file>