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udiowide"/>
      <p:regular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udiowide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70af9acd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70af9ac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6c50aa063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6c50aa063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6c50aa06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6c50aa06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6c50aa063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6c50aa063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6c50aa063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6c50aa063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6c50aa063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6c50aa063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6c50aa063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6c50aa063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6c50aa063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6c50aa063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6c50aa063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6c50aa063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6c50aa063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6c50aa063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ourex.github.io/bububu/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44525" y="1782300"/>
            <a:ext cx="58629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6900">
                <a:solidFill>
                  <a:srgbClr val="FFFF00"/>
                </a:solidFill>
              </a:rPr>
              <a:t>Кіберпанк </a:t>
            </a:r>
            <a:r>
              <a:rPr b="1" i="1" lang="ru" sz="6900">
                <a:solidFill>
                  <a:srgbClr val="FFFF00"/>
                </a:solidFill>
                <a:latin typeface="Audiowide"/>
                <a:ea typeface="Audiowide"/>
                <a:cs typeface="Audiowide"/>
                <a:sym typeface="Audiowide"/>
              </a:rPr>
              <a:t>2069</a:t>
            </a:r>
            <a:endParaRPr b="1" sz="9700">
              <a:solidFill>
                <a:srgbClr val="FFFF0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933550" y="4428650"/>
            <a:ext cx="60804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E6EDF3"/>
                </a:solidFill>
                <a:latin typeface="Montserrat"/>
                <a:ea typeface="Montserrat"/>
                <a:cs typeface="Montserrat"/>
                <a:sym typeface="Montserrat"/>
              </a:rPr>
              <a:t>Команда:</a:t>
            </a:r>
            <a:r>
              <a:rPr lang="ru" sz="1500">
                <a:solidFill>
                  <a:srgbClr val="E6EDF3"/>
                </a:solidFill>
                <a:latin typeface="Montserrat"/>
                <a:ea typeface="Montserrat"/>
                <a:cs typeface="Montserrat"/>
                <a:sym typeface="Montserrat"/>
              </a:rPr>
              <a:t> Професійна єдність новаторських інженерів створювачів</a:t>
            </a:r>
            <a:endParaRPr sz="1500">
              <a:solidFill>
                <a:srgbClr val="E6ED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Montserrat"/>
                <a:ea typeface="Montserrat"/>
                <a:cs typeface="Montserrat"/>
                <a:sym typeface="Montserrat"/>
              </a:rPr>
              <a:t>Керівник</a:t>
            </a:r>
            <a:r>
              <a:rPr b="1" lang="ru" sz="1500"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 Бабич О.В.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800" y="913983"/>
            <a:ext cx="1277624" cy="10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4851450" y="2041000"/>
            <a:ext cx="42927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600"/>
              <a:t>ДЕМО</a:t>
            </a:r>
            <a:endParaRPr b="1" sz="4600"/>
          </a:p>
        </p:txBody>
      </p:sp>
      <p:sp>
        <p:nvSpPr>
          <p:cNvPr id="193" name="Google Shape;193;p22"/>
          <p:cNvSpPr txBox="1"/>
          <p:nvPr>
            <p:ph idx="4294967295" type="body"/>
          </p:nvPr>
        </p:nvSpPr>
        <p:spPr>
          <a:xfrm>
            <a:off x="1114813" y="4380675"/>
            <a:ext cx="28455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hlink"/>
                </a:solidFill>
                <a:highlight>
                  <a:srgbClr val="1B212C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fourex.github.io/bububu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613" y="526850"/>
            <a:ext cx="3777624" cy="377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052550" y="1385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ru" sz="6869">
                <a:solidFill>
                  <a:srgbClr val="FFFF00"/>
                </a:solidFill>
              </a:rPr>
              <a:t>Дякуємо </a:t>
            </a:r>
            <a:br>
              <a:rPr b="1" i="1" lang="ru" sz="6869">
                <a:solidFill>
                  <a:srgbClr val="FFFF00"/>
                </a:solidFill>
              </a:rPr>
            </a:br>
            <a:r>
              <a:rPr b="1" i="1" lang="ru" sz="6869">
                <a:solidFill>
                  <a:srgbClr val="FFFF00"/>
                </a:solidFill>
              </a:rPr>
              <a:t>за увагу!</a:t>
            </a:r>
            <a:endParaRPr b="1" sz="6869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52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400"/>
              <a:t>МЕТА ТА ЗАВДАННЯ</a:t>
            </a:r>
            <a:endParaRPr b="1" sz="34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386125" y="1552775"/>
            <a:ext cx="711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E6EDF3"/>
                </a:solidFill>
                <a:latin typeface="Montserrat"/>
                <a:ea typeface="Montserrat"/>
                <a:cs typeface="Montserrat"/>
                <a:sym typeface="Montserrat"/>
              </a:rPr>
              <a:t>Головна мета -</a:t>
            </a:r>
            <a:r>
              <a:rPr lang="ru" sz="2000">
                <a:solidFill>
                  <a:srgbClr val="E6EDF3"/>
                </a:solidFill>
                <a:latin typeface="Montserrat"/>
                <a:ea typeface="Montserrat"/>
                <a:cs typeface="Montserrat"/>
                <a:sym typeface="Montserrat"/>
              </a:rPr>
              <a:t> залучення уваги та зацікавлення </a:t>
            </a:r>
            <a:r>
              <a:rPr lang="ru" sz="2000">
                <a:solidFill>
                  <a:srgbClr val="E6EDF3"/>
                </a:solidFill>
                <a:latin typeface="Montserrat"/>
                <a:ea typeface="Montserrat"/>
                <a:cs typeface="Montserrat"/>
                <a:sym typeface="Montserrat"/>
              </a:rPr>
              <a:t>абітурієнтів та їх батьків </a:t>
            </a:r>
            <a:r>
              <a:rPr lang="ru" sz="2000">
                <a:solidFill>
                  <a:srgbClr val="E6EDF3"/>
                </a:solidFill>
                <a:latin typeface="Montserrat"/>
                <a:ea typeface="Montserrat"/>
                <a:cs typeface="Montserrat"/>
                <a:sym typeface="Montserrat"/>
              </a:rPr>
              <a:t>спеціальністю "Розробка програмного забезпечення"</a:t>
            </a:r>
            <a:endParaRPr sz="2000">
              <a:solidFill>
                <a:srgbClr val="E6ED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E6EDF3"/>
                </a:solidFill>
                <a:latin typeface="Montserrat"/>
                <a:ea typeface="Montserrat"/>
                <a:cs typeface="Montserrat"/>
                <a:sym typeface="Montserrat"/>
              </a:rPr>
              <a:t>Завдання:</a:t>
            </a:r>
            <a:r>
              <a:rPr lang="ru" sz="2000">
                <a:solidFill>
                  <a:srgbClr val="E6EDF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ru" sz="2000">
                <a:solidFill>
                  <a:srgbClr val="E6EDF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2000">
                <a:solidFill>
                  <a:srgbClr val="E6EDF3"/>
                </a:solidFill>
                <a:latin typeface="Montserrat"/>
                <a:ea typeface="Montserrat"/>
                <a:cs typeface="Montserrat"/>
                <a:sym typeface="Montserrat"/>
              </a:rPr>
              <a:t>розробити рекламну гру для </a:t>
            </a:r>
            <a:r>
              <a:rPr lang="ru" sz="2000">
                <a:solidFill>
                  <a:srgbClr val="E6EDF3"/>
                </a:solidFill>
                <a:latin typeface="Montserrat"/>
                <a:ea typeface="Montserrat"/>
                <a:cs typeface="Montserrat"/>
                <a:sym typeface="Montserrat"/>
              </a:rPr>
              <a:t>створення позитивного іміджу спеціальності </a:t>
            </a:r>
            <a:endParaRPr sz="2000">
              <a:solidFill>
                <a:srgbClr val="E6ED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E6ED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400"/>
              <a:t>СКЛАД КОМАНДИ* </a:t>
            </a:r>
            <a:endParaRPr b="1" sz="3400"/>
          </a:p>
        </p:txBody>
      </p:sp>
      <p:sp>
        <p:nvSpPr>
          <p:cNvPr id="148" name="Google Shape;148;p15"/>
          <p:cNvSpPr txBox="1"/>
          <p:nvPr/>
        </p:nvSpPr>
        <p:spPr>
          <a:xfrm>
            <a:off x="1177200" y="1612650"/>
            <a:ext cx="7815300" cy="21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Менеджер програми</a:t>
            </a: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450">
                <a:solidFill>
                  <a:srgbClr val="BDC1C6"/>
                </a:solidFill>
                <a:highlight>
                  <a:srgbClr val="202124"/>
                </a:highlight>
                <a:latin typeface="Montserrat"/>
                <a:ea typeface="Montserrat"/>
                <a:cs typeface="Montserrat"/>
                <a:sym typeface="Montserrat"/>
              </a:rPr>
              <a:t>—</a:t>
            </a: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Комельков Нікіта</a:t>
            </a:r>
            <a:b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Менеджер продукту</a:t>
            </a: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450">
                <a:solidFill>
                  <a:srgbClr val="BDC1C6"/>
                </a:solidFill>
                <a:highlight>
                  <a:srgbClr val="202124"/>
                </a:highlight>
                <a:latin typeface="Montserrat"/>
                <a:ea typeface="Montserrat"/>
                <a:cs typeface="Montserrat"/>
                <a:sym typeface="Montserrat"/>
              </a:rPr>
              <a:t>—</a:t>
            </a: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Кражан Іван</a:t>
            </a:r>
            <a:b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Розробники </a:t>
            </a:r>
            <a:r>
              <a:rPr lang="ru" sz="1450">
                <a:solidFill>
                  <a:srgbClr val="BDC1C6"/>
                </a:solidFill>
                <a:highlight>
                  <a:srgbClr val="202124"/>
                </a:highlight>
                <a:latin typeface="Montserrat"/>
                <a:ea typeface="Montserrat"/>
                <a:cs typeface="Montserrat"/>
                <a:sym typeface="Montserrat"/>
              </a:rPr>
              <a:t>— </a:t>
            </a: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Жеревчук Сергій, Кіндінов Іван, Ліфтієв Артем</a:t>
            </a:r>
            <a:b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Ух спеціалісти </a:t>
            </a:r>
            <a:r>
              <a:rPr lang="ru" sz="1450">
                <a:solidFill>
                  <a:srgbClr val="BDC1C6"/>
                </a:solidFill>
                <a:highlight>
                  <a:srgbClr val="202124"/>
                </a:highlight>
                <a:latin typeface="Montserrat"/>
                <a:ea typeface="Montserrat"/>
                <a:cs typeface="Montserrat"/>
                <a:sym typeface="Montserrat"/>
              </a:rPr>
              <a:t>— </a:t>
            </a: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Головненко Леонід, Девяніна Тетяна </a:t>
            </a:r>
            <a:b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Тестувальники </a:t>
            </a:r>
            <a:r>
              <a:rPr lang="ru" sz="1450">
                <a:solidFill>
                  <a:srgbClr val="BDC1C6"/>
                </a:solidFill>
                <a:highlight>
                  <a:srgbClr val="202124"/>
                </a:highlight>
                <a:latin typeface="Montserrat"/>
                <a:ea typeface="Montserrat"/>
                <a:cs typeface="Montserrat"/>
                <a:sym typeface="Montserrat"/>
              </a:rPr>
              <a:t>—</a:t>
            </a: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Луговий Павло, Кузьменко Максим</a:t>
            </a:r>
            <a:b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Спеціалісти з розгортання </a:t>
            </a:r>
            <a:r>
              <a:rPr lang="ru" sz="1450">
                <a:solidFill>
                  <a:srgbClr val="BDC1C6"/>
                </a:solidFill>
                <a:highlight>
                  <a:srgbClr val="202124"/>
                </a:highlight>
                <a:latin typeface="Montserrat"/>
                <a:ea typeface="Montserrat"/>
                <a:cs typeface="Montserrat"/>
                <a:sym typeface="Montserrat"/>
              </a:rPr>
              <a:t>— </a:t>
            </a: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Деркач Таїсія, Кравченко Анна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1177200" y="4017950"/>
            <a:ext cx="71319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* п</a:t>
            </a:r>
            <a:r>
              <a:rPr lang="ru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ісля початку проекту менеджери програми і продукту помінялися ролями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750">
                <a:solidFill>
                  <a:srgbClr val="E6EDF3"/>
                </a:solidFill>
              </a:rPr>
              <a:t>МЕНЕДЖЕР ПРОГРАМИ,</a:t>
            </a:r>
            <a:br>
              <a:rPr b="1" lang="ru" sz="3750">
                <a:solidFill>
                  <a:srgbClr val="E6EDF3"/>
                </a:solidFill>
              </a:rPr>
            </a:br>
            <a:r>
              <a:rPr b="1" lang="ru" sz="3750"/>
              <a:t>МЕНЕДЖЕР ПРОДУКТУ</a:t>
            </a:r>
            <a:endParaRPr b="1" sz="3750">
              <a:solidFill>
                <a:srgbClr val="E6ED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22">
                <a:solidFill>
                  <a:srgbClr val="E6EDF3"/>
                </a:solidFill>
              </a:rPr>
              <a:t>Кражан І. М, </a:t>
            </a:r>
            <a:r>
              <a:rPr b="1" lang="ru" sz="1522"/>
              <a:t>Комельков Н. М.</a:t>
            </a:r>
            <a:endParaRPr b="1" sz="1522">
              <a:solidFill>
                <a:srgbClr val="E6EDF3"/>
              </a:solidFill>
            </a:endParaRPr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10325" y="2478025"/>
            <a:ext cx="3804600" cy="25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ー"/>
            </a:pPr>
            <a:r>
              <a:rPr b="1" lang="ru" sz="1500">
                <a:latin typeface="Montserrat"/>
                <a:ea typeface="Montserrat"/>
                <a:cs typeface="Montserrat"/>
                <a:sym typeface="Montserrat"/>
              </a:rPr>
              <a:t>Менеджер програми</a:t>
            </a: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ru" sz="15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(потім продукту) єдиний мав цілісне бачення продукту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ー"/>
            </a:pP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створив деякі текстури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ー"/>
            </a:pP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керував розробниками, вказував на їх помилки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ー"/>
            </a:pP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придумав назву команди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ー"/>
            </a:pP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створив Discord-сервер для спілкування команди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16"/>
          <p:cNvSpPr txBox="1"/>
          <p:nvPr>
            <p:ph idx="2" type="body"/>
          </p:nvPr>
        </p:nvSpPr>
        <p:spPr>
          <a:xfrm>
            <a:off x="4688000" y="2282050"/>
            <a:ext cx="4359000" cy="26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ー"/>
            </a:pPr>
            <a:r>
              <a:rPr b="1" lang="ru" sz="1500">
                <a:latin typeface="Montserrat"/>
                <a:ea typeface="Montserrat"/>
                <a:cs typeface="Montserrat"/>
                <a:sym typeface="Montserrat"/>
              </a:rPr>
              <a:t>Менеджер продукту</a:t>
            </a: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  </a:t>
            </a:r>
            <a:br>
              <a:rPr lang="ru" sz="15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(потім програми)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ー"/>
            </a:pP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організував робочий процес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ー"/>
            </a:pP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створив бесіду в Телеграм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ー"/>
            </a:pP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розподіляв завдання між ролями і слідкував за їх виконанням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ー"/>
            </a:pP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допомагав з документацією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ー"/>
            </a:pP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відповідав на питання команди</a:t>
            </a:r>
            <a:endParaRPr sz="1200"/>
          </a:p>
        </p:txBody>
      </p:sp>
      <p:sp>
        <p:nvSpPr>
          <p:cNvPr id="157" name="Google Shape;157;p16"/>
          <p:cNvSpPr txBox="1"/>
          <p:nvPr/>
        </p:nvSpPr>
        <p:spPr>
          <a:xfrm>
            <a:off x="1203750" y="1917775"/>
            <a:ext cx="658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ー"/>
            </a:pPr>
            <a:r>
              <a:rPr lang="ru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керували процесом розробки та проєктом в цілому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750"/>
              <a:t>РОЗРОБНИКИ</a:t>
            </a:r>
            <a:endParaRPr b="1" sz="3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22">
                <a:solidFill>
                  <a:srgbClr val="E6EDF3"/>
                </a:solidFill>
              </a:rPr>
              <a:t>Жеревчук  С.С, Кіндінов І.С, Ліфтієв А.Т. </a:t>
            </a:r>
            <a:endParaRPr b="1" sz="1522">
              <a:solidFill>
                <a:srgbClr val="E6EDF3"/>
              </a:solidFill>
            </a:endParaRPr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145100" y="1213950"/>
            <a:ext cx="7488000" cy="3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ー"/>
            </a:pPr>
            <a:r>
              <a:rPr lang="ru" sz="160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використано </a:t>
            </a:r>
            <a:r>
              <a:rPr b="1" lang="ru" sz="160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Godot Engine</a:t>
            </a:r>
            <a:endParaRPr b="1" sz="1600"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335" lvl="0" marL="450000" rtl="0" algn="l">
              <a:spcBef>
                <a:spcPts val="0"/>
              </a:spcBef>
              <a:spcAft>
                <a:spcPts val="0"/>
              </a:spcAft>
              <a:buSzPts val="1492"/>
              <a:buFont typeface="Montserrat"/>
              <a:buChar char="ー"/>
            </a:pPr>
            <a:r>
              <a:rPr lang="ru" sz="160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реалізація різних аспектів гри (рух персонажів, здоров’я персонажів, взаємодія з оточенням, бій з ворогами)</a:t>
            </a:r>
            <a:endParaRPr sz="1600"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ー"/>
            </a:pPr>
            <a:r>
              <a:rPr lang="ru" sz="160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реалізація ігрових механік (видача квестів та збір карток пам’яті для їх виконання)</a:t>
            </a:r>
            <a:endParaRPr sz="1600"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ー"/>
            </a:pPr>
            <a:r>
              <a:rPr lang="ru" sz="160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створення елементів інтерфейсу (меню, кнопок, індикаторів тощо)</a:t>
            </a:r>
            <a:endParaRPr sz="1600"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ー"/>
            </a:pPr>
            <a:r>
              <a:rPr lang="ru" sz="160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створення локації (навколишнє середовище, розташування ключових об’єктів)</a:t>
            </a:r>
            <a:endParaRPr sz="1600"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ー"/>
            </a:pPr>
            <a:r>
              <a:rPr lang="ru" sz="1600">
                <a:solidFill>
                  <a:srgbClr val="ECECEC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оптимізація продукту</a:t>
            </a:r>
            <a:endParaRPr sz="1600">
              <a:solidFill>
                <a:srgbClr val="ECECEC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Montserrat"/>
              <a:buChar char="ー"/>
            </a:pPr>
            <a:r>
              <a:rPr lang="ru" sz="1600">
                <a:solidFill>
                  <a:srgbClr val="ECECEC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виправлення помилок</a:t>
            </a:r>
            <a:endParaRPr sz="1600">
              <a:solidFill>
                <a:srgbClr val="ECECEC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600">
                <a:latin typeface="Montserrat"/>
                <a:ea typeface="Montserrat"/>
                <a:cs typeface="Montserrat"/>
                <a:sym typeface="Montserrat"/>
              </a:rPr>
              <a:t>Результат</a:t>
            </a: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: працюючий прототип гри, який відповідає поставленим вимогам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750"/>
              <a:t>ТЕСТУВАЛЬНИКИ</a:t>
            </a:r>
            <a:endParaRPr b="1" sz="3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22">
                <a:solidFill>
                  <a:srgbClr val="E6EDF3"/>
                </a:solidFill>
              </a:rPr>
              <a:t>Кузьменко М. Ю, Луговий П. Р.</a:t>
            </a:r>
            <a:endParaRPr sz="1400"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307850"/>
            <a:ext cx="7038900" cy="3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ー"/>
            </a:pPr>
            <a:r>
              <a:rPr lang="ru" sz="1700">
                <a:latin typeface="Montserrat"/>
                <a:ea typeface="Montserrat"/>
                <a:cs typeface="Montserrat"/>
                <a:sym typeface="Montserrat"/>
              </a:rPr>
              <a:t>комплексне тестування різноманітними методами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ー"/>
            </a:pPr>
            <a:r>
              <a:rPr lang="ru" sz="1700">
                <a:latin typeface="Montserrat"/>
                <a:ea typeface="Montserrat"/>
                <a:cs typeface="Montserrat"/>
                <a:sym typeface="Montserrat"/>
              </a:rPr>
              <a:t>перевіряли функціональність гри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ー"/>
            </a:pPr>
            <a:r>
              <a:rPr lang="ru" sz="1700">
                <a:latin typeface="Montserrat"/>
                <a:ea typeface="Montserrat"/>
                <a:cs typeface="Montserrat"/>
                <a:sym typeface="Montserrat"/>
              </a:rPr>
              <a:t>відповідність вимогам та специфікаціям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ー"/>
            </a:pPr>
            <a:r>
              <a:rPr lang="ru" sz="1700">
                <a:latin typeface="Montserrat"/>
                <a:ea typeface="Montserrat"/>
                <a:cs typeface="Montserrat"/>
                <a:sym typeface="Montserrat"/>
              </a:rPr>
              <a:t>коректність роботи ігрових функцій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ー"/>
            </a:pPr>
            <a:r>
              <a:rPr lang="ru" sz="1700">
                <a:latin typeface="Montserrat"/>
                <a:ea typeface="Montserrat"/>
                <a:cs typeface="Montserrat"/>
                <a:sym typeface="Montserrat"/>
              </a:rPr>
              <a:t>аналізували взаємодію користувача з ігровим середовищем (тестування інтерфейсу)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ー"/>
            </a:pPr>
            <a:r>
              <a:rPr lang="ru" sz="1700">
                <a:latin typeface="Montserrat"/>
                <a:ea typeface="Montserrat"/>
                <a:cs typeface="Montserrat"/>
                <a:sym typeface="Montserrat"/>
              </a:rPr>
              <a:t>випробовували гру на різних платформах </a:t>
            </a:r>
            <a:br>
              <a:rPr lang="ru" sz="17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700">
                <a:latin typeface="Montserrat"/>
                <a:ea typeface="Montserrat"/>
                <a:cs typeface="Montserrat"/>
                <a:sym typeface="Montserrat"/>
              </a:rPr>
              <a:t>(тестування сумісності)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ー"/>
            </a:pPr>
            <a:r>
              <a:rPr lang="ru" sz="1700">
                <a:latin typeface="Montserrat"/>
                <a:ea typeface="Montserrat"/>
                <a:cs typeface="Montserrat"/>
                <a:sym typeface="Montserrat"/>
              </a:rPr>
              <a:t>документували </a:t>
            </a:r>
            <a:r>
              <a:rPr lang="ru" sz="1700">
                <a:latin typeface="Montserrat"/>
                <a:ea typeface="Montserrat"/>
                <a:cs typeface="Montserrat"/>
                <a:sym typeface="Montserrat"/>
              </a:rPr>
              <a:t>виявлені помилки і </a:t>
            </a:r>
            <a:r>
              <a:rPr lang="ru" sz="1700">
                <a:latin typeface="Montserrat"/>
                <a:ea typeface="Montserrat"/>
                <a:cs typeface="Montserrat"/>
                <a:sym typeface="Montserrat"/>
              </a:rPr>
              <a:t>надавали рекомендації щодо їх виправлення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750"/>
              <a:t>UX-</a:t>
            </a:r>
            <a:r>
              <a:rPr b="1" lang="ru" sz="3750"/>
              <a:t>СПЕЦІАЛІСТИ</a:t>
            </a:r>
            <a:endParaRPr b="1" sz="3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22">
                <a:solidFill>
                  <a:srgbClr val="E6EDF3"/>
                </a:solidFill>
              </a:rPr>
              <a:t>Головненко Л.О, Девяніна Т.В.</a:t>
            </a:r>
            <a:endParaRPr sz="1400"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307850"/>
            <a:ext cx="7038900" cy="3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70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3"/>
              <a:buFont typeface="Montserrat"/>
              <a:buChar char="ー"/>
            </a:pPr>
            <a:r>
              <a:rPr lang="ru" sz="1702">
                <a:latin typeface="Montserrat"/>
                <a:ea typeface="Montserrat"/>
                <a:cs typeface="Montserrat"/>
                <a:sym typeface="Montserrat"/>
              </a:rPr>
              <a:t>брали участь у кожному етапі розробки гри </a:t>
            </a:r>
            <a:endParaRPr sz="1702">
              <a:latin typeface="Montserrat"/>
              <a:ea typeface="Montserrat"/>
              <a:cs typeface="Montserrat"/>
              <a:sym typeface="Montserrat"/>
            </a:endParaRPr>
          </a:p>
          <a:p>
            <a:pPr indent="-33670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3"/>
              <a:buFont typeface="Montserrat"/>
              <a:buChar char="ー"/>
            </a:pPr>
            <a:r>
              <a:rPr lang="ru" sz="1702">
                <a:latin typeface="Montserrat"/>
                <a:ea typeface="Montserrat"/>
                <a:cs typeface="Montserrat"/>
                <a:sym typeface="Montserrat"/>
              </a:rPr>
              <a:t>визначали рамки проекту, функціональні вимоги та потреби користувачів</a:t>
            </a:r>
            <a:endParaRPr sz="1702">
              <a:latin typeface="Montserrat"/>
              <a:ea typeface="Montserrat"/>
              <a:cs typeface="Montserrat"/>
              <a:sym typeface="Montserrat"/>
            </a:endParaRPr>
          </a:p>
          <a:p>
            <a:pPr indent="-33670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3"/>
              <a:buFont typeface="Montserrat"/>
              <a:buChar char="ー"/>
            </a:pPr>
            <a:r>
              <a:rPr lang="ru" sz="1702">
                <a:latin typeface="Montserrat"/>
                <a:ea typeface="Montserrat"/>
                <a:cs typeface="Montserrat"/>
                <a:sym typeface="Montserrat"/>
              </a:rPr>
              <a:t>виявили потенційні ризики та розробили стратегії з їх запобігання</a:t>
            </a:r>
            <a:endParaRPr sz="1702">
              <a:latin typeface="Montserrat"/>
              <a:ea typeface="Montserrat"/>
              <a:cs typeface="Montserrat"/>
              <a:sym typeface="Montserrat"/>
            </a:endParaRPr>
          </a:p>
          <a:p>
            <a:pPr indent="-33670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3"/>
              <a:buFont typeface="Montserrat"/>
              <a:buChar char="ー"/>
            </a:pPr>
            <a:r>
              <a:rPr lang="ru" sz="1702">
                <a:latin typeface="Montserrat"/>
                <a:ea typeface="Montserrat"/>
                <a:cs typeface="Montserrat"/>
                <a:sym typeface="Montserrat"/>
              </a:rPr>
              <a:t>створили прототип інтерфейсу (він був </a:t>
            </a:r>
            <a:r>
              <a:rPr lang="ru" sz="1702">
                <a:latin typeface="Montserrat"/>
                <a:ea typeface="Montserrat"/>
                <a:cs typeface="Montserrat"/>
                <a:sym typeface="Montserrat"/>
              </a:rPr>
              <a:t>кілька</a:t>
            </a:r>
            <a:r>
              <a:rPr lang="ru" sz="1702">
                <a:latin typeface="Montserrat"/>
                <a:ea typeface="Montserrat"/>
                <a:cs typeface="Montserrat"/>
                <a:sym typeface="Montserrat"/>
              </a:rPr>
              <a:t> разів видозмінений, щоб співпадати з тематикою гри)</a:t>
            </a:r>
            <a:endParaRPr sz="1702">
              <a:latin typeface="Montserrat"/>
              <a:ea typeface="Montserrat"/>
              <a:cs typeface="Montserrat"/>
              <a:sym typeface="Montserrat"/>
            </a:endParaRPr>
          </a:p>
          <a:p>
            <a:pPr indent="-33670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3"/>
              <a:buFont typeface="Montserrat"/>
              <a:buChar char="ー"/>
            </a:pPr>
            <a:r>
              <a:rPr lang="ru" sz="1702">
                <a:latin typeface="Montserrat"/>
                <a:ea typeface="Montserrat"/>
                <a:cs typeface="Montserrat"/>
                <a:sym typeface="Montserrat"/>
              </a:rPr>
              <a:t>спланували основні складові підтримки та навчання користувачів</a:t>
            </a:r>
            <a:endParaRPr sz="1702">
              <a:latin typeface="Montserrat"/>
              <a:ea typeface="Montserrat"/>
              <a:cs typeface="Montserrat"/>
              <a:sym typeface="Montserrat"/>
            </a:endParaRPr>
          </a:p>
          <a:p>
            <a:pPr indent="-33670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3"/>
              <a:buFont typeface="Montserrat"/>
              <a:buChar char="ー"/>
            </a:pPr>
            <a:r>
              <a:rPr lang="ru" sz="1702">
                <a:latin typeface="Montserrat"/>
                <a:ea typeface="Montserrat"/>
                <a:cs typeface="Montserrat"/>
                <a:sym typeface="Montserrat"/>
              </a:rPr>
              <a:t>працювали з документацією</a:t>
            </a:r>
            <a:endParaRPr sz="1702">
              <a:latin typeface="Montserrat"/>
              <a:ea typeface="Montserrat"/>
              <a:cs typeface="Montserrat"/>
              <a:sym typeface="Montserrat"/>
            </a:endParaRPr>
          </a:p>
          <a:p>
            <a:pPr indent="-33670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3"/>
              <a:buFont typeface="Montserrat"/>
              <a:buChar char="ー"/>
            </a:pPr>
            <a:r>
              <a:rPr lang="ru" sz="1702">
                <a:latin typeface="Montserrat"/>
                <a:ea typeface="Montserrat"/>
                <a:cs typeface="Montserrat"/>
                <a:sym typeface="Montserrat"/>
              </a:rPr>
              <a:t>розробили інтерфейс користувача</a:t>
            </a:r>
            <a:endParaRPr sz="1702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84450"/>
            <a:ext cx="7038900" cy="27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ー"/>
            </a:pPr>
            <a:r>
              <a:rPr lang="ru" sz="1700">
                <a:latin typeface="Montserrat"/>
                <a:ea typeface="Montserrat"/>
                <a:cs typeface="Montserrat"/>
                <a:sym typeface="Montserrat"/>
              </a:rPr>
              <a:t>створили довідку з використання продукту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ー"/>
            </a:pPr>
            <a:r>
              <a:rPr lang="ru" sz="1700">
                <a:latin typeface="Montserrat"/>
                <a:ea typeface="Montserrat"/>
                <a:cs typeface="Montserrat"/>
                <a:sym typeface="Montserrat"/>
              </a:rPr>
              <a:t>здійснили пілотне впровадження, заповнили звіт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ー"/>
            </a:pPr>
            <a:r>
              <a:rPr lang="ru" sz="1700">
                <a:latin typeface="Montserrat"/>
                <a:ea typeface="Montserrat"/>
                <a:cs typeface="Montserrat"/>
                <a:sym typeface="Montserrat"/>
              </a:rPr>
              <a:t>створили анкету відгуку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ー"/>
            </a:pPr>
            <a:r>
              <a:rPr lang="ru" sz="1700">
                <a:latin typeface="Montserrat"/>
                <a:ea typeface="Montserrat"/>
                <a:cs typeface="Montserrat"/>
                <a:sym typeface="Montserrat"/>
              </a:rPr>
              <a:t>виконали аналіз відгуків 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ー"/>
            </a:pPr>
            <a:r>
              <a:rPr lang="ru" sz="1700">
                <a:latin typeface="Montserrat"/>
                <a:ea typeface="Montserrat"/>
                <a:cs typeface="Montserrat"/>
                <a:sym typeface="Montserrat"/>
              </a:rPr>
              <a:t>працювали з документацією на всіх етапах проекту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ー"/>
            </a:pPr>
            <a:r>
              <a:rPr lang="ru" sz="1700">
                <a:latin typeface="Montserrat"/>
                <a:ea typeface="Montserrat"/>
                <a:cs typeface="Montserrat"/>
                <a:sym typeface="Montserrat"/>
              </a:rPr>
              <a:t>розгорнули продукт в  GitHub Pages та itch.io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596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750"/>
              <a:t>СПЕЦІАЛІСТИ З РОЗГОРТАННЯ</a:t>
            </a:r>
            <a:endParaRPr b="1" sz="3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22">
                <a:solidFill>
                  <a:srgbClr val="E6EDF3"/>
                </a:solidFill>
              </a:rPr>
              <a:t>Деркач Т. М, Кравченко А. О.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400"/>
              <a:t>ВИСНОВКИ</a:t>
            </a:r>
            <a:endParaRPr b="1" sz="3400"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192350"/>
            <a:ext cx="7509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13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10"/>
              <a:buFont typeface="Montserrat"/>
              <a:buAutoNum type="arabicPeriod"/>
            </a:pPr>
            <a:r>
              <a:rPr b="1" lang="ru" sz="1410">
                <a:latin typeface="Montserrat"/>
                <a:ea typeface="Montserrat"/>
                <a:cs typeface="Montserrat"/>
                <a:sym typeface="Montserrat"/>
              </a:rPr>
              <a:t>Значення комунікації</a:t>
            </a:r>
            <a:endParaRPr b="1" sz="1410">
              <a:latin typeface="Montserrat"/>
              <a:ea typeface="Montserrat"/>
              <a:cs typeface="Montserrat"/>
              <a:sym typeface="Montserrat"/>
            </a:endParaRPr>
          </a:p>
          <a:p>
            <a:pPr indent="-318135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10"/>
              <a:buFont typeface="Montserrat"/>
              <a:buChar char="ー"/>
            </a:pPr>
            <a:r>
              <a:rPr lang="ru" sz="1410">
                <a:latin typeface="Montserrat"/>
                <a:ea typeface="Montserrat"/>
                <a:cs typeface="Montserrat"/>
                <a:sym typeface="Montserrat"/>
              </a:rPr>
              <a:t>ефективна комунікація  - ключ до успішної роботи в команді </a:t>
            </a:r>
            <a:endParaRPr sz="1410">
              <a:latin typeface="Montserrat"/>
              <a:ea typeface="Montserrat"/>
              <a:cs typeface="Montserrat"/>
              <a:sym typeface="Montserrat"/>
            </a:endParaRPr>
          </a:p>
          <a:p>
            <a:pPr indent="-318135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10"/>
              <a:buFont typeface="Montserrat"/>
              <a:buChar char="ー"/>
            </a:pPr>
            <a:r>
              <a:rPr lang="ru" sz="1410">
                <a:latin typeface="Montserrat"/>
                <a:ea typeface="Montserrat"/>
                <a:cs typeface="Montserrat"/>
                <a:sym typeface="Montserrat"/>
              </a:rPr>
              <a:t>важливо чітко виражати свої ідеї, слухати думки інших </a:t>
            </a:r>
            <a:endParaRPr sz="1410">
              <a:latin typeface="Montserrat"/>
              <a:ea typeface="Montserrat"/>
              <a:cs typeface="Montserrat"/>
              <a:sym typeface="Montserrat"/>
            </a:endParaRPr>
          </a:p>
          <a:p>
            <a:pPr indent="-318135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10"/>
              <a:buFont typeface="Montserrat"/>
              <a:buChar char="ー"/>
            </a:pPr>
            <a:r>
              <a:rPr lang="ru" sz="1410">
                <a:latin typeface="Montserrat"/>
                <a:ea typeface="Montserrat"/>
                <a:cs typeface="Montserrat"/>
                <a:sym typeface="Montserrat"/>
              </a:rPr>
              <a:t>вирішувати конфлікти слід конструктивно</a:t>
            </a:r>
            <a:endParaRPr sz="1410">
              <a:latin typeface="Montserrat"/>
              <a:ea typeface="Montserrat"/>
              <a:cs typeface="Montserrat"/>
              <a:sym typeface="Montserrat"/>
            </a:endParaRPr>
          </a:p>
          <a:p>
            <a:pPr indent="-31813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10"/>
              <a:buFont typeface="Montserrat"/>
              <a:buAutoNum type="arabicPeriod"/>
            </a:pPr>
            <a:r>
              <a:rPr b="1" lang="ru" sz="1410">
                <a:latin typeface="Montserrat"/>
                <a:ea typeface="Montserrat"/>
                <a:cs typeface="Montserrat"/>
                <a:sym typeface="Montserrat"/>
              </a:rPr>
              <a:t>Кожна роль важлива</a:t>
            </a:r>
            <a:endParaRPr b="1" sz="1410">
              <a:latin typeface="Montserrat"/>
              <a:ea typeface="Montserrat"/>
              <a:cs typeface="Montserrat"/>
              <a:sym typeface="Montserrat"/>
            </a:endParaRPr>
          </a:p>
          <a:p>
            <a:pPr indent="-318135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10"/>
              <a:buFont typeface="Montserrat"/>
              <a:buChar char="ー"/>
            </a:pPr>
            <a:r>
              <a:rPr lang="ru" sz="1410">
                <a:latin typeface="Montserrat"/>
                <a:ea typeface="Montserrat"/>
                <a:cs typeface="Montserrat"/>
                <a:sym typeface="Montserrat"/>
              </a:rPr>
              <a:t>кожен член команди має унікальні навички і здібності</a:t>
            </a:r>
            <a:endParaRPr sz="1410">
              <a:latin typeface="Montserrat"/>
              <a:ea typeface="Montserrat"/>
              <a:cs typeface="Montserrat"/>
              <a:sym typeface="Montserrat"/>
            </a:endParaRPr>
          </a:p>
          <a:p>
            <a:pPr indent="-31813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10"/>
              <a:buFont typeface="Montserrat"/>
              <a:buAutoNum type="arabicPeriod"/>
            </a:pPr>
            <a:r>
              <a:rPr b="1" lang="ru" sz="1410">
                <a:latin typeface="Montserrat"/>
                <a:ea typeface="Montserrat"/>
                <a:cs typeface="Montserrat"/>
                <a:sym typeface="Montserrat"/>
              </a:rPr>
              <a:t>Планування і організація</a:t>
            </a:r>
            <a:r>
              <a:rPr lang="ru" sz="141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410">
              <a:latin typeface="Montserrat"/>
              <a:ea typeface="Montserrat"/>
              <a:cs typeface="Montserrat"/>
              <a:sym typeface="Montserrat"/>
            </a:endParaRPr>
          </a:p>
          <a:p>
            <a:pPr indent="-318135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10"/>
              <a:buFont typeface="Montserrat"/>
              <a:buChar char="ー"/>
            </a:pPr>
            <a:r>
              <a:rPr lang="ru" sz="1410">
                <a:latin typeface="Montserrat"/>
                <a:ea typeface="Montserrat"/>
                <a:cs typeface="Montserrat"/>
                <a:sym typeface="Montserrat"/>
              </a:rPr>
              <a:t>чіткий план роботи допомагає уникнути нестачі часу і  ресурсів</a:t>
            </a:r>
            <a:endParaRPr sz="1410">
              <a:latin typeface="Montserrat"/>
              <a:ea typeface="Montserrat"/>
              <a:cs typeface="Montserrat"/>
              <a:sym typeface="Montserrat"/>
            </a:endParaRPr>
          </a:p>
          <a:p>
            <a:pPr indent="-318135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10"/>
              <a:buFont typeface="Montserrat"/>
              <a:buChar char="ー"/>
            </a:pPr>
            <a:r>
              <a:rPr lang="ru" sz="1410">
                <a:latin typeface="Montserrat"/>
                <a:ea typeface="Montserrat"/>
                <a:cs typeface="Montserrat"/>
                <a:sym typeface="Montserrat"/>
              </a:rPr>
              <a:t>регулярні зустрічі для оцінки прогресу і внесення змін до плану </a:t>
            </a:r>
            <a:endParaRPr sz="1410">
              <a:latin typeface="Montserrat"/>
              <a:ea typeface="Montserrat"/>
              <a:cs typeface="Montserrat"/>
              <a:sym typeface="Montserrat"/>
            </a:endParaRPr>
          </a:p>
          <a:p>
            <a:pPr indent="-31813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10"/>
              <a:buFont typeface="Montserrat"/>
              <a:buAutoNum type="arabicPeriod"/>
            </a:pPr>
            <a:r>
              <a:rPr b="1" lang="ru" sz="1410">
                <a:latin typeface="Montserrat"/>
                <a:ea typeface="Montserrat"/>
                <a:cs typeface="Montserrat"/>
                <a:sym typeface="Montserrat"/>
              </a:rPr>
              <a:t>Підтримка і мотивація</a:t>
            </a:r>
            <a:endParaRPr sz="1410">
              <a:latin typeface="Montserrat"/>
              <a:ea typeface="Montserrat"/>
              <a:cs typeface="Montserrat"/>
              <a:sym typeface="Montserrat"/>
            </a:endParaRPr>
          </a:p>
          <a:p>
            <a:pPr indent="-318135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10"/>
              <a:buFont typeface="Montserrat"/>
              <a:buChar char="ー"/>
            </a:pPr>
            <a:r>
              <a:rPr lang="ru" sz="1410">
                <a:latin typeface="Montserrat"/>
                <a:ea typeface="Montserrat"/>
                <a:cs typeface="Montserrat"/>
                <a:sym typeface="Montserrat"/>
              </a:rPr>
              <a:t>визнання досягнень учасників, </a:t>
            </a:r>
            <a:endParaRPr sz="1410">
              <a:latin typeface="Montserrat"/>
              <a:ea typeface="Montserrat"/>
              <a:cs typeface="Montserrat"/>
              <a:sym typeface="Montserrat"/>
            </a:endParaRPr>
          </a:p>
          <a:p>
            <a:pPr indent="-318135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10"/>
              <a:buFont typeface="Montserrat"/>
              <a:buChar char="ー"/>
            </a:pPr>
            <a:r>
              <a:rPr lang="ru" sz="1410">
                <a:latin typeface="Montserrat"/>
                <a:ea typeface="Montserrat"/>
                <a:cs typeface="Montserrat"/>
                <a:sym typeface="Montserrat"/>
              </a:rPr>
              <a:t>розвиток навичок і надання можливостей для виявлення творчості</a:t>
            </a:r>
            <a:endParaRPr sz="141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10">
                <a:latin typeface="Montserrat"/>
                <a:ea typeface="Montserrat"/>
                <a:cs typeface="Montserrat"/>
                <a:sym typeface="Montserrat"/>
              </a:rPr>
              <a:t>Ми збагатилися цінними знаннями та навичками, які стануть у нагоді в подальших проектах та професійній діяльності</a:t>
            </a:r>
            <a:endParaRPr sz="141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