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embeddedFontLst>
    <p:embeddedFont>
      <p:font typeface="Nunito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Nunito-bold.fntdata"/><Relationship Id="rId30" Type="http://schemas.openxmlformats.org/officeDocument/2006/relationships/font" Target="fonts/Nunito-regular.fntdata"/><Relationship Id="rId11" Type="http://schemas.openxmlformats.org/officeDocument/2006/relationships/slide" Target="slides/slide6.xml"/><Relationship Id="rId33" Type="http://schemas.openxmlformats.org/officeDocument/2006/relationships/font" Target="fonts/Nunito-boldItalic.fntdata"/><Relationship Id="rId10" Type="http://schemas.openxmlformats.org/officeDocument/2006/relationships/slide" Target="slides/slide5.xml"/><Relationship Id="rId32" Type="http://schemas.openxmlformats.org/officeDocument/2006/relationships/font" Target="fonts/Nuni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56932eaf7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56932eaf7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5112ffc8a8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5112ffc8a8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58125d2270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58125d2270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58125d2270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58125d2270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8125d2270_1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58125d2270_1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58125d2270_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58125d2270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5112ffc8a8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5112ffc8a8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5112ffc8a8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5112ffc8a8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5112ffc8a8_0_3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5112ffc8a8_0_3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5112ffc8a8_0_3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5112ffc8a8_0_3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5112ffc8a8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5112ffc8a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5112ffc8a8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5112ffc8a8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5112ffc8a8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5112ffc8a8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581898a9d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581898a9d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5112ffc8a8_0_3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5112ffc8a8_0_3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5112ffc8a8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5112ffc8a8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112ffc8a8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5112ffc8a8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58125d2270_3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58125d2270_3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5112ffc8a8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5112ffc8a8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58125d2270_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58125d2270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58125d2270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58125d2270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5112ffc8a8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5112ffc8a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58125d2270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58125d2270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7.png"/><Relationship Id="rId4" Type="http://schemas.openxmlformats.org/officeDocument/2006/relationships/image" Target="../media/image1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/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5200">
                <a:solidFill>
                  <a:srgbClr val="000000"/>
                </a:solidFill>
              </a:rPr>
              <a:t>Compensation Prediction</a:t>
            </a:r>
            <a:endParaRPr sz="5200">
              <a:solidFill>
                <a:srgbClr val="000000"/>
              </a:solidFill>
            </a:endParaRPr>
          </a:p>
        </p:txBody>
      </p:sp>
      <p:sp>
        <p:nvSpPr>
          <p:cNvPr id="129" name="Google Shape;129;p13"/>
          <p:cNvSpPr txBox="1"/>
          <p:nvPr/>
        </p:nvSpPr>
        <p:spPr>
          <a:xfrm>
            <a:off x="1003625" y="2955075"/>
            <a:ext cx="6997500" cy="15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rgbClr val="595959"/>
                </a:solidFill>
              </a:rPr>
              <a:t>Team #13</a:t>
            </a:r>
            <a:endParaRPr sz="1800">
              <a:solidFill>
                <a:srgbClr val="595959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rgbClr val="595959"/>
                </a:solidFill>
              </a:rPr>
              <a:t>Junyuan Bao</a:t>
            </a:r>
            <a:endParaRPr sz="1800">
              <a:solidFill>
                <a:srgbClr val="595959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rgbClr val="595959"/>
                </a:solidFill>
              </a:rPr>
              <a:t>Boyu Chen</a:t>
            </a:r>
            <a:endParaRPr sz="1800">
              <a:solidFill>
                <a:srgbClr val="595959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rgbClr val="595959"/>
                </a:solidFill>
              </a:rPr>
              <a:t>Yu Fang</a:t>
            </a:r>
            <a:endParaRPr sz="18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Google Shape;18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7312" y="1364550"/>
            <a:ext cx="8609374" cy="3355751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2"/>
          <p:cNvSpPr txBox="1"/>
          <p:nvPr/>
        </p:nvSpPr>
        <p:spPr>
          <a:xfrm>
            <a:off x="819025" y="644300"/>
            <a:ext cx="3800400" cy="5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Calibri"/>
                <a:ea typeface="Calibri"/>
                <a:cs typeface="Calibri"/>
                <a:sym typeface="Calibri"/>
              </a:rPr>
              <a:t>Showing one column with distribution of features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Random Forest Solution cont.</a:t>
            </a:r>
            <a:endParaRPr/>
          </a:p>
        </p:txBody>
      </p:sp>
      <p:sp>
        <p:nvSpPr>
          <p:cNvPr id="195" name="Google Shape;195;p23"/>
          <p:cNvSpPr txBox="1"/>
          <p:nvPr>
            <p:ph idx="1" type="body"/>
          </p:nvPr>
        </p:nvSpPr>
        <p:spPr>
          <a:xfrm>
            <a:off x="695250" y="1560975"/>
            <a:ext cx="77535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rgbClr val="000000"/>
                </a:solidFill>
              </a:rPr>
              <a:t>Building Pipline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rgbClr val="000000"/>
                </a:solidFill>
              </a:rPr>
              <a:t>StringIndexer: Change </a:t>
            </a:r>
            <a:r>
              <a:rPr lang="zh-CN" sz="1800">
                <a:solidFill>
                  <a:srgbClr val="000000"/>
                </a:solidFill>
              </a:rPr>
              <a:t>string type </a:t>
            </a:r>
            <a:r>
              <a:rPr lang="zh-CN" sz="1800">
                <a:solidFill>
                  <a:srgbClr val="000000"/>
                </a:solidFill>
              </a:rPr>
              <a:t>category columns into indieces.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rgbClr val="000000"/>
                </a:solidFill>
              </a:rPr>
              <a:t>VectorAssembler: Compose feature columns into one feature vector.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rgbClr val="000000"/>
                </a:solidFill>
              </a:rPr>
              <a:t>RandomForestRegressor: The Random forest model we want to train our data on.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96" name="Google Shape;19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7113" y="3762800"/>
            <a:ext cx="8328574" cy="72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4"/>
          <p:cNvSpPr txBox="1"/>
          <p:nvPr>
            <p:ph type="title"/>
          </p:nvPr>
        </p:nvSpPr>
        <p:spPr>
          <a:xfrm>
            <a:off x="721600" y="5528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/>
              <a:t>Random Forest Conclusion</a:t>
            </a:r>
            <a:endParaRPr/>
          </a:p>
        </p:txBody>
      </p:sp>
      <p:sp>
        <p:nvSpPr>
          <p:cNvPr id="202" name="Google Shape;202;p24"/>
          <p:cNvSpPr txBox="1"/>
          <p:nvPr>
            <p:ph idx="1" type="body"/>
          </p:nvPr>
        </p:nvSpPr>
        <p:spPr>
          <a:xfrm>
            <a:off x="721600" y="1152475"/>
            <a:ext cx="2428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rgbClr val="000000"/>
                </a:solidFill>
              </a:rPr>
              <a:t>MAE is 1324, not that far from the goal 1100, we may still change hyper-parameters.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203" name="Google Shape;20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76725" y="1109362"/>
            <a:ext cx="4969525" cy="350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Multi-Layer Perception Classifier</a:t>
            </a:r>
            <a:endParaRPr/>
          </a:p>
        </p:txBody>
      </p:sp>
      <p:sp>
        <p:nvSpPr>
          <p:cNvPr id="209" name="Google Shape;209;p2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rgbClr val="000000"/>
                </a:solidFill>
              </a:rPr>
              <a:t>In addtion to regression, we also tried classification method as MLP.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rgbClr val="000000"/>
                </a:solidFill>
              </a:rPr>
              <a:t>MLP is a basic neural network model that has input layer, output layer and hidden layer, with activation function that transform model into non-linear form to simulate any non-linear process of data.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6"/>
          <p:cNvSpPr txBox="1"/>
          <p:nvPr>
            <p:ph type="title"/>
          </p:nvPr>
        </p:nvSpPr>
        <p:spPr>
          <a:xfrm>
            <a:off x="819150" y="5622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/>
              <a:t>Multi-Layer Perception Classifier cont.</a:t>
            </a:r>
            <a:endParaRPr/>
          </a:p>
        </p:txBody>
      </p:sp>
      <p:sp>
        <p:nvSpPr>
          <p:cNvPr id="215" name="Google Shape;215;p26"/>
          <p:cNvSpPr txBox="1"/>
          <p:nvPr>
            <p:ph idx="1" type="body"/>
          </p:nvPr>
        </p:nvSpPr>
        <p:spPr>
          <a:xfrm>
            <a:off x="819150" y="118227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rgbClr val="000000"/>
                </a:solidFill>
              </a:rPr>
              <a:t>If we want to convert the problem into a classification problem, we have to change the target variable into category variable. 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rgbClr val="000000"/>
                </a:solidFill>
              </a:rPr>
              <a:t>We can find a series of buckets and map target value into those buckets with appropriate bucket size.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zh-CN" sz="1800">
                <a:solidFill>
                  <a:srgbClr val="000000"/>
                </a:solidFill>
              </a:rPr>
              <a:t>So we apply QuantileDiscetizer to transform continous variable to category variable when building pipline.</a:t>
            </a:r>
            <a:endParaRPr sz="1800">
              <a:solidFill>
                <a:srgbClr val="000000"/>
              </a:solidFill>
            </a:endParaRPr>
          </a:p>
        </p:txBody>
      </p:sp>
      <p:pic>
        <p:nvPicPr>
          <p:cNvPr id="216" name="Google Shape;21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93676" y="3515150"/>
            <a:ext cx="5167325" cy="124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7"/>
          <p:cNvSpPr txBox="1"/>
          <p:nvPr>
            <p:ph type="title"/>
          </p:nvPr>
        </p:nvSpPr>
        <p:spPr>
          <a:xfrm>
            <a:off x="735500" y="4831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/>
              <a:t>Multi-Layer Perception Classifier Result</a:t>
            </a:r>
            <a:endParaRPr/>
          </a:p>
        </p:txBody>
      </p:sp>
      <p:sp>
        <p:nvSpPr>
          <p:cNvPr id="222" name="Google Shape;222;p27"/>
          <p:cNvSpPr txBox="1"/>
          <p:nvPr>
            <p:ph idx="1" type="body"/>
          </p:nvPr>
        </p:nvSpPr>
        <p:spPr>
          <a:xfrm>
            <a:off x="529675" y="1152000"/>
            <a:ext cx="3679800" cy="3399600"/>
          </a:xfrm>
          <a:prstGeom prst="rect">
            <a:avLst/>
          </a:prstGeom>
        </p:spPr>
        <p:txBody>
          <a:bodyPr anchorCtr="0" anchor="t" bIns="90000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zh-CN" sz="1800">
                <a:solidFill>
                  <a:srgbClr val="000000"/>
                </a:solidFill>
              </a:rPr>
              <a:t>Though we put 100 neurons in each hidden layer, we still achieve a bad result after training for a long time, maybe we should change bucket size or number of layers to do further testing.</a:t>
            </a:r>
            <a:endParaRPr sz="1800">
              <a:solidFill>
                <a:srgbClr val="000000"/>
              </a:solidFill>
            </a:endParaRPr>
          </a:p>
        </p:txBody>
      </p:sp>
      <p:pic>
        <p:nvPicPr>
          <p:cNvPr id="223" name="Google Shape;22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8825" y="1152475"/>
            <a:ext cx="4541374" cy="3294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3333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/>
              <a:t>"</a:t>
            </a:r>
            <a:r>
              <a:rPr lang="zh-CN"/>
              <a:t>Gradient Boosting Tree" Intro</a:t>
            </a:r>
            <a:endParaRPr b="1" sz="1800">
              <a:solidFill>
                <a:srgbClr val="4F4F4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28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  <a:effectLst>
            <a:outerShdw blurRad="57150" rotWithShape="0" algn="bl" dir="5400000" dist="28575">
              <a:srgbClr val="000000">
                <a:alpha val="27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rgbClr val="000000"/>
                </a:solidFill>
              </a:rPr>
              <a:t>Gradient Boosting Tree(GBT) and Random Forest(RF) both are ensemble learning methods and predict (regression or classification) by combining the output from individual trees.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zh-CN" sz="1800">
                <a:solidFill>
                  <a:srgbClr val="000000"/>
                </a:solidFill>
              </a:rPr>
              <a:t>GBT build trees one at a time, where each new tree helps to correct errors made by previously trained tree.</a:t>
            </a:r>
            <a:endParaRPr sz="18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9"/>
          <p:cNvSpPr txBox="1"/>
          <p:nvPr>
            <p:ph type="title"/>
          </p:nvPr>
        </p:nvSpPr>
        <p:spPr>
          <a:xfrm>
            <a:off x="819150" y="5389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3333"/>
              </a:lnSpc>
              <a:spcBef>
                <a:spcPts val="6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/>
              <a:t>"</a:t>
            </a:r>
            <a:r>
              <a:rPr lang="zh-CN"/>
              <a:t>Gradient Boosting Tree" Data Form</a:t>
            </a:r>
            <a:endParaRPr/>
          </a:p>
        </p:txBody>
      </p:sp>
      <p:sp>
        <p:nvSpPr>
          <p:cNvPr id="235" name="Google Shape;235;p29"/>
          <p:cNvSpPr txBox="1"/>
          <p:nvPr>
            <p:ph idx="1" type="body"/>
          </p:nvPr>
        </p:nvSpPr>
        <p:spPr>
          <a:xfrm>
            <a:off x="819150" y="1347750"/>
            <a:ext cx="7505700" cy="313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rgbClr val="000000"/>
                </a:solidFill>
              </a:rPr>
              <a:t>training dataset : dropp off the category with too many type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236" name="Google Shape;23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150" y="1824977"/>
            <a:ext cx="7582824" cy="1251650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29"/>
          <p:cNvSpPr/>
          <p:nvPr/>
        </p:nvSpPr>
        <p:spPr>
          <a:xfrm>
            <a:off x="6523475" y="1951475"/>
            <a:ext cx="1602900" cy="11250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3333"/>
              </a:lnSpc>
              <a:spcBef>
                <a:spcPts val="600"/>
              </a:spcBef>
              <a:spcAft>
                <a:spcPts val="1200"/>
              </a:spcAft>
              <a:buNone/>
            </a:pPr>
            <a:r>
              <a:rPr lang="zh-CN"/>
              <a:t>"Gradient Boosting Tree" Data Form</a:t>
            </a:r>
            <a:endParaRPr/>
          </a:p>
        </p:txBody>
      </p:sp>
      <p:sp>
        <p:nvSpPr>
          <p:cNvPr id="243" name="Google Shape;243;p30"/>
          <p:cNvSpPr txBox="1"/>
          <p:nvPr>
            <p:ph idx="1" type="body"/>
          </p:nvPr>
        </p:nvSpPr>
        <p:spPr>
          <a:xfrm>
            <a:off x="819150" y="16004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zh-CN" sz="1800">
                <a:solidFill>
                  <a:srgbClr val="000000"/>
                </a:solidFill>
              </a:rPr>
              <a:t>separate feature column &amp; continuous column</a:t>
            </a:r>
            <a:endParaRPr/>
          </a:p>
        </p:txBody>
      </p:sp>
      <p:pic>
        <p:nvPicPr>
          <p:cNvPr id="244" name="Google Shape;24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5125" y="2139613"/>
            <a:ext cx="8108883" cy="120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3333"/>
              </a:lnSpc>
              <a:spcBef>
                <a:spcPts val="600"/>
              </a:spcBef>
              <a:spcAft>
                <a:spcPts val="1200"/>
              </a:spcAft>
              <a:buNone/>
            </a:pPr>
            <a:r>
              <a:rPr lang="zh-CN"/>
              <a:t>"Gradient Boosting Tree" Data Form</a:t>
            </a:r>
            <a:endParaRPr/>
          </a:p>
        </p:txBody>
      </p:sp>
      <p:sp>
        <p:nvSpPr>
          <p:cNvPr id="250" name="Google Shape;250;p31"/>
          <p:cNvSpPr txBox="1"/>
          <p:nvPr>
            <p:ph idx="1" type="body"/>
          </p:nvPr>
        </p:nvSpPr>
        <p:spPr>
          <a:xfrm>
            <a:off x="819150" y="16004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zh-CN" sz="1800">
                <a:solidFill>
                  <a:srgbClr val="000000"/>
                </a:solidFill>
              </a:rPr>
              <a:t>features column =&gt; vector (String Indexer)</a:t>
            </a:r>
            <a:endParaRPr/>
          </a:p>
        </p:txBody>
      </p:sp>
      <p:pic>
        <p:nvPicPr>
          <p:cNvPr id="251" name="Google Shape;251;p31"/>
          <p:cNvPicPr preferRelativeResize="0"/>
          <p:nvPr/>
        </p:nvPicPr>
        <p:blipFill rotWithShape="1">
          <a:blip r:embed="rId3">
            <a:alphaModFix/>
          </a:blip>
          <a:srcRect b="0" l="0" r="27001" t="0"/>
          <a:stretch/>
        </p:blipFill>
        <p:spPr>
          <a:xfrm>
            <a:off x="819150" y="2256200"/>
            <a:ext cx="6674976" cy="97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5408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Introduction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27070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rgbClr val="000000"/>
                </a:solidFill>
              </a:rPr>
              <a:t>Firstly, we decided to predict compensation for accidents using spark machine learning tools and API.                                                         (data amount=180k)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rgbClr val="000000"/>
                </a:solidFill>
              </a:rPr>
              <a:t>Then, we built random forest model, gradient boosting tree model and multilayer perceptron model to solve this problem.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rgbClr val="000000"/>
                </a:solidFill>
              </a:rPr>
              <a:t>Also , by keep tuning hyper-parameters like number of layers and number of iterations, we get a fair good result on validation test </a:t>
            </a:r>
            <a:r>
              <a:rPr lang="zh-CN" sz="1800">
                <a:solidFill>
                  <a:srgbClr val="000000"/>
                </a:solidFill>
              </a:rPr>
              <a:t>and MAE.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rgbClr val="000000"/>
                </a:solidFill>
              </a:rPr>
              <a:t>Finally, we compared and evaluated these three different models and made an conclusion about them.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2"/>
          <p:cNvSpPr txBox="1"/>
          <p:nvPr>
            <p:ph type="title"/>
          </p:nvPr>
        </p:nvSpPr>
        <p:spPr>
          <a:xfrm>
            <a:off x="819150" y="4692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3333"/>
              </a:lnSpc>
              <a:spcBef>
                <a:spcPts val="600"/>
              </a:spcBef>
              <a:spcAft>
                <a:spcPts val="1200"/>
              </a:spcAft>
              <a:buNone/>
            </a:pPr>
            <a:r>
              <a:rPr lang="zh-CN"/>
              <a:t>"Gradient Boosting Tree" Pipeline</a:t>
            </a:r>
            <a:endParaRPr/>
          </a:p>
        </p:txBody>
      </p:sp>
      <p:sp>
        <p:nvSpPr>
          <p:cNvPr id="257" name="Google Shape;257;p32"/>
          <p:cNvSpPr txBox="1"/>
          <p:nvPr>
            <p:ph idx="1" type="body"/>
          </p:nvPr>
        </p:nvSpPr>
        <p:spPr>
          <a:xfrm>
            <a:off x="373150" y="1338150"/>
            <a:ext cx="8459100" cy="32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rgbClr val="000000"/>
                </a:solidFill>
              </a:rPr>
              <a:t>Estimator Algorithum: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rgbClr val="000000"/>
                </a:solidFill>
              </a:rPr>
              <a:t>Set up the pipeline: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258" name="Google Shape;258;p32"/>
          <p:cNvPicPr preferRelativeResize="0"/>
          <p:nvPr/>
        </p:nvPicPr>
        <p:blipFill rotWithShape="1">
          <a:blip r:embed="rId3">
            <a:alphaModFix/>
          </a:blip>
          <a:srcRect b="0" l="0" r="724" t="0"/>
          <a:stretch/>
        </p:blipFill>
        <p:spPr>
          <a:xfrm>
            <a:off x="373150" y="1804925"/>
            <a:ext cx="8459101" cy="43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3135625"/>
            <a:ext cx="8520601" cy="48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3"/>
          <p:cNvSpPr txBox="1"/>
          <p:nvPr>
            <p:ph type="title"/>
          </p:nvPr>
        </p:nvSpPr>
        <p:spPr>
          <a:xfrm>
            <a:off x="819150" y="3122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3333"/>
              </a:lnSpc>
              <a:spcBef>
                <a:spcPts val="6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/>
              <a:t>"</a:t>
            </a:r>
            <a:r>
              <a:rPr lang="zh-CN"/>
              <a:t>Gradient Boosting Tree" Conclusion</a:t>
            </a:r>
            <a:endParaRPr/>
          </a:p>
        </p:txBody>
      </p:sp>
      <p:sp>
        <p:nvSpPr>
          <p:cNvPr id="265" name="Google Shape;265;p33"/>
          <p:cNvSpPr txBox="1"/>
          <p:nvPr>
            <p:ph idx="1" type="body"/>
          </p:nvPr>
        </p:nvSpPr>
        <p:spPr>
          <a:xfrm>
            <a:off x="311700" y="1152475"/>
            <a:ext cx="3382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zh-CN" sz="1800">
                <a:solidFill>
                  <a:srgbClr val="000000"/>
                </a:solidFill>
              </a:rPr>
              <a:t>MAE is 1250, it achieve better performance compared to the Random Forest. But in the real environment. It took much longer time to complete the training. </a:t>
            </a:r>
            <a:endParaRPr sz="1800">
              <a:solidFill>
                <a:srgbClr val="000000"/>
              </a:solidFill>
            </a:endParaRPr>
          </a:p>
        </p:txBody>
      </p:sp>
      <p:pic>
        <p:nvPicPr>
          <p:cNvPr id="266" name="Google Shape;26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53050" y="1152475"/>
            <a:ext cx="5145300" cy="35637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Conclusion</a:t>
            </a:r>
            <a:endParaRPr/>
          </a:p>
        </p:txBody>
      </p:sp>
      <p:sp>
        <p:nvSpPr>
          <p:cNvPr id="272" name="Google Shape;272;p3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Current achievement:</a:t>
            </a:r>
            <a:endParaRPr sz="18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zh-CN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We got a current best MAE of 1290 which is much closer to the goal of 1100. We may adjust the hyper-parameters to obtain better result.</a:t>
            </a:r>
            <a:endParaRPr sz="18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5"/>
          <p:cNvSpPr txBox="1"/>
          <p:nvPr>
            <p:ph type="title"/>
          </p:nvPr>
        </p:nvSpPr>
        <p:spPr>
          <a:xfrm>
            <a:off x="819150" y="845600"/>
            <a:ext cx="7505700" cy="67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Pre-Plan </a:t>
            </a:r>
            <a:r>
              <a:rPr lang="zh-CN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Acceptance Criteria</a:t>
            </a:r>
            <a:endParaRPr/>
          </a:p>
        </p:txBody>
      </p:sp>
      <p:sp>
        <p:nvSpPr>
          <p:cNvPr id="278" name="Google Shape;278;p35"/>
          <p:cNvSpPr txBox="1"/>
          <p:nvPr>
            <p:ph idx="1" type="body"/>
          </p:nvPr>
        </p:nvSpPr>
        <p:spPr>
          <a:xfrm>
            <a:off x="819150" y="1519400"/>
            <a:ext cx="7251600" cy="271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Reach a "Mean Absolute Error(MAE)" over 1100. (Measured by Kaggle)</a:t>
            </a:r>
            <a:endParaRPr sz="18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zh-CN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Our system will also show the performance gap between the "random forest regression" and "gradient tree regression" models.</a:t>
            </a:r>
            <a:endParaRPr/>
          </a:p>
        </p:txBody>
      </p:sp>
      <p:pic>
        <p:nvPicPr>
          <p:cNvPr id="279" name="Google Shape;27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17300" y="2498500"/>
            <a:ext cx="411200" cy="41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17300" y="1585050"/>
            <a:ext cx="411200" cy="41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6"/>
          <p:cNvSpPr/>
          <p:nvPr/>
        </p:nvSpPr>
        <p:spPr>
          <a:xfrm>
            <a:off x="1561735" y="1033900"/>
            <a:ext cx="6020516" cy="121884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Thank you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655200" y="368825"/>
            <a:ext cx="8177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Exploratory Data Analysis</a:t>
            </a:r>
            <a:endParaRPr/>
          </a:p>
        </p:txBody>
      </p:sp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655225" y="1152475"/>
            <a:ext cx="8177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rgbClr val="000000"/>
                </a:solidFill>
              </a:rPr>
              <a:t>Using spark sql to identify missing data.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rgbClr val="000000"/>
                </a:solidFill>
              </a:rPr>
              <a:t>Using spark sql to identify data outliers.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rgbClr val="000000"/>
                </a:solidFill>
              </a:rPr>
              <a:t>Using spark sql to commpute basic data statistics like mean and stdev.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rgbClr val="000000"/>
                </a:solidFill>
              </a:rPr>
              <a:t>Visulizing data using zeppelin.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rgbClr val="000000"/>
                </a:solidFill>
              </a:rPr>
              <a:t>Sampling data with dataframe to visualize data points and understand the nature of our data.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1800">
                <a:solidFill>
                  <a:srgbClr val="000000"/>
                </a:solidFill>
              </a:rPr>
              <a:t>Pre-processing dataset and filter invalid data.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/>
          <p:nvPr>
            <p:ph type="title"/>
          </p:nvPr>
        </p:nvSpPr>
        <p:spPr>
          <a:xfrm>
            <a:off x="655325" y="7800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/>
              <a:t>Methodology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6"/>
          <p:cNvSpPr txBox="1"/>
          <p:nvPr>
            <p:ph idx="1" type="body"/>
          </p:nvPr>
        </p:nvSpPr>
        <p:spPr>
          <a:xfrm>
            <a:off x="655325" y="159757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rgbClr val="000000"/>
                </a:solidFill>
              </a:rPr>
              <a:t>Using Gradient Boost Tree, Random Forests, </a:t>
            </a:r>
            <a:r>
              <a:rPr lang="zh-CN" sz="1800">
                <a:solidFill>
                  <a:srgbClr val="000000"/>
                </a:solidFill>
              </a:rPr>
              <a:t>multilayer perceptron</a:t>
            </a:r>
            <a:r>
              <a:rPr lang="zh-CN" sz="1800">
                <a:solidFill>
                  <a:srgbClr val="000000"/>
                </a:solidFill>
              </a:rPr>
              <a:t> and other supervised machine learning methods.</a:t>
            </a:r>
            <a:endParaRPr sz="18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rgbClr val="000000"/>
                </a:solidFill>
              </a:rPr>
              <a:t>Using Spark MLlib decentralized machine learning framework.</a:t>
            </a:r>
            <a:endParaRPr sz="18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rgbClr val="000000"/>
                </a:solidFill>
              </a:rPr>
              <a:t>Using Spark SQL for EDA.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/>
              <a:t>General Methods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rgbClr val="000000"/>
                </a:solidFill>
              </a:rPr>
              <a:t>Train-Test Split:</a:t>
            </a:r>
            <a:endParaRPr sz="18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rgbClr val="000000"/>
                </a:solidFill>
              </a:rPr>
              <a:t>We divide Dataset into two parts, one for training(70%), one for testing(30%).</a:t>
            </a:r>
            <a:endParaRPr sz="18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</p:txBody>
      </p:sp>
      <p:pic>
        <p:nvPicPr>
          <p:cNvPr id="154" name="Google Shape;15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8150" y="3115150"/>
            <a:ext cx="8134350" cy="78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8"/>
          <p:cNvSpPr txBox="1"/>
          <p:nvPr>
            <p:ph type="title"/>
          </p:nvPr>
        </p:nvSpPr>
        <p:spPr>
          <a:xfrm>
            <a:off x="819150" y="5622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/>
              <a:t>General Methods cont.</a:t>
            </a:r>
            <a:endParaRPr/>
          </a:p>
        </p:txBody>
      </p:sp>
      <p:sp>
        <p:nvSpPr>
          <p:cNvPr id="160" name="Google Shape;160;p18"/>
          <p:cNvSpPr txBox="1"/>
          <p:nvPr>
            <p:ph idx="1" type="body"/>
          </p:nvPr>
        </p:nvSpPr>
        <p:spPr>
          <a:xfrm>
            <a:off x="819150" y="121300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1800">
                <a:solidFill>
                  <a:srgbClr val="000000"/>
                </a:solidFill>
              </a:rPr>
              <a:t>Grid Search: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rgbClr val="000000"/>
                </a:solidFill>
              </a:rPr>
              <a:t>In order to obtain the best model, we need to do this to select the best hyper-parameter combination during training.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E06666"/>
              </a:solidFill>
            </a:endParaRPr>
          </a:p>
        </p:txBody>
      </p:sp>
      <p:pic>
        <p:nvPicPr>
          <p:cNvPr id="161" name="Google Shape;16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8974" y="2428850"/>
            <a:ext cx="4804274" cy="95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98975" y="3479778"/>
            <a:ext cx="4804276" cy="12734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9"/>
          <p:cNvSpPr txBox="1"/>
          <p:nvPr>
            <p:ph type="title"/>
          </p:nvPr>
        </p:nvSpPr>
        <p:spPr>
          <a:xfrm>
            <a:off x="819150" y="4413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/>
              <a:t>General Methods cont.</a:t>
            </a:r>
            <a:endParaRPr/>
          </a:p>
        </p:txBody>
      </p:sp>
      <p:sp>
        <p:nvSpPr>
          <p:cNvPr id="168" name="Google Shape;168;p19"/>
          <p:cNvSpPr txBox="1"/>
          <p:nvPr>
            <p:ph idx="1" type="body"/>
          </p:nvPr>
        </p:nvSpPr>
        <p:spPr>
          <a:xfrm>
            <a:off x="819150" y="11683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1800">
                <a:solidFill>
                  <a:srgbClr val="000000"/>
                </a:solidFill>
              </a:rPr>
              <a:t>K-fold Cross Validation: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rgbClr val="000000"/>
                </a:solidFill>
              </a:rPr>
              <a:t>Every time we select k-1 of K subsets of input data for training, remain 1 for validation.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E06666"/>
              </a:solidFill>
            </a:endParaRPr>
          </a:p>
        </p:txBody>
      </p:sp>
      <p:pic>
        <p:nvPicPr>
          <p:cNvPr id="169" name="Google Shape;16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0125" y="2644925"/>
            <a:ext cx="5543550" cy="1771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19"/>
          <p:cNvPicPr preferRelativeResize="0"/>
          <p:nvPr/>
        </p:nvPicPr>
        <p:blipFill rotWithShape="1">
          <a:blip r:embed="rId4">
            <a:alphaModFix/>
          </a:blip>
          <a:srcRect b="0" l="0" r="0" t="24202"/>
          <a:stretch/>
        </p:blipFill>
        <p:spPr>
          <a:xfrm>
            <a:off x="2480125" y="2229775"/>
            <a:ext cx="3388225" cy="32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0"/>
          <p:cNvSpPr txBox="1"/>
          <p:nvPr>
            <p:ph type="title"/>
          </p:nvPr>
        </p:nvSpPr>
        <p:spPr>
          <a:xfrm>
            <a:off x="819150" y="6225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/>
              <a:t>Random Forest Solution</a:t>
            </a:r>
            <a:endParaRPr/>
          </a:p>
        </p:txBody>
      </p:sp>
      <p:sp>
        <p:nvSpPr>
          <p:cNvPr id="176" name="Google Shape;176;p20"/>
          <p:cNvSpPr txBox="1"/>
          <p:nvPr>
            <p:ph idx="1" type="body"/>
          </p:nvPr>
        </p:nvSpPr>
        <p:spPr>
          <a:xfrm>
            <a:off x="819150" y="157717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rgbClr val="000000"/>
                </a:solidFill>
              </a:rPr>
              <a:t>Advantages: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rgbClr val="000000"/>
                </a:solidFill>
              </a:rPr>
              <a:t>when number of features is high and give feature importance. 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rgbClr val="000000"/>
                </a:solidFill>
              </a:rPr>
              <a:t>The speed of this Algorithm is faster among others and it can apply parallelization which correspond to the idea of Spark.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rgbClr val="000000"/>
                </a:solidFill>
              </a:rPr>
              <a:t>Disadvantage: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rgbClr val="000000"/>
                </a:solidFill>
              </a:rPr>
              <a:t>It performs not that good when some features have too many types (indexes)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1"/>
          <p:cNvSpPr txBox="1"/>
          <p:nvPr>
            <p:ph type="title"/>
          </p:nvPr>
        </p:nvSpPr>
        <p:spPr>
          <a:xfrm>
            <a:off x="819150" y="5389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/>
              <a:t>Useful Methods When Apply </a:t>
            </a:r>
            <a:r>
              <a:rPr lang="zh-CN"/>
              <a:t>Random Forest </a:t>
            </a:r>
            <a:endParaRPr/>
          </a:p>
        </p:txBody>
      </p:sp>
      <p:sp>
        <p:nvSpPr>
          <p:cNvPr id="182" name="Google Shape;182;p21"/>
          <p:cNvSpPr txBox="1"/>
          <p:nvPr>
            <p:ph idx="1" type="body"/>
          </p:nvPr>
        </p:nvSpPr>
        <p:spPr>
          <a:xfrm>
            <a:off x="819150" y="1600425"/>
            <a:ext cx="56904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rgbClr val="000000"/>
                </a:solidFill>
              </a:rPr>
              <a:t>Data re-format: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rgbClr val="000000"/>
                </a:solidFill>
              </a:rPr>
              <a:t>In order to apply random forest algorithm, we need to extract feature columns for training and remove columns that have too many feature types.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rgbClr val="000000"/>
                </a:solidFill>
              </a:rPr>
              <a:t>According to sorting result of features’ type numbers, we will remove bottom five feature columns that has too many feature types.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83" name="Google Shape;18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49625" y="1811200"/>
            <a:ext cx="1675224" cy="223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