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6AC7036-091E-415A-A698-26E0DA08C65D}">
  <a:tblStyle styleId="{56AC7036-091E-415A-A698-26E0DA08C6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4ccd87403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4ccd87403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4ccd874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4ccd874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4ccd874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4ccd874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4ccd8740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ccd8740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4ccd8740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4ccd8740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4ccd8740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4ccd8740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4ccd8740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4ccd8740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4ccd8740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4ccd8740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c/allstate-claims-severity/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C</a:t>
            </a:r>
            <a:r>
              <a:rPr lang="zh-CN"/>
              <a:t>ompensataion Prediction</a:t>
            </a:r>
            <a:endParaRPr/>
          </a:p>
        </p:txBody>
      </p:sp>
      <p:sp>
        <p:nvSpPr>
          <p:cNvPr id="55" name="Google Shape;55;p13"/>
          <p:cNvSpPr txBox="1"/>
          <p:nvPr>
            <p:ph idx="1" type="subTitle"/>
          </p:nvPr>
        </p:nvSpPr>
        <p:spPr>
          <a:xfrm>
            <a:off x="1003625" y="2955075"/>
            <a:ext cx="6997500" cy="151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sz="1800"/>
              <a:t>Team #13</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zh-CN" sz="1800"/>
              <a:t>Junyuan Bao</a:t>
            </a:r>
            <a:endParaRPr sz="1800"/>
          </a:p>
          <a:p>
            <a:pPr indent="0" lvl="0" marL="0" rtl="0" algn="ctr">
              <a:spcBef>
                <a:spcPts val="0"/>
              </a:spcBef>
              <a:spcAft>
                <a:spcPts val="0"/>
              </a:spcAft>
              <a:buNone/>
            </a:pPr>
            <a:r>
              <a:rPr lang="zh-CN" sz="1800"/>
              <a:t>Boyu Chen</a:t>
            </a:r>
            <a:endParaRPr sz="1800"/>
          </a:p>
          <a:p>
            <a:pPr indent="0" lvl="0" marL="0" rtl="0" algn="ctr">
              <a:spcBef>
                <a:spcPts val="0"/>
              </a:spcBef>
              <a:spcAft>
                <a:spcPts val="0"/>
              </a:spcAft>
              <a:buNone/>
            </a:pPr>
            <a:r>
              <a:rPr lang="zh-CN" sz="1800"/>
              <a:t>Yu Fang</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Goals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When people devastated by a serious car accident, we can use this model to help users' family, friends and other relationships to predict the mental and time emergency spent.Help them improve their claims service for households among the victim.</a:t>
            </a:r>
            <a:endParaRPr/>
          </a:p>
          <a:p>
            <a:pPr indent="0" lvl="0" marL="0" rtl="0" algn="l">
              <a:spcBef>
                <a:spcPts val="1600"/>
              </a:spcBef>
              <a:spcAft>
                <a:spcPts val="0"/>
              </a:spcAft>
              <a:buNone/>
            </a:pPr>
            <a:r>
              <a:rPr lang="zh-CN"/>
              <a:t>After testing our models through the validation dataset, we want to achieve a good model to use our model help users to accurately predict the damage they suffered and compensation they can claim.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Use Case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a:t>
            </a:r>
            <a:r>
              <a:rPr lang="zh-CN"/>
              <a:t>ser inputs queries (damage range, accident type ...) and receives lists of matching records;</a:t>
            </a:r>
            <a:endParaRPr/>
          </a:p>
          <a:p>
            <a:pPr indent="0" lvl="0" marL="0" rtl="0" algn="l">
              <a:spcBef>
                <a:spcPts val="1600"/>
              </a:spcBef>
              <a:spcAft>
                <a:spcPts val="0"/>
              </a:spcAft>
              <a:buClr>
                <a:schemeClr val="dk1"/>
              </a:buClr>
              <a:buSzPts val="1100"/>
              <a:buFont typeface="Arial"/>
              <a:buNone/>
            </a:pPr>
            <a:r>
              <a:rPr lang="zh-CN"/>
              <a:t>System fetch train and test datasets from sources and build models for future analysis. After set up the model, system runs data on the learning machine model and displays list of feature vectors, each with predict labels.</a:t>
            </a:r>
            <a:endParaRPr/>
          </a:p>
          <a:p>
            <a:pPr indent="0" lvl="0" marL="0" rtl="0" algn="l">
              <a:spcBef>
                <a:spcPts val="1600"/>
              </a:spcBef>
              <a:spcAft>
                <a:spcPts val="0"/>
              </a:spcAft>
              <a:buNone/>
            </a:pPr>
            <a:r>
              <a:rPr lang="zh-CN"/>
              <a:t>Users click on the request button and type in details into the system which will evaluate their time and mental emergency spent.</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Methodology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Using Gradient Boost Tree, Random Forests, neural network or other supervised machine learning methods.</a:t>
            </a:r>
            <a:endParaRPr/>
          </a:p>
          <a:p>
            <a:pPr indent="0" lvl="0" marL="0" rtl="0" algn="l">
              <a:spcBef>
                <a:spcPts val="1600"/>
              </a:spcBef>
              <a:spcAft>
                <a:spcPts val="0"/>
              </a:spcAft>
              <a:buNone/>
            </a:pPr>
            <a:r>
              <a:rPr lang="zh-CN"/>
              <a:t>Using Spark MLlib decentralized machine learning framework.</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Data Source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RAW Data Set (for the data privacy, Allstate denied to provide the specific information, only shown by category or continuous data type plus data id):</a:t>
            </a:r>
            <a:endParaRPr/>
          </a:p>
          <a:p>
            <a:pPr indent="0" lvl="0" marL="0" rtl="0" algn="l">
              <a:spcBef>
                <a:spcPts val="1600"/>
              </a:spcBef>
              <a:spcAft>
                <a:spcPts val="0"/>
              </a:spcAft>
              <a:buNone/>
            </a:pPr>
            <a:r>
              <a:rPr lang="zh-CN" u="sng">
                <a:solidFill>
                  <a:schemeClr val="hlink"/>
                </a:solidFill>
                <a:hlinkClick r:id="rId3"/>
              </a:rPr>
              <a:t>https://www.kaggle.com/c/allstate-claims-severity/data</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zh-CN"/>
              <a:t>Data quantity: 188k rows of training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Milestones</a:t>
            </a:r>
            <a:endParaRPr sz="1800">
              <a:solidFill>
                <a:schemeClr val="dk2"/>
              </a:solidFill>
            </a:endParaRPr>
          </a:p>
        </p:txBody>
      </p:sp>
      <p:graphicFrame>
        <p:nvGraphicFramePr>
          <p:cNvPr id="85" name="Google Shape;85;p18"/>
          <p:cNvGraphicFramePr/>
          <p:nvPr/>
        </p:nvGraphicFramePr>
        <p:xfrm>
          <a:off x="496638" y="1257975"/>
          <a:ext cx="3000000" cy="3000000"/>
        </p:xfrm>
        <a:graphic>
          <a:graphicData uri="http://schemas.openxmlformats.org/drawingml/2006/table">
            <a:tbl>
              <a:tblPr>
                <a:noFill/>
                <a:tableStyleId>{56AC7036-091E-415A-A698-26E0DA08C65D}</a:tableStyleId>
              </a:tblPr>
              <a:tblGrid>
                <a:gridCol w="1332725"/>
                <a:gridCol w="6818000"/>
              </a:tblGrid>
              <a:tr h="605600">
                <a:tc>
                  <a:txBody>
                    <a:bodyPr>
                      <a:noAutofit/>
                    </a:bodyPr>
                    <a:lstStyle/>
                    <a:p>
                      <a:pPr indent="0" lvl="0" marL="0" rtl="0" algn="l">
                        <a:spcBef>
                          <a:spcPts val="0"/>
                        </a:spcBef>
                        <a:spcAft>
                          <a:spcPts val="0"/>
                        </a:spcAft>
                        <a:buNone/>
                      </a:pPr>
                      <a:r>
                        <a:rPr lang="zh-CN" sz="1800">
                          <a:solidFill>
                            <a:schemeClr val="dk2"/>
                          </a:solidFill>
                        </a:rPr>
                        <a:t>Week 1</a:t>
                      </a:r>
                      <a:endParaRPr sz="1800">
                        <a:solidFill>
                          <a:schemeClr val="dk2"/>
                        </a:solidFill>
                      </a:endParaRPr>
                    </a:p>
                  </a:txBody>
                  <a:tcPr marT="91425" marB="91425" marR="91425" marL="91425"/>
                </a:tc>
                <a:tc>
                  <a:txBody>
                    <a:bodyPr>
                      <a:noAutofit/>
                    </a:bodyPr>
                    <a:lstStyle/>
                    <a:p>
                      <a:pPr indent="0" lvl="0" marL="0" rtl="0" algn="l">
                        <a:spcBef>
                          <a:spcPts val="0"/>
                        </a:spcBef>
                        <a:spcAft>
                          <a:spcPts val="0"/>
                        </a:spcAft>
                        <a:buNone/>
                      </a:pPr>
                      <a:r>
                        <a:rPr lang="zh-CN" sz="1800">
                          <a:solidFill>
                            <a:schemeClr val="dk2"/>
                          </a:solidFill>
                        </a:rPr>
                        <a:t>Do research on Spark and construct a skelonton of project</a:t>
                      </a:r>
                      <a:endParaRPr sz="1800">
                        <a:solidFill>
                          <a:schemeClr val="dk2"/>
                        </a:solidFill>
                      </a:endParaRPr>
                    </a:p>
                  </a:txBody>
                  <a:tcPr marT="91425" marB="91425" marR="91425" marL="91425"/>
                </a:tc>
              </a:tr>
              <a:tr h="605600">
                <a:tc>
                  <a:txBody>
                    <a:bodyPr>
                      <a:noAutofit/>
                    </a:bodyPr>
                    <a:lstStyle/>
                    <a:p>
                      <a:pPr indent="0" lvl="0" marL="0" rtl="0" algn="l">
                        <a:spcBef>
                          <a:spcPts val="0"/>
                        </a:spcBef>
                        <a:spcAft>
                          <a:spcPts val="0"/>
                        </a:spcAft>
                        <a:buClr>
                          <a:schemeClr val="dk1"/>
                        </a:buClr>
                        <a:buSzPts val="1100"/>
                        <a:buFont typeface="Arial"/>
                        <a:buNone/>
                      </a:pPr>
                      <a:r>
                        <a:rPr lang="zh-CN" sz="1800">
                          <a:solidFill>
                            <a:schemeClr val="dk2"/>
                          </a:solidFill>
                        </a:rPr>
                        <a:t>Week 2</a:t>
                      </a:r>
                      <a:endParaRPr sz="1800">
                        <a:solidFill>
                          <a:schemeClr val="dk2"/>
                        </a:solidFill>
                      </a:endParaRPr>
                    </a:p>
                  </a:txBody>
                  <a:tcPr marT="91425" marB="91425" marR="91425" marL="91425"/>
                </a:tc>
                <a:tc>
                  <a:txBody>
                    <a:bodyPr>
                      <a:noAutofit/>
                    </a:bodyPr>
                    <a:lstStyle/>
                    <a:p>
                      <a:pPr indent="0" lvl="0" marL="0" rtl="0" algn="l">
                        <a:spcBef>
                          <a:spcPts val="0"/>
                        </a:spcBef>
                        <a:spcAft>
                          <a:spcPts val="0"/>
                        </a:spcAft>
                        <a:buNone/>
                      </a:pPr>
                      <a:r>
                        <a:rPr lang="zh-CN" sz="1800">
                          <a:solidFill>
                            <a:schemeClr val="dk2"/>
                          </a:solidFill>
                        </a:rPr>
                        <a:t>Implement crawler features and clean data</a:t>
                      </a:r>
                      <a:endParaRPr sz="1800">
                        <a:solidFill>
                          <a:schemeClr val="dk2"/>
                        </a:solidFill>
                      </a:endParaRPr>
                    </a:p>
                  </a:txBody>
                  <a:tcPr marT="91425" marB="91425" marR="91425" marL="91425"/>
                </a:tc>
              </a:tr>
              <a:tr h="605600">
                <a:tc>
                  <a:txBody>
                    <a:bodyPr>
                      <a:noAutofit/>
                    </a:bodyPr>
                    <a:lstStyle/>
                    <a:p>
                      <a:pPr indent="0" lvl="0" marL="0" rtl="0" algn="l">
                        <a:spcBef>
                          <a:spcPts val="0"/>
                        </a:spcBef>
                        <a:spcAft>
                          <a:spcPts val="0"/>
                        </a:spcAft>
                        <a:buClr>
                          <a:schemeClr val="dk1"/>
                        </a:buClr>
                        <a:buSzPts val="1100"/>
                        <a:buFont typeface="Arial"/>
                        <a:buNone/>
                      </a:pPr>
                      <a:r>
                        <a:rPr lang="zh-CN" sz="1800">
                          <a:solidFill>
                            <a:schemeClr val="dk2"/>
                          </a:solidFill>
                        </a:rPr>
                        <a:t>Week 3-4</a:t>
                      </a:r>
                      <a:endParaRPr sz="1800">
                        <a:solidFill>
                          <a:schemeClr val="dk2"/>
                        </a:solidFill>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zh-CN" sz="1800">
                          <a:solidFill>
                            <a:schemeClr val="dk2"/>
                          </a:solidFill>
                        </a:rPr>
                        <a:t>Implement machine learning features and define a sensitive result set</a:t>
                      </a:r>
                      <a:endParaRPr sz="1800">
                        <a:solidFill>
                          <a:schemeClr val="dk2"/>
                        </a:solidFill>
                      </a:endParaRPr>
                    </a:p>
                  </a:txBody>
                  <a:tcPr marT="91425" marB="91425" marR="91425" marL="91425"/>
                </a:tc>
              </a:tr>
              <a:tr h="605600">
                <a:tc>
                  <a:txBody>
                    <a:bodyPr>
                      <a:noAutofit/>
                    </a:bodyPr>
                    <a:lstStyle/>
                    <a:p>
                      <a:pPr indent="0" lvl="0" marL="0" rtl="0" algn="l">
                        <a:spcBef>
                          <a:spcPts val="0"/>
                        </a:spcBef>
                        <a:spcAft>
                          <a:spcPts val="0"/>
                        </a:spcAft>
                        <a:buClr>
                          <a:schemeClr val="dk1"/>
                        </a:buClr>
                        <a:buSzPts val="1100"/>
                        <a:buFont typeface="Arial"/>
                        <a:buNone/>
                      </a:pPr>
                      <a:r>
                        <a:rPr lang="zh-CN" sz="1800">
                          <a:solidFill>
                            <a:schemeClr val="dk2"/>
                          </a:solidFill>
                        </a:rPr>
                        <a:t>Week 5</a:t>
                      </a:r>
                      <a:endParaRPr sz="1800">
                        <a:solidFill>
                          <a:schemeClr val="dk2"/>
                        </a:solidFill>
                      </a:endParaRPr>
                    </a:p>
                  </a:txBody>
                  <a:tcPr marT="91425" marB="91425" marR="91425" marL="91425"/>
                </a:tc>
                <a:tc>
                  <a:txBody>
                    <a:bodyPr>
                      <a:noAutofit/>
                    </a:bodyPr>
                    <a:lstStyle/>
                    <a:p>
                      <a:pPr indent="0" lvl="0" marL="0" rtl="0" algn="l">
                        <a:spcBef>
                          <a:spcPts val="0"/>
                        </a:spcBef>
                        <a:spcAft>
                          <a:spcPts val="0"/>
                        </a:spcAft>
                        <a:buNone/>
                      </a:pPr>
                      <a:r>
                        <a:rPr lang="zh-CN" sz="1800">
                          <a:solidFill>
                            <a:schemeClr val="dk2"/>
                          </a:solidFill>
                        </a:rPr>
                        <a:t>Do test case and validation, add documentation</a:t>
                      </a:r>
                      <a:endParaRPr sz="1800">
                        <a:solidFill>
                          <a:schemeClr val="dk2"/>
                        </a:solidFill>
                      </a:endParaRPr>
                    </a:p>
                  </a:txBody>
                  <a:tcPr marT="91425" marB="91425" marR="91425" marL="91425"/>
                </a:tc>
              </a:tr>
            </a:tbl>
          </a:graphicData>
        </a:graphic>
      </p:graphicFrame>
      <p:sp>
        <p:nvSpPr>
          <p:cNvPr id="86" name="Google Shape;86;p18"/>
          <p:cNvSpPr txBox="1"/>
          <p:nvPr/>
        </p:nvSpPr>
        <p:spPr>
          <a:xfrm>
            <a:off x="1921813" y="3920625"/>
            <a:ext cx="53004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CN"/>
              <a:t>Time will be adjusted accordding to concret task volume.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Program Part</a:t>
            </a:r>
            <a:endParaRPr/>
          </a:p>
        </p:txBody>
      </p:sp>
      <p:sp>
        <p:nvSpPr>
          <p:cNvPr id="92" name="Google Shape;92;p19"/>
          <p:cNvSpPr txBox="1"/>
          <p:nvPr>
            <p:ph idx="1" type="body"/>
          </p:nvPr>
        </p:nvSpPr>
        <p:spPr>
          <a:xfrm>
            <a:off x="311700" y="1152475"/>
            <a:ext cx="8520600" cy="3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Data ingestion: ingest data from original kaggle dataset and reference claims severity category dataset.</a:t>
            </a:r>
            <a:endParaRPr/>
          </a:p>
          <a:p>
            <a:pPr indent="0" lvl="0" marL="0" rtl="0" algn="l">
              <a:spcBef>
                <a:spcPts val="1600"/>
              </a:spcBef>
              <a:spcAft>
                <a:spcPts val="0"/>
              </a:spcAft>
              <a:buNone/>
            </a:pPr>
            <a:r>
              <a:rPr lang="zh-CN"/>
              <a:t>EDA: apply a set of rules to each data entry, reject those entries that do not qualify. The system also need to </a:t>
            </a:r>
            <a:r>
              <a:rPr lang="zh-CN"/>
              <a:t>build a set of aggregate measurements for the dataset and integrate the data set from distinct sources as a whole. </a:t>
            </a:r>
            <a:endParaRPr/>
          </a:p>
          <a:p>
            <a:pPr indent="0" lvl="0" marL="0" rtl="0" algn="l">
              <a:spcBef>
                <a:spcPts val="1600"/>
              </a:spcBef>
              <a:spcAft>
                <a:spcPts val="1600"/>
              </a:spcAft>
              <a:buNone/>
            </a:pPr>
            <a:r>
              <a:rPr lang="zh-CN"/>
              <a:t>Data analysis: </a:t>
            </a:r>
            <a:r>
              <a:rPr lang="zh-CN"/>
              <a:t>build two distinct data model based on "r</a:t>
            </a:r>
            <a:r>
              <a:rPr lang="zh-CN"/>
              <a:t>andom forest </a:t>
            </a:r>
            <a:r>
              <a:rPr lang="zh-CN"/>
              <a:t>regression" and "gradient tree regression" models. Our system will also perform some analysis to compare the accuracy result got from the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Program Part</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Clr>
                <a:schemeClr val="dk1"/>
              </a:buClr>
              <a:buSzPts val="1100"/>
              <a:buFont typeface="Arial"/>
              <a:buNone/>
            </a:pPr>
            <a:r>
              <a:rPr lang="zh-CN"/>
              <a:t>Code repository (link below):</a:t>
            </a:r>
            <a:endParaRPr/>
          </a:p>
          <a:p>
            <a:pPr indent="0" lvl="0" marL="0" rtl="0" algn="ctr">
              <a:spcBef>
                <a:spcPts val="1600"/>
              </a:spcBef>
              <a:spcAft>
                <a:spcPts val="0"/>
              </a:spcAft>
              <a:buClr>
                <a:schemeClr val="dk1"/>
              </a:buClr>
              <a:buSzPts val="1100"/>
              <a:buFont typeface="Arial"/>
              <a:buNone/>
            </a:pPr>
            <a:r>
              <a:rPr lang="zh-CN"/>
              <a:t>https://github.com/FOURTHZI5/CSYE7200_Scala_Final_AllState_Severity.git</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Acceptance Criteria</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After the project, we will get a loss value prediction based on the training dataset and be evaluated on the mean absolute error against actual loss. </a:t>
            </a:r>
            <a:endParaRPr/>
          </a:p>
          <a:p>
            <a:pPr indent="0" lvl="0" marL="0" rtl="0" algn="l">
              <a:spcBef>
                <a:spcPts val="1600"/>
              </a:spcBef>
              <a:spcAft>
                <a:spcPts val="0"/>
              </a:spcAft>
              <a:buNone/>
            </a:pPr>
            <a:r>
              <a:rPr lang="zh-CN"/>
              <a:t>Reach a "Mean Absolute Error(MAE)" over 1100. (Measured by Kaggle)</a:t>
            </a:r>
            <a:endParaRPr/>
          </a:p>
          <a:p>
            <a:pPr indent="0" lvl="0" marL="0" rtl="0" algn="l">
              <a:spcBef>
                <a:spcPts val="1600"/>
              </a:spcBef>
              <a:spcAft>
                <a:spcPts val="1600"/>
              </a:spcAft>
              <a:buNone/>
            </a:pPr>
            <a:r>
              <a:rPr lang="zh-CN"/>
              <a:t>Our system will also show </a:t>
            </a:r>
            <a:r>
              <a:rPr lang="zh-CN"/>
              <a:t>the performance gap between the </a:t>
            </a:r>
            <a:r>
              <a:rPr lang="zh-CN"/>
              <a:t>"random forest regression" and "gradient tree regression" models.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