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layfair Display Bold" charset="1" panose="00000800000000000000"/>
      <p:regular r:id="rId19"/>
    </p:embeddedFont>
    <p:embeddedFont>
      <p:font typeface="Public Sans Bold" charset="1" panose="00000000000000000000"/>
      <p:regular r:id="rId20"/>
    </p:embeddedFont>
    <p:embeddedFont>
      <p:font typeface="Public Sans" charset="1" panose="00000000000000000000"/>
      <p:regular r:id="rId21"/>
    </p:embeddedFont>
    <p:embeddedFont>
      <p:font typeface="Nunito Sans Expanded Medium" charset="1" panose="00000000000000000000"/>
      <p:regular r:id="rId22"/>
    </p:embeddedFont>
    <p:embeddedFont>
      <p:font typeface="Nunito Sans Expanded Bold" charset="1" panose="00000000000000000000"/>
      <p:regular r:id="rId23"/>
    </p:embeddedFont>
    <p:embeddedFont>
      <p:font typeface="Anton" charset="1" panose="00000500000000000000"/>
      <p:regular r:id="rId24"/>
    </p:embeddedFont>
    <p:embeddedFont>
      <p:font typeface="Canva Sans" charset="1" panose="020B0503030501040103"/>
      <p:regular r:id="rId25"/>
    </p:embeddedFont>
    <p:embeddedFont>
      <p:font typeface="Public Sans Medium" charset="1" panose="00000000000000000000"/>
      <p:regular r:id="rId29"/>
    </p:embeddedFont>
    <p:embeddedFont>
      <p:font typeface="Public Sans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https://www.facebook.com/laptrinhvienconfessions/posts/c2059l%E1%BA%ADp-tr%C3%ACnh-vi%C3%AAn-m%E1%BA%AFt-ai-c%C5%A9ng-nh%C6%B0-g%E1%BA%A5u-tr%C3%BAc-ch%C3%A0o-ad-t%C3%ACnh-h%C3%ACnh-m%E1%BA%AFt-em-gi%E1%BB%9D-nh%C6%B0-co/1963203997306371/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8841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800583" y="4661027"/>
            <a:ext cx="2015186" cy="2732456"/>
          </a:xfrm>
          <a:custGeom>
            <a:avLst/>
            <a:gdLst/>
            <a:ahLst/>
            <a:cxnLst/>
            <a:rect r="r" b="b" t="t" l="l"/>
            <a:pathLst>
              <a:path h="2732456" w="2015186">
                <a:moveTo>
                  <a:pt x="0" y="0"/>
                </a:moveTo>
                <a:lnTo>
                  <a:pt x="2015186" y="0"/>
                </a:lnTo>
                <a:lnTo>
                  <a:pt x="2015186" y="2732456"/>
                </a:lnTo>
                <a:lnTo>
                  <a:pt x="0" y="2732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54958" y="6664889"/>
            <a:ext cx="2044435" cy="2874425"/>
          </a:xfrm>
          <a:custGeom>
            <a:avLst/>
            <a:gdLst/>
            <a:ahLst/>
            <a:cxnLst/>
            <a:rect r="r" b="b" t="t" l="l"/>
            <a:pathLst>
              <a:path h="2874425" w="2044435">
                <a:moveTo>
                  <a:pt x="0" y="0"/>
                </a:moveTo>
                <a:lnTo>
                  <a:pt x="2044435" y="0"/>
                </a:lnTo>
                <a:lnTo>
                  <a:pt x="2044435" y="2874425"/>
                </a:lnTo>
                <a:lnTo>
                  <a:pt x="0" y="28744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4662" y="5020014"/>
            <a:ext cx="4519300" cy="4519300"/>
          </a:xfrm>
          <a:custGeom>
            <a:avLst/>
            <a:gdLst/>
            <a:ahLst/>
            <a:cxnLst/>
            <a:rect r="r" b="b" t="t" l="l"/>
            <a:pathLst>
              <a:path h="4519300" w="4519300">
                <a:moveTo>
                  <a:pt x="0" y="0"/>
                </a:moveTo>
                <a:lnTo>
                  <a:pt x="4519300" y="0"/>
                </a:lnTo>
                <a:lnTo>
                  <a:pt x="4519300" y="4519300"/>
                </a:lnTo>
                <a:lnTo>
                  <a:pt x="0" y="451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04662" y="2397235"/>
            <a:ext cx="15078676" cy="143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b="true" sz="5500" spc="-220">
                <a:solidFill>
                  <a:srgbClr val="272727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Phát hiện châm biếm đa phương thức trên dữ liệu mạng xã hội tiếng Việt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08805" y="910590"/>
            <a:ext cx="355049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ĐỒ ÁN CUỐI KỲ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10590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PHÂN TÍCH TRUYỀN THÔNG MẠNG XÃ HỘI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32006" y="5417946"/>
            <a:ext cx="247679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737373"/>
                </a:solidFill>
                <a:latin typeface="Public Sans"/>
                <a:ea typeface="Public Sans"/>
                <a:cs typeface="Public Sans"/>
                <a:sym typeface="Public Sans"/>
              </a:rPr>
              <a:t>THÀNH VIÊN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80314" y="5853139"/>
            <a:ext cx="4078986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 b="true">
                <a:solidFill>
                  <a:srgbClr val="272727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Phạm Trung Tín</a:t>
            </a:r>
          </a:p>
          <a:p>
            <a:pPr algn="l">
              <a:lnSpc>
                <a:spcPts val="7500"/>
              </a:lnSpc>
            </a:pPr>
            <a:r>
              <a:rPr lang="en-US" sz="3000" b="true">
                <a:solidFill>
                  <a:srgbClr val="272727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Trần Thanh Sơn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32006" y="5853139"/>
            <a:ext cx="1685894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 b="true">
                <a:solidFill>
                  <a:srgbClr val="272727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21522678</a:t>
            </a:r>
          </a:p>
          <a:p>
            <a:pPr algn="l">
              <a:lnSpc>
                <a:spcPts val="7500"/>
              </a:lnSpc>
            </a:pPr>
            <a:r>
              <a:rPr lang="en-US" sz="3000" b="true">
                <a:solidFill>
                  <a:srgbClr val="272727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21522557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232006" y="8102101"/>
            <a:ext cx="5764880" cy="1409700"/>
            <a:chOff x="0" y="0"/>
            <a:chExt cx="7686507" cy="187960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38100"/>
              <a:ext cx="3302399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737373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GVHD 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247859" y="-371475"/>
              <a:ext cx="5438648" cy="225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3000" b="true">
                  <a:solidFill>
                    <a:srgbClr val="272727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Nguyễn Đức Vũ</a:t>
              </a:r>
            </a:p>
            <a:p>
              <a:pPr algn="l">
                <a:lnSpc>
                  <a:spcPts val="7500"/>
                </a:lnSpc>
              </a:pPr>
              <a:r>
                <a:rPr lang="en-US" sz="3000" b="true">
                  <a:solidFill>
                    <a:srgbClr val="272727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Huỳnh Văn Tín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800350" y="1772830"/>
          <a:ext cx="15134030" cy="6962231"/>
        </p:xfrm>
        <a:graphic>
          <a:graphicData uri="http://schemas.openxmlformats.org/drawingml/2006/table">
            <a:tbl>
              <a:tblPr/>
              <a:tblGrid>
                <a:gridCol w="4608011"/>
                <a:gridCol w="3508673"/>
                <a:gridCol w="3508673"/>
                <a:gridCol w="3508673"/>
              </a:tblGrid>
              <a:tr h="12614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Mô hình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D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D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D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DF0"/>
                    </a:solidFill>
                  </a:tcPr>
                </a:tc>
              </a:tr>
              <a:tr h="1140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VisoBert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0.417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0.443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0.416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PhoBert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XLM-R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0.402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0.352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Visobert+XLM-R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0.448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0.424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KẾT QUẢ THỰC NGHIỆM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62897" y="9191625"/>
            <a:ext cx="5639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77114" y="9096058"/>
            <a:ext cx="1113377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i="true">
                <a:solidFill>
                  <a:srgbClr val="272727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KẾT QUẢ THỰC NGHIỆM CỦA MÔ HÌNH PHÁT HIỆN CHÂM BIẾM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03476" y="-580404"/>
            <a:ext cx="11447809" cy="11447809"/>
          </a:xfrm>
          <a:custGeom>
            <a:avLst/>
            <a:gdLst/>
            <a:ahLst/>
            <a:cxnLst/>
            <a:rect r="r" b="b" t="t" l="l"/>
            <a:pathLst>
              <a:path h="11447809" w="11447809">
                <a:moveTo>
                  <a:pt x="0" y="0"/>
                </a:moveTo>
                <a:lnTo>
                  <a:pt x="11447809" y="0"/>
                </a:lnTo>
                <a:lnTo>
                  <a:pt x="11447809" y="11447808"/>
                </a:lnTo>
                <a:lnTo>
                  <a:pt x="0" y="11447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25283" y="-580404"/>
            <a:ext cx="11447809" cy="11447809"/>
          </a:xfrm>
          <a:custGeom>
            <a:avLst/>
            <a:gdLst/>
            <a:ahLst/>
            <a:cxnLst/>
            <a:rect r="r" b="b" t="t" l="l"/>
            <a:pathLst>
              <a:path h="11447809" w="11447809">
                <a:moveTo>
                  <a:pt x="0" y="0"/>
                </a:moveTo>
                <a:lnTo>
                  <a:pt x="11447808" y="0"/>
                </a:lnTo>
                <a:lnTo>
                  <a:pt x="11447808" y="11447808"/>
                </a:lnTo>
                <a:lnTo>
                  <a:pt x="0" y="11447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292484" y="870534"/>
            <a:ext cx="3966816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PHÂN TÍCH MÔ HÌNH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54562" y="9191625"/>
            <a:ext cx="5806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09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024" y="2867960"/>
            <a:ext cx="14774036" cy="2318737"/>
            <a:chOff x="0" y="0"/>
            <a:chExt cx="19698714" cy="309164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2353309" y="701648"/>
              <a:ext cx="17345406" cy="2390001"/>
              <a:chOff x="0" y="0"/>
              <a:chExt cx="3426253" cy="47209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26253" cy="472099"/>
              </a:xfrm>
              <a:custGeom>
                <a:avLst/>
                <a:gdLst/>
                <a:ahLst/>
                <a:cxnLst/>
                <a:rect r="r" b="b" t="t" l="l"/>
                <a:pathLst>
                  <a:path h="472099" w="3426253">
                    <a:moveTo>
                      <a:pt x="30351" y="0"/>
                    </a:moveTo>
                    <a:lnTo>
                      <a:pt x="3395902" y="0"/>
                    </a:lnTo>
                    <a:cubicBezTo>
                      <a:pt x="3403952" y="0"/>
                      <a:pt x="3411671" y="3198"/>
                      <a:pt x="3417363" y="8890"/>
                    </a:cubicBezTo>
                    <a:cubicBezTo>
                      <a:pt x="3423055" y="14582"/>
                      <a:pt x="3426253" y="22301"/>
                      <a:pt x="3426253" y="30351"/>
                    </a:cubicBezTo>
                    <a:lnTo>
                      <a:pt x="3426253" y="441748"/>
                    </a:lnTo>
                    <a:cubicBezTo>
                      <a:pt x="3426253" y="449798"/>
                      <a:pt x="3423055" y="457517"/>
                      <a:pt x="3417363" y="463209"/>
                    </a:cubicBezTo>
                    <a:cubicBezTo>
                      <a:pt x="3411671" y="468901"/>
                      <a:pt x="3403952" y="472099"/>
                      <a:pt x="3395902" y="472099"/>
                    </a:cubicBezTo>
                    <a:lnTo>
                      <a:pt x="30351" y="472099"/>
                    </a:lnTo>
                    <a:cubicBezTo>
                      <a:pt x="22301" y="472099"/>
                      <a:pt x="14582" y="468901"/>
                      <a:pt x="8890" y="463209"/>
                    </a:cubicBezTo>
                    <a:cubicBezTo>
                      <a:pt x="3198" y="457517"/>
                      <a:pt x="0" y="449798"/>
                      <a:pt x="0" y="441748"/>
                    </a:cubicBezTo>
                    <a:lnTo>
                      <a:pt x="0" y="30351"/>
                    </a:lnTo>
                    <a:cubicBezTo>
                      <a:pt x="0" y="22301"/>
                      <a:pt x="3198" y="14582"/>
                      <a:pt x="8890" y="8890"/>
                    </a:cubicBezTo>
                    <a:cubicBezTo>
                      <a:pt x="14582" y="3198"/>
                      <a:pt x="22301" y="0"/>
                      <a:pt x="30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838BC5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28575"/>
                <a:ext cx="3426253" cy="4435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935050" y="1183306"/>
              <a:ext cx="16350639" cy="120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sz="29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ViSoBERT đạt hiệu quả cao nhất trong các mô hình đơn ngôn ngữ, cho thấy sự phù hợp vượt trội với dữ liệu truyền thông xã hội 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7625"/>
              <a:ext cx="12677406" cy="549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838BC5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THÀNH PHẦN XỬ LÝ NGÔN NGỮ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6605922"/>
            <a:ext cx="14773360" cy="2463878"/>
            <a:chOff x="0" y="0"/>
            <a:chExt cx="19697813" cy="328517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2335598" y="698499"/>
              <a:ext cx="17362215" cy="2586672"/>
              <a:chOff x="0" y="0"/>
              <a:chExt cx="3429573" cy="51094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429573" cy="510947"/>
              </a:xfrm>
              <a:custGeom>
                <a:avLst/>
                <a:gdLst/>
                <a:ahLst/>
                <a:cxnLst/>
                <a:rect r="r" b="b" t="t" l="l"/>
                <a:pathLst>
                  <a:path h="510947" w="3429573">
                    <a:moveTo>
                      <a:pt x="30322" y="0"/>
                    </a:moveTo>
                    <a:lnTo>
                      <a:pt x="3399251" y="0"/>
                    </a:lnTo>
                    <a:cubicBezTo>
                      <a:pt x="3407294" y="0"/>
                      <a:pt x="3415006" y="3195"/>
                      <a:pt x="3420692" y="8881"/>
                    </a:cubicBezTo>
                    <a:cubicBezTo>
                      <a:pt x="3426378" y="14567"/>
                      <a:pt x="3429573" y="22280"/>
                      <a:pt x="3429573" y="30322"/>
                    </a:cubicBezTo>
                    <a:lnTo>
                      <a:pt x="3429573" y="480626"/>
                    </a:lnTo>
                    <a:cubicBezTo>
                      <a:pt x="3429573" y="488668"/>
                      <a:pt x="3426378" y="496380"/>
                      <a:pt x="3420692" y="502066"/>
                    </a:cubicBezTo>
                    <a:cubicBezTo>
                      <a:pt x="3415006" y="507753"/>
                      <a:pt x="3407294" y="510947"/>
                      <a:pt x="3399251" y="510947"/>
                    </a:cubicBezTo>
                    <a:lnTo>
                      <a:pt x="30322" y="510947"/>
                    </a:lnTo>
                    <a:cubicBezTo>
                      <a:pt x="22280" y="510947"/>
                      <a:pt x="14567" y="507753"/>
                      <a:pt x="8881" y="502066"/>
                    </a:cubicBezTo>
                    <a:cubicBezTo>
                      <a:pt x="3195" y="496380"/>
                      <a:pt x="0" y="488668"/>
                      <a:pt x="0" y="480626"/>
                    </a:cubicBezTo>
                    <a:lnTo>
                      <a:pt x="0" y="30322"/>
                    </a:lnTo>
                    <a:cubicBezTo>
                      <a:pt x="0" y="22280"/>
                      <a:pt x="3195" y="14567"/>
                      <a:pt x="8881" y="8881"/>
                    </a:cubicBezTo>
                    <a:cubicBezTo>
                      <a:pt x="14567" y="3195"/>
                      <a:pt x="22280" y="0"/>
                      <a:pt x="30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838BC5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8575"/>
                <a:ext cx="3429573" cy="4823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916626" y="1192793"/>
              <a:ext cx="16368160" cy="180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sz="29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Sự kết hợp giữa ViSoBERT và XLM-R cải thiện đáng kể hiệu suất nhờ khả năng bổ trợ giữa biểu diễn ngữ nghĩa của ViSoBERT và khả năng xử lý đa ngôn ngữ của XLM-RoBERTa.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7625"/>
              <a:ext cx="14505777" cy="549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838BC5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KẾT HỢP ĐẶC TRƯNG TỪ CÁC MÔ HÌNH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KẾT QUẢ THỰC NGHIỆM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98080"/>
            <a:ext cx="16230600" cy="2477180"/>
            <a:chOff x="0" y="0"/>
            <a:chExt cx="4274726" cy="6524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652426"/>
            </a:xfrm>
            <a:custGeom>
              <a:avLst/>
              <a:gdLst/>
              <a:ahLst/>
              <a:cxnLst/>
              <a:rect r="r" b="b" t="t" l="l"/>
              <a:pathLst>
                <a:path h="65242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652426"/>
                  </a:lnTo>
                  <a:lnTo>
                    <a:pt x="0" y="65242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690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422576" y="1263595"/>
            <a:ext cx="5442848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KẾT LUẬN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78375" y="9191625"/>
            <a:ext cx="5330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27738" y="3740749"/>
            <a:ext cx="7319370" cy="5228122"/>
            <a:chOff x="0" y="0"/>
            <a:chExt cx="1927735" cy="13769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27735" cy="1376954"/>
            </a:xfrm>
            <a:custGeom>
              <a:avLst/>
              <a:gdLst/>
              <a:ahLst/>
              <a:cxnLst/>
              <a:rect r="r" b="b" t="t" l="l"/>
              <a:pathLst>
                <a:path h="1376954" w="1927735">
                  <a:moveTo>
                    <a:pt x="53944" y="0"/>
                  </a:moveTo>
                  <a:lnTo>
                    <a:pt x="1873791" y="0"/>
                  </a:lnTo>
                  <a:cubicBezTo>
                    <a:pt x="1888098" y="0"/>
                    <a:pt x="1901819" y="5683"/>
                    <a:pt x="1911935" y="15800"/>
                  </a:cubicBezTo>
                  <a:cubicBezTo>
                    <a:pt x="1922052" y="25916"/>
                    <a:pt x="1927735" y="39637"/>
                    <a:pt x="1927735" y="53944"/>
                  </a:cubicBezTo>
                  <a:lnTo>
                    <a:pt x="1927735" y="1323010"/>
                  </a:lnTo>
                  <a:cubicBezTo>
                    <a:pt x="1927735" y="1337317"/>
                    <a:pt x="1922052" y="1351038"/>
                    <a:pt x="1911935" y="1361154"/>
                  </a:cubicBezTo>
                  <a:cubicBezTo>
                    <a:pt x="1901819" y="1371271"/>
                    <a:pt x="1888098" y="1376954"/>
                    <a:pt x="1873791" y="1376954"/>
                  </a:cubicBezTo>
                  <a:lnTo>
                    <a:pt x="53944" y="1376954"/>
                  </a:lnTo>
                  <a:cubicBezTo>
                    <a:pt x="39637" y="1376954"/>
                    <a:pt x="25916" y="1371271"/>
                    <a:pt x="15800" y="1361154"/>
                  </a:cubicBezTo>
                  <a:cubicBezTo>
                    <a:pt x="5683" y="1351038"/>
                    <a:pt x="0" y="1337317"/>
                    <a:pt x="0" y="1323010"/>
                  </a:cubicBezTo>
                  <a:lnTo>
                    <a:pt x="0" y="53944"/>
                  </a:lnTo>
                  <a:cubicBezTo>
                    <a:pt x="0" y="39637"/>
                    <a:pt x="5683" y="25916"/>
                    <a:pt x="15800" y="15800"/>
                  </a:cubicBezTo>
                  <a:cubicBezTo>
                    <a:pt x="25916" y="5683"/>
                    <a:pt x="39637" y="0"/>
                    <a:pt x="539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1927735" cy="1348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0892" y="3740749"/>
            <a:ext cx="7319370" cy="5228122"/>
            <a:chOff x="0" y="0"/>
            <a:chExt cx="1927735" cy="13769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27735" cy="1376954"/>
            </a:xfrm>
            <a:custGeom>
              <a:avLst/>
              <a:gdLst/>
              <a:ahLst/>
              <a:cxnLst/>
              <a:rect r="r" b="b" t="t" l="l"/>
              <a:pathLst>
                <a:path h="1376954" w="1927735">
                  <a:moveTo>
                    <a:pt x="53944" y="0"/>
                  </a:moveTo>
                  <a:lnTo>
                    <a:pt x="1873791" y="0"/>
                  </a:lnTo>
                  <a:cubicBezTo>
                    <a:pt x="1888098" y="0"/>
                    <a:pt x="1901819" y="5683"/>
                    <a:pt x="1911935" y="15800"/>
                  </a:cubicBezTo>
                  <a:cubicBezTo>
                    <a:pt x="1922052" y="25916"/>
                    <a:pt x="1927735" y="39637"/>
                    <a:pt x="1927735" y="53944"/>
                  </a:cubicBezTo>
                  <a:lnTo>
                    <a:pt x="1927735" y="1323010"/>
                  </a:lnTo>
                  <a:cubicBezTo>
                    <a:pt x="1927735" y="1337317"/>
                    <a:pt x="1922052" y="1351038"/>
                    <a:pt x="1911935" y="1361154"/>
                  </a:cubicBezTo>
                  <a:cubicBezTo>
                    <a:pt x="1901819" y="1371271"/>
                    <a:pt x="1888098" y="1376954"/>
                    <a:pt x="1873791" y="1376954"/>
                  </a:cubicBezTo>
                  <a:lnTo>
                    <a:pt x="53944" y="1376954"/>
                  </a:lnTo>
                  <a:cubicBezTo>
                    <a:pt x="39637" y="1376954"/>
                    <a:pt x="25916" y="1371271"/>
                    <a:pt x="15800" y="1361154"/>
                  </a:cubicBezTo>
                  <a:cubicBezTo>
                    <a:pt x="5683" y="1351038"/>
                    <a:pt x="0" y="1337317"/>
                    <a:pt x="0" y="1323010"/>
                  </a:cubicBezTo>
                  <a:lnTo>
                    <a:pt x="0" y="53944"/>
                  </a:lnTo>
                  <a:cubicBezTo>
                    <a:pt x="0" y="39637"/>
                    <a:pt x="5683" y="25916"/>
                    <a:pt x="15800" y="15800"/>
                  </a:cubicBezTo>
                  <a:cubicBezTo>
                    <a:pt x="25916" y="5683"/>
                    <a:pt x="39637" y="0"/>
                    <a:pt x="539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927735" cy="1348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76239" y="4478385"/>
            <a:ext cx="6422367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Kết quả đạt được</a:t>
            </a:r>
          </a:p>
          <a:p>
            <a:pPr algn="just">
              <a:lnSpc>
                <a:spcPts val="3599"/>
              </a:lnSpc>
            </a:pP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Mô hình đa phương thức hiệu quả trong phát hiện châm biếm.</a:t>
            </a:r>
          </a:p>
          <a:p>
            <a:pPr algn="just">
              <a:lnSpc>
                <a:spcPts val="3599"/>
              </a:lnSpc>
            </a:pP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Kết hợp ViSoBERT và XLM-R cải thiện rõ rệt hiệu suất.</a:t>
            </a:r>
          </a:p>
          <a:p>
            <a:pPr algn="just">
              <a:lnSpc>
                <a:spcPts val="35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575299" y="4478385"/>
            <a:ext cx="5650556" cy="463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Hạn chế</a:t>
            </a:r>
          </a:p>
          <a:p>
            <a:pPr algn="just">
              <a:lnSpc>
                <a:spcPts val="3599"/>
              </a:lnSpc>
            </a:pP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Tí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nh mất cân bằng dữ liệu.</a:t>
            </a:r>
          </a:p>
          <a:p>
            <a:pPr algn="just">
              <a:lnSpc>
                <a:spcPts val="3599"/>
              </a:lnSpc>
            </a:pP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Chưa có kế hoạch tiền xử lí các dữ liệu chứa caption chứa emoji và emoticons</a:t>
            </a:r>
          </a:p>
          <a:p>
            <a:pPr algn="just">
              <a:lnSpc>
                <a:spcPts val="3599"/>
              </a:lnSpc>
            </a:pP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Thời gian huấn luyện dài.</a:t>
            </a:r>
          </a:p>
          <a:p>
            <a:pPr algn="just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691072" y="4267200"/>
            <a:ext cx="10905857" cy="201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150"/>
              </a:lnSpc>
              <a:spcBef>
                <a:spcPct val="0"/>
              </a:spcBef>
            </a:pPr>
            <a:r>
              <a:rPr lang="en-US" sz="15000" spc="1814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24578" y="2950875"/>
            <a:ext cx="9620750" cy="874356"/>
            <a:chOff x="0" y="0"/>
            <a:chExt cx="3068937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68937" cy="278912"/>
            </a:xfrm>
            <a:custGeom>
              <a:avLst/>
              <a:gdLst/>
              <a:ahLst/>
              <a:cxnLst/>
              <a:rect r="r" b="b" t="t" l="l"/>
              <a:pathLst>
                <a:path h="278912" w="3068937">
                  <a:moveTo>
                    <a:pt x="28970" y="0"/>
                  </a:moveTo>
                  <a:lnTo>
                    <a:pt x="3039968" y="0"/>
                  </a:lnTo>
                  <a:cubicBezTo>
                    <a:pt x="3047651" y="0"/>
                    <a:pt x="3055020" y="3052"/>
                    <a:pt x="3060452" y="8485"/>
                  </a:cubicBezTo>
                  <a:cubicBezTo>
                    <a:pt x="3065885" y="13918"/>
                    <a:pt x="3068937" y="21286"/>
                    <a:pt x="3068937" y="28970"/>
                  </a:cubicBezTo>
                  <a:lnTo>
                    <a:pt x="3068937" y="249942"/>
                  </a:lnTo>
                  <a:cubicBezTo>
                    <a:pt x="3068937" y="265942"/>
                    <a:pt x="3055967" y="278912"/>
                    <a:pt x="3039968" y="278912"/>
                  </a:cubicBezTo>
                  <a:lnTo>
                    <a:pt x="28970" y="278912"/>
                  </a:lnTo>
                  <a:cubicBezTo>
                    <a:pt x="21286" y="278912"/>
                    <a:pt x="13918" y="275860"/>
                    <a:pt x="8485" y="270427"/>
                  </a:cubicBezTo>
                  <a:cubicBezTo>
                    <a:pt x="3052" y="264994"/>
                    <a:pt x="0" y="257626"/>
                    <a:pt x="0" y="249942"/>
                  </a:cubicBezTo>
                  <a:lnTo>
                    <a:pt x="0" y="28970"/>
                  </a:lnTo>
                  <a:cubicBezTo>
                    <a:pt x="0" y="21286"/>
                    <a:pt x="3052" y="13918"/>
                    <a:pt x="8485" y="8485"/>
                  </a:cubicBezTo>
                  <a:cubicBezTo>
                    <a:pt x="13918" y="3052"/>
                    <a:pt x="21286" y="0"/>
                    <a:pt x="2897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3068937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GIỚI THIỆU BÀI TOÁN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42673" y="2950875"/>
            <a:ext cx="897095" cy="874356"/>
            <a:chOff x="0" y="0"/>
            <a:chExt cx="286166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86166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24578" y="4274984"/>
            <a:ext cx="9620750" cy="874356"/>
            <a:chOff x="0" y="0"/>
            <a:chExt cx="3068937" cy="2789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68937" cy="278912"/>
            </a:xfrm>
            <a:custGeom>
              <a:avLst/>
              <a:gdLst/>
              <a:ahLst/>
              <a:cxnLst/>
              <a:rect r="r" b="b" t="t" l="l"/>
              <a:pathLst>
                <a:path h="278912" w="3068937">
                  <a:moveTo>
                    <a:pt x="28970" y="0"/>
                  </a:moveTo>
                  <a:lnTo>
                    <a:pt x="3039968" y="0"/>
                  </a:lnTo>
                  <a:cubicBezTo>
                    <a:pt x="3047651" y="0"/>
                    <a:pt x="3055020" y="3052"/>
                    <a:pt x="3060452" y="8485"/>
                  </a:cubicBezTo>
                  <a:cubicBezTo>
                    <a:pt x="3065885" y="13918"/>
                    <a:pt x="3068937" y="21286"/>
                    <a:pt x="3068937" y="28970"/>
                  </a:cubicBezTo>
                  <a:lnTo>
                    <a:pt x="3068937" y="249942"/>
                  </a:lnTo>
                  <a:cubicBezTo>
                    <a:pt x="3068937" y="265942"/>
                    <a:pt x="3055967" y="278912"/>
                    <a:pt x="3039968" y="278912"/>
                  </a:cubicBezTo>
                  <a:lnTo>
                    <a:pt x="28970" y="278912"/>
                  </a:lnTo>
                  <a:cubicBezTo>
                    <a:pt x="21286" y="278912"/>
                    <a:pt x="13918" y="275860"/>
                    <a:pt x="8485" y="270427"/>
                  </a:cubicBezTo>
                  <a:cubicBezTo>
                    <a:pt x="3052" y="264994"/>
                    <a:pt x="0" y="257626"/>
                    <a:pt x="0" y="249942"/>
                  </a:cubicBezTo>
                  <a:lnTo>
                    <a:pt x="0" y="28970"/>
                  </a:lnTo>
                  <a:cubicBezTo>
                    <a:pt x="0" y="21286"/>
                    <a:pt x="3052" y="13918"/>
                    <a:pt x="8485" y="8485"/>
                  </a:cubicBezTo>
                  <a:cubicBezTo>
                    <a:pt x="13918" y="3052"/>
                    <a:pt x="21286" y="0"/>
                    <a:pt x="2897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3068937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TỔNG QUAN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42673" y="4274984"/>
            <a:ext cx="897095" cy="874356"/>
            <a:chOff x="0" y="0"/>
            <a:chExt cx="286166" cy="2789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86166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24578" y="5597014"/>
            <a:ext cx="9620750" cy="874356"/>
            <a:chOff x="0" y="0"/>
            <a:chExt cx="3068937" cy="2789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68937" cy="278912"/>
            </a:xfrm>
            <a:custGeom>
              <a:avLst/>
              <a:gdLst/>
              <a:ahLst/>
              <a:cxnLst/>
              <a:rect r="r" b="b" t="t" l="l"/>
              <a:pathLst>
                <a:path h="278912" w="3068937">
                  <a:moveTo>
                    <a:pt x="28970" y="0"/>
                  </a:moveTo>
                  <a:lnTo>
                    <a:pt x="3039968" y="0"/>
                  </a:lnTo>
                  <a:cubicBezTo>
                    <a:pt x="3047651" y="0"/>
                    <a:pt x="3055020" y="3052"/>
                    <a:pt x="3060452" y="8485"/>
                  </a:cubicBezTo>
                  <a:cubicBezTo>
                    <a:pt x="3065885" y="13918"/>
                    <a:pt x="3068937" y="21286"/>
                    <a:pt x="3068937" y="28970"/>
                  </a:cubicBezTo>
                  <a:lnTo>
                    <a:pt x="3068937" y="249942"/>
                  </a:lnTo>
                  <a:cubicBezTo>
                    <a:pt x="3068937" y="265942"/>
                    <a:pt x="3055967" y="278912"/>
                    <a:pt x="3039968" y="278912"/>
                  </a:cubicBezTo>
                  <a:lnTo>
                    <a:pt x="28970" y="278912"/>
                  </a:lnTo>
                  <a:cubicBezTo>
                    <a:pt x="21286" y="278912"/>
                    <a:pt x="13918" y="275860"/>
                    <a:pt x="8485" y="270427"/>
                  </a:cubicBezTo>
                  <a:cubicBezTo>
                    <a:pt x="3052" y="264994"/>
                    <a:pt x="0" y="257626"/>
                    <a:pt x="0" y="249942"/>
                  </a:cubicBezTo>
                  <a:lnTo>
                    <a:pt x="0" y="28970"/>
                  </a:lnTo>
                  <a:cubicBezTo>
                    <a:pt x="0" y="21286"/>
                    <a:pt x="3052" y="13918"/>
                    <a:pt x="8485" y="8485"/>
                  </a:cubicBezTo>
                  <a:cubicBezTo>
                    <a:pt x="13918" y="3052"/>
                    <a:pt x="21286" y="0"/>
                    <a:pt x="2897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3068937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PHƯƠNG PHÁP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742673" y="5597014"/>
            <a:ext cx="897095" cy="874356"/>
            <a:chOff x="0" y="0"/>
            <a:chExt cx="286166" cy="2789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286166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924578" y="6919045"/>
            <a:ext cx="9620750" cy="874356"/>
            <a:chOff x="0" y="0"/>
            <a:chExt cx="3068937" cy="2789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068937" cy="278912"/>
            </a:xfrm>
            <a:custGeom>
              <a:avLst/>
              <a:gdLst/>
              <a:ahLst/>
              <a:cxnLst/>
              <a:rect r="r" b="b" t="t" l="l"/>
              <a:pathLst>
                <a:path h="278912" w="3068937">
                  <a:moveTo>
                    <a:pt x="28970" y="0"/>
                  </a:moveTo>
                  <a:lnTo>
                    <a:pt x="3039968" y="0"/>
                  </a:lnTo>
                  <a:cubicBezTo>
                    <a:pt x="3047651" y="0"/>
                    <a:pt x="3055020" y="3052"/>
                    <a:pt x="3060452" y="8485"/>
                  </a:cubicBezTo>
                  <a:cubicBezTo>
                    <a:pt x="3065885" y="13918"/>
                    <a:pt x="3068937" y="21286"/>
                    <a:pt x="3068937" y="28970"/>
                  </a:cubicBezTo>
                  <a:lnTo>
                    <a:pt x="3068937" y="249942"/>
                  </a:lnTo>
                  <a:cubicBezTo>
                    <a:pt x="3068937" y="265942"/>
                    <a:pt x="3055967" y="278912"/>
                    <a:pt x="3039968" y="278912"/>
                  </a:cubicBezTo>
                  <a:lnTo>
                    <a:pt x="28970" y="278912"/>
                  </a:lnTo>
                  <a:cubicBezTo>
                    <a:pt x="21286" y="278912"/>
                    <a:pt x="13918" y="275860"/>
                    <a:pt x="8485" y="270427"/>
                  </a:cubicBezTo>
                  <a:cubicBezTo>
                    <a:pt x="3052" y="264994"/>
                    <a:pt x="0" y="257626"/>
                    <a:pt x="0" y="249942"/>
                  </a:cubicBezTo>
                  <a:lnTo>
                    <a:pt x="0" y="28970"/>
                  </a:lnTo>
                  <a:cubicBezTo>
                    <a:pt x="0" y="21286"/>
                    <a:pt x="3052" y="13918"/>
                    <a:pt x="8485" y="8485"/>
                  </a:cubicBezTo>
                  <a:cubicBezTo>
                    <a:pt x="13918" y="3052"/>
                    <a:pt x="21286" y="0"/>
                    <a:pt x="2897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3068937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KẾT QUẢ THỰC NGHIỆM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42673" y="6919045"/>
            <a:ext cx="897095" cy="874356"/>
            <a:chOff x="0" y="0"/>
            <a:chExt cx="286166" cy="2789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286166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4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924578" y="8241076"/>
            <a:ext cx="9620750" cy="874356"/>
            <a:chOff x="0" y="0"/>
            <a:chExt cx="3068937" cy="27891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68937" cy="278912"/>
            </a:xfrm>
            <a:custGeom>
              <a:avLst/>
              <a:gdLst/>
              <a:ahLst/>
              <a:cxnLst/>
              <a:rect r="r" b="b" t="t" l="l"/>
              <a:pathLst>
                <a:path h="278912" w="3068937">
                  <a:moveTo>
                    <a:pt x="28970" y="0"/>
                  </a:moveTo>
                  <a:lnTo>
                    <a:pt x="3039968" y="0"/>
                  </a:lnTo>
                  <a:cubicBezTo>
                    <a:pt x="3047651" y="0"/>
                    <a:pt x="3055020" y="3052"/>
                    <a:pt x="3060452" y="8485"/>
                  </a:cubicBezTo>
                  <a:cubicBezTo>
                    <a:pt x="3065885" y="13918"/>
                    <a:pt x="3068937" y="21286"/>
                    <a:pt x="3068937" y="28970"/>
                  </a:cubicBezTo>
                  <a:lnTo>
                    <a:pt x="3068937" y="249942"/>
                  </a:lnTo>
                  <a:cubicBezTo>
                    <a:pt x="3068937" y="265942"/>
                    <a:pt x="3055967" y="278912"/>
                    <a:pt x="3039968" y="278912"/>
                  </a:cubicBezTo>
                  <a:lnTo>
                    <a:pt x="28970" y="278912"/>
                  </a:lnTo>
                  <a:cubicBezTo>
                    <a:pt x="21286" y="278912"/>
                    <a:pt x="13918" y="275860"/>
                    <a:pt x="8485" y="270427"/>
                  </a:cubicBezTo>
                  <a:cubicBezTo>
                    <a:pt x="3052" y="264994"/>
                    <a:pt x="0" y="257626"/>
                    <a:pt x="0" y="249942"/>
                  </a:cubicBezTo>
                  <a:lnTo>
                    <a:pt x="0" y="28970"/>
                  </a:lnTo>
                  <a:cubicBezTo>
                    <a:pt x="0" y="21286"/>
                    <a:pt x="3052" y="13918"/>
                    <a:pt x="8485" y="8485"/>
                  </a:cubicBezTo>
                  <a:cubicBezTo>
                    <a:pt x="13918" y="3052"/>
                    <a:pt x="21286" y="0"/>
                    <a:pt x="2897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3068937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KẾT LUẬN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742673" y="8241076"/>
            <a:ext cx="897095" cy="874356"/>
            <a:chOff x="0" y="0"/>
            <a:chExt cx="286166" cy="27891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286166" cy="3551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447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5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4191220" y="1073147"/>
            <a:ext cx="10755392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NỘI DUNG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428358"/>
            <a:ext cx="7756042" cy="5829942"/>
            <a:chOff x="0" y="0"/>
            <a:chExt cx="2277984" cy="1712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7984" cy="1712280"/>
            </a:xfrm>
            <a:custGeom>
              <a:avLst/>
              <a:gdLst/>
              <a:ahLst/>
              <a:cxnLst/>
              <a:rect r="r" b="b" t="t" l="l"/>
              <a:pathLst>
                <a:path h="1712280" w="2277984">
                  <a:moveTo>
                    <a:pt x="35934" y="0"/>
                  </a:moveTo>
                  <a:lnTo>
                    <a:pt x="2242049" y="0"/>
                  </a:lnTo>
                  <a:cubicBezTo>
                    <a:pt x="2261895" y="0"/>
                    <a:pt x="2277984" y="16088"/>
                    <a:pt x="2277984" y="35934"/>
                  </a:cubicBezTo>
                  <a:lnTo>
                    <a:pt x="2277984" y="1676345"/>
                  </a:lnTo>
                  <a:cubicBezTo>
                    <a:pt x="2277984" y="1696191"/>
                    <a:pt x="2261895" y="1712280"/>
                    <a:pt x="2242049" y="1712280"/>
                  </a:cubicBezTo>
                  <a:lnTo>
                    <a:pt x="35934" y="1712280"/>
                  </a:lnTo>
                  <a:cubicBezTo>
                    <a:pt x="26404" y="1712280"/>
                    <a:pt x="17264" y="1708494"/>
                    <a:pt x="10525" y="1701755"/>
                  </a:cubicBezTo>
                  <a:cubicBezTo>
                    <a:pt x="3786" y="1695016"/>
                    <a:pt x="0" y="1685876"/>
                    <a:pt x="0" y="1676345"/>
                  </a:cubicBezTo>
                  <a:lnTo>
                    <a:pt x="0" y="35934"/>
                  </a:lnTo>
                  <a:cubicBezTo>
                    <a:pt x="0" y="26404"/>
                    <a:pt x="3786" y="17264"/>
                    <a:pt x="10525" y="10525"/>
                  </a:cubicBezTo>
                  <a:cubicBezTo>
                    <a:pt x="17264" y="3786"/>
                    <a:pt x="26404" y="0"/>
                    <a:pt x="3593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77984" cy="1750380"/>
            </a:xfrm>
            <a:prstGeom prst="rect">
              <a:avLst/>
            </a:prstGeom>
          </p:spPr>
          <p:txBody>
            <a:bodyPr anchor="ctr" rtlCol="false" tIns="55174" lIns="55174" bIns="55174" rIns="55174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9922" y="4772025"/>
            <a:ext cx="6395028" cy="403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Châm biếm là một hiện tượng ngôn ngữ phức tạp.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</a:pPr>
            <a:r>
              <a:rPr lang="en-US" sz="2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Đặc điểm: </a:t>
            </a:r>
          </a:p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Thể hiện ý kiến trái ngược với những gì được nói ra.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</a:pPr>
            <a:r>
              <a:rPr lang="en-US" sz="2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Mục đích: </a:t>
            </a:r>
          </a:p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Hài hước hoặc chỉ trích.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62895"/>
            <a:ext cx="1229531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b="true" sz="3000" spc="-60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Multi-modal sarcasm classification</a:t>
            </a:r>
            <a:r>
              <a:rPr lang="en-US" sz="3000" spc="-60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 là một nhiệm vụ phân loại nhằm xác định loại hình châm biếm trong một cặp dữ liệu gồm caption và hình ảnh.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GIỚI THIỆU VỀ BÀI TOÁN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45186" y="868363"/>
            <a:ext cx="2114114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ABSTRACT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78375" y="9191625"/>
            <a:ext cx="5330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8492" y="3819204"/>
            <a:ext cx="6936457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Định nghĩa châm biếm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144000" y="3428358"/>
            <a:ext cx="5050924" cy="5829942"/>
          </a:xfrm>
          <a:custGeom>
            <a:avLst/>
            <a:gdLst/>
            <a:ahLst/>
            <a:cxnLst/>
            <a:rect r="r" b="b" t="t" l="l"/>
            <a:pathLst>
              <a:path h="5829942" w="5050924">
                <a:moveTo>
                  <a:pt x="0" y="0"/>
                </a:moveTo>
                <a:lnTo>
                  <a:pt x="5050924" y="0"/>
                </a:lnTo>
                <a:lnTo>
                  <a:pt x="5050924" y="5829942"/>
                </a:lnTo>
                <a:lnTo>
                  <a:pt x="0" y="5829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" t="0" r="-112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430616" y="4971729"/>
            <a:ext cx="3044188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Caption: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Kệ thắng là được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Label: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Multi-Sarcasm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5672" y="2816762"/>
            <a:ext cx="7422110" cy="6685333"/>
            <a:chOff x="0" y="0"/>
            <a:chExt cx="1954794" cy="1760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4794" cy="1760746"/>
            </a:xfrm>
            <a:custGeom>
              <a:avLst/>
              <a:gdLst/>
              <a:ahLst/>
              <a:cxnLst/>
              <a:rect r="r" b="b" t="t" l="l"/>
              <a:pathLst>
                <a:path h="1760746" w="1954794">
                  <a:moveTo>
                    <a:pt x="53198" y="0"/>
                  </a:moveTo>
                  <a:lnTo>
                    <a:pt x="1901597" y="0"/>
                  </a:lnTo>
                  <a:cubicBezTo>
                    <a:pt x="1930977" y="0"/>
                    <a:pt x="1954794" y="23817"/>
                    <a:pt x="1954794" y="53198"/>
                  </a:cubicBezTo>
                  <a:lnTo>
                    <a:pt x="1954794" y="1707549"/>
                  </a:lnTo>
                  <a:cubicBezTo>
                    <a:pt x="1954794" y="1736929"/>
                    <a:pt x="1930977" y="1760746"/>
                    <a:pt x="1901597" y="1760746"/>
                  </a:cubicBezTo>
                  <a:lnTo>
                    <a:pt x="53198" y="1760746"/>
                  </a:lnTo>
                  <a:cubicBezTo>
                    <a:pt x="23817" y="1760746"/>
                    <a:pt x="0" y="1736929"/>
                    <a:pt x="0" y="1707549"/>
                  </a:cubicBezTo>
                  <a:lnTo>
                    <a:pt x="0" y="53198"/>
                  </a:lnTo>
                  <a:cubicBezTo>
                    <a:pt x="0" y="23817"/>
                    <a:pt x="23817" y="0"/>
                    <a:pt x="531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954794" cy="1732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812932" y="2856450"/>
            <a:ext cx="3593353" cy="74612"/>
          </a:xfrm>
          <a:prstGeom prst="line">
            <a:avLst/>
          </a:prstGeom>
          <a:ln cap="flat" w="38100">
            <a:solidFill>
              <a:srgbClr val="838BC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9777523" y="2803700"/>
            <a:ext cx="7422110" cy="3018381"/>
            <a:chOff x="0" y="0"/>
            <a:chExt cx="1954794" cy="7949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54794" cy="794965"/>
            </a:xfrm>
            <a:custGeom>
              <a:avLst/>
              <a:gdLst/>
              <a:ahLst/>
              <a:cxnLst/>
              <a:rect r="r" b="b" t="t" l="l"/>
              <a:pathLst>
                <a:path h="794965" w="1954794">
                  <a:moveTo>
                    <a:pt x="53198" y="0"/>
                  </a:moveTo>
                  <a:lnTo>
                    <a:pt x="1901597" y="0"/>
                  </a:lnTo>
                  <a:cubicBezTo>
                    <a:pt x="1930977" y="0"/>
                    <a:pt x="1954794" y="23817"/>
                    <a:pt x="1954794" y="53198"/>
                  </a:cubicBezTo>
                  <a:lnTo>
                    <a:pt x="1954794" y="741767"/>
                  </a:lnTo>
                  <a:cubicBezTo>
                    <a:pt x="1954794" y="771147"/>
                    <a:pt x="1930977" y="794965"/>
                    <a:pt x="1901597" y="794965"/>
                  </a:cubicBezTo>
                  <a:lnTo>
                    <a:pt x="53198" y="794965"/>
                  </a:lnTo>
                  <a:cubicBezTo>
                    <a:pt x="23817" y="794965"/>
                    <a:pt x="0" y="771147"/>
                    <a:pt x="0" y="741767"/>
                  </a:cubicBezTo>
                  <a:lnTo>
                    <a:pt x="0" y="53198"/>
                  </a:lnTo>
                  <a:cubicBezTo>
                    <a:pt x="0" y="23817"/>
                    <a:pt x="23817" y="0"/>
                    <a:pt x="531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1954794" cy="766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10514784" y="2843388"/>
            <a:ext cx="3010905" cy="74612"/>
          </a:xfrm>
          <a:prstGeom prst="line">
            <a:avLst/>
          </a:prstGeom>
          <a:ln cap="flat" w="38100">
            <a:solidFill>
              <a:srgbClr val="838BC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0043210" y="6402934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DDF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1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VĂN BẢN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922068" y="6415996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DDF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10"/>
                </a:lnSpc>
              </a:pPr>
              <a:r>
                <a:rPr lang="en-US" b="true" sz="3000" spc="441">
                  <a:solidFill>
                    <a:srgbClr val="000000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HÌNH ẢNH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984287" y="7441692"/>
            <a:ext cx="1008583" cy="1008583"/>
          </a:xfrm>
          <a:custGeom>
            <a:avLst/>
            <a:gdLst/>
            <a:ahLst/>
            <a:cxnLst/>
            <a:rect r="r" b="b" t="t" l="l"/>
            <a:pathLst>
              <a:path h="1008583" w="1008583">
                <a:moveTo>
                  <a:pt x="0" y="0"/>
                </a:moveTo>
                <a:lnTo>
                  <a:pt x="1008583" y="0"/>
                </a:lnTo>
                <a:lnTo>
                  <a:pt x="1008583" y="1008583"/>
                </a:lnTo>
                <a:lnTo>
                  <a:pt x="0" y="1008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12932" y="2724687"/>
            <a:ext cx="3593353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3499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THÁCH THỨC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TỔNG QUAN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52150" y="868363"/>
            <a:ext cx="320715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330969" y="9422359"/>
            <a:ext cx="5401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52492" y="3636127"/>
            <a:ext cx="6542690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Văn bản: </a:t>
            </a:r>
          </a:p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Chưa phân tích tốt ngữ cảnh, ý nghĩa ngụ ý và yếu tố ngoài ngôn ngữ.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</a:pPr>
            <a:r>
              <a:rPr lang="en-US" sz="2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Đa phương thức:</a:t>
            </a: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Xử lý riêng lẻ, khó tích hợp mâu thuẫn văn bản và hình ảnh.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</a:pPr>
            <a:r>
              <a:rPr lang="en-US" sz="2999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Tiếng Việt:</a:t>
            </a: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272727"/>
                </a:solidFill>
                <a:latin typeface="Public Sans"/>
                <a:ea typeface="Public Sans"/>
                <a:cs typeface="Public Sans"/>
                <a:sym typeface="Public Sans"/>
              </a:rPr>
              <a:t>Thiếu dữ liệu chất lượng cao, phức tạp ngữ pháp và từ vựng.</a:t>
            </a:r>
          </a:p>
          <a:p>
            <a:pPr algn="just">
              <a:lnSpc>
                <a:spcPts val="359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514784" y="2711625"/>
            <a:ext cx="3010905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3499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MỤC TIÊU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54343" y="3408016"/>
            <a:ext cx="654269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Phát triển một </a:t>
            </a:r>
            <a:r>
              <a:rPr lang="en-US" b="true" sz="2999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mô hình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đa phương thức kết hợp giữa văn bản và hình ảnh để phát hiện châm biếm cho văn bản tiếng Việt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PHƯƠNG PHÁP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68076" y="9191625"/>
            <a:ext cx="5536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633736"/>
            <a:ext cx="6330419" cy="6553041"/>
            <a:chOff x="0" y="0"/>
            <a:chExt cx="1667271" cy="17259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7271" cy="1725904"/>
            </a:xfrm>
            <a:custGeom>
              <a:avLst/>
              <a:gdLst/>
              <a:ahLst/>
              <a:cxnLst/>
              <a:rect r="r" b="b" t="t" l="l"/>
              <a:pathLst>
                <a:path h="1725904" w="1667271">
                  <a:moveTo>
                    <a:pt x="62372" y="0"/>
                  </a:moveTo>
                  <a:lnTo>
                    <a:pt x="1604899" y="0"/>
                  </a:lnTo>
                  <a:cubicBezTo>
                    <a:pt x="1621441" y="0"/>
                    <a:pt x="1637306" y="6571"/>
                    <a:pt x="1649002" y="18268"/>
                  </a:cubicBezTo>
                  <a:cubicBezTo>
                    <a:pt x="1660699" y="29965"/>
                    <a:pt x="1667271" y="45830"/>
                    <a:pt x="1667271" y="62372"/>
                  </a:cubicBezTo>
                  <a:lnTo>
                    <a:pt x="1667271" y="1663532"/>
                  </a:lnTo>
                  <a:cubicBezTo>
                    <a:pt x="1667271" y="1697979"/>
                    <a:pt x="1639346" y="1725904"/>
                    <a:pt x="1604899" y="1725904"/>
                  </a:cubicBezTo>
                  <a:lnTo>
                    <a:pt x="62372" y="1725904"/>
                  </a:lnTo>
                  <a:cubicBezTo>
                    <a:pt x="27925" y="1725904"/>
                    <a:pt x="0" y="1697979"/>
                    <a:pt x="0" y="1663532"/>
                  </a:cubicBezTo>
                  <a:lnTo>
                    <a:pt x="0" y="62372"/>
                  </a:lnTo>
                  <a:cubicBezTo>
                    <a:pt x="0" y="45830"/>
                    <a:pt x="6571" y="29965"/>
                    <a:pt x="18268" y="18268"/>
                  </a:cubicBezTo>
                  <a:cubicBezTo>
                    <a:pt x="29965" y="6571"/>
                    <a:pt x="45830" y="0"/>
                    <a:pt x="623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1667271" cy="1697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65960" y="2673423"/>
            <a:ext cx="3010905" cy="74612"/>
          </a:xfrm>
          <a:prstGeom prst="line">
            <a:avLst/>
          </a:prstGeom>
          <a:ln cap="flat" w="38100">
            <a:solidFill>
              <a:srgbClr val="838B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765960" y="2541661"/>
            <a:ext cx="3010905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3499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MÔ HÌNH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5520" y="3133277"/>
            <a:ext cx="5361390" cy="579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4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Hình ảnh: 🖼 </a:t>
            </a:r>
          </a:p>
          <a:p>
            <a:pPr algn="just">
              <a:lnSpc>
                <a:spcPts val="464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Trích xuất đặc trưng hình ảnh</a:t>
            </a:r>
          </a:p>
          <a:p>
            <a:pPr algn="just" marL="647695" indent="-323848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Vision Transformer (ViT) </a:t>
            </a:r>
          </a:p>
          <a:p>
            <a:pPr algn="just" marL="647695" indent="-323848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ResNet-152</a:t>
            </a:r>
          </a:p>
          <a:p>
            <a:pPr algn="just">
              <a:lnSpc>
                <a:spcPts val="4649"/>
              </a:lnSpc>
            </a:pPr>
          </a:p>
          <a:p>
            <a:pPr algn="just">
              <a:lnSpc>
                <a:spcPts val="464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ăn bản: 📄</a:t>
            </a:r>
          </a:p>
          <a:p>
            <a:pPr algn="just">
              <a:lnSpc>
                <a:spcPts val="464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Mã hóa văn bản</a:t>
            </a:r>
          </a:p>
          <a:p>
            <a:pPr algn="l" marL="647695" indent="-323848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VisoBERT </a:t>
            </a:r>
          </a:p>
          <a:p>
            <a:pPr algn="l" marL="647695" indent="-323848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XLM-RoBERTa </a:t>
            </a:r>
          </a:p>
          <a:p>
            <a:pPr algn="just">
              <a:lnSpc>
                <a:spcPts val="4649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204273" y="2484511"/>
            <a:ext cx="4725895" cy="6829042"/>
          </a:xfrm>
          <a:custGeom>
            <a:avLst/>
            <a:gdLst/>
            <a:ahLst/>
            <a:cxnLst/>
            <a:rect r="r" b="b" t="t" l="l"/>
            <a:pathLst>
              <a:path h="6829042" w="4725895">
                <a:moveTo>
                  <a:pt x="0" y="0"/>
                </a:moveTo>
                <a:lnTo>
                  <a:pt x="4725895" y="0"/>
                </a:lnTo>
                <a:lnTo>
                  <a:pt x="4725895" y="6829042"/>
                </a:lnTo>
                <a:lnTo>
                  <a:pt x="0" y="682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7977653" y="3588557"/>
            <a:ext cx="3607496" cy="1552637"/>
            <a:chOff x="0" y="0"/>
            <a:chExt cx="950122" cy="4089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0122" cy="408925"/>
            </a:xfrm>
            <a:custGeom>
              <a:avLst/>
              <a:gdLst/>
              <a:ahLst/>
              <a:cxnLst/>
              <a:rect r="r" b="b" t="t" l="l"/>
              <a:pathLst>
                <a:path h="408925" w="950122">
                  <a:moveTo>
                    <a:pt x="109449" y="0"/>
                  </a:moveTo>
                  <a:lnTo>
                    <a:pt x="840673" y="0"/>
                  </a:lnTo>
                  <a:cubicBezTo>
                    <a:pt x="869701" y="0"/>
                    <a:pt x="897540" y="11531"/>
                    <a:pt x="918065" y="32057"/>
                  </a:cubicBezTo>
                  <a:cubicBezTo>
                    <a:pt x="938591" y="52583"/>
                    <a:pt x="950122" y="80422"/>
                    <a:pt x="950122" y="109449"/>
                  </a:cubicBezTo>
                  <a:lnTo>
                    <a:pt x="950122" y="299476"/>
                  </a:lnTo>
                  <a:cubicBezTo>
                    <a:pt x="950122" y="359923"/>
                    <a:pt x="901120" y="408925"/>
                    <a:pt x="840673" y="408925"/>
                  </a:cubicBezTo>
                  <a:lnTo>
                    <a:pt x="109449" y="408925"/>
                  </a:lnTo>
                  <a:cubicBezTo>
                    <a:pt x="80422" y="408925"/>
                    <a:pt x="52583" y="397394"/>
                    <a:pt x="32057" y="376868"/>
                  </a:cubicBezTo>
                  <a:cubicBezTo>
                    <a:pt x="11531" y="356342"/>
                    <a:pt x="0" y="328503"/>
                    <a:pt x="0" y="299476"/>
                  </a:cubicBezTo>
                  <a:lnTo>
                    <a:pt x="0" y="109449"/>
                  </a:lnTo>
                  <a:cubicBezTo>
                    <a:pt x="0" y="80422"/>
                    <a:pt x="11531" y="52583"/>
                    <a:pt x="32057" y="32057"/>
                  </a:cubicBezTo>
                  <a:cubicBezTo>
                    <a:pt x="52583" y="11531"/>
                    <a:pt x="80422" y="0"/>
                    <a:pt x="1094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950122" cy="380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380447" y="4131513"/>
            <a:ext cx="2801907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Xử lý hình ảnh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977653" y="5611349"/>
            <a:ext cx="3607496" cy="1552637"/>
            <a:chOff x="0" y="0"/>
            <a:chExt cx="950122" cy="4089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0122" cy="408925"/>
            </a:xfrm>
            <a:custGeom>
              <a:avLst/>
              <a:gdLst/>
              <a:ahLst/>
              <a:cxnLst/>
              <a:rect r="r" b="b" t="t" l="l"/>
              <a:pathLst>
                <a:path h="408925" w="950122">
                  <a:moveTo>
                    <a:pt x="109449" y="0"/>
                  </a:moveTo>
                  <a:lnTo>
                    <a:pt x="840673" y="0"/>
                  </a:lnTo>
                  <a:cubicBezTo>
                    <a:pt x="869701" y="0"/>
                    <a:pt x="897540" y="11531"/>
                    <a:pt x="918065" y="32057"/>
                  </a:cubicBezTo>
                  <a:cubicBezTo>
                    <a:pt x="938591" y="52583"/>
                    <a:pt x="950122" y="80422"/>
                    <a:pt x="950122" y="109449"/>
                  </a:cubicBezTo>
                  <a:lnTo>
                    <a:pt x="950122" y="299476"/>
                  </a:lnTo>
                  <a:cubicBezTo>
                    <a:pt x="950122" y="359923"/>
                    <a:pt x="901120" y="408925"/>
                    <a:pt x="840673" y="408925"/>
                  </a:cubicBezTo>
                  <a:lnTo>
                    <a:pt x="109449" y="408925"/>
                  </a:lnTo>
                  <a:cubicBezTo>
                    <a:pt x="80422" y="408925"/>
                    <a:pt x="52583" y="397394"/>
                    <a:pt x="32057" y="376868"/>
                  </a:cubicBezTo>
                  <a:cubicBezTo>
                    <a:pt x="11531" y="356342"/>
                    <a:pt x="0" y="328503"/>
                    <a:pt x="0" y="299476"/>
                  </a:cubicBezTo>
                  <a:lnTo>
                    <a:pt x="0" y="109449"/>
                  </a:lnTo>
                  <a:cubicBezTo>
                    <a:pt x="0" y="80422"/>
                    <a:pt x="11531" y="52583"/>
                    <a:pt x="32057" y="32057"/>
                  </a:cubicBezTo>
                  <a:cubicBezTo>
                    <a:pt x="52583" y="11531"/>
                    <a:pt x="80422" y="0"/>
                    <a:pt x="1094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950122" cy="380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380447" y="6154305"/>
            <a:ext cx="2801907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Xử lý hình ảnh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977653" y="7634140"/>
            <a:ext cx="3607496" cy="1552637"/>
            <a:chOff x="0" y="0"/>
            <a:chExt cx="950122" cy="4089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50122" cy="408925"/>
            </a:xfrm>
            <a:custGeom>
              <a:avLst/>
              <a:gdLst/>
              <a:ahLst/>
              <a:cxnLst/>
              <a:rect r="r" b="b" t="t" l="l"/>
              <a:pathLst>
                <a:path h="408925" w="950122">
                  <a:moveTo>
                    <a:pt x="109449" y="0"/>
                  </a:moveTo>
                  <a:lnTo>
                    <a:pt x="840673" y="0"/>
                  </a:lnTo>
                  <a:cubicBezTo>
                    <a:pt x="869701" y="0"/>
                    <a:pt x="897540" y="11531"/>
                    <a:pt x="918065" y="32057"/>
                  </a:cubicBezTo>
                  <a:cubicBezTo>
                    <a:pt x="938591" y="52583"/>
                    <a:pt x="950122" y="80422"/>
                    <a:pt x="950122" y="109449"/>
                  </a:cubicBezTo>
                  <a:lnTo>
                    <a:pt x="950122" y="299476"/>
                  </a:lnTo>
                  <a:cubicBezTo>
                    <a:pt x="950122" y="359923"/>
                    <a:pt x="901120" y="408925"/>
                    <a:pt x="840673" y="408925"/>
                  </a:cubicBezTo>
                  <a:lnTo>
                    <a:pt x="109449" y="408925"/>
                  </a:lnTo>
                  <a:cubicBezTo>
                    <a:pt x="80422" y="408925"/>
                    <a:pt x="52583" y="397394"/>
                    <a:pt x="32057" y="376868"/>
                  </a:cubicBezTo>
                  <a:cubicBezTo>
                    <a:pt x="11531" y="356342"/>
                    <a:pt x="0" y="328503"/>
                    <a:pt x="0" y="299476"/>
                  </a:cubicBezTo>
                  <a:lnTo>
                    <a:pt x="0" y="109449"/>
                  </a:lnTo>
                  <a:cubicBezTo>
                    <a:pt x="0" y="80422"/>
                    <a:pt x="11531" y="52583"/>
                    <a:pt x="32057" y="32057"/>
                  </a:cubicBezTo>
                  <a:cubicBezTo>
                    <a:pt x="52583" y="11531"/>
                    <a:pt x="80422" y="0"/>
                    <a:pt x="1094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950122" cy="380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8380447" y="7953259"/>
            <a:ext cx="2801907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Hợp nhất đa phương thức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29355" y="2690886"/>
            <a:ext cx="3010905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3499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KIẾN TRÚC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PHƯƠNG PHÁP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62718" y="9191625"/>
            <a:ext cx="5643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59203" y="1785807"/>
            <a:ext cx="4127147" cy="7884632"/>
          </a:xfrm>
          <a:custGeom>
            <a:avLst/>
            <a:gdLst/>
            <a:ahLst/>
            <a:cxnLst/>
            <a:rect r="r" b="b" t="t" l="l"/>
            <a:pathLst>
              <a:path h="7884632" w="4127147">
                <a:moveTo>
                  <a:pt x="0" y="0"/>
                </a:moveTo>
                <a:lnTo>
                  <a:pt x="4127147" y="0"/>
                </a:lnTo>
                <a:lnTo>
                  <a:pt x="4127147" y="7884632"/>
                </a:lnTo>
                <a:lnTo>
                  <a:pt x="0" y="78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9840" r="-115762" b="-3359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638987" y="2407257"/>
            <a:ext cx="11300377" cy="2214800"/>
            <a:chOff x="0" y="0"/>
            <a:chExt cx="2976231" cy="5833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76231" cy="583322"/>
            </a:xfrm>
            <a:custGeom>
              <a:avLst/>
              <a:gdLst/>
              <a:ahLst/>
              <a:cxnLst/>
              <a:rect r="r" b="b" t="t" l="l"/>
              <a:pathLst>
                <a:path h="583322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548381"/>
                  </a:lnTo>
                  <a:cubicBezTo>
                    <a:pt x="2976231" y="567678"/>
                    <a:pt x="2960588" y="583322"/>
                    <a:pt x="2941291" y="583322"/>
                  </a:cubicBezTo>
                  <a:lnTo>
                    <a:pt x="34940" y="583322"/>
                  </a:lnTo>
                  <a:cubicBezTo>
                    <a:pt x="25674" y="583322"/>
                    <a:pt x="16786" y="579641"/>
                    <a:pt x="10234" y="573088"/>
                  </a:cubicBezTo>
                  <a:cubicBezTo>
                    <a:pt x="3681" y="566535"/>
                    <a:pt x="0" y="557648"/>
                    <a:pt x="0" y="548381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2976231" cy="554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91304" y="2609782"/>
            <a:ext cx="10147875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Kích thước đầu vào: 224 × 224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pixel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Đưa qua ResNet-152 (bỏ tầng fully-connected cuối).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Tổng hợp đặc trưng: Adaptive Average Pooling 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→ Vector đặc trưng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9664" y="1927833"/>
            <a:ext cx="9508055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TRÍCH XUẤT ĐẶC TRƯNG TỪ RESNET-152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639664" y="5545957"/>
            <a:ext cx="11300377" cy="1651079"/>
            <a:chOff x="0" y="0"/>
            <a:chExt cx="2976231" cy="4348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76231" cy="434852"/>
            </a:xfrm>
            <a:custGeom>
              <a:avLst/>
              <a:gdLst/>
              <a:ahLst/>
              <a:cxnLst/>
              <a:rect r="r" b="b" t="t" l="l"/>
              <a:pathLst>
                <a:path h="434852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399912"/>
                  </a:lnTo>
                  <a:cubicBezTo>
                    <a:pt x="2976231" y="419209"/>
                    <a:pt x="2960588" y="434852"/>
                    <a:pt x="2941291" y="434852"/>
                  </a:cubicBezTo>
                  <a:lnTo>
                    <a:pt x="34940" y="434852"/>
                  </a:lnTo>
                  <a:cubicBezTo>
                    <a:pt x="25674" y="434852"/>
                    <a:pt x="16786" y="431171"/>
                    <a:pt x="10234" y="424618"/>
                  </a:cubicBezTo>
                  <a:cubicBezTo>
                    <a:pt x="3681" y="418066"/>
                    <a:pt x="0" y="409179"/>
                    <a:pt x="0" y="399912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2976231" cy="406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191304" y="5914296"/>
            <a:ext cx="10139029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Hình ảnh chia thành các patch (16 × 16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pixel).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Kế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 quả: Token [CLS] biểu diễn ngữ nghĩa toàn cục.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40340" y="5066533"/>
            <a:ext cx="10879333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TRÍCH XUẤT ĐẶC TRƯNG TỪ VISION TRANSFORMER (VIT)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40340" y="8019360"/>
            <a:ext cx="11300377" cy="1651079"/>
            <a:chOff x="0" y="0"/>
            <a:chExt cx="2976231" cy="43485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76231" cy="434852"/>
            </a:xfrm>
            <a:custGeom>
              <a:avLst/>
              <a:gdLst/>
              <a:ahLst/>
              <a:cxnLst/>
              <a:rect r="r" b="b" t="t" l="l"/>
              <a:pathLst>
                <a:path h="434852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399912"/>
                  </a:lnTo>
                  <a:cubicBezTo>
                    <a:pt x="2976231" y="419209"/>
                    <a:pt x="2960588" y="434852"/>
                    <a:pt x="2941291" y="434852"/>
                  </a:cubicBezTo>
                  <a:lnTo>
                    <a:pt x="34940" y="434852"/>
                  </a:lnTo>
                  <a:cubicBezTo>
                    <a:pt x="25674" y="434852"/>
                    <a:pt x="16786" y="431171"/>
                    <a:pt x="10234" y="424618"/>
                  </a:cubicBezTo>
                  <a:cubicBezTo>
                    <a:pt x="3681" y="418066"/>
                    <a:pt x="0" y="409179"/>
                    <a:pt x="0" y="399912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2976231" cy="406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191304" y="8359085"/>
            <a:ext cx="10139029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Ghép nối vector từ ResNet-152 &amp;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ViT.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Qua mạng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fully-connected (FC) → Giảm chiều vector.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40340" y="7539936"/>
            <a:ext cx="10879333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HỢP NHẤT ĐẶC TRƯNG HÌNH ẢNH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791613" y="910590"/>
            <a:ext cx="346768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XỬ LÝ HÌNH ẢNH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688208" y="3630888"/>
            <a:ext cx="11300377" cy="1883063"/>
            <a:chOff x="0" y="0"/>
            <a:chExt cx="2976231" cy="495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76231" cy="495951"/>
            </a:xfrm>
            <a:custGeom>
              <a:avLst/>
              <a:gdLst/>
              <a:ahLst/>
              <a:cxnLst/>
              <a:rect r="r" b="b" t="t" l="l"/>
              <a:pathLst>
                <a:path h="495951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461011"/>
                  </a:lnTo>
                  <a:cubicBezTo>
                    <a:pt x="2976231" y="480308"/>
                    <a:pt x="2960588" y="495951"/>
                    <a:pt x="2941291" y="495951"/>
                  </a:cubicBezTo>
                  <a:lnTo>
                    <a:pt x="34940" y="495951"/>
                  </a:lnTo>
                  <a:cubicBezTo>
                    <a:pt x="25674" y="495951"/>
                    <a:pt x="16786" y="492270"/>
                    <a:pt x="10234" y="485717"/>
                  </a:cubicBezTo>
                  <a:cubicBezTo>
                    <a:pt x="3681" y="479165"/>
                    <a:pt x="0" y="470277"/>
                    <a:pt x="0" y="461011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2976231" cy="467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88884" y="6769588"/>
            <a:ext cx="11300377" cy="1798741"/>
            <a:chOff x="0" y="0"/>
            <a:chExt cx="2976231" cy="4737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76231" cy="473743"/>
            </a:xfrm>
            <a:custGeom>
              <a:avLst/>
              <a:gdLst/>
              <a:ahLst/>
              <a:cxnLst/>
              <a:rect r="r" b="b" t="t" l="l"/>
              <a:pathLst>
                <a:path h="473743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438802"/>
                  </a:lnTo>
                  <a:cubicBezTo>
                    <a:pt x="2976231" y="448069"/>
                    <a:pt x="2972550" y="456956"/>
                    <a:pt x="2965997" y="463509"/>
                  </a:cubicBezTo>
                  <a:cubicBezTo>
                    <a:pt x="2959445" y="470061"/>
                    <a:pt x="2950558" y="473743"/>
                    <a:pt x="2941291" y="473743"/>
                  </a:cubicBezTo>
                  <a:lnTo>
                    <a:pt x="34940" y="473743"/>
                  </a:lnTo>
                  <a:cubicBezTo>
                    <a:pt x="15643" y="473743"/>
                    <a:pt x="0" y="458099"/>
                    <a:pt x="0" y="438802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2976231" cy="445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34601" y="2001730"/>
            <a:ext cx="4009074" cy="7668708"/>
          </a:xfrm>
          <a:custGeom>
            <a:avLst/>
            <a:gdLst/>
            <a:ahLst/>
            <a:cxnLst/>
            <a:rect r="r" b="b" t="t" l="l"/>
            <a:pathLst>
              <a:path h="7668708" w="4009074">
                <a:moveTo>
                  <a:pt x="0" y="0"/>
                </a:moveTo>
                <a:lnTo>
                  <a:pt x="4009074" y="0"/>
                </a:lnTo>
                <a:lnTo>
                  <a:pt x="4009074" y="7668709"/>
                </a:lnTo>
                <a:lnTo>
                  <a:pt x="0" y="7668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642" t="-62015" r="0" b="-3155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868363"/>
            <a:ext cx="811530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PHƯƠNG PHÁP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65754" y="9191625"/>
            <a:ext cx="5582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94421" y="3893726"/>
            <a:ext cx="10689304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Caption và hashtags sau khi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tokenizer đưa vào hai mô hình.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Token [CLS] từ mỗi mô hình đại diện cho ngữ nghĩa toàn cục.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88884" y="3151465"/>
            <a:ext cx="1069067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TRÍCH XUẤT ĐẶC TRƯNG TỪ VISOBERT VÀ XLM-ROBERTA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94421" y="7135584"/>
            <a:ext cx="1038513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Hai vector đặc trưng sau khi ghép nối được đưa qua mạng BiLSTM để khai thác mối quan hệ ngữ cảnh tuần tự.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89561" y="6290164"/>
            <a:ext cx="10879333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MÃ HOÁ TUẦN TỰ BẰNG LSTM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91613" y="910590"/>
            <a:ext cx="346768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XỬ LÝ VĂN BẢN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688208" y="3630888"/>
            <a:ext cx="11300377" cy="1883063"/>
            <a:chOff x="0" y="0"/>
            <a:chExt cx="2976231" cy="495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76231" cy="495951"/>
            </a:xfrm>
            <a:custGeom>
              <a:avLst/>
              <a:gdLst/>
              <a:ahLst/>
              <a:cxnLst/>
              <a:rect r="r" b="b" t="t" l="l"/>
              <a:pathLst>
                <a:path h="495951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461011"/>
                  </a:lnTo>
                  <a:cubicBezTo>
                    <a:pt x="2976231" y="480308"/>
                    <a:pt x="2960588" y="495951"/>
                    <a:pt x="2941291" y="495951"/>
                  </a:cubicBezTo>
                  <a:lnTo>
                    <a:pt x="34940" y="495951"/>
                  </a:lnTo>
                  <a:cubicBezTo>
                    <a:pt x="25674" y="495951"/>
                    <a:pt x="16786" y="492270"/>
                    <a:pt x="10234" y="485717"/>
                  </a:cubicBezTo>
                  <a:cubicBezTo>
                    <a:pt x="3681" y="479165"/>
                    <a:pt x="0" y="470277"/>
                    <a:pt x="0" y="461011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2976231" cy="467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88884" y="6769588"/>
            <a:ext cx="11300377" cy="1798741"/>
            <a:chOff x="0" y="0"/>
            <a:chExt cx="2976231" cy="4737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76231" cy="473743"/>
            </a:xfrm>
            <a:custGeom>
              <a:avLst/>
              <a:gdLst/>
              <a:ahLst/>
              <a:cxnLst/>
              <a:rect r="r" b="b" t="t" l="l"/>
              <a:pathLst>
                <a:path h="473743" w="2976231">
                  <a:moveTo>
                    <a:pt x="34940" y="0"/>
                  </a:moveTo>
                  <a:lnTo>
                    <a:pt x="2941291" y="0"/>
                  </a:lnTo>
                  <a:cubicBezTo>
                    <a:pt x="2950558" y="0"/>
                    <a:pt x="2959445" y="3681"/>
                    <a:pt x="2965997" y="10234"/>
                  </a:cubicBezTo>
                  <a:cubicBezTo>
                    <a:pt x="2972550" y="16786"/>
                    <a:pt x="2976231" y="25674"/>
                    <a:pt x="2976231" y="34940"/>
                  </a:cubicBezTo>
                  <a:lnTo>
                    <a:pt x="2976231" y="438802"/>
                  </a:lnTo>
                  <a:cubicBezTo>
                    <a:pt x="2976231" y="448069"/>
                    <a:pt x="2972550" y="456956"/>
                    <a:pt x="2965997" y="463509"/>
                  </a:cubicBezTo>
                  <a:cubicBezTo>
                    <a:pt x="2959445" y="470061"/>
                    <a:pt x="2950558" y="473743"/>
                    <a:pt x="2941291" y="473743"/>
                  </a:cubicBezTo>
                  <a:lnTo>
                    <a:pt x="34940" y="473743"/>
                  </a:lnTo>
                  <a:cubicBezTo>
                    <a:pt x="15643" y="473743"/>
                    <a:pt x="0" y="458099"/>
                    <a:pt x="0" y="438802"/>
                  </a:cubicBezTo>
                  <a:lnTo>
                    <a:pt x="0" y="34940"/>
                  </a:lnTo>
                  <a:cubicBezTo>
                    <a:pt x="0" y="25674"/>
                    <a:pt x="3681" y="16786"/>
                    <a:pt x="10234" y="10234"/>
                  </a:cubicBezTo>
                  <a:cubicBezTo>
                    <a:pt x="16786" y="3681"/>
                    <a:pt x="25674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838BC5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2976231" cy="445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2045227"/>
            <a:ext cx="4220220" cy="7213073"/>
          </a:xfrm>
          <a:custGeom>
            <a:avLst/>
            <a:gdLst/>
            <a:ahLst/>
            <a:cxnLst/>
            <a:rect r="r" b="b" t="t" l="l"/>
            <a:pathLst>
              <a:path h="7213073" w="4220220">
                <a:moveTo>
                  <a:pt x="0" y="0"/>
                </a:moveTo>
                <a:lnTo>
                  <a:pt x="4220220" y="0"/>
                </a:lnTo>
                <a:lnTo>
                  <a:pt x="4220220" y="7213073"/>
                </a:lnTo>
                <a:lnTo>
                  <a:pt x="0" y="7213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529" t="0" r="-114196" b="-17623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868363"/>
            <a:ext cx="3460315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PHƯƠNG PHÁP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54443" y="9191625"/>
            <a:ext cx="580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94421" y="3894240"/>
            <a:ext cx="10689304" cy="121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Các đặc trưng từ hình</a:t>
            </a: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ảnh và văn bản được ghép nối thành một vector tổng hợp.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88884" y="3151465"/>
            <a:ext cx="10690670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GHÉP NỐI ĐẶC TRƯNG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94421" y="6992709"/>
            <a:ext cx="10385134" cy="123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9"/>
              </a:lnSpc>
            </a:pPr>
            <a:r>
              <a:rPr lang="en-US" sz="29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Vector tổng hợp (Ffusion*) đưa qua chuỗi các tầng fully-connected (FC) để giảm chiều và tính toán logits.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89561" y="6290164"/>
            <a:ext cx="10879333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999">
                <a:solidFill>
                  <a:srgbClr val="838BC5"/>
                </a:solidFill>
                <a:latin typeface="Public Sans"/>
                <a:ea typeface="Public Sans"/>
                <a:cs typeface="Public Sans"/>
                <a:sym typeface="Public Sans"/>
              </a:rPr>
              <a:t>PHÂN LOẠI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20309" y="910590"/>
            <a:ext cx="843899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HỢP NHẤT ĐẶC TRƯNG ĐA PHƯƠNG THỨC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6938" y="569367"/>
            <a:ext cx="16914124" cy="880566"/>
            <a:chOff x="0" y="0"/>
            <a:chExt cx="4454749" cy="231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4749" cy="231919"/>
            </a:xfrm>
            <a:custGeom>
              <a:avLst/>
              <a:gdLst/>
              <a:ahLst/>
              <a:cxnLst/>
              <a:rect r="r" b="b" t="t" l="l"/>
              <a:pathLst>
                <a:path h="231919" w="4454749">
                  <a:moveTo>
                    <a:pt x="0" y="0"/>
                  </a:moveTo>
                  <a:lnTo>
                    <a:pt x="4454749" y="0"/>
                  </a:lnTo>
                  <a:lnTo>
                    <a:pt x="4454749" y="231919"/>
                  </a:lnTo>
                  <a:lnTo>
                    <a:pt x="0" y="23191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4749" cy="27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8031363" y="2830155"/>
          <a:ext cx="5366778" cy="5229225"/>
        </p:xfrm>
        <a:graphic>
          <a:graphicData uri="http://schemas.openxmlformats.org/drawingml/2006/table">
            <a:tbl>
              <a:tblPr/>
              <a:tblGrid>
                <a:gridCol w="3376295"/>
                <a:gridCol w="1990483"/>
              </a:tblGrid>
              <a:tr h="1045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Batch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Learning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5e-5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Weight decay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1e-2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Epoch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Early stopping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7601062" y="9670465"/>
            <a:ext cx="5161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58331" y="2055068"/>
            <a:ext cx="4089315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Training set</a:t>
            </a:r>
          </a:p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3C3939"/>
                </a:solidFill>
                <a:latin typeface="Public Sans"/>
                <a:ea typeface="Public Sans"/>
                <a:cs typeface="Public Sans"/>
                <a:sym typeface="Public Sans"/>
              </a:rPr>
              <a:t>10,805 mẫu</a:t>
            </a:r>
          </a:p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3C3939"/>
                </a:solidFill>
                <a:latin typeface="Public Sans"/>
                <a:ea typeface="Public Sans"/>
                <a:cs typeface="Public Sans"/>
                <a:sym typeface="Public Sans"/>
              </a:rPr>
              <a:t>Huấn luyện mô hình.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58331" y="5562600"/>
            <a:ext cx="4089315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b="true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 set</a:t>
            </a:r>
          </a:p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3C3939"/>
                </a:solidFill>
                <a:latin typeface="Public Sans"/>
                <a:ea typeface="Public Sans"/>
                <a:cs typeface="Public Sans"/>
                <a:sym typeface="Public Sans"/>
              </a:rPr>
              <a:t>1,504 mẫu</a:t>
            </a:r>
          </a:p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3C3939"/>
                </a:solidFill>
                <a:latin typeface="Public Sans"/>
                <a:ea typeface="Public Sans"/>
                <a:cs typeface="Public Sans"/>
                <a:sym typeface="Public Sans"/>
              </a:rPr>
              <a:t>Đánh giá cuối cùng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46677" y="868363"/>
            <a:ext cx="2712623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THÍ NGHIỆM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68363"/>
            <a:ext cx="3460315" cy="4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999">
                <a:solidFill>
                  <a:srgbClr val="27272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PHƯƠNG PHÁP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41611" y="2265720"/>
            <a:ext cx="454628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838BC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THAM SỐ HUẤN LUYỆN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3889" y="3798143"/>
            <a:ext cx="7140274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Mục tiêu: So sánh hiệu quả của các mô hình pretrain khác nhau trong việc xử lý văn bản.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Mô hình Sử dụng:</a:t>
            </a:r>
          </a:p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Mô hình đơn ngôn ngữ: PhoBERT, ViSoBERT.</a:t>
            </a:r>
          </a:p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Mô hình đa ngôn ngữ: mBERT, XLM-RoBERTa.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DAGZiAaJQCk</dc:identifier>
  <dcterms:modified xsi:type="dcterms:W3CDTF">2011-08-01T06:04:30Z</dcterms:modified>
  <cp:revision>1</cp:revision>
  <dc:title>Phat-hien-cham-biem-dja-phuong-thuc-tren-du-lieu-mang-xa-hoi-tieng-Viet.pptx</dc:title>
</cp:coreProperties>
</file>