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05" r:id="rId2"/>
    <p:sldMasterId id="2147483706" r:id="rId3"/>
    <p:sldMasterId id="2147483712" r:id="rId4"/>
    <p:sldMasterId id="2147483715" r:id="rId5"/>
    <p:sldMasterId id="2147483718" r:id="rId6"/>
    <p:sldMasterId id="2147483721" r:id="rId7"/>
  </p:sldMasterIdLst>
  <p:notesMasterIdLst>
    <p:notesMasterId r:id="rId29"/>
  </p:notesMasterIdLst>
  <p:handoutMasterIdLst>
    <p:handoutMasterId r:id="rId30"/>
  </p:handoutMasterIdLst>
  <p:sldIdLst>
    <p:sldId id="1087" r:id="rId8"/>
    <p:sldId id="1258" r:id="rId9"/>
    <p:sldId id="1569" r:id="rId10"/>
    <p:sldId id="1570" r:id="rId11"/>
    <p:sldId id="1605" r:id="rId12"/>
    <p:sldId id="1659" r:id="rId13"/>
    <p:sldId id="1651" r:id="rId14"/>
    <p:sldId id="1652" r:id="rId15"/>
    <p:sldId id="1653" r:id="rId16"/>
    <p:sldId id="1657" r:id="rId17"/>
    <p:sldId id="1660" r:id="rId18"/>
    <p:sldId id="1655" r:id="rId19"/>
    <p:sldId id="1662" r:id="rId20"/>
    <p:sldId id="1661" r:id="rId21"/>
    <p:sldId id="1654" r:id="rId22"/>
    <p:sldId id="1663" r:id="rId23"/>
    <p:sldId id="1664" r:id="rId24"/>
    <p:sldId id="1658" r:id="rId25"/>
    <p:sldId id="1656" r:id="rId26"/>
    <p:sldId id="1665" r:id="rId27"/>
    <p:sldId id="1144" r:id="rId28"/>
  </p:sldIdLst>
  <p:sldSz cx="9144000" cy="5143500" type="screen16x9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楷体_GB2312" pitchFamily="49" charset="-122"/>
        <a:cs typeface="+mn-cs"/>
      </a:defRPr>
    </a:lvl1pPr>
    <a:lvl2pPr marL="457062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楷体_GB2312" pitchFamily="49" charset="-122"/>
        <a:cs typeface="+mn-cs"/>
      </a:defRPr>
    </a:lvl2pPr>
    <a:lvl3pPr marL="914127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楷体_GB2312" pitchFamily="49" charset="-122"/>
        <a:cs typeface="+mn-cs"/>
      </a:defRPr>
    </a:lvl3pPr>
    <a:lvl4pPr marL="1371187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楷体_GB2312" pitchFamily="49" charset="-122"/>
        <a:cs typeface="+mn-cs"/>
      </a:defRPr>
    </a:lvl4pPr>
    <a:lvl5pPr marL="1828251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楷体_GB2312" pitchFamily="49" charset="-122"/>
        <a:cs typeface="+mn-cs"/>
      </a:defRPr>
    </a:lvl5pPr>
    <a:lvl6pPr marL="2285313" algn="l" defTabSz="914127" rtl="0" eaLnBrk="1" latinLnBrk="0" hangingPunct="1">
      <a:defRPr kern="1200">
        <a:solidFill>
          <a:schemeClr val="tx2"/>
        </a:solidFill>
        <a:latin typeface="Arial" charset="0"/>
        <a:ea typeface="楷体_GB2312" pitchFamily="49" charset="-122"/>
        <a:cs typeface="+mn-cs"/>
      </a:defRPr>
    </a:lvl6pPr>
    <a:lvl7pPr marL="2742378" algn="l" defTabSz="914127" rtl="0" eaLnBrk="1" latinLnBrk="0" hangingPunct="1">
      <a:defRPr kern="1200">
        <a:solidFill>
          <a:schemeClr val="tx2"/>
        </a:solidFill>
        <a:latin typeface="Arial" charset="0"/>
        <a:ea typeface="楷体_GB2312" pitchFamily="49" charset="-122"/>
        <a:cs typeface="+mn-cs"/>
      </a:defRPr>
    </a:lvl7pPr>
    <a:lvl8pPr marL="3199440" algn="l" defTabSz="914127" rtl="0" eaLnBrk="1" latinLnBrk="0" hangingPunct="1">
      <a:defRPr kern="1200">
        <a:solidFill>
          <a:schemeClr val="tx2"/>
        </a:solidFill>
        <a:latin typeface="Arial" charset="0"/>
        <a:ea typeface="楷体_GB2312" pitchFamily="49" charset="-122"/>
        <a:cs typeface="+mn-cs"/>
      </a:defRPr>
    </a:lvl8pPr>
    <a:lvl9pPr marL="3656503" algn="l" defTabSz="914127" rtl="0" eaLnBrk="1" latinLnBrk="0" hangingPunct="1">
      <a:defRPr kern="1200">
        <a:solidFill>
          <a:schemeClr val="tx2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B0F0"/>
    <a:srgbClr val="5BBDFF"/>
    <a:srgbClr val="CCFFFF"/>
    <a:srgbClr val="3333FF"/>
    <a:srgbClr val="0066FF"/>
    <a:srgbClr val="FFFFCC"/>
    <a:srgbClr val="0099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3" autoAdjust="0"/>
    <p:restoredTop sz="86975" autoAdjust="0"/>
  </p:normalViewPr>
  <p:slideViewPr>
    <p:cSldViewPr>
      <p:cViewPr>
        <p:scale>
          <a:sx n="125" d="100"/>
          <a:sy n="125" d="100"/>
        </p:scale>
        <p:origin x="-912" y="-312"/>
      </p:cViewPr>
      <p:guideLst>
        <p:guide orient="horz" pos="157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23FA57E-BFDC-4DC2-9AD1-E026378E3232}" type="datetimeFigureOut">
              <a:rPr lang="zh-CN" altLang="en-US"/>
              <a:pPr>
                <a:defRPr/>
              </a:pPr>
              <a:t>2019-10-14</a:t>
            </a:fld>
            <a:endParaRPr lang="en-US" altLang="zh-CN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043E087-90CC-4450-8911-EFE4A307B5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033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5250" y="0"/>
            <a:ext cx="39671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4413" y="512763"/>
            <a:ext cx="4573587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3255963"/>
            <a:ext cx="7319962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0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5250" y="6513513"/>
            <a:ext cx="39671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DDE7B11-25B8-4FBC-991C-FC206489A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0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0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1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1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25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5313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8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03" algn="l" defTabSz="9141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4413" y="512763"/>
            <a:ext cx="4573587" cy="2573337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1800" dirty="0" smtClean="0">
              <a:latin typeface="Arial" charset="0"/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E2E84-0CC6-47B8-AEE9-5B3440CF151C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3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36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E7B11-25B8-4FBC-991C-FC206489A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1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4413" y="512763"/>
            <a:ext cx="4573587" cy="2573337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1800" dirty="0" smtClean="0">
              <a:latin typeface="Arial" charset="0"/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E2E84-0CC6-47B8-AEE9-5B3440CF151C}" type="slidenum">
              <a:rPr lang="en-US" altLang="zh-CN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3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3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4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260AB631-0FB8-49F0-8779-1ECC8214586E}" type="datetimeFigureOut">
              <a:rPr lang="zh-CN" altLang="en-US" smtClean="0"/>
              <a:pPr/>
              <a:t>2019-10-14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3" y="4767263"/>
            <a:ext cx="2895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3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6E145C90-29EA-4067-9A39-C2B89D3D2F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260AB631-0FB8-49F0-8779-1ECC8214586E}" type="datetimeFigureOut">
              <a:rPr lang="zh-CN" altLang="en-US" smtClean="0"/>
              <a:pPr/>
              <a:t>2019-10-14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3" y="4767263"/>
            <a:ext cx="2895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3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6E145C90-29EA-4067-9A39-C2B89D3D2F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260AB631-0FB8-49F0-8779-1ECC8214586E}" type="datetimeFigureOut">
              <a:rPr lang="zh-CN" altLang="en-US" smtClean="0"/>
              <a:pPr/>
              <a:t>2019-10-14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3" y="4767263"/>
            <a:ext cx="2895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3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6E145C90-29EA-4067-9A39-C2B89D3D2F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2019-10-14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10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09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5038222"/>
            <a:ext cx="9144000" cy="108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82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5038222"/>
            <a:ext cx="9144000" cy="108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260AB631-0FB8-49F0-8779-1ECC8214586E}" type="datetimeFigureOut">
              <a:rPr lang="zh-CN" altLang="en-US" smtClean="0"/>
              <a:pPr/>
              <a:t>2019-10-14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3" y="4767263"/>
            <a:ext cx="2895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3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6E145C90-29EA-4067-9A39-C2B89D3D2F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302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0"/>
            <a:ext cx="7286676" cy="535767"/>
          </a:xfrm>
          <a:prstGeom prst="rect">
            <a:avLst/>
          </a:prstGeom>
        </p:spPr>
        <p:txBody>
          <a:bodyPr/>
          <a:lstStyle>
            <a:lvl1pPr>
              <a:defRPr b="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13" y="750081"/>
            <a:ext cx="8640762" cy="3911231"/>
          </a:xfrm>
          <a:prstGeom prst="rect">
            <a:avLst/>
          </a:prstGeom>
        </p:spPr>
        <p:txBody>
          <a:bodyPr/>
          <a:lstStyle>
            <a:lvl1pPr>
              <a:defRPr lang="zh-CN" altLang="en-US" sz="2800" b="0" kern="120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defRPr lang="zh-CN" altLang="en-US" sz="2800" b="0" kern="120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defRPr lang="zh-CN" altLang="en-US" sz="2800" b="0" kern="120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lang="zh-CN" altLang="en-US" sz="2800" b="0" kern="120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defRPr lang="zh-CN" altLang="en-US" sz="2800" b="0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12377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260AB631-0FB8-49F0-8779-1ECC8214586E}" type="datetimeFigureOut">
              <a:rPr lang="zh-CN" altLang="en-US" smtClean="0"/>
              <a:pPr/>
              <a:t>2019-10-14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3" y="4767263"/>
            <a:ext cx="2895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3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6E145C90-29EA-4067-9A39-C2B89D3D2F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260AB631-0FB8-49F0-8779-1ECC8214586E}" type="datetimeFigureOut">
              <a:rPr lang="zh-CN" altLang="en-US" smtClean="0"/>
              <a:pPr/>
              <a:t>2019-10-14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3" y="4767263"/>
            <a:ext cx="2895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3" y="4767263"/>
            <a:ext cx="2133600" cy="274637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6E145C90-29EA-4067-9A39-C2B89D3D2F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26" r:id="rId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12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9141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3" algn="l" defTabSz="9141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2" indent="-228531" algn="l" defTabSz="91412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2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371600" y="28576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5" rIns="91413" bIns="4570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sz="2800" b="1" spc="50" dirty="0" smtClean="0">
                <a:ln w="11430"/>
                <a:solidFill>
                  <a:srgbClr val="00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一、集团公司简介</a:t>
            </a:r>
          </a:p>
        </p:txBody>
      </p:sp>
      <p:cxnSp>
        <p:nvCxnSpPr>
          <p:cNvPr id="8" name="直接连接符 4"/>
          <p:cNvCxnSpPr>
            <a:cxnSpLocks noChangeShapeType="1"/>
          </p:cNvCxnSpPr>
          <p:nvPr/>
        </p:nvCxnSpPr>
        <p:spPr bwMode="auto">
          <a:xfrm>
            <a:off x="0" y="581025"/>
            <a:ext cx="9144000" cy="119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9" name="Picture 2" descr="Z:\图片素材\通用素材\所标名称组合\集团标志(2017)副本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57153"/>
            <a:ext cx="838200" cy="483924"/>
          </a:xfrm>
          <a:prstGeom prst="ellipse">
            <a:avLst/>
          </a:prstGeom>
          <a:ln w="3175" cap="rnd">
            <a:solidFill>
              <a:schemeClr val="bg1"/>
            </a:solidFill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0" h="0" prst="hardEdge"/>
            <a:extrusionClr>
              <a:srgbClr val="000000"/>
            </a:extrusion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7" r:id="rId2"/>
    <p:sldLayoutId id="2147483728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12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9141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3" algn="l" defTabSz="9141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2" indent="-228531" algn="l" defTabSz="91412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2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71600" y="28576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5" rIns="91413" bIns="4570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sz="2800" b="1" spc="50" dirty="0" smtClean="0">
                <a:ln w="11430"/>
                <a:solidFill>
                  <a:srgbClr val="00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一、军事需求分析</a:t>
            </a:r>
          </a:p>
        </p:txBody>
      </p:sp>
      <p:cxnSp>
        <p:nvCxnSpPr>
          <p:cNvPr id="9" name="直接连接符 4"/>
          <p:cNvCxnSpPr>
            <a:cxnSpLocks noChangeShapeType="1"/>
          </p:cNvCxnSpPr>
          <p:nvPr/>
        </p:nvCxnSpPr>
        <p:spPr bwMode="auto">
          <a:xfrm>
            <a:off x="0" y="581025"/>
            <a:ext cx="9144000" cy="119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10" name="Picture 2" descr="Z:\图片素材\通用素材\所标名称组合\集团标志(2017)副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7153"/>
            <a:ext cx="838200" cy="483924"/>
          </a:xfrm>
          <a:prstGeom prst="ellipse">
            <a:avLst/>
          </a:prstGeom>
          <a:ln w="3175" cap="rnd">
            <a:solidFill>
              <a:schemeClr val="bg1"/>
            </a:solidFill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0" h="0" prst="hardEdge"/>
            <a:extrusionClr>
              <a:srgbClr val="000000"/>
            </a:extrusion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1" r:id="rId2"/>
  </p:sldLayoutIdLst>
  <p:transition/>
  <p:txStyles>
    <p:titleStyle>
      <a:lvl1pPr algn="ctr" defTabSz="91412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9141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3" algn="l" defTabSz="9141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2" indent="-228531" algn="l" defTabSz="91412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2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71600" y="28576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5" rIns="91413" bIns="4570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1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2800" b="1" spc="50" dirty="0" smtClean="0">
                <a:ln w="11430"/>
                <a:solidFill>
                  <a:srgbClr val="00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二、国内外发展现状</a:t>
            </a:r>
          </a:p>
        </p:txBody>
      </p:sp>
      <p:cxnSp>
        <p:nvCxnSpPr>
          <p:cNvPr id="9" name="直接连接符 4"/>
          <p:cNvCxnSpPr>
            <a:cxnSpLocks noChangeShapeType="1"/>
          </p:cNvCxnSpPr>
          <p:nvPr/>
        </p:nvCxnSpPr>
        <p:spPr bwMode="auto">
          <a:xfrm>
            <a:off x="0" y="581025"/>
            <a:ext cx="9144000" cy="119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10" name="Picture 2" descr="Z:\图片素材\通用素材\所标名称组合\集团标志(2017)副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7153"/>
            <a:ext cx="838200" cy="483924"/>
          </a:xfrm>
          <a:prstGeom prst="ellipse">
            <a:avLst/>
          </a:prstGeom>
          <a:ln w="3175" cap="rnd">
            <a:solidFill>
              <a:schemeClr val="bg1"/>
            </a:solidFill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0" h="0" prst="hardEdge"/>
            <a:extrusionClr>
              <a:srgbClr val="000000"/>
            </a:extrusion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12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9141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3" algn="l" defTabSz="9141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2" indent="-228531" algn="l" defTabSz="91412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2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71600" y="28576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5" rIns="91413" bIns="4570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1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2800" b="1" spc="50" dirty="0" smtClean="0">
                <a:ln w="11430"/>
                <a:solidFill>
                  <a:srgbClr val="00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三、体系结构</a:t>
            </a:r>
          </a:p>
        </p:txBody>
      </p:sp>
      <p:cxnSp>
        <p:nvCxnSpPr>
          <p:cNvPr id="9" name="直接连接符 4"/>
          <p:cNvCxnSpPr>
            <a:cxnSpLocks noChangeShapeType="1"/>
          </p:cNvCxnSpPr>
          <p:nvPr/>
        </p:nvCxnSpPr>
        <p:spPr bwMode="auto">
          <a:xfrm>
            <a:off x="0" y="581025"/>
            <a:ext cx="9144000" cy="119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10" name="Picture 2" descr="Z:\图片素材\通用素材\所标名称组合\集团标志(2017)副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7153"/>
            <a:ext cx="838200" cy="483924"/>
          </a:xfrm>
          <a:prstGeom prst="ellipse">
            <a:avLst/>
          </a:prstGeom>
          <a:ln w="3175" cap="rnd">
            <a:solidFill>
              <a:schemeClr val="bg1"/>
            </a:solidFill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0" h="0" prst="hardEdge"/>
            <a:extrusionClr>
              <a:srgbClr val="000000"/>
            </a:extrusion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12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9141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3" algn="l" defTabSz="9141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2" indent="-228531" algn="l" defTabSz="91412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2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71600" y="28576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5" rIns="91413" bIns="4570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1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2800" b="1" spc="50" dirty="0" smtClean="0">
                <a:ln w="11430"/>
                <a:solidFill>
                  <a:srgbClr val="00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四、建议</a:t>
            </a:r>
          </a:p>
        </p:txBody>
      </p:sp>
      <p:cxnSp>
        <p:nvCxnSpPr>
          <p:cNvPr id="9" name="直接连接符 4"/>
          <p:cNvCxnSpPr>
            <a:cxnSpLocks noChangeShapeType="1"/>
          </p:cNvCxnSpPr>
          <p:nvPr/>
        </p:nvCxnSpPr>
        <p:spPr bwMode="auto">
          <a:xfrm>
            <a:off x="0" y="581025"/>
            <a:ext cx="9144000" cy="119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10" name="Picture 2" descr="Z:\图片素材\通用素材\所标名称组合\集团标志(2017)副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7153"/>
            <a:ext cx="838200" cy="483924"/>
          </a:xfrm>
          <a:prstGeom prst="ellipse">
            <a:avLst/>
          </a:prstGeom>
          <a:ln w="3175" cap="rnd">
            <a:solidFill>
              <a:schemeClr val="bg1"/>
            </a:solidFill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0" h="0" prst="hardEdge"/>
            <a:extrusionClr>
              <a:srgbClr val="000000"/>
            </a:extrusion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transition/>
  <p:txStyles>
    <p:titleStyle>
      <a:lvl1pPr algn="ctr" defTabSz="91412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9141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8" indent="-285663" algn="l" defTabSz="9141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8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2" indent="-228531" algn="l" defTabSz="91412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6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2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7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2" y="274335"/>
            <a:ext cx="7886418" cy="993477"/>
          </a:xfrm>
          <a:prstGeom prst="rect">
            <a:avLst/>
          </a:prstGeom>
        </p:spPr>
        <p:txBody>
          <a:bodyPr vert="horz" lIns="65002" tIns="32502" rIns="65002" bIns="325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2" y="1369420"/>
            <a:ext cx="7886418" cy="3263797"/>
          </a:xfrm>
          <a:prstGeom prst="rect">
            <a:avLst/>
          </a:prstGeom>
        </p:spPr>
        <p:txBody>
          <a:bodyPr vert="horz" lIns="65002" tIns="32502" rIns="65002" bIns="3250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2" y="4767560"/>
            <a:ext cx="2056836" cy="273206"/>
          </a:xfrm>
          <a:prstGeom prst="rect">
            <a:avLst/>
          </a:prstGeom>
        </p:spPr>
        <p:txBody>
          <a:bodyPr vert="horz" lIns="65002" tIns="32502" rIns="65002" bIns="3250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2019-10-14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0" y="4767560"/>
            <a:ext cx="3086382" cy="273206"/>
          </a:xfrm>
          <a:prstGeom prst="rect">
            <a:avLst/>
          </a:prstGeom>
        </p:spPr>
        <p:txBody>
          <a:bodyPr vert="horz" lIns="65002" tIns="32502" rIns="65002" bIns="3250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7" y="4767560"/>
            <a:ext cx="2056836" cy="273206"/>
          </a:xfrm>
          <a:prstGeom prst="rect">
            <a:avLst/>
          </a:prstGeom>
        </p:spPr>
        <p:txBody>
          <a:bodyPr vert="horz" lIns="65002" tIns="32502" rIns="65002" bIns="3250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timing>
    <p:tnLst>
      <p:par>
        <p:cTn id="1" dur="indefinite" restart="never" nodeType="tmRoot"/>
      </p:par>
    </p:tnLst>
  </p:timing>
  <p:txStyles>
    <p:titleStyle>
      <a:lvl1pPr algn="l" defTabSz="650035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09" indent="-162509" algn="l" defTabSz="65003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528" indent="-162509" algn="l" defTabSz="650035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544" indent="-162509" algn="l" defTabSz="650035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563" indent="-162509" algn="l" defTabSz="650035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579" indent="-162509" algn="l" defTabSz="650035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97" indent="-162509" algn="l" defTabSz="650035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614" indent="-162509" algn="l" defTabSz="650035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30" indent="-162509" algn="l" defTabSz="650035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49" indent="-162509" algn="l" defTabSz="650035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0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6" algn="l" defTabSz="6500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35" algn="l" defTabSz="6500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51" algn="l" defTabSz="6500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70" algn="l" defTabSz="6500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86" algn="l" defTabSz="6500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105" algn="l" defTabSz="6500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120" algn="l" defTabSz="6500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39" algn="l" defTabSz="6500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mob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" Target="slide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moban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3044438"/>
            <a:ext cx="9144000" cy="222024"/>
          </a:xfrm>
          <a:prstGeom prst="rect">
            <a:avLst/>
          </a:prstGeom>
          <a:solidFill>
            <a:srgbClr val="012E57">
              <a:lumMod val="25000"/>
              <a:lumOff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13" tIns="45705" rIns="91413" bIns="45705" rtlCol="0" anchor="ctr"/>
          <a:lstStyle/>
          <a:p>
            <a:pPr algn="ctr" defTabSz="91412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C7EDCC"/>
              </a:solidFill>
              <a:latin typeface="Franklin Gothic Medium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5017" y="2196002"/>
            <a:ext cx="3733971" cy="338554"/>
          </a:xfrm>
          <a:prstGeom prst="rect">
            <a:avLst/>
          </a:prstGeom>
        </p:spPr>
        <p:txBody>
          <a:bodyPr wrap="none" lIns="91413" tIns="45705" rIns="91413" bIns="45705">
            <a:spAutoFit/>
          </a:bodyPr>
          <a:lstStyle/>
          <a:p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1411737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576" y="1411740"/>
            <a:ext cx="3528392" cy="1656000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506" y="2072905"/>
            <a:ext cx="8640958" cy="923299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时间敏感网络技术在舰载网络的应用</a:t>
            </a:r>
          </a:p>
        </p:txBody>
      </p:sp>
      <p:pic>
        <p:nvPicPr>
          <p:cNvPr id="132097" name="Picture 1" descr="Z:\图片素材\通用素材\所标名称组合\集团标所名称组合(描边)-2017副本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943350"/>
            <a:ext cx="3534006" cy="912600"/>
          </a:xfrm>
          <a:prstGeom prst="rect">
            <a:avLst/>
          </a:prstGeom>
          <a:noFill/>
        </p:spPr>
      </p:pic>
      <p:pic>
        <p:nvPicPr>
          <p:cNvPr id="132099" name="Picture 3" descr="Z:\图片影音素材\本部及分支建设\环境《2017.7》.JPG"/>
          <p:cNvPicPr>
            <a:picLocks noChangeAspect="1" noChangeArrowheads="1"/>
          </p:cNvPicPr>
          <p:nvPr/>
        </p:nvPicPr>
        <p:blipFill>
          <a:blip r:embed="rId5" cstate="print"/>
          <a:srcRect r="11853" b="16165"/>
          <a:stretch>
            <a:fillRect/>
          </a:stretch>
        </p:blipFill>
        <p:spPr bwMode="auto">
          <a:xfrm>
            <a:off x="304800" y="339502"/>
            <a:ext cx="2438400" cy="1630047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3550"/>
            <a:ext cx="6408000" cy="167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590800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9560" y="3409950"/>
            <a:ext cx="2707200" cy="1733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21568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3200" b="1" spc="300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时间敏感网络舰载需求</a:t>
            </a:r>
            <a:endParaRPr lang="zh-CN" altLang="en-US" sz="3200" b="1" spc="300" dirty="0">
              <a:ln w="31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2754" name="Picture 2" descr="Z:\图片影音素材\非涉密军用图片文件\网上下载军用图片\辽宁号航母-李伟\timg (1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9560" y="1739150"/>
            <a:ext cx="2708537" cy="167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3677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3670738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三、时间敏感网络舰载需求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503" y="987574"/>
            <a:ext cx="8950135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13408"/>
              </p:ext>
            </p:extLst>
          </p:nvPr>
        </p:nvGraphicFramePr>
        <p:xfrm>
          <a:off x="179512" y="628920"/>
          <a:ext cx="8136904" cy="410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/>
                <a:gridCol w="2601233"/>
                <a:gridCol w="4059296"/>
              </a:tblGrid>
              <a:tr h="33681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业务数据分类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QoS</a:t>
                      </a:r>
                      <a:r>
                        <a:rPr lang="zh-CN" altLang="en-US" sz="1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要求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3731">
                <a:tc rowSpan="5">
                  <a:txBody>
                    <a:bodyPr/>
                    <a:lstStyle/>
                    <a:p>
                      <a:pPr marL="0" marR="0" indent="0" algn="ctr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ln w="3175">
                          <a:noFill/>
                        </a:ln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indent="0" algn="ctr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ln w="3175">
                          <a:noFill/>
                        </a:ln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indent="0" algn="ctr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ln w="3175">
                          <a:noFill/>
                        </a:ln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indent="0" algn="ctr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ZZ</a:t>
                      </a:r>
                      <a:r>
                        <a:rPr lang="zh-CN" altLang="en-US" sz="1600" kern="1200" dirty="0" smtClean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系统</a:t>
                      </a:r>
                      <a:endParaRPr lang="zh-CN" altLang="en-US" sz="1600" kern="1200" dirty="0" smtClean="0">
                        <a:ln w="3175">
                          <a:noFill/>
                        </a:ln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传感器视频数据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固定延迟、高带宽、容忍少量丢包</a:t>
                      </a:r>
                    </a:p>
                  </a:txBody>
                  <a:tcPr marL="68580" marR="68580" marT="0" marB="0"/>
                </a:tc>
              </a:tr>
              <a:tr h="373731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实时目标态势数据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固定延迟、容忍少量丢包</a:t>
                      </a:r>
                    </a:p>
                  </a:txBody>
                  <a:tcPr marL="68580" marR="68580" marT="0" marB="0"/>
                </a:tc>
              </a:tr>
              <a:tr h="373731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实时指挥控制数据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固定延迟、不可丢包</a:t>
                      </a:r>
                    </a:p>
                  </a:txBody>
                  <a:tcPr marL="68580" marR="68580" marT="0" marB="0"/>
                </a:tc>
              </a:tr>
              <a:tr h="373731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强实时火控数据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固定延迟、不可丢包、保证时序</a:t>
                      </a:r>
                    </a:p>
                  </a:txBody>
                  <a:tcPr marL="68580" marR="68580" marT="0" marB="0"/>
                </a:tc>
              </a:tr>
              <a:tr h="373731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非实时情报数据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固定延迟、容忍少量丢包</a:t>
                      </a:r>
                    </a:p>
                  </a:txBody>
                  <a:tcPr marL="68580" marR="68580" marT="0" marB="0"/>
                </a:tc>
              </a:tr>
              <a:tr h="373731">
                <a:tc rowSpan="3">
                  <a:txBody>
                    <a:bodyPr/>
                    <a:lstStyle/>
                    <a:p>
                      <a:pPr algn="ctr"/>
                      <a:endParaRPr lang="en-US" altLang="zh-CN" sz="1600" kern="1200" dirty="0" smtClean="0">
                        <a:ln w="3175">
                          <a:noFill/>
                        </a:ln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endParaRPr lang="en-US" altLang="zh-CN" sz="1600" kern="1200" dirty="0" smtClean="0">
                        <a:ln w="3175">
                          <a:noFill/>
                        </a:ln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kern="1200" dirty="0" smtClean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TX</a:t>
                      </a:r>
                      <a:r>
                        <a:rPr lang="zh-CN" altLang="en-US" sz="1600" kern="1200" dirty="0" smtClean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系统</a:t>
                      </a:r>
                      <a:endParaRPr lang="zh-CN" altLang="en-US" sz="1600" kern="1200" dirty="0">
                        <a:ln w="3175">
                          <a:noFill/>
                        </a:ln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话音通信数据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固定延迟、容忍少量丢包</a:t>
                      </a:r>
                    </a:p>
                  </a:txBody>
                  <a:tcPr marL="68580" marR="68580" marT="0" marB="0"/>
                </a:tc>
              </a:tr>
              <a:tr h="373731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生活保障数据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尽力传输</a:t>
                      </a:r>
                    </a:p>
                  </a:txBody>
                  <a:tcPr marL="68580" marR="68580" marT="0" marB="0"/>
                </a:tc>
              </a:tr>
              <a:tr h="373731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监控视频数据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固定延迟、容忍少量丢包</a:t>
                      </a:r>
                    </a:p>
                  </a:txBody>
                  <a:tcPr marL="68580" marR="68580" marT="0" marB="0"/>
                </a:tc>
              </a:tr>
              <a:tr h="373731">
                <a:tc rowSpan="2">
                  <a:txBody>
                    <a:bodyPr/>
                    <a:lstStyle/>
                    <a:p>
                      <a:pPr algn="ctr"/>
                      <a:endParaRPr lang="en-US" altLang="zh-CN" sz="1600" kern="1200" dirty="0" smtClean="0">
                        <a:ln w="3175">
                          <a:noFill/>
                        </a:ln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kern="1200" dirty="0" smtClean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PT</a:t>
                      </a:r>
                      <a:r>
                        <a:rPr lang="zh-CN" altLang="en-US" sz="1600" kern="1200" dirty="0" smtClean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系统</a:t>
                      </a:r>
                      <a:endParaRPr lang="zh-CN" altLang="en-US" sz="1600" kern="1200" dirty="0">
                        <a:ln w="3175">
                          <a:noFill/>
                        </a:ln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平台监控数据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固定延迟、容忍少量丢包</a:t>
                      </a:r>
                    </a:p>
                  </a:txBody>
                  <a:tcPr marL="68580" marR="68580" marT="0" marB="0"/>
                </a:tc>
              </a:tr>
              <a:tr h="373731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综合管理数据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ln w="3175">
                            <a:noFill/>
                          </a:ln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尽力传输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625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3670738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三、时间敏感网络舰载需求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503" y="987574"/>
            <a:ext cx="8950135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9063" y="1174719"/>
            <a:ext cx="78866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传输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带宽、实时性、业务类型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等差异化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需求；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全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舰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一体化，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多业务信息共网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传输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二三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层业务共存，差异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化服务质量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保障；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安全可控，可靠运行。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6487" y="582237"/>
            <a:ext cx="2763345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网络舰载需求</a:t>
            </a:r>
            <a:endParaRPr lang="zh-CN" altLang="en-US" sz="2000" kern="0" dirty="0">
              <a:solidFill>
                <a:sysClr val="window" lastClr="C7ED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93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3670738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三、时间敏感网络舰载需求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503" y="987574"/>
            <a:ext cx="8950135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5730" y="992924"/>
            <a:ext cx="8173206" cy="186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时间敏感网络从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时间同步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流量控制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路径控制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管理机制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等多个方面对对现有以太网进行了实时扩展，构建具有时间敏感特性的新型网络。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解决以太网传输过程中存在的时序性、确定延迟和流量整形问题，提供确定性的多业务融合传输服务，保持了对以太网的后向兼容。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51720" y="3147814"/>
            <a:ext cx="1512168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时间同步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3761634" y="3147814"/>
            <a:ext cx="1512168" cy="432048"/>
          </a:xfrm>
          <a:prstGeom prst="roundRect">
            <a:avLst/>
          </a:prstGeom>
          <a:solidFill>
            <a:srgbClr val="5BBD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有界低时延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5508104" y="3160380"/>
            <a:ext cx="1512168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低抖动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2051720" y="3651870"/>
            <a:ext cx="1512168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高可用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3761634" y="3651870"/>
            <a:ext cx="1512168" cy="4320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高安全</a:t>
            </a:r>
            <a:endParaRPr lang="zh-CN" alt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5508104" y="3679284"/>
            <a:ext cx="1512168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后向兼容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2047508" y="4155926"/>
            <a:ext cx="49727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时间敏感网络</a:t>
            </a:r>
            <a:r>
              <a:rPr lang="en-US" altLang="zh-CN" b="1" dirty="0" smtClean="0"/>
              <a:t>TSN</a:t>
            </a:r>
            <a:r>
              <a:rPr lang="zh-CN" altLang="en-US" b="1" dirty="0" smtClean="0"/>
              <a:t>特性</a:t>
            </a:r>
            <a:endParaRPr lang="zh-CN" altLang="en-US" b="1" dirty="0"/>
          </a:p>
        </p:txBody>
      </p:sp>
      <p:sp>
        <p:nvSpPr>
          <p:cNvPr id="17" name="圆角矩形 16"/>
          <p:cNvSpPr/>
          <p:nvPr/>
        </p:nvSpPr>
        <p:spPr>
          <a:xfrm>
            <a:off x="296487" y="582237"/>
            <a:ext cx="2475313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网络特性</a:t>
            </a:r>
            <a:endParaRPr lang="zh-CN" altLang="en-US" sz="2000" kern="0" dirty="0">
              <a:solidFill>
                <a:sysClr val="window" lastClr="C7ED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418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3670738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三、时间敏感网络舰载需求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11" name="圆角矩形 10"/>
          <p:cNvSpPr/>
          <p:nvPr/>
        </p:nvSpPr>
        <p:spPr>
          <a:xfrm>
            <a:off x="251520" y="555526"/>
            <a:ext cx="2475313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网络分层</a:t>
            </a:r>
            <a:endParaRPr lang="zh-CN" altLang="en-US" sz="2000" kern="0" dirty="0">
              <a:solidFill>
                <a:sysClr val="window" lastClr="C7ED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39026" y="4515966"/>
            <a:ext cx="1944216" cy="4320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IEEE 802 Wi-Fi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6751500" y="4487376"/>
            <a:ext cx="2284996" cy="4320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IEEE 802 Ethernet</a:t>
            </a:r>
            <a:endParaRPr lang="zh-CN" altLang="en-US" b="1" dirty="0"/>
          </a:p>
        </p:txBody>
      </p:sp>
      <p:sp>
        <p:nvSpPr>
          <p:cNvPr id="18" name="圆角矩形 17"/>
          <p:cNvSpPr/>
          <p:nvPr/>
        </p:nvSpPr>
        <p:spPr>
          <a:xfrm>
            <a:off x="2339026" y="4011910"/>
            <a:ext cx="669747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IEEE 820.1 Time-Sensitive Queuing Model</a:t>
            </a:r>
            <a:endParaRPr lang="zh-CN" altLang="en-US" b="1" dirty="0"/>
          </a:p>
        </p:txBody>
      </p:sp>
      <p:sp>
        <p:nvSpPr>
          <p:cNvPr id="19" name="圆角矩形 18"/>
          <p:cNvSpPr/>
          <p:nvPr/>
        </p:nvSpPr>
        <p:spPr>
          <a:xfrm>
            <a:off x="4480988" y="4502616"/>
            <a:ext cx="2088232" cy="432048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Other Media, etc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20" name="圆角矩形 19"/>
          <p:cNvSpPr/>
          <p:nvPr/>
        </p:nvSpPr>
        <p:spPr>
          <a:xfrm>
            <a:off x="2339026" y="3147814"/>
            <a:ext cx="828092" cy="7920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IETF</a:t>
            </a:r>
          </a:p>
          <a:p>
            <a:pPr algn="ctr"/>
            <a:r>
              <a:rPr lang="en-US" altLang="zh-CN" b="1" dirty="0" smtClean="0"/>
              <a:t>MPLS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3275688" y="3147814"/>
            <a:ext cx="97155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ITU-T</a:t>
            </a:r>
          </a:p>
          <a:p>
            <a:pPr algn="ctr"/>
            <a:r>
              <a:rPr lang="en-US" altLang="zh-CN" b="1" dirty="0" smtClean="0"/>
              <a:t>G.8032</a:t>
            </a:r>
          </a:p>
          <a:p>
            <a:pPr algn="ctr"/>
            <a:r>
              <a:rPr lang="en-US" altLang="zh-CN" b="1" dirty="0" smtClean="0"/>
              <a:t>Ring</a:t>
            </a:r>
            <a:endParaRPr lang="zh-CN" altLang="en-US" b="1" dirty="0"/>
          </a:p>
        </p:txBody>
      </p:sp>
      <p:sp>
        <p:nvSpPr>
          <p:cNvPr id="22" name="圆角矩形 21"/>
          <p:cNvSpPr/>
          <p:nvPr/>
        </p:nvSpPr>
        <p:spPr>
          <a:xfrm>
            <a:off x="4319246" y="3147814"/>
            <a:ext cx="1080120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IEC</a:t>
            </a:r>
          </a:p>
          <a:p>
            <a:pPr algn="ctr"/>
            <a:r>
              <a:rPr lang="en-US" altLang="zh-CN" b="1" dirty="0" smtClean="0"/>
              <a:t>62439-2</a:t>
            </a:r>
          </a:p>
          <a:p>
            <a:pPr algn="ctr"/>
            <a:r>
              <a:rPr lang="en-US" altLang="zh-CN" b="1" dirty="0" smtClean="0"/>
              <a:t>MRP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5444714" y="3140576"/>
            <a:ext cx="1124506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IEC</a:t>
            </a:r>
          </a:p>
          <a:p>
            <a:pPr algn="ctr"/>
            <a:r>
              <a:rPr lang="en-US" altLang="zh-CN" b="1" dirty="0" smtClean="0"/>
              <a:t>62439-3</a:t>
            </a:r>
          </a:p>
          <a:p>
            <a:pPr algn="ctr"/>
            <a:r>
              <a:rPr lang="en-US" altLang="zh-CN" b="1" dirty="0" smtClean="0"/>
              <a:t>HSR/PRP</a:t>
            </a:r>
            <a:endParaRPr lang="zh-CN" altLang="en-US" b="1" dirty="0"/>
          </a:p>
        </p:txBody>
      </p:sp>
      <p:sp>
        <p:nvSpPr>
          <p:cNvPr id="24" name="圆角矩形 23"/>
          <p:cNvSpPr/>
          <p:nvPr/>
        </p:nvSpPr>
        <p:spPr>
          <a:xfrm>
            <a:off x="6610942" y="3147814"/>
            <a:ext cx="1124506" cy="7920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NO</a:t>
            </a:r>
          </a:p>
          <a:p>
            <a:pPr algn="ctr"/>
            <a:r>
              <a:rPr lang="en-US" altLang="zh-CN" b="1" dirty="0" smtClean="0"/>
              <a:t>bridging</a:t>
            </a:r>
          </a:p>
          <a:p>
            <a:pPr algn="ctr"/>
            <a:r>
              <a:rPr lang="en-US" altLang="zh-CN" b="1" dirty="0" smtClean="0"/>
              <a:t>at all</a:t>
            </a:r>
            <a:endParaRPr lang="zh-CN" altLang="en-US" b="1" dirty="0"/>
          </a:p>
        </p:txBody>
      </p:sp>
      <p:sp>
        <p:nvSpPr>
          <p:cNvPr id="25" name="圆角矩形 24"/>
          <p:cNvSpPr/>
          <p:nvPr/>
        </p:nvSpPr>
        <p:spPr>
          <a:xfrm>
            <a:off x="7767974" y="3159626"/>
            <a:ext cx="1268522" cy="7920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IEEE 802</a:t>
            </a:r>
          </a:p>
          <a:p>
            <a:pPr algn="ctr"/>
            <a:r>
              <a:rPr lang="en-US" altLang="zh-CN" b="1" dirty="0"/>
              <a:t>Bridge</a:t>
            </a:r>
            <a:endParaRPr lang="zh-CN" altLang="en-US" b="1" dirty="0"/>
          </a:p>
        </p:txBody>
      </p:sp>
      <p:sp>
        <p:nvSpPr>
          <p:cNvPr id="26" name="圆角矩形 25"/>
          <p:cNvSpPr/>
          <p:nvPr/>
        </p:nvSpPr>
        <p:spPr>
          <a:xfrm>
            <a:off x="2339026" y="2283718"/>
            <a:ext cx="2304982" cy="7920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IETF MPLS</a:t>
            </a:r>
          </a:p>
          <a:p>
            <a:pPr algn="ctr"/>
            <a:r>
              <a:rPr lang="en-US" altLang="zh-CN" b="1" dirty="0" err="1" smtClean="0"/>
              <a:t>Pseudowire</a:t>
            </a:r>
            <a:r>
              <a:rPr lang="en-US" altLang="zh-CN" b="1" dirty="0" smtClean="0"/>
              <a:t> Seamless </a:t>
            </a:r>
          </a:p>
          <a:p>
            <a:pPr algn="ctr"/>
            <a:r>
              <a:rPr lang="en-US" altLang="zh-CN" b="1" dirty="0" smtClean="0"/>
              <a:t>Redundancy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4716016" y="2283718"/>
            <a:ext cx="151216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IEC 62439-2</a:t>
            </a:r>
          </a:p>
          <a:p>
            <a:pPr algn="ctr"/>
            <a:r>
              <a:rPr lang="en-US" altLang="zh-CN" b="1" dirty="0"/>
              <a:t>Seamless </a:t>
            </a:r>
          </a:p>
          <a:p>
            <a:pPr algn="ctr"/>
            <a:r>
              <a:rPr lang="en-US" altLang="zh-CN" b="1" dirty="0"/>
              <a:t>Redundancy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6300192" y="2251328"/>
            <a:ext cx="1224136" cy="7920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NO</a:t>
            </a:r>
          </a:p>
          <a:p>
            <a:pPr algn="ctr"/>
            <a:r>
              <a:rPr lang="en-US" altLang="zh-CN" b="1" dirty="0"/>
              <a:t>Seamless </a:t>
            </a:r>
            <a:r>
              <a:rPr lang="en-US" altLang="zh-CN" b="1" dirty="0" err="1" smtClean="0"/>
              <a:t>Redund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7596336" y="2251328"/>
            <a:ext cx="1440160" cy="7920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IEEE 802</a:t>
            </a:r>
          </a:p>
          <a:p>
            <a:pPr algn="ctr"/>
            <a:r>
              <a:rPr lang="en-US" altLang="zh-CN" b="1" dirty="0"/>
              <a:t>Seamless </a:t>
            </a:r>
          </a:p>
          <a:p>
            <a:pPr algn="ctr"/>
            <a:r>
              <a:rPr lang="en-US" altLang="zh-CN" b="1" dirty="0"/>
              <a:t>Redundancy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7173195" y="1851670"/>
            <a:ext cx="1863301" cy="3524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IPv4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4644008" y="1851670"/>
            <a:ext cx="2439365" cy="3524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IPv6</a:t>
            </a:r>
            <a:endParaRPr lang="zh-CN" altLang="en-US" b="1" dirty="0"/>
          </a:p>
        </p:txBody>
      </p:sp>
      <p:sp>
        <p:nvSpPr>
          <p:cNvPr id="32" name="圆角矩形 31"/>
          <p:cNvSpPr/>
          <p:nvPr/>
        </p:nvSpPr>
        <p:spPr>
          <a:xfrm>
            <a:off x="2339026" y="1851670"/>
            <a:ext cx="2247081" cy="34978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NO L3 at all</a:t>
            </a:r>
            <a:endParaRPr lang="zh-CN" altLang="en-US" b="1" dirty="0"/>
          </a:p>
        </p:txBody>
      </p:sp>
      <p:sp>
        <p:nvSpPr>
          <p:cNvPr id="33" name="圆角矩形 32"/>
          <p:cNvSpPr/>
          <p:nvPr/>
        </p:nvSpPr>
        <p:spPr>
          <a:xfrm>
            <a:off x="2339026" y="1419622"/>
            <a:ext cx="6697470" cy="360040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Any of dozens of L2/L3/L4(and </a:t>
            </a:r>
            <a:r>
              <a:rPr lang="en-US" altLang="zh-CN" b="1" dirty="0" err="1" smtClean="0"/>
              <a:t>udp</a:t>
            </a:r>
            <a:r>
              <a:rPr lang="en-US" altLang="zh-CN" b="1" dirty="0" smtClean="0"/>
              <a:t>) Transport Protocols</a:t>
            </a:r>
            <a:endParaRPr lang="zh-CN" altLang="en-US" b="1" dirty="0"/>
          </a:p>
        </p:txBody>
      </p:sp>
      <p:sp>
        <p:nvSpPr>
          <p:cNvPr id="34" name="圆角矩形 33"/>
          <p:cNvSpPr/>
          <p:nvPr/>
        </p:nvSpPr>
        <p:spPr>
          <a:xfrm>
            <a:off x="2339026" y="987574"/>
            <a:ext cx="6697470" cy="360040"/>
          </a:xfrm>
          <a:prstGeom prst="roundRect">
            <a:avLst/>
          </a:prstGeom>
          <a:solidFill>
            <a:srgbClr val="3399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APPLICATION</a:t>
            </a:r>
            <a:endParaRPr lang="zh-CN" altLang="en-US" b="1" dirty="0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285729" y="1022984"/>
            <a:ext cx="192856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TSN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是一种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二层网络技术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，各应用层及上层协议不用变化，主要对二层接口进行适配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53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3670738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三、时间敏感网络舰载需求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503" y="987574"/>
            <a:ext cx="8950135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1520" y="555526"/>
            <a:ext cx="2475313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endParaRPr lang="zh-CN" altLang="en-US" sz="2000" kern="0" dirty="0">
              <a:solidFill>
                <a:sysClr val="window" lastClr="C7ED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54506" y="3320533"/>
            <a:ext cx="4896544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TSN</a:t>
            </a:r>
            <a:r>
              <a:rPr lang="zh-CN" altLang="en-US" b="1" dirty="0" smtClean="0"/>
              <a:t>（</a:t>
            </a:r>
            <a:r>
              <a:rPr lang="en-US" altLang="zh-CN" b="1" dirty="0"/>
              <a:t> </a:t>
            </a:r>
            <a:r>
              <a:rPr lang="en-US" altLang="zh-CN" b="1" dirty="0" smtClean="0"/>
              <a:t>Time-Sensitive-Network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3726514" y="1376317"/>
            <a:ext cx="504056" cy="19004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dirty="0" smtClean="0"/>
              <a:t>OPC-UA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4297376" y="1376317"/>
            <a:ext cx="521499" cy="19004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dirty="0" smtClean="0"/>
              <a:t>OMG DDS</a:t>
            </a:r>
            <a:endParaRPr lang="zh-CN" alt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4904557" y="1376317"/>
            <a:ext cx="521499" cy="19004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dirty="0" smtClean="0"/>
              <a:t>1722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5508436" y="1376317"/>
            <a:ext cx="521499" cy="19004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dirty="0" err="1" smtClean="0"/>
              <a:t>Profinet</a:t>
            </a:r>
            <a:endParaRPr lang="zh-CN" altLang="en-US" b="1" dirty="0"/>
          </a:p>
        </p:txBody>
      </p:sp>
      <p:sp>
        <p:nvSpPr>
          <p:cNvPr id="17" name="圆角矩形 16"/>
          <p:cNvSpPr/>
          <p:nvPr/>
        </p:nvSpPr>
        <p:spPr>
          <a:xfrm>
            <a:off x="6125688" y="1376317"/>
            <a:ext cx="521499" cy="19004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dirty="0" smtClean="0"/>
              <a:t>IEC 61850</a:t>
            </a:r>
            <a:endParaRPr lang="zh-CN" altLang="en-US" b="1" dirty="0"/>
          </a:p>
        </p:txBody>
      </p:sp>
      <p:sp>
        <p:nvSpPr>
          <p:cNvPr id="18" name="圆角矩形 17"/>
          <p:cNvSpPr/>
          <p:nvPr/>
        </p:nvSpPr>
        <p:spPr>
          <a:xfrm>
            <a:off x="6728969" y="1376317"/>
            <a:ext cx="521499" cy="19004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dirty="0" smtClean="0"/>
              <a:t>ODVA/</a:t>
            </a:r>
            <a:r>
              <a:rPr lang="en-US" altLang="zh-CN" b="1" dirty="0" err="1" smtClean="0"/>
              <a:t>EthernetIP</a:t>
            </a:r>
            <a:endParaRPr lang="zh-CN" altLang="en-US" b="1" dirty="0"/>
          </a:p>
        </p:txBody>
      </p:sp>
      <p:sp>
        <p:nvSpPr>
          <p:cNvPr id="19" name="圆角矩形 18"/>
          <p:cNvSpPr/>
          <p:nvPr/>
        </p:nvSpPr>
        <p:spPr>
          <a:xfrm>
            <a:off x="7326914" y="1376317"/>
            <a:ext cx="521499" cy="19004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dirty="0" smtClean="0"/>
              <a:t>New Standard X</a:t>
            </a:r>
            <a:endParaRPr lang="zh-CN" altLang="en-US" b="1" dirty="0"/>
          </a:p>
        </p:txBody>
      </p:sp>
      <p:sp>
        <p:nvSpPr>
          <p:cNvPr id="20" name="圆角矩形 19"/>
          <p:cNvSpPr/>
          <p:nvPr/>
        </p:nvSpPr>
        <p:spPr>
          <a:xfrm>
            <a:off x="7957543" y="1376317"/>
            <a:ext cx="521499" cy="19004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dirty="0" smtClean="0"/>
              <a:t>Proprietary Protocol</a:t>
            </a:r>
            <a:endParaRPr lang="zh-CN" altLang="en-US" b="1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85729" y="1022984"/>
            <a:ext cx="3206151" cy="326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成为主流技术趋势明显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标准化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组织</a:t>
            </a:r>
            <a:r>
              <a:rPr lang="en-US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(PI, ODVA, ETG, OPC UA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等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en-US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TSN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纳入对应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规范；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汽车、航空、航天等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各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大行业、厂商开始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采用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TSN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技术。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998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3670738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三、时间敏感网络舰载需求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10" name="圆角矩形 9"/>
          <p:cNvSpPr/>
          <p:nvPr/>
        </p:nvSpPr>
        <p:spPr>
          <a:xfrm>
            <a:off x="251520" y="555526"/>
            <a:ext cx="2475313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标准体系</a:t>
            </a:r>
            <a:endParaRPr lang="zh-CN" altLang="en-US" sz="2000" kern="0" dirty="0">
              <a:solidFill>
                <a:sysClr val="window" lastClr="C7ED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85729" y="1022984"/>
            <a:ext cx="824671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       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时间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敏感网络</a:t>
            </a:r>
            <a:r>
              <a:rPr lang="en-US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TSN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标准体系包含了时间同步、高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可靠性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、确定的低时延、资源管理等四个方面的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内容：</a:t>
            </a:r>
            <a:endParaRPr lang="zh-CN" altLang="en-US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4748"/>
              </p:ext>
            </p:extLst>
          </p:nvPr>
        </p:nvGraphicFramePr>
        <p:xfrm>
          <a:off x="378928" y="1923678"/>
          <a:ext cx="8345127" cy="29939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1709"/>
                <a:gridCol w="1771403"/>
                <a:gridCol w="37920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标准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功能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内容</a:t>
                      </a:r>
                      <a:endParaRPr lang="zh-CN" altLang="en-US" b="1" dirty="0"/>
                    </a:p>
                  </a:txBody>
                  <a:tcPr/>
                </a:tc>
              </a:tr>
              <a:tr h="398032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802.1ASRev,IEEE1588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时间和同步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时间敏感应用的时序和同步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802.1Qbu,IEEE802.3br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转发和排队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帧抢占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802.1Qbv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转发和排队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增强的流量调度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802.1Qca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资源预留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路径控制和预留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802.1Qcc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资源配置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增强功能和性能改进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802.1Qci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转发和排队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流量过滤和策略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802.1CB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无缝冗余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可靠的帧复制和消除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40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3670738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三、时间敏感网络舰载需求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10" name="圆角矩形 9"/>
          <p:cNvSpPr/>
          <p:nvPr/>
        </p:nvSpPr>
        <p:spPr>
          <a:xfrm>
            <a:off x="251520" y="555526"/>
            <a:ext cx="2475313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三层扩展</a:t>
            </a:r>
            <a:endParaRPr lang="zh-CN" altLang="en-US" sz="2000" kern="0" dirty="0">
              <a:solidFill>
                <a:sysClr val="window" lastClr="C7ED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85729" y="1022984"/>
            <a:ext cx="824671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舰载网络中，对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时延、丢包、抖动等网络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指标高度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敏感的网络确定性业务将不仅限于二层网络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，会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拓展到三层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网络。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IETF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2015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月成立</a:t>
            </a:r>
            <a:r>
              <a:rPr lang="en-US" altLang="zh-CN" sz="2000" dirty="0" err="1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DetNet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工作组，</a:t>
            </a:r>
            <a:r>
              <a:rPr lang="en-US" altLang="zh-CN" sz="2000" b="1" dirty="0" err="1" smtClean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DetNet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整合</a:t>
            </a:r>
            <a:r>
              <a:rPr lang="zh-CN" altLang="en-US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了</a:t>
            </a:r>
            <a:r>
              <a:rPr lang="en-US" altLang="zh-CN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TSN</a:t>
            </a:r>
            <a:r>
              <a:rPr lang="zh-CN" altLang="en-US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L2</a:t>
            </a:r>
            <a:r>
              <a:rPr lang="zh-CN" altLang="en-US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的技术机制</a:t>
            </a:r>
            <a:r>
              <a:rPr lang="zh-CN" altLang="en-US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和架构</a:t>
            </a:r>
            <a:r>
              <a:rPr lang="en-US" altLang="zh-CN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提供</a:t>
            </a:r>
            <a:r>
              <a:rPr lang="en-US" altLang="zh-CN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L3(</a:t>
            </a:r>
            <a:r>
              <a:rPr lang="zh-CN" altLang="en-US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兼容</a:t>
            </a:r>
            <a:r>
              <a:rPr lang="en-US" altLang="zh-CN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L2)</a:t>
            </a:r>
            <a:r>
              <a:rPr lang="zh-CN" altLang="en-US" sz="2000" b="1" dirty="0">
                <a:ln w="3175">
                  <a:noFill/>
                </a:ln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上的确定性网络技术解决方案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000" dirty="0" err="1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DetNet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在现有网络基础设施上，借助</a:t>
            </a:r>
            <a:r>
              <a:rPr lang="en-US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SDN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节点、控制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与转发扩展等技术机制，提供确定性网络服务，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与现有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网络其他业务和设施兼容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共存。</a:t>
            </a:r>
            <a:endParaRPr lang="zh-CN" altLang="en-US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792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3550"/>
            <a:ext cx="6408000" cy="167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590800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9560" y="3409950"/>
            <a:ext cx="2707200" cy="1733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215689"/>
            <a:ext cx="6479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3200" b="1" spc="300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时间敏感网络</a:t>
            </a:r>
            <a:r>
              <a:rPr lang="zh-CN" altLang="en-US" sz="3200" b="1" spc="300" dirty="0" smtClean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舰载应用设想</a:t>
            </a:r>
            <a:endParaRPr lang="zh-CN" altLang="en-US" sz="3200" b="1" spc="300" dirty="0">
              <a:ln w="31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2754" name="Picture 2" descr="Z:\图片影音素材\非涉密军用图片文件\网上下载军用图片\辽宁号航母-李伟\timg (1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9560" y="1739150"/>
            <a:ext cx="2708537" cy="167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35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4260643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四、时间敏感网络舰载应用设想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503" y="987574"/>
            <a:ext cx="8950135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5730" y="699542"/>
            <a:ext cx="815415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立足国产基础软硬件生态体系，统筹兼顾传统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软件定义网络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、时间敏感网络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阶段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共存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，分步实施：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构建千兆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万兆中低速时间敏感网络产品体系，从时间敏感接入网络入手，实现时间敏感网络接入，构建混合型时间敏感一体化网络；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完善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40G/100G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超高速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时间敏感网络产品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体系，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实现时间敏感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网络“核心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接入”，构建两级扁平化时间敏感一体化网络系统。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04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23622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915696" y="1293660"/>
            <a:ext cx="5562600" cy="468000"/>
            <a:chOff x="3036272" y="323438"/>
            <a:chExt cx="5562600" cy="468000"/>
          </a:xfrm>
        </p:grpSpPr>
        <p:sp>
          <p:nvSpPr>
            <p:cNvPr id="31" name="矩形 30"/>
            <p:cNvSpPr/>
            <p:nvPr/>
          </p:nvSpPr>
          <p:spPr>
            <a:xfrm>
              <a:off x="3036272" y="323438"/>
              <a:ext cx="5562600" cy="4680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五边形 31"/>
            <p:cNvSpPr/>
            <p:nvPr/>
          </p:nvSpPr>
          <p:spPr>
            <a:xfrm>
              <a:off x="3036272" y="323438"/>
              <a:ext cx="685800" cy="468000"/>
            </a:xfrm>
            <a:prstGeom prst="homePlat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3140696" y="403550"/>
              <a:ext cx="256480" cy="30777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2000" dirty="0" smtClean="0">
                  <a:ln w="3175">
                    <a:noFill/>
                  </a:ln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endParaRPr lang="en-US" altLang="en-US" sz="2000" dirty="0" smtClean="0">
                <a:ln w="3175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11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22073" y="357383"/>
              <a:ext cx="45666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ln w="3175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七一六研究所概况</a:t>
              </a:r>
            </a:p>
          </p:txBody>
        </p:sp>
      </p:grpSp>
      <p:sp>
        <p:nvSpPr>
          <p:cNvPr id="51" name="矩形 50"/>
          <p:cNvSpPr/>
          <p:nvPr/>
        </p:nvSpPr>
        <p:spPr>
          <a:xfrm rot="5400000">
            <a:off x="-1390652" y="1390651"/>
            <a:ext cx="5143501" cy="2362202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s_1"/>
          <p:cNvSpPr txBox="1"/>
          <p:nvPr>
            <p:custDataLst>
              <p:tags r:id="rId1"/>
            </p:custDataLst>
          </p:nvPr>
        </p:nvSpPr>
        <p:spPr>
          <a:xfrm>
            <a:off x="0" y="1941552"/>
            <a:ext cx="243023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MH_Others_2"/>
          <p:cNvSpPr txBox="1"/>
          <p:nvPr>
            <p:custDataLst>
              <p:tags r:id="rId2"/>
            </p:custDataLst>
          </p:nvPr>
        </p:nvSpPr>
        <p:spPr>
          <a:xfrm>
            <a:off x="5420" y="2523351"/>
            <a:ext cx="240568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915696" y="1995738"/>
            <a:ext cx="5562600" cy="468000"/>
            <a:chOff x="3036272" y="323438"/>
            <a:chExt cx="5562600" cy="468000"/>
          </a:xfrm>
        </p:grpSpPr>
        <p:sp>
          <p:nvSpPr>
            <p:cNvPr id="78" name="矩形 77"/>
            <p:cNvSpPr/>
            <p:nvPr/>
          </p:nvSpPr>
          <p:spPr>
            <a:xfrm>
              <a:off x="3036272" y="323438"/>
              <a:ext cx="5562600" cy="4680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五边形 78"/>
            <p:cNvSpPr/>
            <p:nvPr/>
          </p:nvSpPr>
          <p:spPr>
            <a:xfrm>
              <a:off x="3036272" y="323438"/>
              <a:ext cx="685800" cy="468000"/>
            </a:xfrm>
            <a:prstGeom prst="homePlat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 Placeholder 3"/>
            <p:cNvSpPr txBox="1">
              <a:spLocks/>
            </p:cNvSpPr>
            <p:nvPr/>
          </p:nvSpPr>
          <p:spPr>
            <a:xfrm>
              <a:off x="3140696" y="403550"/>
              <a:ext cx="256480" cy="30777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2000" dirty="0">
                  <a:ln w="3175">
                    <a:noFill/>
                  </a:ln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endParaRPr lang="en-US" altLang="en-US" sz="2000" dirty="0" smtClean="0">
                <a:ln w="3175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11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22073" y="357383"/>
              <a:ext cx="45666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ln w="3175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舰载网络的发展现状及趋势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15816" y="2697816"/>
            <a:ext cx="5562600" cy="468000"/>
            <a:chOff x="3036272" y="323438"/>
            <a:chExt cx="5562600" cy="468000"/>
          </a:xfrm>
        </p:grpSpPr>
        <p:sp>
          <p:nvSpPr>
            <p:cNvPr id="17" name="矩形 16"/>
            <p:cNvSpPr/>
            <p:nvPr/>
          </p:nvSpPr>
          <p:spPr>
            <a:xfrm>
              <a:off x="3036272" y="323438"/>
              <a:ext cx="5562600" cy="4680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五边形 17"/>
            <p:cNvSpPr/>
            <p:nvPr/>
          </p:nvSpPr>
          <p:spPr>
            <a:xfrm>
              <a:off x="3036272" y="323438"/>
              <a:ext cx="685800" cy="468000"/>
            </a:xfrm>
            <a:prstGeom prst="homePlat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3140696" y="403550"/>
              <a:ext cx="256480" cy="30777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2000" dirty="0">
                  <a:ln w="3175">
                    <a:noFill/>
                  </a:ln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en-US" altLang="en-US" sz="2000" dirty="0" smtClean="0">
                <a:ln w="3175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1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21952" y="357383"/>
              <a:ext cx="45666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ln w="3175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时间敏感网络的舰载需求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15816" y="3399894"/>
            <a:ext cx="5562600" cy="468000"/>
            <a:chOff x="3036272" y="323438"/>
            <a:chExt cx="5562600" cy="468000"/>
          </a:xfrm>
        </p:grpSpPr>
        <p:sp>
          <p:nvSpPr>
            <p:cNvPr id="24" name="矩形 23"/>
            <p:cNvSpPr/>
            <p:nvPr/>
          </p:nvSpPr>
          <p:spPr>
            <a:xfrm>
              <a:off x="3036272" y="323438"/>
              <a:ext cx="5562600" cy="4680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五边形 24"/>
            <p:cNvSpPr/>
            <p:nvPr/>
          </p:nvSpPr>
          <p:spPr>
            <a:xfrm>
              <a:off x="3036272" y="323438"/>
              <a:ext cx="685800" cy="468000"/>
            </a:xfrm>
            <a:prstGeom prst="homePlat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 Placeholder 3"/>
            <p:cNvSpPr txBox="1">
              <a:spLocks/>
            </p:cNvSpPr>
            <p:nvPr/>
          </p:nvSpPr>
          <p:spPr>
            <a:xfrm>
              <a:off x="3140696" y="403550"/>
              <a:ext cx="256480" cy="30777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2000" dirty="0">
                  <a:ln w="3175">
                    <a:noFill/>
                  </a:ln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en-US" altLang="en-US" sz="2000" dirty="0" smtClean="0">
                <a:ln w="3175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11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22073" y="357383"/>
              <a:ext cx="45666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ln w="3175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时间敏感网络舰载应用设想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179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4260643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四、时间敏感网络舰载应用设想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503" y="987574"/>
            <a:ext cx="8950135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699542"/>
            <a:ext cx="4464497" cy="42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93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3116446"/>
            <a:ext cx="9144000" cy="222024"/>
          </a:xfrm>
          <a:prstGeom prst="rect">
            <a:avLst/>
          </a:prstGeom>
          <a:solidFill>
            <a:srgbClr val="012E57">
              <a:lumMod val="25000"/>
              <a:lumOff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13" tIns="45705" rIns="91413" bIns="45705" rtlCol="0" anchor="ctr"/>
          <a:lstStyle/>
          <a:p>
            <a:pPr algn="ctr" defTabSz="91412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C7EDCC"/>
              </a:solidFill>
              <a:latin typeface="Franklin Gothic Medium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5017" y="2268010"/>
            <a:ext cx="3733971" cy="338554"/>
          </a:xfrm>
          <a:prstGeom prst="rect">
            <a:avLst/>
          </a:prstGeom>
        </p:spPr>
        <p:txBody>
          <a:bodyPr wrap="none" lIns="91413" tIns="45705" rIns="91413" bIns="45705">
            <a:spAutoFit/>
          </a:bodyPr>
          <a:lstStyle/>
          <a:p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1483745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576" y="1483748"/>
            <a:ext cx="3528392" cy="1656000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5" rIns="91413" bIns="45705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4600" y="1897902"/>
            <a:ext cx="5638800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zh-CN" altLang="en-US" sz="6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谢     谢</a:t>
            </a:r>
            <a:endParaRPr lang="zh-CN" altLang="en-US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32097" name="Picture 1" descr="Z:\图片素材\通用素材\所标名称组合\集团标所名称组合(描边)-2017副本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943350"/>
            <a:ext cx="3534006" cy="912600"/>
          </a:xfrm>
          <a:prstGeom prst="rect">
            <a:avLst/>
          </a:prstGeom>
          <a:noFill/>
        </p:spPr>
      </p:pic>
      <p:pic>
        <p:nvPicPr>
          <p:cNvPr id="132099" name="Picture 3" descr="Z:\图片影音素材\本部及分支建设\环境《2017.7》.JPG"/>
          <p:cNvPicPr>
            <a:picLocks noChangeAspect="1" noChangeArrowheads="1"/>
          </p:cNvPicPr>
          <p:nvPr/>
        </p:nvPicPr>
        <p:blipFill>
          <a:blip r:embed="rId5" cstate="print"/>
          <a:srcRect r="11853" b="16165"/>
          <a:stretch>
            <a:fillRect/>
          </a:stretch>
        </p:blipFill>
        <p:spPr bwMode="auto">
          <a:xfrm>
            <a:off x="304800" y="627534"/>
            <a:ext cx="2438400" cy="1630047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3550"/>
            <a:ext cx="6408000" cy="167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590800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9560" y="3409950"/>
            <a:ext cx="2707200" cy="1733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21568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一、七一六</a:t>
            </a:r>
            <a:r>
              <a:rPr lang="zh-CN" altLang="en-US" sz="3200" b="1" spc="300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研究所概况</a:t>
            </a:r>
          </a:p>
        </p:txBody>
      </p:sp>
      <p:pic>
        <p:nvPicPr>
          <p:cNvPr id="202754" name="Picture 2" descr="Z:\图片影音素材\非涉密军用图片文件\网上下载军用图片\辽宁号航母-李伟\timg (1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9560" y="1739150"/>
            <a:ext cx="2708537" cy="167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8578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3080833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一、</a:t>
            </a:r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七一六</a:t>
            </a:r>
            <a:r>
              <a:rPr lang="zh-CN" altLang="en-US" sz="2300" b="1" dirty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研究所概况</a:t>
            </a: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0377" y="699542"/>
            <a:ext cx="5421743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七一六</a:t>
            </a:r>
            <a:r>
              <a:rPr lang="zh-CN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研究所创建于</a:t>
            </a:r>
            <a:r>
              <a:rPr lang="en-US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1965</a:t>
            </a:r>
            <a:r>
              <a:rPr lang="zh-CN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月，是中国船舶重工集团有限公司所属的一个以军为本、军民融合，集科研、生产、经营于一体的综合性研究所，地处江苏省连云港</a:t>
            </a:r>
            <a:r>
              <a:rPr lang="zh-CN" altLang="zh-CN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市</a:t>
            </a:r>
            <a:r>
              <a:rPr lang="zh-CN" altLang="en-US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zh-CN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现有</a:t>
            </a:r>
            <a:r>
              <a:rPr lang="zh-CN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从业人员</a:t>
            </a:r>
            <a:r>
              <a:rPr lang="en-US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2700</a:t>
            </a:r>
            <a:r>
              <a:rPr lang="zh-CN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余名，各类专业技术人员</a:t>
            </a:r>
            <a:r>
              <a:rPr lang="en-US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1600</a:t>
            </a:r>
            <a:r>
              <a:rPr lang="zh-CN" altLang="zh-CN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余</a:t>
            </a:r>
            <a:r>
              <a:rPr lang="zh-CN" altLang="zh-CN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名。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七一六所是海军舰艇装备用计算机行业标准制定单位，是中国计算机协会抗恶劣环境计算机专委会会员单位，是海军舰艇装备计算机、网络</a:t>
            </a:r>
            <a:r>
              <a:rPr lang="zh-CN" altLang="en-US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设备主要</a:t>
            </a:r>
            <a:r>
              <a:rPr lang="zh-CN" altLang="en-US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供应</a:t>
            </a:r>
            <a:r>
              <a:rPr lang="zh-CN" altLang="en-US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商。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/>
          <a:srcRect t="9904" b="10951"/>
          <a:stretch>
            <a:fillRect/>
          </a:stretch>
        </p:blipFill>
        <p:spPr bwMode="auto">
          <a:xfrm>
            <a:off x="5652121" y="843558"/>
            <a:ext cx="3071936" cy="20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 descr="C:\Documents and Settings\liwei100372\桌面\2013年度四城同创工作\所区环境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63031" y="2987784"/>
            <a:ext cx="3061025" cy="187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9940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3550"/>
            <a:ext cx="6408000" cy="167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590800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9560" y="3409950"/>
            <a:ext cx="2707200" cy="1733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21568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spc="300" dirty="0" smtClean="0">
                <a:ln w="31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、舰载网络发展现状及趋势</a:t>
            </a:r>
          </a:p>
        </p:txBody>
      </p:sp>
      <p:pic>
        <p:nvPicPr>
          <p:cNvPr id="202754" name="Picture 2" descr="Z:\图片影音素材\非涉密军用图片文件\网上下载军用图片\辽宁号航母-李伟\timg (1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9560" y="1739150"/>
            <a:ext cx="2708537" cy="167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9964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4260643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、舰载网络的发展现状及趋势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296487" y="582237"/>
            <a:ext cx="3051377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0" dirty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舰载网络系统主要</a:t>
            </a:r>
            <a:r>
              <a:rPr lang="zh-CN" altLang="en-US" sz="2000" kern="0" dirty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</a:p>
        </p:txBody>
      </p: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6" y="1203598"/>
            <a:ext cx="8358670" cy="315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031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4260643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、舰载网络的发展现状及趋势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296487" y="582237"/>
            <a:ext cx="3123385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kern="0" dirty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舰载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000" kern="0" dirty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系统主要构成</a:t>
            </a:r>
          </a:p>
        </p:txBody>
      </p: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503" y="987574"/>
            <a:ext cx="8950135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6680" y="987574"/>
            <a:ext cx="817320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ZZ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000" b="1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：主要由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ZZ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相关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的传感器、目标态势、指挥控制、火力控制、情报、保障等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子系统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组成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TX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000" b="1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主要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由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电话系统、视频监控系统、视频会议系统、闭路电视系统、邮件</a:t>
            </a:r>
            <a:r>
              <a:rPr lang="en-US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/Web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服务器、生活保障等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子系统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组成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PT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000" b="1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：主要由航行、动力、电站、辅机、损管等子系统构成，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集监测、操纵、控制和管理于一体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710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4260643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、舰载网络的发展现状及趋势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296487" y="582237"/>
            <a:ext cx="3123385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kern="0" dirty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舰载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网络发展现状</a:t>
            </a:r>
            <a:endParaRPr lang="zh-CN" altLang="en-US" sz="2000" kern="0" dirty="0">
              <a:solidFill>
                <a:sysClr val="window" lastClr="C7ED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503" y="987574"/>
            <a:ext cx="8950135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6680" y="987574"/>
            <a:ext cx="817320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ZZ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000" b="1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：主要基于以太网技术发展，“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千兆接入</a:t>
            </a:r>
            <a:r>
              <a:rPr lang="en-US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万兆骨干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” 成熟应用，通过“路宽轻载” 兼顾各业务融合传输。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TX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000" b="1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：主要基于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PTN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技术发展，兼顾以太网接入和传统话音业务的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E1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接入。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PT</a:t>
            </a:r>
            <a:r>
              <a:rPr lang="zh-CN" altLang="en-US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sz="2000" b="1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：采用以太网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现场总线异构组网，底层控制采用现场总线，上层信息管理采用以太网。</a:t>
            </a:r>
            <a:endParaRPr lang="en-US" altLang="zh-CN" sz="2000" dirty="0" smtClean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异构组网，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三网传输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、网</a:t>
            </a:r>
            <a:r>
              <a:rPr lang="zh-CN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间隔离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ln w="3175">
                <a:noFill/>
              </a:ln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104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78928" y="114852"/>
            <a:ext cx="4260643" cy="419596"/>
          </a:xfrm>
          <a:prstGeom prst="rect">
            <a:avLst/>
          </a:prstGeom>
          <a:noFill/>
        </p:spPr>
        <p:txBody>
          <a:bodyPr wrap="none" lIns="65019" tIns="32509" rIns="65019" bIns="32509" rtlCol="0">
            <a:spAutoFit/>
          </a:bodyPr>
          <a:lstStyle/>
          <a:p>
            <a:r>
              <a:rPr lang="zh-CN" altLang="en-US" sz="2300" b="1" dirty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  <a:r>
              <a:rPr lang="zh-CN" altLang="en-US" sz="2300" b="1" dirty="0" smtClean="0">
                <a:solidFill>
                  <a:srgbClr val="0673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、舰载网络的发展现状及趋势</a:t>
            </a:r>
            <a:endParaRPr lang="zh-CN" altLang="en-US" sz="2300" b="1" dirty="0">
              <a:solidFill>
                <a:srgbClr val="0673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40"/>
          <p:cNvSpPr>
            <a:spLocks noEditPoints="1"/>
          </p:cNvSpPr>
          <p:nvPr/>
        </p:nvSpPr>
        <p:spPr bwMode="auto">
          <a:xfrm>
            <a:off x="196056" y="209343"/>
            <a:ext cx="141248" cy="279478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65019" tIns="32509" rIns="65019" bIns="325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 flipH="1">
            <a:off x="355570" y="482047"/>
            <a:ext cx="658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296487" y="582237"/>
            <a:ext cx="3123385" cy="360000"/>
          </a:xfrm>
          <a:prstGeom prst="roundRect">
            <a:avLst>
              <a:gd name="adj" fmla="val 9976"/>
            </a:avLst>
          </a:prstGeom>
          <a:solidFill>
            <a:srgbClr val="0066CC"/>
          </a:solidFill>
          <a:ln w="9525" cap="flat" cmpd="sng" algn="ctr">
            <a:gradFill flip="none" rotWithShape="1">
              <a:gsLst>
                <a:gs pos="88000">
                  <a:sysClr val="window" lastClr="C7EDCC"/>
                </a:gs>
                <a:gs pos="0">
                  <a:sysClr val="window" lastClr="C7EDCC">
                    <a:lumMod val="75000"/>
                  </a:sysClr>
                </a:gs>
                <a:gs pos="71000">
                  <a:sysClr val="window" lastClr="C7EDCC">
                    <a:lumMod val="85000"/>
                  </a:sysClr>
                </a:gs>
                <a:gs pos="55000">
                  <a:sysClr val="window" lastClr="C7EDCC"/>
                </a:gs>
                <a:gs pos="37000">
                  <a:sysClr val="window" lastClr="C7EDCC">
                    <a:lumMod val="85000"/>
                  </a:sysClr>
                </a:gs>
                <a:gs pos="22000">
                  <a:sysClr val="window" lastClr="C7EDCC"/>
                </a:gs>
                <a:gs pos="100000">
                  <a:sysClr val="window" lastClr="C7EDCC">
                    <a:lumMod val="75000"/>
                  </a:sysClr>
                </a:gs>
              </a:gsLst>
              <a:lin ang="1200000" scaled="0"/>
              <a:tileRect/>
            </a:gradFill>
            <a:prstDash val="solid"/>
            <a:miter lim="800000"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txBody>
          <a:bodyPr lIns="65019" tIns="32509" rIns="65019" bIns="32509" rtlCol="0" anchor="ctr"/>
          <a:lstStyle/>
          <a:p>
            <a:pPr defTabSz="65019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kern="0" dirty="0" smtClean="0">
                <a:solidFill>
                  <a:sysClr val="window" lastClr="C7ED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、舰载网络发展趋势</a:t>
            </a:r>
            <a:endParaRPr lang="zh-CN" altLang="en-US" sz="2000" kern="0" dirty="0">
              <a:solidFill>
                <a:sysClr val="window" lastClr="C7ED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Z:\图片素材\通用素材\所标名称组合\所标JARI组合（上下）-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886" y="81747"/>
            <a:ext cx="568340" cy="73740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503" y="987574"/>
            <a:ext cx="8950135" cy="40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6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6680" y="987574"/>
            <a:ext cx="817320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全舰网络</a:t>
            </a:r>
            <a:r>
              <a:rPr lang="zh-CN" altLang="zh-CN" sz="2000" b="1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一体化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：以太网为主体，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统一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技术体制，传输设备共用，全网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数据</a:t>
            </a:r>
            <a:r>
              <a:rPr lang="en-US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IP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化，提供</a:t>
            </a:r>
            <a:r>
              <a:rPr lang="en-US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1G/10G/40G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等多种数据传输通道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b="1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时间敏感融合传输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统筹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大系统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传输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带宽、实时性、业务类型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等差异化需求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，构建多业务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融合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共网、时间敏感传输通道；</a:t>
            </a:r>
            <a:endParaRPr lang="en-US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zh-CN" sz="2000" b="1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网络基础架构升级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从“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设备定义</a:t>
            </a:r>
            <a:r>
              <a:rPr lang="zh-CN" altLang="zh-CN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网络”向“软件定义网络”</a:t>
            </a:r>
            <a:r>
              <a:rPr lang="zh-CN" altLang="zh-CN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转变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，提升</a:t>
            </a:r>
            <a:r>
              <a:rPr lang="zh-CN" altLang="en-US" sz="2000" dirty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全网集中管控能力</a:t>
            </a:r>
            <a:r>
              <a:rPr lang="zh-CN" altLang="en-US" sz="2000" dirty="0" smtClean="0">
                <a:ln w="3175">
                  <a:noFill/>
                </a:ln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zh-CN" sz="2000" dirty="0">
              <a:ln w="3175">
                <a:noFill/>
              </a:ln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indent="457200"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全舰网络一体化，共网传输，子网隔离。</a:t>
            </a:r>
            <a:endParaRPr lang="en-US" altLang="zh-CN" sz="2000" b="1" dirty="0">
              <a:ln w="3175">
                <a:noFill/>
              </a:ln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95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第一PPT，www.1ppt.com">
  <a:themeElements>
    <a:clrScheme name="自定义 5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0070C0"/>
      </a:hlink>
      <a:folHlink>
        <a:srgbClr val="00B0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23937</TotalTime>
  <Pages>0</Pages>
  <Words>1314</Words>
  <Characters>0</Characters>
  <Application>Microsoft Office PowerPoint</Application>
  <DocSecurity>0</DocSecurity>
  <PresentationFormat>全屏显示(16:9)</PresentationFormat>
  <Lines>0</Lines>
  <Paragraphs>208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石现</dc:creator>
  <cp:lastModifiedBy>cs</cp:lastModifiedBy>
  <cp:revision>3422</cp:revision>
  <cp:lastPrinted>2011-06-10T05:35:31Z</cp:lastPrinted>
  <dcterms:created xsi:type="dcterms:W3CDTF">1601-01-01T00:00:00Z</dcterms:created>
  <dcterms:modified xsi:type="dcterms:W3CDTF">2019-10-15T03:12:40Z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2052-8.1.0.3035</vt:lpwstr>
  </property>
</Properties>
</file>