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5" r:id="rId4"/>
    <p:sldId id="267" r:id="rId5"/>
    <p:sldId id="268" r:id="rId6"/>
    <p:sldId id="269" r:id="rId7"/>
    <p:sldId id="270" r:id="rId8"/>
    <p:sldId id="271" r:id="rId9"/>
    <p:sldId id="274" r:id="rId10"/>
    <p:sldId id="265" r:id="rId11"/>
    <p:sldId id="266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94682"/>
  </p:normalViewPr>
  <p:slideViewPr>
    <p:cSldViewPr snapToObjects="1">
      <p:cViewPr>
        <p:scale>
          <a:sx n="122" d="100"/>
          <a:sy n="122" d="100"/>
        </p:scale>
        <p:origin x="248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736DD-4D4D-6C42-9011-B72434C9F326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A8C2-2AA7-F44F-A301-63B5BA18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4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0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3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6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30796-C067-7541-8302-CDF7984BAA21}" type="datetimeFigureOut">
              <a:rPr lang="en-US" smtClean="0"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6973-7734-A345-B854-BF81A0EF1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IETF DetNet and IEEE 802.1 Time-Sensitive Networking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update</a:t>
            </a:r>
            <a:endParaRPr lang="en-US" dirty="0" smtClean="0"/>
          </a:p>
          <a:p>
            <a:r>
              <a:rPr lang="en-US" dirty="0" smtClean="0"/>
              <a:t>IEEE / IETF Coordination Committee, </a:t>
            </a:r>
            <a:r>
              <a:rPr lang="en-US" dirty="0" smtClean="0"/>
              <a:t>Prague, </a:t>
            </a:r>
            <a:r>
              <a:rPr lang="en-US" dirty="0" smtClean="0"/>
              <a:t>July, 2017</a:t>
            </a:r>
          </a:p>
          <a:p>
            <a:r>
              <a:rPr lang="en-US" dirty="0" smtClean="0"/>
              <a:t>Norman Finn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1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IETF Deterministic Networking WG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DetNet is in the Routing Area, AD Deborah </a:t>
            </a:r>
            <a:r>
              <a:rPr lang="en-US" dirty="0" err="1" smtClean="0"/>
              <a:t>Brungard</a:t>
            </a:r>
            <a:endParaRPr lang="en-US" dirty="0" smtClean="0"/>
          </a:p>
          <a:p>
            <a:r>
              <a:rPr lang="en-US" dirty="0" smtClean="0"/>
              <a:t>Charter approved October 5, 2015</a:t>
            </a:r>
          </a:p>
          <a:p>
            <a:r>
              <a:rPr lang="en-US" dirty="0" smtClean="0"/>
              <a:t>Chairs: Pat </a:t>
            </a:r>
            <a:r>
              <a:rPr lang="en-US" dirty="0" err="1" smtClean="0"/>
              <a:t>Thaler</a:t>
            </a:r>
            <a:r>
              <a:rPr lang="en-US" dirty="0" smtClean="0"/>
              <a:t>, Lou Berger</a:t>
            </a:r>
          </a:p>
          <a:p>
            <a:r>
              <a:rPr lang="en-US" dirty="0" smtClean="0"/>
              <a:t>3 face-to-face meetings / year, 2-3 hours/meeting,</a:t>
            </a:r>
          </a:p>
          <a:p>
            <a:r>
              <a:rPr lang="en-US" dirty="0" smtClean="0"/>
              <a:t>2 hours/week teleconferences</a:t>
            </a:r>
          </a:p>
          <a:p>
            <a:r>
              <a:rPr lang="en-US" dirty="0" smtClean="0"/>
              <a:t>Appreciable, but not heavy, activity on 3 mailing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4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DetNet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drafts adopted by WG:</a:t>
            </a:r>
          </a:p>
          <a:p>
            <a:pPr lvl="1"/>
            <a:r>
              <a:rPr lang="en-US" dirty="0"/>
              <a:t>Deterministic Networking Architecture</a:t>
            </a:r>
          </a:p>
          <a:p>
            <a:pPr lvl="1"/>
            <a:r>
              <a:rPr lang="en-US" dirty="0"/>
              <a:t>Deterministic Networking Use Cases</a:t>
            </a:r>
          </a:p>
          <a:p>
            <a:pPr lvl="1"/>
            <a:r>
              <a:rPr lang="en-US" dirty="0"/>
              <a:t>One or both may progress from this </a:t>
            </a:r>
            <a:r>
              <a:rPr lang="en-US" dirty="0" smtClean="0"/>
              <a:t>meeting</a:t>
            </a:r>
          </a:p>
          <a:p>
            <a:r>
              <a:rPr lang="en-US" dirty="0" smtClean="0"/>
              <a:t>Other DetNet drafts:</a:t>
            </a:r>
          </a:p>
          <a:p>
            <a:pPr lvl="1"/>
            <a:r>
              <a:rPr lang="en-US" dirty="0" smtClean="0"/>
              <a:t>4 Additional use cases</a:t>
            </a:r>
          </a:p>
          <a:p>
            <a:pPr lvl="1"/>
            <a:r>
              <a:rPr lang="en-US" dirty="0" smtClean="0"/>
              <a:t>1 Security</a:t>
            </a:r>
          </a:p>
          <a:p>
            <a:pPr lvl="1"/>
            <a:r>
              <a:rPr lang="en-US" dirty="0" smtClean="0"/>
              <a:t>1 Data plane</a:t>
            </a:r>
          </a:p>
          <a:p>
            <a:pPr lvl="1"/>
            <a:r>
              <a:rPr lang="en-US" dirty="0"/>
              <a:t>2</a:t>
            </a:r>
            <a:r>
              <a:rPr lang="en-US" dirty="0" smtClean="0"/>
              <a:t> Information model</a:t>
            </a:r>
          </a:p>
          <a:p>
            <a:pPr lvl="1"/>
            <a:r>
              <a:rPr lang="en-US" dirty="0" smtClean="0"/>
              <a:t>1 Architecture</a:t>
            </a:r>
          </a:p>
          <a:p>
            <a:pPr lvl="1"/>
            <a:r>
              <a:rPr lang="en-US" dirty="0" smtClean="0"/>
              <a:t>1 Control plane</a:t>
            </a:r>
          </a:p>
          <a:p>
            <a:pPr lvl="1"/>
            <a:r>
              <a:rPr lang="en-US" dirty="0" smtClean="0"/>
              <a:t>A few are likely to be adopted from this meeting, especially the data plane draft.</a:t>
            </a:r>
          </a:p>
        </p:txBody>
      </p:sp>
    </p:spTree>
    <p:extLst>
      <p:ext uri="{BB962C8B-B14F-4D97-AF65-F5344CB8AC3E}">
        <p14:creationId xmlns:p14="http://schemas.microsoft.com/office/powerpoint/2010/main" val="189807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DetNet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one year behind original milestones.</a:t>
            </a:r>
          </a:p>
          <a:p>
            <a:r>
              <a:rPr lang="en-US" dirty="0"/>
              <a:t>Standards are often ahead of products.</a:t>
            </a:r>
          </a:p>
          <a:p>
            <a:r>
              <a:rPr lang="en-US" dirty="0" smtClean="0"/>
              <a:t>The target users are still awakening to the value of networking, and to the differences between bridging and routing.</a:t>
            </a:r>
          </a:p>
        </p:txBody>
      </p:sp>
    </p:spTree>
    <p:extLst>
      <p:ext uri="{BB962C8B-B14F-4D97-AF65-F5344CB8AC3E}">
        <p14:creationId xmlns:p14="http://schemas.microsoft.com/office/powerpoint/2010/main" val="117129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Cooperation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Significant common membership</a:t>
            </a:r>
          </a:p>
          <a:p>
            <a:pPr lvl="1"/>
            <a:r>
              <a:rPr lang="en-US" dirty="0" smtClean="0"/>
              <a:t>More than half of active DetNet participants are also active in TSN.</a:t>
            </a:r>
          </a:p>
          <a:p>
            <a:pPr lvl="1"/>
            <a:r>
              <a:rPr lang="en-US" dirty="0" smtClean="0"/>
              <a:t>Official liaisons have not been necessary.</a:t>
            </a:r>
          </a:p>
          <a:p>
            <a:r>
              <a:rPr lang="en-US" dirty="0" smtClean="0"/>
              <a:t>Apparent agreement on L2 vs. L3 data plane issues.</a:t>
            </a:r>
          </a:p>
          <a:p>
            <a:r>
              <a:rPr lang="en-US" dirty="0" smtClean="0"/>
              <a:t>Work on information models (YANG) is just blossoming in both TSN and DetNet.</a:t>
            </a:r>
          </a:p>
          <a:p>
            <a:pPr lvl="1"/>
            <a:r>
              <a:rPr lang="en-US" dirty="0" smtClean="0"/>
              <a:t>There is a potential for conflict; perhaps a mailing list and teleconference series for information modeling is in order.</a:t>
            </a:r>
          </a:p>
          <a:p>
            <a:r>
              <a:rPr lang="en-US" dirty="0" smtClean="0"/>
              <a:t>Potential participants must ask in order to get access to TSN resources.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All in all, cooperation has been very successful.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1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common vision</a:t>
            </a:r>
            <a:endParaRPr lang="en-US" dirty="0" smtClean="0"/>
          </a:p>
          <a:p>
            <a:r>
              <a:rPr lang="en-US" dirty="0" smtClean="0"/>
              <a:t>TSN description and status</a:t>
            </a:r>
            <a:endParaRPr lang="en-US" dirty="0" smtClean="0"/>
          </a:p>
          <a:p>
            <a:r>
              <a:rPr lang="en-US" dirty="0" smtClean="0"/>
              <a:t>DetNet description and status</a:t>
            </a:r>
            <a:endParaRPr lang="en-US" dirty="0" smtClean="0"/>
          </a:p>
          <a:p>
            <a:r>
              <a:rPr lang="en-US" dirty="0" smtClean="0"/>
              <a:t>Cooperation status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 and DetNet: a common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DetNet/TSN data stream:</a:t>
            </a:r>
          </a:p>
          <a:p>
            <a:pPr lvl="1"/>
            <a:r>
              <a:rPr lang="en-US" dirty="0" smtClean="0"/>
              <a:t>May be unicast or multicast.</a:t>
            </a:r>
          </a:p>
          <a:p>
            <a:pPr lvl="1"/>
            <a:r>
              <a:rPr lang="en-US" dirty="0" smtClean="0"/>
              <a:t>Has an absolute maximum bandwidth, and uses most of it.</a:t>
            </a:r>
          </a:p>
          <a:p>
            <a:pPr lvl="1"/>
            <a:r>
              <a:rPr lang="en-US" dirty="0" smtClean="0"/>
              <a:t>Requires an absolute upper bound on end-to-end latency.</a:t>
            </a:r>
          </a:p>
          <a:p>
            <a:pPr lvl="1"/>
            <a:r>
              <a:rPr lang="en-US" dirty="0" smtClean="0"/>
              <a:t>Requires 0 congestion loss in the network.</a:t>
            </a:r>
          </a:p>
          <a:p>
            <a:pPr lvl="1"/>
            <a:r>
              <a:rPr lang="en-US" dirty="0" smtClean="0"/>
              <a:t>May require extraordinary protection against random or equipment failures.</a:t>
            </a:r>
          </a:p>
          <a:p>
            <a:pPr lvl="1"/>
            <a:r>
              <a:rPr lang="en-US" dirty="0" smtClean="0"/>
              <a:t>Can afford to make and wait for a resource reservation to obtain these goals.</a:t>
            </a:r>
          </a:p>
          <a:p>
            <a:r>
              <a:rPr lang="en-US" dirty="0" smtClean="0"/>
              <a:t>A small to enterprise-sized network can carry any mix of TSN and non-TSN traffic.</a:t>
            </a:r>
          </a:p>
          <a:p>
            <a:r>
              <a:rPr lang="en-US" dirty="0" smtClean="0"/>
              <a:t>DetNet/TSN applications typically require time synch to &lt; 1 µS.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3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Time-Sensitive Networking Task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TSN is one of 5 Task Groups of the IEEE 802.1 Higher-layer LAN Protocols Working Group of the IEEE 802 LAN/MAN Standards Committee.</a:t>
            </a:r>
          </a:p>
          <a:p>
            <a:r>
              <a:rPr lang="en-US" dirty="0" smtClean="0"/>
              <a:t>IEEE 802.1 chair: Glenn Parsons.  TSN chair: </a:t>
            </a:r>
            <a:r>
              <a:rPr lang="en-US" dirty="0" err="1" smtClean="0"/>
              <a:t>János</a:t>
            </a:r>
            <a:r>
              <a:rPr lang="en-US" dirty="0" smtClean="0"/>
              <a:t> </a:t>
            </a:r>
            <a:r>
              <a:rPr lang="en-US" dirty="0" err="1" smtClean="0"/>
              <a:t>Farkas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TSN TG (née AVB TG) has been active since 2005.</a:t>
            </a:r>
          </a:p>
          <a:p>
            <a:r>
              <a:rPr lang="en-US" dirty="0" smtClean="0"/>
              <a:t>Typically, 2/3 of the 50-60 voting members of 802.1 participate in TSN.</a:t>
            </a:r>
          </a:p>
          <a:p>
            <a:r>
              <a:rPr lang="en-US" dirty="0" smtClean="0"/>
              <a:t>Six face-to-face meetings / year, approx. 24-32 hours / meeting</a:t>
            </a:r>
          </a:p>
          <a:p>
            <a:r>
              <a:rPr lang="en-US" dirty="0" smtClean="0"/>
              <a:t>2 hours/week teleconferences.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8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 completed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Amendments to IEEE Std 802.1Q Bridges and Bridged Networks:</a:t>
            </a:r>
          </a:p>
          <a:p>
            <a:pPr lvl="1"/>
            <a:r>
              <a:rPr lang="en-US" dirty="0" smtClean="0"/>
              <a:t>802.1Qat	Stream </a:t>
            </a:r>
            <a:r>
              <a:rPr lang="en-US" dirty="0"/>
              <a:t>advertisements and resource reservation</a:t>
            </a:r>
          </a:p>
          <a:p>
            <a:pPr lvl="1"/>
            <a:r>
              <a:rPr lang="en-US" dirty="0" smtClean="0"/>
              <a:t>802.1Qav	Credit-based </a:t>
            </a:r>
            <a:r>
              <a:rPr lang="en-US" dirty="0"/>
              <a:t>shaper</a:t>
            </a:r>
          </a:p>
          <a:p>
            <a:pPr lvl="1"/>
            <a:r>
              <a:rPr lang="en-US" dirty="0" smtClean="0"/>
              <a:t>802.1Qbu	Transmission </a:t>
            </a:r>
            <a:r>
              <a:rPr lang="en-US" dirty="0"/>
              <a:t>preemption (along with IEEE Std 802.3br)</a:t>
            </a:r>
          </a:p>
          <a:p>
            <a:pPr lvl="1"/>
            <a:r>
              <a:rPr lang="en-US" dirty="0" smtClean="0"/>
              <a:t>802.1Qbv	Time </a:t>
            </a:r>
            <a:r>
              <a:rPr lang="en-US" dirty="0"/>
              <a:t>scheduled output queues</a:t>
            </a:r>
          </a:p>
          <a:p>
            <a:pPr lvl="1"/>
            <a:r>
              <a:rPr lang="en-US" dirty="0" smtClean="0"/>
              <a:t>802.1Qca	Extensions </a:t>
            </a:r>
            <a:r>
              <a:rPr lang="en-US" dirty="0"/>
              <a:t>to ISIS for multi-pathing and reservations</a:t>
            </a:r>
          </a:p>
          <a:p>
            <a:pPr lvl="1"/>
            <a:r>
              <a:rPr lang="en-US" dirty="0" smtClean="0"/>
              <a:t>802.1Qch	Cyclic </a:t>
            </a:r>
            <a:r>
              <a:rPr lang="en-US" dirty="0"/>
              <a:t>Queuing and Forwarding</a:t>
            </a:r>
          </a:p>
          <a:p>
            <a:pPr lvl="1"/>
            <a:r>
              <a:rPr lang="en-US" dirty="0" smtClean="0"/>
              <a:t>802.1Qci	Per-Stream </a:t>
            </a:r>
            <a:r>
              <a:rPr lang="en-US" dirty="0"/>
              <a:t>Filtering and Policing</a:t>
            </a:r>
            <a:endParaRPr lang="en-US" dirty="0" smtClean="0"/>
          </a:p>
          <a:p>
            <a:r>
              <a:rPr lang="en-US" dirty="0" smtClean="0"/>
              <a:t>Stand-alone IEEE standards:</a:t>
            </a:r>
          </a:p>
          <a:p>
            <a:pPr lvl="1"/>
            <a:r>
              <a:rPr lang="en-US" dirty="0" smtClean="0"/>
              <a:t>802.1AS	Timing and Synchronization</a:t>
            </a:r>
          </a:p>
          <a:p>
            <a:pPr lvl="1"/>
            <a:r>
              <a:rPr lang="en-US" dirty="0" smtClean="0"/>
              <a:t>802.1BA	Profile for plug-and play AVB networks</a:t>
            </a:r>
          </a:p>
          <a:p>
            <a:pPr lvl="1"/>
            <a:r>
              <a:rPr lang="en-US" dirty="0" smtClean="0"/>
              <a:t>802.1CB	Frame Replication and Elimination for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 standards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Amendments to IEEE Std 802.1Q Bridges and Bridged Networks:</a:t>
            </a:r>
          </a:p>
          <a:p>
            <a:pPr lvl="1"/>
            <a:r>
              <a:rPr lang="en-US" dirty="0" smtClean="0"/>
              <a:t>802.1Qcc  Enhancements for stream reservation protocol</a:t>
            </a:r>
          </a:p>
          <a:p>
            <a:pPr lvl="1"/>
            <a:r>
              <a:rPr lang="en-US" dirty="0" smtClean="0"/>
              <a:t>802.1Qcp YANG models for bridges</a:t>
            </a:r>
          </a:p>
          <a:p>
            <a:pPr lvl="1"/>
            <a:r>
              <a:rPr lang="en-US" dirty="0" smtClean="0"/>
              <a:t>802.1Qcr	  Asynchronous Traffic Shaping</a:t>
            </a:r>
          </a:p>
          <a:p>
            <a:pPr lvl="1"/>
            <a:r>
              <a:rPr lang="en-US" dirty="0" smtClean="0"/>
              <a:t>802.1Qcw YANG models for all TSN queuing and filtering techniques</a:t>
            </a:r>
          </a:p>
          <a:p>
            <a:r>
              <a:rPr lang="en-US" dirty="0" smtClean="0"/>
              <a:t>Stand-alone IEEE standards:</a:t>
            </a:r>
          </a:p>
          <a:p>
            <a:pPr lvl="1"/>
            <a:r>
              <a:rPr lang="en-US" dirty="0" smtClean="0"/>
              <a:t>802.1AS	 Timing and Synchronization revision and enhancements</a:t>
            </a:r>
          </a:p>
          <a:p>
            <a:pPr lvl="1"/>
            <a:r>
              <a:rPr lang="en-US" dirty="0" smtClean="0"/>
              <a:t>802.1CM	 Profile for CPRI front-haul networks over bridges</a:t>
            </a:r>
          </a:p>
          <a:p>
            <a:pPr lvl="1"/>
            <a:r>
              <a:rPr lang="en-US" dirty="0" smtClean="0"/>
              <a:t>802.1CS	 Link-local Registration Protocol</a:t>
            </a:r>
          </a:p>
        </p:txBody>
      </p:sp>
    </p:spTree>
    <p:extLst>
      <p:ext uri="{BB962C8B-B14F-4D97-AF65-F5344CB8AC3E}">
        <p14:creationId xmlns:p14="http://schemas.microsoft.com/office/powerpoint/2010/main" val="193244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 interest, actual deployments.</a:t>
            </a:r>
          </a:p>
          <a:p>
            <a:r>
              <a:rPr lang="en-US" dirty="0" smtClean="0"/>
              <a:t>Many vendors, including major bridge/switch vendors, claim compliance with AVB standards.</a:t>
            </a:r>
          </a:p>
          <a:p>
            <a:r>
              <a:rPr lang="en-US" dirty="0" smtClean="0"/>
              <a:t>Multiple vendors are claiming compliance with just-completed TSN standards, including credit-based shapers and cyclic queuing and forwarding.</a:t>
            </a:r>
          </a:p>
          <a:p>
            <a:r>
              <a:rPr lang="en-US" dirty="0" smtClean="0"/>
              <a:t>Active participation in TSN and in industry fora (ODVA, </a:t>
            </a:r>
            <a:r>
              <a:rPr lang="en-US" dirty="0" err="1" smtClean="0"/>
              <a:t>Avnu</a:t>
            </a:r>
            <a:r>
              <a:rPr lang="en-US" dirty="0" smtClean="0"/>
              <a:t>) by industrial, automotive, infotainment, and audio-video studio users.</a:t>
            </a:r>
          </a:p>
          <a:p>
            <a:r>
              <a:rPr lang="en-US" dirty="0" smtClean="0"/>
              <a:t>IEEE 802.3 has several TSN-specific MAC/PHYs started or starting.</a:t>
            </a:r>
            <a:endParaRPr lang="en-US" dirty="0"/>
          </a:p>
          <a:p>
            <a:r>
              <a:rPr lang="en-US" dirty="0" smtClean="0"/>
              <a:t>AVB deployment is growing.  TSN deployments have commenced.</a:t>
            </a:r>
          </a:p>
        </p:txBody>
      </p:sp>
    </p:spTree>
    <p:extLst>
      <p:ext uri="{BB962C8B-B14F-4D97-AF65-F5344CB8AC3E}">
        <p14:creationId xmlns:p14="http://schemas.microsoft.com/office/powerpoint/2010/main" val="10412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Vendors and customers have both been waiting for each other.</a:t>
            </a:r>
          </a:p>
          <a:p>
            <a:r>
              <a:rPr lang="en-US" dirty="0" smtClean="0"/>
              <a:t>Many relatively small vendors of end stations must make a big leap from dedicated digital busses to a protocol stack.</a:t>
            </a:r>
          </a:p>
          <a:p>
            <a:r>
              <a:rPr lang="en-US" dirty="0" smtClean="0"/>
              <a:t>Standards are often ahead of products.</a:t>
            </a:r>
          </a:p>
          <a:p>
            <a:r>
              <a:rPr lang="en-US" dirty="0" smtClean="0"/>
              <a:t>No support for routers.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vendor can build a network claiming compliance to TSN standards that meet all of the goals in the “common vision”, above.</a:t>
            </a:r>
          </a:p>
          <a:p>
            <a:r>
              <a:rPr lang="en-US" dirty="0" smtClean="0"/>
              <a:t>There are gaps in management capabilities that hinder interoperability among different vendors, for which projects are now in place to close.</a:t>
            </a:r>
          </a:p>
          <a:p>
            <a:r>
              <a:rPr lang="en-US" dirty="0" smtClean="0"/>
              <a:t>Additional capabilities, as requested by certain verticals, are now in progress.</a:t>
            </a:r>
          </a:p>
        </p:txBody>
      </p:sp>
    </p:spTree>
    <p:extLst>
      <p:ext uri="{BB962C8B-B14F-4D97-AF65-F5344CB8AC3E}">
        <p14:creationId xmlns:p14="http://schemas.microsoft.com/office/powerpoint/2010/main" val="8684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698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IETF DetNet and IEEE 802.1 Time-Sensitive Networking</vt:lpstr>
      <vt:lpstr>Outline</vt:lpstr>
      <vt:lpstr>TSN and DetNet: a common vision</vt:lpstr>
      <vt:lpstr>Time-Sensitive Networking Task Group</vt:lpstr>
      <vt:lpstr>TSN completed standards</vt:lpstr>
      <vt:lpstr>TSN standards in progress</vt:lpstr>
      <vt:lpstr>TSN Acceptance</vt:lpstr>
      <vt:lpstr>TSN issues</vt:lpstr>
      <vt:lpstr>TSN summary</vt:lpstr>
      <vt:lpstr>IETF Deterministic Networking WG</vt:lpstr>
      <vt:lpstr>DetNet status</vt:lpstr>
      <vt:lpstr>DetNet issues</vt:lpstr>
      <vt:lpstr>Cooperation status</vt:lpstr>
    </vt:vector>
  </TitlesOfParts>
  <Manager/>
  <Company>Huawei Technologies Co. Ltd</Company>
  <LinksUpToDate>false</LinksUpToDate>
  <SharedDoc>false</SharedDoc>
  <HyperlinkBase/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DetNet and Time-Sensitive Networking</dc:title>
  <dc:subject/>
  <dc:creator>Norman Finn</dc:creator>
  <cp:keywords/>
  <dc:description/>
  <cp:lastModifiedBy>Norman Finn</cp:lastModifiedBy>
  <cp:revision>208</cp:revision>
  <dcterms:created xsi:type="dcterms:W3CDTF">2017-03-17T21:12:34Z</dcterms:created>
  <dcterms:modified xsi:type="dcterms:W3CDTF">2017-07-15T08:43:58Z</dcterms:modified>
  <cp:category/>
</cp:coreProperties>
</file>