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13"/>
  </p:notesMasterIdLst>
  <p:handoutMasterIdLst>
    <p:handoutMasterId r:id="rId14"/>
  </p:handoutMasterIdLst>
  <p:sldIdLst>
    <p:sldId id="256" r:id="rId4"/>
    <p:sldId id="447" r:id="rId5"/>
    <p:sldId id="359" r:id="rId6"/>
    <p:sldId id="448" r:id="rId7"/>
    <p:sldId id="351" r:id="rId8"/>
    <p:sldId id="366" r:id="rId9"/>
    <p:sldId id="318" r:id="rId10"/>
    <p:sldId id="361" r:id="rId11"/>
    <p:sldId id="3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D7CD49-348D-42DB-BE13-B05BB44EC5D1}">
          <p14:sldIdLst>
            <p14:sldId id="256"/>
            <p14:sldId id="447"/>
            <p14:sldId id="359"/>
            <p14:sldId id="448"/>
            <p14:sldId id="351"/>
            <p14:sldId id="366"/>
            <p14:sldId id="318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00"/>
    <a:srgbClr val="EF942F"/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3151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Ile to </a:t>
            </a:r>
            <a:r>
              <a:rPr lang="en-GB" dirty="0" err="1"/>
              <a:t>kosztuje</a:t>
            </a:r>
            <a:endParaRPr lang="en-GB" dirty="0"/>
          </a:p>
          <a:p>
            <a:r>
              <a:rPr lang="en-GB" dirty="0"/>
              <a:t>To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zidentyfikowane</a:t>
            </a:r>
            <a:r>
              <a:rPr lang="en-GB" dirty="0"/>
              <a:t> </a:t>
            </a:r>
            <a:r>
              <a:rPr lang="en-GB" dirty="0" err="1"/>
              <a:t>uslugi</a:t>
            </a:r>
            <a:r>
              <a:rPr lang="en-GB" dirty="0"/>
              <a:t> z </a:t>
            </a:r>
            <a:r>
              <a:rPr lang="en-GB" dirty="0" err="1"/>
              <a:t>ktorych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budowac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system.</a:t>
            </a:r>
          </a:p>
          <a:p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wyzwanie</a:t>
            </a:r>
            <a:r>
              <a:rPr lang="en-GB" dirty="0"/>
              <a:t> do </a:t>
            </a:r>
            <a:r>
              <a:rPr lang="en-GB" dirty="0" err="1"/>
              <a:t>pobranie</a:t>
            </a:r>
            <a:r>
              <a:rPr lang="en-GB" dirty="0"/>
              <a:t>(</a:t>
            </a:r>
            <a:r>
              <a:rPr lang="en-GB" dirty="0" err="1"/>
              <a:t>pobieranie</a:t>
            </a:r>
            <a:r>
              <a:rPr lang="en-GB" dirty="0"/>
              <a:t>)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zaladowanie</a:t>
            </a:r>
            <a:r>
              <a:rPr lang="en-GB" dirty="0"/>
              <a:t> ich do </a:t>
            </a:r>
            <a:r>
              <a:rPr lang="en-GB" dirty="0" err="1"/>
              <a:t>chmury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 Lake Storage.</a:t>
            </a:r>
          </a:p>
          <a:p>
            <a:r>
              <a:rPr lang="en-GB" dirty="0"/>
              <a:t>Aby </a:t>
            </a:r>
            <a:r>
              <a:rPr lang="en-GB" dirty="0" err="1"/>
              <a:t>uzystac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znajdujacych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w </a:t>
            </a:r>
            <a:r>
              <a:rPr lang="en-GB" dirty="0" err="1"/>
              <a:t>zrodlach</a:t>
            </a:r>
            <a:r>
              <a:rPr lang="en-GB" dirty="0"/>
              <a:t> </a:t>
            </a:r>
            <a:r>
              <a:rPr lang="en-GB" dirty="0" err="1"/>
              <a:t>onPremise</a:t>
            </a:r>
            <a:r>
              <a:rPr lang="en-GB" dirty="0"/>
              <a:t> za </a:t>
            </a:r>
            <a:r>
              <a:rPr lang="en-GB" dirty="0" err="1"/>
              <a:t>posrednictwem</a:t>
            </a:r>
            <a:r>
              <a:rPr lang="en-GB" dirty="0"/>
              <a:t> ADF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zainstalowac</a:t>
            </a:r>
            <a:r>
              <a:rPr lang="en-GB" dirty="0"/>
              <a:t> </a:t>
            </a:r>
            <a:r>
              <a:rPr lang="en-GB" dirty="0" err="1"/>
              <a:t>dodatkowy</a:t>
            </a:r>
            <a:r>
              <a:rPr lang="en-GB" dirty="0"/>
              <a:t> component po </a:t>
            </a:r>
            <a:r>
              <a:rPr lang="en-GB" dirty="0" err="1"/>
              <a:t>stronie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zrodla</a:t>
            </a:r>
            <a:r>
              <a:rPr lang="en-GB" dirty="0"/>
              <a:t> – do ADF </a:t>
            </a:r>
            <a:r>
              <a:rPr lang="en-GB" dirty="0" err="1"/>
              <a:t>Sefl</a:t>
            </a:r>
            <a:r>
              <a:rPr lang="en-GB" dirty="0"/>
              <a:t>-hosted Integration Runtime</a:t>
            </a:r>
          </a:p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zinatslowy</a:t>
            </a:r>
            <a:r>
              <a:rPr lang="en-GB" dirty="0"/>
              <a:t> integration runtime </a:t>
            </a:r>
            <a:r>
              <a:rPr lang="en-GB" dirty="0" err="1"/>
              <a:t>mozmy</a:t>
            </a:r>
            <a:r>
              <a:rPr lang="en-GB" dirty="0"/>
              <a:t> </a:t>
            </a:r>
            <a:r>
              <a:rPr lang="en-GB" dirty="0" err="1"/>
              <a:t>przystapic</a:t>
            </a:r>
            <a:r>
              <a:rPr lang="en-GB" dirty="0"/>
              <a:t> do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/>
              <a:t>I </a:t>
            </a:r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 problem do </a:t>
            </a:r>
            <a:r>
              <a:rPr lang="en-GB" dirty="0" err="1"/>
              <a:t>rozwiazania</a:t>
            </a:r>
            <a:r>
              <a:rPr lang="en-GB" dirty="0"/>
              <a:t> </a:t>
            </a:r>
          </a:p>
          <a:p>
            <a:r>
              <a:rPr lang="en-GB" dirty="0"/>
              <a:t>1 –</a:t>
            </a:r>
            <a:r>
              <a:rPr lang="en-GB" dirty="0" err="1"/>
              <a:t>wiemy</a:t>
            </a:r>
            <a:r>
              <a:rPr lang="en-GB" dirty="0"/>
              <a:t> ze aby </a:t>
            </a:r>
            <a:r>
              <a:rPr lang="en-GB" dirty="0" err="1"/>
              <a:t>pobrac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przygtowowac</a:t>
            </a:r>
            <a:r>
              <a:rPr lang="en-GB" dirty="0"/>
              <a:t> </a:t>
            </a:r>
            <a:r>
              <a:rPr lang="en-GB" dirty="0" err="1"/>
              <a:t>ponad</a:t>
            </a:r>
            <a:r>
              <a:rPr lang="en-GB" dirty="0"/>
              <a:t> 100 </a:t>
            </a:r>
            <a:r>
              <a:rPr lang="en-GB" dirty="0" err="1"/>
              <a:t>zapytan</a:t>
            </a:r>
            <a:r>
              <a:rPr lang="en-GB" dirty="0"/>
              <a:t> –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kazdego</a:t>
            </a:r>
            <a:r>
              <a:rPr lang="en-GB" dirty="0"/>
              <a:t> </a:t>
            </a:r>
            <a:r>
              <a:rPr lang="en-GB" dirty="0" err="1"/>
              <a:t>zytania</a:t>
            </a:r>
            <a:r>
              <a:rPr lang="en-GB" dirty="0"/>
              <a:t> </a:t>
            </a:r>
            <a:r>
              <a:rPr lang="en-GB" dirty="0" err="1"/>
              <a:t>potrzebujmy</a:t>
            </a:r>
            <a:r>
              <a:rPr lang="en-GB" dirty="0"/>
              <a:t> </a:t>
            </a:r>
            <a:r>
              <a:rPr lang="en-GB" dirty="0" err="1"/>
              <a:t>osobnego</a:t>
            </a:r>
            <a:r>
              <a:rPr lang="en-GB" dirty="0"/>
              <a:t> pipeline </a:t>
            </a:r>
          </a:p>
          <a:p>
            <a:r>
              <a:rPr lang="en-GB" dirty="0"/>
              <a:t>2 problem – to </a:t>
            </a:r>
            <a:r>
              <a:rPr lang="en-GB" dirty="0" err="1"/>
              <a:t>przyrostowe</a:t>
            </a:r>
            <a:r>
              <a:rPr lang="en-GB" dirty="0"/>
              <a:t> </a:t>
            </a:r>
            <a:r>
              <a:rPr lang="en-GB" dirty="0" err="1"/>
              <a:t>pobieranie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</a:t>
            </a:r>
            <a:r>
              <a:rPr lang="en-GB" dirty="0" err="1"/>
              <a:t>chcemy</a:t>
            </a:r>
            <a:r>
              <a:rPr lang="en-GB" dirty="0"/>
              <a:t> aby </a:t>
            </a:r>
            <a:r>
              <a:rPr lang="en-GB" dirty="0" err="1"/>
              <a:t>kazdego</a:t>
            </a:r>
            <a:r>
              <a:rPr lang="en-GB" dirty="0"/>
              <a:t> </a:t>
            </a:r>
            <a:r>
              <a:rPr lang="en-GB" dirty="0" err="1"/>
              <a:t>kolejnego</a:t>
            </a:r>
            <a:r>
              <a:rPr lang="en-GB" dirty="0"/>
              <a:t> </a:t>
            </a:r>
            <a:r>
              <a:rPr lang="en-GB" dirty="0" err="1"/>
              <a:t>dnia</a:t>
            </a:r>
            <a:r>
              <a:rPr lang="en-GB" dirty="0"/>
              <a:t> </a:t>
            </a:r>
            <a:r>
              <a:rPr lang="en-GB" dirty="0" err="1"/>
              <a:t>pobierac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nowe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8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podeszlismy</a:t>
            </a:r>
            <a:r>
              <a:rPr lang="en-GB" dirty="0"/>
              <a:t> do </a:t>
            </a:r>
            <a:r>
              <a:rPr lang="en-GB" dirty="0" err="1"/>
              <a:t>rozwiazania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problemow</a:t>
            </a:r>
            <a:r>
              <a:rPr lang="en-GB" dirty="0"/>
              <a:t>:</a:t>
            </a:r>
          </a:p>
          <a:p>
            <a:r>
              <a:rPr lang="en-GB" dirty="0" err="1"/>
              <a:t>Stworzylismy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ktorej</a:t>
            </a:r>
            <a:r>
              <a:rPr lang="en-GB" dirty="0"/>
              <a:t> </a:t>
            </a:r>
            <a:r>
              <a:rPr lang="en-GB" dirty="0" err="1"/>
              <a:t>zapisywalismy</a:t>
            </a:r>
            <a:r>
              <a:rPr lang="en-GB" dirty="0"/>
              <a:t> </a:t>
            </a:r>
            <a:r>
              <a:rPr lang="en-GB" dirty="0" err="1"/>
              <a:t>konfiguracje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procesu</a:t>
            </a:r>
            <a:r>
              <a:rPr lang="en-GB" dirty="0"/>
              <a:t>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 err="1"/>
              <a:t>Konfiguracja</a:t>
            </a:r>
            <a:r>
              <a:rPr lang="en-GB" dirty="0"/>
              <a:t> ta </a:t>
            </a:r>
            <a:r>
              <a:rPr lang="en-GB" dirty="0" err="1"/>
              <a:t>obejmowala</a:t>
            </a:r>
            <a:r>
              <a:rPr lang="en-GB" dirty="0"/>
              <a:t> z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zapytania</a:t>
            </a:r>
            <a:r>
              <a:rPr lang="en-GB" dirty="0"/>
              <a:t> , z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informacje</a:t>
            </a:r>
            <a:r>
              <a:rPr lang="en-GB" dirty="0"/>
              <a:t> o ty </a:t>
            </a:r>
            <a:r>
              <a:rPr lang="en-GB" dirty="0" err="1"/>
              <a:t>kiedy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ostatnie</a:t>
            </a:r>
            <a:r>
              <a:rPr lang="en-GB" dirty="0"/>
              <a:t> </a:t>
            </a:r>
            <a:r>
              <a:rPr lang="en-GB" dirty="0" err="1"/>
              <a:t>ladowanie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danej</a:t>
            </a:r>
            <a:r>
              <a:rPr lang="en-GB" dirty="0"/>
              <a:t> </a:t>
            </a:r>
            <a:r>
              <a:rPr lang="en-GB" dirty="0" err="1"/>
              <a:t>konfiguracji</a:t>
            </a:r>
            <a:r>
              <a:rPr lang="en-GB" dirty="0"/>
              <a:t>, </a:t>
            </a:r>
            <a:r>
              <a:rPr lang="en-GB" dirty="0" err="1"/>
              <a:t>danego</a:t>
            </a:r>
            <a:r>
              <a:rPr lang="en-GB" dirty="0"/>
              <a:t> </a:t>
            </a:r>
            <a:r>
              <a:rPr lang="en-GB" dirty="0" err="1"/>
              <a:t>zapytania</a:t>
            </a:r>
            <a:endParaRPr lang="en-GB" dirty="0"/>
          </a:p>
          <a:p>
            <a:r>
              <a:rPr lang="en-GB" dirty="0"/>
              <a:t>Na ADF </a:t>
            </a:r>
            <a:r>
              <a:rPr lang="en-GB" dirty="0" err="1"/>
              <a:t>stworzyslimy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pipeline,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parameter </a:t>
            </a:r>
            <a:r>
              <a:rPr lang="en-GB" dirty="0" err="1"/>
              <a:t>dostawal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, </a:t>
            </a:r>
            <a:r>
              <a:rPr lang="en-GB" dirty="0" err="1"/>
              <a:t>ktore</a:t>
            </a:r>
            <a:r>
              <a:rPr lang="en-GB" dirty="0"/>
              <a:t> ma </a:t>
            </a:r>
            <a:r>
              <a:rPr lang="en-GB" dirty="0" err="1"/>
              <a:t>wykonac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baize </a:t>
            </a:r>
            <a:r>
              <a:rPr lang="en-GB" dirty="0" err="1"/>
              <a:t>zrodlowe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siezke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ma </a:t>
            </a:r>
            <a:r>
              <a:rPr lang="en-GB" dirty="0" err="1"/>
              <a:t>zapisac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.</a:t>
            </a:r>
          </a:p>
          <a:p>
            <a:r>
              <a:rPr lang="en-GB" dirty="0" err="1"/>
              <a:t>Usluga</a:t>
            </a:r>
            <a:r>
              <a:rPr lang="en-GB" dirty="0"/>
              <a:t> ADF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przetwarzac</a:t>
            </a:r>
            <a:r>
              <a:rPr lang="en-GB" dirty="0"/>
              <a:t> </a:t>
            </a:r>
            <a:r>
              <a:rPr lang="en-GB" dirty="0" err="1"/>
              <a:t>kolekcje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za </a:t>
            </a:r>
            <a:r>
              <a:rPr lang="en-GB" dirty="0" err="1"/>
              <a:t>pomoca</a:t>
            </a:r>
            <a:r>
              <a:rPr lang="en-GB" dirty="0"/>
              <a:t> </a:t>
            </a:r>
            <a:r>
              <a:rPr lang="en-GB" dirty="0" err="1"/>
              <a:t>dedykowanego</a:t>
            </a:r>
            <a:r>
              <a:rPr lang="en-GB" dirty="0"/>
              <a:t> activity </a:t>
            </a:r>
            <a:r>
              <a:rPr lang="en-GB" dirty="0" err="1"/>
              <a:t>ForEach</a:t>
            </a:r>
            <a:r>
              <a:rPr lang="en-GB" dirty="0"/>
              <a:t> . </a:t>
            </a:r>
          </a:p>
          <a:p>
            <a:r>
              <a:rPr lang="en-GB" dirty="0"/>
              <a:t>Activity to ma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ciekawa</a:t>
            </a:r>
            <a:r>
              <a:rPr lang="en-GB" dirty="0"/>
              <a:t> </a:t>
            </a:r>
            <a:r>
              <a:rPr lang="en-GB" dirty="0" err="1"/>
              <a:t>wlasnosc</a:t>
            </a:r>
            <a:r>
              <a:rPr lang="en-GB" dirty="0"/>
              <a:t> – </a:t>
            </a:r>
            <a:r>
              <a:rPr lang="en-GB" dirty="0" err="1"/>
              <a:t>mianowicie</a:t>
            </a:r>
            <a:r>
              <a:rPr lang="en-GB" dirty="0"/>
              <a:t> </a:t>
            </a:r>
            <a:r>
              <a:rPr lang="en-GB" dirty="0" err="1"/>
              <a:t>mozliwosc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rownolegle</a:t>
            </a:r>
            <a:r>
              <a:rPr lang="en-GB" dirty="0"/>
              <a:t> max 20 </a:t>
            </a:r>
            <a:r>
              <a:rPr lang="en-GB" dirty="0" err="1"/>
              <a:t>watkow</a:t>
            </a:r>
            <a:r>
              <a:rPr lang="en-GB" dirty="0"/>
              <a:t> </a:t>
            </a:r>
          </a:p>
          <a:p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process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dobrze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zrownolegla</a:t>
            </a:r>
            <a:endParaRPr lang="en-GB" dirty="0"/>
          </a:p>
          <a:p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pobieramy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12 GB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caly</a:t>
            </a:r>
            <a:r>
              <a:rPr lang="en-GB" dirty="0"/>
              <a:t> process </a:t>
            </a:r>
            <a:r>
              <a:rPr lang="en-GB" dirty="0" err="1"/>
              <a:t>trwa</a:t>
            </a:r>
            <a:r>
              <a:rPr lang="en-GB" dirty="0"/>
              <a:t> </a:t>
            </a:r>
            <a:r>
              <a:rPr lang="en-GB" dirty="0" err="1"/>
              <a:t>srednio</a:t>
            </a:r>
            <a:r>
              <a:rPr lang="en-GB" dirty="0"/>
              <a:t> 20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minut</a:t>
            </a:r>
            <a:r>
              <a:rPr lang="en-GB" dirty="0"/>
              <a:t> – </a:t>
            </a:r>
            <a:r>
              <a:rPr lang="en-GB" dirty="0" err="1"/>
              <a:t>przy</a:t>
            </a:r>
            <a:r>
              <a:rPr lang="en-GB" dirty="0"/>
              <a:t> 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wastkim</a:t>
            </a:r>
            <a:r>
              <a:rPr lang="en-GB" dirty="0"/>
              <a:t> </a:t>
            </a:r>
            <a:r>
              <a:rPr lang="en-GB" dirty="0" err="1"/>
              <a:t>gradem</a:t>
            </a:r>
            <a:r>
              <a:rPr lang="en-GB" dirty="0"/>
              <a:t> jest </a:t>
            </a:r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zrodlo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64113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u="none" strike="noStrike" kern="1200" spc="300" baseline="0" dirty="0">
                <a:solidFill>
                  <a:srgbClr val="FF5F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Data Integration</a:t>
            </a:r>
            <a:endParaRPr lang="en-US" sz="1400" b="1" spc="0" dirty="0">
              <a:solidFill>
                <a:srgbClr val="FF5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946" y="1829315"/>
            <a:ext cx="7414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On Premise – </a:t>
            </a:r>
          </a:p>
          <a:p>
            <a:pPr algn="ctr"/>
            <a:r>
              <a:rPr lang="en-GB" sz="5400" b="1" spc="300" dirty="0">
                <a:solidFill>
                  <a:srgbClr val="FF5F00"/>
                </a:solidFill>
                <a:latin typeface="Malleable-FP" panose="00000500000000000000" pitchFamily="50" charset="0"/>
              </a:rPr>
              <a:t>Azure</a:t>
            </a:r>
            <a:r>
              <a:rPr lang="en-GB" sz="5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 Cloud </a:t>
            </a:r>
          </a:p>
          <a:p>
            <a:pPr algn="ctr"/>
            <a:r>
              <a:rPr lang="en-GB" sz="5400" b="1" spc="300" dirty="0">
                <a:solidFill>
                  <a:srgbClr val="FF5F00"/>
                </a:solidFill>
                <a:latin typeface="Malleable-FP" panose="00000500000000000000" pitchFamily="50" charset="0"/>
              </a:rPr>
              <a:t>Data</a:t>
            </a:r>
            <a:r>
              <a:rPr lang="en-GB" sz="5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 Integration</a:t>
            </a:r>
            <a:endParaRPr lang="en-GB" sz="5400" b="1" spc="300" dirty="0">
              <a:solidFill>
                <a:srgbClr val="FF5F00"/>
              </a:solidFill>
              <a:latin typeface="Malleable-FP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CEF57-57F7-49CA-B829-FCFEC4739AB5}"/>
              </a:ext>
            </a:extLst>
          </p:cNvPr>
          <p:cNvSpPr txBox="1"/>
          <p:nvPr/>
        </p:nvSpPr>
        <p:spPr>
          <a:xfrm>
            <a:off x="1252796" y="4801978"/>
            <a:ext cx="363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  <a:endParaRPr lang="en-US" sz="2000" dirty="0">
              <a:latin typeface="Malleable-FP Thi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A0D8-7C0B-47AC-A4E9-F11DB0946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600" b="1" dirty="0">
                <a:solidFill>
                  <a:srgbClr val="FF5F00"/>
                </a:solidFill>
              </a:rPr>
              <a:t>About Me</a:t>
            </a:r>
            <a:endParaRPr lang="pl-PL" sz="4600" b="1" dirty="0">
              <a:solidFill>
                <a:srgbClr val="FF5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A47BC-3AD9-4FF2-A994-59B9A5AA17FF}"/>
              </a:ext>
            </a:extLst>
          </p:cNvPr>
          <p:cNvSpPr/>
          <p:nvPr/>
        </p:nvSpPr>
        <p:spPr>
          <a:xfrm>
            <a:off x="1200478" y="5120423"/>
            <a:ext cx="4766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FF5F00"/>
                </a:solidFill>
              </a:rPr>
              <a:t>https://github.com/cloud4yourdata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68F1DC-1CC6-47B7-83AB-0B7421C0BFCF}"/>
              </a:ext>
            </a:extLst>
          </p:cNvPr>
          <p:cNvSpPr/>
          <p:nvPr/>
        </p:nvSpPr>
        <p:spPr>
          <a:xfrm>
            <a:off x="933778" y="5604174"/>
            <a:ext cx="2993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5F00"/>
                </a:solidFill>
              </a:rPr>
              <a:t>    {</a:t>
            </a:r>
            <a:r>
              <a:rPr lang="pl-PL" sz="2400" b="1" dirty="0">
                <a:solidFill>
                  <a:srgbClr val="FF5F00"/>
                </a:solidFill>
              </a:rPr>
              <a:t>CommunityEvents</a:t>
            </a:r>
            <a:r>
              <a:rPr lang="en-GB" sz="2400" b="1" dirty="0">
                <a:solidFill>
                  <a:srgbClr val="FF5F00"/>
                </a:solidFill>
              </a:rPr>
              <a:t>}</a:t>
            </a:r>
            <a:endParaRPr lang="pl-PL" sz="2400" b="1" dirty="0">
              <a:solidFill>
                <a:srgbClr val="FF5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04FA2-C20E-4261-92D7-5660EE75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37577"/>
            <a:ext cx="8129100" cy="326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CB2C5-E8A5-47C4-BDF9-A78F81748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5" y="1814764"/>
            <a:ext cx="2819400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EE20A7-F036-435C-99BE-7F5870098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025" y="5090162"/>
            <a:ext cx="3952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0C8EA-62FC-4571-8E2A-2DA5417E7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700" b="1" dirty="0">
                <a:solidFill>
                  <a:srgbClr val="FF7100"/>
                </a:solidFill>
                <a:latin typeface="+mn-lt"/>
              </a:rPr>
              <a:t>Big Data Project</a:t>
            </a:r>
            <a:endParaRPr lang="pl-PL" sz="37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40050-179E-4D9D-BF38-CE7C089ADBA4}"/>
              </a:ext>
            </a:extLst>
          </p:cNvPr>
          <p:cNvSpPr/>
          <p:nvPr/>
        </p:nvSpPr>
        <p:spPr>
          <a:xfrm>
            <a:off x="2118097" y="1625502"/>
            <a:ext cx="4929188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FF7100"/>
                </a:solidFill>
              </a:rPr>
              <a:t>Input Data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(400 000 Meters)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OnPremise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Database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 TB Initial Load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 GB Daily Load (Batch Mode)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2569E-DAAC-4F3B-8F40-4C800D9C3851}"/>
              </a:ext>
            </a:extLst>
          </p:cNvPr>
          <p:cNvSpPr/>
          <p:nvPr/>
        </p:nvSpPr>
        <p:spPr>
          <a:xfrm>
            <a:off x="2475285" y="3556720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FF7100"/>
                </a:solidFill>
              </a:rPr>
              <a:t>Output data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KPIs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Visualizations (Maps, Charts…)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 to raw data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Queries (Point Queries)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4D00ADB-7FC9-4F5C-AFDE-B964F1E4B0B3}"/>
              </a:ext>
            </a:extLst>
          </p:cNvPr>
          <p:cNvSpPr/>
          <p:nvPr/>
        </p:nvSpPr>
        <p:spPr>
          <a:xfrm>
            <a:off x="6383636" y="1625502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FF7100"/>
                </a:solidFill>
              </a:rPr>
              <a:t>Data Processing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problems = 7 algorithms</a:t>
            </a:r>
          </a:p>
          <a:p>
            <a:pPr marL="342900" lvl="1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(Mathematical and analytical models 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mode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Processing Time &lt; 8h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3135C5C1-A11A-4293-847F-754EC802C1FB}"/>
              </a:ext>
            </a:extLst>
          </p:cNvPr>
          <p:cNvGrpSpPr/>
          <p:nvPr/>
        </p:nvGrpSpPr>
        <p:grpSpPr>
          <a:xfrm>
            <a:off x="2740791" y="5375303"/>
            <a:ext cx="974330" cy="974327"/>
            <a:chOff x="9144000" y="7532144"/>
            <a:chExt cx="974330" cy="974327"/>
          </a:xfrm>
        </p:grpSpPr>
        <p:sp>
          <p:nvSpPr>
            <p:cNvPr id="42" name="Freeform: Shape 111">
              <a:extLst>
                <a:ext uri="{FF2B5EF4-FFF2-40B4-BE49-F238E27FC236}">
                  <a16:creationId xmlns:a16="http://schemas.microsoft.com/office/drawing/2014/main" id="{B0B7B267-BED6-4AFB-829E-AAA6F14E9E8F}"/>
                </a:ext>
              </a:extLst>
            </p:cNvPr>
            <p:cNvSpPr/>
            <p:nvPr/>
          </p:nvSpPr>
          <p:spPr>
            <a:xfrm>
              <a:off x="9144000" y="7532144"/>
              <a:ext cx="974330" cy="974327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2580B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7CB4C8D5-A9C8-434F-B410-C266D7A1A56A}"/>
                </a:ext>
              </a:extLst>
            </p:cNvPr>
            <p:cNvGrpSpPr/>
            <p:nvPr/>
          </p:nvGrpSpPr>
          <p:grpSpPr>
            <a:xfrm>
              <a:off x="9301076" y="7689218"/>
              <a:ext cx="660178" cy="660178"/>
              <a:chOff x="10587520" y="7778118"/>
              <a:chExt cx="660178" cy="660178"/>
            </a:xfrm>
          </p:grpSpPr>
          <p:sp>
            <p:nvSpPr>
              <p:cNvPr id="44" name="Freeform: Shape 81">
                <a:extLst>
                  <a:ext uri="{FF2B5EF4-FFF2-40B4-BE49-F238E27FC236}">
                    <a16:creationId xmlns:a16="http://schemas.microsoft.com/office/drawing/2014/main" id="{A848B445-D609-4FB1-B1BB-5B17E8AB3A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50268" y="7833875"/>
                <a:ext cx="534682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228584" h="179599">
                    <a:moveTo>
                      <a:pt x="195941" y="97965"/>
                    </a:moveTo>
                    <a:cubicBezTo>
                      <a:pt x="191298" y="98079"/>
                      <a:pt x="187444" y="99669"/>
                      <a:pt x="184379" y="102733"/>
                    </a:cubicBezTo>
                    <a:cubicBezTo>
                      <a:pt x="181315" y="105798"/>
                      <a:pt x="179725" y="109652"/>
                      <a:pt x="179611" y="114295"/>
                    </a:cubicBezTo>
                    <a:cubicBezTo>
                      <a:pt x="179725" y="118939"/>
                      <a:pt x="181315" y="122793"/>
                      <a:pt x="184379" y="125857"/>
                    </a:cubicBezTo>
                    <a:cubicBezTo>
                      <a:pt x="187444" y="128922"/>
                      <a:pt x="191298" y="130511"/>
                      <a:pt x="195941" y="130626"/>
                    </a:cubicBezTo>
                    <a:cubicBezTo>
                      <a:pt x="200584" y="130511"/>
                      <a:pt x="204438" y="128922"/>
                      <a:pt x="207503" y="125857"/>
                    </a:cubicBezTo>
                    <a:cubicBezTo>
                      <a:pt x="210568" y="122793"/>
                      <a:pt x="212157" y="118939"/>
                      <a:pt x="212272" y="114295"/>
                    </a:cubicBezTo>
                    <a:cubicBezTo>
                      <a:pt x="212157" y="109652"/>
                      <a:pt x="210568" y="105798"/>
                      <a:pt x="207503" y="102733"/>
                    </a:cubicBezTo>
                    <a:cubicBezTo>
                      <a:pt x="204438" y="99669"/>
                      <a:pt x="200584" y="98079"/>
                      <a:pt x="195941" y="97965"/>
                    </a:cubicBezTo>
                    <a:close/>
                    <a:moveTo>
                      <a:pt x="32643" y="97965"/>
                    </a:moveTo>
                    <a:cubicBezTo>
                      <a:pt x="27999" y="98079"/>
                      <a:pt x="24146" y="99669"/>
                      <a:pt x="21081" y="102733"/>
                    </a:cubicBezTo>
                    <a:cubicBezTo>
                      <a:pt x="18017" y="105798"/>
                      <a:pt x="16427" y="109652"/>
                      <a:pt x="16313" y="114295"/>
                    </a:cubicBezTo>
                    <a:cubicBezTo>
                      <a:pt x="16427" y="118939"/>
                      <a:pt x="18017" y="122793"/>
                      <a:pt x="21081" y="125857"/>
                    </a:cubicBezTo>
                    <a:cubicBezTo>
                      <a:pt x="24146" y="128922"/>
                      <a:pt x="27999" y="130511"/>
                      <a:pt x="32643" y="130626"/>
                    </a:cubicBezTo>
                    <a:cubicBezTo>
                      <a:pt x="37286" y="130511"/>
                      <a:pt x="41140" y="128922"/>
                      <a:pt x="44204" y="125857"/>
                    </a:cubicBezTo>
                    <a:cubicBezTo>
                      <a:pt x="47269" y="122793"/>
                      <a:pt x="48858" y="118939"/>
                      <a:pt x="48972" y="114295"/>
                    </a:cubicBezTo>
                    <a:cubicBezTo>
                      <a:pt x="48858" y="109652"/>
                      <a:pt x="47269" y="105798"/>
                      <a:pt x="44204" y="102733"/>
                    </a:cubicBezTo>
                    <a:cubicBezTo>
                      <a:pt x="41140" y="99669"/>
                      <a:pt x="37286" y="98079"/>
                      <a:pt x="32643" y="97965"/>
                    </a:cubicBezTo>
                    <a:close/>
                    <a:moveTo>
                      <a:pt x="135087" y="59818"/>
                    </a:moveTo>
                    <a:cubicBezTo>
                      <a:pt x="132846" y="59289"/>
                      <a:pt x="130789" y="59582"/>
                      <a:pt x="128915" y="60695"/>
                    </a:cubicBezTo>
                    <a:cubicBezTo>
                      <a:pt x="127041" y="61809"/>
                      <a:pt x="125782" y="63473"/>
                      <a:pt x="125136" y="65687"/>
                    </a:cubicBezTo>
                    <a:lnTo>
                      <a:pt x="112251" y="114423"/>
                    </a:lnTo>
                    <a:cubicBezTo>
                      <a:pt x="107113" y="114867"/>
                      <a:pt x="102589" y="116690"/>
                      <a:pt x="98680" y="119893"/>
                    </a:cubicBezTo>
                    <a:cubicBezTo>
                      <a:pt x="94770" y="123096"/>
                      <a:pt x="92064" y="127311"/>
                      <a:pt x="90562" y="132539"/>
                    </a:cubicBezTo>
                    <a:cubicBezTo>
                      <a:pt x="89453" y="136983"/>
                      <a:pt x="89489" y="141265"/>
                      <a:pt x="90671" y="145387"/>
                    </a:cubicBezTo>
                    <a:cubicBezTo>
                      <a:pt x="91853" y="149509"/>
                      <a:pt x="93950" y="153092"/>
                      <a:pt x="96960" y="156137"/>
                    </a:cubicBezTo>
                    <a:cubicBezTo>
                      <a:pt x="99971" y="159182"/>
                      <a:pt x="103664" y="161309"/>
                      <a:pt x="108040" y="162521"/>
                    </a:cubicBezTo>
                    <a:cubicBezTo>
                      <a:pt x="112484" y="163629"/>
                      <a:pt x="116766" y="163593"/>
                      <a:pt x="120888" y="162411"/>
                    </a:cubicBezTo>
                    <a:cubicBezTo>
                      <a:pt x="125010" y="161229"/>
                      <a:pt x="128593" y="159132"/>
                      <a:pt x="131637" y="156122"/>
                    </a:cubicBezTo>
                    <a:cubicBezTo>
                      <a:pt x="134682" y="153112"/>
                      <a:pt x="136810" y="149418"/>
                      <a:pt x="138021" y="145042"/>
                    </a:cubicBezTo>
                    <a:cubicBezTo>
                      <a:pt x="139297" y="139774"/>
                      <a:pt x="139010" y="134777"/>
                      <a:pt x="137160" y="130051"/>
                    </a:cubicBezTo>
                    <a:cubicBezTo>
                      <a:pt x="135310" y="125326"/>
                      <a:pt x="132280" y="121477"/>
                      <a:pt x="128070" y="118505"/>
                    </a:cubicBezTo>
                    <a:lnTo>
                      <a:pt x="140955" y="69770"/>
                    </a:lnTo>
                    <a:cubicBezTo>
                      <a:pt x="141428" y="67529"/>
                      <a:pt x="141120" y="65472"/>
                      <a:pt x="140030" y="63598"/>
                    </a:cubicBezTo>
                    <a:cubicBezTo>
                      <a:pt x="138941" y="61724"/>
                      <a:pt x="137293" y="60464"/>
                      <a:pt x="135087" y="59818"/>
                    </a:cubicBezTo>
                    <a:close/>
                    <a:moveTo>
                      <a:pt x="171446" y="40809"/>
                    </a:moveTo>
                    <a:cubicBezTo>
                      <a:pt x="166803" y="40923"/>
                      <a:pt x="162949" y="42513"/>
                      <a:pt x="159884" y="45577"/>
                    </a:cubicBezTo>
                    <a:cubicBezTo>
                      <a:pt x="156820" y="48642"/>
                      <a:pt x="155231" y="52496"/>
                      <a:pt x="155116" y="57139"/>
                    </a:cubicBezTo>
                    <a:cubicBezTo>
                      <a:pt x="155231" y="61782"/>
                      <a:pt x="156820" y="65636"/>
                      <a:pt x="159884" y="68701"/>
                    </a:cubicBezTo>
                    <a:cubicBezTo>
                      <a:pt x="162949" y="71766"/>
                      <a:pt x="166803" y="73355"/>
                      <a:pt x="171446" y="73469"/>
                    </a:cubicBezTo>
                    <a:cubicBezTo>
                      <a:pt x="176089" y="73355"/>
                      <a:pt x="179943" y="71766"/>
                      <a:pt x="183008" y="68701"/>
                    </a:cubicBezTo>
                    <a:cubicBezTo>
                      <a:pt x="186072" y="65636"/>
                      <a:pt x="187662" y="61782"/>
                      <a:pt x="187776" y="57139"/>
                    </a:cubicBezTo>
                    <a:cubicBezTo>
                      <a:pt x="187662" y="52496"/>
                      <a:pt x="186072" y="48642"/>
                      <a:pt x="183008" y="45577"/>
                    </a:cubicBezTo>
                    <a:cubicBezTo>
                      <a:pt x="179943" y="42513"/>
                      <a:pt x="176089" y="40923"/>
                      <a:pt x="171446" y="40809"/>
                    </a:cubicBezTo>
                    <a:close/>
                    <a:moveTo>
                      <a:pt x="57137" y="40809"/>
                    </a:moveTo>
                    <a:cubicBezTo>
                      <a:pt x="52494" y="40923"/>
                      <a:pt x="48640" y="42513"/>
                      <a:pt x="45576" y="45577"/>
                    </a:cubicBezTo>
                    <a:cubicBezTo>
                      <a:pt x="42511" y="48642"/>
                      <a:pt x="40922" y="52496"/>
                      <a:pt x="40808" y="57139"/>
                    </a:cubicBezTo>
                    <a:cubicBezTo>
                      <a:pt x="40922" y="61782"/>
                      <a:pt x="42511" y="65636"/>
                      <a:pt x="45576" y="68701"/>
                    </a:cubicBezTo>
                    <a:cubicBezTo>
                      <a:pt x="48640" y="71766"/>
                      <a:pt x="52494" y="73355"/>
                      <a:pt x="57137" y="73469"/>
                    </a:cubicBezTo>
                    <a:cubicBezTo>
                      <a:pt x="61781" y="73355"/>
                      <a:pt x="65635" y="71766"/>
                      <a:pt x="68699" y="68701"/>
                    </a:cubicBezTo>
                    <a:cubicBezTo>
                      <a:pt x="71764" y="65636"/>
                      <a:pt x="73353" y="61782"/>
                      <a:pt x="73467" y="57139"/>
                    </a:cubicBezTo>
                    <a:cubicBezTo>
                      <a:pt x="73353" y="52496"/>
                      <a:pt x="71764" y="48642"/>
                      <a:pt x="68699" y="45577"/>
                    </a:cubicBezTo>
                    <a:cubicBezTo>
                      <a:pt x="65635" y="42513"/>
                      <a:pt x="61781" y="40923"/>
                      <a:pt x="57137" y="40809"/>
                    </a:cubicBezTo>
                    <a:close/>
                    <a:moveTo>
                      <a:pt x="114292" y="16313"/>
                    </a:moveTo>
                    <a:cubicBezTo>
                      <a:pt x="109648" y="16427"/>
                      <a:pt x="105795" y="18017"/>
                      <a:pt x="102730" y="21082"/>
                    </a:cubicBezTo>
                    <a:cubicBezTo>
                      <a:pt x="99666" y="24146"/>
                      <a:pt x="98076" y="28000"/>
                      <a:pt x="97962" y="32644"/>
                    </a:cubicBezTo>
                    <a:cubicBezTo>
                      <a:pt x="98076" y="37287"/>
                      <a:pt x="99666" y="41141"/>
                      <a:pt x="102730" y="44206"/>
                    </a:cubicBezTo>
                    <a:cubicBezTo>
                      <a:pt x="105795" y="47270"/>
                      <a:pt x="109648" y="48860"/>
                      <a:pt x="114292" y="48974"/>
                    </a:cubicBezTo>
                    <a:cubicBezTo>
                      <a:pt x="118935" y="48860"/>
                      <a:pt x="122789" y="47270"/>
                      <a:pt x="125853" y="44206"/>
                    </a:cubicBezTo>
                    <a:cubicBezTo>
                      <a:pt x="128918" y="41141"/>
                      <a:pt x="130507" y="37287"/>
                      <a:pt x="130622" y="32644"/>
                    </a:cubicBezTo>
                    <a:cubicBezTo>
                      <a:pt x="130507" y="28000"/>
                      <a:pt x="128918" y="24146"/>
                      <a:pt x="125853" y="21082"/>
                    </a:cubicBezTo>
                    <a:cubicBezTo>
                      <a:pt x="122789" y="18017"/>
                      <a:pt x="118935" y="16427"/>
                      <a:pt x="114292" y="16313"/>
                    </a:cubicBezTo>
                    <a:close/>
                    <a:moveTo>
                      <a:pt x="114292" y="0"/>
                    </a:moveTo>
                    <a:cubicBezTo>
                      <a:pt x="130150" y="103"/>
                      <a:pt x="144966" y="3102"/>
                      <a:pt x="158738" y="8996"/>
                    </a:cubicBezTo>
                    <a:cubicBezTo>
                      <a:pt x="172510" y="14890"/>
                      <a:pt x="184621" y="23063"/>
                      <a:pt x="195072" y="33513"/>
                    </a:cubicBezTo>
                    <a:cubicBezTo>
                      <a:pt x="205522" y="43964"/>
                      <a:pt x="213694" y="56076"/>
                      <a:pt x="219589" y="69848"/>
                    </a:cubicBezTo>
                    <a:cubicBezTo>
                      <a:pt x="225483" y="83620"/>
                      <a:pt x="228481" y="98436"/>
                      <a:pt x="228584" y="114295"/>
                    </a:cubicBezTo>
                    <a:cubicBezTo>
                      <a:pt x="228568" y="125307"/>
                      <a:pt x="227039" y="136008"/>
                      <a:pt x="223996" y="146396"/>
                    </a:cubicBezTo>
                    <a:cubicBezTo>
                      <a:pt x="220953" y="156784"/>
                      <a:pt x="216492" y="166620"/>
                      <a:pt x="210612" y="175903"/>
                    </a:cubicBezTo>
                    <a:cubicBezTo>
                      <a:pt x="209831" y="177061"/>
                      <a:pt x="208842" y="177963"/>
                      <a:pt x="207646" y="178611"/>
                    </a:cubicBezTo>
                    <a:cubicBezTo>
                      <a:pt x="206450" y="179259"/>
                      <a:pt x="205142" y="179588"/>
                      <a:pt x="203723" y="179599"/>
                    </a:cubicBezTo>
                    <a:lnTo>
                      <a:pt x="24860" y="179599"/>
                    </a:lnTo>
                    <a:cubicBezTo>
                      <a:pt x="23441" y="179588"/>
                      <a:pt x="22134" y="179259"/>
                      <a:pt x="20938" y="178611"/>
                    </a:cubicBezTo>
                    <a:cubicBezTo>
                      <a:pt x="19741" y="177963"/>
                      <a:pt x="18753" y="177061"/>
                      <a:pt x="17971" y="175903"/>
                    </a:cubicBezTo>
                    <a:cubicBezTo>
                      <a:pt x="12092" y="166676"/>
                      <a:pt x="7631" y="156856"/>
                      <a:pt x="4588" y="146444"/>
                    </a:cubicBezTo>
                    <a:cubicBezTo>
                      <a:pt x="1545" y="136031"/>
                      <a:pt x="16" y="125315"/>
                      <a:pt x="0" y="114295"/>
                    </a:cubicBezTo>
                    <a:cubicBezTo>
                      <a:pt x="103" y="98436"/>
                      <a:pt x="3102" y="83620"/>
                      <a:pt x="8996" y="69848"/>
                    </a:cubicBezTo>
                    <a:cubicBezTo>
                      <a:pt x="14890" y="56076"/>
                      <a:pt x="23062" y="43964"/>
                      <a:pt x="33512" y="33513"/>
                    </a:cubicBezTo>
                    <a:cubicBezTo>
                      <a:pt x="43963" y="23063"/>
                      <a:pt x="56074" y="14890"/>
                      <a:pt x="69846" y="8996"/>
                    </a:cubicBezTo>
                    <a:cubicBezTo>
                      <a:pt x="83618" y="3102"/>
                      <a:pt x="98433" y="103"/>
                      <a:pt x="114292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wal 44">
                <a:extLst>
                  <a:ext uri="{FF2B5EF4-FFF2-40B4-BE49-F238E27FC236}">
                    <a16:creationId xmlns:a16="http://schemas.microsoft.com/office/drawing/2014/main" id="{B4039C91-3E29-4366-B7BF-713CD696E8FF}"/>
                  </a:ext>
                </a:extLst>
              </p:cNvPr>
              <p:cNvSpPr/>
              <p:nvPr/>
            </p:nvSpPr>
            <p:spPr>
              <a:xfrm>
                <a:off x="10587520" y="7778118"/>
                <a:ext cx="660178" cy="660178"/>
              </a:xfrm>
              <a:prstGeom prst="ellipse">
                <a:avLst/>
              </a:prstGeom>
              <a:noFill/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48" name="Grupa 47">
            <a:extLst>
              <a:ext uri="{FF2B5EF4-FFF2-40B4-BE49-F238E27FC236}">
                <a16:creationId xmlns:a16="http://schemas.microsoft.com/office/drawing/2014/main" id="{014DA78D-93C8-4CED-AD68-02FC725A2D00}"/>
              </a:ext>
            </a:extLst>
          </p:cNvPr>
          <p:cNvGrpSpPr/>
          <p:nvPr/>
        </p:nvGrpSpPr>
        <p:grpSpPr>
          <a:xfrm>
            <a:off x="6968467" y="5372290"/>
            <a:ext cx="977342" cy="977339"/>
            <a:chOff x="392338" y="6623826"/>
            <a:chExt cx="977342" cy="977339"/>
          </a:xfrm>
        </p:grpSpPr>
        <p:sp>
          <p:nvSpPr>
            <p:cNvPr id="49" name="Freeform: Shape 111">
              <a:extLst>
                <a:ext uri="{FF2B5EF4-FFF2-40B4-BE49-F238E27FC236}">
                  <a16:creationId xmlns:a16="http://schemas.microsoft.com/office/drawing/2014/main" id="{4440A8D0-6462-4A37-B139-B13BBA237941}"/>
                </a:ext>
              </a:extLst>
            </p:cNvPr>
            <p:cNvSpPr/>
            <p:nvPr/>
          </p:nvSpPr>
          <p:spPr>
            <a:xfrm>
              <a:off x="392338" y="6623826"/>
              <a:ext cx="977342" cy="977339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F59B0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0" name="Freeform: Shape 173">
              <a:extLst>
                <a:ext uri="{FF2B5EF4-FFF2-40B4-BE49-F238E27FC236}">
                  <a16:creationId xmlns:a16="http://schemas.microsoft.com/office/drawing/2014/main" id="{0633A64D-F990-4F65-86D0-59891C084069}"/>
                </a:ext>
              </a:extLst>
            </p:cNvPr>
            <p:cNvSpPr/>
            <p:nvPr/>
          </p:nvSpPr>
          <p:spPr>
            <a:xfrm>
              <a:off x="551621" y="6834184"/>
              <a:ext cx="653506" cy="556622"/>
            </a:xfrm>
            <a:custGeom>
              <a:avLst/>
              <a:gdLst/>
              <a:ahLst/>
              <a:cxnLst/>
              <a:rect l="l" t="t" r="r" b="b"/>
              <a:pathLst>
                <a:path w="261242" h="195927">
                  <a:moveTo>
                    <a:pt x="185339" y="16328"/>
                  </a:moveTo>
                  <a:lnTo>
                    <a:pt x="240831" y="16328"/>
                  </a:lnTo>
                  <a:cubicBezTo>
                    <a:pt x="242005" y="16355"/>
                    <a:pt x="242973" y="16748"/>
                    <a:pt x="243733" y="17508"/>
                  </a:cubicBezTo>
                  <a:cubicBezTo>
                    <a:pt x="244493" y="18268"/>
                    <a:pt x="244886" y="19236"/>
                    <a:pt x="244913" y="20411"/>
                  </a:cubicBezTo>
                  <a:lnTo>
                    <a:pt x="244913" y="75902"/>
                  </a:lnTo>
                  <a:cubicBezTo>
                    <a:pt x="244788" y="77749"/>
                    <a:pt x="243954" y="78999"/>
                    <a:pt x="242409" y="79649"/>
                  </a:cubicBezTo>
                  <a:cubicBezTo>
                    <a:pt x="240865" y="80301"/>
                    <a:pt x="239361" y="79987"/>
                    <a:pt x="237897" y="78709"/>
                  </a:cubicBezTo>
                  <a:lnTo>
                    <a:pt x="222461" y="63273"/>
                  </a:lnTo>
                  <a:lnTo>
                    <a:pt x="141711" y="144023"/>
                  </a:lnTo>
                  <a:cubicBezTo>
                    <a:pt x="140845" y="144852"/>
                    <a:pt x="139867" y="145267"/>
                    <a:pt x="138777" y="145267"/>
                  </a:cubicBezTo>
                  <a:cubicBezTo>
                    <a:pt x="137688" y="145267"/>
                    <a:pt x="136710" y="144852"/>
                    <a:pt x="135843" y="144023"/>
                  </a:cubicBezTo>
                  <a:lnTo>
                    <a:pt x="106120" y="114300"/>
                  </a:lnTo>
                  <a:lnTo>
                    <a:pt x="53052" y="167368"/>
                  </a:lnTo>
                  <a:lnTo>
                    <a:pt x="28559" y="142875"/>
                  </a:lnTo>
                  <a:lnTo>
                    <a:pt x="103186" y="68248"/>
                  </a:lnTo>
                  <a:cubicBezTo>
                    <a:pt x="104052" y="67419"/>
                    <a:pt x="105030" y="67005"/>
                    <a:pt x="106120" y="67005"/>
                  </a:cubicBezTo>
                  <a:cubicBezTo>
                    <a:pt x="107210" y="67005"/>
                    <a:pt x="108188" y="67419"/>
                    <a:pt x="109054" y="68248"/>
                  </a:cubicBezTo>
                  <a:lnTo>
                    <a:pt x="138777" y="97971"/>
                  </a:lnTo>
                  <a:lnTo>
                    <a:pt x="197968" y="38780"/>
                  </a:lnTo>
                  <a:lnTo>
                    <a:pt x="182533" y="23345"/>
                  </a:lnTo>
                  <a:cubicBezTo>
                    <a:pt x="181254" y="21880"/>
                    <a:pt x="180941" y="20376"/>
                    <a:pt x="181592" y="18832"/>
                  </a:cubicBezTo>
                  <a:cubicBezTo>
                    <a:pt x="182243" y="17288"/>
                    <a:pt x="183492" y="16453"/>
                    <a:pt x="185339" y="16328"/>
                  </a:cubicBezTo>
                  <a:close/>
                  <a:moveTo>
                    <a:pt x="0" y="0"/>
                  </a:moveTo>
                  <a:lnTo>
                    <a:pt x="16313" y="0"/>
                  </a:lnTo>
                  <a:lnTo>
                    <a:pt x="16313" y="179614"/>
                  </a:lnTo>
                  <a:lnTo>
                    <a:pt x="261242" y="179614"/>
                  </a:lnTo>
                  <a:lnTo>
                    <a:pt x="261242" y="195927"/>
                  </a:lnTo>
                  <a:lnTo>
                    <a:pt x="0" y="1959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1" name="Grupa 50">
            <a:extLst>
              <a:ext uri="{FF2B5EF4-FFF2-40B4-BE49-F238E27FC236}">
                <a16:creationId xmlns:a16="http://schemas.microsoft.com/office/drawing/2014/main" id="{F0361DB7-E79E-4B8E-A265-DD3157431046}"/>
              </a:ext>
            </a:extLst>
          </p:cNvPr>
          <p:cNvGrpSpPr/>
          <p:nvPr/>
        </p:nvGrpSpPr>
        <p:grpSpPr>
          <a:xfrm>
            <a:off x="4903128" y="5375302"/>
            <a:ext cx="974330" cy="974327"/>
            <a:chOff x="388240" y="4090869"/>
            <a:chExt cx="974330" cy="974327"/>
          </a:xfrm>
        </p:grpSpPr>
        <p:sp>
          <p:nvSpPr>
            <p:cNvPr id="52" name="Freeform: Shape 111">
              <a:extLst>
                <a:ext uri="{FF2B5EF4-FFF2-40B4-BE49-F238E27FC236}">
                  <a16:creationId xmlns:a16="http://schemas.microsoft.com/office/drawing/2014/main" id="{77707C96-DA54-45E4-B666-A60333774014}"/>
                </a:ext>
              </a:extLst>
            </p:cNvPr>
            <p:cNvSpPr/>
            <p:nvPr/>
          </p:nvSpPr>
          <p:spPr>
            <a:xfrm>
              <a:off x="388240" y="4090869"/>
              <a:ext cx="974330" cy="974327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18A08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3" name="Freeform: Shape 161">
              <a:extLst>
                <a:ext uri="{FF2B5EF4-FFF2-40B4-BE49-F238E27FC236}">
                  <a16:creationId xmlns:a16="http://schemas.microsoft.com/office/drawing/2014/main" id="{38FE15EA-9A5F-48ED-8AB8-D0DC44BE1A1F}"/>
                </a:ext>
              </a:extLst>
            </p:cNvPr>
            <p:cNvSpPr/>
            <p:nvPr/>
          </p:nvSpPr>
          <p:spPr>
            <a:xfrm>
              <a:off x="585422" y="4305473"/>
              <a:ext cx="580402" cy="545117"/>
            </a:xfrm>
            <a:custGeom>
              <a:avLst/>
              <a:gdLst/>
              <a:ahLst/>
              <a:cxnLst/>
              <a:rect l="l" t="t" r="r" b="b"/>
              <a:pathLst>
                <a:path w="261241" h="195927">
                  <a:moveTo>
                    <a:pt x="48986" y="97971"/>
                  </a:moveTo>
                  <a:lnTo>
                    <a:pt x="81627" y="97971"/>
                  </a:lnTo>
                  <a:lnTo>
                    <a:pt x="81627" y="163286"/>
                  </a:lnTo>
                  <a:lnTo>
                    <a:pt x="48986" y="163286"/>
                  </a:lnTo>
                  <a:close/>
                  <a:moveTo>
                    <a:pt x="146957" y="65314"/>
                  </a:moveTo>
                  <a:lnTo>
                    <a:pt x="179598" y="65314"/>
                  </a:lnTo>
                  <a:lnTo>
                    <a:pt x="179598" y="163286"/>
                  </a:lnTo>
                  <a:lnTo>
                    <a:pt x="146957" y="163286"/>
                  </a:lnTo>
                  <a:close/>
                  <a:moveTo>
                    <a:pt x="97972" y="32657"/>
                  </a:moveTo>
                  <a:lnTo>
                    <a:pt x="130613" y="32657"/>
                  </a:lnTo>
                  <a:lnTo>
                    <a:pt x="130613" y="163286"/>
                  </a:lnTo>
                  <a:lnTo>
                    <a:pt x="97972" y="163286"/>
                  </a:lnTo>
                  <a:close/>
                  <a:moveTo>
                    <a:pt x="195943" y="16328"/>
                  </a:moveTo>
                  <a:lnTo>
                    <a:pt x="228584" y="16328"/>
                  </a:lnTo>
                  <a:lnTo>
                    <a:pt x="228584" y="163286"/>
                  </a:lnTo>
                  <a:lnTo>
                    <a:pt x="195943" y="163286"/>
                  </a:lnTo>
                  <a:close/>
                  <a:moveTo>
                    <a:pt x="0" y="0"/>
                  </a:moveTo>
                  <a:lnTo>
                    <a:pt x="16313" y="0"/>
                  </a:lnTo>
                  <a:lnTo>
                    <a:pt x="16313" y="179614"/>
                  </a:lnTo>
                  <a:lnTo>
                    <a:pt x="261241" y="179614"/>
                  </a:lnTo>
                  <a:lnTo>
                    <a:pt x="261241" y="195927"/>
                  </a:lnTo>
                  <a:lnTo>
                    <a:pt x="0" y="1959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A60CA78E-D876-4C0C-9089-DF3502C5D05F}"/>
              </a:ext>
            </a:extLst>
          </p:cNvPr>
          <p:cNvGrpSpPr/>
          <p:nvPr/>
        </p:nvGrpSpPr>
        <p:grpSpPr>
          <a:xfrm>
            <a:off x="8934058" y="5315464"/>
            <a:ext cx="977342" cy="977339"/>
            <a:chOff x="392338" y="5357012"/>
            <a:chExt cx="977342" cy="977339"/>
          </a:xfrm>
        </p:grpSpPr>
        <p:sp>
          <p:nvSpPr>
            <p:cNvPr id="55" name="Freeform: Shape 111">
              <a:extLst>
                <a:ext uri="{FF2B5EF4-FFF2-40B4-BE49-F238E27FC236}">
                  <a16:creationId xmlns:a16="http://schemas.microsoft.com/office/drawing/2014/main" id="{BE532A7E-4BDF-483D-BE93-4A6C40B7DEA1}"/>
                </a:ext>
              </a:extLst>
            </p:cNvPr>
            <p:cNvSpPr/>
            <p:nvPr/>
          </p:nvSpPr>
          <p:spPr>
            <a:xfrm>
              <a:off x="392338" y="5357012"/>
              <a:ext cx="977342" cy="977339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9FBD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6" name="Freeform: Shape 24">
              <a:extLst>
                <a:ext uri="{FF2B5EF4-FFF2-40B4-BE49-F238E27FC236}">
                  <a16:creationId xmlns:a16="http://schemas.microsoft.com/office/drawing/2014/main" id="{8C671107-BCF5-4801-AB47-E1FB1FD8E0F1}"/>
                </a:ext>
              </a:extLst>
            </p:cNvPr>
            <p:cNvSpPr/>
            <p:nvPr/>
          </p:nvSpPr>
          <p:spPr>
            <a:xfrm>
              <a:off x="585422" y="5545388"/>
              <a:ext cx="534682" cy="540189"/>
            </a:xfrm>
            <a:custGeom>
              <a:avLst/>
              <a:gdLst/>
              <a:ahLst/>
              <a:cxnLst/>
              <a:rect l="l" t="t" r="r" b="b"/>
              <a:pathLst>
                <a:path w="228584" h="195927">
                  <a:moveTo>
                    <a:pt x="4080" y="163286"/>
                  </a:moveTo>
                  <a:lnTo>
                    <a:pt x="28561" y="163286"/>
                  </a:lnTo>
                  <a:cubicBezTo>
                    <a:pt x="29735" y="163312"/>
                    <a:pt x="30702" y="163705"/>
                    <a:pt x="31462" y="164465"/>
                  </a:cubicBezTo>
                  <a:cubicBezTo>
                    <a:pt x="32221" y="165225"/>
                    <a:pt x="32615" y="166192"/>
                    <a:pt x="32641" y="167366"/>
                  </a:cubicBezTo>
                  <a:lnTo>
                    <a:pt x="32641" y="191847"/>
                  </a:lnTo>
                  <a:cubicBezTo>
                    <a:pt x="32615" y="193021"/>
                    <a:pt x="32221" y="193988"/>
                    <a:pt x="31462" y="194747"/>
                  </a:cubicBezTo>
                  <a:cubicBezTo>
                    <a:pt x="30702" y="195507"/>
                    <a:pt x="29735" y="195900"/>
                    <a:pt x="28561" y="195927"/>
                  </a:cubicBezTo>
                  <a:lnTo>
                    <a:pt x="4080" y="195927"/>
                  </a:lnTo>
                  <a:cubicBezTo>
                    <a:pt x="2906" y="195900"/>
                    <a:pt x="1939" y="195507"/>
                    <a:pt x="1179" y="194747"/>
                  </a:cubicBezTo>
                  <a:cubicBezTo>
                    <a:pt x="420" y="193988"/>
                    <a:pt x="27" y="193021"/>
                    <a:pt x="0" y="191847"/>
                  </a:cubicBezTo>
                  <a:lnTo>
                    <a:pt x="0" y="167366"/>
                  </a:lnTo>
                  <a:cubicBezTo>
                    <a:pt x="27" y="166192"/>
                    <a:pt x="420" y="165225"/>
                    <a:pt x="1179" y="164465"/>
                  </a:cubicBezTo>
                  <a:cubicBezTo>
                    <a:pt x="1939" y="163705"/>
                    <a:pt x="2906" y="163312"/>
                    <a:pt x="4080" y="163286"/>
                  </a:cubicBezTo>
                  <a:close/>
                  <a:moveTo>
                    <a:pt x="53066" y="146957"/>
                  </a:moveTo>
                  <a:lnTo>
                    <a:pt x="77547" y="146957"/>
                  </a:lnTo>
                  <a:cubicBezTo>
                    <a:pt x="78721" y="146984"/>
                    <a:pt x="79688" y="147377"/>
                    <a:pt x="80447" y="148137"/>
                  </a:cubicBezTo>
                  <a:cubicBezTo>
                    <a:pt x="81207" y="148897"/>
                    <a:pt x="81600" y="149865"/>
                    <a:pt x="81627" y="151039"/>
                  </a:cubicBezTo>
                  <a:lnTo>
                    <a:pt x="81627" y="191847"/>
                  </a:lnTo>
                  <a:cubicBezTo>
                    <a:pt x="81600" y="193021"/>
                    <a:pt x="81207" y="193988"/>
                    <a:pt x="80447" y="194747"/>
                  </a:cubicBezTo>
                  <a:cubicBezTo>
                    <a:pt x="79688" y="195507"/>
                    <a:pt x="78721" y="195900"/>
                    <a:pt x="77547" y="195927"/>
                  </a:cubicBezTo>
                  <a:lnTo>
                    <a:pt x="53066" y="195927"/>
                  </a:lnTo>
                  <a:cubicBezTo>
                    <a:pt x="51892" y="195900"/>
                    <a:pt x="50925" y="195507"/>
                    <a:pt x="50165" y="194747"/>
                  </a:cubicBezTo>
                  <a:cubicBezTo>
                    <a:pt x="49405" y="193988"/>
                    <a:pt x="49012" y="193021"/>
                    <a:pt x="48986" y="191847"/>
                  </a:cubicBezTo>
                  <a:lnTo>
                    <a:pt x="48986" y="151039"/>
                  </a:lnTo>
                  <a:cubicBezTo>
                    <a:pt x="49012" y="149865"/>
                    <a:pt x="49405" y="148897"/>
                    <a:pt x="50165" y="148137"/>
                  </a:cubicBezTo>
                  <a:cubicBezTo>
                    <a:pt x="50925" y="147377"/>
                    <a:pt x="51892" y="146984"/>
                    <a:pt x="53066" y="146957"/>
                  </a:cubicBezTo>
                  <a:close/>
                  <a:moveTo>
                    <a:pt x="102052" y="114300"/>
                  </a:moveTo>
                  <a:lnTo>
                    <a:pt x="126532" y="114300"/>
                  </a:lnTo>
                  <a:cubicBezTo>
                    <a:pt x="127707" y="114326"/>
                    <a:pt x="128673" y="114720"/>
                    <a:pt x="129433" y="115480"/>
                  </a:cubicBezTo>
                  <a:cubicBezTo>
                    <a:pt x="130193" y="116240"/>
                    <a:pt x="130586" y="117207"/>
                    <a:pt x="130613" y="118382"/>
                  </a:cubicBezTo>
                  <a:lnTo>
                    <a:pt x="130613" y="191847"/>
                  </a:lnTo>
                  <a:cubicBezTo>
                    <a:pt x="130586" y="193021"/>
                    <a:pt x="130193" y="193988"/>
                    <a:pt x="129433" y="194747"/>
                  </a:cubicBezTo>
                  <a:cubicBezTo>
                    <a:pt x="128673" y="195507"/>
                    <a:pt x="127707" y="195900"/>
                    <a:pt x="126532" y="195927"/>
                  </a:cubicBezTo>
                  <a:lnTo>
                    <a:pt x="102052" y="195927"/>
                  </a:lnTo>
                  <a:cubicBezTo>
                    <a:pt x="100877" y="195900"/>
                    <a:pt x="99911" y="195507"/>
                    <a:pt x="99151" y="194747"/>
                  </a:cubicBezTo>
                  <a:cubicBezTo>
                    <a:pt x="98391" y="193988"/>
                    <a:pt x="97998" y="193021"/>
                    <a:pt x="97971" y="191847"/>
                  </a:cubicBezTo>
                  <a:lnTo>
                    <a:pt x="97971" y="118382"/>
                  </a:lnTo>
                  <a:cubicBezTo>
                    <a:pt x="97998" y="117207"/>
                    <a:pt x="98391" y="116240"/>
                    <a:pt x="99151" y="115480"/>
                  </a:cubicBezTo>
                  <a:cubicBezTo>
                    <a:pt x="99911" y="114720"/>
                    <a:pt x="100877" y="114326"/>
                    <a:pt x="102052" y="114300"/>
                  </a:cubicBezTo>
                  <a:close/>
                  <a:moveTo>
                    <a:pt x="151037" y="65314"/>
                  </a:moveTo>
                  <a:lnTo>
                    <a:pt x="175518" y="65314"/>
                  </a:lnTo>
                  <a:cubicBezTo>
                    <a:pt x="176692" y="65341"/>
                    <a:pt x="177659" y="65734"/>
                    <a:pt x="178419" y="66494"/>
                  </a:cubicBezTo>
                  <a:cubicBezTo>
                    <a:pt x="179179" y="67254"/>
                    <a:pt x="179572" y="68222"/>
                    <a:pt x="179598" y="69396"/>
                  </a:cubicBezTo>
                  <a:lnTo>
                    <a:pt x="179598" y="191847"/>
                  </a:lnTo>
                  <a:cubicBezTo>
                    <a:pt x="179572" y="193021"/>
                    <a:pt x="179179" y="193988"/>
                    <a:pt x="178419" y="194747"/>
                  </a:cubicBezTo>
                  <a:cubicBezTo>
                    <a:pt x="177659" y="195507"/>
                    <a:pt x="176692" y="195900"/>
                    <a:pt x="175518" y="195927"/>
                  </a:cubicBezTo>
                  <a:lnTo>
                    <a:pt x="151037" y="195927"/>
                  </a:lnTo>
                  <a:cubicBezTo>
                    <a:pt x="149863" y="195900"/>
                    <a:pt x="148896" y="195507"/>
                    <a:pt x="148137" y="194747"/>
                  </a:cubicBezTo>
                  <a:cubicBezTo>
                    <a:pt x="147377" y="193988"/>
                    <a:pt x="146984" y="193021"/>
                    <a:pt x="146957" y="191847"/>
                  </a:cubicBezTo>
                  <a:lnTo>
                    <a:pt x="146957" y="69396"/>
                  </a:lnTo>
                  <a:cubicBezTo>
                    <a:pt x="146984" y="68222"/>
                    <a:pt x="147377" y="67254"/>
                    <a:pt x="148137" y="66494"/>
                  </a:cubicBezTo>
                  <a:cubicBezTo>
                    <a:pt x="148896" y="65734"/>
                    <a:pt x="149863" y="65341"/>
                    <a:pt x="151037" y="65314"/>
                  </a:cubicBezTo>
                  <a:close/>
                  <a:moveTo>
                    <a:pt x="200023" y="0"/>
                  </a:moveTo>
                  <a:lnTo>
                    <a:pt x="224504" y="0"/>
                  </a:lnTo>
                  <a:cubicBezTo>
                    <a:pt x="225678" y="27"/>
                    <a:pt x="226645" y="420"/>
                    <a:pt x="227405" y="1180"/>
                  </a:cubicBezTo>
                  <a:cubicBezTo>
                    <a:pt x="228164" y="1940"/>
                    <a:pt x="228557" y="2907"/>
                    <a:pt x="228584" y="4082"/>
                  </a:cubicBezTo>
                  <a:lnTo>
                    <a:pt x="228584" y="191847"/>
                  </a:lnTo>
                  <a:cubicBezTo>
                    <a:pt x="228557" y="193021"/>
                    <a:pt x="228164" y="193988"/>
                    <a:pt x="227405" y="194747"/>
                  </a:cubicBezTo>
                  <a:cubicBezTo>
                    <a:pt x="226645" y="195507"/>
                    <a:pt x="225678" y="195900"/>
                    <a:pt x="224504" y="195927"/>
                  </a:cubicBezTo>
                  <a:lnTo>
                    <a:pt x="200023" y="195927"/>
                  </a:lnTo>
                  <a:cubicBezTo>
                    <a:pt x="198849" y="195900"/>
                    <a:pt x="197882" y="195507"/>
                    <a:pt x="197122" y="194747"/>
                  </a:cubicBezTo>
                  <a:cubicBezTo>
                    <a:pt x="196363" y="193988"/>
                    <a:pt x="195969" y="193021"/>
                    <a:pt x="195943" y="191847"/>
                  </a:cubicBezTo>
                  <a:lnTo>
                    <a:pt x="195943" y="4082"/>
                  </a:lnTo>
                  <a:cubicBezTo>
                    <a:pt x="195969" y="2907"/>
                    <a:pt x="196363" y="1940"/>
                    <a:pt x="197122" y="1180"/>
                  </a:cubicBezTo>
                  <a:cubicBezTo>
                    <a:pt x="197882" y="420"/>
                    <a:pt x="198849" y="27"/>
                    <a:pt x="20002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58594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C7CA0B-A08F-4F2D-8529-27D9EBCC3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0287" y="909037"/>
            <a:ext cx="7787905" cy="717974"/>
          </a:xfrm>
        </p:spPr>
        <p:txBody>
          <a:bodyPr>
            <a:no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Big Data Project – Basic Concept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sz="3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38CB8-F7EE-4657-BC32-919D787D5DAE}"/>
              </a:ext>
            </a:extLst>
          </p:cNvPr>
          <p:cNvSpPr/>
          <p:nvPr/>
        </p:nvSpPr>
        <p:spPr>
          <a:xfrm>
            <a:off x="2009775" y="2314575"/>
            <a:ext cx="2019300" cy="3009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B6806D2-D979-4234-9FC4-E177CA1165EE}"/>
              </a:ext>
            </a:extLst>
          </p:cNvPr>
          <p:cNvSpPr/>
          <p:nvPr/>
        </p:nvSpPr>
        <p:spPr>
          <a:xfrm>
            <a:off x="6024239" y="2235992"/>
            <a:ext cx="4646304" cy="3333749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BB5A29D-5D9E-4495-BD0C-2D2F43EAFCC8}"/>
              </a:ext>
            </a:extLst>
          </p:cNvPr>
          <p:cNvSpPr/>
          <p:nvPr/>
        </p:nvSpPr>
        <p:spPr>
          <a:xfrm>
            <a:off x="2495550" y="3209925"/>
            <a:ext cx="1000125" cy="120015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 Premise</a:t>
            </a:r>
            <a:endParaRPr lang="pl-PL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A393258-A1E2-4149-BCF1-1D21468072BE}"/>
              </a:ext>
            </a:extLst>
          </p:cNvPr>
          <p:cNvSpPr/>
          <p:nvPr/>
        </p:nvSpPr>
        <p:spPr>
          <a:xfrm>
            <a:off x="7191375" y="3298030"/>
            <a:ext cx="1943100" cy="1209675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Our Solution</a:t>
            </a:r>
            <a:endParaRPr lang="pl-PL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BBE54D-9F36-4EED-A3AD-DFE6A07B5778}"/>
              </a:ext>
            </a:extLst>
          </p:cNvPr>
          <p:cNvSpPr/>
          <p:nvPr/>
        </p:nvSpPr>
        <p:spPr>
          <a:xfrm>
            <a:off x="4283869" y="3335225"/>
            <a:ext cx="1618926" cy="96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116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C7CA0B-A08F-4F2D-8529-27D9EBCC3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0287" y="909037"/>
            <a:ext cx="7787905" cy="717974"/>
          </a:xfrm>
        </p:spPr>
        <p:txBody>
          <a:bodyPr>
            <a:no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Big Data Project – Basic Concept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42876-F35E-4586-B527-89FB87F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633" y="1950707"/>
            <a:ext cx="8287508" cy="42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4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20DB88-0592-46E2-BE5E-DE4F15912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050468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Data Integration  - What we have?</a:t>
            </a:r>
            <a:endParaRPr lang="pl-PL" sz="4800" b="1" spc="-50" dirty="0">
              <a:solidFill>
                <a:srgbClr val="FF5F0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FDE26-A66C-4637-859C-AB014880CB7B}"/>
              </a:ext>
            </a:extLst>
          </p:cNvPr>
          <p:cNvSpPr/>
          <p:nvPr/>
        </p:nvSpPr>
        <p:spPr>
          <a:xfrm>
            <a:off x="1018477" y="2053239"/>
            <a:ext cx="10221952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FF5F00"/>
                </a:solidFill>
                <a:latin typeface="Euphemia"/>
              </a:rPr>
              <a:t>SSIS –SQL Server Integration Services</a:t>
            </a:r>
          </a:p>
          <a:p>
            <a:pPr marL="5715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65562"/>
                </a:solidFill>
                <a:latin typeface="Euphemia"/>
              </a:rPr>
              <a:t>Part of SQL Server (Data Factory V2)</a:t>
            </a:r>
          </a:p>
          <a:p>
            <a:pPr marL="5715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65562"/>
                </a:solidFill>
                <a:latin typeface="Euphemia"/>
              </a:rPr>
              <a:t>ETL to/from SQL Service</a:t>
            </a:r>
          </a:p>
          <a:p>
            <a:pPr marL="5715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65562"/>
                </a:solidFill>
                <a:latin typeface="Euphemia"/>
              </a:rPr>
              <a:t>Rich designer (and other tools e.g. BIML)</a:t>
            </a:r>
          </a:p>
          <a:p>
            <a:pPr marL="5715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465562"/>
                </a:solidFill>
                <a:latin typeface="Euphemia"/>
              </a:rPr>
              <a:t>Azure Feature Pack for Integration Services</a:t>
            </a:r>
          </a:p>
          <a:p>
            <a:pPr marL="1143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FF5F00"/>
                </a:solidFill>
                <a:latin typeface="Euphemia"/>
              </a:rPr>
              <a:t>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244512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D627AB-9F83-4ABB-85A4-70DA2613AD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35187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FF5F00"/>
                </a:solidFill>
                <a:latin typeface="Calibri Light" panose="020F0302020204030204"/>
                <a:ea typeface="+mj-ea"/>
                <a:cs typeface="+mj-cs"/>
              </a:rPr>
              <a:t>What does ADF do?</a:t>
            </a:r>
            <a:endParaRPr lang="pl-PL" sz="4800" b="1" spc="-50" dirty="0">
              <a:solidFill>
                <a:srgbClr val="FF5F00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96F27-1383-49C5-AC17-8B7623AE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47" y="1814764"/>
            <a:ext cx="7920321" cy="45467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D6FC46-7CB3-492B-8B7E-F1A34654EED0}"/>
              </a:ext>
            </a:extLst>
          </p:cNvPr>
          <p:cNvSpPr/>
          <p:nvPr/>
        </p:nvSpPr>
        <p:spPr>
          <a:xfrm>
            <a:off x="10696591" y="6403322"/>
            <a:ext cx="1495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P.Andrew</a:t>
            </a:r>
            <a:endParaRPr lang="pl-PL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0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A55D-5398-48F1-827B-3B0DE39B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4395" y="991063"/>
            <a:ext cx="478358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Loading Data - Ingest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BCF1C-918F-4A98-B869-D5A8EC3D8F7B}"/>
              </a:ext>
            </a:extLst>
          </p:cNvPr>
          <p:cNvSpPr/>
          <p:nvPr/>
        </p:nvSpPr>
        <p:spPr>
          <a:xfrm>
            <a:off x="3306166" y="4243329"/>
            <a:ext cx="57255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kern="0" dirty="0">
                <a:solidFill>
                  <a:srgbClr val="FF5F00"/>
                </a:solidFill>
              </a:rPr>
              <a:t>More than 100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kern="0" dirty="0">
                <a:solidFill>
                  <a:srgbClr val="FF5F00"/>
                </a:solidFill>
              </a:rPr>
              <a:t>Incremental Load </a:t>
            </a:r>
          </a:p>
          <a:p>
            <a:r>
              <a:rPr 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pl-PL" sz="3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5EAAFA-891A-43B6-8F22-ED1C56EBD9DC}"/>
              </a:ext>
            </a:extLst>
          </p:cNvPr>
          <p:cNvGrpSpPr/>
          <p:nvPr/>
        </p:nvGrpSpPr>
        <p:grpSpPr>
          <a:xfrm>
            <a:off x="2842375" y="2153691"/>
            <a:ext cx="7328545" cy="1824734"/>
            <a:chOff x="1318374" y="2153691"/>
            <a:chExt cx="7328545" cy="182473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455DBC8-1011-4EB7-93EF-8099C3D39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374" y="3288229"/>
              <a:ext cx="537039" cy="4645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D992CE-FD20-4ECF-B132-3335DFFD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374" y="2305048"/>
              <a:ext cx="1355601" cy="10191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A957E3-18E3-4D04-BE0A-09EAC15DE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1897" y="2243618"/>
              <a:ext cx="1709738" cy="1019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FA8180-1784-4447-8F6B-1C80DE867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86" y="2153691"/>
              <a:ext cx="1235374" cy="1235374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FF2052-11A0-42CD-963B-3CCBFA33D9D2}"/>
                </a:ext>
              </a:extLst>
            </p:cNvPr>
            <p:cNvCxnSpPr>
              <a:cxnSpLocks/>
            </p:cNvCxnSpPr>
            <p:nvPr/>
          </p:nvCxnSpPr>
          <p:spPr>
            <a:xfrm>
              <a:off x="2577146" y="2736533"/>
              <a:ext cx="1382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6A032D-FD8A-4F03-ADC6-3663B47D6D1D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751635" y="2753206"/>
              <a:ext cx="1532151" cy="1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632880-E536-48DF-90C4-54DBCB647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167" y="2919583"/>
              <a:ext cx="344936" cy="41565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AA46AA-CB83-4C78-A34C-FBB31FEAD8D0}"/>
                </a:ext>
              </a:extLst>
            </p:cNvPr>
            <p:cNvSpPr txBox="1"/>
            <p:nvPr/>
          </p:nvSpPr>
          <p:spPr>
            <a:xfrm>
              <a:off x="2577146" y="2311913"/>
              <a:ext cx="119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 Query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3F3E8B-FCA9-4430-8F19-BCE786C40E47}"/>
                </a:ext>
              </a:extLst>
            </p:cNvPr>
            <p:cNvSpPr txBox="1"/>
            <p:nvPr/>
          </p:nvSpPr>
          <p:spPr>
            <a:xfrm>
              <a:off x="7038786" y="3429000"/>
              <a:ext cx="160813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</a:t>
              </a:r>
            </a:p>
            <a:p>
              <a:pPr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	Store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27C273-DF8E-4E32-9710-FBCFB44E7FBB}"/>
                </a:ext>
              </a:extLst>
            </p:cNvPr>
            <p:cNvSpPr txBox="1"/>
            <p:nvPr/>
          </p:nvSpPr>
          <p:spPr>
            <a:xfrm>
              <a:off x="3683724" y="3442894"/>
              <a:ext cx="23973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Factory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Copy Activity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040CB2-F8D4-485F-9C5A-81AA439919C6}"/>
                </a:ext>
              </a:extLst>
            </p:cNvPr>
            <p:cNvSpPr txBox="1"/>
            <p:nvPr/>
          </p:nvSpPr>
          <p:spPr>
            <a:xfrm>
              <a:off x="1475304" y="3416918"/>
              <a:ext cx="239734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ADF Self-hosted IR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03F960-06C5-4820-A359-3D24C6D5188C}"/>
                </a:ext>
              </a:extLst>
            </p:cNvPr>
            <p:cNvSpPr txBox="1"/>
            <p:nvPr/>
          </p:nvSpPr>
          <p:spPr>
            <a:xfrm>
              <a:off x="6081066" y="2366638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CSV File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6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A55D-5398-48F1-827B-3B0DE39B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4395" y="991063"/>
            <a:ext cx="478358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Loading Data - Ingest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EE92B-9F0D-4B3A-A97E-1ABE2FC07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90" y="4488660"/>
            <a:ext cx="1146695" cy="114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D37B0C-9C47-4410-A9F9-445834DCCA48}"/>
              </a:ext>
            </a:extLst>
          </p:cNvPr>
          <p:cNvCxnSpPr>
            <a:cxnSpLocks/>
          </p:cNvCxnSpPr>
          <p:nvPr/>
        </p:nvCxnSpPr>
        <p:spPr>
          <a:xfrm flipV="1">
            <a:off x="4472940" y="2474663"/>
            <a:ext cx="0" cy="1989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00D19F-0541-4DC6-A9FA-3453BB5CF73F}"/>
              </a:ext>
            </a:extLst>
          </p:cNvPr>
          <p:cNvSpPr txBox="1"/>
          <p:nvPr/>
        </p:nvSpPr>
        <p:spPr>
          <a:xfrm>
            <a:off x="2552076" y="5690155"/>
            <a:ext cx="7721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= Where (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Inserted Date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</a:t>
            </a:r>
            <a:r>
              <a:rPr lang="en-GB" sz="2400" b="1" dirty="0">
                <a:solidFill>
                  <a:srgbClr val="FF5F00"/>
                </a:solidFill>
              </a:rPr>
              <a:t>Last Load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2400" b="1" dirty="0">
                <a:solidFill>
                  <a:srgbClr val="FF5F00"/>
                </a:solidFill>
              </a:rPr>
              <a:t>Now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42856-7998-4F6B-92BC-BFA6869F1824}"/>
              </a:ext>
            </a:extLst>
          </p:cNvPr>
          <p:cNvGrpSpPr/>
          <p:nvPr/>
        </p:nvGrpSpPr>
        <p:grpSpPr>
          <a:xfrm>
            <a:off x="2164395" y="1822385"/>
            <a:ext cx="8132746" cy="3076029"/>
            <a:chOff x="640395" y="1822384"/>
            <a:chExt cx="8132746" cy="30760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27DCF0-FCB8-4C46-A34E-CCC621750E87}"/>
                </a:ext>
              </a:extLst>
            </p:cNvPr>
            <p:cNvSpPr/>
            <p:nvPr/>
          </p:nvSpPr>
          <p:spPr>
            <a:xfrm>
              <a:off x="640395" y="1822384"/>
              <a:ext cx="7863525" cy="2437196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C580032-1544-4238-8D19-C4F183359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333" y="3825534"/>
              <a:ext cx="1888808" cy="107287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907A27-AE27-4A95-B120-77F3067C4302}"/>
                </a:ext>
              </a:extLst>
            </p:cNvPr>
            <p:cNvSpPr/>
            <p:nvPr/>
          </p:nvSpPr>
          <p:spPr>
            <a:xfrm>
              <a:off x="5753895" y="4311995"/>
              <a:ext cx="11304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b="1" dirty="0">
                  <a:solidFill>
                    <a:srgbClr val="FF5F00"/>
                  </a:solidFill>
                </a:rPr>
                <a:t>20 DOP</a:t>
              </a:r>
              <a:endParaRPr lang="pl-PL" b="1" dirty="0">
                <a:solidFill>
                  <a:srgbClr val="FF5F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BAC80C-4D0C-440C-9B91-4164CE35DB03}"/>
              </a:ext>
            </a:extLst>
          </p:cNvPr>
          <p:cNvGrpSpPr/>
          <p:nvPr/>
        </p:nvGrpSpPr>
        <p:grpSpPr>
          <a:xfrm>
            <a:off x="2421763" y="1856976"/>
            <a:ext cx="7419157" cy="1824734"/>
            <a:chOff x="1286382" y="2153691"/>
            <a:chExt cx="7419157" cy="18247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D27C166-9515-4167-8BB4-E4A6E1407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8374" y="3288229"/>
              <a:ext cx="537039" cy="46458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510E03-BF10-47E1-9324-C7CD1016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8374" y="2305048"/>
              <a:ext cx="1355601" cy="101917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AC4F7F6-BBF3-4FEC-A8B7-E54F8AB8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1897" y="2243618"/>
              <a:ext cx="1709738" cy="101917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EBEFB2-FEBE-4AF3-A484-397E0C0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86" y="2153691"/>
              <a:ext cx="1235374" cy="1235374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DA0E9D-7B96-459C-AD0C-D9DF998D0975}"/>
                </a:ext>
              </a:extLst>
            </p:cNvPr>
            <p:cNvCxnSpPr>
              <a:cxnSpLocks/>
            </p:cNvCxnSpPr>
            <p:nvPr/>
          </p:nvCxnSpPr>
          <p:spPr>
            <a:xfrm>
              <a:off x="2577146" y="2736533"/>
              <a:ext cx="1382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FEE1C1-8A62-4B2F-8503-6B0F98053651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751635" y="2753206"/>
              <a:ext cx="1532151" cy="1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96EC21-0E98-4AF2-ACFA-1375D3CD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167" y="2919583"/>
              <a:ext cx="344936" cy="41565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DDA9A-8588-4C32-8D0D-7ED9B9E41D9E}"/>
                </a:ext>
              </a:extLst>
            </p:cNvPr>
            <p:cNvSpPr txBox="1"/>
            <p:nvPr/>
          </p:nvSpPr>
          <p:spPr>
            <a:xfrm>
              <a:off x="2577146" y="2311913"/>
              <a:ext cx="119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 Query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E2CFD8-ADA0-45F4-95E8-A8B9DAD8E4D4}"/>
                </a:ext>
              </a:extLst>
            </p:cNvPr>
            <p:cNvSpPr txBox="1"/>
            <p:nvPr/>
          </p:nvSpPr>
          <p:spPr>
            <a:xfrm>
              <a:off x="7097406" y="3430143"/>
              <a:ext cx="160813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Store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B4004E-A5AF-4A47-AEBC-978910E1E7B0}"/>
                </a:ext>
              </a:extLst>
            </p:cNvPr>
            <p:cNvSpPr txBox="1"/>
            <p:nvPr/>
          </p:nvSpPr>
          <p:spPr>
            <a:xfrm>
              <a:off x="3683724" y="3442894"/>
              <a:ext cx="23973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Factory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Copy Activity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5A2A19-7C6F-4342-8813-0D27C8CBDAE2}"/>
                </a:ext>
              </a:extLst>
            </p:cNvPr>
            <p:cNvSpPr txBox="1"/>
            <p:nvPr/>
          </p:nvSpPr>
          <p:spPr>
            <a:xfrm>
              <a:off x="1286382" y="3434798"/>
              <a:ext cx="239734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Self-hosted IR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5F3DA2-8756-4282-94DE-24CAC609C542}"/>
                </a:ext>
              </a:extLst>
            </p:cNvPr>
            <p:cNvSpPr txBox="1"/>
            <p:nvPr/>
          </p:nvSpPr>
          <p:spPr>
            <a:xfrm>
              <a:off x="6081066" y="2366638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CSV File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6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14537</TotalTime>
  <Words>480</Words>
  <Application>Microsoft Office PowerPoint</Application>
  <PresentationFormat>Widescreen</PresentationFormat>
  <Paragraphs>83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Bahnschrift SemiBold</vt:lpstr>
      <vt:lpstr>Calibri</vt:lpstr>
      <vt:lpstr>Calibri Light</vt:lpstr>
      <vt:lpstr>Euphemia</vt:lpstr>
      <vt:lpstr>Malleable-FP</vt:lpstr>
      <vt:lpstr>Malleable-FP Thin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446</cp:revision>
  <dcterms:created xsi:type="dcterms:W3CDTF">2016-06-22T10:14:21Z</dcterms:created>
  <dcterms:modified xsi:type="dcterms:W3CDTF">2019-04-06T16:56:52Z</dcterms:modified>
</cp:coreProperties>
</file>