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4" r:id="rId2"/>
    <p:sldMasterId id="2147483668" r:id="rId3"/>
    <p:sldMasterId id="2147483681" r:id="rId4"/>
    <p:sldMasterId id="2147483694" r:id="rId5"/>
  </p:sldMasterIdLst>
  <p:notesMasterIdLst>
    <p:notesMasterId r:id="rId31"/>
  </p:notesMasterIdLst>
  <p:handoutMasterIdLst>
    <p:handoutMasterId r:id="rId32"/>
  </p:handoutMasterIdLst>
  <p:sldIdLst>
    <p:sldId id="258" r:id="rId6"/>
    <p:sldId id="260" r:id="rId7"/>
    <p:sldId id="340" r:id="rId8"/>
    <p:sldId id="368" r:id="rId9"/>
    <p:sldId id="341" r:id="rId10"/>
    <p:sldId id="357" r:id="rId11"/>
    <p:sldId id="337" r:id="rId12"/>
    <p:sldId id="339" r:id="rId13"/>
    <p:sldId id="359" r:id="rId14"/>
    <p:sldId id="351" r:id="rId15"/>
    <p:sldId id="336" r:id="rId16"/>
    <p:sldId id="343" r:id="rId17"/>
    <p:sldId id="342" r:id="rId18"/>
    <p:sldId id="344" r:id="rId19"/>
    <p:sldId id="361" r:id="rId20"/>
    <p:sldId id="362" r:id="rId21"/>
    <p:sldId id="363" r:id="rId22"/>
    <p:sldId id="369" r:id="rId23"/>
    <p:sldId id="360" r:id="rId24"/>
    <p:sldId id="364" r:id="rId25"/>
    <p:sldId id="365" r:id="rId26"/>
    <p:sldId id="366" r:id="rId27"/>
    <p:sldId id="356" r:id="rId28"/>
    <p:sldId id="367" r:id="rId29"/>
    <p:sldId id="27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083109-3B23-44F9-A6BE-0A75EE339F2E}">
          <p14:sldIdLst>
            <p14:sldId id="258"/>
            <p14:sldId id="260"/>
            <p14:sldId id="340"/>
            <p14:sldId id="368"/>
            <p14:sldId id="341"/>
            <p14:sldId id="357"/>
            <p14:sldId id="337"/>
            <p14:sldId id="339"/>
            <p14:sldId id="359"/>
            <p14:sldId id="351"/>
          </p14:sldIdLst>
        </p14:section>
        <p14:section name="Azure as a Big Data Platfrom" id="{111484B4-A854-480B-94F5-650AA08B4353}">
          <p14:sldIdLst>
            <p14:sldId id="336"/>
            <p14:sldId id="343"/>
            <p14:sldId id="342"/>
            <p14:sldId id="344"/>
          </p14:sldIdLst>
        </p14:section>
        <p14:section name="Project" id="{7F1D66BB-3455-47D0-8603-4571776C5447}">
          <p14:sldIdLst>
            <p14:sldId id="361"/>
            <p14:sldId id="362"/>
            <p14:sldId id="363"/>
            <p14:sldId id="369"/>
            <p14:sldId id="360"/>
            <p14:sldId id="364"/>
            <p14:sldId id="365"/>
            <p14:sldId id="366"/>
            <p14:sldId id="356"/>
            <p14:sldId id="367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00"/>
    <a:srgbClr val="FF5F00"/>
    <a:srgbClr val="EF942F"/>
    <a:srgbClr val="FF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95268" autoAdjust="0"/>
  </p:normalViewPr>
  <p:slideViewPr>
    <p:cSldViewPr snapToGrid="0">
      <p:cViewPr varScale="1">
        <p:scale>
          <a:sx n="82" d="100"/>
          <a:sy n="82" d="100"/>
        </p:scale>
        <p:origin x="15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50263-9721-43EF-AC38-28F6115BDD4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CC633-313E-4664-B570-E52027BA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95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90F4D-45E3-4E16-A568-54C3CC6D522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92286-4AA4-4E55-98B6-FFAF34B7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16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Pierwszy</a:t>
            </a:r>
            <a:r>
              <a:rPr lang="en-GB" dirty="0"/>
              <a:t> </a:t>
            </a:r>
            <a:r>
              <a:rPr lang="en-GB" dirty="0" err="1"/>
              <a:t>pomysl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nasz</a:t>
            </a:r>
            <a:r>
              <a:rPr lang="en-GB" dirty="0"/>
              <a:t> project </a:t>
            </a:r>
            <a:r>
              <a:rPr lang="en-GB" dirty="0" err="1"/>
              <a:t>pokrywa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z </a:t>
            </a:r>
            <a:r>
              <a:rPr lang="en-GB" dirty="0" err="1"/>
              <a:t>koncepcja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</a:t>
            </a:r>
            <a:r>
              <a:rPr lang="en-GB" dirty="0" err="1"/>
              <a:t>oparta</a:t>
            </a:r>
            <a:r>
              <a:rPr lang="en-GB" dirty="0"/>
              <a:t> o Data Lake </a:t>
            </a:r>
            <a:r>
              <a:rPr lang="en-GB" dirty="0" err="1"/>
              <a:t>czy</a:t>
            </a:r>
            <a:r>
              <a:rPr lang="en-GB" dirty="0"/>
              <a:t> </a:t>
            </a:r>
          </a:p>
          <a:p>
            <a:r>
              <a:rPr lang="en-GB" dirty="0" err="1"/>
              <a:t>Najpierw</a:t>
            </a:r>
            <a:r>
              <a:rPr lang="en-GB" dirty="0"/>
              <a:t> </a:t>
            </a:r>
            <a:r>
              <a:rPr lang="en-GB" dirty="0" err="1"/>
              <a:t>pobiaramy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z </a:t>
            </a:r>
            <a:r>
              <a:rPr lang="en-GB" dirty="0" err="1"/>
              <a:t>bazy</a:t>
            </a:r>
            <a:r>
              <a:rPr lang="en-GB" dirty="0"/>
              <a:t> Oracle ze </a:t>
            </a:r>
            <a:r>
              <a:rPr lang="en-GB" dirty="0" err="1"/>
              <a:t>srodowiska</a:t>
            </a:r>
            <a:r>
              <a:rPr lang="en-GB" dirty="0"/>
              <a:t> </a:t>
            </a:r>
            <a:r>
              <a:rPr lang="en-GB" dirty="0" err="1"/>
              <a:t>lokalnego</a:t>
            </a:r>
            <a:r>
              <a:rPr lang="en-GB" dirty="0"/>
              <a:t>,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zapisujemy</a:t>
            </a:r>
            <a:r>
              <a:rPr lang="en-GB" dirty="0"/>
              <a:t> w </a:t>
            </a:r>
            <a:r>
              <a:rPr lang="en-GB" dirty="0" err="1"/>
              <a:t>chmurze</a:t>
            </a:r>
            <a:r>
              <a:rPr lang="en-GB" dirty="0"/>
              <a:t> w </a:t>
            </a:r>
            <a:r>
              <a:rPr lang="en-GB" dirty="0" err="1"/>
              <a:t>naszym</a:t>
            </a:r>
            <a:r>
              <a:rPr lang="en-GB" dirty="0"/>
              <a:t> </a:t>
            </a:r>
            <a:r>
              <a:rPr lang="en-GB" dirty="0" err="1"/>
              <a:t>przypadku</a:t>
            </a:r>
            <a:r>
              <a:rPr lang="en-GB" dirty="0"/>
              <a:t> to </a:t>
            </a:r>
            <a:r>
              <a:rPr lang="en-GB" dirty="0" err="1"/>
              <a:t>chmura</a:t>
            </a:r>
            <a:r>
              <a:rPr lang="en-GB" dirty="0"/>
              <a:t> Azure </a:t>
            </a:r>
          </a:p>
          <a:p>
            <a:r>
              <a:rPr lang="en-GB" dirty="0"/>
              <a:t>, </a:t>
            </a:r>
            <a:r>
              <a:rPr lang="en-GB" dirty="0" err="1"/>
              <a:t>nastepnie</a:t>
            </a:r>
            <a:r>
              <a:rPr lang="en-GB" dirty="0"/>
              <a:t> </a:t>
            </a:r>
            <a:r>
              <a:rPr lang="en-GB" dirty="0" err="1"/>
              <a:t>jakism</a:t>
            </a:r>
            <a:r>
              <a:rPr lang="en-GB" dirty="0"/>
              <a:t> </a:t>
            </a:r>
            <a:r>
              <a:rPr lang="en-GB" dirty="0" err="1"/>
              <a:t>narzedziami</a:t>
            </a:r>
            <a:r>
              <a:rPr lang="en-GB" dirty="0"/>
              <a:t> z </a:t>
            </a:r>
            <a:r>
              <a:rPr lang="en-GB" dirty="0" err="1"/>
              <a:t>ekosystemu</a:t>
            </a:r>
            <a:r>
              <a:rPr lang="en-GB" dirty="0"/>
              <a:t> Hadoop, </a:t>
            </a:r>
            <a:r>
              <a:rPr lang="en-GB" dirty="0" err="1"/>
              <a:t>ktorych</a:t>
            </a:r>
            <a:r>
              <a:rPr lang="en-GB" dirty="0"/>
              <a:t> jest </a:t>
            </a:r>
            <a:r>
              <a:rPr lang="en-GB" dirty="0" err="1"/>
              <a:t>calkiem</a:t>
            </a:r>
            <a:r>
              <a:rPr lang="en-GB" dirty="0"/>
              <a:t> </a:t>
            </a:r>
            <a:r>
              <a:rPr lang="en-GB" dirty="0" err="1"/>
              <a:t>sporo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wykorzystaniem</a:t>
            </a:r>
            <a:r>
              <a:rPr lang="en-GB" dirty="0"/>
              <a:t> </a:t>
            </a:r>
            <a:r>
              <a:rPr lang="en-GB" dirty="0" err="1"/>
              <a:t>jezyka</a:t>
            </a:r>
            <a:r>
              <a:rPr lang="en-GB" dirty="0"/>
              <a:t> Python </a:t>
            </a:r>
            <a:r>
              <a:rPr lang="en-GB" dirty="0" err="1"/>
              <a:t>budujemy</a:t>
            </a:r>
            <a:r>
              <a:rPr lang="en-GB" dirty="0"/>
              <a:t> </a:t>
            </a:r>
            <a:r>
              <a:rPr lang="en-GB" dirty="0" err="1"/>
              <a:t>procesy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.</a:t>
            </a:r>
          </a:p>
          <a:p>
            <a:r>
              <a:rPr lang="en-GB" dirty="0"/>
              <a:t>Dane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uzytownika</a:t>
            </a:r>
            <a:r>
              <a:rPr lang="en-GB" dirty="0"/>
              <a:t> </a:t>
            </a:r>
            <a:r>
              <a:rPr lang="en-GB" dirty="0" err="1"/>
              <a:t>koncwego</a:t>
            </a:r>
            <a:r>
              <a:rPr lang="en-GB" dirty="0"/>
              <a:t> </a:t>
            </a:r>
            <a:r>
              <a:rPr lang="en-GB" dirty="0" err="1"/>
              <a:t>beda</a:t>
            </a:r>
            <a:r>
              <a:rPr lang="en-GB" dirty="0"/>
              <a:t> </a:t>
            </a:r>
            <a:r>
              <a:rPr lang="en-GB" dirty="0" err="1"/>
              <a:t>dostepe</a:t>
            </a:r>
            <a:r>
              <a:rPr lang="en-GB" dirty="0"/>
              <a:t> za </a:t>
            </a:r>
            <a:r>
              <a:rPr lang="en-GB" dirty="0" err="1"/>
              <a:t>pomoca</a:t>
            </a:r>
            <a:r>
              <a:rPr lang="en-GB" dirty="0"/>
              <a:t> </a:t>
            </a:r>
            <a:r>
              <a:rPr lang="en-GB" dirty="0" err="1"/>
              <a:t>dedykowanej</a:t>
            </a:r>
            <a:r>
              <a:rPr lang="en-GB" dirty="0"/>
              <a:t> </a:t>
            </a:r>
            <a:r>
              <a:rPr lang="en-GB" dirty="0" err="1"/>
              <a:t>aplkacji</a:t>
            </a:r>
            <a:r>
              <a:rPr lang="en-GB" dirty="0"/>
              <a:t> </a:t>
            </a:r>
            <a:r>
              <a:rPr lang="en-GB" dirty="0" err="1"/>
              <a:t>stworzonej</a:t>
            </a:r>
            <a:r>
              <a:rPr lang="en-GB" dirty="0"/>
              <a:t> o </a:t>
            </a:r>
            <a:r>
              <a:rPr lang="en-GB" dirty="0" err="1"/>
              <a:t>oparciu</a:t>
            </a:r>
            <a:r>
              <a:rPr lang="en-GB" dirty="0"/>
              <a:t> o </a:t>
            </a:r>
            <a:r>
              <a:rPr lang="en-GB" dirty="0" err="1"/>
              <a:t>.Net</a:t>
            </a:r>
            <a:r>
              <a:rPr lang="en-GB" dirty="0"/>
              <a:t> Core (backend system) </a:t>
            </a:r>
            <a:r>
              <a:rPr lang="en-GB" dirty="0" err="1"/>
              <a:t>oraz</a:t>
            </a:r>
            <a:r>
              <a:rPr lang="en-GB" dirty="0"/>
              <a:t> React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23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Moze</a:t>
            </a:r>
            <a:r>
              <a:rPr lang="en-GB" dirty="0"/>
              <a:t> </a:t>
            </a:r>
            <a:r>
              <a:rPr lang="en-GB" dirty="0" err="1"/>
              <a:t>zaczniemy</a:t>
            </a:r>
            <a:r>
              <a:rPr lang="en-GB" dirty="0"/>
              <a:t> od </a:t>
            </a:r>
            <a:r>
              <a:rPr lang="en-GB" dirty="0" err="1"/>
              <a:t>tego</a:t>
            </a:r>
            <a:r>
              <a:rPr lang="en-GB" dirty="0"/>
              <a:t>, aby </a:t>
            </a:r>
            <a:r>
              <a:rPr lang="en-GB" dirty="0" err="1"/>
              <a:t>dopasowac</a:t>
            </a:r>
            <a:r>
              <a:rPr lang="en-GB" dirty="0"/>
              <a:t> –</a:t>
            </a:r>
            <a:r>
              <a:rPr lang="en-GB" dirty="0" err="1"/>
              <a:t>tak</a:t>
            </a:r>
            <a:r>
              <a:rPr lang="en-GB" dirty="0"/>
              <a:t> aby </a:t>
            </a:r>
            <a:r>
              <a:rPr lang="en-GB" dirty="0" err="1"/>
              <a:t>mozna</a:t>
            </a:r>
            <a:r>
              <a:rPr lang="en-GB" dirty="0"/>
              <a:t> </a:t>
            </a:r>
            <a:r>
              <a:rPr lang="en-GB" dirty="0" err="1"/>
              <a:t>bylo</a:t>
            </a:r>
            <a:r>
              <a:rPr lang="en-GB" dirty="0"/>
              <a:t> </a:t>
            </a:r>
            <a:r>
              <a:rPr lang="en-GB" dirty="0" err="1"/>
              <a:t>zbudowac</a:t>
            </a:r>
            <a:r>
              <a:rPr lang="en-GB" dirty="0"/>
              <a:t> </a:t>
            </a:r>
            <a:r>
              <a:rPr lang="en-GB" dirty="0" err="1"/>
              <a:t>rozwiazanie</a:t>
            </a:r>
            <a:r>
              <a:rPr lang="en-GB" dirty="0"/>
              <a:t> w </a:t>
            </a:r>
            <a:r>
              <a:rPr lang="en-GB" dirty="0" err="1"/>
              <a:t>oparciu</a:t>
            </a:r>
            <a:r>
              <a:rPr lang="en-GB" dirty="0"/>
              <a:t> o architecture Azure.</a:t>
            </a:r>
          </a:p>
          <a:p>
            <a:r>
              <a:rPr lang="en-GB" dirty="0" err="1"/>
              <a:t>Nastepnie</a:t>
            </a:r>
            <a:r>
              <a:rPr lang="en-GB" dirty="0"/>
              <a:t> </a:t>
            </a:r>
            <a:r>
              <a:rPr lang="en-GB" dirty="0" err="1"/>
              <a:t>krotko</a:t>
            </a:r>
            <a:r>
              <a:rPr lang="en-GB" dirty="0"/>
              <a:t> </a:t>
            </a:r>
            <a:r>
              <a:rPr lang="en-GB" dirty="0" err="1"/>
              <a:t>przenanalizujmy</a:t>
            </a:r>
            <a:r>
              <a:rPr lang="en-GB" dirty="0"/>
              <a:t> </a:t>
            </a:r>
            <a:r>
              <a:rPr lang="en-GB" dirty="0" err="1"/>
              <a:t>kazda</a:t>
            </a:r>
            <a:r>
              <a:rPr lang="en-GB" dirty="0"/>
              <a:t> z </a:t>
            </a:r>
            <a:r>
              <a:rPr lang="en-GB" dirty="0" err="1"/>
              <a:t>tych</a:t>
            </a:r>
            <a:r>
              <a:rPr lang="en-GB" dirty="0"/>
              <a:t> </a:t>
            </a:r>
            <a:r>
              <a:rPr lang="en-GB" dirty="0" err="1"/>
              <a:t>usug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5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85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usługi</a:t>
            </a:r>
            <a:r>
              <a:rPr lang="en-GB" dirty="0"/>
              <a:t> </a:t>
            </a:r>
            <a:r>
              <a:rPr lang="en-GB" dirty="0" err="1"/>
              <a:t>odpowiedzialne</a:t>
            </a:r>
            <a:r>
              <a:rPr lang="en-GB" dirty="0"/>
              <a:t> ze </a:t>
            </a:r>
            <a:r>
              <a:rPr lang="en-GB" dirty="0" err="1"/>
              <a:t>przetwarzanie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do </a:t>
            </a:r>
            <a:r>
              <a:rPr lang="en-GB" dirty="0" err="1"/>
              <a:t>sprobujemy</a:t>
            </a:r>
            <a:r>
              <a:rPr lang="en-GB" dirty="0"/>
              <a:t> je </a:t>
            </a:r>
            <a:r>
              <a:rPr lang="en-GB" dirty="0" err="1"/>
              <a:t>podzielic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 </a:t>
            </a:r>
            <a:r>
              <a:rPr lang="en-GB" dirty="0" err="1"/>
              <a:t>uslugi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podstawie</a:t>
            </a:r>
            <a:r>
              <a:rPr lang="en-GB" dirty="0"/>
              <a:t> 2 </a:t>
            </a:r>
            <a:r>
              <a:rPr lang="en-GB" dirty="0" err="1"/>
              <a:t>kryteriow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dosc</a:t>
            </a:r>
            <a:r>
              <a:rPr lang="en-GB" dirty="0"/>
              <a:t> </a:t>
            </a:r>
            <a:r>
              <a:rPr lang="en-GB" dirty="0" err="1"/>
              <a:t>mocno</a:t>
            </a:r>
            <a:r>
              <a:rPr lang="en-GB" dirty="0"/>
              <a:t> </a:t>
            </a:r>
            <a:r>
              <a:rPr lang="en-GB" dirty="0" err="1"/>
              <a:t>zwiazane</a:t>
            </a:r>
            <a:r>
              <a:rPr lang="en-GB" dirty="0"/>
              <a:t> z </a:t>
            </a:r>
            <a:r>
              <a:rPr lang="en-GB" dirty="0" err="1"/>
              <a:t>projektami</a:t>
            </a:r>
            <a:r>
              <a:rPr lang="en-GB" dirty="0"/>
              <a:t> </a:t>
            </a:r>
            <a:r>
              <a:rPr lang="en-GB" dirty="0" err="1"/>
              <a:t>tworzonyi</a:t>
            </a:r>
            <a:r>
              <a:rPr lang="en-GB" dirty="0"/>
              <a:t> </a:t>
            </a:r>
            <a:r>
              <a:rPr lang="en-GB" dirty="0" err="1"/>
              <a:t>partonatem</a:t>
            </a:r>
            <a:r>
              <a:rPr lang="en-GB" dirty="0"/>
              <a:t> </a:t>
            </a:r>
            <a:r>
              <a:rPr lang="en-GB" dirty="0" err="1"/>
              <a:t>fundacji</a:t>
            </a:r>
            <a:r>
              <a:rPr lang="en-GB" dirty="0"/>
              <a:t>  Apache I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mniej</a:t>
            </a:r>
            <a:r>
              <a:rPr lang="en-GB" dirty="0"/>
              <a:t> </a:t>
            </a:r>
            <a:r>
              <a:rPr lang="en-GB" dirty="0" err="1"/>
              <a:t>zwiazne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wymagaja</a:t>
            </a:r>
            <a:r>
              <a:rPr lang="en-GB" dirty="0"/>
              <a:t> </a:t>
            </a:r>
            <a:r>
              <a:rPr lang="en-GB" dirty="0" err="1"/>
              <a:t>sporo</a:t>
            </a:r>
            <a:r>
              <a:rPr lang="en-GB" dirty="0"/>
              <a:t> </a:t>
            </a:r>
            <a:r>
              <a:rPr lang="en-GB" dirty="0" err="1"/>
              <a:t>wysilku</a:t>
            </a:r>
            <a:r>
              <a:rPr lang="en-GB" dirty="0"/>
              <a:t> </a:t>
            </a:r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administracje</a:t>
            </a:r>
            <a:r>
              <a:rPr lang="en-GB" dirty="0"/>
              <a:t> I </a:t>
            </a:r>
            <a:r>
              <a:rPr lang="en-GB" dirty="0" err="1"/>
              <a:t>konfiguracje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wymaga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duzego</a:t>
            </a:r>
            <a:r>
              <a:rPr lang="en-GB" dirty="0"/>
              <a:t> </a:t>
            </a:r>
            <a:r>
              <a:rPr lang="en-GB" dirty="0" err="1"/>
              <a:t>zaangazowania</a:t>
            </a:r>
            <a:r>
              <a:rPr lang="en-GB" dirty="0"/>
              <a:t> </a:t>
            </a:r>
            <a:r>
              <a:rPr lang="en-GB" dirty="0" err="1"/>
              <a:t>administracyjnego</a:t>
            </a:r>
            <a:endParaRPr lang="en-GB" dirty="0"/>
          </a:p>
          <a:p>
            <a:r>
              <a:rPr lang="en-GB" dirty="0" err="1"/>
              <a:t>Zacznijmy</a:t>
            </a:r>
            <a:r>
              <a:rPr lang="en-GB" dirty="0"/>
              <a:t> od Azure HDInsight –</a:t>
            </a:r>
            <a:r>
              <a:rPr lang="en-GB" dirty="0" err="1"/>
              <a:t>zbior</a:t>
            </a:r>
            <a:r>
              <a:rPr lang="en-GB" dirty="0"/>
              <a:t> </a:t>
            </a:r>
            <a:r>
              <a:rPr lang="en-GB" dirty="0" err="1"/>
              <a:t>usugl</a:t>
            </a:r>
            <a:endParaRPr lang="en-GB" dirty="0"/>
          </a:p>
          <a:p>
            <a:r>
              <a:rPr lang="en-GB" dirty="0" err="1"/>
              <a:t>Bazuje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rozwiazaniach</a:t>
            </a:r>
            <a:r>
              <a:rPr lang="en-GB" dirty="0"/>
              <a:t> </a:t>
            </a:r>
            <a:r>
              <a:rPr lang="en-GB" dirty="0" err="1"/>
              <a:t>rozwijanymi</a:t>
            </a:r>
            <a:r>
              <a:rPr lang="en-GB" dirty="0"/>
              <a:t> pod </a:t>
            </a:r>
            <a:r>
              <a:rPr lang="en-GB" dirty="0" err="1"/>
              <a:t>patronem</a:t>
            </a:r>
            <a:r>
              <a:rPr lang="en-GB" dirty="0"/>
              <a:t> </a:t>
            </a:r>
            <a:r>
              <a:rPr lang="en-GB" dirty="0" err="1"/>
              <a:t>fundacji</a:t>
            </a:r>
            <a:r>
              <a:rPr lang="en-GB" dirty="0"/>
              <a:t> Apache, </a:t>
            </a:r>
            <a:r>
              <a:rPr lang="en-GB" dirty="0" err="1"/>
              <a:t>niestety</a:t>
            </a:r>
            <a:r>
              <a:rPr lang="en-GB" dirty="0"/>
              <a:t> </a:t>
            </a:r>
            <a:r>
              <a:rPr lang="en-GB" dirty="0" err="1"/>
              <a:t>wymaga</a:t>
            </a:r>
            <a:r>
              <a:rPr lang="en-GB" dirty="0"/>
              <a:t> </a:t>
            </a:r>
            <a:r>
              <a:rPr lang="en-GB" dirty="0" err="1"/>
              <a:t>dosc</a:t>
            </a:r>
            <a:r>
              <a:rPr lang="en-GB" dirty="0"/>
              <a:t> </a:t>
            </a:r>
            <a:r>
              <a:rPr lang="en-GB" dirty="0" err="1"/>
              <a:t>duzej</a:t>
            </a:r>
            <a:r>
              <a:rPr lang="en-GB" dirty="0"/>
              <a:t> </a:t>
            </a:r>
            <a:r>
              <a:rPr lang="en-GB" dirty="0" err="1"/>
              <a:t>wiedzy</a:t>
            </a:r>
            <a:r>
              <a:rPr lang="en-GB" dirty="0"/>
              <a:t> I </a:t>
            </a:r>
            <a:r>
              <a:rPr lang="en-GB" dirty="0" err="1"/>
              <a:t>wkladu</a:t>
            </a:r>
            <a:r>
              <a:rPr lang="en-GB" dirty="0"/>
              <a:t> </a:t>
            </a:r>
            <a:r>
              <a:rPr lang="en-GB" dirty="0" err="1"/>
              <a:t>pracy</a:t>
            </a:r>
            <a:r>
              <a:rPr lang="en-GB" dirty="0"/>
              <a:t> od </a:t>
            </a:r>
            <a:r>
              <a:rPr lang="en-GB" dirty="0" err="1"/>
              <a:t>strony</a:t>
            </a:r>
            <a:r>
              <a:rPr lang="en-GB" dirty="0"/>
              <a:t> </a:t>
            </a:r>
            <a:r>
              <a:rPr lang="en-GB" dirty="0" err="1"/>
              <a:t>administracyjnej</a:t>
            </a:r>
            <a:r>
              <a:rPr lang="en-GB" dirty="0"/>
              <a:t>. </a:t>
            </a:r>
          </a:p>
          <a:p>
            <a:r>
              <a:rPr lang="en-GB" dirty="0" err="1"/>
              <a:t>Niby</a:t>
            </a:r>
            <a:r>
              <a:rPr lang="en-GB" dirty="0"/>
              <a:t> </a:t>
            </a:r>
            <a:r>
              <a:rPr lang="en-GB" dirty="0" err="1"/>
              <a:t>postajemy</a:t>
            </a:r>
            <a:r>
              <a:rPr lang="en-GB" dirty="0"/>
              <a:t> </a:t>
            </a:r>
            <a:r>
              <a:rPr lang="en-GB" dirty="0" err="1"/>
              <a:t>prekonfigurowany</a:t>
            </a:r>
            <a:r>
              <a:rPr lang="en-GB" dirty="0"/>
              <a:t> </a:t>
            </a:r>
            <a:r>
              <a:rPr lang="en-GB" dirty="0" err="1"/>
              <a:t>kluster</a:t>
            </a:r>
            <a:r>
              <a:rPr lang="en-GB" dirty="0"/>
              <a:t> – ale </a:t>
            </a:r>
            <a:r>
              <a:rPr lang="en-GB" dirty="0" err="1"/>
              <a:t>jego</a:t>
            </a:r>
            <a:r>
              <a:rPr lang="en-GB" dirty="0"/>
              <a:t> </a:t>
            </a:r>
            <a:r>
              <a:rPr lang="en-GB" dirty="0" err="1"/>
              <a:t>konfiguracja</a:t>
            </a:r>
            <a:r>
              <a:rPr lang="en-GB" dirty="0"/>
              <a:t> jest </a:t>
            </a:r>
            <a:r>
              <a:rPr lang="en-GB" dirty="0" err="1"/>
              <a:t>nie</a:t>
            </a:r>
            <a:r>
              <a:rPr lang="en-GB" dirty="0"/>
              <a:t> do </a:t>
            </a:r>
            <a:r>
              <a:rPr lang="en-GB" dirty="0" err="1"/>
              <a:t>konca</a:t>
            </a:r>
            <a:r>
              <a:rPr lang="en-GB" dirty="0"/>
              <a:t> </a:t>
            </a:r>
            <a:r>
              <a:rPr lang="en-GB" dirty="0" err="1"/>
              <a:t>optymlana</a:t>
            </a:r>
            <a:endParaRPr lang="en-GB" dirty="0"/>
          </a:p>
          <a:p>
            <a:r>
              <a:rPr lang="en-GB" dirty="0"/>
              <a:t>Po </a:t>
            </a:r>
            <a:r>
              <a:rPr lang="en-GB" dirty="0" err="1"/>
              <a:t>drugiej</a:t>
            </a:r>
            <a:r>
              <a:rPr lang="en-GB" dirty="0"/>
              <a:t> </a:t>
            </a:r>
            <a:r>
              <a:rPr lang="en-GB" dirty="0" err="1"/>
              <a:t>stronie</a:t>
            </a:r>
            <a:r>
              <a:rPr lang="en-GB" dirty="0"/>
              <a:t> mam </a:t>
            </a:r>
            <a:r>
              <a:rPr lang="en-GB" dirty="0" err="1"/>
              <a:t>usluge</a:t>
            </a:r>
            <a:r>
              <a:rPr lang="en-GB" dirty="0"/>
              <a:t> Azure Data Lake –</a:t>
            </a:r>
            <a:r>
              <a:rPr lang="en-GB" dirty="0" err="1"/>
              <a:t>ktora</a:t>
            </a:r>
            <a:r>
              <a:rPr lang="en-GB" dirty="0"/>
              <a:t> </a:t>
            </a:r>
            <a:r>
              <a:rPr lang="en-GB" dirty="0" err="1"/>
              <a:t>oferowana</a:t>
            </a:r>
            <a:r>
              <a:rPr lang="en-GB" dirty="0"/>
              <a:t> jest w </a:t>
            </a:r>
            <a:r>
              <a:rPr lang="en-GB" dirty="0" err="1"/>
              <a:t>modelu</a:t>
            </a:r>
            <a:r>
              <a:rPr lang="en-GB" dirty="0"/>
              <a:t> PaaS w </a:t>
            </a:r>
            <a:r>
              <a:rPr lang="en-GB" dirty="0" err="1"/>
              <a:t>takim</a:t>
            </a:r>
            <a:r>
              <a:rPr lang="en-GB" dirty="0"/>
              <a:t> </a:t>
            </a:r>
            <a:r>
              <a:rPr lang="en-GB" dirty="0" err="1"/>
              <a:t>submodelu</a:t>
            </a:r>
            <a:r>
              <a:rPr lang="en-GB" dirty="0"/>
              <a:t> Query as a Service (</a:t>
            </a:r>
            <a:r>
              <a:rPr lang="en-GB" dirty="0" err="1"/>
              <a:t>usługa</a:t>
            </a:r>
            <a:r>
              <a:rPr lang="en-GB" dirty="0"/>
              <a:t> </a:t>
            </a:r>
            <a:r>
              <a:rPr lang="en-GB" dirty="0" err="1"/>
              <a:t>stworzona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Microsoft)</a:t>
            </a:r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8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dostep</a:t>
            </a:r>
            <a:r>
              <a:rPr lang="en-GB" dirty="0"/>
              <a:t> do 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znajdujacyhc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w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lokalnych</a:t>
            </a:r>
            <a:r>
              <a:rPr lang="en-GB" dirty="0"/>
              <a:t> </a:t>
            </a:r>
            <a:r>
              <a:rPr lang="en-GB" dirty="0" err="1"/>
              <a:t>serwerach</a:t>
            </a:r>
            <a:r>
              <a:rPr lang="en-GB" dirty="0"/>
              <a:t> (</a:t>
            </a:r>
            <a:r>
              <a:rPr lang="en-GB" dirty="0" err="1"/>
              <a:t>onPremise</a:t>
            </a:r>
            <a:r>
              <a:rPr lang="en-GB" dirty="0"/>
              <a:t>)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orkiestracje</a:t>
            </a:r>
            <a:r>
              <a:rPr lang="en-GB" dirty="0"/>
              <a:t> </a:t>
            </a:r>
            <a:r>
              <a:rPr lang="en-GB" dirty="0" err="1"/>
              <a:t>procesem</a:t>
            </a:r>
            <a:r>
              <a:rPr lang="en-GB" dirty="0"/>
              <a:t> </a:t>
            </a:r>
            <a:r>
              <a:rPr lang="en-GB" dirty="0" err="1"/>
              <a:t>analizy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to </a:t>
            </a:r>
            <a:r>
              <a:rPr lang="en-GB" dirty="0" err="1"/>
              <a:t>mamy</a:t>
            </a:r>
            <a:r>
              <a:rPr lang="en-GB" dirty="0"/>
              <a:t> w </a:t>
            </a:r>
            <a:r>
              <a:rPr lang="en-GB" dirty="0" err="1"/>
              <a:t>zasadzie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usluge</a:t>
            </a:r>
            <a:endParaRPr lang="en-GB" dirty="0"/>
          </a:p>
          <a:p>
            <a:r>
              <a:rPr lang="en-GB" dirty="0" err="1"/>
              <a:t>Czy</a:t>
            </a:r>
            <a:r>
              <a:rPr lang="en-GB" dirty="0"/>
              <a:t> Azure Data Factory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25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Ile to </a:t>
            </a:r>
            <a:r>
              <a:rPr lang="en-GB" dirty="0" err="1"/>
              <a:t>kosztuje</a:t>
            </a:r>
            <a:endParaRPr lang="en-GB" dirty="0"/>
          </a:p>
          <a:p>
            <a:r>
              <a:rPr lang="en-GB" dirty="0"/>
              <a:t>To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juz</a:t>
            </a:r>
            <a:r>
              <a:rPr lang="en-GB" dirty="0"/>
              <a:t> </a:t>
            </a:r>
            <a:r>
              <a:rPr lang="en-GB" dirty="0" err="1"/>
              <a:t>zidentyfikowane</a:t>
            </a:r>
            <a:r>
              <a:rPr lang="en-GB" dirty="0"/>
              <a:t> </a:t>
            </a:r>
            <a:r>
              <a:rPr lang="en-GB" dirty="0" err="1"/>
              <a:t>uslugi</a:t>
            </a:r>
            <a:r>
              <a:rPr lang="en-GB" dirty="0"/>
              <a:t> z </a:t>
            </a:r>
            <a:r>
              <a:rPr lang="en-GB" dirty="0" err="1"/>
              <a:t>ktorych</a:t>
            </a:r>
            <a:r>
              <a:rPr lang="en-GB" dirty="0"/>
              <a:t> </a:t>
            </a:r>
            <a:r>
              <a:rPr lang="en-GB" dirty="0" err="1"/>
              <a:t>bedziemy</a:t>
            </a:r>
            <a:r>
              <a:rPr lang="en-GB" dirty="0"/>
              <a:t> </a:t>
            </a:r>
            <a:r>
              <a:rPr lang="en-GB" dirty="0" err="1"/>
              <a:t>budowac</a:t>
            </a:r>
            <a:r>
              <a:rPr lang="en-GB" dirty="0"/>
              <a:t> </a:t>
            </a:r>
            <a:r>
              <a:rPr lang="en-GB" dirty="0" err="1"/>
              <a:t>nasz</a:t>
            </a:r>
            <a:r>
              <a:rPr lang="en-GB" dirty="0"/>
              <a:t> system.</a:t>
            </a:r>
          </a:p>
          <a:p>
            <a:r>
              <a:rPr lang="en-GB" dirty="0" err="1"/>
              <a:t>Pierwsze</a:t>
            </a:r>
            <a:r>
              <a:rPr lang="en-GB" dirty="0"/>
              <a:t> </a:t>
            </a:r>
            <a:r>
              <a:rPr lang="en-GB" dirty="0" err="1"/>
              <a:t>wyzwanie</a:t>
            </a:r>
            <a:r>
              <a:rPr lang="en-GB" dirty="0"/>
              <a:t> do </a:t>
            </a:r>
            <a:r>
              <a:rPr lang="en-GB" dirty="0" err="1"/>
              <a:t>pobranie</a:t>
            </a:r>
            <a:r>
              <a:rPr lang="en-GB" dirty="0"/>
              <a:t>(</a:t>
            </a:r>
            <a:r>
              <a:rPr lang="en-GB" dirty="0" err="1"/>
              <a:t>pobieranie</a:t>
            </a:r>
            <a:r>
              <a:rPr lang="en-GB" dirty="0"/>
              <a:t>) </a:t>
            </a:r>
            <a:r>
              <a:rPr lang="en-GB" dirty="0" err="1"/>
              <a:t>danych</a:t>
            </a:r>
            <a:r>
              <a:rPr lang="en-GB" dirty="0"/>
              <a:t> I </a:t>
            </a:r>
            <a:r>
              <a:rPr lang="en-GB" dirty="0" err="1"/>
              <a:t>zaladowanie</a:t>
            </a:r>
            <a:r>
              <a:rPr lang="en-GB" dirty="0"/>
              <a:t> ich do </a:t>
            </a:r>
            <a:r>
              <a:rPr lang="en-GB" dirty="0" err="1"/>
              <a:t>chmury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Azure Data Lake Storage.</a:t>
            </a:r>
          </a:p>
          <a:p>
            <a:r>
              <a:rPr lang="en-GB" dirty="0"/>
              <a:t>Aby </a:t>
            </a:r>
            <a:r>
              <a:rPr lang="en-GB" dirty="0" err="1"/>
              <a:t>uzystac</a:t>
            </a:r>
            <a:r>
              <a:rPr lang="en-GB" dirty="0"/>
              <a:t> </a:t>
            </a:r>
            <a:r>
              <a:rPr lang="en-GB" dirty="0" err="1"/>
              <a:t>dostep</a:t>
            </a:r>
            <a:r>
              <a:rPr lang="en-GB" dirty="0"/>
              <a:t> do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znajdujacych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w </a:t>
            </a:r>
            <a:r>
              <a:rPr lang="en-GB" dirty="0" err="1"/>
              <a:t>zrodlach</a:t>
            </a:r>
            <a:r>
              <a:rPr lang="en-GB" dirty="0"/>
              <a:t> </a:t>
            </a:r>
            <a:r>
              <a:rPr lang="en-GB" dirty="0" err="1"/>
              <a:t>onPremise</a:t>
            </a:r>
            <a:r>
              <a:rPr lang="en-GB" dirty="0"/>
              <a:t> za </a:t>
            </a:r>
            <a:r>
              <a:rPr lang="en-GB" dirty="0" err="1"/>
              <a:t>posrednictwem</a:t>
            </a:r>
            <a:r>
              <a:rPr lang="en-GB" dirty="0"/>
              <a:t> ADF </a:t>
            </a:r>
            <a:r>
              <a:rPr lang="en-GB" dirty="0" err="1"/>
              <a:t>musimy</a:t>
            </a:r>
            <a:r>
              <a:rPr lang="en-GB" dirty="0"/>
              <a:t> </a:t>
            </a:r>
            <a:r>
              <a:rPr lang="en-GB" dirty="0" err="1"/>
              <a:t>zainstalowac</a:t>
            </a:r>
            <a:r>
              <a:rPr lang="en-GB" dirty="0"/>
              <a:t> </a:t>
            </a:r>
            <a:r>
              <a:rPr lang="en-GB" dirty="0" err="1"/>
              <a:t>dodatkowy</a:t>
            </a:r>
            <a:r>
              <a:rPr lang="en-GB" dirty="0"/>
              <a:t> component po </a:t>
            </a:r>
            <a:r>
              <a:rPr lang="en-GB" dirty="0" err="1"/>
              <a:t>stronie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zrodla</a:t>
            </a:r>
            <a:r>
              <a:rPr lang="en-GB" dirty="0"/>
              <a:t> – do ADF </a:t>
            </a:r>
            <a:r>
              <a:rPr lang="en-GB" dirty="0" err="1"/>
              <a:t>Sefl</a:t>
            </a:r>
            <a:r>
              <a:rPr lang="en-GB" dirty="0"/>
              <a:t>-hosted Integration Runtime</a:t>
            </a:r>
          </a:p>
          <a:p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juz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zinatslowy</a:t>
            </a:r>
            <a:r>
              <a:rPr lang="en-GB" dirty="0"/>
              <a:t> integration runtime </a:t>
            </a:r>
            <a:r>
              <a:rPr lang="en-GB" dirty="0" err="1"/>
              <a:t>mozmy</a:t>
            </a:r>
            <a:r>
              <a:rPr lang="en-GB" dirty="0"/>
              <a:t> </a:t>
            </a:r>
            <a:r>
              <a:rPr lang="en-GB" dirty="0" err="1"/>
              <a:t>przystapic</a:t>
            </a:r>
            <a:r>
              <a:rPr lang="en-GB" dirty="0"/>
              <a:t> do </a:t>
            </a:r>
            <a:r>
              <a:rPr lang="en-GB" dirty="0" err="1"/>
              <a:t>pobierania</a:t>
            </a:r>
            <a:r>
              <a:rPr lang="en-GB" dirty="0"/>
              <a:t> </a:t>
            </a:r>
            <a:r>
              <a:rPr lang="en-GB" dirty="0" err="1"/>
              <a:t>danych</a:t>
            </a:r>
            <a:endParaRPr lang="en-GB" dirty="0"/>
          </a:p>
          <a:p>
            <a:r>
              <a:rPr lang="en-GB" dirty="0"/>
              <a:t>I </a:t>
            </a:r>
            <a:r>
              <a:rPr lang="en-GB" dirty="0" err="1"/>
              <a:t>tutaj</a:t>
            </a:r>
            <a:r>
              <a:rPr lang="en-GB" dirty="0"/>
              <a:t> </a:t>
            </a:r>
            <a:r>
              <a:rPr lang="en-GB" dirty="0" err="1"/>
              <a:t>dwa</a:t>
            </a:r>
            <a:r>
              <a:rPr lang="en-GB" dirty="0"/>
              <a:t> problem do </a:t>
            </a:r>
            <a:r>
              <a:rPr lang="en-GB" dirty="0" err="1"/>
              <a:t>rozwiazania</a:t>
            </a:r>
            <a:r>
              <a:rPr lang="en-GB" dirty="0"/>
              <a:t> </a:t>
            </a:r>
          </a:p>
          <a:p>
            <a:r>
              <a:rPr lang="en-GB" dirty="0"/>
              <a:t>1 –</a:t>
            </a:r>
            <a:r>
              <a:rPr lang="en-GB" dirty="0" err="1"/>
              <a:t>wiemy</a:t>
            </a:r>
            <a:r>
              <a:rPr lang="en-GB" dirty="0"/>
              <a:t> ze aby </a:t>
            </a:r>
            <a:r>
              <a:rPr lang="en-GB" dirty="0" err="1"/>
              <a:t>pobrac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musimy</a:t>
            </a:r>
            <a:r>
              <a:rPr lang="en-GB" dirty="0"/>
              <a:t> </a:t>
            </a:r>
            <a:r>
              <a:rPr lang="en-GB" dirty="0" err="1"/>
              <a:t>przygtowowac</a:t>
            </a:r>
            <a:r>
              <a:rPr lang="en-GB" dirty="0"/>
              <a:t> </a:t>
            </a:r>
            <a:r>
              <a:rPr lang="en-GB" dirty="0" err="1"/>
              <a:t>ponad</a:t>
            </a:r>
            <a:r>
              <a:rPr lang="en-GB" dirty="0"/>
              <a:t> 100 </a:t>
            </a:r>
            <a:r>
              <a:rPr lang="en-GB" dirty="0" err="1"/>
              <a:t>zapytan</a:t>
            </a:r>
            <a:r>
              <a:rPr lang="en-GB" dirty="0"/>
              <a:t> –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zatem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kazdego</a:t>
            </a:r>
            <a:r>
              <a:rPr lang="en-GB" dirty="0"/>
              <a:t> </a:t>
            </a:r>
            <a:r>
              <a:rPr lang="en-GB" dirty="0" err="1"/>
              <a:t>zytania</a:t>
            </a:r>
            <a:r>
              <a:rPr lang="en-GB" dirty="0"/>
              <a:t> </a:t>
            </a:r>
            <a:r>
              <a:rPr lang="en-GB" dirty="0" err="1"/>
              <a:t>potrzebujmy</a:t>
            </a:r>
            <a:r>
              <a:rPr lang="en-GB" dirty="0"/>
              <a:t> </a:t>
            </a:r>
            <a:r>
              <a:rPr lang="en-GB" dirty="0" err="1"/>
              <a:t>osobnego</a:t>
            </a:r>
            <a:r>
              <a:rPr lang="en-GB" dirty="0"/>
              <a:t> pipeline </a:t>
            </a:r>
          </a:p>
          <a:p>
            <a:r>
              <a:rPr lang="en-GB" dirty="0"/>
              <a:t>2 problem – to </a:t>
            </a:r>
            <a:r>
              <a:rPr lang="en-GB" dirty="0" err="1"/>
              <a:t>przyrostowe</a:t>
            </a:r>
            <a:r>
              <a:rPr lang="en-GB" dirty="0"/>
              <a:t> </a:t>
            </a:r>
            <a:r>
              <a:rPr lang="en-GB" dirty="0" err="1"/>
              <a:t>pobieranie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–</a:t>
            </a:r>
            <a:r>
              <a:rPr lang="en-GB" dirty="0" err="1"/>
              <a:t>chcemy</a:t>
            </a:r>
            <a:r>
              <a:rPr lang="en-GB" dirty="0"/>
              <a:t> aby </a:t>
            </a:r>
            <a:r>
              <a:rPr lang="en-GB" dirty="0" err="1"/>
              <a:t>kazdego</a:t>
            </a:r>
            <a:r>
              <a:rPr lang="en-GB" dirty="0"/>
              <a:t> </a:t>
            </a:r>
            <a:r>
              <a:rPr lang="en-GB" dirty="0" err="1"/>
              <a:t>kolejnego</a:t>
            </a:r>
            <a:r>
              <a:rPr lang="en-GB" dirty="0"/>
              <a:t> </a:t>
            </a:r>
            <a:r>
              <a:rPr lang="en-GB" dirty="0" err="1"/>
              <a:t>dnia</a:t>
            </a:r>
            <a:r>
              <a:rPr lang="en-GB" dirty="0"/>
              <a:t> </a:t>
            </a:r>
            <a:r>
              <a:rPr lang="en-GB" dirty="0" err="1"/>
              <a:t>pobierac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nowe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08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podeszlismy</a:t>
            </a:r>
            <a:r>
              <a:rPr lang="en-GB" dirty="0"/>
              <a:t> do </a:t>
            </a:r>
            <a:r>
              <a:rPr lang="en-GB" dirty="0" err="1"/>
              <a:t>rozwiazania</a:t>
            </a:r>
            <a:r>
              <a:rPr lang="en-GB" dirty="0"/>
              <a:t> </a:t>
            </a:r>
            <a:r>
              <a:rPr lang="en-GB" dirty="0" err="1"/>
              <a:t>tych</a:t>
            </a:r>
            <a:r>
              <a:rPr lang="en-GB" dirty="0"/>
              <a:t> </a:t>
            </a:r>
            <a:r>
              <a:rPr lang="en-GB" dirty="0" err="1"/>
              <a:t>problemow</a:t>
            </a:r>
            <a:r>
              <a:rPr lang="en-GB" dirty="0"/>
              <a:t>:</a:t>
            </a:r>
          </a:p>
          <a:p>
            <a:r>
              <a:rPr lang="en-GB" dirty="0" err="1"/>
              <a:t>Stworzylismy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w </a:t>
            </a:r>
            <a:r>
              <a:rPr lang="en-GB" dirty="0" err="1"/>
              <a:t>ktorej</a:t>
            </a:r>
            <a:r>
              <a:rPr lang="en-GB" dirty="0"/>
              <a:t> </a:t>
            </a:r>
            <a:r>
              <a:rPr lang="en-GB" dirty="0" err="1"/>
              <a:t>zapisywalismy</a:t>
            </a:r>
            <a:r>
              <a:rPr lang="en-GB" dirty="0"/>
              <a:t> </a:t>
            </a:r>
            <a:r>
              <a:rPr lang="en-GB" dirty="0" err="1"/>
              <a:t>konfiguracje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procesu</a:t>
            </a:r>
            <a:r>
              <a:rPr lang="en-GB" dirty="0"/>
              <a:t> </a:t>
            </a:r>
            <a:r>
              <a:rPr lang="en-GB" dirty="0" err="1"/>
              <a:t>pobierania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.</a:t>
            </a:r>
          </a:p>
          <a:p>
            <a:r>
              <a:rPr lang="en-GB" dirty="0" err="1"/>
              <a:t>Konfiguracja</a:t>
            </a:r>
            <a:r>
              <a:rPr lang="en-GB" dirty="0"/>
              <a:t> ta </a:t>
            </a:r>
            <a:r>
              <a:rPr lang="en-GB" dirty="0" err="1"/>
              <a:t>obejmowala</a:t>
            </a:r>
            <a:r>
              <a:rPr lang="en-GB" dirty="0"/>
              <a:t> z </a:t>
            </a:r>
            <a:r>
              <a:rPr lang="en-GB" dirty="0" err="1"/>
              <a:t>jednej</a:t>
            </a:r>
            <a:r>
              <a:rPr lang="en-GB" dirty="0"/>
              <a:t> </a:t>
            </a:r>
            <a:r>
              <a:rPr lang="en-GB" dirty="0" err="1"/>
              <a:t>strony</a:t>
            </a:r>
            <a:r>
              <a:rPr lang="en-GB" dirty="0"/>
              <a:t> </a:t>
            </a:r>
            <a:r>
              <a:rPr lang="en-GB" dirty="0" err="1"/>
              <a:t>wszystkie</a:t>
            </a:r>
            <a:r>
              <a:rPr lang="en-GB" dirty="0"/>
              <a:t> </a:t>
            </a:r>
            <a:r>
              <a:rPr lang="en-GB" dirty="0" err="1"/>
              <a:t>zapytania</a:t>
            </a:r>
            <a:r>
              <a:rPr lang="en-GB" dirty="0"/>
              <a:t> , z </a:t>
            </a:r>
            <a:r>
              <a:rPr lang="en-GB" dirty="0" err="1"/>
              <a:t>drugiej</a:t>
            </a:r>
            <a:r>
              <a:rPr lang="en-GB" dirty="0"/>
              <a:t> </a:t>
            </a:r>
            <a:r>
              <a:rPr lang="en-GB" dirty="0" err="1"/>
              <a:t>informacje</a:t>
            </a:r>
            <a:r>
              <a:rPr lang="en-GB" dirty="0"/>
              <a:t> o ty </a:t>
            </a:r>
            <a:r>
              <a:rPr lang="en-GB" dirty="0" err="1"/>
              <a:t>kiedy</a:t>
            </a:r>
            <a:r>
              <a:rPr lang="en-GB" dirty="0"/>
              <a:t> </a:t>
            </a:r>
            <a:r>
              <a:rPr lang="en-GB" dirty="0" err="1"/>
              <a:t>bylo</a:t>
            </a:r>
            <a:r>
              <a:rPr lang="en-GB" dirty="0"/>
              <a:t> </a:t>
            </a:r>
            <a:r>
              <a:rPr lang="en-GB" dirty="0" err="1"/>
              <a:t>ostatnie</a:t>
            </a:r>
            <a:r>
              <a:rPr lang="en-GB" dirty="0"/>
              <a:t> </a:t>
            </a:r>
            <a:r>
              <a:rPr lang="en-GB" dirty="0" err="1"/>
              <a:t>ladowanie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danej</a:t>
            </a:r>
            <a:r>
              <a:rPr lang="en-GB" dirty="0"/>
              <a:t> </a:t>
            </a:r>
            <a:r>
              <a:rPr lang="en-GB" dirty="0" err="1"/>
              <a:t>konfiguracji</a:t>
            </a:r>
            <a:r>
              <a:rPr lang="en-GB" dirty="0"/>
              <a:t>, </a:t>
            </a:r>
            <a:r>
              <a:rPr lang="en-GB" dirty="0" err="1"/>
              <a:t>danego</a:t>
            </a:r>
            <a:r>
              <a:rPr lang="en-GB" dirty="0"/>
              <a:t> </a:t>
            </a:r>
            <a:r>
              <a:rPr lang="en-GB" dirty="0" err="1"/>
              <a:t>zapytania</a:t>
            </a:r>
            <a:endParaRPr lang="en-GB" dirty="0"/>
          </a:p>
          <a:p>
            <a:r>
              <a:rPr lang="en-GB" dirty="0"/>
              <a:t>Na ADF </a:t>
            </a:r>
            <a:r>
              <a:rPr lang="en-GB" dirty="0" err="1"/>
              <a:t>stworzyslimy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jeden</a:t>
            </a:r>
            <a:r>
              <a:rPr lang="en-GB" dirty="0"/>
              <a:t> pipeline, </a:t>
            </a:r>
            <a:r>
              <a:rPr lang="en-GB" dirty="0" err="1"/>
              <a:t>ktory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parameter </a:t>
            </a:r>
            <a:r>
              <a:rPr lang="en-GB" dirty="0" err="1"/>
              <a:t>dostawal</a:t>
            </a:r>
            <a:r>
              <a:rPr lang="en-GB" dirty="0"/>
              <a:t> </a:t>
            </a:r>
            <a:r>
              <a:rPr lang="en-GB" dirty="0" err="1"/>
              <a:t>zapytanie</a:t>
            </a:r>
            <a:r>
              <a:rPr lang="en-GB" dirty="0"/>
              <a:t>, </a:t>
            </a:r>
            <a:r>
              <a:rPr lang="en-GB" dirty="0" err="1"/>
              <a:t>ktore</a:t>
            </a:r>
            <a:r>
              <a:rPr lang="en-GB" dirty="0"/>
              <a:t> ma </a:t>
            </a:r>
            <a:r>
              <a:rPr lang="en-GB" dirty="0" err="1"/>
              <a:t>wykonac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baize </a:t>
            </a:r>
            <a:r>
              <a:rPr lang="en-GB" dirty="0" err="1"/>
              <a:t>zrodlowe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siezke</a:t>
            </a:r>
            <a:r>
              <a:rPr lang="en-GB" dirty="0"/>
              <a:t>, </a:t>
            </a:r>
            <a:r>
              <a:rPr lang="en-GB" dirty="0" err="1"/>
              <a:t>gdzie</a:t>
            </a:r>
            <a:r>
              <a:rPr lang="en-GB" dirty="0"/>
              <a:t> ma </a:t>
            </a:r>
            <a:r>
              <a:rPr lang="en-GB" dirty="0" err="1"/>
              <a:t>zapisac</a:t>
            </a:r>
            <a:r>
              <a:rPr lang="en-GB" dirty="0"/>
              <a:t> </a:t>
            </a:r>
            <a:r>
              <a:rPr lang="en-GB" dirty="0" err="1"/>
              <a:t>plik</a:t>
            </a:r>
            <a:r>
              <a:rPr lang="en-GB" dirty="0"/>
              <a:t>.</a:t>
            </a:r>
          </a:p>
          <a:p>
            <a:r>
              <a:rPr lang="en-GB" dirty="0" err="1"/>
              <a:t>Usluga</a:t>
            </a:r>
            <a:r>
              <a:rPr lang="en-GB" dirty="0"/>
              <a:t> ADF </a:t>
            </a:r>
            <a:r>
              <a:rPr lang="en-GB" dirty="0" err="1"/>
              <a:t>pozwala</a:t>
            </a:r>
            <a:r>
              <a:rPr lang="en-GB" dirty="0"/>
              <a:t> </a:t>
            </a:r>
            <a:r>
              <a:rPr lang="en-GB" dirty="0" err="1"/>
              <a:t>przetwarzac</a:t>
            </a:r>
            <a:r>
              <a:rPr lang="en-GB" dirty="0"/>
              <a:t> </a:t>
            </a:r>
            <a:r>
              <a:rPr lang="en-GB" dirty="0" err="1"/>
              <a:t>kolekcje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– za </a:t>
            </a:r>
            <a:r>
              <a:rPr lang="en-GB" dirty="0" err="1"/>
              <a:t>pomoca</a:t>
            </a:r>
            <a:r>
              <a:rPr lang="en-GB" dirty="0"/>
              <a:t> </a:t>
            </a:r>
            <a:r>
              <a:rPr lang="en-GB" dirty="0" err="1"/>
              <a:t>dedykowanego</a:t>
            </a:r>
            <a:r>
              <a:rPr lang="en-GB" dirty="0"/>
              <a:t> activity </a:t>
            </a:r>
            <a:r>
              <a:rPr lang="en-GB" dirty="0" err="1"/>
              <a:t>ForEach</a:t>
            </a:r>
            <a:r>
              <a:rPr lang="en-GB" dirty="0"/>
              <a:t> . </a:t>
            </a:r>
          </a:p>
          <a:p>
            <a:r>
              <a:rPr lang="en-GB" dirty="0"/>
              <a:t>Activity to ma </a:t>
            </a:r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ciekawa</a:t>
            </a:r>
            <a:r>
              <a:rPr lang="en-GB" dirty="0"/>
              <a:t> </a:t>
            </a:r>
            <a:r>
              <a:rPr lang="en-GB" dirty="0" err="1"/>
              <a:t>wlasnosc</a:t>
            </a:r>
            <a:r>
              <a:rPr lang="en-GB" dirty="0"/>
              <a:t> – </a:t>
            </a:r>
            <a:r>
              <a:rPr lang="en-GB" dirty="0" err="1"/>
              <a:t>mianowicie</a:t>
            </a:r>
            <a:r>
              <a:rPr lang="en-GB" dirty="0"/>
              <a:t> </a:t>
            </a:r>
            <a:r>
              <a:rPr lang="en-GB" dirty="0" err="1"/>
              <a:t>mozliwosc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</a:t>
            </a:r>
            <a:r>
              <a:rPr lang="en-GB" dirty="0" err="1"/>
              <a:t>rownolegle</a:t>
            </a:r>
            <a:r>
              <a:rPr lang="en-GB" dirty="0"/>
              <a:t> max 20 </a:t>
            </a:r>
            <a:r>
              <a:rPr lang="en-GB" dirty="0" err="1"/>
              <a:t>watkow</a:t>
            </a:r>
            <a:r>
              <a:rPr lang="en-GB" dirty="0"/>
              <a:t> </a:t>
            </a:r>
          </a:p>
          <a:p>
            <a:r>
              <a:rPr lang="en-GB" dirty="0" err="1"/>
              <a:t>Zatem</a:t>
            </a:r>
            <a:r>
              <a:rPr lang="en-GB" dirty="0"/>
              <a:t> </a:t>
            </a:r>
            <a:r>
              <a:rPr lang="en-GB" dirty="0" err="1"/>
              <a:t>nasz</a:t>
            </a:r>
            <a:r>
              <a:rPr lang="en-GB" dirty="0"/>
              <a:t> process </a:t>
            </a:r>
            <a:r>
              <a:rPr lang="en-GB" dirty="0" err="1"/>
              <a:t>pobierania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dobrze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zrownolegla</a:t>
            </a:r>
            <a:endParaRPr lang="en-GB" dirty="0"/>
          </a:p>
          <a:p>
            <a:r>
              <a:rPr lang="en-GB" dirty="0" err="1"/>
              <a:t>Aktualnie</a:t>
            </a:r>
            <a:r>
              <a:rPr lang="en-GB" dirty="0"/>
              <a:t> </a:t>
            </a:r>
            <a:r>
              <a:rPr lang="en-GB" dirty="0" err="1"/>
              <a:t>pobieramy</a:t>
            </a:r>
            <a:r>
              <a:rPr lang="en-GB" dirty="0"/>
              <a:t> </a:t>
            </a:r>
            <a:r>
              <a:rPr lang="en-GB" dirty="0" err="1"/>
              <a:t>okolo</a:t>
            </a:r>
            <a:r>
              <a:rPr lang="en-GB" dirty="0"/>
              <a:t> 12 GB </a:t>
            </a:r>
            <a:r>
              <a:rPr lang="en-GB" dirty="0" err="1"/>
              <a:t>danych</a:t>
            </a:r>
            <a:r>
              <a:rPr lang="en-GB" dirty="0"/>
              <a:t> I </a:t>
            </a:r>
            <a:r>
              <a:rPr lang="en-GB" dirty="0" err="1"/>
              <a:t>caly</a:t>
            </a:r>
            <a:r>
              <a:rPr lang="en-GB" dirty="0"/>
              <a:t> process </a:t>
            </a:r>
            <a:r>
              <a:rPr lang="en-GB" dirty="0" err="1"/>
              <a:t>trwa</a:t>
            </a:r>
            <a:r>
              <a:rPr lang="en-GB" dirty="0"/>
              <a:t> </a:t>
            </a:r>
            <a:r>
              <a:rPr lang="en-GB" dirty="0" err="1"/>
              <a:t>srednio</a:t>
            </a:r>
            <a:r>
              <a:rPr lang="en-GB" dirty="0"/>
              <a:t> 20 </a:t>
            </a:r>
            <a:r>
              <a:rPr lang="en-GB" dirty="0" err="1"/>
              <a:t>kilka</a:t>
            </a:r>
            <a:r>
              <a:rPr lang="en-GB" dirty="0"/>
              <a:t> </a:t>
            </a:r>
            <a:r>
              <a:rPr lang="en-GB" dirty="0" err="1"/>
              <a:t>minut</a:t>
            </a:r>
            <a:r>
              <a:rPr lang="en-GB" dirty="0"/>
              <a:t> – </a:t>
            </a:r>
            <a:r>
              <a:rPr lang="en-GB" dirty="0" err="1"/>
              <a:t>przy</a:t>
            </a:r>
            <a:r>
              <a:rPr lang="en-GB" dirty="0"/>
              <a:t>  </a:t>
            </a:r>
            <a:r>
              <a:rPr lang="en-GB" dirty="0" err="1"/>
              <a:t>czym</a:t>
            </a:r>
            <a:r>
              <a:rPr lang="en-GB" dirty="0"/>
              <a:t> </a:t>
            </a:r>
            <a:r>
              <a:rPr lang="en-GB" dirty="0" err="1"/>
              <a:t>wastkim</a:t>
            </a:r>
            <a:r>
              <a:rPr lang="en-GB" dirty="0"/>
              <a:t> </a:t>
            </a:r>
            <a:r>
              <a:rPr lang="en-GB" dirty="0" err="1"/>
              <a:t>gradem</a:t>
            </a:r>
            <a:r>
              <a:rPr lang="en-GB" dirty="0"/>
              <a:t> jest </a:t>
            </a:r>
            <a:r>
              <a:rPr lang="en-GB" dirty="0" err="1"/>
              <a:t>tutaj</a:t>
            </a:r>
            <a:r>
              <a:rPr lang="en-GB" dirty="0"/>
              <a:t> </a:t>
            </a:r>
            <a:r>
              <a:rPr lang="en-GB" dirty="0" err="1"/>
              <a:t>zrodlo</a:t>
            </a:r>
            <a:r>
              <a:rPr lang="en-GB" dirty="0"/>
              <a:t> </a:t>
            </a:r>
            <a:r>
              <a:rPr lang="en-GB" dirty="0" err="1"/>
              <a:t>danych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21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analize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to </a:t>
            </a:r>
            <a:r>
              <a:rPr lang="en-GB" dirty="0" err="1"/>
              <a:t>założylismy</a:t>
            </a:r>
            <a:r>
              <a:rPr lang="en-GB" dirty="0"/>
              <a:t> ze </a:t>
            </a:r>
            <a:r>
              <a:rPr lang="en-GB" dirty="0" err="1"/>
              <a:t>bedziemy</a:t>
            </a:r>
            <a:r>
              <a:rPr lang="en-GB" dirty="0"/>
              <a:t> </a:t>
            </a:r>
            <a:r>
              <a:rPr lang="en-GB" dirty="0" err="1"/>
              <a:t>uzywac</a:t>
            </a:r>
            <a:r>
              <a:rPr lang="en-GB" dirty="0"/>
              <a:t> </a:t>
            </a:r>
            <a:r>
              <a:rPr lang="en-GB" dirty="0" err="1"/>
              <a:t>zarowno</a:t>
            </a:r>
            <a:r>
              <a:rPr lang="en-GB" dirty="0"/>
              <a:t> </a:t>
            </a:r>
            <a:r>
              <a:rPr lang="en-GB" dirty="0" err="1"/>
              <a:t>Sparka</a:t>
            </a:r>
            <a:r>
              <a:rPr lang="en-GB" dirty="0"/>
              <a:t> (</a:t>
            </a:r>
            <a:r>
              <a:rPr lang="en-GB" dirty="0" err="1"/>
              <a:t>ktory</a:t>
            </a:r>
            <a:r>
              <a:rPr lang="en-GB" dirty="0"/>
              <a:t> jest </a:t>
            </a:r>
            <a:r>
              <a:rPr lang="en-GB" dirty="0" err="1"/>
              <a:t>najbardziej</a:t>
            </a:r>
            <a:r>
              <a:rPr lang="en-GB" dirty="0"/>
              <a:t>  </a:t>
            </a:r>
            <a:r>
              <a:rPr lang="en-GB" dirty="0" err="1"/>
              <a:t>popularnym</a:t>
            </a:r>
            <a:r>
              <a:rPr lang="en-GB" dirty="0"/>
              <a:t> </a:t>
            </a:r>
            <a:r>
              <a:rPr lang="en-GB" dirty="0" err="1"/>
              <a:t>frameworkiem</a:t>
            </a:r>
            <a:r>
              <a:rPr lang="en-GB" dirty="0"/>
              <a:t> do </a:t>
            </a:r>
            <a:r>
              <a:rPr lang="en-GB" dirty="0" err="1"/>
              <a:t>przetwarzania</a:t>
            </a:r>
            <a:r>
              <a:rPr lang="en-GB" dirty="0"/>
              <a:t> </a:t>
            </a:r>
            <a:r>
              <a:rPr lang="en-GB" dirty="0" err="1"/>
              <a:t>duzych</a:t>
            </a:r>
            <a:r>
              <a:rPr lang="en-GB" dirty="0"/>
              <a:t> </a:t>
            </a:r>
            <a:r>
              <a:rPr lang="en-GB" dirty="0" err="1"/>
              <a:t>zbiorow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)</a:t>
            </a:r>
          </a:p>
          <a:p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I azure data lake </a:t>
            </a:r>
            <a:r>
              <a:rPr lang="en-GB" dirty="0" err="1"/>
              <a:t>analyctis</a:t>
            </a:r>
            <a:endParaRPr lang="en-GB" dirty="0"/>
          </a:p>
          <a:p>
            <a:r>
              <a:rPr lang="en-GB" dirty="0"/>
              <a:t>Spark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platformie</a:t>
            </a:r>
            <a:r>
              <a:rPr lang="en-GB" dirty="0"/>
              <a:t> azure jest </a:t>
            </a:r>
            <a:r>
              <a:rPr lang="en-GB" dirty="0" err="1"/>
              <a:t>dostepny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jedna</a:t>
            </a:r>
            <a:r>
              <a:rPr lang="en-GB" dirty="0"/>
              <a:t> z </a:t>
            </a:r>
            <a:r>
              <a:rPr lang="en-GB" dirty="0" err="1"/>
              <a:t>uslug</a:t>
            </a:r>
            <a:r>
              <a:rPr lang="en-GB" dirty="0"/>
              <a:t> </a:t>
            </a:r>
            <a:r>
              <a:rPr lang="en-GB" dirty="0" err="1"/>
              <a:t>dostepnych</a:t>
            </a:r>
            <a:r>
              <a:rPr lang="en-GB" dirty="0"/>
              <a:t> w </a:t>
            </a:r>
            <a:r>
              <a:rPr lang="en-GB" dirty="0" err="1"/>
              <a:t>ramach</a:t>
            </a:r>
            <a:r>
              <a:rPr lang="en-GB" dirty="0"/>
              <a:t> Azure </a:t>
            </a:r>
            <a:r>
              <a:rPr lang="en-GB" dirty="0" err="1"/>
              <a:t>Hdinsight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Azure Databricks </a:t>
            </a:r>
          </a:p>
          <a:p>
            <a:r>
              <a:rPr lang="en-GB" dirty="0"/>
              <a:t>(Na </a:t>
            </a:r>
            <a:r>
              <a:rPr lang="en-GB" dirty="0" err="1"/>
              <a:t>obecnym</a:t>
            </a:r>
            <a:r>
              <a:rPr lang="en-GB" dirty="0"/>
              <a:t> </a:t>
            </a:r>
            <a:r>
              <a:rPr lang="en-GB" dirty="0" err="1"/>
              <a:t>etapie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projektu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zdecydowalismy</a:t>
            </a:r>
            <a:r>
              <a:rPr lang="en-GB" dirty="0"/>
              <a:t> </a:t>
            </a:r>
            <a:r>
              <a:rPr lang="en-GB" dirty="0" err="1"/>
              <a:t>jeszcze</a:t>
            </a:r>
            <a:r>
              <a:rPr lang="en-GB" dirty="0"/>
              <a:t> </a:t>
            </a:r>
            <a:r>
              <a:rPr lang="en-GB" dirty="0" err="1"/>
              <a:t>czego</a:t>
            </a:r>
            <a:r>
              <a:rPr lang="en-GB" dirty="0"/>
              <a:t> </a:t>
            </a:r>
            <a:r>
              <a:rPr lang="en-GB" dirty="0" err="1"/>
              <a:t>bedziemy</a:t>
            </a:r>
            <a:r>
              <a:rPr lang="en-GB" dirty="0"/>
              <a:t> </a:t>
            </a:r>
            <a:r>
              <a:rPr lang="en-GB" dirty="0" err="1"/>
              <a:t>uzwac</a:t>
            </a:r>
            <a:r>
              <a:rPr lang="en-GB" dirty="0"/>
              <a:t> </a:t>
            </a:r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Spark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65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Proste</a:t>
            </a:r>
            <a:r>
              <a:rPr lang="en-GB" dirty="0"/>
              <a:t> </a:t>
            </a:r>
            <a:r>
              <a:rPr lang="en-GB" dirty="0" err="1"/>
              <a:t>przetwarzanie</a:t>
            </a:r>
            <a:r>
              <a:rPr lang="en-GB" dirty="0"/>
              <a:t> </a:t>
            </a:r>
          </a:p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tzw</a:t>
            </a:r>
            <a:r>
              <a:rPr lang="en-GB" dirty="0"/>
              <a:t> </a:t>
            </a:r>
            <a:r>
              <a:rPr lang="en-GB" dirty="0" err="1"/>
              <a:t>proste</a:t>
            </a:r>
            <a:r>
              <a:rPr lang="en-GB" dirty="0"/>
              <a:t> </a:t>
            </a:r>
            <a:r>
              <a:rPr lang="en-GB" dirty="0" err="1"/>
              <a:t>przetwarzanie</a:t>
            </a:r>
            <a:r>
              <a:rPr lang="en-GB" dirty="0"/>
              <a:t> to </a:t>
            </a:r>
            <a:r>
              <a:rPr lang="en-GB" dirty="0" err="1"/>
              <a:t>zalozylismy</a:t>
            </a:r>
            <a:r>
              <a:rPr lang="en-GB" dirty="0"/>
              <a:t> ze </a:t>
            </a:r>
            <a:r>
              <a:rPr lang="en-GB" dirty="0" err="1"/>
              <a:t>bedziemy</a:t>
            </a:r>
            <a:r>
              <a:rPr lang="en-GB" dirty="0"/>
              <a:t> </a:t>
            </a:r>
            <a:r>
              <a:rPr lang="en-GB" dirty="0" err="1"/>
              <a:t>uzywac</a:t>
            </a:r>
            <a:r>
              <a:rPr lang="en-GB" dirty="0"/>
              <a:t> </a:t>
            </a:r>
            <a:r>
              <a:rPr lang="en-GB" dirty="0" err="1"/>
              <a:t>uslgi</a:t>
            </a:r>
            <a:r>
              <a:rPr lang="en-GB" dirty="0"/>
              <a:t> Azure Data Lake </a:t>
            </a:r>
            <a:r>
              <a:rPr lang="en-GB" dirty="0" err="1"/>
              <a:t>Anlytics</a:t>
            </a:r>
            <a:r>
              <a:rPr lang="en-GB" dirty="0"/>
              <a:t> (</a:t>
            </a:r>
            <a:r>
              <a:rPr lang="en-GB" dirty="0" err="1"/>
              <a:t>usluga</a:t>
            </a:r>
            <a:r>
              <a:rPr lang="en-GB" dirty="0"/>
              <a:t> </a:t>
            </a:r>
            <a:r>
              <a:rPr lang="en-GB" dirty="0" err="1"/>
              <a:t>typu</a:t>
            </a:r>
            <a:r>
              <a:rPr lang="en-GB" dirty="0"/>
              <a:t> Query as a Service)</a:t>
            </a:r>
          </a:p>
          <a:p>
            <a:r>
              <a:rPr lang="en-GB" dirty="0"/>
              <a:t>-</a:t>
            </a:r>
            <a:r>
              <a:rPr lang="en-GB" dirty="0" err="1"/>
              <a:t>mozemy</a:t>
            </a:r>
            <a:r>
              <a:rPr lang="en-GB" dirty="0"/>
              <a:t> </a:t>
            </a:r>
            <a:r>
              <a:rPr lang="en-GB" dirty="0" err="1"/>
              <a:t>skawac</a:t>
            </a:r>
            <a:r>
              <a:rPr lang="en-GB" dirty="0"/>
              <a:t> per Job</a:t>
            </a:r>
          </a:p>
          <a:p>
            <a:r>
              <a:rPr lang="en-GB" dirty="0"/>
              <a:t>Co </a:t>
            </a:r>
            <a:r>
              <a:rPr lang="en-GB" dirty="0" err="1"/>
              <a:t>rozumiemy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</a:t>
            </a:r>
            <a:r>
              <a:rPr lang="en-GB" dirty="0" err="1"/>
              <a:t>proste</a:t>
            </a:r>
            <a:r>
              <a:rPr lang="en-GB" dirty="0"/>
              <a:t> </a:t>
            </a:r>
            <a:r>
              <a:rPr lang="en-GB" dirty="0" err="1"/>
              <a:t>przetwarzanie</a:t>
            </a:r>
            <a:r>
              <a:rPr lang="en-GB" dirty="0"/>
              <a:t> – </a:t>
            </a:r>
            <a:r>
              <a:rPr lang="en-GB" dirty="0" err="1"/>
              <a:t>proste</a:t>
            </a:r>
            <a:r>
              <a:rPr lang="en-GB" dirty="0"/>
              <a:t> </a:t>
            </a:r>
            <a:r>
              <a:rPr lang="en-GB" dirty="0" err="1"/>
              <a:t>przetwarzanie</a:t>
            </a:r>
            <a:r>
              <a:rPr lang="en-GB" dirty="0"/>
              <a:t> to </a:t>
            </a:r>
            <a:r>
              <a:rPr lang="en-GB" dirty="0" err="1"/>
              <a:t>takie</a:t>
            </a:r>
            <a:r>
              <a:rPr lang="en-GB" dirty="0"/>
              <a:t>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możemy</a:t>
            </a:r>
            <a:r>
              <a:rPr lang="en-GB" dirty="0"/>
              <a:t> </a:t>
            </a:r>
            <a:r>
              <a:rPr lang="en-GB" dirty="0" err="1"/>
              <a:t>zrealizować</a:t>
            </a:r>
            <a:r>
              <a:rPr lang="en-GB" dirty="0"/>
              <a:t> za </a:t>
            </a:r>
            <a:r>
              <a:rPr lang="en-GB" dirty="0" err="1"/>
              <a:t>pomocą</a:t>
            </a:r>
            <a:r>
              <a:rPr lang="en-GB" dirty="0"/>
              <a:t> </a:t>
            </a:r>
            <a:r>
              <a:rPr lang="en-GB" dirty="0" err="1"/>
              <a:t>jezyka</a:t>
            </a:r>
            <a:r>
              <a:rPr lang="en-GB" dirty="0"/>
              <a:t> SQL – </a:t>
            </a:r>
            <a:r>
              <a:rPr lang="en-GB" dirty="0" err="1"/>
              <a:t>czy</a:t>
            </a:r>
            <a:r>
              <a:rPr lang="en-GB" dirty="0"/>
              <a:t> w </a:t>
            </a:r>
            <a:r>
              <a:rPr lang="en-GB" dirty="0" err="1"/>
              <a:t>tym</a:t>
            </a:r>
            <a:r>
              <a:rPr lang="en-GB" dirty="0"/>
              <a:t> </a:t>
            </a:r>
            <a:r>
              <a:rPr lang="en-GB" dirty="0" err="1"/>
              <a:t>przypadku</a:t>
            </a:r>
            <a:r>
              <a:rPr lang="en-GB" dirty="0"/>
              <a:t> U-SQL</a:t>
            </a:r>
          </a:p>
          <a:p>
            <a:r>
              <a:rPr lang="en-GB" dirty="0" err="1"/>
              <a:t>Przykladem</a:t>
            </a:r>
            <a:r>
              <a:rPr lang="en-GB" dirty="0"/>
              <a:t> </a:t>
            </a:r>
            <a:r>
              <a:rPr lang="en-GB" dirty="0" err="1"/>
              <a:t>takiego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</a:t>
            </a:r>
            <a:r>
              <a:rPr lang="en-GB" dirty="0" err="1"/>
              <a:t>moze</a:t>
            </a:r>
            <a:r>
              <a:rPr lang="en-GB" dirty="0"/>
              <a:t> </a:t>
            </a:r>
            <a:r>
              <a:rPr lang="en-GB" dirty="0" err="1"/>
              <a:t>byc</a:t>
            </a:r>
            <a:r>
              <a:rPr lang="en-GB" dirty="0"/>
              <a:t> </a:t>
            </a:r>
            <a:r>
              <a:rPr lang="en-GB" dirty="0" err="1"/>
              <a:t>prces</a:t>
            </a:r>
            <a:r>
              <a:rPr lang="en-GB" dirty="0"/>
              <a:t> </a:t>
            </a:r>
            <a:r>
              <a:rPr lang="en-GB" dirty="0" err="1"/>
              <a:t>liczenia</a:t>
            </a:r>
            <a:r>
              <a:rPr lang="en-GB" dirty="0"/>
              <a:t> </a:t>
            </a:r>
            <a:r>
              <a:rPr lang="en-GB" dirty="0" err="1"/>
              <a:t>statystyk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pobranych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</a:p>
          <a:p>
            <a:r>
              <a:rPr lang="en-GB" dirty="0" err="1"/>
              <a:t>Cały</a:t>
            </a:r>
            <a:r>
              <a:rPr lang="en-GB" dirty="0"/>
              <a:t> </a:t>
            </a:r>
            <a:r>
              <a:rPr lang="en-GB" dirty="0" err="1"/>
              <a:t>proces</a:t>
            </a:r>
            <a:r>
              <a:rPr lang="en-GB" dirty="0"/>
              <a:t> </a:t>
            </a:r>
            <a:r>
              <a:rPr lang="en-GB" dirty="0" err="1"/>
              <a:t>inicjowany</a:t>
            </a:r>
            <a:r>
              <a:rPr lang="en-GB" dirty="0"/>
              <a:t> jest z </a:t>
            </a:r>
            <a:r>
              <a:rPr lang="en-GB" dirty="0" err="1"/>
              <a:t>poziomu</a:t>
            </a:r>
            <a:r>
              <a:rPr lang="en-GB" dirty="0"/>
              <a:t> Azure Data Factory –</a:t>
            </a:r>
            <a:r>
              <a:rPr lang="en-GB" dirty="0" err="1"/>
              <a:t>uruchamiany</a:t>
            </a:r>
            <a:r>
              <a:rPr lang="en-GB" dirty="0"/>
              <a:t> </a:t>
            </a:r>
            <a:r>
              <a:rPr lang="en-GB" dirty="0" err="1"/>
              <a:t>Actiry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uruchamian</a:t>
            </a:r>
            <a:r>
              <a:rPr lang="en-GB" dirty="0"/>
              <a:t> </a:t>
            </a:r>
            <a:r>
              <a:rPr lang="en-GB" dirty="0" err="1"/>
              <a:t>skrypt</a:t>
            </a:r>
            <a:r>
              <a:rPr lang="en-GB" dirty="0"/>
              <a:t> U-SQL. Z </a:t>
            </a:r>
            <a:r>
              <a:rPr lang="en-GB" dirty="0" err="1"/>
              <a:t>poziomu</a:t>
            </a:r>
            <a:r>
              <a:rPr lang="en-GB" dirty="0"/>
              <a:t> Activity </a:t>
            </a:r>
            <a:r>
              <a:rPr lang="en-GB" dirty="0" err="1"/>
              <a:t>okreslamy</a:t>
            </a:r>
            <a:r>
              <a:rPr lang="en-GB" dirty="0"/>
              <a:t> </a:t>
            </a:r>
          </a:p>
          <a:p>
            <a:r>
              <a:rPr lang="en-GB" dirty="0"/>
              <a:t>Na </a:t>
            </a:r>
            <a:r>
              <a:rPr lang="en-GB" dirty="0" err="1"/>
              <a:t>ilu</a:t>
            </a:r>
            <a:r>
              <a:rPr lang="en-GB" dirty="0"/>
              <a:t> </a:t>
            </a:r>
            <a:r>
              <a:rPr lang="en-GB" dirty="0" err="1"/>
              <a:t>jednostakcj</a:t>
            </a:r>
            <a:r>
              <a:rPr lang="en-GB" dirty="0"/>
              <a:t> </a:t>
            </a:r>
            <a:r>
              <a:rPr lang="en-GB" dirty="0" err="1"/>
              <a:t>uruchamiany</a:t>
            </a:r>
            <a:r>
              <a:rPr lang="en-GB" dirty="0"/>
              <a:t> jest </a:t>
            </a:r>
            <a:r>
              <a:rPr lang="en-GB" dirty="0" err="1"/>
              <a:t>nas</a:t>
            </a:r>
            <a:r>
              <a:rPr lang="en-GB" dirty="0"/>
              <a:t> Job – w </a:t>
            </a:r>
            <a:r>
              <a:rPr lang="en-GB" dirty="0" err="1"/>
              <a:t>naszym</a:t>
            </a:r>
            <a:r>
              <a:rPr lang="en-GB" dirty="0"/>
              <a:t> </a:t>
            </a:r>
            <a:r>
              <a:rPr lang="en-GB" dirty="0" err="1"/>
              <a:t>przypadku</a:t>
            </a:r>
            <a:r>
              <a:rPr lang="en-GB" dirty="0"/>
              <a:t> </a:t>
            </a:r>
          </a:p>
          <a:p>
            <a:r>
              <a:rPr lang="en-GB" dirty="0" err="1"/>
              <a:t>Dlaczego</a:t>
            </a:r>
            <a:r>
              <a:rPr lang="en-GB" dirty="0"/>
              <a:t> </a:t>
            </a:r>
            <a:r>
              <a:rPr lang="en-GB" dirty="0" err="1"/>
              <a:t>pokazuje</a:t>
            </a:r>
            <a:r>
              <a:rPr lang="en-GB" dirty="0"/>
              <a:t> ten </a:t>
            </a:r>
            <a:r>
              <a:rPr lang="en-GB" dirty="0" err="1"/>
              <a:t>przyklad</a:t>
            </a:r>
            <a:r>
              <a:rPr lang="en-GB" dirty="0"/>
              <a:t> – </a:t>
            </a:r>
            <a:r>
              <a:rPr lang="en-GB" dirty="0" err="1"/>
              <a:t>poniewaz</a:t>
            </a:r>
            <a:r>
              <a:rPr lang="en-GB" dirty="0"/>
              <a:t> </a:t>
            </a:r>
            <a:r>
              <a:rPr lang="en-GB" dirty="0" err="1"/>
              <a:t>chcialem</a:t>
            </a:r>
            <a:r>
              <a:rPr lang="en-GB" dirty="0"/>
              <a:t> </a:t>
            </a:r>
            <a:r>
              <a:rPr lang="en-GB" dirty="0" err="1"/>
              <a:t>pokazac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przewidywalne</a:t>
            </a:r>
            <a:r>
              <a:rPr lang="en-GB" dirty="0"/>
              <a:t> jest </a:t>
            </a:r>
            <a:r>
              <a:rPr lang="en-GB" dirty="0" err="1"/>
              <a:t>procesowanie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ADLA 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06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Pomimo</a:t>
            </a:r>
            <a:r>
              <a:rPr lang="en-GB" dirty="0"/>
              <a:t> </a:t>
            </a:r>
            <a:r>
              <a:rPr lang="en-GB" dirty="0" err="1"/>
              <a:t>wielu</a:t>
            </a:r>
            <a:r>
              <a:rPr lang="en-GB" dirty="0"/>
              <a:t> </a:t>
            </a:r>
            <a:r>
              <a:rPr lang="en-GB" dirty="0" err="1"/>
              <a:t>zalet</a:t>
            </a:r>
            <a:r>
              <a:rPr lang="en-GB" dirty="0"/>
              <a:t> </a:t>
            </a:r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Azure Data Lake Analytics  do </a:t>
            </a:r>
            <a:r>
              <a:rPr lang="en-GB" dirty="0" err="1"/>
              <a:t>wykonywania</a:t>
            </a:r>
            <a:r>
              <a:rPr lang="en-GB" dirty="0"/>
              <a:t> </a:t>
            </a:r>
            <a:r>
              <a:rPr lang="en-GB" dirty="0" err="1"/>
              <a:t>zaawanowanych</a:t>
            </a:r>
            <a:r>
              <a:rPr lang="en-GB" dirty="0"/>
              <a:t> </a:t>
            </a:r>
            <a:r>
              <a:rPr lang="en-GB" dirty="0" err="1"/>
              <a:t>analiz</a:t>
            </a:r>
            <a:r>
              <a:rPr lang="en-GB" dirty="0"/>
              <a:t> (</a:t>
            </a:r>
            <a:r>
              <a:rPr lang="en-GB" dirty="0" err="1"/>
              <a:t>tzn</a:t>
            </a:r>
            <a:r>
              <a:rPr lang="en-GB" dirty="0"/>
              <a:t>. Np. </a:t>
            </a:r>
            <a:r>
              <a:rPr lang="en-GB" dirty="0" err="1"/>
              <a:t>Szczowania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, </a:t>
            </a:r>
            <a:r>
              <a:rPr lang="en-GB" dirty="0" err="1"/>
              <a:t>uruchomiania</a:t>
            </a:r>
            <a:r>
              <a:rPr lang="en-GB" dirty="0"/>
              <a:t> </a:t>
            </a:r>
            <a:r>
              <a:rPr lang="en-GB" dirty="0" err="1"/>
              <a:t>modeli</a:t>
            </a:r>
            <a:r>
              <a:rPr lang="en-GB" dirty="0"/>
              <a:t> ML)</a:t>
            </a:r>
          </a:p>
          <a:p>
            <a:r>
              <a:rPr lang="en-GB" dirty="0" err="1"/>
              <a:t>Bedziemy</a:t>
            </a:r>
            <a:r>
              <a:rPr lang="en-GB" dirty="0"/>
              <a:t> </a:t>
            </a:r>
            <a:r>
              <a:rPr lang="en-GB" dirty="0" err="1"/>
              <a:t>uzwywas</a:t>
            </a:r>
            <a:r>
              <a:rPr lang="en-GB" dirty="0"/>
              <a:t> </a:t>
            </a:r>
            <a:r>
              <a:rPr lang="en-GB" dirty="0" err="1"/>
              <a:t>Sparka</a:t>
            </a:r>
            <a:r>
              <a:rPr lang="en-GB" dirty="0"/>
              <a:t>.</a:t>
            </a:r>
          </a:p>
          <a:p>
            <a:r>
              <a:rPr lang="en-GB" dirty="0" err="1"/>
              <a:t>Dlaczego</a:t>
            </a:r>
            <a:r>
              <a:rPr lang="en-GB" dirty="0"/>
              <a:t> Spark </a:t>
            </a:r>
          </a:p>
          <a:p>
            <a:r>
              <a:rPr lang="en-GB" dirty="0"/>
              <a:t>W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projektu</a:t>
            </a:r>
            <a:r>
              <a:rPr lang="en-GB" dirty="0"/>
              <a:t> </a:t>
            </a:r>
            <a:r>
              <a:rPr lang="en-GB" dirty="0" err="1"/>
              <a:t>powodu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co </a:t>
            </a:r>
            <a:r>
              <a:rPr lang="en-GB" dirty="0" err="1"/>
              <a:t>najmiej</a:t>
            </a:r>
            <a:r>
              <a:rPr lang="en-GB" dirty="0"/>
              <a:t> 2:</a:t>
            </a:r>
          </a:p>
          <a:p>
            <a:pPr marL="228600" indent="-228600">
              <a:buAutoNum type="arabicPeriod"/>
            </a:pPr>
            <a:r>
              <a:rPr lang="en-GB" dirty="0"/>
              <a:t>Python – </a:t>
            </a:r>
            <a:r>
              <a:rPr lang="en-GB" dirty="0" err="1"/>
              <a:t>zdecydowalismy</a:t>
            </a:r>
            <a:r>
              <a:rPr lang="en-GB" dirty="0"/>
              <a:t> ze </a:t>
            </a:r>
            <a:r>
              <a:rPr lang="en-GB" dirty="0" err="1"/>
              <a:t>nasz</a:t>
            </a:r>
            <a:r>
              <a:rPr lang="en-GB" dirty="0"/>
              <a:t> flow do </a:t>
            </a:r>
            <a:r>
              <a:rPr lang="en-GB" dirty="0" err="1"/>
              <a:t>przetwarzania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bedziemy</a:t>
            </a:r>
            <a:r>
              <a:rPr lang="en-GB" dirty="0"/>
              <a:t> </a:t>
            </a:r>
            <a:r>
              <a:rPr lang="en-GB" dirty="0" err="1"/>
              <a:t>tworzyc</a:t>
            </a:r>
            <a:r>
              <a:rPr lang="en-GB" dirty="0"/>
              <a:t> </a:t>
            </a:r>
            <a:r>
              <a:rPr lang="en-GB" dirty="0" err="1"/>
              <a:t>przy</a:t>
            </a:r>
            <a:r>
              <a:rPr lang="en-GB" dirty="0"/>
              <a:t> </a:t>
            </a:r>
            <a:r>
              <a:rPr lang="en-GB" dirty="0" err="1"/>
              <a:t>uzyciu</a:t>
            </a:r>
            <a:r>
              <a:rPr lang="en-GB" dirty="0"/>
              <a:t> </a:t>
            </a:r>
            <a:r>
              <a:rPr lang="en-GB" dirty="0" err="1"/>
              <a:t>jezyka</a:t>
            </a:r>
            <a:r>
              <a:rPr lang="en-GB" dirty="0"/>
              <a:t> Python, </a:t>
            </a:r>
            <a:r>
              <a:rPr lang="en-GB" dirty="0" err="1"/>
              <a:t>ktory</a:t>
            </a:r>
            <a:r>
              <a:rPr lang="en-GB" dirty="0"/>
              <a:t> jest </a:t>
            </a:r>
            <a:r>
              <a:rPr lang="en-GB" dirty="0" err="1"/>
              <a:t>nazywany</a:t>
            </a:r>
            <a:r>
              <a:rPr lang="en-GB" dirty="0"/>
              <a:t> </a:t>
            </a:r>
            <a:r>
              <a:rPr lang="en-GB" dirty="0" err="1"/>
              <a:t>krolem</a:t>
            </a:r>
            <a:r>
              <a:rPr lang="en-GB" dirty="0"/>
              <a:t> data science</a:t>
            </a:r>
          </a:p>
          <a:p>
            <a:pPr marL="0" indent="0">
              <a:buNone/>
            </a:pPr>
            <a:r>
              <a:rPr lang="en-GB" dirty="0"/>
              <a:t>ADLA </a:t>
            </a:r>
            <a:r>
              <a:rPr lang="en-GB" dirty="0" err="1"/>
              <a:t>wpiera</a:t>
            </a:r>
            <a:r>
              <a:rPr lang="en-GB" dirty="0"/>
              <a:t> </a:t>
            </a:r>
            <a:r>
              <a:rPr lang="en-GB" dirty="0" err="1"/>
              <a:t>integracje</a:t>
            </a:r>
            <a:r>
              <a:rPr lang="en-GB" dirty="0"/>
              <a:t> z </a:t>
            </a:r>
            <a:r>
              <a:rPr lang="en-GB" dirty="0" err="1"/>
              <a:t>jezykiem</a:t>
            </a:r>
            <a:r>
              <a:rPr lang="en-GB" dirty="0"/>
              <a:t> Python ale jest to </a:t>
            </a:r>
            <a:r>
              <a:rPr lang="en-GB" dirty="0" err="1"/>
              <a:t>robione</a:t>
            </a:r>
            <a:r>
              <a:rPr lang="en-GB" dirty="0"/>
              <a:t> </a:t>
            </a:r>
            <a:r>
              <a:rPr lang="en-GB" dirty="0" err="1"/>
              <a:t>poprzez</a:t>
            </a:r>
            <a:r>
              <a:rPr lang="en-GB" dirty="0"/>
              <a:t> </a:t>
            </a:r>
            <a:r>
              <a:rPr lang="en-GB" dirty="0" err="1"/>
              <a:t>wrappera.Net’owego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co jest </a:t>
            </a:r>
            <a:r>
              <a:rPr lang="en-GB" dirty="0" err="1"/>
              <a:t>maloefektywne</a:t>
            </a:r>
            <a:r>
              <a:rPr lang="en-GB" dirty="0"/>
              <a:t> – </a:t>
            </a:r>
            <a:r>
              <a:rPr lang="en-GB" dirty="0" err="1"/>
              <a:t>sami</a:t>
            </a:r>
            <a:r>
              <a:rPr lang="en-GB" dirty="0"/>
              <a:t> </a:t>
            </a:r>
            <a:r>
              <a:rPr lang="en-GB" dirty="0" err="1"/>
              <a:t>musimy</a:t>
            </a:r>
            <a:r>
              <a:rPr lang="en-GB" dirty="0"/>
              <a:t> </a:t>
            </a:r>
            <a:r>
              <a:rPr lang="en-GB" dirty="0" err="1"/>
              <a:t>dbac</a:t>
            </a:r>
            <a:r>
              <a:rPr lang="en-GB" dirty="0"/>
              <a:t> o </a:t>
            </a:r>
            <a:r>
              <a:rPr lang="en-GB" dirty="0" err="1"/>
              <a:t>dopowiednia</a:t>
            </a:r>
            <a:r>
              <a:rPr lang="en-GB" dirty="0"/>
              <a:t> </a:t>
            </a:r>
            <a:r>
              <a:rPr lang="en-GB" dirty="0" err="1"/>
              <a:t>drystrubucje</a:t>
            </a:r>
            <a:r>
              <a:rPr lang="en-GB" dirty="0"/>
              <a:t> </a:t>
            </a:r>
            <a:r>
              <a:rPr lang="en-GB" dirty="0" err="1"/>
              <a:t>naszych</a:t>
            </a:r>
            <a:r>
              <a:rPr lang="en-GB" dirty="0"/>
              <a:t> </a:t>
            </a:r>
            <a:r>
              <a:rPr lang="en-GB" dirty="0" err="1"/>
              <a:t>pomiedzy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 err="1"/>
              <a:t>Vertexy</a:t>
            </a:r>
            <a:r>
              <a:rPr lang="en-GB" dirty="0"/>
              <a:t> (</a:t>
            </a:r>
            <a:r>
              <a:rPr lang="en-GB" dirty="0" err="1"/>
              <a:t>jednostki</a:t>
            </a:r>
            <a:r>
              <a:rPr lang="en-GB" dirty="0"/>
              <a:t> </a:t>
            </a:r>
            <a:r>
              <a:rPr lang="en-GB" dirty="0" err="1"/>
              <a:t>wykonawcze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2. </a:t>
            </a:r>
            <a:r>
              <a:rPr lang="en-GB" dirty="0" err="1"/>
              <a:t>Drugi</a:t>
            </a:r>
            <a:r>
              <a:rPr lang="en-GB" dirty="0"/>
              <a:t> </a:t>
            </a:r>
            <a:r>
              <a:rPr lang="en-GB" dirty="0" err="1"/>
              <a:t>powod</a:t>
            </a:r>
            <a:r>
              <a:rPr lang="en-GB" dirty="0"/>
              <a:t> o </a:t>
            </a:r>
            <a:r>
              <a:rPr lang="en-GB" dirty="0" err="1"/>
              <a:t>integracja</a:t>
            </a:r>
            <a:r>
              <a:rPr lang="en-GB" dirty="0"/>
              <a:t> z </a:t>
            </a:r>
            <a:r>
              <a:rPr lang="en-GB" dirty="0" err="1"/>
              <a:t>zrodlami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ADLA </a:t>
            </a:r>
            <a:r>
              <a:rPr lang="en-GB" dirty="0" err="1"/>
              <a:t>zapewnia</a:t>
            </a:r>
            <a:r>
              <a:rPr lang="en-GB" dirty="0"/>
              <a:t> </a:t>
            </a:r>
            <a:r>
              <a:rPr lang="en-GB" dirty="0" err="1"/>
              <a:t>integracje</a:t>
            </a:r>
            <a:r>
              <a:rPr lang="en-GB" dirty="0"/>
              <a:t> w </a:t>
            </a:r>
            <a:r>
              <a:rPr lang="en-GB" dirty="0" err="1"/>
              <a:t>trybie</a:t>
            </a:r>
            <a:r>
              <a:rPr lang="en-GB" dirty="0"/>
              <a:t> write </a:t>
            </a:r>
            <a:r>
              <a:rPr lang="en-GB" dirty="0" err="1"/>
              <a:t>tylko</a:t>
            </a:r>
            <a:r>
              <a:rPr lang="en-GB" dirty="0"/>
              <a:t> z Azure Blob Storage I ADLS, w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Sparka</a:t>
            </a:r>
            <a:r>
              <a:rPr lang="en-GB" dirty="0"/>
              <a:t> </a:t>
            </a:r>
            <a:r>
              <a:rPr lang="en-GB" dirty="0" err="1"/>
              <a:t>tych</a:t>
            </a:r>
            <a:r>
              <a:rPr lang="en-GB" dirty="0"/>
              <a:t> </a:t>
            </a:r>
            <a:r>
              <a:rPr lang="en-GB" dirty="0" err="1"/>
              <a:t>zrodel</a:t>
            </a:r>
            <a:r>
              <a:rPr lang="en-GB" dirty="0"/>
              <a:t> jest </a:t>
            </a:r>
            <a:r>
              <a:rPr lang="en-GB" dirty="0" err="1"/>
              <a:t>znacznie</a:t>
            </a:r>
            <a:r>
              <a:rPr lang="en-GB" dirty="0"/>
              <a:t> </a:t>
            </a:r>
            <a:r>
              <a:rPr lang="en-GB" dirty="0" err="1"/>
              <a:t>wiecej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Mozemy</a:t>
            </a:r>
            <a:r>
              <a:rPr lang="en-GB" dirty="0"/>
              <a:t> np. Z </a:t>
            </a:r>
            <a:r>
              <a:rPr lang="en-GB" dirty="0" err="1"/>
              <a:t>poziomu</a:t>
            </a:r>
            <a:r>
              <a:rPr lang="en-GB" dirty="0"/>
              <a:t> </a:t>
            </a:r>
            <a:r>
              <a:rPr lang="en-GB" dirty="0" err="1"/>
              <a:t>sparka</a:t>
            </a:r>
            <a:r>
              <a:rPr lang="en-GB" dirty="0"/>
              <a:t> </a:t>
            </a:r>
            <a:r>
              <a:rPr lang="en-GB" dirty="0" err="1"/>
              <a:t>zapisywac</a:t>
            </a:r>
            <a:r>
              <a:rPr lang="en-GB" dirty="0"/>
              <a:t> do </a:t>
            </a:r>
            <a:r>
              <a:rPr lang="en-GB" dirty="0" err="1"/>
              <a:t>baz</a:t>
            </a:r>
            <a:r>
              <a:rPr lang="en-GB" dirty="0"/>
              <a:t> w </a:t>
            </a:r>
            <a:r>
              <a:rPr lang="en-GB" dirty="0" err="1"/>
              <a:t>tym</a:t>
            </a:r>
            <a:r>
              <a:rPr lang="en-GB" dirty="0"/>
              <a:t> </a:t>
            </a:r>
            <a:r>
              <a:rPr lang="en-GB" dirty="0" err="1"/>
              <a:t>bazy</a:t>
            </a:r>
            <a:r>
              <a:rPr lang="en-GB" dirty="0"/>
              <a:t> MSSQL –</a:t>
            </a:r>
            <a:r>
              <a:rPr lang="en-GB" dirty="0" err="1"/>
              <a:t>czego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mozemy</a:t>
            </a:r>
            <a:r>
              <a:rPr lang="en-GB" dirty="0"/>
              <a:t> </a:t>
            </a:r>
            <a:r>
              <a:rPr lang="en-GB" dirty="0" err="1"/>
              <a:t>robic</a:t>
            </a:r>
            <a:r>
              <a:rPr lang="en-GB" dirty="0"/>
              <a:t> z ADLA </a:t>
            </a:r>
          </a:p>
          <a:p>
            <a:pPr marL="0" indent="0">
              <a:buNone/>
            </a:pPr>
            <a:r>
              <a:rPr lang="en-GB" dirty="0"/>
              <a:t>(ADLA +ADF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60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 </a:t>
            </a:r>
            <a:r>
              <a:rPr lang="en-GB" dirty="0" err="1"/>
              <a:t>czym</a:t>
            </a:r>
            <a:r>
              <a:rPr lang="en-GB" dirty="0"/>
              <a:t> </a:t>
            </a:r>
            <a:r>
              <a:rPr lang="en-GB" dirty="0" err="1"/>
              <a:t>dziś</a:t>
            </a:r>
            <a:r>
              <a:rPr lang="en-GB" dirty="0"/>
              <a:t> </a:t>
            </a:r>
            <a:r>
              <a:rPr lang="en-GB" dirty="0" err="1"/>
              <a:t>chciałbym</a:t>
            </a:r>
            <a:r>
              <a:rPr lang="en-GB" dirty="0"/>
              <a:t> </a:t>
            </a:r>
            <a:r>
              <a:rPr lang="en-GB" dirty="0" err="1"/>
              <a:t>opowiedzieć</a:t>
            </a:r>
            <a:r>
              <a:rPr lang="en-GB" dirty="0"/>
              <a:t>?</a:t>
            </a:r>
          </a:p>
          <a:p>
            <a:r>
              <a:rPr lang="en-GB" dirty="0" err="1"/>
              <a:t>Dziś</a:t>
            </a:r>
            <a:r>
              <a:rPr lang="en-GB" dirty="0"/>
              <a:t> </a:t>
            </a:r>
            <a:r>
              <a:rPr lang="en-GB" dirty="0" err="1"/>
              <a:t>chciałbym</a:t>
            </a:r>
            <a:r>
              <a:rPr lang="en-GB" dirty="0"/>
              <a:t> </a:t>
            </a:r>
            <a:r>
              <a:rPr lang="en-GB" dirty="0" err="1"/>
              <a:t>podzielić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z </a:t>
            </a:r>
            <a:r>
              <a:rPr lang="en-GB" dirty="0" err="1"/>
              <a:t>wami</a:t>
            </a:r>
            <a:r>
              <a:rPr lang="en-GB" dirty="0"/>
              <a:t> </a:t>
            </a:r>
            <a:r>
              <a:rPr lang="en-GB" dirty="0" err="1"/>
              <a:t>moimi</a:t>
            </a:r>
            <a:r>
              <a:rPr lang="en-GB" dirty="0"/>
              <a:t> </a:t>
            </a:r>
            <a:r>
              <a:rPr lang="en-GB" dirty="0" err="1"/>
              <a:t>doswiadczeniami</a:t>
            </a:r>
            <a:r>
              <a:rPr lang="en-GB" dirty="0"/>
              <a:t> w </a:t>
            </a:r>
            <a:r>
              <a:rPr lang="en-GB" dirty="0" err="1"/>
              <a:t>pracy</a:t>
            </a:r>
            <a:r>
              <a:rPr lang="en-GB" dirty="0"/>
              <a:t> </a:t>
            </a:r>
            <a:r>
              <a:rPr lang="en-GB" dirty="0" err="1"/>
              <a:t>nad</a:t>
            </a:r>
            <a:r>
              <a:rPr lang="en-GB" dirty="0"/>
              <a:t> </a:t>
            </a:r>
            <a:r>
              <a:rPr lang="en-GB" dirty="0" err="1"/>
              <a:t>projketem</a:t>
            </a:r>
            <a:r>
              <a:rPr lang="en-GB" dirty="0"/>
              <a:t> </a:t>
            </a:r>
            <a:r>
              <a:rPr lang="en-GB" dirty="0" err="1"/>
              <a:t>związanym</a:t>
            </a:r>
            <a:r>
              <a:rPr lang="en-GB" dirty="0"/>
              <a:t> z </a:t>
            </a:r>
            <a:r>
              <a:rPr lang="en-GB" dirty="0" err="1"/>
              <a:t>analiza</a:t>
            </a:r>
            <a:r>
              <a:rPr lang="en-GB" dirty="0"/>
              <a:t> </a:t>
            </a:r>
            <a:r>
              <a:rPr lang="en-GB" dirty="0" err="1"/>
              <a:t>duzych</a:t>
            </a:r>
            <a:r>
              <a:rPr lang="en-GB" dirty="0"/>
              <a:t> </a:t>
            </a:r>
            <a:r>
              <a:rPr lang="en-GB" dirty="0" err="1"/>
              <a:t>zbiorow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– </a:t>
            </a:r>
            <a:r>
              <a:rPr lang="en-GB" dirty="0" err="1"/>
              <a:t>nazywanych</a:t>
            </a:r>
            <a:r>
              <a:rPr lang="en-GB" dirty="0"/>
              <a:t> </a:t>
            </a:r>
            <a:r>
              <a:rPr lang="en-GB" dirty="0" err="1"/>
              <a:t>potycznie</a:t>
            </a:r>
            <a:r>
              <a:rPr lang="en-GB" dirty="0"/>
              <a:t> Big Data.</a:t>
            </a:r>
          </a:p>
          <a:p>
            <a:r>
              <a:rPr lang="en-GB" dirty="0"/>
              <a:t>A </a:t>
            </a:r>
            <a:r>
              <a:rPr lang="en-GB" dirty="0" err="1"/>
              <a:t>pokoleji</a:t>
            </a:r>
            <a:r>
              <a:rPr lang="en-GB" dirty="0"/>
              <a:t>:</a:t>
            </a:r>
          </a:p>
          <a:p>
            <a:r>
              <a:rPr lang="en-GB" dirty="0" err="1"/>
              <a:t>Napwier</a:t>
            </a:r>
            <a:r>
              <a:rPr lang="en-GB" dirty="0"/>
              <a:t> </a:t>
            </a:r>
            <a:r>
              <a:rPr lang="en-GB" dirty="0" err="1"/>
              <a:t>zdefinujemy</a:t>
            </a:r>
            <a:r>
              <a:rPr lang="en-GB" dirty="0"/>
              <a:t> co to Big Data</a:t>
            </a:r>
          </a:p>
          <a:p>
            <a:r>
              <a:rPr lang="en-GB" dirty="0" err="1"/>
              <a:t>Następnie</a:t>
            </a:r>
            <a:r>
              <a:rPr lang="en-GB" dirty="0"/>
              <a:t> </a:t>
            </a:r>
            <a:r>
              <a:rPr lang="en-GB" dirty="0" err="1"/>
              <a:t>powiemy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przetwarzac</a:t>
            </a:r>
            <a:r>
              <a:rPr lang="en-GB" dirty="0"/>
              <a:t> </a:t>
            </a:r>
            <a:r>
              <a:rPr lang="en-GB" dirty="0" err="1"/>
              <a:t>duze</a:t>
            </a:r>
            <a:r>
              <a:rPr lang="en-GB" dirty="0"/>
              <a:t> </a:t>
            </a:r>
            <a:r>
              <a:rPr lang="en-GB" dirty="0" err="1"/>
              <a:t>zrbiory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( </a:t>
            </a:r>
            <a:r>
              <a:rPr lang="en-GB" dirty="0" err="1"/>
              <a:t>zobaczymy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to </a:t>
            </a:r>
            <a:r>
              <a:rPr lang="en-GB" dirty="0" err="1"/>
              <a:t>wyglada</a:t>
            </a:r>
            <a:r>
              <a:rPr lang="en-GB" dirty="0"/>
              <a:t> w </a:t>
            </a:r>
            <a:r>
              <a:rPr lang="en-GB" dirty="0" err="1"/>
              <a:t>teorii</a:t>
            </a:r>
            <a:r>
              <a:rPr lang="en-GB" dirty="0"/>
              <a:t>)</a:t>
            </a:r>
          </a:p>
          <a:p>
            <a:r>
              <a:rPr lang="en-GB" dirty="0" err="1"/>
              <a:t>Sprobujemy</a:t>
            </a:r>
            <a:r>
              <a:rPr lang="en-GB" dirty="0"/>
              <a:t> </a:t>
            </a:r>
            <a:r>
              <a:rPr lang="en-GB" dirty="0" err="1"/>
              <a:t>zderzyc</a:t>
            </a:r>
            <a:r>
              <a:rPr lang="en-GB" dirty="0"/>
              <a:t> </a:t>
            </a:r>
            <a:r>
              <a:rPr lang="en-GB" dirty="0" err="1"/>
              <a:t>wiedze</a:t>
            </a:r>
            <a:r>
              <a:rPr lang="en-GB" dirty="0"/>
              <a:t> </a:t>
            </a:r>
            <a:r>
              <a:rPr lang="en-GB" dirty="0" err="1"/>
              <a:t>teoretyczna</a:t>
            </a:r>
            <a:r>
              <a:rPr lang="en-GB" dirty="0"/>
              <a:t> z </a:t>
            </a:r>
            <a:r>
              <a:rPr lang="en-GB" dirty="0" err="1"/>
              <a:t>rzeczywstym</a:t>
            </a:r>
            <a:r>
              <a:rPr lang="en-GB" dirty="0"/>
              <a:t> </a:t>
            </a:r>
            <a:r>
              <a:rPr lang="en-GB" dirty="0" err="1"/>
              <a:t>problemem</a:t>
            </a:r>
            <a:endParaRPr lang="en-GB" dirty="0"/>
          </a:p>
          <a:p>
            <a:r>
              <a:rPr lang="en-GB" dirty="0" err="1"/>
              <a:t>Powiemy</a:t>
            </a:r>
            <a:r>
              <a:rPr lang="en-GB" dirty="0"/>
              <a:t> </a:t>
            </a:r>
            <a:r>
              <a:rPr lang="en-GB" dirty="0" err="1"/>
              <a:t>sobie</a:t>
            </a:r>
            <a:r>
              <a:rPr lang="en-GB" dirty="0"/>
              <a:t> </a:t>
            </a:r>
            <a:r>
              <a:rPr lang="en-GB" dirty="0" err="1"/>
              <a:t>jaka</a:t>
            </a:r>
            <a:r>
              <a:rPr lang="en-GB" dirty="0"/>
              <a:t> jest </a:t>
            </a:r>
            <a:r>
              <a:rPr lang="en-GB" dirty="0" err="1"/>
              <a:t>rola</a:t>
            </a:r>
            <a:r>
              <a:rPr lang="en-GB" dirty="0"/>
              <a:t> </a:t>
            </a:r>
            <a:r>
              <a:rPr lang="en-GB" dirty="0" err="1"/>
              <a:t>chmury</a:t>
            </a:r>
            <a:r>
              <a:rPr lang="en-GB" dirty="0"/>
              <a:t> Azure w </a:t>
            </a:r>
            <a:r>
              <a:rPr lang="en-GB" dirty="0" err="1"/>
              <a:t>przetwarzaniu</a:t>
            </a:r>
            <a:r>
              <a:rPr lang="en-GB" dirty="0"/>
              <a:t> Big Data</a:t>
            </a:r>
          </a:p>
          <a:p>
            <a:r>
              <a:rPr lang="en-GB" dirty="0" err="1"/>
              <a:t>Pokaze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my </a:t>
            </a:r>
            <a:r>
              <a:rPr lang="en-GB" dirty="0" err="1"/>
              <a:t>rozwiazalismy</a:t>
            </a:r>
            <a:r>
              <a:rPr lang="en-GB" dirty="0"/>
              <a:t> </a:t>
            </a:r>
            <a:r>
              <a:rPr lang="en-GB" dirty="0" err="1"/>
              <a:t>nasz</a:t>
            </a:r>
            <a:r>
              <a:rPr lang="en-GB" dirty="0"/>
              <a:t> problem (</a:t>
            </a:r>
            <a:r>
              <a:rPr lang="en-GB" dirty="0" err="1"/>
              <a:t>pokaze</a:t>
            </a:r>
            <a:r>
              <a:rPr lang="en-GB" dirty="0"/>
              <a:t> </a:t>
            </a:r>
            <a:r>
              <a:rPr lang="en-GB" dirty="0" err="1"/>
              <a:t>praktyczne</a:t>
            </a:r>
            <a:r>
              <a:rPr lang="en-GB" dirty="0"/>
              <a:t> </a:t>
            </a:r>
            <a:r>
              <a:rPr lang="en-GB" dirty="0" err="1"/>
              <a:t>rozwiazanie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rozwiazania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problem od </a:t>
            </a:r>
            <a:r>
              <a:rPr lang="en-GB" dirty="0" err="1"/>
              <a:t>strony</a:t>
            </a:r>
            <a:r>
              <a:rPr lang="en-GB" dirty="0"/>
              <a:t> </a:t>
            </a:r>
            <a:r>
              <a:rPr lang="en-GB" dirty="0" err="1"/>
              <a:t>architektury</a:t>
            </a:r>
            <a:r>
              <a:rPr lang="en-GB" dirty="0"/>
              <a:t> </a:t>
            </a:r>
            <a:r>
              <a:rPr lang="en-GB" dirty="0" err="1"/>
              <a:t>systemu</a:t>
            </a:r>
            <a:r>
              <a:rPr lang="en-GB" dirty="0"/>
              <a:t>)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64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Niezelaznie</a:t>
            </a:r>
            <a:r>
              <a:rPr lang="en-GB" dirty="0"/>
              <a:t> od </a:t>
            </a:r>
            <a:r>
              <a:rPr lang="en-GB" dirty="0" err="1"/>
              <a:t>tego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rozwiazanie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platformie</a:t>
            </a:r>
            <a:r>
              <a:rPr lang="en-GB" dirty="0"/>
              <a:t> Azure </a:t>
            </a:r>
            <a:r>
              <a:rPr lang="en-GB" dirty="0" err="1"/>
              <a:t>wybierzemy</a:t>
            </a:r>
            <a:r>
              <a:rPr lang="en-GB" dirty="0"/>
              <a:t> do </a:t>
            </a:r>
            <a:r>
              <a:rPr lang="en-GB" dirty="0" err="1"/>
              <a:t>uruchamiania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Sparku</a:t>
            </a:r>
            <a:r>
              <a:rPr lang="en-GB" dirty="0"/>
              <a:t>, </a:t>
            </a:r>
            <a:r>
              <a:rPr lang="en-GB" dirty="0" err="1"/>
              <a:t>utrzywanie</a:t>
            </a:r>
            <a:r>
              <a:rPr lang="en-GB" dirty="0"/>
              <a:t> </a:t>
            </a:r>
            <a:r>
              <a:rPr lang="en-GB" dirty="0" err="1"/>
              <a:t>klastara</a:t>
            </a:r>
            <a:r>
              <a:rPr lang="en-GB" dirty="0"/>
              <a:t> 24h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dobe</a:t>
            </a:r>
            <a:r>
              <a:rPr lang="en-GB" dirty="0"/>
              <a:t> </a:t>
            </a:r>
          </a:p>
          <a:p>
            <a:r>
              <a:rPr lang="en-GB" dirty="0"/>
              <a:t>Jest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kosztowne</a:t>
            </a:r>
            <a:r>
              <a:rPr lang="en-GB" dirty="0"/>
              <a:t> – w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projektu</a:t>
            </a:r>
            <a:r>
              <a:rPr lang="en-GB" dirty="0"/>
              <a:t> </a:t>
            </a:r>
            <a:r>
              <a:rPr lang="en-GB" dirty="0" err="1"/>
              <a:t>zalozylismy</a:t>
            </a:r>
            <a:r>
              <a:rPr lang="en-GB" dirty="0"/>
              <a:t> ze klister </a:t>
            </a:r>
            <a:r>
              <a:rPr lang="en-GB" dirty="0" err="1"/>
              <a:t>bedzie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</a:t>
            </a:r>
            <a:r>
              <a:rPr lang="en-GB" dirty="0" err="1"/>
              <a:t>potrzebny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8h </a:t>
            </a:r>
          </a:p>
          <a:p>
            <a:r>
              <a:rPr lang="en-GB" dirty="0" err="1"/>
              <a:t>Zdecydowalismy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zatem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uruchamianie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procesowania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kastrze</a:t>
            </a:r>
            <a:r>
              <a:rPr lang="en-GB" dirty="0"/>
              <a:t> </a:t>
            </a:r>
            <a:r>
              <a:rPr lang="en-GB" dirty="0" err="1"/>
              <a:t>stawianym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zadania</a:t>
            </a:r>
            <a:r>
              <a:rPr lang="en-GB" dirty="0"/>
              <a:t>.</a:t>
            </a:r>
          </a:p>
          <a:p>
            <a:r>
              <a:rPr lang="en-GB" dirty="0"/>
              <a:t>Jest to </a:t>
            </a:r>
            <a:r>
              <a:rPr lang="en-GB" dirty="0" err="1"/>
              <a:t>mozwlie</a:t>
            </a:r>
            <a:r>
              <a:rPr lang="en-GB" dirty="0"/>
              <a:t> </a:t>
            </a:r>
            <a:r>
              <a:rPr lang="en-GB" dirty="0" err="1"/>
              <a:t>przy</a:t>
            </a:r>
            <a:r>
              <a:rPr lang="en-GB" dirty="0"/>
              <a:t> </a:t>
            </a:r>
            <a:r>
              <a:rPr lang="en-GB" dirty="0" err="1"/>
              <a:t>uzyciu</a:t>
            </a:r>
            <a:r>
              <a:rPr lang="en-GB" dirty="0"/>
              <a:t> </a:t>
            </a:r>
            <a:r>
              <a:rPr lang="en-GB" dirty="0" err="1"/>
              <a:t>uslugi</a:t>
            </a:r>
            <a:r>
              <a:rPr lang="en-GB" dirty="0"/>
              <a:t> ADF –</a:t>
            </a:r>
            <a:r>
              <a:rPr lang="en-GB" dirty="0" err="1"/>
              <a:t>umozliwia</a:t>
            </a:r>
            <a:r>
              <a:rPr lang="en-GB" dirty="0"/>
              <a:t> </a:t>
            </a:r>
            <a:r>
              <a:rPr lang="en-GB" dirty="0" err="1"/>
              <a:t>ona</a:t>
            </a:r>
            <a:r>
              <a:rPr lang="en-GB" dirty="0"/>
              <a:t> </a:t>
            </a:r>
            <a:r>
              <a:rPr lang="en-GB" dirty="0" err="1"/>
              <a:t>uruchomienie</a:t>
            </a:r>
            <a:r>
              <a:rPr lang="en-GB" dirty="0"/>
              <a:t> </a:t>
            </a:r>
            <a:r>
              <a:rPr lang="en-GB" dirty="0" err="1"/>
              <a:t>zarowno</a:t>
            </a:r>
            <a:r>
              <a:rPr lang="en-GB" dirty="0"/>
              <a:t> </a:t>
            </a:r>
            <a:r>
              <a:rPr lang="en-GB" dirty="0" err="1"/>
              <a:t>klastra</a:t>
            </a:r>
            <a:r>
              <a:rPr lang="en-GB" dirty="0"/>
              <a:t> HDI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rowniez</a:t>
            </a:r>
            <a:r>
              <a:rPr lang="en-GB" dirty="0"/>
              <a:t> Azure Databricks</a:t>
            </a:r>
          </a:p>
          <a:p>
            <a:r>
              <a:rPr lang="en-GB" dirty="0"/>
              <a:t> </a:t>
            </a:r>
            <a:r>
              <a:rPr lang="en-GB" dirty="0" err="1"/>
              <a:t>Jakie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roznice</a:t>
            </a:r>
            <a:r>
              <a:rPr lang="en-GB" dirty="0"/>
              <a:t> :</a:t>
            </a:r>
          </a:p>
          <a:p>
            <a:r>
              <a:rPr lang="en-GB" dirty="0"/>
              <a:t>Po </a:t>
            </a:r>
            <a:r>
              <a:rPr lang="en-GB" dirty="0" err="1"/>
              <a:t>pierwsze</a:t>
            </a:r>
            <a:r>
              <a:rPr lang="en-GB" dirty="0"/>
              <a:t> </a:t>
            </a:r>
            <a:r>
              <a:rPr lang="en-GB" dirty="0" err="1"/>
              <a:t>konfiguracja</a:t>
            </a:r>
            <a:r>
              <a:rPr lang="en-GB" dirty="0"/>
              <a:t> </a:t>
            </a:r>
            <a:r>
              <a:rPr lang="en-GB" dirty="0" err="1"/>
              <a:t>klastara</a:t>
            </a:r>
            <a:r>
              <a:rPr lang="en-GB" dirty="0"/>
              <a:t> HDI jest </a:t>
            </a:r>
            <a:r>
              <a:rPr lang="en-GB" dirty="0" err="1"/>
              <a:t>bardziej</a:t>
            </a:r>
            <a:r>
              <a:rPr lang="en-GB" dirty="0"/>
              <a:t> </a:t>
            </a:r>
            <a:r>
              <a:rPr lang="en-GB" dirty="0" err="1"/>
              <a:t>skomplikowana</a:t>
            </a:r>
            <a:r>
              <a:rPr lang="en-GB" dirty="0"/>
              <a:t> np. </a:t>
            </a:r>
            <a:r>
              <a:rPr lang="en-GB" dirty="0" err="1"/>
              <a:t>Podlaczenie</a:t>
            </a:r>
            <a:r>
              <a:rPr lang="en-GB" dirty="0"/>
              <a:t> ADLS </a:t>
            </a:r>
          </a:p>
          <a:p>
            <a:r>
              <a:rPr lang="en-GB" dirty="0"/>
              <a:t>Po </a:t>
            </a:r>
            <a:r>
              <a:rPr lang="en-GB" dirty="0" err="1"/>
              <a:t>drugie</a:t>
            </a:r>
            <a:r>
              <a:rPr lang="en-GB" dirty="0"/>
              <a:t> po HDI </a:t>
            </a:r>
            <a:r>
              <a:rPr lang="en-GB" dirty="0" err="1"/>
              <a:t>trzeba</a:t>
            </a:r>
            <a:r>
              <a:rPr lang="en-GB" dirty="0"/>
              <a:t> </a:t>
            </a:r>
            <a:r>
              <a:rPr lang="en-GB" dirty="0" err="1"/>
              <a:t>samemu</a:t>
            </a:r>
            <a:r>
              <a:rPr lang="en-GB" dirty="0"/>
              <a:t> </a:t>
            </a:r>
            <a:r>
              <a:rPr lang="en-GB" dirty="0" err="1"/>
              <a:t>sprzatac</a:t>
            </a:r>
            <a:r>
              <a:rPr lang="en-GB" dirty="0"/>
              <a:t> – </a:t>
            </a:r>
            <a:r>
              <a:rPr lang="en-GB" dirty="0" err="1"/>
              <a:t>klaster</a:t>
            </a:r>
            <a:r>
              <a:rPr lang="en-GB" dirty="0"/>
              <a:t> HDI </a:t>
            </a:r>
            <a:r>
              <a:rPr lang="en-GB" dirty="0" err="1"/>
              <a:t>tworzy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Blob Storage </a:t>
            </a:r>
            <a:r>
              <a:rPr lang="en-GB" dirty="0" err="1"/>
              <a:t>kontenery</a:t>
            </a:r>
            <a:r>
              <a:rPr lang="en-GB" dirty="0"/>
              <a:t> (tam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trzymane</a:t>
            </a:r>
            <a:r>
              <a:rPr lang="en-GB" dirty="0"/>
              <a:t> </a:t>
            </a:r>
            <a:r>
              <a:rPr lang="en-GB" dirty="0" err="1"/>
              <a:t>pliki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obrazu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klastera</a:t>
            </a:r>
            <a:r>
              <a:rPr lang="en-GB" dirty="0"/>
              <a:t>)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Kontenery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automatycznie</a:t>
            </a:r>
            <a:r>
              <a:rPr lang="en-GB" dirty="0"/>
              <a:t> </a:t>
            </a:r>
            <a:r>
              <a:rPr lang="en-GB" dirty="0" err="1"/>
              <a:t>usuwane</a:t>
            </a:r>
            <a:r>
              <a:rPr lang="en-GB" dirty="0"/>
              <a:t> </a:t>
            </a:r>
          </a:p>
          <a:p>
            <a:pPr marL="0" indent="0">
              <a:buFontTx/>
              <a:buNone/>
            </a:pPr>
            <a:r>
              <a:rPr lang="en-GB" dirty="0"/>
              <a:t>Po </a:t>
            </a:r>
            <a:r>
              <a:rPr lang="en-GB" dirty="0" err="1"/>
              <a:t>trzecie</a:t>
            </a:r>
            <a:r>
              <a:rPr lang="en-GB" dirty="0"/>
              <a:t> </a:t>
            </a:r>
            <a:r>
              <a:rPr lang="en-GB" dirty="0" err="1"/>
              <a:t>tworzenie</a:t>
            </a:r>
            <a:r>
              <a:rPr lang="en-GB" dirty="0"/>
              <a:t> </a:t>
            </a:r>
            <a:r>
              <a:rPr lang="en-GB" dirty="0" err="1"/>
              <a:t>klastra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Azure Databricks </a:t>
            </a:r>
            <a:r>
              <a:rPr lang="en-GB" dirty="0" err="1"/>
              <a:t>trwa</a:t>
            </a:r>
            <a:r>
              <a:rPr lang="en-GB" dirty="0"/>
              <a:t> </a:t>
            </a:r>
            <a:r>
              <a:rPr lang="en-GB" dirty="0" err="1"/>
              <a:t>srednio</a:t>
            </a:r>
            <a:r>
              <a:rPr lang="en-GB" dirty="0"/>
              <a:t> 2 </a:t>
            </a:r>
            <a:r>
              <a:rPr lang="en-GB" dirty="0" err="1"/>
              <a:t>razy</a:t>
            </a:r>
            <a:r>
              <a:rPr lang="en-GB" dirty="0"/>
              <a:t> </a:t>
            </a:r>
            <a:r>
              <a:rPr lang="en-GB" dirty="0" err="1"/>
              <a:t>szybciej</a:t>
            </a:r>
            <a:r>
              <a:rPr lang="en-GB" dirty="0"/>
              <a:t> (w </a:t>
            </a:r>
            <a:r>
              <a:rPr lang="en-GB" dirty="0" err="1"/>
              <a:t>przypadku</a:t>
            </a:r>
            <a:r>
              <a:rPr lang="en-GB" dirty="0"/>
              <a:t> ADLA </a:t>
            </a:r>
            <a:r>
              <a:rPr lang="en-GB" dirty="0" err="1"/>
              <a:t>inicjalizacja</a:t>
            </a:r>
            <a:r>
              <a:rPr lang="en-GB" dirty="0"/>
              <a:t> </a:t>
            </a:r>
            <a:r>
              <a:rPr lang="en-GB" dirty="0" err="1"/>
              <a:t>silnika</a:t>
            </a:r>
            <a:r>
              <a:rPr lang="en-GB" dirty="0"/>
              <a:t> 1 min )</a:t>
            </a:r>
          </a:p>
          <a:p>
            <a:pPr marL="0" indent="0">
              <a:buFontTx/>
              <a:buNone/>
            </a:pPr>
            <a:r>
              <a:rPr lang="en-GB" dirty="0"/>
              <a:t>I po </a:t>
            </a:r>
            <a:r>
              <a:rPr lang="en-GB" dirty="0" err="1"/>
              <a:t>czwarte</a:t>
            </a:r>
            <a:r>
              <a:rPr lang="en-GB" dirty="0"/>
              <a:t>  w </a:t>
            </a:r>
            <a:r>
              <a:rPr lang="en-GB" dirty="0" err="1"/>
              <a:t>przypadku</a:t>
            </a:r>
            <a:r>
              <a:rPr lang="en-GB" dirty="0"/>
              <a:t> Azure Databricks </a:t>
            </a:r>
            <a:r>
              <a:rPr lang="en-GB" dirty="0" err="1"/>
              <a:t>dostep</a:t>
            </a:r>
            <a:r>
              <a:rPr lang="en-GB" dirty="0"/>
              <a:t>  do </a:t>
            </a:r>
            <a:r>
              <a:rPr lang="en-GB" dirty="0" err="1"/>
              <a:t>logow</a:t>
            </a:r>
            <a:r>
              <a:rPr lang="en-GB" dirty="0"/>
              <a:t> z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joba</a:t>
            </a:r>
            <a:r>
              <a:rPr lang="en-GB" dirty="0"/>
              <a:t> jest </a:t>
            </a:r>
            <a:r>
              <a:rPr lang="en-GB" dirty="0" err="1"/>
              <a:t>znacznie</a:t>
            </a:r>
            <a:r>
              <a:rPr lang="en-GB" dirty="0"/>
              <a:t> </a:t>
            </a:r>
            <a:r>
              <a:rPr lang="en-GB" dirty="0" err="1"/>
              <a:t>latwiejsze</a:t>
            </a:r>
            <a:r>
              <a:rPr lang="en-GB" dirty="0"/>
              <a:t> (</a:t>
            </a:r>
            <a:r>
              <a:rPr lang="en-GB" dirty="0" err="1"/>
              <a:t>integracja</a:t>
            </a:r>
            <a:r>
              <a:rPr lang="en-GB" dirty="0"/>
              <a:t> z ADF jest </a:t>
            </a:r>
            <a:r>
              <a:rPr lang="en-GB" dirty="0" err="1"/>
              <a:t>bardziej</a:t>
            </a:r>
            <a:r>
              <a:rPr lang="en-GB" dirty="0"/>
              <a:t> </a:t>
            </a:r>
            <a:r>
              <a:rPr lang="en-GB" dirty="0" err="1"/>
              <a:t>rozwinieta</a:t>
            </a:r>
            <a:r>
              <a:rPr lang="en-GB" dirty="0"/>
              <a:t>)</a:t>
            </a:r>
          </a:p>
          <a:p>
            <a:pPr marL="0" indent="0">
              <a:buFontTx/>
              <a:buNone/>
            </a:pPr>
            <a:r>
              <a:rPr lang="en-GB" dirty="0" err="1"/>
              <a:t>Dlaczego</a:t>
            </a:r>
            <a:r>
              <a:rPr lang="en-GB" dirty="0"/>
              <a:t> </a:t>
            </a:r>
            <a:r>
              <a:rPr lang="en-GB" dirty="0" err="1"/>
              <a:t>pomimo</a:t>
            </a:r>
            <a:r>
              <a:rPr lang="en-GB" dirty="0"/>
              <a:t> </a:t>
            </a:r>
            <a:r>
              <a:rPr lang="en-GB" dirty="0" err="1"/>
              <a:t>samych</a:t>
            </a:r>
            <a:r>
              <a:rPr lang="en-GB" dirty="0"/>
              <a:t> </a:t>
            </a:r>
            <a:r>
              <a:rPr lang="en-GB" dirty="0" err="1"/>
              <a:t>zalet</a:t>
            </a:r>
            <a:r>
              <a:rPr lang="en-GB" dirty="0"/>
              <a:t> Azure Databrick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powaznie</a:t>
            </a:r>
            <a:r>
              <a:rPr lang="en-GB" dirty="0"/>
              <a:t> </a:t>
            </a:r>
            <a:r>
              <a:rPr lang="en-GB" dirty="0" err="1"/>
              <a:t>rozwazamy</a:t>
            </a:r>
            <a:r>
              <a:rPr lang="en-GB" dirty="0"/>
              <a:t> </a:t>
            </a:r>
            <a:r>
              <a:rPr lang="en-GB" dirty="0" err="1"/>
              <a:t>uzycie</a:t>
            </a:r>
            <a:r>
              <a:rPr lang="en-GB" dirty="0"/>
              <a:t> Azure HDInsight?</a:t>
            </a:r>
          </a:p>
          <a:p>
            <a:pPr marL="0" indent="0">
              <a:buFontTx/>
              <a:buNone/>
            </a:pPr>
            <a:r>
              <a:rPr lang="en-GB" dirty="0" err="1"/>
              <a:t>Powod</a:t>
            </a:r>
            <a:r>
              <a:rPr lang="en-GB" dirty="0"/>
              <a:t> jest </a:t>
            </a:r>
            <a:r>
              <a:rPr lang="en-GB" dirty="0" err="1"/>
              <a:t>jeden</a:t>
            </a:r>
            <a:r>
              <a:rPr lang="en-GB" dirty="0"/>
              <a:t> to </a:t>
            </a:r>
            <a:r>
              <a:rPr lang="en-GB" dirty="0" err="1"/>
              <a:t>cena</a:t>
            </a:r>
            <a:r>
              <a:rPr lang="en-GB" dirty="0"/>
              <a:t> ?</a:t>
            </a:r>
          </a:p>
          <a:p>
            <a:pPr marL="0" indent="0">
              <a:buFontTx/>
              <a:buNone/>
            </a:pPr>
            <a:r>
              <a:rPr lang="en-GB" dirty="0"/>
              <a:t>Za ta </a:t>
            </a:r>
            <a:r>
              <a:rPr lang="en-GB" dirty="0" err="1"/>
              <a:t>sama</a:t>
            </a:r>
            <a:r>
              <a:rPr lang="en-GB" dirty="0"/>
              <a:t> </a:t>
            </a:r>
            <a:r>
              <a:rPr lang="en-GB" dirty="0" err="1"/>
              <a:t>cena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Azure HDI </a:t>
            </a:r>
            <a:r>
              <a:rPr lang="en-GB" dirty="0" err="1"/>
              <a:t>mozemy</a:t>
            </a:r>
            <a:r>
              <a:rPr lang="en-GB" dirty="0"/>
              <a:t> </a:t>
            </a:r>
            <a:r>
              <a:rPr lang="en-GB" dirty="0" err="1"/>
              <a:t>miec</a:t>
            </a:r>
            <a:r>
              <a:rPr lang="en-GB" dirty="0"/>
              <a:t> 2 </a:t>
            </a:r>
            <a:r>
              <a:rPr lang="en-GB" dirty="0" err="1"/>
              <a:t>razy</a:t>
            </a:r>
            <a:r>
              <a:rPr lang="en-GB" dirty="0"/>
              <a:t> </a:t>
            </a:r>
            <a:r>
              <a:rPr lang="en-GB" dirty="0" err="1"/>
              <a:t>wiekszy</a:t>
            </a:r>
            <a:r>
              <a:rPr lang="en-GB" dirty="0"/>
              <a:t> klister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02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wyniki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to </a:t>
            </a:r>
            <a:r>
              <a:rPr lang="en-GB" dirty="0" err="1"/>
              <a:t>naszym</a:t>
            </a:r>
            <a:r>
              <a:rPr lang="en-GB" dirty="0"/>
              <a:t>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zdecydowalismy</a:t>
            </a:r>
            <a:r>
              <a:rPr lang="en-GB" dirty="0"/>
              <a:t>, ze KPI (np. </a:t>
            </a:r>
            <a:r>
              <a:rPr lang="en-GB" dirty="0" err="1"/>
              <a:t>Zaagregowane</a:t>
            </a:r>
            <a:r>
              <a:rPr lang="en-GB" dirty="0"/>
              <a:t> </a:t>
            </a:r>
            <a:r>
              <a:rPr lang="en-GB" dirty="0" err="1"/>
              <a:t>wskazniki</a:t>
            </a:r>
            <a:r>
              <a:rPr lang="en-GB" dirty="0"/>
              <a:t>) </a:t>
            </a:r>
            <a:r>
              <a:rPr lang="en-GB" dirty="0" err="1"/>
              <a:t>beda</a:t>
            </a:r>
            <a:r>
              <a:rPr lang="en-GB" dirty="0"/>
              <a:t> </a:t>
            </a:r>
            <a:r>
              <a:rPr lang="en-GB" dirty="0" err="1"/>
              <a:t>zapisyswane</a:t>
            </a:r>
            <a:r>
              <a:rPr lang="en-GB" dirty="0"/>
              <a:t> do </a:t>
            </a:r>
            <a:r>
              <a:rPr lang="en-GB" dirty="0" err="1"/>
              <a:t>bazy</a:t>
            </a:r>
            <a:r>
              <a:rPr lang="en-GB" dirty="0"/>
              <a:t> MSSQL,</a:t>
            </a:r>
          </a:p>
          <a:p>
            <a:r>
              <a:rPr lang="en-GB" dirty="0"/>
              <a:t>Dane </a:t>
            </a:r>
            <a:r>
              <a:rPr lang="en-GB" dirty="0" err="1"/>
              <a:t>twz</a:t>
            </a:r>
            <a:r>
              <a:rPr lang="en-GB" dirty="0"/>
              <a:t>. </a:t>
            </a:r>
            <a:r>
              <a:rPr lang="en-GB" dirty="0" err="1"/>
              <a:t>Surowe</a:t>
            </a:r>
            <a:r>
              <a:rPr lang="en-GB" dirty="0"/>
              <a:t>  </a:t>
            </a:r>
            <a:r>
              <a:rPr lang="en-GB" dirty="0" err="1"/>
              <a:t>zwalidowane</a:t>
            </a:r>
            <a:r>
              <a:rPr lang="en-GB" dirty="0"/>
              <a:t> I z </a:t>
            </a:r>
            <a:r>
              <a:rPr lang="en-GB" dirty="0" err="1"/>
              <a:t>oszczowanymi</a:t>
            </a:r>
            <a:r>
              <a:rPr lang="en-GB" dirty="0"/>
              <a:t> </a:t>
            </a:r>
            <a:r>
              <a:rPr lang="en-GB" dirty="0" err="1"/>
              <a:t>brakami</a:t>
            </a:r>
            <a:r>
              <a:rPr lang="en-GB" dirty="0"/>
              <a:t> z </a:t>
            </a:r>
            <a:r>
              <a:rPr lang="en-GB" dirty="0" err="1"/>
              <a:t>uwagi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duzy</a:t>
            </a:r>
            <a:r>
              <a:rPr lang="en-GB" dirty="0"/>
              <a:t> </a:t>
            </a:r>
            <a:r>
              <a:rPr lang="en-GB" dirty="0" err="1"/>
              <a:t>rozmiar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zapisywane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Azure Data Lake Storage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82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dostep</a:t>
            </a:r>
            <a:r>
              <a:rPr lang="en-GB" dirty="0"/>
              <a:t> do </a:t>
            </a:r>
            <a:r>
              <a:rPr lang="en-GB" dirty="0" err="1"/>
              <a:t>danych</a:t>
            </a:r>
            <a:r>
              <a:rPr lang="en-GB" dirty="0"/>
              <a:t> w </a:t>
            </a:r>
            <a:r>
              <a:rPr lang="en-GB" dirty="0" err="1"/>
              <a:t>trybie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to </a:t>
            </a:r>
            <a:r>
              <a:rPr lang="en-GB" dirty="0" err="1"/>
              <a:t>nazywamy</a:t>
            </a:r>
            <a:r>
              <a:rPr lang="en-GB" dirty="0"/>
              <a:t> interactive queries to </a:t>
            </a:r>
            <a:r>
              <a:rPr lang="en-GB" dirty="0" err="1"/>
              <a:t>przetesowalismy</a:t>
            </a:r>
            <a:r>
              <a:rPr lang="en-GB" dirty="0"/>
              <a:t> </a:t>
            </a:r>
            <a:r>
              <a:rPr lang="en-GB" dirty="0" err="1"/>
              <a:t>wiele</a:t>
            </a:r>
            <a:r>
              <a:rPr lang="en-GB" dirty="0"/>
              <a:t> </a:t>
            </a:r>
            <a:r>
              <a:rPr lang="en-GB" dirty="0" err="1"/>
              <a:t>rozwiazan</a:t>
            </a:r>
            <a:r>
              <a:rPr lang="en-GB" dirty="0"/>
              <a:t> (</a:t>
            </a:r>
            <a:r>
              <a:rPr lang="en-GB" dirty="0" err="1"/>
              <a:t>odbylismy</a:t>
            </a:r>
            <a:r>
              <a:rPr lang="en-GB" dirty="0"/>
              <a:t> </a:t>
            </a:r>
            <a:r>
              <a:rPr lang="en-GB" dirty="0" err="1"/>
              <a:t>tez</a:t>
            </a:r>
            <a:r>
              <a:rPr lang="en-GB" dirty="0"/>
              <a:t> </a:t>
            </a:r>
            <a:r>
              <a:rPr lang="en-GB" dirty="0" err="1"/>
              <a:t>kilka</a:t>
            </a:r>
            <a:r>
              <a:rPr lang="en-GB" dirty="0"/>
              <a:t> </a:t>
            </a:r>
            <a:r>
              <a:rPr lang="en-GB" dirty="0" err="1"/>
              <a:t>konsultacji</a:t>
            </a:r>
            <a:r>
              <a:rPr lang="en-GB" dirty="0"/>
              <a:t> z Microsoft)</a:t>
            </a:r>
          </a:p>
          <a:p>
            <a:r>
              <a:rPr lang="en-GB" dirty="0" err="1"/>
              <a:t>Najwiekszym</a:t>
            </a:r>
            <a:r>
              <a:rPr lang="en-GB" dirty="0"/>
              <a:t> </a:t>
            </a:r>
            <a:r>
              <a:rPr lang="en-GB" dirty="0" err="1"/>
              <a:t>problemem</a:t>
            </a:r>
            <a:r>
              <a:rPr lang="en-GB" dirty="0"/>
              <a:t> </a:t>
            </a:r>
            <a:r>
              <a:rPr lang="en-GB" dirty="0" err="1"/>
              <a:t>byl</a:t>
            </a:r>
            <a:r>
              <a:rPr lang="en-GB" dirty="0"/>
              <a:t> </a:t>
            </a:r>
            <a:r>
              <a:rPr lang="en-GB" dirty="0" err="1"/>
              <a:t>dostep</a:t>
            </a:r>
            <a:r>
              <a:rPr lang="en-GB" dirty="0"/>
              <a:t> do </a:t>
            </a:r>
            <a:r>
              <a:rPr lang="en-GB" dirty="0" err="1"/>
              <a:t>twz</a:t>
            </a:r>
            <a:r>
              <a:rPr lang="en-GB" dirty="0"/>
              <a:t>,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surowych</a:t>
            </a:r>
            <a:r>
              <a:rPr lang="en-GB" dirty="0"/>
              <a:t> </a:t>
            </a:r>
          </a:p>
          <a:p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wczesniej</a:t>
            </a:r>
            <a:r>
              <a:rPr lang="en-GB" dirty="0"/>
              <a:t> </a:t>
            </a:r>
            <a:r>
              <a:rPr lang="en-GB" dirty="0" err="1"/>
              <a:t>wspomialem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zapisujemu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Azure Data Store</a:t>
            </a:r>
          </a:p>
          <a:p>
            <a:r>
              <a:rPr lang="en-GB" dirty="0"/>
              <a:t>A </a:t>
            </a:r>
            <a:r>
              <a:rPr lang="en-GB" dirty="0" err="1"/>
              <a:t>dostajemy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do za </a:t>
            </a:r>
            <a:r>
              <a:rPr lang="en-GB" dirty="0" err="1"/>
              <a:t>posrednictwem</a:t>
            </a:r>
            <a:r>
              <a:rPr lang="en-GB" dirty="0"/>
              <a:t> interface </a:t>
            </a:r>
            <a:r>
              <a:rPr lang="en-GB" dirty="0" err="1"/>
              <a:t>WebHDFS</a:t>
            </a:r>
            <a:endParaRPr lang="en-GB" dirty="0"/>
          </a:p>
          <a:p>
            <a:r>
              <a:rPr lang="en-GB" dirty="0" err="1"/>
              <a:t>Dlaczego</a:t>
            </a:r>
            <a:r>
              <a:rPr lang="en-GB" dirty="0"/>
              <a:t> </a:t>
            </a:r>
            <a:r>
              <a:rPr lang="en-GB" dirty="0" err="1"/>
              <a:t>tak</a:t>
            </a:r>
            <a:r>
              <a:rPr lang="en-GB" dirty="0"/>
              <a:t>.</a:t>
            </a:r>
          </a:p>
          <a:p>
            <a:r>
              <a:rPr lang="en-GB" dirty="0" err="1"/>
              <a:t>Powody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dwa</a:t>
            </a:r>
            <a:r>
              <a:rPr lang="en-GB" dirty="0"/>
              <a:t>:</a:t>
            </a:r>
          </a:p>
          <a:p>
            <a:r>
              <a:rPr lang="en-GB" dirty="0" err="1"/>
              <a:t>Głowny</a:t>
            </a:r>
            <a:r>
              <a:rPr lang="en-GB" dirty="0"/>
              <a:t> – </a:t>
            </a:r>
            <a:r>
              <a:rPr lang="en-GB" dirty="0" err="1"/>
              <a:t>cena</a:t>
            </a:r>
            <a:r>
              <a:rPr lang="en-GB" dirty="0"/>
              <a:t>  </a:t>
            </a:r>
            <a:r>
              <a:rPr lang="en-GB" dirty="0" err="1"/>
              <a:t>rozwiazan</a:t>
            </a:r>
            <a:r>
              <a:rPr lang="en-GB" dirty="0"/>
              <a:t> </a:t>
            </a:r>
            <a:r>
              <a:rPr lang="en-GB" dirty="0" err="1"/>
              <a:t>zapewniajacych</a:t>
            </a:r>
            <a:r>
              <a:rPr lang="en-GB" dirty="0"/>
              <a:t> </a:t>
            </a:r>
            <a:r>
              <a:rPr lang="en-GB" dirty="0" err="1"/>
              <a:t>dostep</a:t>
            </a:r>
            <a:r>
              <a:rPr lang="en-GB" dirty="0"/>
              <a:t> do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duzych</a:t>
            </a:r>
            <a:r>
              <a:rPr lang="en-GB" dirty="0"/>
              <a:t> </a:t>
            </a:r>
            <a:r>
              <a:rPr lang="en-GB" dirty="0" err="1"/>
              <a:t>datasetow</a:t>
            </a:r>
            <a:r>
              <a:rPr lang="en-GB" dirty="0"/>
              <a:t> (</a:t>
            </a:r>
            <a:r>
              <a:rPr lang="en-GB" dirty="0" err="1"/>
              <a:t>przypodmne</a:t>
            </a:r>
            <a:r>
              <a:rPr lang="en-GB" dirty="0"/>
              <a:t> </a:t>
            </a:r>
            <a:r>
              <a:rPr lang="en-GB" dirty="0" err="1"/>
              <a:t>okolo</a:t>
            </a:r>
            <a:r>
              <a:rPr lang="en-GB" dirty="0"/>
              <a:t> 40TB I </a:t>
            </a:r>
            <a:r>
              <a:rPr lang="en-GB" dirty="0" err="1"/>
              <a:t>przyrost</a:t>
            </a:r>
            <a:r>
              <a:rPr lang="en-GB" dirty="0"/>
              <a:t> </a:t>
            </a:r>
            <a:r>
              <a:rPr lang="en-GB" dirty="0" err="1"/>
              <a:t>roczny</a:t>
            </a:r>
            <a:r>
              <a:rPr lang="en-GB" dirty="0"/>
              <a:t> </a:t>
            </a:r>
            <a:r>
              <a:rPr lang="en-GB" dirty="0" err="1"/>
              <a:t>okolo</a:t>
            </a:r>
            <a:r>
              <a:rPr lang="en-GB" dirty="0"/>
              <a:t> 12TB) – np. Cosmos Hive LLAP</a:t>
            </a:r>
          </a:p>
          <a:p>
            <a:r>
              <a:rPr lang="en-GB" dirty="0" err="1"/>
              <a:t>Drugi</a:t>
            </a:r>
            <a:r>
              <a:rPr lang="en-GB" dirty="0"/>
              <a:t> </a:t>
            </a:r>
            <a:r>
              <a:rPr lang="en-GB" dirty="0" err="1"/>
              <a:t>powod</a:t>
            </a:r>
            <a:r>
              <a:rPr lang="en-GB" dirty="0"/>
              <a:t> to </a:t>
            </a:r>
            <a:r>
              <a:rPr lang="en-GB" dirty="0" err="1"/>
              <a:t>wymagania</a:t>
            </a:r>
            <a:r>
              <a:rPr lang="en-GB" dirty="0"/>
              <a:t> </a:t>
            </a:r>
            <a:r>
              <a:rPr lang="en-GB" dirty="0" err="1"/>
              <a:t>projektowe</a:t>
            </a:r>
            <a:r>
              <a:rPr lang="en-GB" dirty="0"/>
              <a:t> </a:t>
            </a:r>
            <a:r>
              <a:rPr lang="en-GB" dirty="0" err="1"/>
              <a:t>odnosnie</a:t>
            </a:r>
            <a:r>
              <a:rPr lang="en-GB" dirty="0"/>
              <a:t> </a:t>
            </a:r>
            <a:r>
              <a:rPr lang="en-GB" dirty="0" err="1"/>
              <a:t>dostepu</a:t>
            </a:r>
            <a:r>
              <a:rPr lang="en-GB" dirty="0"/>
              <a:t> do </a:t>
            </a:r>
            <a:r>
              <a:rPr lang="en-GB" dirty="0" err="1"/>
              <a:t>danych</a:t>
            </a:r>
            <a:r>
              <a:rPr lang="en-GB" dirty="0"/>
              <a:t> – </a:t>
            </a:r>
            <a:r>
              <a:rPr lang="en-GB" dirty="0" err="1"/>
              <a:t>kazde</a:t>
            </a:r>
            <a:r>
              <a:rPr lang="en-GB" dirty="0"/>
              <a:t> </a:t>
            </a:r>
            <a:r>
              <a:rPr lang="en-GB" dirty="0" err="1"/>
              <a:t>zapytanie</a:t>
            </a:r>
            <a:r>
              <a:rPr lang="en-GB" dirty="0"/>
              <a:t> do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surowych</a:t>
            </a:r>
            <a:r>
              <a:rPr lang="en-GB" dirty="0"/>
              <a:t> </a:t>
            </a:r>
            <a:r>
              <a:rPr lang="en-GB" dirty="0" err="1"/>
              <a:t>bedzie</a:t>
            </a:r>
            <a:r>
              <a:rPr lang="en-GB" dirty="0"/>
              <a:t> </a:t>
            </a:r>
            <a:r>
              <a:rPr lang="en-GB" dirty="0" err="1"/>
              <a:t>dotyczylo</a:t>
            </a:r>
            <a:r>
              <a:rPr lang="en-GB" dirty="0"/>
              <a:t> </a:t>
            </a:r>
            <a:r>
              <a:rPr lang="en-GB" dirty="0" err="1"/>
              <a:t>jedno</a:t>
            </a:r>
            <a:r>
              <a:rPr lang="en-GB" dirty="0"/>
              <a:t> </a:t>
            </a:r>
            <a:r>
              <a:rPr lang="en-GB" dirty="0" err="1"/>
              <a:t>obiektu</a:t>
            </a:r>
            <a:r>
              <a:rPr lang="en-GB" dirty="0"/>
              <a:t> (</a:t>
            </a:r>
            <a:r>
              <a:rPr lang="en-GB" dirty="0" err="1"/>
              <a:t>jednego</a:t>
            </a:r>
            <a:r>
              <a:rPr lang="en-GB" dirty="0"/>
              <a:t> </a:t>
            </a:r>
            <a:r>
              <a:rPr lang="en-GB" dirty="0" err="1"/>
              <a:t>licznika</a:t>
            </a:r>
            <a:r>
              <a:rPr lang="en-GB" dirty="0"/>
              <a:t>)-</a:t>
            </a:r>
          </a:p>
          <a:p>
            <a:r>
              <a:rPr lang="en-GB" dirty="0" err="1"/>
              <a:t>Takie</a:t>
            </a:r>
            <a:r>
              <a:rPr lang="en-GB" dirty="0"/>
              <a:t> </a:t>
            </a:r>
            <a:r>
              <a:rPr lang="en-GB" dirty="0" err="1"/>
              <a:t>zalozenia</a:t>
            </a:r>
            <a:r>
              <a:rPr lang="en-GB" dirty="0"/>
              <a:t> </a:t>
            </a:r>
            <a:r>
              <a:rPr lang="en-GB" dirty="0" err="1"/>
              <a:t>pozwalaja</a:t>
            </a:r>
            <a:r>
              <a:rPr lang="en-GB" dirty="0"/>
              <a:t>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zoogranizowac</a:t>
            </a:r>
            <a:r>
              <a:rPr lang="en-GB" dirty="0"/>
              <a:t> </a:t>
            </a:r>
            <a:r>
              <a:rPr lang="en-GB" dirty="0" err="1"/>
              <a:t>skladowanie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ADLS aby </a:t>
            </a:r>
            <a:r>
              <a:rPr lang="en-GB" dirty="0" err="1"/>
              <a:t>dostep</a:t>
            </a:r>
            <a:r>
              <a:rPr lang="en-GB" dirty="0"/>
              <a:t> do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byl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akceptowalnym</a:t>
            </a:r>
            <a:r>
              <a:rPr lang="en-GB" dirty="0"/>
              <a:t> </a:t>
            </a:r>
            <a:r>
              <a:rPr lang="en-GB" dirty="0" err="1"/>
              <a:t>poziomie</a:t>
            </a:r>
            <a:r>
              <a:rPr lang="en-GB" dirty="0"/>
              <a:t> </a:t>
            </a:r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wydajnosc</a:t>
            </a:r>
            <a:endParaRPr lang="en-GB" dirty="0"/>
          </a:p>
          <a:p>
            <a:r>
              <a:rPr lang="en-GB" dirty="0" err="1"/>
              <a:t>Jak</a:t>
            </a:r>
            <a:r>
              <a:rPr lang="en-GB" dirty="0"/>
              <a:t> to </a:t>
            </a:r>
            <a:r>
              <a:rPr lang="en-GB" dirty="0" err="1"/>
              <a:t>wyglada</a:t>
            </a:r>
            <a:r>
              <a:rPr lang="en-GB" dirty="0"/>
              <a:t> w </a:t>
            </a:r>
            <a:r>
              <a:rPr lang="en-GB" dirty="0" err="1"/>
              <a:t>praktyce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727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Przyklad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dziala</a:t>
            </a:r>
            <a:r>
              <a:rPr lang="en-GB" dirty="0"/>
              <a:t> </a:t>
            </a:r>
            <a:r>
              <a:rPr lang="en-GB" dirty="0" err="1"/>
              <a:t>sinik</a:t>
            </a:r>
            <a:endParaRPr lang="en-GB" dirty="0"/>
          </a:p>
          <a:p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zapytanie</a:t>
            </a:r>
            <a:r>
              <a:rPr lang="en-GB" dirty="0"/>
              <a:t>: </a:t>
            </a:r>
            <a:r>
              <a:rPr lang="en-GB" dirty="0" err="1"/>
              <a:t>chcemy</a:t>
            </a:r>
            <a:r>
              <a:rPr lang="en-GB" dirty="0"/>
              <a:t> </a:t>
            </a:r>
            <a:r>
              <a:rPr lang="en-GB" dirty="0" err="1"/>
              <a:t>pobrac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obiektu</a:t>
            </a:r>
            <a:r>
              <a:rPr lang="en-GB" dirty="0"/>
              <a:t> o Id =1101 </a:t>
            </a:r>
          </a:p>
          <a:p>
            <a:r>
              <a:rPr lang="en-GB" dirty="0"/>
              <a:t>My </a:t>
            </a:r>
            <a:r>
              <a:rPr lang="en-GB" dirty="0" err="1"/>
              <a:t>zalozylismy</a:t>
            </a:r>
            <a:r>
              <a:rPr lang="en-GB" dirty="0"/>
              <a:t> za </a:t>
            </a:r>
            <a:r>
              <a:rPr lang="en-GB" dirty="0" err="1"/>
              <a:t>popartycjonyjemy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dwoch</a:t>
            </a:r>
            <a:r>
              <a:rPr lang="en-GB" dirty="0"/>
              <a:t> </a:t>
            </a:r>
            <a:r>
              <a:rPr lang="en-GB" dirty="0" err="1"/>
              <a:t>poziomomach</a:t>
            </a:r>
            <a:r>
              <a:rPr lang="en-GB" dirty="0"/>
              <a:t> </a:t>
            </a:r>
          </a:p>
          <a:p>
            <a:r>
              <a:rPr lang="en-GB" dirty="0"/>
              <a:t>1 –</a:t>
            </a:r>
            <a:r>
              <a:rPr lang="en-GB" dirty="0" err="1"/>
              <a:t>czyli</a:t>
            </a:r>
            <a:r>
              <a:rPr lang="en-GB" dirty="0"/>
              <a:t> data z </a:t>
            </a:r>
            <a:r>
              <a:rPr lang="en-GB" dirty="0" err="1"/>
              <a:t>dokladnoscia</a:t>
            </a:r>
            <a:r>
              <a:rPr lang="en-GB" dirty="0"/>
              <a:t> do </a:t>
            </a:r>
            <a:r>
              <a:rPr lang="en-GB" dirty="0" err="1"/>
              <a:t>miesiaca</a:t>
            </a:r>
            <a:endParaRPr lang="en-GB" dirty="0"/>
          </a:p>
          <a:p>
            <a:r>
              <a:rPr lang="en-GB" dirty="0"/>
              <a:t>2 </a:t>
            </a:r>
            <a:r>
              <a:rPr lang="en-GB" dirty="0" err="1"/>
              <a:t>poziom</a:t>
            </a:r>
            <a:r>
              <a:rPr lang="en-GB" dirty="0"/>
              <a:t> do </a:t>
            </a:r>
            <a:r>
              <a:rPr lang="en-GB" dirty="0" err="1"/>
              <a:t>podzial</a:t>
            </a:r>
            <a:r>
              <a:rPr lang="en-GB" dirty="0"/>
              <a:t> </a:t>
            </a:r>
            <a:r>
              <a:rPr lang="en-GB" dirty="0" err="1"/>
              <a:t>wedlug</a:t>
            </a:r>
            <a:r>
              <a:rPr lang="en-GB" dirty="0"/>
              <a:t> </a:t>
            </a:r>
            <a:r>
              <a:rPr lang="en-GB" dirty="0" err="1"/>
              <a:t>idenyfikatorow</a:t>
            </a:r>
            <a:r>
              <a:rPr lang="en-GB" dirty="0"/>
              <a:t> – ale </a:t>
            </a:r>
            <a:r>
              <a:rPr lang="en-GB" dirty="0" err="1"/>
              <a:t>tutaj</a:t>
            </a:r>
            <a:r>
              <a:rPr lang="en-GB" dirty="0"/>
              <a:t> aby </a:t>
            </a:r>
            <a:r>
              <a:rPr lang="en-GB" dirty="0" err="1"/>
              <a:t>tworzyc</a:t>
            </a:r>
            <a:r>
              <a:rPr lang="en-GB" dirty="0"/>
              <a:t> za </a:t>
            </a:r>
            <a:r>
              <a:rPr lang="en-GB" dirty="0" err="1"/>
              <a:t>duzo</a:t>
            </a:r>
            <a:r>
              <a:rPr lang="en-GB" dirty="0"/>
              <a:t> </a:t>
            </a:r>
            <a:r>
              <a:rPr lang="en-GB" dirty="0" err="1"/>
              <a:t>partycji</a:t>
            </a:r>
            <a:r>
              <a:rPr lang="en-GB" dirty="0"/>
              <a:t> (</a:t>
            </a:r>
          </a:p>
          <a:p>
            <a:r>
              <a:rPr lang="en-GB" dirty="0" err="1"/>
              <a:t>generalnie</a:t>
            </a:r>
            <a:r>
              <a:rPr lang="en-GB" dirty="0"/>
              <a:t> </a:t>
            </a:r>
            <a:r>
              <a:rPr lang="en-GB" dirty="0" err="1"/>
              <a:t>zaleca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aby </a:t>
            </a:r>
            <a:r>
              <a:rPr lang="en-GB" dirty="0" err="1"/>
              <a:t>partycje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byly</a:t>
            </a:r>
            <a:r>
              <a:rPr lang="en-GB" dirty="0"/>
              <a:t> ani za </a:t>
            </a:r>
            <a:r>
              <a:rPr lang="en-GB" dirty="0" err="1"/>
              <a:t>duze</a:t>
            </a:r>
            <a:r>
              <a:rPr lang="en-GB" dirty="0"/>
              <a:t> </a:t>
            </a:r>
            <a:r>
              <a:rPr lang="en-GB" dirty="0" err="1"/>
              <a:t>anie</a:t>
            </a:r>
            <a:r>
              <a:rPr lang="en-GB" dirty="0"/>
              <a:t> za male – co to </a:t>
            </a:r>
            <a:r>
              <a:rPr lang="en-GB" dirty="0" err="1"/>
              <a:t>oznacza</a:t>
            </a:r>
            <a:r>
              <a:rPr lang="en-GB" dirty="0"/>
              <a:t> </a:t>
            </a:r>
            <a:r>
              <a:rPr lang="en-GB" dirty="0" err="1"/>
              <a:t>generalnie</a:t>
            </a:r>
            <a:r>
              <a:rPr lang="en-GB" dirty="0"/>
              <a:t> </a:t>
            </a:r>
            <a:r>
              <a:rPr lang="en-GB" dirty="0" err="1"/>
              <a:t>zaleznie</a:t>
            </a:r>
            <a:r>
              <a:rPr lang="en-GB" dirty="0"/>
              <a:t> od </a:t>
            </a:r>
            <a:r>
              <a:rPr lang="en-GB" dirty="0" err="1"/>
              <a:t>uslug</a:t>
            </a:r>
            <a:r>
              <a:rPr lang="en-GB" dirty="0"/>
              <a:t> </a:t>
            </a:r>
          </a:p>
          <a:p>
            <a:r>
              <a:rPr lang="en-GB" dirty="0"/>
              <a:t>Ale max 2000 </a:t>
            </a:r>
            <a:r>
              <a:rPr lang="en-GB" dirty="0" err="1"/>
              <a:t>partycji</a:t>
            </a:r>
            <a:r>
              <a:rPr lang="en-GB" dirty="0"/>
              <a:t> to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domysle</a:t>
            </a:r>
            <a:r>
              <a:rPr lang="en-GB" dirty="0"/>
              <a:t> </a:t>
            </a:r>
            <a:r>
              <a:rPr lang="en-GB" dirty="0" err="1"/>
              <a:t>ustawienia</a:t>
            </a:r>
            <a:r>
              <a:rPr lang="en-GB" dirty="0"/>
              <a:t>)</a:t>
            </a:r>
          </a:p>
          <a:p>
            <a:r>
              <a:rPr lang="en-GB" dirty="0" err="1"/>
              <a:t>Zrobismy</a:t>
            </a:r>
            <a:r>
              <a:rPr lang="en-GB" dirty="0"/>
              <a:t> </a:t>
            </a:r>
            <a:r>
              <a:rPr lang="en-GB" dirty="0" err="1"/>
              <a:t>stala</a:t>
            </a:r>
            <a:r>
              <a:rPr lang="en-GB" dirty="0"/>
              <a:t> </a:t>
            </a:r>
            <a:r>
              <a:rPr lang="en-GB" dirty="0" err="1"/>
              <a:t>ilosc</a:t>
            </a:r>
            <a:r>
              <a:rPr lang="en-GB" dirty="0"/>
              <a:t> </a:t>
            </a:r>
            <a:r>
              <a:rPr lang="en-GB" dirty="0" err="1"/>
              <a:t>partycji</a:t>
            </a:r>
            <a:r>
              <a:rPr lang="en-GB" dirty="0"/>
              <a:t> </a:t>
            </a:r>
            <a:r>
              <a:rPr lang="en-GB" dirty="0" err="1"/>
              <a:t>czyli</a:t>
            </a:r>
            <a:r>
              <a:rPr lang="en-GB" dirty="0"/>
              <a:t> 1000 – </a:t>
            </a:r>
            <a:r>
              <a:rPr lang="en-GB" dirty="0" err="1"/>
              <a:t>stad</a:t>
            </a:r>
            <a:r>
              <a:rPr lang="en-GB" dirty="0"/>
              <a:t> </a:t>
            </a:r>
            <a:r>
              <a:rPr lang="en-GB" dirty="0" err="1"/>
              <a:t>identyfikator</a:t>
            </a:r>
            <a:r>
              <a:rPr lang="en-GB" dirty="0"/>
              <a:t> modulo 1000</a:t>
            </a:r>
          </a:p>
          <a:p>
            <a:r>
              <a:rPr lang="en-GB" dirty="0" err="1"/>
              <a:t>Generalnie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tym</a:t>
            </a:r>
            <a:r>
              <a:rPr lang="en-GB" dirty="0"/>
              <a:t> </a:t>
            </a:r>
            <a:r>
              <a:rPr lang="en-GB" dirty="0" err="1"/>
              <a:t>poziomie</a:t>
            </a:r>
            <a:r>
              <a:rPr lang="en-GB" dirty="0"/>
              <a:t> </a:t>
            </a:r>
            <a:r>
              <a:rPr lang="en-GB" dirty="0" err="1"/>
              <a:t>nasze</a:t>
            </a:r>
            <a:r>
              <a:rPr lang="en-GB" dirty="0"/>
              <a:t> </a:t>
            </a:r>
            <a:r>
              <a:rPr lang="en-GB" dirty="0" err="1"/>
              <a:t>rozwiazanie</a:t>
            </a:r>
            <a:r>
              <a:rPr lang="en-GB" dirty="0"/>
              <a:t> </a:t>
            </a:r>
            <a:r>
              <a:rPr lang="en-GB" dirty="0" err="1"/>
              <a:t>przypomina</a:t>
            </a:r>
            <a:r>
              <a:rPr lang="en-GB" dirty="0"/>
              <a:t> to co </a:t>
            </a:r>
            <a:r>
              <a:rPr lang="en-GB" dirty="0" err="1"/>
              <a:t>oferuje</a:t>
            </a:r>
            <a:r>
              <a:rPr lang="en-GB" dirty="0"/>
              <a:t> np. Apache Hive </a:t>
            </a:r>
          </a:p>
          <a:p>
            <a:r>
              <a:rPr lang="en-GB" dirty="0"/>
              <a:t>W Hive </a:t>
            </a:r>
            <a:r>
              <a:rPr lang="en-GB" dirty="0" err="1"/>
              <a:t>niestety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ma </a:t>
            </a:r>
            <a:r>
              <a:rPr lang="en-GB" dirty="0" err="1"/>
              <a:t>ineksow</a:t>
            </a:r>
            <a:r>
              <a:rPr lang="en-GB" dirty="0"/>
              <a:t> – my </a:t>
            </a:r>
            <a:r>
              <a:rPr lang="en-GB" dirty="0" err="1"/>
              <a:t>dodalismy</a:t>
            </a:r>
            <a:r>
              <a:rPr lang="en-GB" dirty="0"/>
              <a:t> </a:t>
            </a:r>
            <a:r>
              <a:rPr lang="en-GB" dirty="0" err="1"/>
              <a:t>jeszcze</a:t>
            </a:r>
            <a:r>
              <a:rPr lang="en-GB" dirty="0"/>
              <a:t> </a:t>
            </a:r>
            <a:r>
              <a:rPr lang="en-GB" dirty="0" err="1"/>
              <a:t>pliki</a:t>
            </a:r>
            <a:r>
              <a:rPr lang="en-GB" dirty="0"/>
              <a:t> </a:t>
            </a:r>
            <a:r>
              <a:rPr lang="en-GB" dirty="0" err="1"/>
              <a:t>ideksow</a:t>
            </a:r>
            <a:r>
              <a:rPr lang="en-GB" dirty="0"/>
              <a:t> </a:t>
            </a:r>
            <a:r>
              <a:rPr lang="en-GB" dirty="0" err="1"/>
              <a:t>tak</a:t>
            </a:r>
            <a:r>
              <a:rPr lang="en-GB" dirty="0"/>
              <a:t> aby </a:t>
            </a:r>
            <a:r>
              <a:rPr lang="en-GB" dirty="0" err="1"/>
              <a:t>latwiej</a:t>
            </a:r>
            <a:r>
              <a:rPr lang="en-GB" dirty="0"/>
              <a:t> </a:t>
            </a:r>
            <a:r>
              <a:rPr lang="en-GB" dirty="0" err="1"/>
              <a:t>bylo</a:t>
            </a:r>
            <a:r>
              <a:rPr lang="en-GB" dirty="0"/>
              <a:t> </a:t>
            </a:r>
            <a:r>
              <a:rPr lang="en-GB" dirty="0" err="1"/>
              <a:t>nawigowac</a:t>
            </a:r>
            <a:r>
              <a:rPr lang="en-GB" dirty="0"/>
              <a:t> po </a:t>
            </a:r>
            <a:r>
              <a:rPr lang="en-GB" dirty="0" err="1"/>
              <a:t>plikach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(</a:t>
            </a:r>
            <a:r>
              <a:rPr lang="en-GB" dirty="0" err="1"/>
              <a:t>rozmiar</a:t>
            </a:r>
            <a:r>
              <a:rPr lang="en-GB" dirty="0"/>
              <a:t> </a:t>
            </a:r>
            <a:r>
              <a:rPr lang="en-GB" dirty="0" err="1"/>
              <a:t>pliki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jedej</a:t>
            </a:r>
            <a:r>
              <a:rPr lang="en-GB" dirty="0"/>
              <a:t> </a:t>
            </a:r>
            <a:r>
              <a:rPr lang="en-GB" dirty="0" err="1"/>
              <a:t>subpartycji</a:t>
            </a:r>
            <a:r>
              <a:rPr lang="en-GB" dirty="0"/>
              <a:t> max 120 MB)</a:t>
            </a:r>
          </a:p>
          <a:p>
            <a:r>
              <a:rPr lang="en-GB" dirty="0" err="1"/>
              <a:t>Wracjac</a:t>
            </a:r>
            <a:r>
              <a:rPr lang="en-GB" dirty="0"/>
              <a:t> do query object 1101 </a:t>
            </a:r>
            <a:r>
              <a:rPr lang="en-GB" dirty="0" err="1"/>
              <a:t>zatem</a:t>
            </a:r>
            <a:r>
              <a:rPr lang="en-GB" dirty="0"/>
              <a:t> </a:t>
            </a:r>
            <a:r>
              <a:rPr lang="en-GB" dirty="0" err="1"/>
              <a:t>subpartycja</a:t>
            </a:r>
            <a:r>
              <a:rPr lang="en-GB" dirty="0"/>
              <a:t> 101</a:t>
            </a:r>
          </a:p>
          <a:p>
            <a:r>
              <a:rPr lang="en-GB" dirty="0" err="1"/>
              <a:t>Daty</a:t>
            </a:r>
            <a:r>
              <a:rPr lang="en-GB" dirty="0"/>
              <a:t> od 1 </a:t>
            </a:r>
            <a:r>
              <a:rPr lang="en-GB" dirty="0" err="1"/>
              <a:t>wrzesnia</a:t>
            </a:r>
            <a:r>
              <a:rPr lang="en-GB" dirty="0"/>
              <a:t> do </a:t>
            </a:r>
            <a:r>
              <a:rPr lang="en-GB" dirty="0" err="1"/>
              <a:t>ostatniego</a:t>
            </a:r>
            <a:r>
              <a:rPr lang="en-GB" dirty="0"/>
              <a:t> </a:t>
            </a:r>
            <a:r>
              <a:rPr lang="en-GB" dirty="0" err="1"/>
              <a:t>listopada</a:t>
            </a:r>
            <a:r>
              <a:rPr lang="en-GB" dirty="0"/>
              <a:t> </a:t>
            </a:r>
            <a:r>
              <a:rPr lang="en-GB" dirty="0" err="1"/>
              <a:t>zatem</a:t>
            </a:r>
            <a:r>
              <a:rPr lang="en-GB" dirty="0"/>
              <a:t> 3 </a:t>
            </a:r>
            <a:r>
              <a:rPr lang="en-GB" dirty="0" err="1"/>
              <a:t>partycje</a:t>
            </a:r>
            <a:endParaRPr lang="en-GB" dirty="0"/>
          </a:p>
          <a:p>
            <a:r>
              <a:rPr lang="en-GB" dirty="0" err="1"/>
              <a:t>Czy</a:t>
            </a:r>
            <a:r>
              <a:rPr lang="en-GB" dirty="0"/>
              <a:t> aby </a:t>
            </a:r>
            <a:r>
              <a:rPr lang="en-GB" dirty="0" err="1"/>
              <a:t>pobrac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nalezy</a:t>
            </a:r>
            <a:r>
              <a:rPr lang="en-GB" dirty="0"/>
              <a:t> </a:t>
            </a:r>
            <a:r>
              <a:rPr lang="en-GB" dirty="0" err="1"/>
              <a:t>odczytac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1 </a:t>
            </a:r>
            <a:r>
              <a:rPr lang="en-GB" dirty="0" err="1"/>
              <a:t>partycji</a:t>
            </a:r>
            <a:r>
              <a:rPr lang="en-GB" dirty="0"/>
              <a:t> 1,2, 3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polaczyc</a:t>
            </a:r>
            <a:r>
              <a:rPr lang="en-GB" dirty="0"/>
              <a:t> </a:t>
            </a:r>
            <a:r>
              <a:rPr lang="en-GB" dirty="0" err="1"/>
              <a:t>wyniki</a:t>
            </a:r>
            <a:r>
              <a:rPr lang="en-GB" dirty="0"/>
              <a:t> </a:t>
            </a:r>
          </a:p>
          <a:p>
            <a:r>
              <a:rPr lang="en-GB" dirty="0" err="1"/>
              <a:t>Odczyt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z </a:t>
            </a:r>
            <a:r>
              <a:rPr lang="en-GB" dirty="0" err="1"/>
              <a:t>partycji</a:t>
            </a:r>
            <a:r>
              <a:rPr lang="en-GB" dirty="0"/>
              <a:t> </a:t>
            </a:r>
            <a:r>
              <a:rPr lang="en-GB" dirty="0" err="1"/>
              <a:t>mozne</a:t>
            </a:r>
            <a:r>
              <a:rPr lang="en-GB" dirty="0"/>
              <a:t> </a:t>
            </a:r>
            <a:r>
              <a:rPr lang="en-GB" dirty="0" err="1"/>
              <a:t>odbywac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rownolegle</a:t>
            </a:r>
            <a:r>
              <a:rPr lang="en-GB" dirty="0"/>
              <a:t> </a:t>
            </a:r>
          </a:p>
          <a:p>
            <a:r>
              <a:rPr lang="en-GB" dirty="0"/>
              <a:t>W </a:t>
            </a:r>
            <a:r>
              <a:rPr lang="en-GB" dirty="0" err="1"/>
              <a:t>naszym</a:t>
            </a:r>
            <a:r>
              <a:rPr lang="en-GB" dirty="0"/>
              <a:t>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obiektu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z 3 </a:t>
            </a:r>
            <a:r>
              <a:rPr lang="en-GB" dirty="0" err="1"/>
              <a:t>miesiecy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otrzmywalismy</a:t>
            </a:r>
            <a:r>
              <a:rPr lang="en-GB" dirty="0"/>
              <a:t>  </a:t>
            </a:r>
            <a:r>
              <a:rPr lang="en-GB" dirty="0" err="1"/>
              <a:t>srednio</a:t>
            </a:r>
            <a:r>
              <a:rPr lang="en-GB" dirty="0"/>
              <a:t> po 1 </a:t>
            </a:r>
            <a:r>
              <a:rPr lang="en-GB" dirty="0" err="1"/>
              <a:t>sek</a:t>
            </a:r>
            <a:r>
              <a:rPr lang="en-GB" dirty="0"/>
              <a:t> co jest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</a:t>
            </a:r>
            <a:r>
              <a:rPr lang="en-GB" dirty="0" err="1"/>
              <a:t>akceptowalne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07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 err="1"/>
              <a:t>Podusmowujac</a:t>
            </a:r>
            <a:endParaRPr lang="en-GB" b="0" dirty="0"/>
          </a:p>
          <a:p>
            <a:r>
              <a:rPr lang="en-GB" b="0" dirty="0" err="1"/>
              <a:t>Architekura</a:t>
            </a:r>
            <a:r>
              <a:rPr lang="en-GB" b="0" dirty="0"/>
              <a:t> </a:t>
            </a:r>
            <a:r>
              <a:rPr lang="en-GB" b="0" dirty="0" err="1"/>
              <a:t>naszego</a:t>
            </a:r>
            <a:r>
              <a:rPr lang="en-GB" b="0" dirty="0"/>
              <a:t> system </a:t>
            </a:r>
            <a:r>
              <a:rPr lang="en-GB" b="0" dirty="0" err="1"/>
              <a:t>opiera</a:t>
            </a:r>
            <a:r>
              <a:rPr lang="en-GB" b="0" dirty="0"/>
              <a:t> </a:t>
            </a:r>
            <a:r>
              <a:rPr lang="en-GB" b="0" dirty="0" err="1"/>
              <a:t>sie</a:t>
            </a:r>
            <a:r>
              <a:rPr lang="en-GB" b="0" dirty="0"/>
              <a:t> </a:t>
            </a:r>
            <a:r>
              <a:rPr lang="en-GB" b="0" dirty="0" err="1"/>
              <a:t>na</a:t>
            </a:r>
            <a:r>
              <a:rPr lang="en-GB" b="0" dirty="0"/>
              <a:t> </a:t>
            </a:r>
            <a:r>
              <a:rPr lang="en-GB" b="0" dirty="0" err="1"/>
              <a:t>uslugach</a:t>
            </a:r>
            <a:r>
              <a:rPr lang="en-GB" b="0" dirty="0"/>
              <a:t> z platformy Azure</a:t>
            </a:r>
          </a:p>
          <a:p>
            <a:r>
              <a:rPr lang="en-GB" b="0" dirty="0"/>
              <a:t>Do </a:t>
            </a:r>
            <a:r>
              <a:rPr lang="en-GB" b="0" dirty="0" err="1"/>
              <a:t>pobierania</a:t>
            </a:r>
            <a:r>
              <a:rPr lang="en-GB" b="0" dirty="0"/>
              <a:t> </a:t>
            </a:r>
            <a:r>
              <a:rPr lang="en-GB" b="0" dirty="0" err="1"/>
              <a:t>danych</a:t>
            </a:r>
            <a:r>
              <a:rPr lang="en-GB" b="0" dirty="0"/>
              <a:t> </a:t>
            </a:r>
            <a:r>
              <a:rPr lang="en-GB" b="0" dirty="0" err="1"/>
              <a:t>wykorzystujemy</a:t>
            </a:r>
            <a:r>
              <a:rPr lang="en-GB" b="0" dirty="0"/>
              <a:t> ADF </a:t>
            </a:r>
          </a:p>
          <a:p>
            <a:r>
              <a:rPr lang="en-GB" b="0" dirty="0" err="1"/>
              <a:t>Jesli</a:t>
            </a:r>
            <a:r>
              <a:rPr lang="en-GB" b="0" dirty="0"/>
              <a:t> </a:t>
            </a:r>
            <a:r>
              <a:rPr lang="en-GB" b="0" dirty="0" err="1"/>
              <a:t>chodzi</a:t>
            </a:r>
            <a:r>
              <a:rPr lang="en-GB" b="0" dirty="0"/>
              <a:t> o </a:t>
            </a:r>
            <a:r>
              <a:rPr lang="en-GB" b="0" dirty="0" err="1"/>
              <a:t>przetwarzanie</a:t>
            </a:r>
            <a:r>
              <a:rPr lang="en-GB" b="0" dirty="0"/>
              <a:t> </a:t>
            </a:r>
            <a:r>
              <a:rPr lang="en-GB" b="0" dirty="0" err="1"/>
              <a:t>danych</a:t>
            </a:r>
            <a:r>
              <a:rPr lang="en-GB" b="0" dirty="0"/>
              <a:t> do </a:t>
            </a:r>
            <a:r>
              <a:rPr lang="en-GB" b="0" dirty="0" err="1"/>
              <a:t>uzywamy</a:t>
            </a:r>
            <a:r>
              <a:rPr lang="en-GB" b="0" dirty="0"/>
              <a:t> </a:t>
            </a:r>
            <a:r>
              <a:rPr lang="en-GB" b="0" dirty="0" err="1"/>
              <a:t>zarowno</a:t>
            </a:r>
            <a:r>
              <a:rPr lang="en-GB" b="0" dirty="0"/>
              <a:t> ADLA </a:t>
            </a:r>
            <a:r>
              <a:rPr lang="en-GB" b="0" dirty="0" err="1"/>
              <a:t>jak</a:t>
            </a:r>
            <a:r>
              <a:rPr lang="en-GB" b="0" dirty="0"/>
              <a:t> I </a:t>
            </a:r>
            <a:r>
              <a:rPr lang="en-GB" b="0" dirty="0" err="1"/>
              <a:t>Sparka</a:t>
            </a:r>
            <a:r>
              <a:rPr lang="en-GB" b="0" dirty="0"/>
              <a:t> (</a:t>
            </a:r>
            <a:r>
              <a:rPr lang="en-GB" b="0" dirty="0" err="1"/>
              <a:t>przy</a:t>
            </a:r>
            <a:r>
              <a:rPr lang="en-GB" b="0" dirty="0"/>
              <a:t> </a:t>
            </a:r>
            <a:r>
              <a:rPr lang="en-GB" b="0" dirty="0" err="1"/>
              <a:t>czym</a:t>
            </a:r>
            <a:r>
              <a:rPr lang="en-GB" b="0" dirty="0"/>
              <a:t> </a:t>
            </a:r>
            <a:r>
              <a:rPr lang="en-GB" b="0" dirty="0" err="1"/>
              <a:t>aktualnie</a:t>
            </a:r>
            <a:r>
              <a:rPr lang="en-GB" b="0" dirty="0"/>
              <a:t> Spark </a:t>
            </a:r>
            <a:r>
              <a:rPr lang="en-GB" b="0" dirty="0" err="1"/>
              <a:t>dominuje</a:t>
            </a:r>
            <a:r>
              <a:rPr lang="en-GB" b="0" dirty="0"/>
              <a:t>) </a:t>
            </a:r>
          </a:p>
          <a:p>
            <a:r>
              <a:rPr lang="en-GB" b="0" dirty="0"/>
              <a:t>Spark </a:t>
            </a:r>
            <a:r>
              <a:rPr lang="en-GB" b="0" dirty="0" err="1"/>
              <a:t>dostepny</a:t>
            </a:r>
            <a:r>
              <a:rPr lang="en-GB" b="0" dirty="0"/>
              <a:t> w </a:t>
            </a:r>
            <a:r>
              <a:rPr lang="en-GB" b="0" dirty="0" err="1"/>
              <a:t>ramach</a:t>
            </a:r>
            <a:r>
              <a:rPr lang="en-GB" b="0" dirty="0"/>
              <a:t> </a:t>
            </a:r>
            <a:r>
              <a:rPr lang="en-GB" b="0" dirty="0" err="1"/>
              <a:t>AZUre</a:t>
            </a:r>
            <a:r>
              <a:rPr lang="en-GB" b="0" dirty="0"/>
              <a:t> HDI </a:t>
            </a:r>
            <a:r>
              <a:rPr lang="en-GB" b="0" dirty="0" err="1"/>
              <a:t>lub</a:t>
            </a:r>
            <a:r>
              <a:rPr lang="en-GB" b="0" dirty="0"/>
              <a:t> Azure Databrick – </a:t>
            </a:r>
            <a:r>
              <a:rPr lang="en-GB" b="0" dirty="0" err="1"/>
              <a:t>klastry</a:t>
            </a:r>
            <a:r>
              <a:rPr lang="en-GB" b="0" dirty="0"/>
              <a:t> </a:t>
            </a:r>
            <a:r>
              <a:rPr lang="en-GB" b="0" dirty="0" err="1"/>
              <a:t>stawiane</a:t>
            </a:r>
            <a:r>
              <a:rPr lang="en-GB" b="0" dirty="0"/>
              <a:t> </a:t>
            </a:r>
            <a:r>
              <a:rPr lang="en-GB" b="0" dirty="0" err="1"/>
              <a:t>na</a:t>
            </a:r>
            <a:r>
              <a:rPr lang="en-GB" b="0" dirty="0"/>
              <a:t> </a:t>
            </a:r>
            <a:r>
              <a:rPr lang="en-GB" b="0" dirty="0" err="1"/>
              <a:t>zadanie</a:t>
            </a:r>
            <a:endParaRPr lang="en-GB" b="0" dirty="0"/>
          </a:p>
          <a:p>
            <a:r>
              <a:rPr lang="en-GB" b="0" dirty="0" err="1"/>
              <a:t>Wyniki</a:t>
            </a:r>
            <a:r>
              <a:rPr lang="en-GB" b="0" dirty="0"/>
              <a:t> </a:t>
            </a:r>
            <a:r>
              <a:rPr lang="en-GB" b="0" dirty="0" err="1"/>
              <a:t>zapisywane</a:t>
            </a:r>
            <a:r>
              <a:rPr lang="en-GB" b="0" dirty="0"/>
              <a:t> </a:t>
            </a:r>
            <a:r>
              <a:rPr lang="en-GB" b="0" dirty="0" err="1"/>
              <a:t>sa</a:t>
            </a:r>
            <a:r>
              <a:rPr lang="en-GB" b="0" dirty="0"/>
              <a:t> </a:t>
            </a:r>
            <a:r>
              <a:rPr lang="en-GB" b="0" dirty="0" err="1"/>
              <a:t>na</a:t>
            </a:r>
            <a:r>
              <a:rPr lang="en-GB" b="0" dirty="0"/>
              <a:t> Azure Data Lake Store </a:t>
            </a:r>
            <a:r>
              <a:rPr lang="en-GB" b="0" dirty="0" err="1"/>
              <a:t>oraz</a:t>
            </a:r>
            <a:r>
              <a:rPr lang="en-GB" b="0" dirty="0"/>
              <a:t> MSSQL</a:t>
            </a:r>
          </a:p>
          <a:p>
            <a:r>
              <a:rPr lang="en-GB" b="0" dirty="0"/>
              <a:t>Z </a:t>
            </a:r>
            <a:r>
              <a:rPr lang="en-GB" b="0" dirty="0" err="1"/>
              <a:t>poziomu</a:t>
            </a:r>
            <a:r>
              <a:rPr lang="en-GB" b="0" dirty="0"/>
              <a:t> </a:t>
            </a:r>
            <a:r>
              <a:rPr lang="en-GB" b="0" dirty="0" err="1"/>
              <a:t>aplikacji</a:t>
            </a:r>
            <a:r>
              <a:rPr lang="en-GB" b="0" dirty="0"/>
              <a:t> </a:t>
            </a:r>
            <a:r>
              <a:rPr lang="en-GB" b="0" dirty="0" err="1"/>
              <a:t>mamy</a:t>
            </a:r>
            <a:r>
              <a:rPr lang="en-GB" b="0" dirty="0"/>
              <a:t> </a:t>
            </a:r>
            <a:r>
              <a:rPr lang="en-GB" b="0" dirty="0" err="1"/>
              <a:t>rowniez</a:t>
            </a:r>
            <a:r>
              <a:rPr lang="en-GB" b="0" dirty="0"/>
              <a:t> </a:t>
            </a:r>
            <a:r>
              <a:rPr lang="en-GB" b="0" dirty="0" err="1"/>
              <a:t>mozliwosc</a:t>
            </a:r>
            <a:r>
              <a:rPr lang="en-GB" b="0" dirty="0"/>
              <a:t> </a:t>
            </a:r>
            <a:r>
              <a:rPr lang="en-GB" b="0" dirty="0" err="1"/>
              <a:t>uruchamiania</a:t>
            </a:r>
            <a:r>
              <a:rPr lang="en-GB" b="0" dirty="0"/>
              <a:t> </a:t>
            </a:r>
            <a:r>
              <a:rPr lang="en-GB" b="0" dirty="0" err="1"/>
              <a:t>przetwarzania</a:t>
            </a:r>
            <a:r>
              <a:rPr lang="en-GB" b="0" dirty="0"/>
              <a:t> (np </a:t>
            </a:r>
            <a:r>
              <a:rPr lang="en-GB" b="0" dirty="0" err="1"/>
              <a:t>sumulacje</a:t>
            </a:r>
            <a:r>
              <a:rPr lang="en-GB" b="0" dirty="0"/>
              <a:t>) – w </a:t>
            </a:r>
            <a:r>
              <a:rPr lang="en-GB" b="0" dirty="0" err="1"/>
              <a:t>tym</a:t>
            </a:r>
            <a:r>
              <a:rPr lang="en-GB" b="0" dirty="0"/>
              <a:t> </a:t>
            </a:r>
            <a:r>
              <a:rPr lang="en-GB" b="0" dirty="0" err="1"/>
              <a:t>przypadku</a:t>
            </a:r>
            <a:r>
              <a:rPr lang="en-GB" b="0" dirty="0"/>
              <a:t> </a:t>
            </a:r>
            <a:r>
              <a:rPr lang="en-GB" b="0" dirty="0" err="1"/>
              <a:t>zakladamy</a:t>
            </a:r>
            <a:r>
              <a:rPr lang="en-GB" b="0" dirty="0"/>
              <a:t> ze </a:t>
            </a:r>
            <a:r>
              <a:rPr lang="en-GB" b="0" dirty="0" err="1"/>
              <a:t>bedzie</a:t>
            </a:r>
            <a:r>
              <a:rPr lang="en-GB" b="0" dirty="0"/>
              <a:t> </a:t>
            </a:r>
            <a:r>
              <a:rPr lang="en-GB" b="0" dirty="0" err="1"/>
              <a:t>uzywany</a:t>
            </a:r>
            <a:r>
              <a:rPr lang="en-GB" b="0" dirty="0"/>
              <a:t> ADLA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17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Dziekuje</a:t>
            </a:r>
            <a:r>
              <a:rPr lang="en-GB" dirty="0"/>
              <a:t> za </a:t>
            </a:r>
            <a:r>
              <a:rPr lang="en-GB" dirty="0" err="1"/>
              <a:t>uwage</a:t>
            </a:r>
            <a:endParaRPr lang="en-GB" dirty="0"/>
          </a:p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ktos</a:t>
            </a:r>
            <a:r>
              <a:rPr lang="en-GB" dirty="0"/>
              <a:t> ma </a:t>
            </a:r>
            <a:r>
              <a:rPr lang="en-GB" dirty="0" err="1"/>
              <a:t>jakies</a:t>
            </a:r>
            <a:r>
              <a:rPr lang="en-GB" dirty="0"/>
              <a:t> </a:t>
            </a:r>
            <a:r>
              <a:rPr lang="en-GB" dirty="0" err="1"/>
              <a:t>pytania</a:t>
            </a:r>
            <a:r>
              <a:rPr lang="en-GB" dirty="0"/>
              <a:t> to </a:t>
            </a:r>
            <a:r>
              <a:rPr lang="en-GB" dirty="0" err="1"/>
              <a:t>mozna</a:t>
            </a:r>
            <a:r>
              <a:rPr lang="en-GB" dirty="0"/>
              <a:t> </a:t>
            </a:r>
            <a:r>
              <a:rPr lang="en-GB" dirty="0" err="1"/>
              <a:t>mnie</a:t>
            </a:r>
            <a:r>
              <a:rPr lang="en-GB" dirty="0"/>
              <a:t> </a:t>
            </a:r>
            <a:r>
              <a:rPr lang="en-GB" dirty="0" err="1"/>
              <a:t>probowac</a:t>
            </a:r>
            <a:r>
              <a:rPr lang="en-GB" dirty="0"/>
              <a:t> </a:t>
            </a:r>
            <a:r>
              <a:rPr lang="en-GB" dirty="0" err="1"/>
              <a:t>lapac</a:t>
            </a:r>
            <a:r>
              <a:rPr lang="en-GB" dirty="0"/>
              <a:t> w </a:t>
            </a:r>
            <a:r>
              <a:rPr lang="en-GB" dirty="0" err="1"/>
              <a:t>przerwie</a:t>
            </a:r>
            <a:endParaRPr lang="en-GB" dirty="0"/>
          </a:p>
          <a:p>
            <a:r>
              <a:rPr lang="en-GB" dirty="0" err="1"/>
              <a:t>Jeszcze</a:t>
            </a:r>
            <a:r>
              <a:rPr lang="en-GB" dirty="0"/>
              <a:t> </a:t>
            </a:r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rzecz</a:t>
            </a:r>
            <a:r>
              <a:rPr lang="en-GB" dirty="0"/>
              <a:t>, </a:t>
            </a:r>
            <a:r>
              <a:rPr lang="en-GB" dirty="0" err="1"/>
              <a:t>korzystajac</a:t>
            </a:r>
            <a:r>
              <a:rPr lang="en-GB" dirty="0"/>
              <a:t> z </a:t>
            </a:r>
            <a:r>
              <a:rPr lang="en-GB" dirty="0" err="1"/>
              <a:t>okacji</a:t>
            </a:r>
            <a:r>
              <a:rPr lang="en-GB" dirty="0"/>
              <a:t> </a:t>
            </a:r>
            <a:r>
              <a:rPr lang="en-GB" dirty="0" err="1"/>
              <a:t>chcialbym</a:t>
            </a:r>
            <a:r>
              <a:rPr lang="en-GB" dirty="0"/>
              <a:t> </a:t>
            </a:r>
            <a:r>
              <a:rPr lang="en-GB" dirty="0" err="1"/>
              <a:t>poinformowac</a:t>
            </a:r>
            <a:r>
              <a:rPr lang="en-GB" dirty="0"/>
              <a:t> o </a:t>
            </a:r>
            <a:r>
              <a:rPr lang="en-GB" dirty="0" err="1"/>
              <a:t>warsztatch</a:t>
            </a:r>
            <a:r>
              <a:rPr lang="en-GB" dirty="0"/>
              <a:t> </a:t>
            </a:r>
            <a:r>
              <a:rPr lang="en-GB" dirty="0" err="1"/>
              <a:t>organizowanych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</a:t>
            </a:r>
            <a:r>
              <a:rPr lang="en-GB" dirty="0" err="1"/>
              <a:t>stowarzyszenie</a:t>
            </a:r>
            <a:r>
              <a:rPr lang="en-GB" dirty="0"/>
              <a:t> Gruba.IT </a:t>
            </a:r>
          </a:p>
          <a:p>
            <a:r>
              <a:rPr lang="en-GB" dirty="0" err="1"/>
              <a:t>Przy</a:t>
            </a:r>
            <a:r>
              <a:rPr lang="en-GB" dirty="0"/>
              <a:t> </a:t>
            </a:r>
            <a:r>
              <a:rPr lang="en-GB" dirty="0" err="1"/>
              <a:t>duzej</a:t>
            </a:r>
            <a:r>
              <a:rPr lang="en-GB" dirty="0"/>
              <a:t> </a:t>
            </a:r>
            <a:r>
              <a:rPr lang="en-GB" dirty="0" err="1"/>
              <a:t>pomocy</a:t>
            </a:r>
            <a:r>
              <a:rPr lang="en-GB" dirty="0"/>
              <a:t> </a:t>
            </a:r>
            <a:r>
              <a:rPr lang="en-GB" dirty="0" err="1"/>
              <a:t>naszej</a:t>
            </a:r>
            <a:r>
              <a:rPr lang="en-GB" dirty="0"/>
              <a:t> </a:t>
            </a:r>
            <a:r>
              <a:rPr lang="en-GB" dirty="0" err="1"/>
              <a:t>firmy</a:t>
            </a:r>
            <a:r>
              <a:rPr lang="en-GB" dirty="0"/>
              <a:t> </a:t>
            </a:r>
            <a:r>
              <a:rPr lang="en-GB" dirty="0" err="1"/>
              <a:t>czyli</a:t>
            </a:r>
            <a:r>
              <a:rPr lang="en-GB" dirty="0"/>
              <a:t> Future Processing</a:t>
            </a:r>
          </a:p>
          <a:p>
            <a:r>
              <a:rPr lang="en-GB" dirty="0" err="1"/>
              <a:t>Warsztaty</a:t>
            </a:r>
            <a:r>
              <a:rPr lang="en-GB" dirty="0"/>
              <a:t> </a:t>
            </a:r>
            <a:r>
              <a:rPr lang="en-GB" dirty="0" err="1"/>
              <a:t>najprawdopodobniej</a:t>
            </a:r>
            <a:r>
              <a:rPr lang="en-GB" dirty="0"/>
              <a:t> 19 </a:t>
            </a:r>
            <a:r>
              <a:rPr lang="en-GB" dirty="0" err="1"/>
              <a:t>stycznia</a:t>
            </a:r>
            <a:r>
              <a:rPr lang="en-GB" dirty="0"/>
              <a:t> – </a:t>
            </a:r>
            <a:r>
              <a:rPr lang="en-GB" dirty="0" err="1"/>
              <a:t>dlaczego</a:t>
            </a:r>
            <a:r>
              <a:rPr lang="en-GB" dirty="0"/>
              <a:t> o </a:t>
            </a:r>
            <a:r>
              <a:rPr lang="en-GB" dirty="0" err="1"/>
              <a:t>tym</a:t>
            </a:r>
            <a:r>
              <a:rPr lang="en-GB" dirty="0"/>
              <a:t> </a:t>
            </a:r>
            <a:r>
              <a:rPr lang="en-GB" dirty="0" err="1"/>
              <a:t>mowie</a:t>
            </a:r>
            <a:endParaRPr lang="en-GB" dirty="0"/>
          </a:p>
          <a:p>
            <a:r>
              <a:rPr lang="en-GB" dirty="0" err="1"/>
              <a:t>Bedzie</a:t>
            </a:r>
            <a:r>
              <a:rPr lang="en-GB" dirty="0"/>
              <a:t> tam </a:t>
            </a:r>
            <a:r>
              <a:rPr lang="en-GB" dirty="0" err="1"/>
              <a:t>sciezka</a:t>
            </a:r>
            <a:r>
              <a:rPr lang="en-GB" dirty="0"/>
              <a:t> </a:t>
            </a:r>
            <a:r>
              <a:rPr lang="en-GB" dirty="0" err="1"/>
              <a:t>zwiazana</a:t>
            </a:r>
            <a:r>
              <a:rPr lang="en-GB" dirty="0"/>
              <a:t> z </a:t>
            </a:r>
            <a:r>
              <a:rPr lang="en-GB" dirty="0" err="1"/>
              <a:t>przetwarzaniem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I </a:t>
            </a:r>
            <a:r>
              <a:rPr lang="en-GB" dirty="0" err="1"/>
              <a:t>wtedy</a:t>
            </a:r>
            <a:r>
              <a:rPr lang="en-GB" dirty="0"/>
              <a:t> </a:t>
            </a:r>
            <a:r>
              <a:rPr lang="en-GB" dirty="0" err="1"/>
              <a:t>bedzie</a:t>
            </a:r>
            <a:r>
              <a:rPr lang="en-GB" dirty="0"/>
              <a:t> </a:t>
            </a:r>
            <a:r>
              <a:rPr lang="en-GB" dirty="0" err="1"/>
              <a:t>szansa</a:t>
            </a:r>
            <a:r>
              <a:rPr lang="en-GB" dirty="0"/>
              <a:t> </a:t>
            </a:r>
            <a:r>
              <a:rPr lang="en-GB" dirty="0" err="1"/>
              <a:t>zobczyc</a:t>
            </a:r>
            <a:r>
              <a:rPr lang="en-GB" dirty="0"/>
              <a:t>/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przetestowac</a:t>
            </a:r>
            <a:r>
              <a:rPr lang="en-GB" dirty="0"/>
              <a:t> w </a:t>
            </a:r>
            <a:r>
              <a:rPr lang="en-GB" dirty="0" err="1"/>
              <a:t>praktyce</a:t>
            </a:r>
            <a:r>
              <a:rPr lang="en-GB" dirty="0"/>
              <a:t> </a:t>
            </a:r>
            <a:r>
              <a:rPr lang="en-GB" dirty="0" err="1"/>
              <a:t>przetwarzanie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w </a:t>
            </a:r>
            <a:r>
              <a:rPr lang="en-GB" dirty="0" err="1"/>
              <a:t>oparciu</a:t>
            </a:r>
            <a:r>
              <a:rPr lang="en-GB" dirty="0"/>
              <a:t> o </a:t>
            </a:r>
            <a:r>
              <a:rPr lang="en-GB" dirty="0" err="1"/>
              <a:t>architekure</a:t>
            </a:r>
            <a:r>
              <a:rPr lang="en-GB" dirty="0"/>
              <a:t> Lambda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platformie</a:t>
            </a:r>
            <a:r>
              <a:rPr lang="en-GB" dirty="0"/>
              <a:t> Azure.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58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Dlaczego</a:t>
            </a:r>
            <a:r>
              <a:rPr lang="en-GB" dirty="0"/>
              <a:t> w </a:t>
            </a:r>
            <a:r>
              <a:rPr lang="en-GB" dirty="0" err="1"/>
              <a:t>ogole</a:t>
            </a:r>
            <a:r>
              <a:rPr lang="en-GB" dirty="0"/>
              <a:t> </a:t>
            </a:r>
            <a:r>
              <a:rPr lang="en-GB" dirty="0" err="1"/>
              <a:t>warto</a:t>
            </a:r>
            <a:r>
              <a:rPr lang="en-GB" dirty="0"/>
              <a:t> </a:t>
            </a:r>
            <a:r>
              <a:rPr lang="en-GB" dirty="0" err="1"/>
              <a:t>zajmowac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duzymi</a:t>
            </a:r>
            <a:r>
              <a:rPr lang="en-GB" dirty="0"/>
              <a:t> </a:t>
            </a:r>
            <a:r>
              <a:rPr lang="en-GB" dirty="0" err="1"/>
              <a:t>zbiorami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?</a:t>
            </a:r>
          </a:p>
          <a:p>
            <a:r>
              <a:rPr lang="en-GB" dirty="0" err="1"/>
              <a:t>Szacuje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, ze do 2025 </a:t>
            </a:r>
            <a:r>
              <a:rPr lang="en-GB" dirty="0" err="1"/>
              <a:t>roku</a:t>
            </a:r>
            <a:r>
              <a:rPr lang="en-GB" dirty="0"/>
              <a:t> </a:t>
            </a:r>
            <a:r>
              <a:rPr lang="en-GB" dirty="0" err="1"/>
              <a:t>wygenerujemy</a:t>
            </a:r>
            <a:r>
              <a:rPr lang="en-GB" dirty="0"/>
              <a:t> 163 Zetta </a:t>
            </a:r>
            <a:r>
              <a:rPr lang="en-GB" dirty="0" err="1"/>
              <a:t>byte’y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– </a:t>
            </a:r>
            <a:r>
              <a:rPr lang="en-GB" dirty="0" err="1"/>
              <a:t>czy</a:t>
            </a:r>
            <a:r>
              <a:rPr lang="en-GB" dirty="0"/>
              <a:t> to </a:t>
            </a:r>
            <a:r>
              <a:rPr lang="en-GB" dirty="0" err="1"/>
              <a:t>duzo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malo</a:t>
            </a:r>
            <a:r>
              <a:rPr lang="en-GB" dirty="0"/>
              <a:t> </a:t>
            </a:r>
          </a:p>
          <a:p>
            <a:r>
              <a:rPr lang="en-GB" dirty="0"/>
              <a:t>To </a:t>
            </a:r>
            <a:r>
              <a:rPr lang="en-GB" dirty="0" err="1"/>
              <a:t>gdzies</a:t>
            </a:r>
            <a:r>
              <a:rPr lang="en-GB" dirty="0"/>
              <a:t> </a:t>
            </a:r>
            <a:r>
              <a:rPr lang="en-GB" dirty="0" err="1"/>
              <a:t>tyle</a:t>
            </a:r>
            <a:r>
              <a:rPr lang="en-GB" dirty="0"/>
              <a:t> </a:t>
            </a:r>
            <a:r>
              <a:rPr lang="en-GB" dirty="0" err="1"/>
              <a:t>albo</a:t>
            </a:r>
            <a:r>
              <a:rPr lang="en-GB" dirty="0"/>
              <a:t> </a:t>
            </a:r>
            <a:r>
              <a:rPr lang="en-GB" dirty="0" err="1"/>
              <a:t>tyle</a:t>
            </a:r>
            <a:r>
              <a:rPr lang="en-GB" dirty="0"/>
              <a:t>. 1 –Zetta byte = 2 do 70 </a:t>
            </a:r>
            <a:r>
              <a:rPr lang="en-GB" dirty="0" err="1"/>
              <a:t>byte’ow</a:t>
            </a:r>
            <a:endParaRPr lang="en-GB" dirty="0"/>
          </a:p>
          <a:p>
            <a:r>
              <a:rPr lang="en-GB" dirty="0" err="1"/>
              <a:t>Te</a:t>
            </a:r>
            <a:r>
              <a:rPr lang="en-GB" dirty="0"/>
              <a:t> 163 Zetta byte to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jakby</a:t>
            </a:r>
            <a:r>
              <a:rPr lang="en-GB" dirty="0"/>
              <a:t> </a:t>
            </a:r>
            <a:r>
              <a:rPr lang="en-GB" dirty="0" err="1"/>
              <a:t>obejrzec</a:t>
            </a:r>
            <a:r>
              <a:rPr lang="en-GB" dirty="0"/>
              <a:t> </a:t>
            </a:r>
            <a:r>
              <a:rPr lang="en-GB" dirty="0" err="1"/>
              <a:t>caly</a:t>
            </a:r>
            <a:r>
              <a:rPr lang="en-GB" dirty="0"/>
              <a:t> </a:t>
            </a:r>
            <a:r>
              <a:rPr lang="en-GB" dirty="0" err="1"/>
              <a:t>katlog</a:t>
            </a:r>
            <a:r>
              <a:rPr lang="en-GB" dirty="0"/>
              <a:t> </a:t>
            </a:r>
            <a:r>
              <a:rPr lang="en-GB" dirty="0" err="1"/>
              <a:t>Netflixa</a:t>
            </a:r>
            <a:r>
              <a:rPr lang="en-GB" dirty="0"/>
              <a:t> 489 </a:t>
            </a:r>
            <a:r>
              <a:rPr lang="en-GB" dirty="0" err="1"/>
              <a:t>milionow</a:t>
            </a:r>
            <a:r>
              <a:rPr lang="en-GB" dirty="0"/>
              <a:t> </a:t>
            </a:r>
            <a:r>
              <a:rPr lang="en-GB" dirty="0" err="1"/>
              <a:t>razy</a:t>
            </a:r>
            <a:endParaRPr lang="en-GB" dirty="0"/>
          </a:p>
          <a:p>
            <a:r>
              <a:rPr lang="en-GB" dirty="0" err="1"/>
              <a:t>Wszysycy</a:t>
            </a:r>
            <a:r>
              <a:rPr lang="en-GB" dirty="0"/>
              <a:t> </a:t>
            </a:r>
            <a:r>
              <a:rPr lang="en-GB" dirty="0" err="1"/>
              <a:t>juz</a:t>
            </a:r>
            <a:r>
              <a:rPr lang="en-GB" dirty="0"/>
              <a:t> </a:t>
            </a:r>
            <a:r>
              <a:rPr lang="en-GB" dirty="0" err="1"/>
              <a:t>zaczeli</a:t>
            </a:r>
            <a:r>
              <a:rPr lang="en-GB" dirty="0"/>
              <a:t> </a:t>
            </a:r>
            <a:r>
              <a:rPr lang="en-GB" dirty="0" err="1"/>
              <a:t>sobie</a:t>
            </a:r>
            <a:r>
              <a:rPr lang="en-GB" dirty="0"/>
              <a:t> </a:t>
            </a:r>
            <a:r>
              <a:rPr lang="en-GB" dirty="0" err="1"/>
              <a:t>zdawac</a:t>
            </a:r>
            <a:r>
              <a:rPr lang="en-GB" dirty="0"/>
              <a:t> </a:t>
            </a:r>
            <a:r>
              <a:rPr lang="en-GB" dirty="0" err="1"/>
              <a:t>sprawę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</a:t>
            </a:r>
            <a:r>
              <a:rPr lang="en-GB" dirty="0" err="1"/>
              <a:t>posiadane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wartosci</a:t>
            </a:r>
            <a:r>
              <a:rPr lang="en-GB" dirty="0"/>
              <a:t> –</a:t>
            </a:r>
            <a:r>
              <a:rPr lang="en-GB" dirty="0" err="1"/>
              <a:t>posiadaja</a:t>
            </a:r>
            <a:r>
              <a:rPr lang="en-GB" dirty="0"/>
              <a:t> </a:t>
            </a:r>
            <a:r>
              <a:rPr lang="en-GB" dirty="0" err="1"/>
              <a:t>cenna</a:t>
            </a:r>
            <a:r>
              <a:rPr lang="en-GB" dirty="0"/>
              <a:t> </a:t>
            </a:r>
            <a:r>
              <a:rPr lang="en-GB" dirty="0" err="1"/>
              <a:t>wiedzę</a:t>
            </a:r>
            <a:r>
              <a:rPr lang="en-GB" dirty="0"/>
              <a:t> , </a:t>
            </a:r>
            <a:r>
              <a:rPr lang="en-GB" dirty="0" err="1"/>
              <a:t>ktora</a:t>
            </a:r>
            <a:r>
              <a:rPr lang="en-GB" dirty="0"/>
              <a:t> </a:t>
            </a:r>
            <a:r>
              <a:rPr lang="en-GB" dirty="0" err="1"/>
              <a:t>pozwala</a:t>
            </a:r>
            <a:r>
              <a:rPr lang="en-GB" dirty="0"/>
              <a:t> np. </a:t>
            </a:r>
            <a:r>
              <a:rPr lang="en-GB" dirty="0" err="1"/>
              <a:t>Optymalizowac</a:t>
            </a:r>
            <a:r>
              <a:rPr lang="en-GB" dirty="0"/>
              <a:t> </a:t>
            </a:r>
            <a:r>
              <a:rPr lang="en-GB" dirty="0" err="1"/>
              <a:t>procesy</a:t>
            </a:r>
            <a:r>
              <a:rPr lang="en-GB" dirty="0"/>
              <a:t> </a:t>
            </a:r>
            <a:r>
              <a:rPr lang="en-GB" dirty="0" err="1"/>
              <a:t>biznesowe</a:t>
            </a:r>
            <a:r>
              <a:rPr lang="en-GB" dirty="0"/>
              <a:t>.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Koncepcja przewagi znaczenia danych nad algorytmami w rozwiązywaniu złożonych problemów została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spopularyzowana przez Petera Nordviga</a:t>
            </a:r>
            <a:r>
              <a:rPr lang="pl-PL" dirty="0"/>
              <a:t> 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6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Ale co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naprawde</a:t>
            </a:r>
            <a:r>
              <a:rPr lang="en-GB" dirty="0"/>
              <a:t> </a:t>
            </a:r>
            <a:r>
              <a:rPr lang="en-GB" dirty="0" err="1"/>
              <a:t>kryje</a:t>
            </a:r>
            <a:r>
              <a:rPr lang="en-GB" dirty="0"/>
              <a:t> do </a:t>
            </a:r>
            <a:r>
              <a:rPr lang="en-GB" dirty="0" err="1"/>
              <a:t>pojeciem</a:t>
            </a:r>
            <a:r>
              <a:rPr lang="en-GB" dirty="0"/>
              <a:t> Big Data.</a:t>
            </a:r>
          </a:p>
          <a:p>
            <a:r>
              <a:rPr lang="en-GB" dirty="0" err="1"/>
              <a:t>Jedna</a:t>
            </a:r>
            <a:r>
              <a:rPr lang="en-GB" dirty="0"/>
              <a:t> z </a:t>
            </a:r>
            <a:r>
              <a:rPr lang="en-GB" dirty="0" err="1"/>
              <a:t>definicji</a:t>
            </a:r>
            <a:r>
              <a:rPr lang="en-GB" dirty="0"/>
              <a:t> jest taka (</a:t>
            </a:r>
            <a:r>
              <a:rPr lang="en-GB" dirty="0" err="1"/>
              <a:t>nieformalna</a:t>
            </a:r>
            <a:r>
              <a:rPr lang="en-GB" dirty="0"/>
              <a:t> </a:t>
            </a:r>
            <a:r>
              <a:rPr lang="en-GB" dirty="0" err="1"/>
              <a:t>definicja</a:t>
            </a:r>
            <a:r>
              <a:rPr lang="en-GB" dirty="0"/>
              <a:t>)</a:t>
            </a:r>
          </a:p>
          <a:p>
            <a:r>
              <a:rPr lang="en-GB" dirty="0"/>
              <a:t>Big Data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sex </a:t>
            </a:r>
            <a:r>
              <a:rPr lang="en-GB" dirty="0" err="1"/>
              <a:t>wsrod</a:t>
            </a:r>
            <a:r>
              <a:rPr lang="en-GB" dirty="0"/>
              <a:t> </a:t>
            </a:r>
            <a:r>
              <a:rPr lang="en-GB" dirty="0" err="1"/>
              <a:t>nastolatkow</a:t>
            </a:r>
            <a:r>
              <a:rPr lang="en-GB" dirty="0"/>
              <a:t> –</a:t>
            </a:r>
            <a:r>
              <a:rPr lang="en-GB" dirty="0" err="1"/>
              <a:t>wszyscy</a:t>
            </a:r>
            <a:r>
              <a:rPr lang="en-GB" dirty="0"/>
              <a:t> o </a:t>
            </a:r>
            <a:r>
              <a:rPr lang="en-GB" dirty="0" err="1"/>
              <a:t>tym</a:t>
            </a:r>
            <a:r>
              <a:rPr lang="en-GB" dirty="0"/>
              <a:t> </a:t>
            </a:r>
            <a:r>
              <a:rPr lang="en-GB" dirty="0" err="1"/>
              <a:t>mowia</a:t>
            </a:r>
            <a:r>
              <a:rPr lang="en-GB" dirty="0"/>
              <a:t>, </a:t>
            </a:r>
            <a:r>
              <a:rPr lang="en-GB" dirty="0" err="1"/>
              <a:t>wszyscy</a:t>
            </a:r>
            <a:r>
              <a:rPr lang="en-GB" dirty="0"/>
              <a:t> </a:t>
            </a:r>
            <a:r>
              <a:rPr lang="en-GB" dirty="0" err="1"/>
              <a:t>musla</a:t>
            </a:r>
            <a:r>
              <a:rPr lang="en-GB" dirty="0"/>
              <a:t> ze </a:t>
            </a:r>
            <a:r>
              <a:rPr lang="en-GB" dirty="0" err="1"/>
              <a:t>inni</a:t>
            </a:r>
            <a:r>
              <a:rPr lang="en-GB" dirty="0"/>
              <a:t> </a:t>
            </a:r>
            <a:r>
              <a:rPr lang="en-GB" dirty="0" err="1"/>
              <a:t>juz</a:t>
            </a:r>
            <a:r>
              <a:rPr lang="en-GB" dirty="0"/>
              <a:t> </a:t>
            </a:r>
            <a:r>
              <a:rPr lang="en-GB" dirty="0" err="1"/>
              <a:t>robia</a:t>
            </a:r>
            <a:r>
              <a:rPr lang="en-GB" dirty="0"/>
              <a:t> , </a:t>
            </a:r>
            <a:r>
              <a:rPr lang="en-GB" dirty="0" err="1"/>
              <a:t>nikt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to </a:t>
            </a:r>
            <a:r>
              <a:rPr lang="en-GB" dirty="0" err="1"/>
              <a:t>robic</a:t>
            </a:r>
            <a:r>
              <a:rPr lang="en-GB" dirty="0"/>
              <a:t> ,</a:t>
            </a:r>
          </a:p>
          <a:p>
            <a:r>
              <a:rPr lang="en-GB" dirty="0" err="1"/>
              <a:t>wiec</a:t>
            </a:r>
            <a:r>
              <a:rPr lang="en-GB" dirty="0"/>
              <a:t> </a:t>
            </a:r>
            <a:r>
              <a:rPr lang="en-GB" dirty="0" err="1"/>
              <a:t>wszyscy</a:t>
            </a:r>
            <a:r>
              <a:rPr lang="en-GB" dirty="0"/>
              <a:t> </a:t>
            </a:r>
            <a:r>
              <a:rPr lang="en-GB" dirty="0" err="1"/>
              <a:t>mowia</a:t>
            </a:r>
            <a:r>
              <a:rPr lang="en-GB" dirty="0"/>
              <a:t> ze </a:t>
            </a:r>
            <a:r>
              <a:rPr lang="en-GB" dirty="0" err="1"/>
              <a:t>juz</a:t>
            </a:r>
            <a:r>
              <a:rPr lang="en-GB" dirty="0"/>
              <a:t> to </a:t>
            </a:r>
            <a:r>
              <a:rPr lang="en-GB" dirty="0" err="1"/>
              <a:t>robia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26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Bardziej</a:t>
            </a:r>
            <a:r>
              <a:rPr lang="en-GB" dirty="0"/>
              <a:t> </a:t>
            </a:r>
            <a:r>
              <a:rPr lang="en-GB" dirty="0" err="1"/>
              <a:t>formna</a:t>
            </a:r>
            <a:r>
              <a:rPr lang="en-GB" dirty="0"/>
              <a:t> </a:t>
            </a:r>
            <a:r>
              <a:rPr lang="en-GB" dirty="0" err="1"/>
              <a:t>definicja</a:t>
            </a:r>
            <a:r>
              <a:rPr lang="en-GB" dirty="0"/>
              <a:t> Big Data </a:t>
            </a:r>
            <a:r>
              <a:rPr lang="en-GB" dirty="0" err="1"/>
              <a:t>sklada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z 3V </a:t>
            </a:r>
          </a:p>
          <a:p>
            <a:r>
              <a:rPr lang="en-GB" dirty="0" err="1"/>
              <a:t>Skoro</a:t>
            </a:r>
            <a:r>
              <a:rPr lang="en-GB" dirty="0"/>
              <a:t> Big to </a:t>
            </a:r>
            <a:r>
              <a:rPr lang="en-GB" dirty="0" err="1"/>
              <a:t>czegos</a:t>
            </a:r>
            <a:r>
              <a:rPr lang="en-GB" dirty="0"/>
              <a:t> </a:t>
            </a:r>
            <a:r>
              <a:rPr lang="en-GB" dirty="0" err="1"/>
              <a:t>musi</a:t>
            </a:r>
            <a:r>
              <a:rPr lang="en-GB" dirty="0"/>
              <a:t> </a:t>
            </a:r>
            <a:r>
              <a:rPr lang="en-GB" dirty="0" err="1"/>
              <a:t>byc</a:t>
            </a:r>
            <a:r>
              <a:rPr lang="en-GB" dirty="0"/>
              <a:t> </a:t>
            </a:r>
            <a:r>
              <a:rPr lang="en-GB" dirty="0" err="1"/>
              <a:t>duzo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Data Volume</a:t>
            </a:r>
          </a:p>
          <a:p>
            <a:r>
              <a:rPr lang="en-GB" dirty="0"/>
              <a:t>I Tu </a:t>
            </a:r>
            <a:r>
              <a:rPr lang="en-GB" dirty="0" err="1"/>
              <a:t>mamy</a:t>
            </a:r>
            <a:r>
              <a:rPr lang="en-GB" dirty="0"/>
              <a:t> Byte, </a:t>
            </a:r>
            <a:r>
              <a:rPr lang="en-GB" dirty="0" err="1"/>
              <a:t>Kiibyte,Mega</a:t>
            </a:r>
            <a:r>
              <a:rPr lang="en-GB" dirty="0"/>
              <a:t>, </a:t>
            </a:r>
            <a:r>
              <a:rPr lang="en-GB" dirty="0" err="1"/>
              <a:t>Giga,Tera</a:t>
            </a:r>
            <a:r>
              <a:rPr lang="en-GB" dirty="0"/>
              <a:t> Peta to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rozmiary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znamy</a:t>
            </a:r>
            <a:r>
              <a:rPr lang="en-GB" dirty="0"/>
              <a:t> z </a:t>
            </a:r>
            <a:r>
              <a:rPr lang="en-GB" dirty="0" err="1"/>
              <a:t>codzinnego</a:t>
            </a:r>
            <a:r>
              <a:rPr lang="en-GB" dirty="0"/>
              <a:t> </a:t>
            </a:r>
            <a:r>
              <a:rPr lang="en-GB" dirty="0" err="1"/>
              <a:t>zycia</a:t>
            </a:r>
            <a:endParaRPr lang="en-GB" dirty="0"/>
          </a:p>
          <a:p>
            <a:r>
              <a:rPr lang="en-GB" dirty="0"/>
              <a:t>Sa </a:t>
            </a:r>
            <a:r>
              <a:rPr lang="en-GB" dirty="0" err="1"/>
              <a:t>jeszcze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magiczne</a:t>
            </a:r>
            <a:r>
              <a:rPr lang="en-GB" dirty="0"/>
              <a:t> </a:t>
            </a:r>
            <a:r>
              <a:rPr lang="en-GB" dirty="0" err="1"/>
              <a:t>ExaByte</a:t>
            </a:r>
            <a:r>
              <a:rPr lang="en-GB" dirty="0"/>
              <a:t> </a:t>
            </a:r>
            <a:r>
              <a:rPr lang="en-GB" dirty="0" err="1"/>
              <a:t>Zetate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Yotta</a:t>
            </a:r>
            <a:r>
              <a:rPr lang="en-GB" dirty="0"/>
              <a:t> byte. </a:t>
            </a:r>
            <a:r>
              <a:rPr lang="en-GB" dirty="0" err="1"/>
              <a:t>Generalnei</a:t>
            </a:r>
            <a:r>
              <a:rPr lang="en-GB" dirty="0"/>
              <a:t> </a:t>
            </a:r>
            <a:r>
              <a:rPr lang="en-GB" dirty="0" err="1"/>
              <a:t>fajnie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o </a:t>
            </a:r>
            <a:r>
              <a:rPr lang="en-GB" dirty="0" err="1"/>
              <a:t>tym</a:t>
            </a:r>
            <a:r>
              <a:rPr lang="en-GB" dirty="0"/>
              <a:t>, jest troche </a:t>
            </a:r>
            <a:r>
              <a:rPr lang="en-GB" dirty="0" err="1"/>
              <a:t>niej</a:t>
            </a:r>
            <a:r>
              <a:rPr lang="en-GB" dirty="0"/>
              <a:t> </a:t>
            </a:r>
            <a:r>
              <a:rPr lang="en-GB" dirty="0" err="1"/>
              <a:t>zabawnie</a:t>
            </a:r>
            <a:r>
              <a:rPr lang="en-GB" dirty="0"/>
              <a:t> </a:t>
            </a:r>
            <a:r>
              <a:rPr lang="en-GB" dirty="0" err="1"/>
              <a:t>kiedy</a:t>
            </a:r>
            <a:r>
              <a:rPr lang="en-GB" dirty="0"/>
              <a:t> np. </a:t>
            </a:r>
            <a:r>
              <a:rPr lang="en-GB" dirty="0" err="1"/>
              <a:t>Musimy</a:t>
            </a:r>
            <a:r>
              <a:rPr lang="en-GB" dirty="0"/>
              <a:t> </a:t>
            </a:r>
            <a:r>
              <a:rPr lang="en-GB" dirty="0" err="1"/>
              <a:t>przeanalizowac</a:t>
            </a:r>
            <a:r>
              <a:rPr lang="en-GB" dirty="0"/>
              <a:t> </a:t>
            </a:r>
            <a:r>
              <a:rPr lang="en-GB" dirty="0" err="1"/>
              <a:t>kilka</a:t>
            </a:r>
            <a:r>
              <a:rPr lang="en-GB" dirty="0"/>
              <a:t> </a:t>
            </a:r>
            <a:r>
              <a:rPr lang="en-GB" dirty="0" err="1"/>
              <a:t>Terabytow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.</a:t>
            </a:r>
          </a:p>
          <a:p>
            <a:r>
              <a:rPr lang="en-GB" dirty="0"/>
              <a:t>Ale Big Data to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rozmiar</a:t>
            </a:r>
            <a:r>
              <a:rPr lang="en-GB" dirty="0"/>
              <a:t>, to </a:t>
            </a:r>
            <a:r>
              <a:rPr lang="en-GB" dirty="0" err="1"/>
              <a:t>takze</a:t>
            </a:r>
            <a:r>
              <a:rPr lang="en-GB" dirty="0"/>
              <a:t> </a:t>
            </a:r>
            <a:r>
              <a:rPr lang="en-GB" dirty="0" err="1"/>
              <a:t>rozne</a:t>
            </a:r>
            <a:r>
              <a:rPr lang="en-GB" dirty="0"/>
              <a:t> </a:t>
            </a:r>
            <a:r>
              <a:rPr lang="en-GB" dirty="0" err="1"/>
              <a:t>struktury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</a:p>
          <a:p>
            <a:r>
              <a:rPr lang="en-GB" dirty="0"/>
              <a:t>I </a:t>
            </a:r>
            <a:r>
              <a:rPr lang="en-GB" dirty="0" err="1"/>
              <a:t>tu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ustrykturyzowane</a:t>
            </a:r>
            <a:r>
              <a:rPr lang="en-GB" dirty="0"/>
              <a:t> (np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znamy</a:t>
            </a:r>
            <a:r>
              <a:rPr lang="en-GB" dirty="0"/>
              <a:t> z </a:t>
            </a:r>
            <a:r>
              <a:rPr lang="en-GB" dirty="0" err="1"/>
              <a:t>naszych</a:t>
            </a:r>
            <a:r>
              <a:rPr lang="en-GB" dirty="0"/>
              <a:t> </a:t>
            </a:r>
            <a:r>
              <a:rPr lang="en-GB" dirty="0" err="1"/>
              <a:t>baz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),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nieustrukturyzowane</a:t>
            </a:r>
            <a:r>
              <a:rPr lang="en-GB" dirty="0"/>
              <a:t>,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czesiowo</a:t>
            </a:r>
            <a:r>
              <a:rPr lang="en-GB" dirty="0"/>
              <a:t> </a:t>
            </a:r>
            <a:r>
              <a:rPr lang="en-GB" dirty="0" err="1"/>
              <a:t>usktryktoryzowane</a:t>
            </a:r>
            <a:r>
              <a:rPr lang="en-GB" dirty="0"/>
              <a:t> </a:t>
            </a:r>
          </a:p>
          <a:p>
            <a:r>
              <a:rPr lang="en-GB" dirty="0" err="1"/>
              <a:t>Ostatni</a:t>
            </a:r>
            <a:r>
              <a:rPr lang="en-GB" dirty="0"/>
              <a:t> </a:t>
            </a:r>
            <a:r>
              <a:rPr lang="en-GB" dirty="0" err="1"/>
              <a:t>akrtybut</a:t>
            </a:r>
            <a:r>
              <a:rPr lang="en-GB" dirty="0"/>
              <a:t> </a:t>
            </a:r>
            <a:r>
              <a:rPr lang="en-GB" dirty="0" err="1"/>
              <a:t>ktory</a:t>
            </a:r>
            <a:r>
              <a:rPr lang="en-GB" dirty="0"/>
              <a:t> </a:t>
            </a:r>
            <a:r>
              <a:rPr lang="en-GB" dirty="0" err="1"/>
              <a:t>opisuje</a:t>
            </a:r>
            <a:r>
              <a:rPr lang="en-GB" dirty="0"/>
              <a:t> Big Data (data Velocity) </a:t>
            </a:r>
            <a:r>
              <a:rPr lang="en-GB" dirty="0" err="1"/>
              <a:t>wiaze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z </a:t>
            </a:r>
            <a:r>
              <a:rPr lang="en-GB" dirty="0" err="1"/>
              <a:t>jednej</a:t>
            </a:r>
            <a:r>
              <a:rPr lang="en-GB" dirty="0"/>
              <a:t> </a:t>
            </a:r>
            <a:r>
              <a:rPr lang="en-GB" dirty="0" err="1"/>
              <a:t>strony</a:t>
            </a:r>
            <a:r>
              <a:rPr lang="en-GB" dirty="0"/>
              <a:t> ze </a:t>
            </a:r>
            <a:r>
              <a:rPr lang="en-GB" dirty="0" err="1"/>
              <a:t>sposobem</a:t>
            </a:r>
            <a:r>
              <a:rPr lang="en-GB" dirty="0"/>
              <a:t> w </a:t>
            </a:r>
            <a:r>
              <a:rPr lang="en-GB" dirty="0" err="1"/>
              <a:t>jaki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przyrastaja</a:t>
            </a:r>
            <a:r>
              <a:rPr lang="en-GB" dirty="0"/>
              <a:t>, a z </a:t>
            </a:r>
            <a:r>
              <a:rPr lang="en-GB" dirty="0" err="1"/>
              <a:t>drugiej</a:t>
            </a:r>
            <a:r>
              <a:rPr lang="en-GB" dirty="0"/>
              <a:t> </a:t>
            </a:r>
            <a:r>
              <a:rPr lang="en-GB" dirty="0" err="1"/>
              <a:t>sposobem</a:t>
            </a:r>
            <a:r>
              <a:rPr lang="en-GB" dirty="0"/>
              <a:t> w </a:t>
            </a:r>
            <a:r>
              <a:rPr lang="en-GB" dirty="0" err="1"/>
              <a:t>jaki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przetwarzane</a:t>
            </a:r>
            <a:endParaRPr lang="en-GB" dirty="0"/>
          </a:p>
          <a:p>
            <a:r>
              <a:rPr lang="en-GB" dirty="0"/>
              <a:t>I Tu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przetwarzanie</a:t>
            </a:r>
            <a:r>
              <a:rPr lang="en-GB" dirty="0"/>
              <a:t> “Near to </a:t>
            </a:r>
            <a:r>
              <a:rPr lang="en-GB" dirty="0" err="1"/>
              <a:t>realtime</a:t>
            </a:r>
            <a:r>
              <a:rPr lang="en-GB" dirty="0"/>
              <a:t>”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przetwarzanie</a:t>
            </a:r>
            <a:r>
              <a:rPr lang="en-GB" dirty="0"/>
              <a:t> w try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31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</a:t>
            </a:r>
            <a:r>
              <a:rPr lang="en-GB" dirty="0" err="1"/>
              <a:t>już</a:t>
            </a:r>
            <a:r>
              <a:rPr lang="en-GB" dirty="0"/>
              <a:t> </a:t>
            </a:r>
            <a:r>
              <a:rPr lang="en-GB" dirty="0" err="1"/>
              <a:t>wiemy</a:t>
            </a:r>
            <a:r>
              <a:rPr lang="en-GB" dirty="0"/>
              <a:t> </a:t>
            </a:r>
            <a:r>
              <a:rPr lang="en-GB" dirty="0" err="1"/>
              <a:t>czym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Big Data.</a:t>
            </a:r>
          </a:p>
          <a:p>
            <a:r>
              <a:rPr lang="en-GB" dirty="0" err="1"/>
              <a:t>Teraz</a:t>
            </a:r>
            <a:r>
              <a:rPr lang="en-GB" dirty="0"/>
              <a:t> </a:t>
            </a:r>
            <a:r>
              <a:rPr lang="en-GB" dirty="0" err="1"/>
              <a:t>pozostaje</a:t>
            </a:r>
            <a:r>
              <a:rPr lang="en-GB" dirty="0"/>
              <a:t> </a:t>
            </a:r>
            <a:r>
              <a:rPr lang="en-GB" dirty="0" err="1"/>
              <a:t>pytanie</a:t>
            </a:r>
            <a:r>
              <a:rPr lang="en-GB" dirty="0"/>
              <a:t> –</a:t>
            </a:r>
            <a:r>
              <a:rPr lang="en-GB" dirty="0" err="1"/>
              <a:t>jak</a:t>
            </a:r>
            <a:r>
              <a:rPr lang="en-GB" dirty="0"/>
              <a:t> je </a:t>
            </a:r>
            <a:r>
              <a:rPr lang="en-GB" dirty="0" err="1"/>
              <a:t>procesowac</a:t>
            </a:r>
            <a:r>
              <a:rPr lang="en-GB" dirty="0"/>
              <a:t> ?</a:t>
            </a:r>
          </a:p>
          <a:p>
            <a:r>
              <a:rPr lang="en-GB" dirty="0"/>
              <a:t>Co </a:t>
            </a:r>
            <a:r>
              <a:rPr lang="en-GB" dirty="0" err="1"/>
              <a:t>na</a:t>
            </a:r>
            <a:r>
              <a:rPr lang="en-GB" dirty="0"/>
              <a:t> to </a:t>
            </a:r>
            <a:r>
              <a:rPr lang="en-GB" dirty="0" err="1"/>
              <a:t>teoria</a:t>
            </a:r>
            <a:r>
              <a:rPr lang="en-GB" dirty="0"/>
              <a:t>?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38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torie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procesowanie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to </a:t>
            </a:r>
            <a:r>
              <a:rPr lang="en-GB" dirty="0" err="1"/>
              <a:t>teoria</a:t>
            </a:r>
            <a:r>
              <a:rPr lang="en-GB" dirty="0"/>
              <a:t> </a:t>
            </a:r>
            <a:r>
              <a:rPr lang="en-GB" dirty="0" err="1"/>
              <a:t>mowi</a:t>
            </a:r>
            <a:r>
              <a:rPr lang="en-GB" dirty="0"/>
              <a:t> ze </a:t>
            </a:r>
            <a:r>
              <a:rPr lang="en-GB" dirty="0" err="1"/>
              <a:t>jednna</a:t>
            </a:r>
            <a:r>
              <a:rPr lang="en-GB" dirty="0"/>
              <a:t> z </a:t>
            </a:r>
            <a:r>
              <a:rPr lang="en-GB" dirty="0" err="1"/>
              <a:t>mozliwosci</a:t>
            </a:r>
            <a:r>
              <a:rPr lang="en-GB" dirty="0"/>
              <a:t> jest </a:t>
            </a:r>
            <a:r>
              <a:rPr lang="en-GB" dirty="0" err="1"/>
              <a:t>architektura</a:t>
            </a:r>
            <a:r>
              <a:rPr lang="en-GB" dirty="0"/>
              <a:t> Lambda </a:t>
            </a:r>
          </a:p>
          <a:p>
            <a:r>
              <a:rPr lang="en-GB" dirty="0"/>
              <a:t>Co </a:t>
            </a:r>
            <a:r>
              <a:rPr lang="en-GB" dirty="0" err="1"/>
              <a:t>zatem</a:t>
            </a:r>
            <a:r>
              <a:rPr lang="en-GB" dirty="0"/>
              <a:t> </a:t>
            </a:r>
            <a:r>
              <a:rPr lang="en-GB" dirty="0" err="1"/>
              <a:t>mowi</a:t>
            </a:r>
            <a:r>
              <a:rPr lang="en-GB" dirty="0"/>
              <a:t> </a:t>
            </a:r>
            <a:r>
              <a:rPr lang="en-GB" dirty="0" err="1"/>
              <a:t>architektura</a:t>
            </a:r>
            <a:r>
              <a:rPr lang="en-GB" dirty="0"/>
              <a:t> Lambda o </a:t>
            </a:r>
            <a:r>
              <a:rPr lang="en-GB" dirty="0" err="1"/>
              <a:t>przetwarzaniu</a:t>
            </a:r>
            <a:r>
              <a:rPr lang="en-GB" dirty="0"/>
              <a:t> </a:t>
            </a:r>
            <a:r>
              <a:rPr lang="en-GB" dirty="0" err="1"/>
              <a:t>danych</a:t>
            </a:r>
            <a:endParaRPr lang="en-GB" dirty="0"/>
          </a:p>
          <a:p>
            <a:r>
              <a:rPr lang="en-GB" dirty="0"/>
              <a:t>W </a:t>
            </a:r>
            <a:r>
              <a:rPr lang="en-GB" dirty="0" err="1"/>
              <a:t>architekturze</a:t>
            </a:r>
            <a:r>
              <a:rPr lang="en-GB" dirty="0"/>
              <a:t> Lambda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dzielimy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tzw</a:t>
            </a:r>
            <a:r>
              <a:rPr lang="en-GB" dirty="0"/>
              <a:t> HOT I COLD data.</a:t>
            </a:r>
          </a:p>
          <a:p>
            <a:r>
              <a:rPr lang="en-GB" dirty="0" err="1"/>
              <a:t>Każde</a:t>
            </a:r>
            <a:r>
              <a:rPr lang="en-GB" dirty="0"/>
              <a:t> z </a:t>
            </a:r>
            <a:r>
              <a:rPr lang="en-GB" dirty="0" err="1"/>
              <a:t>tych</a:t>
            </a:r>
            <a:r>
              <a:rPr lang="en-GB" dirty="0"/>
              <a:t> </a:t>
            </a:r>
            <a:r>
              <a:rPr lang="en-GB" dirty="0" err="1"/>
              <a:t>dwóch</a:t>
            </a:r>
            <a:r>
              <a:rPr lang="en-GB" dirty="0"/>
              <a:t> </a:t>
            </a:r>
            <a:r>
              <a:rPr lang="en-GB" dirty="0" err="1"/>
              <a:t>grup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procesowana</a:t>
            </a:r>
            <a:r>
              <a:rPr lang="en-GB" dirty="0"/>
              <a:t> jest </a:t>
            </a:r>
            <a:r>
              <a:rPr lang="en-GB" dirty="0" err="1"/>
              <a:t>osobno</a:t>
            </a:r>
            <a:endParaRPr lang="en-GB" dirty="0"/>
          </a:p>
          <a:p>
            <a:r>
              <a:rPr lang="en-GB" dirty="0"/>
              <a:t>Dane COLD </a:t>
            </a:r>
            <a:r>
              <a:rPr lang="en-GB" dirty="0" err="1"/>
              <a:t>przetwrzane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w </a:t>
            </a:r>
            <a:r>
              <a:rPr lang="en-GB" dirty="0" err="1"/>
              <a:t>trybie</a:t>
            </a:r>
            <a:r>
              <a:rPr lang="en-GB" dirty="0"/>
              <a:t> </a:t>
            </a:r>
            <a:r>
              <a:rPr lang="en-GB" dirty="0" err="1"/>
              <a:t>batchowym</a:t>
            </a:r>
            <a:r>
              <a:rPr lang="en-GB" dirty="0"/>
              <a:t> – </a:t>
            </a:r>
            <a:r>
              <a:rPr lang="en-GB" dirty="0" err="1"/>
              <a:t>oznacza</a:t>
            </a:r>
            <a:r>
              <a:rPr lang="en-GB" dirty="0"/>
              <a:t> to ze </a:t>
            </a:r>
            <a:r>
              <a:rPr lang="en-GB" dirty="0" err="1"/>
              <a:t>najpierw</a:t>
            </a:r>
            <a:r>
              <a:rPr lang="en-GB" dirty="0"/>
              <a:t> </a:t>
            </a:r>
            <a:r>
              <a:rPr lang="en-GB" dirty="0" err="1"/>
              <a:t>zbieramy</a:t>
            </a:r>
            <a:r>
              <a:rPr lang="en-GB" dirty="0"/>
              <a:t> </a:t>
            </a:r>
            <a:r>
              <a:rPr lang="en-GB" dirty="0" err="1"/>
              <a:t>jakis</a:t>
            </a:r>
            <a:r>
              <a:rPr lang="en-GB" dirty="0"/>
              <a:t> dataset </a:t>
            </a:r>
            <a:r>
              <a:rPr lang="en-GB" dirty="0" err="1"/>
              <a:t>danych</a:t>
            </a:r>
            <a:r>
              <a:rPr lang="en-GB" dirty="0"/>
              <a:t> np. z </a:t>
            </a:r>
            <a:r>
              <a:rPr lang="en-GB" dirty="0" err="1"/>
              <a:t>jednego</a:t>
            </a:r>
            <a:r>
              <a:rPr lang="en-GB" dirty="0"/>
              <a:t> </a:t>
            </a:r>
            <a:r>
              <a:rPr lang="en-GB" dirty="0" err="1"/>
              <a:t>dnia</a:t>
            </a:r>
            <a:r>
              <a:rPr lang="en-GB" dirty="0"/>
              <a:t> a </a:t>
            </a:r>
            <a:r>
              <a:rPr lang="en-GB" dirty="0" err="1"/>
              <a:t>nastepnie</a:t>
            </a:r>
            <a:r>
              <a:rPr lang="en-GB" dirty="0"/>
              <a:t> </a:t>
            </a:r>
            <a:r>
              <a:rPr lang="en-GB" dirty="0" err="1"/>
              <a:t>uruchamiane</a:t>
            </a:r>
            <a:r>
              <a:rPr lang="en-GB" dirty="0"/>
              <a:t> jest </a:t>
            </a:r>
            <a:r>
              <a:rPr lang="en-GB" dirty="0" err="1"/>
              <a:t>przetwarzeanie</a:t>
            </a:r>
            <a:r>
              <a:rPr lang="en-GB" dirty="0"/>
              <a:t> </a:t>
            </a:r>
            <a:r>
              <a:rPr lang="en-GB" dirty="0" err="1"/>
              <a:t>takiego</a:t>
            </a:r>
            <a:r>
              <a:rPr lang="en-GB" dirty="0"/>
              <a:t> </a:t>
            </a:r>
            <a:r>
              <a:rPr lang="en-GB" dirty="0" err="1"/>
              <a:t>datasetu</a:t>
            </a:r>
            <a:endParaRPr lang="en-GB" dirty="0"/>
          </a:p>
          <a:p>
            <a:r>
              <a:rPr lang="en-GB" dirty="0"/>
              <a:t>Dane HOT </a:t>
            </a:r>
            <a:r>
              <a:rPr lang="en-GB" dirty="0" err="1"/>
              <a:t>przetwarzane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w </a:t>
            </a:r>
            <a:r>
              <a:rPr lang="en-GB" dirty="0" err="1"/>
              <a:t>trybie</a:t>
            </a:r>
            <a:r>
              <a:rPr lang="en-GB" dirty="0"/>
              <a:t> Near to real time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trybie</a:t>
            </a:r>
            <a:r>
              <a:rPr lang="en-GB" dirty="0"/>
              <a:t> </a:t>
            </a:r>
            <a:r>
              <a:rPr lang="en-GB" dirty="0" err="1"/>
              <a:t>tzw</a:t>
            </a:r>
            <a:r>
              <a:rPr lang="en-GB" dirty="0"/>
              <a:t> </a:t>
            </a:r>
            <a:r>
              <a:rPr lang="en-GB" dirty="0" err="1"/>
              <a:t>microbatchy</a:t>
            </a:r>
            <a:r>
              <a:rPr lang="en-GB" dirty="0"/>
              <a:t> –</a:t>
            </a:r>
            <a:r>
              <a:rPr lang="en-GB" dirty="0" err="1"/>
              <a:t>takie</a:t>
            </a:r>
            <a:r>
              <a:rPr lang="en-GB" dirty="0"/>
              <a:t> </a:t>
            </a:r>
            <a:r>
              <a:rPr lang="en-GB" dirty="0" err="1"/>
              <a:t>podejście</a:t>
            </a:r>
            <a:r>
              <a:rPr lang="en-GB" dirty="0"/>
              <a:t> </a:t>
            </a:r>
            <a:r>
              <a:rPr lang="en-GB" dirty="0" err="1"/>
              <a:t>używane</a:t>
            </a:r>
            <a:r>
              <a:rPr lang="en-GB" dirty="0"/>
              <a:t> jest w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kiedy</a:t>
            </a:r>
            <a:r>
              <a:rPr lang="en-GB" dirty="0"/>
              <a:t> </a:t>
            </a:r>
            <a:r>
              <a:rPr lang="en-GB" dirty="0" err="1"/>
              <a:t>chcemy</a:t>
            </a:r>
            <a:r>
              <a:rPr lang="en-GB" dirty="0"/>
              <a:t> </a:t>
            </a:r>
            <a:r>
              <a:rPr lang="en-GB" dirty="0" err="1"/>
              <a:t>robić</a:t>
            </a:r>
            <a:r>
              <a:rPr lang="en-GB" dirty="0"/>
              <a:t> </a:t>
            </a:r>
            <a:r>
              <a:rPr lang="en-GB" dirty="0" err="1"/>
              <a:t>online’owe</a:t>
            </a:r>
            <a:r>
              <a:rPr lang="en-GB" dirty="0"/>
              <a:t> </a:t>
            </a:r>
            <a:r>
              <a:rPr lang="en-GB" dirty="0" err="1"/>
              <a:t>analizy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</a:p>
          <a:p>
            <a:r>
              <a:rPr lang="en-GB" dirty="0" err="1"/>
              <a:t>Przeprocesowane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udostepiane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za </a:t>
            </a:r>
            <a:r>
              <a:rPr lang="en-GB" dirty="0" err="1"/>
              <a:t>posrednictwem</a:t>
            </a:r>
            <a:r>
              <a:rPr lang="en-GB" dirty="0"/>
              <a:t> </a:t>
            </a:r>
            <a:r>
              <a:rPr lang="en-GB" dirty="0" err="1"/>
              <a:t>aplikacji</a:t>
            </a:r>
            <a:r>
              <a:rPr lang="en-GB" dirty="0"/>
              <a:t> </a:t>
            </a:r>
            <a:r>
              <a:rPr lang="en-GB" dirty="0" err="1"/>
              <a:t>uztkownikowi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29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przetwarzanie</a:t>
            </a:r>
            <a:r>
              <a:rPr lang="en-GB" dirty="0"/>
              <a:t> </a:t>
            </a:r>
            <a:r>
              <a:rPr lang="en-GB" dirty="0" err="1"/>
              <a:t>duzych</a:t>
            </a:r>
            <a:r>
              <a:rPr lang="en-GB" dirty="0"/>
              <a:t> </a:t>
            </a:r>
            <a:r>
              <a:rPr lang="en-GB" dirty="0" err="1"/>
              <a:t>zbiorow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to </a:t>
            </a:r>
            <a:r>
              <a:rPr lang="en-GB" dirty="0" err="1"/>
              <a:t>ostatnio</a:t>
            </a:r>
            <a:r>
              <a:rPr lang="en-GB" dirty="0"/>
              <a:t> </a:t>
            </a:r>
            <a:r>
              <a:rPr lang="en-GB" dirty="0" err="1"/>
              <a:t>staje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popularne</a:t>
            </a:r>
            <a:r>
              <a:rPr lang="en-GB" dirty="0"/>
              <a:t> </a:t>
            </a:r>
            <a:r>
              <a:rPr lang="en-GB" dirty="0" err="1"/>
              <a:t>podejscie</a:t>
            </a:r>
            <a:r>
              <a:rPr lang="en-GB" dirty="0"/>
              <a:t> </a:t>
            </a:r>
            <a:r>
              <a:rPr lang="en-GB" dirty="0" err="1"/>
              <a:t>przewtarzania</a:t>
            </a:r>
            <a:r>
              <a:rPr lang="en-GB" dirty="0"/>
              <a:t> </a:t>
            </a:r>
            <a:r>
              <a:rPr lang="en-GB" dirty="0" err="1"/>
              <a:t>oparte</a:t>
            </a:r>
            <a:r>
              <a:rPr lang="en-GB" dirty="0"/>
              <a:t> o Data Lake.</a:t>
            </a:r>
          </a:p>
          <a:p>
            <a:r>
              <a:rPr lang="en-GB" dirty="0" err="1"/>
              <a:t>Koncepcja</a:t>
            </a:r>
            <a:r>
              <a:rPr lang="en-GB" dirty="0"/>
              <a:t> ta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mocno</a:t>
            </a:r>
            <a:r>
              <a:rPr lang="en-GB" dirty="0"/>
              <a:t> </a:t>
            </a:r>
            <a:r>
              <a:rPr lang="en-GB" dirty="0" err="1"/>
              <a:t>wpisuje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w </a:t>
            </a:r>
            <a:r>
              <a:rPr lang="en-GB" dirty="0" err="1"/>
              <a:t>architektura</a:t>
            </a:r>
            <a:r>
              <a:rPr lang="en-GB" dirty="0"/>
              <a:t> Lambda w process </a:t>
            </a:r>
            <a:r>
              <a:rPr lang="en-GB" dirty="0" err="1"/>
              <a:t>przetwarzania</a:t>
            </a:r>
            <a:r>
              <a:rPr lang="en-GB" dirty="0"/>
              <a:t> COLD Data</a:t>
            </a:r>
          </a:p>
          <a:p>
            <a:r>
              <a:rPr lang="en-GB" dirty="0" err="1"/>
              <a:t>Czym</a:t>
            </a:r>
            <a:r>
              <a:rPr lang="en-GB" dirty="0"/>
              <a:t> jest Data Lake ? CTO Pentaho James Dixon </a:t>
            </a:r>
            <a:r>
              <a:rPr lang="en-GB" dirty="0" err="1"/>
              <a:t>zdefiniowal</a:t>
            </a:r>
            <a:r>
              <a:rPr lang="en-GB" dirty="0"/>
              <a:t> data lake w </a:t>
            </a:r>
            <a:r>
              <a:rPr lang="en-GB" dirty="0" err="1"/>
              <a:t>nastepujacy</a:t>
            </a:r>
            <a:r>
              <a:rPr lang="en-GB" dirty="0"/>
              <a:t> </a:t>
            </a:r>
            <a:r>
              <a:rPr lang="en-GB" dirty="0" err="1"/>
              <a:t>sposob</a:t>
            </a:r>
            <a:r>
              <a:rPr lang="en-GB" dirty="0"/>
              <a:t> : </a:t>
            </a:r>
            <a:r>
              <a:rPr lang="en-GB" dirty="0" err="1"/>
              <a:t>jesli</a:t>
            </a:r>
            <a:r>
              <a:rPr lang="en-GB" dirty="0"/>
              <a:t> DW to </a:t>
            </a:r>
            <a:r>
              <a:rPr lang="en-GB" dirty="0" err="1"/>
              <a:t>magazyn</a:t>
            </a:r>
            <a:r>
              <a:rPr lang="en-GB" dirty="0"/>
              <a:t> z </a:t>
            </a:r>
            <a:r>
              <a:rPr lang="en-GB" dirty="0" err="1"/>
              <a:t>woda</a:t>
            </a:r>
            <a:r>
              <a:rPr lang="en-GB" dirty="0"/>
              <a:t> to DL do </a:t>
            </a:r>
            <a:r>
              <a:rPr lang="en-GB" dirty="0" err="1"/>
              <a:t>woda</a:t>
            </a:r>
            <a:r>
              <a:rPr lang="en-GB" dirty="0"/>
              <a:t> w </a:t>
            </a:r>
            <a:r>
              <a:rPr lang="en-GB" dirty="0" err="1"/>
              <a:t>naturalnej</a:t>
            </a:r>
            <a:r>
              <a:rPr lang="en-GB" dirty="0"/>
              <a:t> </a:t>
            </a:r>
            <a:r>
              <a:rPr lang="en-GB" dirty="0" err="1"/>
              <a:t>postaci</a:t>
            </a:r>
            <a:endParaRPr lang="en-GB" dirty="0"/>
          </a:p>
          <a:p>
            <a:r>
              <a:rPr lang="en-GB" dirty="0"/>
              <a:t>Jest </a:t>
            </a:r>
            <a:r>
              <a:rPr lang="en-GB" dirty="0" err="1"/>
              <a:t>jeszcze</a:t>
            </a:r>
            <a:r>
              <a:rPr lang="en-GB" dirty="0"/>
              <a:t> </a:t>
            </a:r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definicja</a:t>
            </a:r>
            <a:r>
              <a:rPr lang="en-GB" dirty="0"/>
              <a:t> DL – to ISASA –</a:t>
            </a:r>
            <a:r>
              <a:rPr lang="en-GB" dirty="0" err="1"/>
              <a:t>czyli</a:t>
            </a:r>
            <a:r>
              <a:rPr lang="en-GB" dirty="0"/>
              <a:t> </a:t>
            </a:r>
            <a:r>
              <a:rPr lang="en-GB" dirty="0" err="1"/>
              <a:t>skrot</a:t>
            </a:r>
            <a:r>
              <a:rPr lang="en-GB" dirty="0"/>
              <a:t> od Ingest Store Analyse Surface Act</a:t>
            </a:r>
          </a:p>
          <a:p>
            <a:r>
              <a:rPr lang="en-GB" dirty="0"/>
              <a:t>Z </a:t>
            </a:r>
            <a:r>
              <a:rPr lang="en-GB" dirty="0" err="1"/>
              <a:t>binesowego</a:t>
            </a:r>
            <a:r>
              <a:rPr lang="en-GB" dirty="0"/>
              <a:t> </a:t>
            </a:r>
            <a:r>
              <a:rPr lang="en-GB" dirty="0" err="1"/>
              <a:t>punktu</a:t>
            </a:r>
            <a:r>
              <a:rPr lang="en-GB" dirty="0"/>
              <a:t> </a:t>
            </a:r>
            <a:r>
              <a:rPr lang="en-GB" dirty="0" err="1"/>
              <a:t>widzenia</a:t>
            </a:r>
            <a:r>
              <a:rPr lang="en-GB" dirty="0"/>
              <a:t> </a:t>
            </a:r>
            <a:r>
              <a:rPr lang="en-GB" dirty="0" err="1"/>
              <a:t>najwazniejszy</a:t>
            </a:r>
            <a:r>
              <a:rPr lang="en-GB" dirty="0"/>
              <a:t> jest ACT –</a:t>
            </a:r>
            <a:r>
              <a:rPr lang="en-GB" dirty="0" err="1"/>
              <a:t>czy</a:t>
            </a:r>
            <a:r>
              <a:rPr lang="en-GB" dirty="0"/>
              <a:t> Make Me More Money</a:t>
            </a:r>
          </a:p>
          <a:p>
            <a:r>
              <a:rPr lang="en-GB" dirty="0" err="1"/>
              <a:t>Najogolniej</a:t>
            </a:r>
            <a:r>
              <a:rPr lang="en-GB" dirty="0"/>
              <a:t> </a:t>
            </a:r>
            <a:r>
              <a:rPr lang="en-GB" dirty="0" err="1"/>
              <a:t>mowiac</a:t>
            </a:r>
            <a:r>
              <a:rPr lang="en-GB" dirty="0"/>
              <a:t> DL to </a:t>
            </a:r>
            <a:r>
              <a:rPr lang="en-GB" dirty="0" err="1"/>
              <a:t>konetener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roznego</a:t>
            </a:r>
            <a:r>
              <a:rPr lang="en-GB" dirty="0"/>
              <a:t> </a:t>
            </a:r>
            <a:r>
              <a:rPr lang="en-GB" dirty="0" err="1"/>
              <a:t>rodzaju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– </a:t>
            </a:r>
            <a:r>
              <a:rPr lang="en-GB" dirty="0" err="1"/>
              <a:t>wrzucamy</a:t>
            </a:r>
            <a:r>
              <a:rPr lang="en-GB" dirty="0"/>
              <a:t> tam </a:t>
            </a:r>
            <a:r>
              <a:rPr lang="en-GB" dirty="0" err="1"/>
              <a:t>dowolne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I </a:t>
            </a:r>
            <a:r>
              <a:rPr lang="en-GB" dirty="0" err="1"/>
              <a:t>przetwarzamy</a:t>
            </a:r>
            <a:r>
              <a:rPr lang="en-GB" dirty="0"/>
              <a:t> jest w </a:t>
            </a:r>
            <a:r>
              <a:rPr lang="en-GB" dirty="0" err="1"/>
              <a:t>zaleznosci</a:t>
            </a:r>
            <a:r>
              <a:rPr lang="en-GB" dirty="0"/>
              <a:t> od </a:t>
            </a:r>
            <a:r>
              <a:rPr lang="en-GB" dirty="0" err="1"/>
              <a:t>potrzeb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94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</a:t>
            </a:r>
            <a:r>
              <a:rPr lang="en-GB" dirty="0" err="1"/>
              <a:t>wiemy</a:t>
            </a:r>
            <a:r>
              <a:rPr lang="en-GB" dirty="0"/>
              <a:t> </a:t>
            </a:r>
            <a:r>
              <a:rPr lang="en-GB" dirty="0" err="1"/>
              <a:t>juz</a:t>
            </a:r>
            <a:r>
              <a:rPr lang="en-GB" dirty="0"/>
              <a:t> </a:t>
            </a:r>
            <a:r>
              <a:rPr lang="en-GB" dirty="0" err="1"/>
              <a:t>czym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Big Data I </a:t>
            </a:r>
            <a:r>
              <a:rPr lang="en-GB" dirty="0" err="1"/>
              <a:t>jak</a:t>
            </a:r>
            <a:r>
              <a:rPr lang="en-GB" dirty="0"/>
              <a:t> je </a:t>
            </a:r>
            <a:r>
              <a:rPr lang="en-GB" dirty="0" err="1"/>
              <a:t>przetwarzac</a:t>
            </a:r>
            <a:r>
              <a:rPr lang="en-GB" dirty="0"/>
              <a:t> –</a:t>
            </a:r>
            <a:r>
              <a:rPr lang="en-GB" dirty="0" err="1"/>
              <a:t>sprobujmy</a:t>
            </a:r>
            <a:r>
              <a:rPr lang="en-GB" dirty="0"/>
              <a:t> </a:t>
            </a:r>
            <a:r>
              <a:rPr lang="en-GB" dirty="0" err="1"/>
              <a:t>zastosowac</a:t>
            </a:r>
            <a:r>
              <a:rPr lang="en-GB" dirty="0"/>
              <a:t> </a:t>
            </a:r>
            <a:r>
              <a:rPr lang="en-GB" dirty="0" err="1"/>
              <a:t>nasza</a:t>
            </a:r>
            <a:r>
              <a:rPr lang="en-GB" dirty="0"/>
              <a:t> </a:t>
            </a:r>
            <a:r>
              <a:rPr lang="en-GB" dirty="0" err="1"/>
              <a:t>wiedze</a:t>
            </a:r>
            <a:r>
              <a:rPr lang="en-GB" dirty="0"/>
              <a:t> w </a:t>
            </a:r>
            <a:r>
              <a:rPr lang="en-GB" dirty="0" err="1"/>
              <a:t>praktyce</a:t>
            </a:r>
            <a:r>
              <a:rPr lang="en-GB" dirty="0"/>
              <a:t>.</a:t>
            </a:r>
          </a:p>
          <a:p>
            <a:r>
              <a:rPr lang="en-GB" dirty="0" err="1"/>
              <a:t>Powiem</a:t>
            </a:r>
            <a:r>
              <a:rPr lang="en-GB" dirty="0"/>
              <a:t> </a:t>
            </a:r>
            <a:r>
              <a:rPr lang="en-GB" dirty="0" err="1"/>
              <a:t>teraz</a:t>
            </a:r>
            <a:r>
              <a:rPr lang="en-GB" dirty="0"/>
              <a:t> </a:t>
            </a:r>
            <a:r>
              <a:rPr lang="en-GB" dirty="0" err="1"/>
              <a:t>kilka</a:t>
            </a:r>
            <a:r>
              <a:rPr lang="en-GB" dirty="0"/>
              <a:t> slow o </a:t>
            </a:r>
            <a:r>
              <a:rPr lang="en-GB" dirty="0" err="1"/>
              <a:t>naszym</a:t>
            </a:r>
            <a:r>
              <a:rPr lang="en-GB" dirty="0"/>
              <a:t> </a:t>
            </a:r>
            <a:r>
              <a:rPr lang="en-GB" dirty="0" err="1"/>
              <a:t>projekcie</a:t>
            </a:r>
            <a:r>
              <a:rPr lang="en-GB" dirty="0"/>
              <a:t> (</a:t>
            </a:r>
            <a:r>
              <a:rPr lang="en-GB" dirty="0" err="1"/>
              <a:t>ktory</a:t>
            </a:r>
            <a:r>
              <a:rPr lang="en-GB" dirty="0"/>
              <a:t> </a:t>
            </a:r>
            <a:r>
              <a:rPr lang="en-GB" dirty="0" err="1"/>
              <a:t>jeszcze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skonczyl</a:t>
            </a:r>
            <a:r>
              <a:rPr lang="en-GB" dirty="0"/>
              <a:t>) </a:t>
            </a:r>
          </a:p>
          <a:p>
            <a:r>
              <a:rPr lang="en-GB" dirty="0" err="1"/>
              <a:t>Nasz</a:t>
            </a:r>
            <a:r>
              <a:rPr lang="en-GB" dirty="0"/>
              <a:t> project ma za </a:t>
            </a:r>
            <a:r>
              <a:rPr lang="en-GB" dirty="0" err="1"/>
              <a:t>zadanie</a:t>
            </a:r>
            <a:r>
              <a:rPr lang="en-GB" dirty="0"/>
              <a:t> </a:t>
            </a:r>
            <a:r>
              <a:rPr lang="en-GB" dirty="0" err="1"/>
              <a:t>przygotowac</a:t>
            </a:r>
            <a:r>
              <a:rPr lang="en-GB" dirty="0"/>
              <a:t> system, </a:t>
            </a:r>
            <a:r>
              <a:rPr lang="en-GB" dirty="0" err="1"/>
              <a:t>ktory</a:t>
            </a:r>
            <a:r>
              <a:rPr lang="en-GB" dirty="0"/>
              <a:t> </a:t>
            </a:r>
            <a:r>
              <a:rPr lang="en-GB" dirty="0" err="1"/>
              <a:t>bedzie</a:t>
            </a:r>
            <a:r>
              <a:rPr lang="en-GB" dirty="0"/>
              <a:t> </a:t>
            </a:r>
            <a:r>
              <a:rPr lang="en-GB" dirty="0" err="1"/>
              <a:t>odpowiedzialny</a:t>
            </a:r>
            <a:r>
              <a:rPr lang="en-GB" dirty="0"/>
              <a:t> za </a:t>
            </a:r>
            <a:r>
              <a:rPr lang="en-GB" dirty="0" err="1"/>
              <a:t>przetwarzanie</a:t>
            </a:r>
            <a:r>
              <a:rPr lang="en-GB" dirty="0"/>
              <a:t> </a:t>
            </a:r>
            <a:r>
              <a:rPr lang="en-GB" dirty="0" err="1"/>
              <a:t>duzych</a:t>
            </a:r>
            <a:r>
              <a:rPr lang="en-GB" dirty="0"/>
              <a:t> </a:t>
            </a:r>
            <a:r>
              <a:rPr lang="en-GB" dirty="0" err="1"/>
              <a:t>zbiorow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pochodzaych</a:t>
            </a:r>
            <a:r>
              <a:rPr lang="en-GB" dirty="0"/>
              <a:t> z </a:t>
            </a:r>
            <a:r>
              <a:rPr lang="en-GB" dirty="0" err="1"/>
              <a:t>urzadzanen</a:t>
            </a:r>
            <a:r>
              <a:rPr lang="en-GB" dirty="0"/>
              <a:t> </a:t>
            </a:r>
            <a:r>
              <a:rPr lang="en-GB" dirty="0" err="1"/>
              <a:t>pomiarowych</a:t>
            </a:r>
            <a:r>
              <a:rPr lang="en-GB" dirty="0"/>
              <a:t>.</a:t>
            </a:r>
          </a:p>
          <a:p>
            <a:r>
              <a:rPr lang="en-GB" dirty="0" err="1"/>
              <a:t>Mozemy</a:t>
            </a:r>
            <a:r>
              <a:rPr lang="en-GB" dirty="0"/>
              <a:t> </a:t>
            </a:r>
            <a:r>
              <a:rPr lang="en-GB" dirty="0" err="1"/>
              <a:t>przyjac</a:t>
            </a:r>
            <a:r>
              <a:rPr lang="en-GB" dirty="0"/>
              <a:t> ze </a:t>
            </a:r>
            <a:r>
              <a:rPr lang="en-GB" dirty="0" err="1"/>
              <a:t>przetwarzamy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z </a:t>
            </a:r>
            <a:r>
              <a:rPr lang="en-GB" dirty="0" err="1"/>
              <a:t>urzadzen</a:t>
            </a:r>
            <a:r>
              <a:rPr lang="en-GB" dirty="0"/>
              <a:t> </a:t>
            </a:r>
            <a:r>
              <a:rPr lang="en-GB" dirty="0" err="1"/>
              <a:t>Iot</a:t>
            </a:r>
            <a:r>
              <a:rPr lang="en-GB" dirty="0"/>
              <a:t> (</a:t>
            </a:r>
            <a:r>
              <a:rPr lang="en-GB" dirty="0" err="1"/>
              <a:t>okolo</a:t>
            </a:r>
            <a:r>
              <a:rPr lang="en-GB" dirty="0"/>
              <a:t> 400 000) ,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aktualnie</a:t>
            </a:r>
            <a:r>
              <a:rPr lang="en-GB" dirty="0"/>
              <a:t> </a:t>
            </a:r>
            <a:r>
              <a:rPr lang="en-GB" dirty="0" err="1"/>
              <a:t>zapisywane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baize </a:t>
            </a:r>
            <a:r>
              <a:rPr lang="en-GB" dirty="0" err="1"/>
              <a:t>danych</a:t>
            </a:r>
            <a:r>
              <a:rPr lang="en-GB" dirty="0"/>
              <a:t> w </a:t>
            </a:r>
            <a:r>
              <a:rPr lang="en-GB" dirty="0" err="1"/>
              <a:t>systemie</a:t>
            </a:r>
            <a:r>
              <a:rPr lang="en-GB" dirty="0"/>
              <a:t> </a:t>
            </a:r>
            <a:r>
              <a:rPr lang="en-GB" dirty="0" err="1"/>
              <a:t>OnPremise</a:t>
            </a:r>
            <a:r>
              <a:rPr lang="en-GB" dirty="0"/>
              <a:t> (</a:t>
            </a:r>
            <a:r>
              <a:rPr lang="en-GB" dirty="0" err="1"/>
              <a:t>lokalnie</a:t>
            </a:r>
            <a:r>
              <a:rPr lang="en-GB" dirty="0"/>
              <a:t>)</a:t>
            </a:r>
          </a:p>
          <a:p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torche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historycznych</a:t>
            </a:r>
            <a:r>
              <a:rPr lang="en-GB" dirty="0"/>
              <a:t> –troche to </a:t>
            </a:r>
            <a:r>
              <a:rPr lang="en-GB" dirty="0" err="1"/>
              <a:t>znaczy</a:t>
            </a:r>
            <a:r>
              <a:rPr lang="en-GB" dirty="0"/>
              <a:t> </a:t>
            </a:r>
            <a:r>
              <a:rPr lang="en-GB" dirty="0" err="1"/>
              <a:t>okolo</a:t>
            </a:r>
            <a:r>
              <a:rPr lang="en-GB" dirty="0"/>
              <a:t> 30 TB</a:t>
            </a:r>
          </a:p>
          <a:p>
            <a:r>
              <a:rPr lang="en-GB" dirty="0"/>
              <a:t>I </a:t>
            </a:r>
            <a:r>
              <a:rPr lang="en-GB" dirty="0" err="1"/>
              <a:t>dzienny</a:t>
            </a:r>
            <a:r>
              <a:rPr lang="en-GB" dirty="0"/>
              <a:t> load to </a:t>
            </a:r>
            <a:r>
              <a:rPr lang="en-GB" dirty="0" err="1"/>
              <a:t>okolo</a:t>
            </a:r>
            <a:r>
              <a:rPr lang="en-GB" dirty="0"/>
              <a:t> 15 GB </a:t>
            </a:r>
            <a:r>
              <a:rPr lang="en-GB" dirty="0" err="1"/>
              <a:t>danych</a:t>
            </a:r>
            <a:r>
              <a:rPr lang="en-GB" dirty="0"/>
              <a:t> </a:t>
            </a:r>
          </a:p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przetwarzanie</a:t>
            </a:r>
            <a:r>
              <a:rPr lang="en-GB" dirty="0"/>
              <a:t> to </a:t>
            </a:r>
            <a:r>
              <a:rPr lang="en-GB" dirty="0" err="1"/>
              <a:t>mamy</a:t>
            </a:r>
            <a:r>
              <a:rPr lang="en-GB" dirty="0"/>
              <a:t> do </a:t>
            </a:r>
            <a:r>
              <a:rPr lang="en-GB" dirty="0" err="1"/>
              <a:t>rozwiazania</a:t>
            </a:r>
            <a:r>
              <a:rPr lang="en-GB" dirty="0"/>
              <a:t> 7 </a:t>
            </a:r>
            <a:r>
              <a:rPr lang="en-GB" dirty="0" err="1"/>
              <a:t>problemow</a:t>
            </a:r>
            <a:r>
              <a:rPr lang="en-GB" dirty="0"/>
              <a:t> –co </a:t>
            </a:r>
            <a:r>
              <a:rPr lang="en-GB" dirty="0" err="1"/>
              <a:t>przeklada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zaimpelentowanie</a:t>
            </a:r>
            <a:r>
              <a:rPr lang="en-GB" dirty="0"/>
              <a:t> (</a:t>
            </a:r>
            <a:r>
              <a:rPr lang="en-GB" dirty="0" err="1"/>
              <a:t>wczesniej</a:t>
            </a:r>
            <a:r>
              <a:rPr lang="en-GB" dirty="0"/>
              <a:t> </a:t>
            </a:r>
            <a:r>
              <a:rPr lang="en-GB" dirty="0" err="1"/>
              <a:t>opracownych</a:t>
            </a:r>
            <a:r>
              <a:rPr lang="en-GB" dirty="0"/>
              <a:t> ) </a:t>
            </a:r>
            <a:r>
              <a:rPr lang="en-GB" dirty="0" err="1"/>
              <a:t>algortymow</a:t>
            </a:r>
            <a:r>
              <a:rPr lang="en-GB" dirty="0"/>
              <a:t> I </a:t>
            </a:r>
            <a:r>
              <a:rPr lang="en-GB" dirty="0" err="1"/>
              <a:t>uruchomienie</a:t>
            </a:r>
            <a:r>
              <a:rPr lang="en-GB" dirty="0"/>
              <a:t> I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pobraych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.</a:t>
            </a:r>
          </a:p>
          <a:p>
            <a:r>
              <a:rPr lang="en-GB" dirty="0"/>
              <a:t>Dane </a:t>
            </a:r>
            <a:r>
              <a:rPr lang="en-GB" dirty="0" err="1"/>
              <a:t>beda</a:t>
            </a:r>
            <a:r>
              <a:rPr lang="en-GB" dirty="0"/>
              <a:t> </a:t>
            </a:r>
            <a:r>
              <a:rPr lang="en-GB" dirty="0" err="1"/>
              <a:t>przetawarzane</a:t>
            </a:r>
            <a:r>
              <a:rPr lang="en-GB" dirty="0"/>
              <a:t> w </a:t>
            </a:r>
            <a:r>
              <a:rPr lang="en-GB" dirty="0" err="1"/>
              <a:t>trybie</a:t>
            </a:r>
            <a:r>
              <a:rPr lang="en-GB" dirty="0"/>
              <a:t> </a:t>
            </a:r>
            <a:r>
              <a:rPr lang="en-GB" dirty="0" err="1"/>
              <a:t>batchowy</a:t>
            </a:r>
            <a:r>
              <a:rPr lang="en-GB" dirty="0"/>
              <a:t> – </a:t>
            </a:r>
            <a:r>
              <a:rPr lang="en-GB" dirty="0" err="1"/>
              <a:t>dzienny</a:t>
            </a:r>
            <a:r>
              <a:rPr lang="en-GB" dirty="0"/>
              <a:t> load</a:t>
            </a:r>
          </a:p>
          <a:p>
            <a:r>
              <a:rPr lang="en-GB" dirty="0"/>
              <a:t>Na </a:t>
            </a:r>
            <a:r>
              <a:rPr lang="en-GB" dirty="0" err="1"/>
              <a:t>wyjsciu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zapreznewac</a:t>
            </a:r>
            <a:r>
              <a:rPr lang="en-GB" dirty="0"/>
              <a:t> </a:t>
            </a:r>
            <a:r>
              <a:rPr lang="en-GB" dirty="0" err="1"/>
              <a:t>uzytkownikowi</a:t>
            </a:r>
            <a:r>
              <a:rPr lang="en-GB" dirty="0"/>
              <a:t> </a:t>
            </a:r>
            <a:r>
              <a:rPr lang="en-GB" dirty="0" err="1"/>
              <a:t>wyniki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w </a:t>
            </a:r>
            <a:r>
              <a:rPr lang="en-GB" dirty="0" err="1"/>
              <a:t>posiaci</a:t>
            </a:r>
            <a:r>
              <a:rPr lang="en-GB" dirty="0"/>
              <a:t> KPI , </a:t>
            </a:r>
            <a:r>
              <a:rPr lang="en-GB" dirty="0" err="1"/>
              <a:t>stowrzyc</a:t>
            </a:r>
            <a:r>
              <a:rPr lang="en-GB" dirty="0"/>
              <a:t> </a:t>
            </a:r>
            <a:r>
              <a:rPr lang="en-GB" dirty="0" err="1"/>
              <a:t>wizualizacji</a:t>
            </a:r>
            <a:r>
              <a:rPr lang="en-GB" dirty="0"/>
              <a:t> </a:t>
            </a:r>
            <a:r>
              <a:rPr lang="en-GB" dirty="0" err="1"/>
              <a:t>tych</a:t>
            </a:r>
            <a:r>
              <a:rPr lang="en-GB" dirty="0"/>
              <a:t> KPI w </a:t>
            </a:r>
            <a:r>
              <a:rPr lang="en-GB" dirty="0" err="1"/>
              <a:t>postaci</a:t>
            </a:r>
            <a:r>
              <a:rPr lang="en-GB" dirty="0"/>
              <a:t> </a:t>
            </a:r>
            <a:r>
              <a:rPr lang="en-GB" dirty="0" err="1"/>
              <a:t>wyrkresow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mapie</a:t>
            </a:r>
            <a:endParaRPr lang="en-GB" dirty="0"/>
          </a:p>
          <a:p>
            <a:r>
              <a:rPr lang="en-GB" dirty="0"/>
              <a:t>I co </a:t>
            </a:r>
            <a:r>
              <a:rPr lang="en-GB" dirty="0" err="1"/>
              <a:t>bylo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</a:t>
            </a:r>
            <a:r>
              <a:rPr lang="en-GB" dirty="0" err="1"/>
              <a:t>duzym</a:t>
            </a:r>
            <a:r>
              <a:rPr lang="en-GB" dirty="0"/>
              <a:t> </a:t>
            </a:r>
            <a:r>
              <a:rPr lang="en-GB" dirty="0" err="1"/>
              <a:t>zaskoczeniem</a:t>
            </a:r>
            <a:r>
              <a:rPr lang="en-GB" dirty="0"/>
              <a:t>, </a:t>
            </a:r>
            <a:r>
              <a:rPr lang="en-GB" dirty="0" err="1"/>
              <a:t>mamy</a:t>
            </a:r>
            <a:r>
              <a:rPr lang="en-GB" dirty="0"/>
              <a:t> z </a:t>
            </a:r>
            <a:r>
              <a:rPr lang="en-GB" dirty="0" err="1"/>
              <a:t>poziomu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systemu</a:t>
            </a:r>
            <a:r>
              <a:rPr lang="en-GB" dirty="0"/>
              <a:t> </a:t>
            </a:r>
            <a:r>
              <a:rPr lang="en-GB" dirty="0" err="1"/>
              <a:t>dostep</a:t>
            </a:r>
            <a:r>
              <a:rPr lang="en-GB" dirty="0"/>
              <a:t> do </a:t>
            </a:r>
            <a:r>
              <a:rPr lang="en-GB" dirty="0" err="1"/>
              <a:t>surowych</a:t>
            </a:r>
            <a:r>
              <a:rPr lang="en-GB" dirty="0"/>
              <a:t> , no </a:t>
            </a:r>
            <a:r>
              <a:rPr lang="en-GB" dirty="0" err="1"/>
              <a:t>moze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calkiem</a:t>
            </a:r>
            <a:r>
              <a:rPr lang="en-GB" dirty="0"/>
              <a:t> </a:t>
            </a:r>
            <a:r>
              <a:rPr lang="en-GB" dirty="0" err="1"/>
              <a:t>surowych</a:t>
            </a:r>
            <a:r>
              <a:rPr lang="en-GB" dirty="0"/>
              <a:t> </a:t>
            </a:r>
            <a:r>
              <a:rPr lang="en-GB" dirty="0" err="1"/>
              <a:t>bo</a:t>
            </a:r>
            <a:r>
              <a:rPr lang="en-GB" dirty="0"/>
              <a:t> </a:t>
            </a:r>
            <a:r>
              <a:rPr lang="en-GB" dirty="0" err="1"/>
              <a:t>zwalidowanych</a:t>
            </a:r>
            <a:r>
              <a:rPr lang="en-GB" dirty="0"/>
              <a:t> I </a:t>
            </a:r>
            <a:r>
              <a:rPr lang="en-GB" dirty="0" err="1"/>
              <a:t>oszacowaych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</a:p>
          <a:p>
            <a:r>
              <a:rPr lang="en-GB" dirty="0" err="1"/>
              <a:t>Dlaczego</a:t>
            </a:r>
            <a:r>
              <a:rPr lang="en-GB" dirty="0"/>
              <a:t> </a:t>
            </a:r>
            <a:r>
              <a:rPr lang="en-GB" dirty="0" err="1"/>
              <a:t>bylo</a:t>
            </a:r>
            <a:r>
              <a:rPr lang="en-GB" dirty="0"/>
              <a:t> to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</a:t>
            </a:r>
            <a:r>
              <a:rPr lang="en-GB" dirty="0" err="1"/>
              <a:t>zaskoczeniem</a:t>
            </a:r>
            <a:r>
              <a:rPr lang="en-GB" dirty="0"/>
              <a:t> –</a:t>
            </a:r>
            <a:r>
              <a:rPr lang="en-GB" dirty="0" err="1"/>
              <a:t>poniewaz</a:t>
            </a:r>
            <a:r>
              <a:rPr lang="en-GB" dirty="0"/>
              <a:t> </a:t>
            </a:r>
            <a:r>
              <a:rPr lang="en-GB" dirty="0" err="1"/>
              <a:t>zwykle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przewarzamy</a:t>
            </a:r>
            <a:r>
              <a:rPr lang="en-GB" dirty="0"/>
              <a:t> Big Data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wyjscie</a:t>
            </a:r>
            <a:r>
              <a:rPr lang="en-GB" dirty="0"/>
              <a:t> </a:t>
            </a:r>
            <a:r>
              <a:rPr lang="en-GB" dirty="0" err="1"/>
              <a:t>zwykle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wyniki</a:t>
            </a:r>
            <a:r>
              <a:rPr lang="en-GB" dirty="0"/>
              <a:t> </a:t>
            </a:r>
            <a:r>
              <a:rPr lang="en-GB" dirty="0" err="1"/>
              <a:t>procesowania</a:t>
            </a:r>
            <a:r>
              <a:rPr lang="en-GB" dirty="0"/>
              <a:t>,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duzo</a:t>
            </a:r>
            <a:r>
              <a:rPr lang="en-GB" dirty="0"/>
              <a:t> </a:t>
            </a:r>
            <a:r>
              <a:rPr lang="en-GB" dirty="0" err="1"/>
              <a:t>duzo</a:t>
            </a:r>
            <a:r>
              <a:rPr lang="en-GB" dirty="0"/>
              <a:t> </a:t>
            </a:r>
            <a:r>
              <a:rPr lang="en-GB" dirty="0" err="1"/>
              <a:t>mniejsze</a:t>
            </a:r>
            <a:r>
              <a:rPr lang="en-GB" dirty="0"/>
              <a:t> </a:t>
            </a:r>
            <a:r>
              <a:rPr lang="en-GB" dirty="0" err="1"/>
              <a:t>niz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wejsciowe</a:t>
            </a:r>
            <a:r>
              <a:rPr lang="en-GB" dirty="0"/>
              <a:t>.</a:t>
            </a:r>
          </a:p>
          <a:p>
            <a:r>
              <a:rPr lang="en-GB" dirty="0" err="1"/>
              <a:t>Tutaj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miec</a:t>
            </a:r>
            <a:r>
              <a:rPr lang="en-GB" dirty="0"/>
              <a:t> </a:t>
            </a:r>
            <a:r>
              <a:rPr lang="en-GB" dirty="0" err="1"/>
              <a:t>mozliwosc</a:t>
            </a:r>
            <a:r>
              <a:rPr lang="en-GB" dirty="0"/>
              <a:t> </a:t>
            </a:r>
            <a:r>
              <a:rPr lang="en-GB" dirty="0" err="1"/>
              <a:t>przegladania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pomiarowych</a:t>
            </a:r>
            <a:r>
              <a:rPr lang="en-GB" dirty="0"/>
              <a:t> z </a:t>
            </a:r>
            <a:r>
              <a:rPr lang="en-GB" dirty="0" err="1"/>
              <a:t>danego</a:t>
            </a:r>
            <a:r>
              <a:rPr lang="en-GB" dirty="0"/>
              <a:t> </a:t>
            </a:r>
            <a:r>
              <a:rPr lang="en-GB" dirty="0" err="1"/>
              <a:t>urzadzenia</a:t>
            </a:r>
            <a:r>
              <a:rPr lang="en-GB" dirty="0"/>
              <a:t> . 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0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NORM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94097" y="857468"/>
            <a:ext cx="3493321" cy="957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spc="225">
                <a:latin typeface="Malleable-FP" panose="00000500000000000000" pitchFamily="50" charset="0"/>
              </a:defRPr>
            </a:lvl1pPr>
          </a:lstStyle>
          <a:p>
            <a:pPr lvl="0"/>
            <a:r>
              <a:rPr lang="pl-PL" dirty="0" err="1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2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465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4885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5595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6288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6194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6703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" y="2"/>
            <a:ext cx="9137649" cy="685799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727688" y="4773150"/>
            <a:ext cx="5760640" cy="618948"/>
          </a:xfrm>
        </p:spPr>
        <p:txBody>
          <a:bodyPr anchor="b"/>
          <a:lstStyle>
            <a:lvl1pPr marL="0" indent="0" algn="ctr">
              <a:buNone/>
              <a:defRPr sz="3200" b="1" baseline="0">
                <a:solidFill>
                  <a:srgbClr val="FF710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l-PL" dirty="0"/>
              <a:t>Imię i nazwisko prelegenta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5616" y="3140969"/>
            <a:ext cx="6912768" cy="1536172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Tytuł prezentacji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04399" y="5541235"/>
            <a:ext cx="5760640" cy="445244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l-PL" dirty="0"/>
              <a:t>adres@future-processing.com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88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2934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2792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8012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876779" y="2028044"/>
            <a:ext cx="4572000" cy="196207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4050" b="1" dirty="0">
                <a:solidFill>
                  <a:schemeClr val="accent2">
                    <a:lumMod val="75000"/>
                  </a:schemeClr>
                </a:solidFill>
              </a:rPr>
              <a:t>QUESTIONS </a:t>
            </a:r>
          </a:p>
          <a:p>
            <a:pPr lvl="0" algn="ctr"/>
            <a:r>
              <a:rPr lang="pl-PL" sz="405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&amp;</a:t>
            </a:r>
          </a:p>
          <a:p>
            <a:pPr lvl="0" algn="ctr"/>
            <a:r>
              <a:rPr lang="pl-PL" sz="405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ANSWERS</a:t>
            </a:r>
            <a:endParaRPr lang="en-US" sz="405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39129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015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0530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56123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68047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90004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996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44051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41334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NORM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94097" y="857468"/>
            <a:ext cx="3493321" cy="957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spc="225">
                <a:latin typeface="Malleable-FP" panose="00000500000000000000" pitchFamily="50" charset="0"/>
              </a:defRPr>
            </a:lvl1pPr>
          </a:lstStyle>
          <a:p>
            <a:pPr lvl="0"/>
            <a:r>
              <a:rPr lang="pl-PL" dirty="0" err="1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298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7674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742950" y="2707839"/>
            <a:ext cx="4572000" cy="71558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4050" b="1" dirty="0">
                <a:solidFill>
                  <a:schemeClr val="accent2">
                    <a:lumMod val="75000"/>
                  </a:schemeClr>
                </a:solidFill>
              </a:rPr>
              <a:t>THANK YOU!</a:t>
            </a:r>
            <a:endParaRPr lang="en-US" sz="405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70169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2355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05434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58681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81187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89860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50305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99786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40749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48062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015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E24B-F92D-460A-B1CB-768D464D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81028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E24B-F92D-460A-B1CB-768D464D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900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3398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530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8440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6267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5404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6055" y="499733"/>
            <a:ext cx="55103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 Thin" panose="00000500000000000000" pitchFamily="50" charset="0"/>
              </a:rPr>
              <a:t>Big Data + Lambda Architecture + Azure 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4DAD766-6EF3-44ED-873B-049203AF4B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51368" y="394078"/>
            <a:ext cx="2925040" cy="41343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94F8B33-1181-4A59-AFB7-C9CE85C267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" y="2429435"/>
            <a:ext cx="934571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E808BD24-D1B1-496A-9332-64E0ACE41BD9}"/>
              </a:ext>
            </a:extLst>
          </p:cNvPr>
          <p:cNvSpPr txBox="1"/>
          <p:nvPr userDrawn="1"/>
        </p:nvSpPr>
        <p:spPr>
          <a:xfrm>
            <a:off x="6902050" y="6289201"/>
            <a:ext cx="4047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6412458-DE38-4AA7-8B61-782768E415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51368" y="394078"/>
            <a:ext cx="2925040" cy="41343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2883AA-99FA-47D9-866C-AE2E3F2E22B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" y="2429435"/>
            <a:ext cx="934571" cy="4229098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B93437F-B4B0-4902-9A87-8E5F539D43C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008929" y="1646785"/>
            <a:ext cx="4976457" cy="449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1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1DBA34D1-E3A8-44C5-AE40-0E1F6772FFA9}"/>
              </a:ext>
            </a:extLst>
          </p:cNvPr>
          <p:cNvSpPr txBox="1"/>
          <p:nvPr userDrawn="1"/>
        </p:nvSpPr>
        <p:spPr>
          <a:xfrm>
            <a:off x="6902050" y="6289201"/>
            <a:ext cx="4047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8" name="Obraz 10">
            <a:extLst>
              <a:ext uri="{FF2B5EF4-FFF2-40B4-BE49-F238E27FC236}">
                <a16:creationId xmlns:a16="http://schemas.microsoft.com/office/drawing/2014/main" id="{C3104D20-4FFB-417D-A152-1D5FE9B2E27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751368" y="394078"/>
            <a:ext cx="2925040" cy="413433"/>
          </a:xfrm>
          <a:prstGeom prst="rect">
            <a:avLst/>
          </a:prstGeom>
        </p:spPr>
      </p:pic>
      <p:pic>
        <p:nvPicPr>
          <p:cNvPr id="9" name="Obraz 3">
            <a:extLst>
              <a:ext uri="{FF2B5EF4-FFF2-40B4-BE49-F238E27FC236}">
                <a16:creationId xmlns:a16="http://schemas.microsoft.com/office/drawing/2014/main" id="{9B675B45-10B0-4C37-ACAB-8DAD1A9958F9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414441" y="898139"/>
            <a:ext cx="4528855" cy="5391065"/>
          </a:xfrm>
          <a:prstGeom prst="rect">
            <a:avLst/>
          </a:prstGeom>
        </p:spPr>
      </p:pic>
      <p:pic>
        <p:nvPicPr>
          <p:cNvPr id="10" name="Obraz 4">
            <a:extLst>
              <a:ext uri="{FF2B5EF4-FFF2-40B4-BE49-F238E27FC236}">
                <a16:creationId xmlns:a16="http://schemas.microsoft.com/office/drawing/2014/main" id="{225F3684-1CD8-48FF-95D8-726236451C2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" y="2429435"/>
            <a:ext cx="934571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70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EBDD3-B8E7-4CF3-94CD-87FD1D322F97}"/>
              </a:ext>
            </a:extLst>
          </p:cNvPr>
          <p:cNvSpPr txBox="1"/>
          <p:nvPr userDrawn="1"/>
        </p:nvSpPr>
        <p:spPr>
          <a:xfrm>
            <a:off x="606055" y="499733"/>
            <a:ext cx="55103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 Thin" panose="00000500000000000000" pitchFamily="50" charset="0"/>
              </a:rPr>
              <a:t>Big Data + Lambda Architecture + Azure </a:t>
            </a:r>
          </a:p>
        </p:txBody>
      </p:sp>
      <p:pic>
        <p:nvPicPr>
          <p:cNvPr id="8" name="Obraz 10">
            <a:extLst>
              <a:ext uri="{FF2B5EF4-FFF2-40B4-BE49-F238E27FC236}">
                <a16:creationId xmlns:a16="http://schemas.microsoft.com/office/drawing/2014/main" id="{D676962F-1382-4C8A-B20E-9B2AA10114D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751368" y="394078"/>
            <a:ext cx="2925040" cy="413433"/>
          </a:xfrm>
          <a:prstGeom prst="rect">
            <a:avLst/>
          </a:prstGeom>
        </p:spPr>
      </p:pic>
      <p:pic>
        <p:nvPicPr>
          <p:cNvPr id="9" name="Obraz 4">
            <a:extLst>
              <a:ext uri="{FF2B5EF4-FFF2-40B4-BE49-F238E27FC236}">
                <a16:creationId xmlns:a16="http://schemas.microsoft.com/office/drawing/2014/main" id="{E1A2E13C-AF3E-4755-B226-0FD1F5B4BCA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" y="2429435"/>
            <a:ext cx="934571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9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A3F2BD4-5F2C-43AF-A269-FEE6648DAB0E}"/>
              </a:ext>
            </a:extLst>
          </p:cNvPr>
          <p:cNvSpPr txBox="1"/>
          <p:nvPr userDrawn="1"/>
        </p:nvSpPr>
        <p:spPr>
          <a:xfrm>
            <a:off x="6902050" y="6289201"/>
            <a:ext cx="4047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E6AA5391-B1F2-4D63-97E9-E0E77659C0A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751368" y="394078"/>
            <a:ext cx="2925040" cy="413433"/>
          </a:xfrm>
          <a:prstGeom prst="rect">
            <a:avLst/>
          </a:prstGeom>
        </p:spPr>
      </p:pic>
      <p:pic>
        <p:nvPicPr>
          <p:cNvPr id="9" name="Obraz 7">
            <a:extLst>
              <a:ext uri="{FF2B5EF4-FFF2-40B4-BE49-F238E27FC236}">
                <a16:creationId xmlns:a16="http://schemas.microsoft.com/office/drawing/2014/main" id="{71496F7D-5D88-4C86-9221-F36A4334DCE9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" y="2429435"/>
            <a:ext cx="934571" cy="4229098"/>
          </a:xfrm>
          <a:prstGeom prst="rect">
            <a:avLst/>
          </a:prstGeom>
        </p:spPr>
      </p:pic>
      <p:pic>
        <p:nvPicPr>
          <p:cNvPr id="10" name="Obraz 2">
            <a:extLst>
              <a:ext uri="{FF2B5EF4-FFF2-40B4-BE49-F238E27FC236}">
                <a16:creationId xmlns:a16="http://schemas.microsoft.com/office/drawing/2014/main" id="{540C44C8-E0C8-416B-97C9-03AF44DE3E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008929" y="1646785"/>
            <a:ext cx="4976457" cy="449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5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6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9.png"/><Relationship Id="rId5" Type="http://schemas.openxmlformats.org/officeDocument/2006/relationships/image" Target="../media/image16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31.jpeg"/><Relationship Id="rId15" Type="http://schemas.openxmlformats.org/officeDocument/2006/relationships/image" Target="../media/image36.png"/><Relationship Id="rId10" Type="http://schemas.openxmlformats.org/officeDocument/2006/relationships/image" Target="../media/image14.png"/><Relationship Id="rId4" Type="http://schemas.openxmlformats.org/officeDocument/2006/relationships/image" Target="../media/image30.png"/><Relationship Id="rId9" Type="http://schemas.openxmlformats.org/officeDocument/2006/relationships/image" Target="../media/image13.png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.png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4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tkrawczyk@future-processing.co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Tomasz Krawczyk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3236978"/>
            <a:ext cx="6912768" cy="1536172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b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27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Praktyczne</a:t>
            </a:r>
            <a:r>
              <a:rPr lang="en-US" sz="27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7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wykorzystanie</a:t>
            </a:r>
            <a:r>
              <a:rPr lang="en-US" sz="27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7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architektury</a:t>
            </a:r>
            <a:r>
              <a:rPr lang="en-US" sz="27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 </a:t>
            </a:r>
            <a:br>
              <a:rPr lang="en-US" sz="27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2700" b="1" dirty="0">
                <a:solidFill>
                  <a:srgbClr val="FF7100"/>
                </a:solidFill>
                <a:latin typeface="+mn-lt"/>
                <a:ea typeface="+mn-ea"/>
                <a:cs typeface="+mn-cs"/>
              </a:rPr>
              <a:t>Lambda </a:t>
            </a:r>
            <a:r>
              <a:rPr lang="en-US" sz="27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do </a:t>
            </a:r>
            <a:r>
              <a:rPr lang="en-US" sz="27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przetwarzania</a:t>
            </a:r>
            <a:r>
              <a:rPr lang="en-US" sz="27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700" b="1" dirty="0">
                <a:solidFill>
                  <a:srgbClr val="FF7100"/>
                </a:solidFill>
                <a:latin typeface="+mn-lt"/>
                <a:ea typeface="+mn-ea"/>
                <a:cs typeface="+mn-cs"/>
              </a:rPr>
              <a:t>Big Data </a:t>
            </a:r>
            <a:br>
              <a:rPr lang="en-US" sz="2700" b="1" dirty="0">
                <a:solidFill>
                  <a:srgbClr val="EF942F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27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na</a:t>
            </a:r>
            <a:r>
              <a:rPr lang="en-US" sz="27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7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platformie</a:t>
            </a:r>
            <a:r>
              <a:rPr lang="en-US" sz="27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700" b="1" dirty="0">
                <a:solidFill>
                  <a:srgbClr val="FF7100"/>
                </a:solidFill>
                <a:latin typeface="+mn-lt"/>
                <a:ea typeface="+mn-ea"/>
                <a:cs typeface="+mn-cs"/>
              </a:rPr>
              <a:t>Azure</a:t>
            </a:r>
            <a:r>
              <a:rPr lang="en-US" sz="3600" b="1" dirty="0">
                <a:solidFill>
                  <a:srgbClr val="FF7100"/>
                </a:solidFill>
                <a:latin typeface="+mn-lt"/>
                <a:ea typeface="+mn-ea"/>
                <a:cs typeface="+mn-cs"/>
              </a:rPr>
              <a:t> </a:t>
            </a:r>
            <a:br>
              <a:rPr lang="en-US" b="1" dirty="0">
                <a:solidFill>
                  <a:srgbClr val="EF942F"/>
                </a:solidFill>
                <a:latin typeface="Calibri" panose="020F0502020204030204"/>
                <a:ea typeface="+mn-ea"/>
                <a:cs typeface="+mn-cs"/>
              </a:rPr>
            </a:br>
            <a:endParaRPr lang="pl-P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tkrawczyk@future-processing.com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66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C7CA0B-A08F-4F2D-8529-27D9EBCC3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6286" y="909037"/>
            <a:ext cx="7787905" cy="717974"/>
          </a:xfrm>
        </p:spPr>
        <p:txBody>
          <a:bodyPr>
            <a:noAutofit/>
          </a:bodyPr>
          <a:lstStyle/>
          <a:p>
            <a:r>
              <a:rPr lang="en-GB" sz="3400" b="1" dirty="0">
                <a:solidFill>
                  <a:srgbClr val="FF7100"/>
                </a:solidFill>
                <a:latin typeface="+mn-lt"/>
              </a:rPr>
              <a:t>Big Data Project – Basic Concept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  <a:p>
            <a:endParaRPr lang="pl-PL" sz="3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42876-F35E-4586-B527-89FB87F5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3" y="1950706"/>
            <a:ext cx="8287508" cy="424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44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3FFB81-0DCC-4A79-AB46-F08D2A5131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9131" y="1002474"/>
            <a:ext cx="8549903" cy="717974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rgbClr val="FF7100"/>
                </a:solidFill>
                <a:latin typeface="+mn-lt"/>
              </a:rPr>
              <a:t>Azure – Lambda architecture (Cold Path)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5D9F385-1877-4B58-A1C5-DE0A13278F33}"/>
              </a:ext>
            </a:extLst>
          </p:cNvPr>
          <p:cNvGrpSpPr/>
          <p:nvPr/>
        </p:nvGrpSpPr>
        <p:grpSpPr>
          <a:xfrm>
            <a:off x="1253167" y="2976135"/>
            <a:ext cx="1052107" cy="1919565"/>
            <a:chOff x="2505841" y="3187073"/>
            <a:chExt cx="1901459" cy="2878980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D2BB6FF0-031F-4D33-B36E-DFAE3A402EB1}"/>
                </a:ext>
              </a:extLst>
            </p:cNvPr>
            <p:cNvGrpSpPr/>
            <p:nvPr/>
          </p:nvGrpSpPr>
          <p:grpSpPr>
            <a:xfrm>
              <a:off x="2505841" y="3187073"/>
              <a:ext cx="1847325" cy="2091638"/>
              <a:chOff x="2505841" y="3187073"/>
              <a:chExt cx="1847325" cy="2091638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0B9E7221-4DF7-40E5-8E6F-6993F284BE22}"/>
                  </a:ext>
                </a:extLst>
              </p:cNvPr>
              <p:cNvGrpSpPr/>
              <p:nvPr/>
            </p:nvGrpSpPr>
            <p:grpSpPr>
              <a:xfrm>
                <a:off x="2505841" y="3187073"/>
                <a:ext cx="1847325" cy="2028691"/>
                <a:chOff x="2505841" y="3187073"/>
                <a:chExt cx="1847325" cy="2028691"/>
              </a:xfrm>
            </p:grpSpPr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D8840CDB-8128-42BB-8BD4-C3A2010F9DDD}"/>
                    </a:ext>
                  </a:extLst>
                </p:cNvPr>
                <p:cNvSpPr/>
                <p:nvPr/>
              </p:nvSpPr>
              <p:spPr>
                <a:xfrm>
                  <a:off x="3028893" y="3742914"/>
                  <a:ext cx="1324273" cy="147285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pic>
              <p:nvPicPr>
                <p:cNvPr id="175" name="Picture 174">
                  <a:extLst>
                    <a:ext uri="{FF2B5EF4-FFF2-40B4-BE49-F238E27FC236}">
                      <a16:creationId xmlns:a16="http://schemas.microsoft.com/office/drawing/2014/main" id="{8E86C10C-7080-40D4-BA21-6F737BB457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1450" y="3877293"/>
                  <a:ext cx="513579" cy="513578"/>
                </a:xfrm>
                <a:prstGeom prst="rect">
                  <a:avLst/>
                </a:prstGeom>
              </p:spPr>
            </p:pic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D76F99A0-EC74-48CC-AAB6-4466BD6BC9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05841" y="4577420"/>
                  <a:ext cx="483626" cy="6248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72F4F61B-8C9D-4406-9B20-01E7422FED35}"/>
                    </a:ext>
                  </a:extLst>
                </p:cNvPr>
                <p:cNvSpPr txBox="1"/>
                <p:nvPr/>
              </p:nvSpPr>
              <p:spPr>
                <a:xfrm>
                  <a:off x="3183696" y="3187073"/>
                  <a:ext cx="1062684" cy="481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14350">
                    <a:lnSpc>
                      <a:spcPct val="90000"/>
                    </a:lnSpc>
                    <a:defRPr/>
                  </a:pPr>
                  <a:r>
                    <a:rPr lang="pl-PL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Ingest</a:t>
                  </a:r>
                </a:p>
              </p:txBody>
            </p:sp>
          </p:grp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05CEF827-AA90-48D2-9CCC-180F78B809B2}"/>
                  </a:ext>
                </a:extLst>
              </p:cNvPr>
              <p:cNvSpPr txBox="1"/>
              <p:nvPr/>
            </p:nvSpPr>
            <p:spPr>
              <a:xfrm>
                <a:off x="3146399" y="4517062"/>
                <a:ext cx="1113276" cy="761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14350">
                  <a:lnSpc>
                    <a:spcPct val="90000"/>
                  </a:lnSpc>
                  <a:defRPr/>
                </a:pPr>
                <a:r>
                  <a:rPr lang="pl-PL" sz="10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Azure Data Factory</a:t>
                </a:r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A7A49AA-3CD5-4915-B745-FA0E28555148}"/>
                </a:ext>
              </a:extLst>
            </p:cNvPr>
            <p:cNvSpPr txBox="1"/>
            <p:nvPr/>
          </p:nvSpPr>
          <p:spPr>
            <a:xfrm>
              <a:off x="3053877" y="5352205"/>
              <a:ext cx="1353423" cy="713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lnSpc>
                  <a:spcPct val="90000"/>
                </a:lnSpc>
                <a:defRPr/>
              </a:pPr>
              <a:r>
                <a:rPr lang="en-GB" sz="2100" b="1" kern="0" dirty="0">
                  <a:solidFill>
                    <a:srgbClr val="FF7100"/>
                  </a:solidFill>
                </a:rPr>
                <a:t>PULL</a:t>
              </a:r>
              <a:endParaRPr lang="pl-PL" sz="2100" b="1" kern="0" dirty="0">
                <a:solidFill>
                  <a:srgbClr val="FF7100"/>
                </a:solidFill>
              </a:endParaRPr>
            </a:p>
          </p:txBody>
        </p:sp>
      </p:grpSp>
      <p:grpSp>
        <p:nvGrpSpPr>
          <p:cNvPr id="4" name="Grupa 3">
            <a:extLst>
              <a:ext uri="{FF2B5EF4-FFF2-40B4-BE49-F238E27FC236}">
                <a16:creationId xmlns:a16="http://schemas.microsoft.com/office/drawing/2014/main" id="{AD34F8CD-47BC-4C62-8E29-8706C29E1C84}"/>
              </a:ext>
            </a:extLst>
          </p:cNvPr>
          <p:cNvGrpSpPr/>
          <p:nvPr/>
        </p:nvGrpSpPr>
        <p:grpSpPr>
          <a:xfrm>
            <a:off x="632681" y="2597636"/>
            <a:ext cx="612965" cy="2096115"/>
            <a:chOff x="678070" y="3306024"/>
            <a:chExt cx="612965" cy="2096115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5658FF2-9115-44D4-8D9E-B80FE9AAC780}"/>
                </a:ext>
              </a:extLst>
            </p:cNvPr>
            <p:cNvGrpSpPr/>
            <p:nvPr/>
          </p:nvGrpSpPr>
          <p:grpSpPr>
            <a:xfrm>
              <a:off x="678070" y="3830036"/>
              <a:ext cx="612965" cy="757833"/>
              <a:chOff x="2494012" y="2348880"/>
              <a:chExt cx="1012806" cy="967169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D534AF18-9062-4FD2-86C6-0C04A84E5D34}"/>
                  </a:ext>
                </a:extLst>
              </p:cNvPr>
              <p:cNvGrpSpPr/>
              <p:nvPr/>
            </p:nvGrpSpPr>
            <p:grpSpPr>
              <a:xfrm>
                <a:off x="2494012" y="2348880"/>
                <a:ext cx="1012806" cy="288032"/>
                <a:chOff x="2494012" y="2348880"/>
                <a:chExt cx="1012806" cy="288032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3ADADF4E-5456-44A1-84E0-F1181082999B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16AED78F-30CE-463A-BF3D-7B758D487C72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AD860884-1CDD-4D7E-9BA9-0E9F1D18DAF6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73CDC98B-84DC-4C50-AC26-651650D438AE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54D8835D-91D7-4DAC-A9F0-E2762679A412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43312B8A-4261-4941-BD82-690DAEA49FDE}"/>
                  </a:ext>
                </a:extLst>
              </p:cNvPr>
              <p:cNvGrpSpPr/>
              <p:nvPr/>
            </p:nvGrpSpPr>
            <p:grpSpPr>
              <a:xfrm>
                <a:off x="2494012" y="2679571"/>
                <a:ext cx="1012806" cy="288032"/>
                <a:chOff x="2494012" y="2348880"/>
                <a:chExt cx="1012806" cy="288032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F1EFE525-BA0B-4D5D-BC97-505580982B01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39482EE5-D71E-4DB3-965E-00B2DAC5916D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0C9C016D-F543-478A-97D3-B7552576B907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31CDD5C2-1D00-4A48-B568-B9C3A7D24A85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F2076542-76EF-45C0-838A-67E95B7857D0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89367041-CFD8-4A38-A95A-62ADDD261749}"/>
                  </a:ext>
                </a:extLst>
              </p:cNvPr>
              <p:cNvGrpSpPr/>
              <p:nvPr/>
            </p:nvGrpSpPr>
            <p:grpSpPr>
              <a:xfrm>
                <a:off x="2494012" y="302801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E0170A51-6557-4566-9F64-E34D315C9678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77735056-D411-4C65-972E-2797798F400E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D271CF49-972D-4949-8D3B-FB8D8F4095B9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8B927815-3FB0-4BEE-BBF9-00DA37CBBB0D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6D3C054B-38CF-4276-8E20-8BC7BEF9A6C0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93311BE9-3E9D-41BB-A918-CAA562A6AAC5}"/>
                </a:ext>
              </a:extLst>
            </p:cNvPr>
            <p:cNvGrpSpPr/>
            <p:nvPr/>
          </p:nvGrpSpPr>
          <p:grpSpPr>
            <a:xfrm>
              <a:off x="678070" y="4644306"/>
              <a:ext cx="612965" cy="757833"/>
              <a:chOff x="1553214" y="4363827"/>
              <a:chExt cx="1012806" cy="967169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615FC9BB-20E1-406F-95E2-02FCD6B57A60}"/>
                  </a:ext>
                </a:extLst>
              </p:cNvPr>
              <p:cNvGrpSpPr/>
              <p:nvPr/>
            </p:nvGrpSpPr>
            <p:grpSpPr>
              <a:xfrm>
                <a:off x="1553214" y="436382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50CFD1D3-0C3D-4768-B0A0-08680C718333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F8994E15-B8AC-41D6-8631-C7BF3D7AF8DB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856DAE7E-CDA3-4C4B-997C-970F88C2878E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ACFC4A5E-E355-48DE-8B65-3EC69538A8F7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B73F8941-31CE-4482-A2CA-283BE0F8E44E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C72BC774-3F4F-4B1D-929A-4AA778E1F8BF}"/>
                  </a:ext>
                </a:extLst>
              </p:cNvPr>
              <p:cNvGrpSpPr/>
              <p:nvPr/>
            </p:nvGrpSpPr>
            <p:grpSpPr>
              <a:xfrm>
                <a:off x="1553214" y="4694518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FFE94036-DDFA-4F64-BD7C-E5ACD51B7741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0344C5D1-854B-44AC-8600-5371AA84A0DB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69CD0EEB-3055-4E0D-BEDB-B022183DFCAF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91128AE0-7D41-4467-AB7D-32BB99060729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48A8F0A0-6E1C-4D7B-8D51-7EFE6E7359C4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51817DE5-805F-4EC2-BE1D-407C16A156C2}"/>
                  </a:ext>
                </a:extLst>
              </p:cNvPr>
              <p:cNvGrpSpPr/>
              <p:nvPr/>
            </p:nvGrpSpPr>
            <p:grpSpPr>
              <a:xfrm>
                <a:off x="1553214" y="5042964"/>
                <a:ext cx="1012805" cy="288032"/>
                <a:chOff x="2494012" y="2348880"/>
                <a:chExt cx="1012805" cy="288032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41029416-B07E-410F-B7C1-064A97015D6E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89AF7BF4-9263-4085-860C-29CCFB0D54DE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77313899-5E48-4980-8E52-593499A59AA7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242E788D-EEA0-42D6-85AF-182F0ADB0889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5F10CD7C-18FA-4D9C-B94B-C86881E0A20D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5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5B914AC-16EE-4F38-A607-471C0680509A}"/>
                </a:ext>
              </a:extLst>
            </p:cNvPr>
            <p:cNvSpPr txBox="1"/>
            <p:nvPr/>
          </p:nvSpPr>
          <p:spPr>
            <a:xfrm>
              <a:off x="694087" y="3306024"/>
              <a:ext cx="551973" cy="4247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Input </a:t>
              </a:r>
            </a:p>
            <a:p>
              <a:pPr algn="ctr" defTabSz="514350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Data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8B80AA-F216-4AC2-8A79-4F4E17CA39A2}"/>
              </a:ext>
            </a:extLst>
          </p:cNvPr>
          <p:cNvGrpSpPr/>
          <p:nvPr/>
        </p:nvGrpSpPr>
        <p:grpSpPr>
          <a:xfrm>
            <a:off x="7914323" y="2167899"/>
            <a:ext cx="1023836" cy="3593390"/>
            <a:chOff x="10848900" y="2098166"/>
            <a:chExt cx="1115032" cy="385725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125521A-F3FA-45FF-9D27-BE6AA8FEE58A}"/>
                </a:ext>
              </a:extLst>
            </p:cNvPr>
            <p:cNvSpPr/>
            <p:nvPr/>
          </p:nvSpPr>
          <p:spPr>
            <a:xfrm>
              <a:off x="10848900" y="2098166"/>
              <a:ext cx="1115032" cy="3857254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14350">
                <a:defRPr/>
              </a:pPr>
              <a:endParaRPr lang="pl-PL" sz="1013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2D2A54-1BE8-4355-8985-5CA977D4B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088" y="2470279"/>
              <a:ext cx="578029" cy="578029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8F93808-FB5E-45D6-ABF7-3E3A374B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5102" y="3632177"/>
              <a:ext cx="623016" cy="519850"/>
            </a:xfrm>
            <a:prstGeom prst="rect">
              <a:avLst/>
            </a:prstGeom>
          </p:spPr>
        </p:pic>
        <p:pic>
          <p:nvPicPr>
            <p:cNvPr id="4098" name="Picture 2" descr="Image result for excel logo">
              <a:extLst>
                <a:ext uri="{FF2B5EF4-FFF2-40B4-BE49-F238E27FC236}">
                  <a16:creationId xmlns:a16="http://schemas.microsoft.com/office/drawing/2014/main" id="{71A72B2B-3EFC-455A-85B4-93DA151EA8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5024" y="4793732"/>
              <a:ext cx="594733" cy="585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4205EFA-8DD1-4F5A-8277-D939EE2065B0}"/>
                </a:ext>
              </a:extLst>
            </p:cNvPr>
            <p:cNvSpPr txBox="1"/>
            <p:nvPr/>
          </p:nvSpPr>
          <p:spPr>
            <a:xfrm>
              <a:off x="10862267" y="5397682"/>
              <a:ext cx="1027989" cy="277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Excel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DB86A9F-21A0-4B5C-8A71-44625F17D2B2}"/>
                </a:ext>
              </a:extLst>
            </p:cNvPr>
            <p:cNvSpPr txBox="1"/>
            <p:nvPr/>
          </p:nvSpPr>
          <p:spPr>
            <a:xfrm>
              <a:off x="10848900" y="4219902"/>
              <a:ext cx="1027989" cy="277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Power BI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A128024-B5A1-46C4-A26D-39138885A0D4}"/>
                </a:ext>
              </a:extLst>
            </p:cNvPr>
            <p:cNvSpPr txBox="1"/>
            <p:nvPr/>
          </p:nvSpPr>
          <p:spPr>
            <a:xfrm>
              <a:off x="10902615" y="3108291"/>
              <a:ext cx="1027989" cy="45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Web Application</a:t>
              </a:r>
            </a:p>
          </p:txBody>
        </p:sp>
      </p:grpSp>
      <p:grpSp>
        <p:nvGrpSpPr>
          <p:cNvPr id="26" name="Grupa 25">
            <a:extLst>
              <a:ext uri="{FF2B5EF4-FFF2-40B4-BE49-F238E27FC236}">
                <a16:creationId xmlns:a16="http://schemas.microsoft.com/office/drawing/2014/main" id="{52B41EBC-B82B-4806-92EE-35215C9B21EB}"/>
              </a:ext>
            </a:extLst>
          </p:cNvPr>
          <p:cNvGrpSpPr/>
          <p:nvPr/>
        </p:nvGrpSpPr>
        <p:grpSpPr>
          <a:xfrm>
            <a:off x="2275321" y="2171998"/>
            <a:ext cx="4271468" cy="1665758"/>
            <a:chOff x="2275321" y="2171998"/>
            <a:chExt cx="4271468" cy="1665758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C39A6940-24FA-4C46-A269-6712F8FA4A6E}"/>
                </a:ext>
              </a:extLst>
            </p:cNvPr>
            <p:cNvGrpSpPr/>
            <p:nvPr/>
          </p:nvGrpSpPr>
          <p:grpSpPr>
            <a:xfrm>
              <a:off x="2886871" y="2171998"/>
              <a:ext cx="3659918" cy="1249343"/>
              <a:chOff x="5356259" y="2715084"/>
              <a:chExt cx="4765334" cy="1341083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E26A4606-46E3-4409-ADD3-AF29A685A6A9}"/>
                  </a:ext>
                </a:extLst>
              </p:cNvPr>
              <p:cNvGrpSpPr/>
              <p:nvPr/>
            </p:nvGrpSpPr>
            <p:grpSpPr>
              <a:xfrm>
                <a:off x="5356259" y="2715084"/>
                <a:ext cx="4765334" cy="1341083"/>
                <a:chOff x="5356259" y="2715084"/>
                <a:chExt cx="4765334" cy="1341083"/>
              </a:xfrm>
            </p:grpSpPr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B16B28A3-8CFC-4659-A303-551379150CA3}"/>
                    </a:ext>
                  </a:extLst>
                </p:cNvPr>
                <p:cNvGrpSpPr/>
                <p:nvPr/>
              </p:nvGrpSpPr>
              <p:grpSpPr>
                <a:xfrm>
                  <a:off x="5356259" y="2715084"/>
                  <a:ext cx="4647954" cy="1341083"/>
                  <a:chOff x="5356259" y="2715084"/>
                  <a:chExt cx="4647954" cy="1341083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CCF09398-3C88-4DD9-8807-DABDDF62731C}"/>
                      </a:ext>
                    </a:extLst>
                  </p:cNvPr>
                  <p:cNvSpPr/>
                  <p:nvPr/>
                </p:nvSpPr>
                <p:spPr>
                  <a:xfrm>
                    <a:off x="5356259" y="2715084"/>
                    <a:ext cx="4647954" cy="1341083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9050" cap="flat" cmpd="sng" algn="ctr">
                    <a:solidFill>
                      <a:srgbClr val="A5A5A5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514350">
                      <a:defRPr/>
                    </a:pPr>
                    <a:endParaRPr lang="pl-PL" sz="1013" kern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pic>
                <p:nvPicPr>
                  <p:cNvPr id="165" name="Picture 164">
                    <a:extLst>
                      <a:ext uri="{FF2B5EF4-FFF2-40B4-BE49-F238E27FC236}">
                        <a16:creationId xmlns:a16="http://schemas.microsoft.com/office/drawing/2014/main" id="{E5537B04-B771-4968-8BB9-D516D4F2D4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53402" y="3042962"/>
                    <a:ext cx="635930" cy="586369"/>
                  </a:xfrm>
                  <a:prstGeom prst="rect">
                    <a:avLst/>
                  </a:prstGeom>
                </p:spPr>
              </p:pic>
              <p:pic>
                <p:nvPicPr>
                  <p:cNvPr id="166" name="Picture 165">
                    <a:extLst>
                      <a:ext uri="{FF2B5EF4-FFF2-40B4-BE49-F238E27FC236}">
                        <a16:creationId xmlns:a16="http://schemas.microsoft.com/office/drawing/2014/main" id="{D3C3E4F0-7960-4AF4-85A5-7B7DF42FA3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6128" y="3031683"/>
                    <a:ext cx="635930" cy="635930"/>
                  </a:xfrm>
                  <a:prstGeom prst="rect">
                    <a:avLst/>
                  </a:prstGeom>
                </p:spPr>
              </p:pic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FD056B20-198F-4F22-A2F2-6A0A81E6A3A5}"/>
                      </a:ext>
                    </a:extLst>
                  </p:cNvPr>
                  <p:cNvSpPr txBox="1"/>
                  <p:nvPr/>
                </p:nvSpPr>
                <p:spPr>
                  <a:xfrm>
                    <a:off x="7066943" y="2722399"/>
                    <a:ext cx="1092003" cy="33698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514350">
                      <a:lnSpc>
                        <a:spcPct val="90000"/>
                      </a:lnSpc>
                      <a:defRPr/>
                    </a:pPr>
                    <a:r>
                      <a:rPr lang="pl-PL" sz="1600" b="1" kern="0" dirty="0">
                        <a:solidFill>
                          <a:srgbClr val="FF7100"/>
                        </a:solidFill>
                      </a:rPr>
                      <a:t>Stor</a:t>
                    </a:r>
                    <a:r>
                      <a:rPr lang="en-GB" sz="1600" b="1" kern="0" dirty="0">
                        <a:solidFill>
                          <a:srgbClr val="FF7100"/>
                        </a:solidFill>
                      </a:rPr>
                      <a:t>age</a:t>
                    </a:r>
                    <a:endParaRPr lang="pl-PL" sz="1600" b="1" kern="0" dirty="0">
                      <a:solidFill>
                        <a:srgbClr val="FF7100"/>
                      </a:solidFill>
                    </a:endParaRPr>
                  </a:p>
                </p:txBody>
              </p:sp>
            </p:grp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B696A3E1-1E18-414F-97FE-F3FFC9A85DA9}"/>
                    </a:ext>
                  </a:extLst>
                </p:cNvPr>
                <p:cNvSpPr txBox="1"/>
                <p:nvPr/>
              </p:nvSpPr>
              <p:spPr>
                <a:xfrm>
                  <a:off x="7854517" y="3645923"/>
                  <a:ext cx="2267076" cy="2775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14350">
                    <a:lnSpc>
                      <a:spcPct val="90000"/>
                    </a:lnSpc>
                    <a:defRPr/>
                  </a:pPr>
                  <a:r>
                    <a:rPr lang="pl-PL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Azure Data </a:t>
                  </a:r>
                  <a:r>
                    <a:rPr lang="en-GB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Lake Storage</a:t>
                  </a:r>
                </a:p>
              </p:txBody>
            </p:sp>
          </p:grp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943F9C6-486F-4626-8B0E-8E276662150F}"/>
                  </a:ext>
                </a:extLst>
              </p:cNvPr>
              <p:cNvSpPr txBox="1"/>
              <p:nvPr/>
            </p:nvSpPr>
            <p:spPr>
              <a:xfrm>
                <a:off x="5399127" y="3638959"/>
                <a:ext cx="1828773" cy="277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14350">
                  <a:lnSpc>
                    <a:spcPct val="90000"/>
                  </a:lnSpc>
                  <a:defRPr/>
                </a:pPr>
                <a:r>
                  <a:rPr lang="pl-PL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Azure </a:t>
                </a:r>
                <a:r>
                  <a:rPr lang="en-GB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Blob Storage</a:t>
                </a:r>
                <a:endPara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cxnSp>
          <p:nvCxnSpPr>
            <p:cNvPr id="19" name="Łącznik: łamany 18">
              <a:extLst>
                <a:ext uri="{FF2B5EF4-FFF2-40B4-BE49-F238E27FC236}">
                  <a16:creationId xmlns:a16="http://schemas.microsoft.com/office/drawing/2014/main" id="{88CFB135-FA30-4797-9A71-DB9926C156EC}"/>
                </a:ext>
              </a:extLst>
            </p:cNvPr>
            <p:cNvCxnSpPr>
              <a:cxnSpLocks/>
              <a:stCxn id="174" idx="3"/>
              <a:endCxn id="164" idx="1"/>
            </p:cNvCxnSpPr>
            <p:nvPr/>
          </p:nvCxnSpPr>
          <p:spPr>
            <a:xfrm flipV="1">
              <a:off x="2275321" y="2796670"/>
              <a:ext cx="611550" cy="1041086"/>
            </a:xfrm>
            <a:prstGeom prst="bentConnector3">
              <a:avLst>
                <a:gd name="adj1" fmla="val 52025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a 65">
            <a:extLst>
              <a:ext uri="{FF2B5EF4-FFF2-40B4-BE49-F238E27FC236}">
                <a16:creationId xmlns:a16="http://schemas.microsoft.com/office/drawing/2014/main" id="{C67F1443-BF54-4E0B-9602-561FA23AD871}"/>
              </a:ext>
            </a:extLst>
          </p:cNvPr>
          <p:cNvGrpSpPr/>
          <p:nvPr/>
        </p:nvGrpSpPr>
        <p:grpSpPr>
          <a:xfrm>
            <a:off x="2591266" y="3421342"/>
            <a:ext cx="3901379" cy="2341285"/>
            <a:chOff x="2591266" y="3421342"/>
            <a:chExt cx="3901379" cy="2341285"/>
          </a:xfrm>
        </p:grpSpPr>
        <p:cxnSp>
          <p:nvCxnSpPr>
            <p:cNvPr id="25" name="Łącznik: łamany 24">
              <a:extLst>
                <a:ext uri="{FF2B5EF4-FFF2-40B4-BE49-F238E27FC236}">
                  <a16:creationId xmlns:a16="http://schemas.microsoft.com/office/drawing/2014/main" id="{8267D978-6FC2-4E31-9594-269BDFC178B3}"/>
                </a:ext>
              </a:extLst>
            </p:cNvPr>
            <p:cNvCxnSpPr>
              <a:cxnSpLocks/>
              <a:endCxn id="230" idx="1"/>
            </p:cNvCxnSpPr>
            <p:nvPr/>
          </p:nvCxnSpPr>
          <p:spPr>
            <a:xfrm rot="16200000" flipH="1">
              <a:off x="2189672" y="4229895"/>
              <a:ext cx="1088172" cy="28498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upa 54">
              <a:extLst>
                <a:ext uri="{FF2B5EF4-FFF2-40B4-BE49-F238E27FC236}">
                  <a16:creationId xmlns:a16="http://schemas.microsoft.com/office/drawing/2014/main" id="{CC01A2E1-6FB1-41F9-9F3B-6A38A05B1422}"/>
                </a:ext>
              </a:extLst>
            </p:cNvPr>
            <p:cNvGrpSpPr/>
            <p:nvPr/>
          </p:nvGrpSpPr>
          <p:grpSpPr>
            <a:xfrm>
              <a:off x="2876250" y="3421342"/>
              <a:ext cx="3616395" cy="2341285"/>
              <a:chOff x="2880121" y="3393342"/>
              <a:chExt cx="3616395" cy="2301874"/>
            </a:xfrm>
          </p:grpSpPr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A778E255-32AF-4AFC-BEA1-E779FF9C7EF9}"/>
                  </a:ext>
                </a:extLst>
              </p:cNvPr>
              <p:cNvGrpSpPr/>
              <p:nvPr/>
            </p:nvGrpSpPr>
            <p:grpSpPr>
              <a:xfrm>
                <a:off x="2880121" y="3393342"/>
                <a:ext cx="3576517" cy="2301874"/>
                <a:chOff x="5261846" y="3572180"/>
                <a:chExt cx="4843974" cy="3122238"/>
              </a:xfrm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0B4C5ABD-4469-4230-9AA1-6AFED57EBE74}"/>
                    </a:ext>
                  </a:extLst>
                </p:cNvPr>
                <p:cNvSpPr/>
                <p:nvPr/>
              </p:nvSpPr>
              <p:spPr>
                <a:xfrm>
                  <a:off x="5261846" y="4437628"/>
                  <a:ext cx="4843974" cy="2256790"/>
                </a:xfrm>
                <a:prstGeom prst="rect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FFC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pic>
              <p:nvPicPr>
                <p:cNvPr id="231" name="Picture 230">
                  <a:extLst>
                    <a:ext uri="{FF2B5EF4-FFF2-40B4-BE49-F238E27FC236}">
                      <a16:creationId xmlns:a16="http://schemas.microsoft.com/office/drawing/2014/main" id="{F30EA332-B9E4-42EA-82C9-C3FD0089A8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27532" y="4628140"/>
                  <a:ext cx="903648" cy="903648"/>
                </a:xfrm>
                <a:prstGeom prst="rect">
                  <a:avLst/>
                </a:prstGeom>
              </p:spPr>
            </p:pic>
            <p:pic>
              <p:nvPicPr>
                <p:cNvPr id="232" name="Picture 231">
                  <a:extLst>
                    <a:ext uri="{FF2B5EF4-FFF2-40B4-BE49-F238E27FC236}">
                      <a16:creationId xmlns:a16="http://schemas.microsoft.com/office/drawing/2014/main" id="{6AE08FDD-7D75-4FD5-AA63-0989DCE8F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20335" y="4791269"/>
                  <a:ext cx="732348" cy="732346"/>
                </a:xfrm>
                <a:prstGeom prst="rect">
                  <a:avLst/>
                </a:prstGeom>
              </p:spPr>
            </p:pic>
            <p:cxnSp>
              <p:nvCxnSpPr>
                <p:cNvPr id="235" name="Straight Arrow Connector 234">
                  <a:extLst>
                    <a:ext uri="{FF2B5EF4-FFF2-40B4-BE49-F238E27FC236}">
                      <a16:creationId xmlns:a16="http://schemas.microsoft.com/office/drawing/2014/main" id="{9175E372-8031-4CA0-A2DE-A3B5D2D09A45}"/>
                    </a:ext>
                  </a:extLst>
                </p:cNvPr>
                <p:cNvCxnSpPr>
                  <a:cxnSpLocks/>
                  <a:stCxn id="164" idx="2"/>
                  <a:endCxn id="230" idx="0"/>
                </p:cNvCxnSpPr>
                <p:nvPr/>
              </p:nvCxnSpPr>
              <p:spPr>
                <a:xfrm flipH="1">
                  <a:off x="7683834" y="3572180"/>
                  <a:ext cx="9814" cy="865448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1FA9A09A-CB6B-4DFF-8B41-2EFD911004F9}"/>
                    </a:ext>
                  </a:extLst>
                </p:cNvPr>
                <p:cNvSpPr txBox="1"/>
                <p:nvPr/>
              </p:nvSpPr>
              <p:spPr>
                <a:xfrm>
                  <a:off x="7146996" y="6052697"/>
                  <a:ext cx="1155450" cy="4258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14350">
                    <a:lnSpc>
                      <a:spcPct val="90000"/>
                    </a:lnSpc>
                    <a:defRPr/>
                  </a:pPr>
                  <a:r>
                    <a:rPr lang="pl-PL" sz="1600" b="1" kern="0" dirty="0">
                      <a:solidFill>
                        <a:srgbClr val="FF7100"/>
                      </a:solidFill>
                    </a:rPr>
                    <a:t>Analys</a:t>
                  </a:r>
                  <a:r>
                    <a:rPr lang="en-GB" sz="1600" b="1" kern="0" dirty="0">
                      <a:solidFill>
                        <a:srgbClr val="FF7100"/>
                      </a:solidFill>
                    </a:rPr>
                    <a:t>e</a:t>
                  </a:r>
                  <a:endParaRPr lang="pl-PL" sz="1600" b="1" kern="0" dirty="0">
                    <a:solidFill>
                      <a:srgbClr val="FF7100"/>
                    </a:solidFill>
                  </a:endParaRPr>
                </a:p>
              </p:txBody>
            </p:sp>
          </p:grp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23040484-CC9F-4D80-9594-FF6D79B928FD}"/>
                  </a:ext>
                </a:extLst>
              </p:cNvPr>
              <p:cNvSpPr txBox="1"/>
              <p:nvPr/>
            </p:nvSpPr>
            <p:spPr>
              <a:xfrm>
                <a:off x="4077294" y="4967649"/>
                <a:ext cx="1271035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350">
                  <a:lnSpc>
                    <a:spcPct val="90000"/>
                  </a:lnSpc>
                  <a:defRPr/>
                </a:pPr>
                <a:r>
                  <a:rPr lang="pl-PL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Azure</a:t>
                </a:r>
                <a:r>
                  <a:rPr lang="en-GB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Databricks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B88DB447-6580-4EDA-AB3A-7CA373E012B8}"/>
                  </a:ext>
                </a:extLst>
              </p:cNvPr>
              <p:cNvSpPr txBox="1"/>
              <p:nvPr/>
            </p:nvSpPr>
            <p:spPr>
              <a:xfrm>
                <a:off x="5447639" y="4963148"/>
                <a:ext cx="1048877" cy="5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14350">
                  <a:lnSpc>
                    <a:spcPct val="90000"/>
                  </a:lnSpc>
                  <a:defRPr/>
                </a:pPr>
                <a:r>
                  <a:rPr lang="pl-PL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Azure Data </a:t>
                </a:r>
                <a:endPara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 defTabSz="514350">
                  <a:lnSpc>
                    <a:spcPct val="90000"/>
                  </a:lnSpc>
                  <a:defRPr/>
                </a:pPr>
                <a:r>
                  <a:rPr lang="en-GB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Lake Analytics</a:t>
                </a:r>
                <a:endPara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BF58BABA-B024-446F-B954-B45B85775984}"/>
                  </a:ext>
                </a:extLst>
              </p:cNvPr>
              <p:cNvSpPr txBox="1"/>
              <p:nvPr/>
            </p:nvSpPr>
            <p:spPr>
              <a:xfrm>
                <a:off x="2896476" y="4983303"/>
                <a:ext cx="1218603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14350">
                  <a:lnSpc>
                    <a:spcPct val="90000"/>
                  </a:lnSpc>
                  <a:defRPr/>
                </a:pPr>
                <a:r>
                  <a:rPr lang="pl-PL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Azure </a:t>
                </a:r>
                <a:r>
                  <a:rPr lang="en-GB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HDInsight</a:t>
                </a:r>
                <a:endPara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pic>
            <p:nvPicPr>
              <p:cNvPr id="220" name="Picture 219">
                <a:extLst>
                  <a:ext uri="{FF2B5EF4-FFF2-40B4-BE49-F238E27FC236}">
                    <a16:creationId xmlns:a16="http://schemas.microsoft.com/office/drawing/2014/main" id="{2CF70DA4-4AB1-451D-BAF8-EF0F8670E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88303" y="4219689"/>
                <a:ext cx="575912" cy="640617"/>
              </a:xfrm>
              <a:prstGeom prst="rect">
                <a:avLst/>
              </a:prstGeom>
            </p:spPr>
          </p:pic>
        </p:grpSp>
      </p:grpSp>
      <p:grpSp>
        <p:nvGrpSpPr>
          <p:cNvPr id="65" name="Grupa 64">
            <a:extLst>
              <a:ext uri="{FF2B5EF4-FFF2-40B4-BE49-F238E27FC236}">
                <a16:creationId xmlns:a16="http://schemas.microsoft.com/office/drawing/2014/main" id="{732C89D4-6496-41CA-A8E4-CBB8BE353081}"/>
              </a:ext>
            </a:extLst>
          </p:cNvPr>
          <p:cNvGrpSpPr/>
          <p:nvPr/>
        </p:nvGrpSpPr>
        <p:grpSpPr>
          <a:xfrm>
            <a:off x="6450885" y="2169237"/>
            <a:ext cx="1463438" cy="3638604"/>
            <a:chOff x="6450885" y="2169237"/>
            <a:chExt cx="1463438" cy="3638604"/>
          </a:xfrm>
        </p:grpSpPr>
        <p:pic>
          <p:nvPicPr>
            <p:cNvPr id="44" name="Obraz 43">
              <a:extLst>
                <a:ext uri="{FF2B5EF4-FFF2-40B4-BE49-F238E27FC236}">
                  <a16:creationId xmlns:a16="http://schemas.microsoft.com/office/drawing/2014/main" id="{B8EFBEE1-B0ED-49D5-A1F5-B6ACC4D64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774095" y="3505873"/>
              <a:ext cx="840824" cy="714067"/>
            </a:xfrm>
            <a:prstGeom prst="rect">
              <a:avLst/>
            </a:prstGeom>
          </p:spPr>
        </p:pic>
        <p:pic>
          <p:nvPicPr>
            <p:cNvPr id="46" name="Obraz 45">
              <a:extLst>
                <a:ext uri="{FF2B5EF4-FFF2-40B4-BE49-F238E27FC236}">
                  <a16:creationId xmlns:a16="http://schemas.microsoft.com/office/drawing/2014/main" id="{596C3C73-5286-42EE-95DC-28A87748B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0788" y="2567335"/>
              <a:ext cx="453391" cy="453391"/>
            </a:xfrm>
            <a:prstGeom prst="rect">
              <a:avLst/>
            </a:prstGeom>
          </p:spPr>
        </p:pic>
        <p:sp>
          <p:nvSpPr>
            <p:cNvPr id="47" name="Prostokąt 46">
              <a:extLst>
                <a:ext uri="{FF2B5EF4-FFF2-40B4-BE49-F238E27FC236}">
                  <a16:creationId xmlns:a16="http://schemas.microsoft.com/office/drawing/2014/main" id="{8D32FED7-70F2-41B6-A03C-7188376586F2}"/>
                </a:ext>
              </a:extLst>
            </p:cNvPr>
            <p:cNvSpPr/>
            <p:nvPr/>
          </p:nvSpPr>
          <p:spPr>
            <a:xfrm>
              <a:off x="6500343" y="4291469"/>
              <a:ext cx="1325123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</a:t>
              </a: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</a:p>
            <a:p>
              <a:pPr algn="ctr" defTabSz="514350">
                <a:lnSpc>
                  <a:spcPct val="90000"/>
                </a:lnSpc>
                <a:defRPr/>
              </a:pP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Cosmos DB</a:t>
              </a:r>
              <a:endPara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38" name="Prostokąt 137">
              <a:extLst>
                <a:ext uri="{FF2B5EF4-FFF2-40B4-BE49-F238E27FC236}">
                  <a16:creationId xmlns:a16="http://schemas.microsoft.com/office/drawing/2014/main" id="{D758C0CC-8D8C-48B1-AFE1-8A198299B8FE}"/>
                </a:ext>
              </a:extLst>
            </p:cNvPr>
            <p:cNvSpPr/>
            <p:nvPr/>
          </p:nvSpPr>
          <p:spPr>
            <a:xfrm>
              <a:off x="6482024" y="3039161"/>
              <a:ext cx="1325123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</a:t>
              </a: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</a:p>
            <a:p>
              <a:pPr algn="ctr" defTabSz="514350">
                <a:lnSpc>
                  <a:spcPct val="90000"/>
                </a:lnSpc>
                <a:defRPr/>
              </a:pP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SQL Server</a:t>
              </a:r>
              <a:endPara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grpSp>
          <p:nvGrpSpPr>
            <p:cNvPr id="63" name="Grupa 62">
              <a:extLst>
                <a:ext uri="{FF2B5EF4-FFF2-40B4-BE49-F238E27FC236}">
                  <a16:creationId xmlns:a16="http://schemas.microsoft.com/office/drawing/2014/main" id="{5BF1AF5B-A6F2-484E-A9A4-D7CE141444AB}"/>
                </a:ext>
              </a:extLst>
            </p:cNvPr>
            <p:cNvGrpSpPr/>
            <p:nvPr/>
          </p:nvGrpSpPr>
          <p:grpSpPr>
            <a:xfrm>
              <a:off x="6450885" y="2169237"/>
              <a:ext cx="1463438" cy="3638604"/>
              <a:chOff x="6450885" y="2169237"/>
              <a:chExt cx="1463438" cy="363860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D1DB03C-6C7A-474D-AD8F-A77385E00F8B}"/>
                  </a:ext>
                </a:extLst>
              </p:cNvPr>
              <p:cNvGrpSpPr/>
              <p:nvPr/>
            </p:nvGrpSpPr>
            <p:grpSpPr>
              <a:xfrm>
                <a:off x="6450885" y="2169237"/>
                <a:ext cx="1463438" cy="3593390"/>
                <a:chOff x="8988458" y="2122808"/>
                <a:chExt cx="1905444" cy="3857254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46E3648D-85D4-409A-89BF-D1A3085A721E}"/>
                    </a:ext>
                  </a:extLst>
                </p:cNvPr>
                <p:cNvSpPr/>
                <p:nvPr/>
              </p:nvSpPr>
              <p:spPr>
                <a:xfrm>
                  <a:off x="9287608" y="2122808"/>
                  <a:ext cx="1333068" cy="385725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6C28B790-1D7A-4E4B-BE50-697E8433CEEB}"/>
                    </a:ext>
                  </a:extLst>
                </p:cNvPr>
                <p:cNvCxnSpPr>
                  <a:cxnSpLocks/>
                  <a:stCxn id="98" idx="3"/>
                  <a:endCxn id="90" idx="1"/>
                </p:cNvCxnSpPr>
                <p:nvPr/>
              </p:nvCxnSpPr>
              <p:spPr>
                <a:xfrm flipV="1">
                  <a:off x="10620676" y="4049999"/>
                  <a:ext cx="273226" cy="14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0A8A25A6-F905-468C-83C2-75DFE372B4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88458" y="4810668"/>
                  <a:ext cx="299150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</p:grpSp>
          <p:grpSp>
            <p:nvGrpSpPr>
              <p:cNvPr id="62" name="Grupa 61">
                <a:extLst>
                  <a:ext uri="{FF2B5EF4-FFF2-40B4-BE49-F238E27FC236}">
                    <a16:creationId xmlns:a16="http://schemas.microsoft.com/office/drawing/2014/main" id="{259D05F4-6680-46FF-8124-2ED6565D66B7}"/>
                  </a:ext>
                </a:extLst>
              </p:cNvPr>
              <p:cNvGrpSpPr/>
              <p:nvPr/>
            </p:nvGrpSpPr>
            <p:grpSpPr>
              <a:xfrm>
                <a:off x="6574344" y="4724875"/>
                <a:ext cx="1325123" cy="1082966"/>
                <a:chOff x="6574344" y="4724875"/>
                <a:chExt cx="1325123" cy="1082966"/>
              </a:xfrm>
            </p:grpSpPr>
            <p:pic>
              <p:nvPicPr>
                <p:cNvPr id="57" name="Obraz 56">
                  <a:extLst>
                    <a:ext uri="{FF2B5EF4-FFF2-40B4-BE49-F238E27FC236}">
                      <a16:creationId xmlns:a16="http://schemas.microsoft.com/office/drawing/2014/main" id="{249CE1CC-1EE6-43DE-BBEE-81D141D65E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0424" y="4724875"/>
                  <a:ext cx="666874" cy="666874"/>
                </a:xfrm>
                <a:prstGeom prst="rect">
                  <a:avLst/>
                </a:prstGeom>
              </p:spPr>
            </p:pic>
            <p:sp>
              <p:nvSpPr>
                <p:cNvPr id="150" name="Prostokąt 149">
                  <a:extLst>
                    <a:ext uri="{FF2B5EF4-FFF2-40B4-BE49-F238E27FC236}">
                      <a16:creationId xmlns:a16="http://schemas.microsoft.com/office/drawing/2014/main" id="{4E6061FA-6B04-46DD-8F95-8C25E35919BF}"/>
                    </a:ext>
                  </a:extLst>
                </p:cNvPr>
                <p:cNvSpPr/>
                <p:nvPr/>
              </p:nvSpPr>
              <p:spPr>
                <a:xfrm>
                  <a:off x="6574344" y="5383109"/>
                  <a:ext cx="1325123" cy="4247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defTabSz="514350">
                    <a:lnSpc>
                      <a:spcPct val="90000"/>
                    </a:lnSpc>
                    <a:defRPr/>
                  </a:pPr>
                  <a:r>
                    <a:rPr lang="pl-PL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Azure</a:t>
                  </a:r>
                  <a:r>
                    <a:rPr lang="en-GB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 Data </a:t>
                  </a:r>
                </a:p>
                <a:p>
                  <a:pPr algn="ctr" defTabSz="514350">
                    <a:lnSpc>
                      <a:spcPct val="90000"/>
                    </a:lnSpc>
                    <a:defRPr/>
                  </a:pPr>
                  <a:r>
                    <a:rPr lang="en-GB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Warehouse</a:t>
                  </a:r>
                  <a:endParaRPr lang="pl-PL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3637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363B68-D056-4FC3-AEA3-16340F1CF8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1793" y="1011146"/>
            <a:ext cx="6006730" cy="717974"/>
          </a:xfrm>
        </p:spPr>
        <p:txBody>
          <a:bodyPr/>
          <a:lstStyle/>
          <a:p>
            <a:r>
              <a:rPr lang="en-GB" sz="3400" b="1" dirty="0">
                <a:solidFill>
                  <a:srgbClr val="FF7100"/>
                </a:solidFill>
                <a:latin typeface="+mn-lt"/>
              </a:rPr>
              <a:t>Azure – Big Data Storage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C4006-26C9-4FF8-BC5B-CDAB79386F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45" y="1999163"/>
            <a:ext cx="439777" cy="4397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DEC6F1-71B5-4FA4-807B-F0FFAC4F41B6}"/>
              </a:ext>
            </a:extLst>
          </p:cNvPr>
          <p:cNvSpPr txBox="1"/>
          <p:nvPr/>
        </p:nvSpPr>
        <p:spPr>
          <a:xfrm>
            <a:off x="1199122" y="2040922"/>
            <a:ext cx="2376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>
              <a:lnSpc>
                <a:spcPct val="90000"/>
              </a:lnSpc>
              <a:defRPr/>
            </a:pPr>
            <a:r>
              <a:rPr lang="pl-PL" sz="15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 </a:t>
            </a:r>
            <a:r>
              <a:rPr lang="en-GB" sz="15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Blob Storage</a:t>
            </a:r>
            <a:endParaRPr lang="pl-PL" sz="15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AED7C-54FB-4DB6-ADC9-80469271D2F3}"/>
              </a:ext>
            </a:extLst>
          </p:cNvPr>
          <p:cNvSpPr txBox="1"/>
          <p:nvPr/>
        </p:nvSpPr>
        <p:spPr>
          <a:xfrm>
            <a:off x="571793" y="2578575"/>
            <a:ext cx="3799758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General purpose object store </a:t>
            </a:r>
          </a:p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 store with flat namespace</a:t>
            </a: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pl-PL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Hot/cold/archive tiers</a:t>
            </a:r>
            <a:endParaRPr lang="en-GB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Data replication and redundancy options</a:t>
            </a:r>
            <a:endParaRPr lang="pl-PL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E0B9F-DAE4-4625-920C-575E4A033A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370" y="2044466"/>
            <a:ext cx="476948" cy="4769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23319D-D726-48DA-8406-4B7ACDFE5C61}"/>
              </a:ext>
            </a:extLst>
          </p:cNvPr>
          <p:cNvSpPr txBox="1"/>
          <p:nvPr/>
        </p:nvSpPr>
        <p:spPr>
          <a:xfrm>
            <a:off x="5810016" y="2137644"/>
            <a:ext cx="29728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>
              <a:lnSpc>
                <a:spcPct val="90000"/>
              </a:lnSpc>
              <a:defRPr/>
            </a:pPr>
            <a:r>
              <a:rPr lang="pl-PL" sz="15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 Data </a:t>
            </a:r>
            <a:r>
              <a:rPr lang="en-GB" sz="15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Lake Storage  (Gen1)</a:t>
            </a:r>
            <a:endParaRPr lang="pl-PL" sz="15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CB560-E809-4997-BEC4-0F3246B66214}"/>
              </a:ext>
            </a:extLst>
          </p:cNvPr>
          <p:cNvSpPr txBox="1"/>
          <p:nvPr/>
        </p:nvSpPr>
        <p:spPr>
          <a:xfrm>
            <a:off x="5215812" y="2586780"/>
            <a:ext cx="365624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Unlimited storage, petabyte files</a:t>
            </a:r>
          </a:p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b="1" dirty="0" err="1">
                <a:solidFill>
                  <a:srgbClr val="FF7100"/>
                </a:solidFill>
              </a:rPr>
              <a:t>WebHDFS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-compatible REST interface</a:t>
            </a:r>
          </a:p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Hadoop and big data optimizations</a:t>
            </a:r>
          </a:p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Supports files and folders objects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457345-33BA-4B7B-AB38-39EA7ECE4B9F}"/>
              </a:ext>
            </a:extLst>
          </p:cNvPr>
          <p:cNvGrpSpPr/>
          <p:nvPr/>
        </p:nvGrpSpPr>
        <p:grpSpPr>
          <a:xfrm>
            <a:off x="1455998" y="4042072"/>
            <a:ext cx="6386801" cy="1571517"/>
            <a:chOff x="2178492" y="3977563"/>
            <a:chExt cx="8515735" cy="20953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8722FDF-669B-4EDD-822B-12CD041F5E12}"/>
                </a:ext>
              </a:extLst>
            </p:cNvPr>
            <p:cNvGrpSpPr/>
            <p:nvPr/>
          </p:nvGrpSpPr>
          <p:grpSpPr>
            <a:xfrm>
              <a:off x="3522371" y="4586015"/>
              <a:ext cx="7171856" cy="1486904"/>
              <a:chOff x="4885497" y="3995001"/>
              <a:chExt cx="7171856" cy="148690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3E8C82B-AEB1-49C4-BB3C-2DA177E75A1B}"/>
                  </a:ext>
                </a:extLst>
              </p:cNvPr>
              <p:cNvGrpSpPr/>
              <p:nvPr/>
            </p:nvGrpSpPr>
            <p:grpSpPr>
              <a:xfrm>
                <a:off x="4885497" y="3995001"/>
                <a:ext cx="715203" cy="629218"/>
                <a:chOff x="7756950" y="2540789"/>
                <a:chExt cx="602491" cy="543277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28DDC2B-1AAE-40FA-B3B3-BA44220B44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56950" y="2540789"/>
                  <a:ext cx="287361" cy="287361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2A207CB6-4A11-43FF-A094-050FAAAC40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72079" y="2796704"/>
                  <a:ext cx="287362" cy="287362"/>
                </a:xfrm>
                <a:prstGeom prst="rect">
                  <a:avLst/>
                </a:prstGeom>
              </p:spPr>
            </p:pic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14C5288E-2C8C-4EB2-9B2D-F2F83E54196C}"/>
                    </a:ext>
                  </a:extLst>
                </p:cNvPr>
                <p:cNvCxnSpPr/>
                <p:nvPr/>
              </p:nvCxnSpPr>
              <p:spPr>
                <a:xfrm flipV="1">
                  <a:off x="7789818" y="2684469"/>
                  <a:ext cx="425942" cy="255916"/>
                </a:xfrm>
                <a:prstGeom prst="line">
                  <a:avLst/>
                </a:prstGeom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47FF30-B279-465B-8B34-8C1B7C49C049}"/>
                  </a:ext>
                </a:extLst>
              </p:cNvPr>
              <p:cNvSpPr txBox="1"/>
              <p:nvPr/>
            </p:nvSpPr>
            <p:spPr>
              <a:xfrm>
                <a:off x="5633662" y="4080974"/>
                <a:ext cx="3963771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350">
                  <a:lnSpc>
                    <a:spcPct val="90000"/>
                  </a:lnSpc>
                  <a:defRPr/>
                </a:pPr>
                <a:r>
                  <a:rPr lang="pl-PL" sz="1500" b="1" kern="0" dirty="0">
                    <a:solidFill>
                      <a:srgbClr val="FF7100"/>
                    </a:solidFill>
                  </a:rPr>
                  <a:t>Azure Data </a:t>
                </a:r>
                <a:r>
                  <a:rPr lang="en-GB" sz="1500" b="1" kern="0" dirty="0">
                    <a:solidFill>
                      <a:srgbClr val="FF7100"/>
                    </a:solidFill>
                  </a:rPr>
                  <a:t>Lake Storage  (Gen2)</a:t>
                </a:r>
                <a:endParaRPr lang="pl-PL" sz="1500" b="1" kern="0" dirty="0">
                  <a:solidFill>
                    <a:srgbClr val="FF7100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EE72570-3365-499F-A0BE-068E49F63E42}"/>
                  </a:ext>
                </a:extLst>
              </p:cNvPr>
              <p:cNvSpPr/>
              <p:nvPr/>
            </p:nvSpPr>
            <p:spPr>
              <a:xfrm>
                <a:off x="5056056" y="4702205"/>
                <a:ext cx="7001297" cy="779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Multi-modal combining features from both of the above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Not a separate service: Azure Storage with new features</a:t>
                </a:r>
              </a:p>
            </p:txBody>
          </p:sp>
        </p:grpSp>
        <p:sp>
          <p:nvSpPr>
            <p:cNvPr id="18" name="Arrow: Bent 17">
              <a:extLst>
                <a:ext uri="{FF2B5EF4-FFF2-40B4-BE49-F238E27FC236}">
                  <a16:creationId xmlns:a16="http://schemas.microsoft.com/office/drawing/2014/main" id="{70C1B491-791B-4AFA-AE6A-B2FB796722C6}"/>
                </a:ext>
              </a:extLst>
            </p:cNvPr>
            <p:cNvSpPr/>
            <p:nvPr/>
          </p:nvSpPr>
          <p:spPr>
            <a:xfrm rot="10800000" flipH="1">
              <a:off x="2178492" y="3983013"/>
              <a:ext cx="917660" cy="1206003"/>
            </a:xfrm>
            <a:prstGeom prst="ben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>
                <a:solidFill>
                  <a:schemeClr val="tx1"/>
                </a:solidFill>
              </a:endParaRPr>
            </a:p>
          </p:txBody>
        </p:sp>
        <p:sp>
          <p:nvSpPr>
            <p:cNvPr id="19" name="Arrow: Bent 18">
              <a:extLst>
                <a:ext uri="{FF2B5EF4-FFF2-40B4-BE49-F238E27FC236}">
                  <a16:creationId xmlns:a16="http://schemas.microsoft.com/office/drawing/2014/main" id="{AB82B112-88EF-4198-AF2C-9F41149A4AAB}"/>
                </a:ext>
              </a:extLst>
            </p:cNvPr>
            <p:cNvSpPr/>
            <p:nvPr/>
          </p:nvSpPr>
          <p:spPr>
            <a:xfrm rot="10800000">
              <a:off x="8871271" y="3977563"/>
              <a:ext cx="917660" cy="1206004"/>
            </a:xfrm>
            <a:prstGeom prst="ben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866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1542E4-05E1-4178-BB32-CB2E3BEBD7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4707" y="1013482"/>
            <a:ext cx="5866132" cy="512871"/>
          </a:xfrm>
        </p:spPr>
        <p:txBody>
          <a:bodyPr>
            <a:noAutofit/>
          </a:bodyPr>
          <a:lstStyle/>
          <a:p>
            <a:r>
              <a:rPr lang="pl-PL" sz="3400" b="1" dirty="0">
                <a:solidFill>
                  <a:srgbClr val="FF7100"/>
                </a:solidFill>
                <a:latin typeface="+mn-lt"/>
              </a:rPr>
              <a:t>Azure</a:t>
            </a:r>
            <a:r>
              <a:rPr lang="en-GB" sz="3400" b="1" dirty="0">
                <a:solidFill>
                  <a:srgbClr val="FF7100"/>
                </a:solidFill>
                <a:latin typeface="+mn-lt"/>
              </a:rPr>
              <a:t> </a:t>
            </a:r>
            <a:r>
              <a:rPr lang="pl-PL" sz="3400" b="1" dirty="0">
                <a:solidFill>
                  <a:srgbClr val="FF7100"/>
                </a:solidFill>
                <a:latin typeface="+mn-lt"/>
              </a:rPr>
              <a:t>Big Data </a:t>
            </a:r>
            <a:r>
              <a:rPr lang="en-GB" sz="3400" b="1" dirty="0">
                <a:solidFill>
                  <a:srgbClr val="FF7100"/>
                </a:solidFill>
                <a:latin typeface="+mn-lt"/>
              </a:rPr>
              <a:t>- </a:t>
            </a:r>
            <a:r>
              <a:rPr lang="pl-PL" sz="3400" b="1" dirty="0">
                <a:solidFill>
                  <a:srgbClr val="FF7100"/>
                </a:solidFill>
                <a:latin typeface="+mn-lt"/>
              </a:rPr>
              <a:t>Compute </a:t>
            </a:r>
            <a:br>
              <a:rPr lang="pl-PL" sz="800" dirty="0">
                <a:latin typeface="+mn-lt"/>
              </a:rPr>
            </a:br>
            <a:endParaRPr lang="pl-PL" sz="800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0635EC-8EEF-48FC-8711-AFFDA7432AD5}"/>
              </a:ext>
            </a:extLst>
          </p:cNvPr>
          <p:cNvSpPr/>
          <p:nvPr/>
        </p:nvSpPr>
        <p:spPr>
          <a:xfrm>
            <a:off x="804263" y="1671057"/>
            <a:ext cx="6571897" cy="39714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3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566DDD-A8AC-4988-8E54-B3023443CEA5}"/>
              </a:ext>
            </a:extLst>
          </p:cNvPr>
          <p:cNvSpPr/>
          <p:nvPr/>
        </p:nvSpPr>
        <p:spPr>
          <a:xfrm>
            <a:off x="917346" y="5680383"/>
            <a:ext cx="24593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Greater integration</a:t>
            </a:r>
          </a:p>
          <a:p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with various Apache</a:t>
            </a:r>
          </a:p>
          <a:p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projects</a:t>
            </a:r>
            <a:br>
              <a:rPr lang="en-US" sz="1200" dirty="0"/>
            </a:br>
            <a:endParaRPr lang="pl-PL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197F40-2C10-4719-87FC-1EF746AACCB3}"/>
              </a:ext>
            </a:extLst>
          </p:cNvPr>
          <p:cNvSpPr/>
          <p:nvPr/>
        </p:nvSpPr>
        <p:spPr>
          <a:xfrm>
            <a:off x="5201080" y="5680383"/>
            <a:ext cx="22304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Less integration</a:t>
            </a:r>
          </a:p>
          <a:p>
            <a:pPr algn="r"/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with various Apache</a:t>
            </a:r>
          </a:p>
          <a:p>
            <a:pPr algn="r"/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projects</a:t>
            </a:r>
            <a:br>
              <a:rPr lang="en-US" sz="1600" b="1" dirty="0"/>
            </a:br>
            <a:endParaRPr lang="pl-PL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6A782A-1122-40D7-80BC-B1D29A274D02}"/>
              </a:ext>
            </a:extLst>
          </p:cNvPr>
          <p:cNvSpPr/>
          <p:nvPr/>
        </p:nvSpPr>
        <p:spPr>
          <a:xfrm>
            <a:off x="7236862" y="4939402"/>
            <a:ext cx="1088918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788" dirty="0"/>
            </a:br>
            <a:endParaRPr lang="pl-PL" sz="788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3DF30A-BFE8-4A34-9A7C-C324A2580906}"/>
              </a:ext>
            </a:extLst>
          </p:cNvPr>
          <p:cNvSpPr/>
          <p:nvPr/>
        </p:nvSpPr>
        <p:spPr>
          <a:xfrm>
            <a:off x="7459075" y="1690596"/>
            <a:ext cx="14116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kern="0" dirty="0">
                <a:solidFill>
                  <a:srgbClr val="FF7100"/>
                </a:solidFill>
              </a:rPr>
              <a:t>Less</a:t>
            </a:r>
          </a:p>
          <a:p>
            <a:r>
              <a:rPr lang="en-US" sz="1600" b="1" kern="0" dirty="0">
                <a:solidFill>
                  <a:srgbClr val="FF7100"/>
                </a:solidFill>
              </a:rPr>
              <a:t>administrative</a:t>
            </a:r>
          </a:p>
          <a:p>
            <a:r>
              <a:rPr lang="en-US" sz="1600" b="1" kern="0" dirty="0">
                <a:solidFill>
                  <a:srgbClr val="FF7100"/>
                </a:solidFill>
              </a:rPr>
              <a:t>effort</a:t>
            </a:r>
            <a:endParaRPr lang="pl-PL" sz="1200" b="1" dirty="0">
              <a:solidFill>
                <a:srgbClr val="FF71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AEC704-40E1-4F40-823A-627276C7E5EF}"/>
              </a:ext>
            </a:extLst>
          </p:cNvPr>
          <p:cNvSpPr/>
          <p:nvPr/>
        </p:nvSpPr>
        <p:spPr>
          <a:xfrm>
            <a:off x="7499568" y="4540613"/>
            <a:ext cx="14116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Greater</a:t>
            </a:r>
          </a:p>
          <a:p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administrative</a:t>
            </a:r>
          </a:p>
          <a:p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effort</a:t>
            </a:r>
            <a:endParaRPr lang="pl-PL" sz="1200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3BD795-B8B3-417D-B6F8-CE9C179AA881}"/>
              </a:ext>
            </a:extLst>
          </p:cNvPr>
          <p:cNvGrpSpPr/>
          <p:nvPr/>
        </p:nvGrpSpPr>
        <p:grpSpPr>
          <a:xfrm>
            <a:off x="1265376" y="4122420"/>
            <a:ext cx="1560042" cy="1424970"/>
            <a:chOff x="2050383" y="4099646"/>
            <a:chExt cx="1555975" cy="10452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CF6F45-A997-4419-BFFD-7117E79A68DE}"/>
                </a:ext>
              </a:extLst>
            </p:cNvPr>
            <p:cNvSpPr txBox="1"/>
            <p:nvPr/>
          </p:nvSpPr>
          <p:spPr>
            <a:xfrm>
              <a:off x="2050383" y="4914589"/>
              <a:ext cx="1555975" cy="230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HDInsight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9C5605F-04CA-4289-8133-2D480981F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2718" y="4099646"/>
              <a:ext cx="1086444" cy="894371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5437883-91EE-432F-A279-BFA543313034}"/>
              </a:ext>
            </a:extLst>
          </p:cNvPr>
          <p:cNvGrpSpPr/>
          <p:nvPr/>
        </p:nvGrpSpPr>
        <p:grpSpPr>
          <a:xfrm>
            <a:off x="5498185" y="1940954"/>
            <a:ext cx="1636205" cy="1305035"/>
            <a:chOff x="8390235" y="2221039"/>
            <a:chExt cx="1365672" cy="11304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7C56FF-304A-4710-B790-D6BB4D1EA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7200" y="2221039"/>
              <a:ext cx="782444" cy="64411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AE0CD9-1C09-4695-9CE2-0ED67A1A78E9}"/>
                </a:ext>
              </a:extLst>
            </p:cNvPr>
            <p:cNvSpPr txBox="1"/>
            <p:nvPr/>
          </p:nvSpPr>
          <p:spPr>
            <a:xfrm>
              <a:off x="8390235" y="2887597"/>
              <a:ext cx="1365672" cy="463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Data </a:t>
              </a:r>
              <a:endParaRPr lang="en-GB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Lake Analytics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AF932A-3619-4357-897A-60930D36FA5C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4090212" y="1671057"/>
            <a:ext cx="0" cy="397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D5958E-5DD3-427D-9AD0-1064303D2C8C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804263" y="3656787"/>
            <a:ext cx="6571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2809A3-A8F8-44B7-B698-AD76FE536CE4}"/>
              </a:ext>
            </a:extLst>
          </p:cNvPr>
          <p:cNvGrpSpPr/>
          <p:nvPr/>
        </p:nvGrpSpPr>
        <p:grpSpPr>
          <a:xfrm>
            <a:off x="3482184" y="2964184"/>
            <a:ext cx="1718896" cy="1448314"/>
            <a:chOff x="4393085" y="3178201"/>
            <a:chExt cx="1632830" cy="128095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9138A4-5B73-4CAA-B4CE-E6F70C201AE7}"/>
                </a:ext>
              </a:extLst>
            </p:cNvPr>
            <p:cNvSpPr txBox="1"/>
            <p:nvPr/>
          </p:nvSpPr>
          <p:spPr>
            <a:xfrm>
              <a:off x="4393085" y="4181503"/>
              <a:ext cx="1632830" cy="27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Databricks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0B23DFC-5F8B-4120-AEB2-C7C0F494D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9363" y="3178201"/>
              <a:ext cx="1108132" cy="9698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105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7355CB-B24D-40E2-BB4A-2587F718C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115" y="980338"/>
            <a:ext cx="6165519" cy="717974"/>
          </a:xfrm>
        </p:spPr>
        <p:txBody>
          <a:bodyPr>
            <a:noAutofit/>
          </a:bodyPr>
          <a:lstStyle/>
          <a:p>
            <a:r>
              <a:rPr lang="pl-PL" sz="3400" b="1" dirty="0">
                <a:solidFill>
                  <a:srgbClr val="FF7100"/>
                </a:solidFill>
                <a:latin typeface="+mn-lt"/>
              </a:rPr>
              <a:t>Azure Data Factory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F02D14-1EC4-4B9C-9BFB-04C8E41FA68D}"/>
              </a:ext>
            </a:extLst>
          </p:cNvPr>
          <p:cNvSpPr/>
          <p:nvPr/>
        </p:nvSpPr>
        <p:spPr>
          <a:xfrm>
            <a:off x="989634" y="1831639"/>
            <a:ext cx="8154366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Fully managed service to support </a:t>
            </a:r>
          </a:p>
          <a:p>
            <a:pPr lvl="1" defTabSz="514350">
              <a:lnSpc>
                <a:spcPct val="90000"/>
              </a:lnSpc>
              <a:defRPr/>
            </a:pPr>
            <a:r>
              <a:rPr lang="en-US" sz="2800" b="1" kern="0" dirty="0">
                <a:solidFill>
                  <a:srgbClr val="FF7100"/>
                </a:solidFill>
              </a:rPr>
              <a:t>orchestration of data movement and transformation</a:t>
            </a:r>
          </a:p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Connect to relational or non-relational data </a:t>
            </a:r>
          </a:p>
          <a:p>
            <a:pPr lvl="1" defTabSz="514350">
              <a:lnSpc>
                <a:spcPct val="90000"/>
              </a:lnSpc>
              <a:defRPr/>
            </a:pPr>
            <a:r>
              <a:rPr lang="en-US" sz="2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that is </a:t>
            </a:r>
            <a:r>
              <a:rPr lang="en-US" sz="2800" b="1" kern="0" dirty="0">
                <a:solidFill>
                  <a:srgbClr val="FF7100"/>
                </a:solidFill>
              </a:rPr>
              <a:t>on-premises</a:t>
            </a:r>
            <a:r>
              <a:rPr lang="en-US" sz="2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or in the </a:t>
            </a:r>
            <a:r>
              <a:rPr lang="en-US" sz="2800" b="1" kern="0" dirty="0">
                <a:solidFill>
                  <a:srgbClr val="FF7100"/>
                </a:solidFill>
              </a:rPr>
              <a:t>cloud</a:t>
            </a:r>
          </a:p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Allows monitor and manage data processing pipelines</a:t>
            </a:r>
          </a:p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Version 1 and </a:t>
            </a:r>
            <a:r>
              <a:rPr lang="en-US" sz="2800" b="1" kern="0" dirty="0">
                <a:solidFill>
                  <a:srgbClr val="FF5F00"/>
                </a:solidFill>
              </a:rPr>
              <a:t>2</a:t>
            </a:r>
            <a:r>
              <a:rPr lang="en-US" sz="2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(+SSIS)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AF331-B942-4A52-9447-4A2D7B71F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33" y="5318303"/>
            <a:ext cx="1064160" cy="106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8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5DA55D-5398-48F1-827B-3B0DE39B45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395" y="991063"/>
            <a:ext cx="4783580" cy="717974"/>
          </a:xfrm>
        </p:spPr>
        <p:txBody>
          <a:bodyPr/>
          <a:lstStyle/>
          <a:p>
            <a:r>
              <a:rPr lang="en-GB" sz="3400" b="1" dirty="0">
                <a:solidFill>
                  <a:srgbClr val="FF7100"/>
                </a:solidFill>
                <a:latin typeface="+mn-lt"/>
              </a:rPr>
              <a:t>Loading Data - Ingest 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7BCF1C-918F-4A98-B869-D5A8EC3D8F7B}"/>
              </a:ext>
            </a:extLst>
          </p:cNvPr>
          <p:cNvSpPr/>
          <p:nvPr/>
        </p:nvSpPr>
        <p:spPr>
          <a:xfrm>
            <a:off x="1782166" y="4243328"/>
            <a:ext cx="572555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kern="0" dirty="0">
                <a:solidFill>
                  <a:srgbClr val="FF5F00"/>
                </a:solidFill>
              </a:rPr>
              <a:t>More than 100 Queries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kern="0" dirty="0">
                <a:solidFill>
                  <a:srgbClr val="FF5F00"/>
                </a:solidFill>
              </a:rPr>
              <a:t>Incremental Load </a:t>
            </a:r>
          </a:p>
          <a:p>
            <a:r>
              <a:rPr lang="en-US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pl-PL" sz="3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5EAAFA-891A-43B6-8F22-ED1C56EBD9DC}"/>
              </a:ext>
            </a:extLst>
          </p:cNvPr>
          <p:cNvGrpSpPr/>
          <p:nvPr/>
        </p:nvGrpSpPr>
        <p:grpSpPr>
          <a:xfrm>
            <a:off x="1318374" y="2153691"/>
            <a:ext cx="7328545" cy="1824734"/>
            <a:chOff x="1318374" y="2153691"/>
            <a:chExt cx="7328545" cy="182473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455DBC8-1011-4EB7-93EF-8099C3D39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8374" y="3288229"/>
              <a:ext cx="537039" cy="46458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0D992CE-FD20-4ECF-B132-3335DFFDB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8374" y="2305048"/>
              <a:ext cx="1355601" cy="101917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FA957E3-18E3-4D04-BE0A-09EAC15DE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1897" y="2243618"/>
              <a:ext cx="1709738" cy="10191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2FA8180-1784-4447-8F6B-1C80DE867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786" y="2153691"/>
              <a:ext cx="1235374" cy="1235374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7FF2052-11A0-42CD-963B-3CCBFA33D9D2}"/>
                </a:ext>
              </a:extLst>
            </p:cNvPr>
            <p:cNvCxnSpPr>
              <a:cxnSpLocks/>
            </p:cNvCxnSpPr>
            <p:nvPr/>
          </p:nvCxnSpPr>
          <p:spPr>
            <a:xfrm>
              <a:off x="2577146" y="2736533"/>
              <a:ext cx="13825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F6A032D-FD8A-4F03-ADC6-3663B47D6D1D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5751635" y="2753206"/>
              <a:ext cx="1532151" cy="181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B632880-E536-48DF-90C4-54DBCB647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167" y="2919583"/>
              <a:ext cx="344936" cy="41565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AA46AA-CB83-4C78-A34C-FBB31FEAD8D0}"/>
                </a:ext>
              </a:extLst>
            </p:cNvPr>
            <p:cNvSpPr txBox="1"/>
            <p:nvPr/>
          </p:nvSpPr>
          <p:spPr>
            <a:xfrm>
              <a:off x="2577146" y="2311913"/>
              <a:ext cx="1192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SQL Query</a:t>
              </a:r>
              <a:endParaRPr lang="pl-P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3F3E8B-FCA9-4430-8F19-BCE786C40E47}"/>
                </a:ext>
              </a:extLst>
            </p:cNvPr>
            <p:cNvSpPr txBox="1"/>
            <p:nvPr/>
          </p:nvSpPr>
          <p:spPr>
            <a:xfrm>
              <a:off x="7038786" y="3429000"/>
              <a:ext cx="1608133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Data 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Lake </a:t>
              </a:r>
            </a:p>
            <a:p>
              <a:pPr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	Store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27C273-DF8E-4E32-9710-FBCFB44E7FBB}"/>
                </a:ext>
              </a:extLst>
            </p:cNvPr>
            <p:cNvSpPr txBox="1"/>
            <p:nvPr/>
          </p:nvSpPr>
          <p:spPr>
            <a:xfrm>
              <a:off x="3683724" y="3442894"/>
              <a:ext cx="2397342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Data Factory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</a:p>
            <a:p>
              <a:pPr algn="ctr"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Copy Activity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040CB2-F8D4-485F-9C5A-81AA439919C6}"/>
                </a:ext>
              </a:extLst>
            </p:cNvPr>
            <p:cNvSpPr txBox="1"/>
            <p:nvPr/>
          </p:nvSpPr>
          <p:spPr>
            <a:xfrm>
              <a:off x="1475304" y="3416918"/>
              <a:ext cx="2397342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ADF Self-hosted IR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03F960-06C5-4820-A359-3D24C6D5188C}"/>
                </a:ext>
              </a:extLst>
            </p:cNvPr>
            <p:cNvSpPr txBox="1"/>
            <p:nvPr/>
          </p:nvSpPr>
          <p:spPr>
            <a:xfrm>
              <a:off x="6081066" y="2366638"/>
              <a:ext cx="935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CSV File</a:t>
              </a:r>
              <a:endParaRPr lang="pl-P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366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5DA55D-5398-48F1-827B-3B0DE39B45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395" y="991063"/>
            <a:ext cx="4783580" cy="717974"/>
          </a:xfrm>
        </p:spPr>
        <p:txBody>
          <a:bodyPr/>
          <a:lstStyle/>
          <a:p>
            <a:r>
              <a:rPr lang="en-GB" sz="3400" b="1" dirty="0">
                <a:solidFill>
                  <a:srgbClr val="FF7100"/>
                </a:solidFill>
                <a:latin typeface="+mn-lt"/>
              </a:rPr>
              <a:t>Loading Data - Ingest 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EE92B-9F0D-4B3A-A97E-1ABE2FC07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89" y="4488659"/>
            <a:ext cx="1146695" cy="114669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D37B0C-9C47-4410-A9F9-445834DCCA48}"/>
              </a:ext>
            </a:extLst>
          </p:cNvPr>
          <p:cNvCxnSpPr>
            <a:cxnSpLocks/>
          </p:cNvCxnSpPr>
          <p:nvPr/>
        </p:nvCxnSpPr>
        <p:spPr>
          <a:xfrm flipV="1">
            <a:off x="2948940" y="2474663"/>
            <a:ext cx="0" cy="1989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00D19F-0541-4DC6-A9FA-3453BB5CF73F}"/>
              </a:ext>
            </a:extLst>
          </p:cNvPr>
          <p:cNvSpPr txBox="1"/>
          <p:nvPr/>
        </p:nvSpPr>
        <p:spPr>
          <a:xfrm>
            <a:off x="1028075" y="5690155"/>
            <a:ext cx="77214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 = Where (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Inserted Date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Between </a:t>
            </a:r>
            <a:r>
              <a:rPr lang="en-GB" sz="2400" b="1" dirty="0">
                <a:solidFill>
                  <a:srgbClr val="FF5F00"/>
                </a:solidFill>
              </a:rPr>
              <a:t>Last Load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GB" sz="2400" b="1" dirty="0">
                <a:solidFill>
                  <a:srgbClr val="FF5F00"/>
                </a:solidFill>
              </a:rPr>
              <a:t>Now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pl-PL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C542856-7998-4F6B-92BC-BFA6869F1824}"/>
              </a:ext>
            </a:extLst>
          </p:cNvPr>
          <p:cNvGrpSpPr/>
          <p:nvPr/>
        </p:nvGrpSpPr>
        <p:grpSpPr>
          <a:xfrm>
            <a:off x="640395" y="1822384"/>
            <a:ext cx="8132746" cy="3076029"/>
            <a:chOff x="640395" y="1822384"/>
            <a:chExt cx="8132746" cy="30760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27DCF0-FCB8-4C46-A34E-CCC621750E87}"/>
                </a:ext>
              </a:extLst>
            </p:cNvPr>
            <p:cNvSpPr/>
            <p:nvPr/>
          </p:nvSpPr>
          <p:spPr>
            <a:xfrm>
              <a:off x="640395" y="1822384"/>
              <a:ext cx="7863525" cy="2437196"/>
            </a:xfrm>
            <a:prstGeom prst="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C580032-1544-4238-8D19-C4F183359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333" y="3825534"/>
              <a:ext cx="1888808" cy="1072879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907A27-AE27-4A95-B120-77F3067C4302}"/>
                </a:ext>
              </a:extLst>
            </p:cNvPr>
            <p:cNvSpPr/>
            <p:nvPr/>
          </p:nvSpPr>
          <p:spPr>
            <a:xfrm>
              <a:off x="5753895" y="4311995"/>
              <a:ext cx="11304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b="1" dirty="0">
                  <a:solidFill>
                    <a:srgbClr val="FF5F00"/>
                  </a:solidFill>
                </a:rPr>
                <a:t>20 DOP</a:t>
              </a:r>
              <a:endParaRPr lang="pl-PL" b="1" dirty="0">
                <a:solidFill>
                  <a:srgbClr val="FF5F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7BAC80C-4D0C-440C-9B91-4164CE35DB03}"/>
              </a:ext>
            </a:extLst>
          </p:cNvPr>
          <p:cNvGrpSpPr/>
          <p:nvPr/>
        </p:nvGrpSpPr>
        <p:grpSpPr>
          <a:xfrm>
            <a:off x="897762" y="1856976"/>
            <a:ext cx="7419157" cy="1824734"/>
            <a:chOff x="1286382" y="2153691"/>
            <a:chExt cx="7419157" cy="182473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D27C166-9515-4167-8BB4-E4A6E1407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8374" y="3288229"/>
              <a:ext cx="537039" cy="46458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5510E03-BF10-47E1-9324-C7CD10161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18374" y="2305048"/>
              <a:ext cx="1355601" cy="1019174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AC4F7F6-BBF3-4FEC-A8B7-E54F8AB8F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41897" y="2243618"/>
              <a:ext cx="1709738" cy="101917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AEBEFB2-FEBE-4AF3-A484-397E0C0D4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786" y="2153691"/>
              <a:ext cx="1235374" cy="1235374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6DA0E9D-7B96-459C-AD0C-D9DF998D0975}"/>
                </a:ext>
              </a:extLst>
            </p:cNvPr>
            <p:cNvCxnSpPr>
              <a:cxnSpLocks/>
            </p:cNvCxnSpPr>
            <p:nvPr/>
          </p:nvCxnSpPr>
          <p:spPr>
            <a:xfrm>
              <a:off x="2577146" y="2736533"/>
              <a:ext cx="13825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8FEE1C1-8A62-4B2F-8503-6B0F98053651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5751635" y="2753206"/>
              <a:ext cx="1532151" cy="181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D96EC21-0E98-4AF2-ACFA-1375D3CD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167" y="2919583"/>
              <a:ext cx="344936" cy="415652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BDDA9A-8588-4C32-8D0D-7ED9B9E41D9E}"/>
                </a:ext>
              </a:extLst>
            </p:cNvPr>
            <p:cNvSpPr txBox="1"/>
            <p:nvPr/>
          </p:nvSpPr>
          <p:spPr>
            <a:xfrm>
              <a:off x="2577146" y="2311913"/>
              <a:ext cx="1192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SQL Query</a:t>
              </a:r>
              <a:endParaRPr lang="pl-P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E2CFD8-ADA0-45F4-95E8-A8B9DAD8E4D4}"/>
                </a:ext>
              </a:extLst>
            </p:cNvPr>
            <p:cNvSpPr txBox="1"/>
            <p:nvPr/>
          </p:nvSpPr>
          <p:spPr>
            <a:xfrm>
              <a:off x="7097406" y="3430143"/>
              <a:ext cx="1608133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Data 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Lake </a:t>
              </a:r>
            </a:p>
            <a:p>
              <a:pPr algn="ctr"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Store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B4004E-A5AF-4A47-AEBC-978910E1E7B0}"/>
                </a:ext>
              </a:extLst>
            </p:cNvPr>
            <p:cNvSpPr txBox="1"/>
            <p:nvPr/>
          </p:nvSpPr>
          <p:spPr>
            <a:xfrm>
              <a:off x="3683724" y="3442894"/>
              <a:ext cx="2397342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Data Factory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</a:p>
            <a:p>
              <a:pPr algn="ctr"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Copy Activity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45A2A19-7C6F-4342-8813-0D27C8CBDAE2}"/>
                </a:ext>
              </a:extLst>
            </p:cNvPr>
            <p:cNvSpPr txBox="1"/>
            <p:nvPr/>
          </p:nvSpPr>
          <p:spPr>
            <a:xfrm>
              <a:off x="1286382" y="3434798"/>
              <a:ext cx="2397342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Self-hosted IR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5F3DA2-8756-4282-94DE-24CAC609C542}"/>
                </a:ext>
              </a:extLst>
            </p:cNvPr>
            <p:cNvSpPr txBox="1"/>
            <p:nvPr/>
          </p:nvSpPr>
          <p:spPr>
            <a:xfrm>
              <a:off x="6081066" y="2366638"/>
              <a:ext cx="935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CSV File</a:t>
              </a:r>
              <a:endParaRPr lang="pl-P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65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49141E-4E4E-4CCC-BE8E-A015DB49AF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394" y="1002637"/>
            <a:ext cx="5944385" cy="717974"/>
          </a:xfrm>
        </p:spPr>
        <p:txBody>
          <a:bodyPr/>
          <a:lstStyle/>
          <a:p>
            <a:pPr lvl="0"/>
            <a:r>
              <a:rPr lang="en-GB" sz="3400" b="1" dirty="0">
                <a:solidFill>
                  <a:srgbClr val="FF7100"/>
                </a:solidFill>
                <a:latin typeface="+mn-lt"/>
              </a:rPr>
              <a:t>Data </a:t>
            </a:r>
            <a:r>
              <a:rPr lang="en-GB" sz="3400" b="1" dirty="0">
                <a:solidFill>
                  <a:srgbClr val="FF7100"/>
                </a:solidFill>
              </a:rPr>
              <a:t>Processing </a:t>
            </a:r>
            <a:r>
              <a:rPr lang="en-GB" sz="3400" b="1" dirty="0">
                <a:solidFill>
                  <a:srgbClr val="FF7100"/>
                </a:solidFill>
                <a:latin typeface="+mn-lt"/>
              </a:rPr>
              <a:t>- Analyse 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  <a:p>
            <a:endParaRPr lang="pl-PL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3C1A50-33B2-4332-862E-4C7ECE9A50CD}"/>
              </a:ext>
            </a:extLst>
          </p:cNvPr>
          <p:cNvGrpSpPr/>
          <p:nvPr/>
        </p:nvGrpSpPr>
        <p:grpSpPr>
          <a:xfrm>
            <a:off x="5419959" y="4551122"/>
            <a:ext cx="3418038" cy="1954490"/>
            <a:chOff x="7740903" y="2155770"/>
            <a:chExt cx="2852894" cy="16930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ACFE310-C8F4-4D34-A60C-D84EE45F0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5405" y="2155770"/>
              <a:ext cx="1643890" cy="135325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7F5801-E61E-4612-A7C8-2C868682F4AB}"/>
                </a:ext>
              </a:extLst>
            </p:cNvPr>
            <p:cNvSpPr txBox="1"/>
            <p:nvPr/>
          </p:nvSpPr>
          <p:spPr>
            <a:xfrm>
              <a:off x="7740903" y="3576851"/>
              <a:ext cx="2852894" cy="271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Data 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Lake Analytics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DBDBB5-0849-41A9-9072-C88EF6E86424}"/>
              </a:ext>
            </a:extLst>
          </p:cNvPr>
          <p:cNvGrpSpPr/>
          <p:nvPr/>
        </p:nvGrpSpPr>
        <p:grpSpPr>
          <a:xfrm>
            <a:off x="1130941" y="1940593"/>
            <a:ext cx="4289018" cy="1144843"/>
            <a:chOff x="1992001" y="1953919"/>
            <a:chExt cx="5291780" cy="16474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A469977-3CF6-4D28-92FB-BFEE683944A5}"/>
                </a:ext>
              </a:extLst>
            </p:cNvPr>
            <p:cNvGrpSpPr/>
            <p:nvPr/>
          </p:nvGrpSpPr>
          <p:grpSpPr>
            <a:xfrm>
              <a:off x="2327037" y="2025415"/>
              <a:ext cx="1924776" cy="1549904"/>
              <a:chOff x="2062219" y="4099645"/>
              <a:chExt cx="2193116" cy="134011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0C37CC-31FD-4915-ABCE-30F2CC3252E8}"/>
                  </a:ext>
                </a:extLst>
              </p:cNvPr>
              <p:cNvSpPr txBox="1"/>
              <p:nvPr/>
            </p:nvSpPr>
            <p:spPr>
              <a:xfrm>
                <a:off x="2062219" y="5049142"/>
                <a:ext cx="2193116" cy="390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14350">
                  <a:lnSpc>
                    <a:spcPct val="90000"/>
                  </a:lnSpc>
                  <a:defRPr/>
                </a:pPr>
                <a:r>
                  <a:rPr lang="pl-PL" sz="16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Azure </a:t>
                </a:r>
                <a:r>
                  <a:rPr lang="en-GB" sz="16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HDInsight</a:t>
                </a:r>
                <a:endPara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E467D77-2912-463F-9761-5C8EB32A08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5583" y="4099645"/>
                <a:ext cx="1086444" cy="894371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8915E48-14AC-410E-B237-15A423359DFF}"/>
                </a:ext>
              </a:extLst>
            </p:cNvPr>
            <p:cNvGrpSpPr/>
            <p:nvPr/>
          </p:nvGrpSpPr>
          <p:grpSpPr>
            <a:xfrm>
              <a:off x="4763554" y="2189347"/>
              <a:ext cx="2485167" cy="1412070"/>
              <a:chOff x="3647395" y="3148950"/>
              <a:chExt cx="3271776" cy="157326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C4F30A-64FB-43EF-B849-9FAB691DBC92}"/>
                  </a:ext>
                </a:extLst>
              </p:cNvPr>
              <p:cNvSpPr txBox="1"/>
              <p:nvPr/>
            </p:nvSpPr>
            <p:spPr>
              <a:xfrm>
                <a:off x="3647395" y="4218873"/>
                <a:ext cx="3271776" cy="503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14350">
                  <a:lnSpc>
                    <a:spcPct val="90000"/>
                  </a:lnSpc>
                  <a:defRPr/>
                </a:pPr>
                <a:r>
                  <a:rPr lang="pl-PL" sz="16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Azure</a:t>
                </a:r>
                <a:r>
                  <a:rPr lang="en-GB" sz="16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Databricks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FAE391D-885E-4A5A-AB03-C53A49CD28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85335" y="3148950"/>
                <a:ext cx="1108132" cy="969810"/>
              </a:xfrm>
              <a:prstGeom prst="rect">
                <a:avLst/>
              </a:prstGeom>
            </p:spPr>
          </p:pic>
        </p:grpSp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069F93BF-F248-4E1F-8B55-0F58A77B8CE1}"/>
                </a:ext>
              </a:extLst>
            </p:cNvPr>
            <p:cNvSpPr/>
            <p:nvPr/>
          </p:nvSpPr>
          <p:spPr>
            <a:xfrm>
              <a:off x="1992001" y="1953919"/>
              <a:ext cx="90487" cy="1467090"/>
            </a:xfrm>
            <a:prstGeom prst="leftBracket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b="1" dirty="0"/>
            </a:p>
          </p:txBody>
        </p:sp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20815006-0FCC-4DB8-B304-606E6CCF4110}"/>
                </a:ext>
              </a:extLst>
            </p:cNvPr>
            <p:cNvSpPr/>
            <p:nvPr/>
          </p:nvSpPr>
          <p:spPr>
            <a:xfrm>
              <a:off x="7193294" y="1963823"/>
              <a:ext cx="90487" cy="1528078"/>
            </a:xfrm>
            <a:prstGeom prst="rightBracket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F70C2C-3BB8-47A4-A99B-5FE65C68D861}"/>
                </a:ext>
              </a:extLst>
            </p:cNvPr>
            <p:cNvSpPr txBox="1"/>
            <p:nvPr/>
          </p:nvSpPr>
          <p:spPr>
            <a:xfrm>
              <a:off x="4164298" y="2019975"/>
              <a:ext cx="8194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5F00"/>
                  </a:solidFill>
                </a:rPr>
                <a:t>OR</a:t>
              </a:r>
              <a:endParaRPr lang="pl-PL" sz="2000" b="1" dirty="0">
                <a:solidFill>
                  <a:srgbClr val="FF5F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2AEEF01-8EEA-478B-8CB1-A415AA44F9C2}"/>
              </a:ext>
            </a:extLst>
          </p:cNvPr>
          <p:cNvSpPr txBox="1"/>
          <p:nvPr/>
        </p:nvSpPr>
        <p:spPr>
          <a:xfrm>
            <a:off x="4200993" y="4742790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5F00"/>
                </a:solidFill>
              </a:rPr>
              <a:t>AND</a:t>
            </a:r>
            <a:endParaRPr lang="pl-PL" sz="3600" b="1" dirty="0">
              <a:solidFill>
                <a:srgbClr val="FF5F00"/>
              </a:solidFill>
            </a:endParaRPr>
          </a:p>
        </p:txBody>
      </p:sp>
      <p:pic>
        <p:nvPicPr>
          <p:cNvPr id="5122" name="Picture 2" descr="https://spark.apache.org/images/spark-logo-trademark.png">
            <a:extLst>
              <a:ext uri="{FF2B5EF4-FFF2-40B4-BE49-F238E27FC236}">
                <a16:creationId xmlns:a16="http://schemas.microsoft.com/office/drawing/2014/main" id="{9FEB77CD-355D-4ACD-89DA-2812B6419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317" y="3323930"/>
            <a:ext cx="2667458" cy="14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45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3E817A-BEF1-4900-8A62-9A5A36F81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063" y="1748059"/>
            <a:ext cx="1646063" cy="4229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720597-3934-4C7B-8045-40951A6D5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34" y="3726419"/>
            <a:ext cx="6668646" cy="240588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978CB8-B6C8-4F2D-AA37-603A8B0F54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959" y="1037056"/>
            <a:ext cx="8157648" cy="717974"/>
          </a:xfrm>
        </p:spPr>
        <p:txBody>
          <a:bodyPr/>
          <a:lstStyle/>
          <a:p>
            <a:r>
              <a:rPr lang="en-GB" sz="3400" b="1" dirty="0">
                <a:solidFill>
                  <a:srgbClr val="FF7100"/>
                </a:solidFill>
                <a:latin typeface="+mn-lt"/>
              </a:rPr>
              <a:t>Data </a:t>
            </a:r>
            <a:r>
              <a:rPr lang="en-GB" sz="3400" b="1" dirty="0">
                <a:solidFill>
                  <a:srgbClr val="FF7100"/>
                </a:solidFill>
              </a:rPr>
              <a:t>Processing </a:t>
            </a:r>
            <a:r>
              <a:rPr lang="en-GB" sz="3400" b="1" dirty="0">
                <a:solidFill>
                  <a:srgbClr val="FF7100"/>
                </a:solidFill>
                <a:latin typeface="+mn-lt"/>
              </a:rPr>
              <a:t>– Basic Analysis</a:t>
            </a:r>
            <a:endParaRPr lang="pl-P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82A694-E7B7-4DFA-94B2-29411EF1A93D}"/>
              </a:ext>
            </a:extLst>
          </p:cNvPr>
          <p:cNvSpPr/>
          <p:nvPr/>
        </p:nvSpPr>
        <p:spPr>
          <a:xfrm>
            <a:off x="7425878" y="2336804"/>
            <a:ext cx="1635248" cy="931052"/>
          </a:xfrm>
          <a:prstGeom prst="rect">
            <a:avLst/>
          </a:prstGeom>
          <a:noFill/>
          <a:ln w="38100" cap="flat" cmpd="sng" algn="ctr">
            <a:solidFill>
              <a:srgbClr val="FF71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EB2B5D-F875-46D3-B0AD-78C2539A80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976" y="6096445"/>
            <a:ext cx="937442" cy="7435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A1243C-EE3B-4E54-8386-7C2899A938A7}"/>
              </a:ext>
            </a:extLst>
          </p:cNvPr>
          <p:cNvSpPr txBox="1"/>
          <p:nvPr/>
        </p:nvSpPr>
        <p:spPr>
          <a:xfrm>
            <a:off x="4915400" y="6349321"/>
            <a:ext cx="433622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0">
              <a:lnSpc>
                <a:spcPct val="90000"/>
              </a:lnSpc>
              <a:defRPr/>
            </a:pPr>
            <a:r>
              <a:rPr lang="pl-PL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 Data </a:t>
            </a:r>
            <a:r>
              <a:rPr lang="en-GB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Lake Analytics</a:t>
            </a:r>
            <a:endParaRPr lang="pl-PL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4AE73-D9F1-4456-9010-6805609073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8974" y="1790278"/>
            <a:ext cx="2764771" cy="163872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97E022-BF45-4AE1-93B4-7841D139C9A4}"/>
              </a:ext>
            </a:extLst>
          </p:cNvPr>
          <p:cNvCxnSpPr>
            <a:cxnSpLocks/>
          </p:cNvCxnSpPr>
          <p:nvPr/>
        </p:nvCxnSpPr>
        <p:spPr>
          <a:xfrm>
            <a:off x="3894718" y="2439318"/>
            <a:ext cx="33889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FDCC865B-407C-455B-81F6-401D52293C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74" y="3054783"/>
            <a:ext cx="344936" cy="41565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167667C-54B8-47E5-AC41-1296C3B6C8BD}"/>
              </a:ext>
            </a:extLst>
          </p:cNvPr>
          <p:cNvSpPr txBox="1"/>
          <p:nvPr/>
        </p:nvSpPr>
        <p:spPr>
          <a:xfrm>
            <a:off x="4612783" y="2052449"/>
            <a:ext cx="137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ADLUs = 100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80220D-3B52-457E-AB99-C999AE6E0543}"/>
              </a:ext>
            </a:extLst>
          </p:cNvPr>
          <p:cNvSpPr/>
          <p:nvPr/>
        </p:nvSpPr>
        <p:spPr>
          <a:xfrm>
            <a:off x="615931" y="3882452"/>
            <a:ext cx="2172239" cy="2213993"/>
          </a:xfrm>
          <a:prstGeom prst="rect">
            <a:avLst/>
          </a:prstGeom>
          <a:noFill/>
          <a:ln w="38100" cap="flat" cmpd="sng" algn="ctr">
            <a:solidFill>
              <a:srgbClr val="FF71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8917A2-FF8C-4A42-8E23-778D8155BECD}"/>
              </a:ext>
            </a:extLst>
          </p:cNvPr>
          <p:cNvSpPr/>
          <p:nvPr/>
        </p:nvSpPr>
        <p:spPr>
          <a:xfrm>
            <a:off x="5111441" y="3918306"/>
            <a:ext cx="2172239" cy="2213993"/>
          </a:xfrm>
          <a:prstGeom prst="rect">
            <a:avLst/>
          </a:prstGeom>
          <a:noFill/>
          <a:ln w="38100" cap="flat" cmpd="sng" algn="ctr">
            <a:solidFill>
              <a:srgbClr val="FF71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</p:spTree>
    <p:extLst>
      <p:ext uri="{BB962C8B-B14F-4D97-AF65-F5344CB8AC3E}">
        <p14:creationId xmlns:p14="http://schemas.microsoft.com/office/powerpoint/2010/main" val="421523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49141E-4E4E-4CCC-BE8E-A015DB49AF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394" y="1002637"/>
            <a:ext cx="7307266" cy="717974"/>
          </a:xfrm>
        </p:spPr>
        <p:txBody>
          <a:bodyPr>
            <a:normAutofit fontScale="92500"/>
          </a:bodyPr>
          <a:lstStyle/>
          <a:p>
            <a:pPr lvl="0"/>
            <a:r>
              <a:rPr lang="en-GB" sz="3400" b="1" dirty="0">
                <a:solidFill>
                  <a:srgbClr val="FF7100"/>
                </a:solidFill>
                <a:latin typeface="+mn-lt"/>
              </a:rPr>
              <a:t>Data </a:t>
            </a:r>
            <a:r>
              <a:rPr lang="en-GB" sz="3400" b="1" dirty="0">
                <a:solidFill>
                  <a:srgbClr val="FF7100"/>
                </a:solidFill>
              </a:rPr>
              <a:t>Processing </a:t>
            </a:r>
            <a:r>
              <a:rPr lang="en-GB" sz="3400" b="1" dirty="0">
                <a:solidFill>
                  <a:srgbClr val="FF7100"/>
                </a:solidFill>
                <a:latin typeface="+mn-lt"/>
              </a:rPr>
              <a:t>- Advanced Analysis 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  <a:p>
            <a:endParaRPr lang="pl-PL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92B93E-210E-46C0-946C-3524C3088297}"/>
              </a:ext>
            </a:extLst>
          </p:cNvPr>
          <p:cNvGrpSpPr/>
          <p:nvPr/>
        </p:nvGrpSpPr>
        <p:grpSpPr>
          <a:xfrm>
            <a:off x="1023501" y="2758479"/>
            <a:ext cx="3444434" cy="1892464"/>
            <a:chOff x="1010001" y="1975571"/>
            <a:chExt cx="3444434" cy="1892464"/>
          </a:xfrm>
        </p:grpSpPr>
        <p:pic>
          <p:nvPicPr>
            <p:cNvPr id="14" name="Picture 2" descr="https://spark.apache.org/images/spark-logo-trademark.png">
              <a:extLst>
                <a:ext uri="{FF2B5EF4-FFF2-40B4-BE49-F238E27FC236}">
                  <a16:creationId xmlns:a16="http://schemas.microsoft.com/office/drawing/2014/main" id="{B2AAB784-DAFE-4CC4-9974-00ACFC22A0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6977" y="2449175"/>
              <a:ext cx="2667458" cy="1418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F91416-62FA-438D-BFAC-967380CAD93E}"/>
                </a:ext>
              </a:extLst>
            </p:cNvPr>
            <p:cNvSpPr txBox="1"/>
            <p:nvPr/>
          </p:nvSpPr>
          <p:spPr>
            <a:xfrm>
              <a:off x="1010001" y="1975571"/>
              <a:ext cx="15539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Why</a:t>
              </a:r>
              <a:r>
                <a:rPr lang="en-GB" dirty="0"/>
                <a:t> </a:t>
              </a:r>
              <a:endParaRPr lang="pl-PL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B1E856-0820-43A4-8298-23EA39369736}"/>
              </a:ext>
            </a:extLst>
          </p:cNvPr>
          <p:cNvGrpSpPr/>
          <p:nvPr/>
        </p:nvGrpSpPr>
        <p:grpSpPr>
          <a:xfrm>
            <a:off x="5087471" y="1712145"/>
            <a:ext cx="3747978" cy="1058123"/>
            <a:chOff x="5258862" y="1575063"/>
            <a:chExt cx="3747978" cy="1058123"/>
          </a:xfrm>
        </p:grpSpPr>
        <p:pic>
          <p:nvPicPr>
            <p:cNvPr id="2052" name="Picture 4" descr="Image result for python logo">
              <a:extLst>
                <a:ext uri="{FF2B5EF4-FFF2-40B4-BE49-F238E27FC236}">
                  <a16:creationId xmlns:a16="http://schemas.microsoft.com/office/drawing/2014/main" id="{7571BCF4-7EFE-42DD-870C-E2FF63BFD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8862" y="1575063"/>
              <a:ext cx="2711658" cy="915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053A59-6A13-4370-9C5E-A524EC04BA4B}"/>
                </a:ext>
              </a:extLst>
            </p:cNvPr>
            <p:cNvSpPr/>
            <p:nvPr/>
          </p:nvSpPr>
          <p:spPr>
            <a:xfrm>
              <a:off x="5258862" y="2291554"/>
              <a:ext cx="3747978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90000"/>
                </a:lnSpc>
                <a:spcBef>
                  <a:spcPts val="600"/>
                </a:spcBef>
              </a:pPr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Python is a king of </a:t>
              </a:r>
              <a:r>
                <a:rPr lang="en-US" b="1" dirty="0">
                  <a:solidFill>
                    <a:srgbClr val="FF7100"/>
                  </a:solidFill>
                </a:rPr>
                <a:t>data science</a:t>
              </a:r>
              <a:endParaRPr lang="pl-PL" b="1" dirty="0">
                <a:solidFill>
                  <a:srgbClr val="FF71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CD35FA-B8D8-4904-A264-A813C96377FE}"/>
              </a:ext>
            </a:extLst>
          </p:cNvPr>
          <p:cNvGrpSpPr/>
          <p:nvPr/>
        </p:nvGrpSpPr>
        <p:grpSpPr>
          <a:xfrm>
            <a:off x="5087471" y="2909332"/>
            <a:ext cx="3935682" cy="3341185"/>
            <a:chOff x="5087471" y="2909332"/>
            <a:chExt cx="3935682" cy="3341185"/>
          </a:xfrm>
        </p:grpSpPr>
        <p:pic>
          <p:nvPicPr>
            <p:cNvPr id="24" name="Picture 2" descr="Znalezione obrazy dla zapytania cassandra db">
              <a:extLst>
                <a:ext uri="{FF2B5EF4-FFF2-40B4-BE49-F238E27FC236}">
                  <a16:creationId xmlns:a16="http://schemas.microsoft.com/office/drawing/2014/main" id="{D3F8EEC2-6E26-4299-A64D-8F5ECA837A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1879" y="3953408"/>
              <a:ext cx="1361274" cy="1019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0D91A1C-D271-4251-B882-75557766C1FE}"/>
                </a:ext>
              </a:extLst>
            </p:cNvPr>
            <p:cNvGrpSpPr/>
            <p:nvPr/>
          </p:nvGrpSpPr>
          <p:grpSpPr>
            <a:xfrm>
              <a:off x="5087471" y="2909332"/>
              <a:ext cx="3771645" cy="3341185"/>
              <a:chOff x="5087471" y="2909332"/>
              <a:chExt cx="3771645" cy="334118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F37419-D363-463F-961D-E8F67394ED7A}"/>
                  </a:ext>
                </a:extLst>
              </p:cNvPr>
              <p:cNvSpPr txBox="1"/>
              <p:nvPr/>
            </p:nvSpPr>
            <p:spPr>
              <a:xfrm>
                <a:off x="5087471" y="2909332"/>
                <a:ext cx="3140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 dirty="0">
                    <a:solidFill>
                      <a:srgbClr val="FF7100"/>
                    </a:solidFill>
                  </a:rPr>
                  <a:t>Data sources and sinks </a:t>
                </a:r>
                <a:endParaRPr lang="pl-PL" sz="2400" b="1" dirty="0">
                  <a:solidFill>
                    <a:srgbClr val="FF7100"/>
                  </a:solidFill>
                </a:endParaRPr>
              </a:p>
            </p:txBody>
          </p:sp>
          <p:pic>
            <p:nvPicPr>
              <p:cNvPr id="19" name="Obraz 43">
                <a:extLst>
                  <a:ext uri="{FF2B5EF4-FFF2-40B4-BE49-F238E27FC236}">
                    <a16:creationId xmlns:a16="http://schemas.microsoft.com/office/drawing/2014/main" id="{7D8770A8-F53F-4832-98AA-82B17C760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47555" y="4902962"/>
                <a:ext cx="625100" cy="530864"/>
              </a:xfrm>
              <a:prstGeom prst="rect">
                <a:avLst/>
              </a:prstGeom>
            </p:spPr>
          </p:pic>
          <p:pic>
            <p:nvPicPr>
              <p:cNvPr id="20" name="Obraz 45">
                <a:extLst>
                  <a:ext uri="{FF2B5EF4-FFF2-40B4-BE49-F238E27FC236}">
                    <a16:creationId xmlns:a16="http://schemas.microsoft.com/office/drawing/2014/main" id="{123BCEC9-B148-49BA-A6CC-9D05BFA1D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4050" y="4139195"/>
                <a:ext cx="453391" cy="453391"/>
              </a:xfrm>
              <a:prstGeom prst="rect">
                <a:avLst/>
              </a:prstGeom>
            </p:spPr>
          </p:pic>
          <p:pic>
            <p:nvPicPr>
              <p:cNvPr id="21" name="Obraz 56">
                <a:extLst>
                  <a:ext uri="{FF2B5EF4-FFF2-40B4-BE49-F238E27FC236}">
                    <a16:creationId xmlns:a16="http://schemas.microsoft.com/office/drawing/2014/main" id="{1E264085-2C33-49B6-B711-14545CB111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826" y="5332211"/>
                <a:ext cx="553656" cy="553656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6E6E4900-75F5-4165-BAA7-03E6B1E7BB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1378" y="5492962"/>
                <a:ext cx="453391" cy="507087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8A82530-2D34-4A2B-B15D-8A0E03231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0435" y="3458463"/>
                <a:ext cx="453391" cy="549948"/>
              </a:xfrm>
              <a:prstGeom prst="rect">
                <a:avLst/>
              </a:prstGeom>
            </p:spPr>
          </p:pic>
          <p:pic>
            <p:nvPicPr>
              <p:cNvPr id="25" name="Picture 4" descr="Znalezione obrazy dla zapytania apache hbase logo">
                <a:extLst>
                  <a:ext uri="{FF2B5EF4-FFF2-40B4-BE49-F238E27FC236}">
                    <a16:creationId xmlns:a16="http://schemas.microsoft.com/office/drawing/2014/main" id="{8AB9D458-19C9-44EF-8CC4-8E90EE10B5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0496" y="3472693"/>
                <a:ext cx="1673897" cy="425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10" descr="Znalezione obrazy dla zapytania apache phoenix">
                <a:extLst>
                  <a:ext uri="{FF2B5EF4-FFF2-40B4-BE49-F238E27FC236}">
                    <a16:creationId xmlns:a16="http://schemas.microsoft.com/office/drawing/2014/main" id="{4BF4A5A2-0426-44F2-AEBB-8CCE28EB4F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7993" y="4749380"/>
                <a:ext cx="1385167" cy="373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18" descr="Znalezione obrazy dla zapytania mssql">
                <a:extLst>
                  <a:ext uri="{FF2B5EF4-FFF2-40B4-BE49-F238E27FC236}">
                    <a16:creationId xmlns:a16="http://schemas.microsoft.com/office/drawing/2014/main" id="{8B558DA5-DE94-464F-8ED2-ED7A293A86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10171" y="4872948"/>
                <a:ext cx="1148945" cy="4211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2" descr="Znalezione obrazy dla zapytania oracle">
                <a:extLst>
                  <a:ext uri="{FF2B5EF4-FFF2-40B4-BE49-F238E27FC236}">
                    <a16:creationId xmlns:a16="http://schemas.microsoft.com/office/drawing/2014/main" id="{4F1669B1-1048-4A1A-B8A9-66D99A8629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2170" y="5953273"/>
                <a:ext cx="1234914" cy="2972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8" descr="Znalezione obrazy dla zapytania hive">
                <a:extLst>
                  <a:ext uri="{FF2B5EF4-FFF2-40B4-BE49-F238E27FC236}">
                    <a16:creationId xmlns:a16="http://schemas.microsoft.com/office/drawing/2014/main" id="{30C933FD-B212-42C8-87DE-9E90C51835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7772" y="3999447"/>
                <a:ext cx="840335" cy="755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30" descr="Znalezione obrazy dla zapytania postgresql">
                <a:extLst>
                  <a:ext uri="{FF2B5EF4-FFF2-40B4-BE49-F238E27FC236}">
                    <a16:creationId xmlns:a16="http://schemas.microsoft.com/office/drawing/2014/main" id="{DAEE488E-469B-48F3-B32C-BB861AB147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1679" y="5456133"/>
                <a:ext cx="1410480" cy="645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6596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8129F-88C7-4AFD-B473-255752BD0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6651" y="1138923"/>
            <a:ext cx="3493321" cy="717974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FF7100"/>
                </a:solidFill>
                <a:latin typeface="+mn-lt"/>
              </a:rPr>
              <a:t>Agenda</a:t>
            </a:r>
            <a:endParaRPr lang="pl-PL" sz="4000" b="1" dirty="0">
              <a:solidFill>
                <a:srgbClr val="FF7100"/>
              </a:solidFill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D7AD4-30A0-4EF0-A3FF-38878DE1BABB}"/>
              </a:ext>
            </a:extLst>
          </p:cNvPr>
          <p:cNvSpPr/>
          <p:nvPr/>
        </p:nvSpPr>
        <p:spPr>
          <a:xfrm>
            <a:off x="1002030" y="2053406"/>
            <a:ext cx="7771192" cy="3980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000" b="1" spc="225" dirty="0">
                <a:solidFill>
                  <a:srgbClr val="FF7100"/>
                </a:solidFill>
              </a:rPr>
              <a:t>Big Data 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Lambda Architecture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000" b="1" spc="225" dirty="0">
                <a:solidFill>
                  <a:srgbClr val="FF7100"/>
                </a:solidFill>
              </a:rPr>
              <a:t>Big Data Project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Azure as a Big Data Platform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b="1" spc="225" dirty="0">
                <a:solidFill>
                  <a:srgbClr val="FF7100"/>
                </a:solidFill>
              </a:rPr>
              <a:t> Our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000" b="1" spc="225" dirty="0">
                <a:solidFill>
                  <a:srgbClr val="FF7100"/>
                </a:solidFill>
              </a:rPr>
              <a:t>Solution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sz="4800" b="1" dirty="0">
              <a:solidFill>
                <a:srgbClr val="EF94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25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49141E-4E4E-4CCC-BE8E-A015DB49AF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394" y="1002637"/>
            <a:ext cx="5944385" cy="717974"/>
          </a:xfrm>
        </p:spPr>
        <p:txBody>
          <a:bodyPr/>
          <a:lstStyle/>
          <a:p>
            <a:pPr lvl="0"/>
            <a:r>
              <a:rPr lang="en-GB" sz="3400" b="1" dirty="0">
                <a:solidFill>
                  <a:srgbClr val="FF7100"/>
                </a:solidFill>
                <a:latin typeface="+mn-lt"/>
              </a:rPr>
              <a:t>Data </a:t>
            </a:r>
            <a:r>
              <a:rPr lang="en-GB" sz="3400" b="1" dirty="0">
                <a:solidFill>
                  <a:srgbClr val="FF7100"/>
                </a:solidFill>
              </a:rPr>
              <a:t>Processing </a:t>
            </a:r>
            <a:r>
              <a:rPr lang="en-GB" sz="3400" b="1" dirty="0">
                <a:solidFill>
                  <a:srgbClr val="FF7100"/>
                </a:solidFill>
                <a:latin typeface="+mn-lt"/>
              </a:rPr>
              <a:t>- Analyse 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  <a:p>
            <a:endParaRPr lang="pl-P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486888-C59A-4C83-8F4D-62F5D0B084DD}"/>
              </a:ext>
            </a:extLst>
          </p:cNvPr>
          <p:cNvGrpSpPr/>
          <p:nvPr/>
        </p:nvGrpSpPr>
        <p:grpSpPr>
          <a:xfrm>
            <a:off x="6717749" y="1720611"/>
            <a:ext cx="1635814" cy="1691432"/>
            <a:chOff x="2123723" y="4099646"/>
            <a:chExt cx="1376837" cy="10343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901AD3-4339-4B87-8C92-1275E3D12A5B}"/>
                </a:ext>
              </a:extLst>
            </p:cNvPr>
            <p:cNvSpPr txBox="1"/>
            <p:nvPr/>
          </p:nvSpPr>
          <p:spPr>
            <a:xfrm>
              <a:off x="2123723" y="4942023"/>
              <a:ext cx="1376837" cy="191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HDInsight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992AC4C-5F9C-40CE-A4DF-E0E62DE4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2718" y="4099646"/>
              <a:ext cx="1086444" cy="89437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45BB17-6A03-416D-A927-99AE542A623D}"/>
              </a:ext>
            </a:extLst>
          </p:cNvPr>
          <p:cNvGrpSpPr/>
          <p:nvPr/>
        </p:nvGrpSpPr>
        <p:grpSpPr>
          <a:xfrm>
            <a:off x="6390220" y="4017783"/>
            <a:ext cx="2038509" cy="1621095"/>
            <a:chOff x="4292891" y="3158112"/>
            <a:chExt cx="1632830" cy="13562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8DE6BB-0265-4118-8E79-F9AA37B0D332}"/>
                </a:ext>
              </a:extLst>
            </p:cNvPr>
            <p:cNvSpPr txBox="1"/>
            <p:nvPr/>
          </p:nvSpPr>
          <p:spPr>
            <a:xfrm>
              <a:off x="4292891" y="4251687"/>
              <a:ext cx="1632830" cy="262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Databricks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378D6AC-4659-4C26-B0A4-DAAADE927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5239" y="3158112"/>
              <a:ext cx="1108132" cy="96981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7290F90-0E4D-4198-8CEA-65AD80B62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393" y="1868961"/>
            <a:ext cx="2340928" cy="136321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F66C6F-8574-4DBA-8374-770798852C1A}"/>
              </a:ext>
            </a:extLst>
          </p:cNvPr>
          <p:cNvCxnSpPr>
            <a:cxnSpLocks/>
          </p:cNvCxnSpPr>
          <p:nvPr/>
        </p:nvCxnSpPr>
        <p:spPr>
          <a:xfrm>
            <a:off x="3322321" y="2409338"/>
            <a:ext cx="32812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1D33FEB-42C5-4AE7-B598-18416E32A0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706" y="4111436"/>
            <a:ext cx="2393659" cy="140803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637521-E31E-4D73-96BA-BE361D690CE9}"/>
              </a:ext>
            </a:extLst>
          </p:cNvPr>
          <p:cNvCxnSpPr>
            <a:cxnSpLocks/>
          </p:cNvCxnSpPr>
          <p:nvPr/>
        </p:nvCxnSpPr>
        <p:spPr>
          <a:xfrm>
            <a:off x="3389008" y="4643613"/>
            <a:ext cx="32812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A44A351-3B06-48DA-9286-676B791C78B9}"/>
              </a:ext>
            </a:extLst>
          </p:cNvPr>
          <p:cNvSpPr txBox="1"/>
          <p:nvPr/>
        </p:nvSpPr>
        <p:spPr>
          <a:xfrm>
            <a:off x="1744848" y="3471751"/>
            <a:ext cx="618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7100"/>
                </a:solidFill>
              </a:rPr>
              <a:t>Create Cluster on demand, run job and terminate cluster</a:t>
            </a:r>
            <a:endParaRPr lang="pl-PL" sz="2000" b="1" dirty="0">
              <a:solidFill>
                <a:srgbClr val="FF71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9F2A3A-1BCA-4222-A87B-C4D7E55F85A7}"/>
              </a:ext>
            </a:extLst>
          </p:cNvPr>
          <p:cNvSpPr txBox="1"/>
          <p:nvPr/>
        </p:nvSpPr>
        <p:spPr>
          <a:xfrm>
            <a:off x="4135246" y="2009228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15 - 25 minutes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F0569A-CF6C-471E-85DA-EC9CE3DD0FF6}"/>
              </a:ext>
            </a:extLst>
          </p:cNvPr>
          <p:cNvSpPr txBox="1"/>
          <p:nvPr/>
        </p:nvSpPr>
        <p:spPr>
          <a:xfrm>
            <a:off x="4128193" y="4274281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10 -20  minutes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9209DE-D068-463F-96A5-ADDE7AEC5CF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06" y="2906732"/>
            <a:ext cx="344936" cy="4156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72A485-E0E7-4D4C-9666-E7FBEF22844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45" y="5223226"/>
            <a:ext cx="344936" cy="4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65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49141E-4E4E-4CCC-BE8E-A015DB49AF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394" y="1002637"/>
            <a:ext cx="5944385" cy="717974"/>
          </a:xfrm>
        </p:spPr>
        <p:txBody>
          <a:bodyPr/>
          <a:lstStyle/>
          <a:p>
            <a:pPr lvl="0"/>
            <a:r>
              <a:rPr lang="en-GB" sz="3400" b="1" dirty="0">
                <a:solidFill>
                  <a:srgbClr val="FF7100"/>
                </a:solidFill>
                <a:latin typeface="+mn-lt"/>
              </a:rPr>
              <a:t>Data </a:t>
            </a:r>
            <a:r>
              <a:rPr lang="en-GB" sz="3400" b="1" dirty="0">
                <a:solidFill>
                  <a:srgbClr val="FF7100"/>
                </a:solidFill>
              </a:rPr>
              <a:t>Processing </a:t>
            </a:r>
            <a:r>
              <a:rPr lang="en-GB" sz="3400" b="1" dirty="0">
                <a:solidFill>
                  <a:srgbClr val="FF7100"/>
                </a:solidFill>
                <a:latin typeface="+mn-lt"/>
              </a:rPr>
              <a:t>- Results 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  <a:p>
            <a:endParaRPr lang="pl-PL" dirty="0"/>
          </a:p>
        </p:txBody>
      </p:sp>
      <p:pic>
        <p:nvPicPr>
          <p:cNvPr id="18" name="Picture 2" descr="https://spark.apache.org/images/spark-logo-trademark.png">
            <a:extLst>
              <a:ext uri="{FF2B5EF4-FFF2-40B4-BE49-F238E27FC236}">
                <a16:creationId xmlns:a16="http://schemas.microsoft.com/office/drawing/2014/main" id="{2C7EE02B-C287-48F1-8469-CD9F06536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161" y="3388749"/>
            <a:ext cx="2667458" cy="14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197D95-A3D7-44FE-A601-59A4FD8A7D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195" y="1907181"/>
            <a:ext cx="1076045" cy="13052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F9A7E8-40DC-4F02-AE24-8EA11265B1E6}"/>
              </a:ext>
            </a:extLst>
          </p:cNvPr>
          <p:cNvSpPr/>
          <p:nvPr/>
        </p:nvSpPr>
        <p:spPr>
          <a:xfrm>
            <a:off x="6192448" y="3204054"/>
            <a:ext cx="2571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 Data </a:t>
            </a:r>
            <a:r>
              <a:rPr lang="en-GB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Lake Storage </a:t>
            </a:r>
            <a:endParaRPr lang="pl-P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4CF586-F045-470D-B441-F31AFCB9D2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915" y="4317270"/>
            <a:ext cx="1610849" cy="161084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C353F54-8365-40EE-80F4-30CFD6E31280}"/>
              </a:ext>
            </a:extLst>
          </p:cNvPr>
          <p:cNvSpPr/>
          <p:nvPr/>
        </p:nvSpPr>
        <p:spPr>
          <a:xfrm>
            <a:off x="6650035" y="6033055"/>
            <a:ext cx="181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</a:t>
            </a:r>
            <a:r>
              <a:rPr lang="en-GB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SQL Server</a:t>
            </a:r>
            <a:endParaRPr lang="pl-P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D54CEC-3D26-4A12-B0F1-C01E7D0DE6A0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4045619" y="2559784"/>
            <a:ext cx="2894576" cy="1538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AD2C52-DB68-491E-98E1-9A8731AFD721}"/>
              </a:ext>
            </a:extLst>
          </p:cNvPr>
          <p:cNvCxnSpPr>
            <a:cxnSpLocks/>
          </p:cNvCxnSpPr>
          <p:nvPr/>
        </p:nvCxnSpPr>
        <p:spPr>
          <a:xfrm>
            <a:off x="4068087" y="4287361"/>
            <a:ext cx="2827038" cy="8296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BB7A1FA-49C7-458E-BABB-B46986175841}"/>
              </a:ext>
            </a:extLst>
          </p:cNvPr>
          <p:cNvSpPr txBox="1"/>
          <p:nvPr/>
        </p:nvSpPr>
        <p:spPr>
          <a:xfrm>
            <a:off x="4572000" y="4802866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7100"/>
                </a:solidFill>
              </a:rPr>
              <a:t>Read/Write</a:t>
            </a:r>
            <a:endParaRPr lang="pl-PL" b="1" dirty="0">
              <a:solidFill>
                <a:srgbClr val="FF71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EDC79E-E663-4E2F-A1C8-683C86F1E2DE}"/>
              </a:ext>
            </a:extLst>
          </p:cNvPr>
          <p:cNvSpPr txBox="1"/>
          <p:nvPr/>
        </p:nvSpPr>
        <p:spPr>
          <a:xfrm>
            <a:off x="4467668" y="2549576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Read/Write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A4D7D3-30CB-4BF0-AE7E-4E96F3037751}"/>
              </a:ext>
            </a:extLst>
          </p:cNvPr>
          <p:cNvGrpSpPr/>
          <p:nvPr/>
        </p:nvGrpSpPr>
        <p:grpSpPr>
          <a:xfrm>
            <a:off x="1535215" y="4827123"/>
            <a:ext cx="1076045" cy="1130888"/>
            <a:chOff x="2242718" y="4099646"/>
            <a:chExt cx="1413170" cy="100129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2329008-B6D4-48F2-ADCD-158BCB45CB5A}"/>
                </a:ext>
              </a:extLst>
            </p:cNvPr>
            <p:cNvSpPr txBox="1"/>
            <p:nvPr/>
          </p:nvSpPr>
          <p:spPr>
            <a:xfrm>
              <a:off x="2242718" y="4906850"/>
              <a:ext cx="1413170" cy="194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</a:t>
              </a: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HDInsight</a:t>
              </a:r>
              <a:endPara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AA98031-0D7B-498E-8EB8-C97E2A1B9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2718" y="4099646"/>
              <a:ext cx="1086444" cy="89437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7C5CD2E-5698-4CFD-AFE2-39AA031886DB}"/>
              </a:ext>
            </a:extLst>
          </p:cNvPr>
          <p:cNvGrpSpPr/>
          <p:nvPr/>
        </p:nvGrpSpPr>
        <p:grpSpPr>
          <a:xfrm>
            <a:off x="2761623" y="4839337"/>
            <a:ext cx="1306464" cy="1378175"/>
            <a:chOff x="4292891" y="3158112"/>
            <a:chExt cx="1632830" cy="166936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187105-9B6C-42A8-A8B8-4A3924E8C4F0}"/>
                </a:ext>
              </a:extLst>
            </p:cNvPr>
            <p:cNvSpPr txBox="1"/>
            <p:nvPr/>
          </p:nvSpPr>
          <p:spPr>
            <a:xfrm>
              <a:off x="4292891" y="4251687"/>
              <a:ext cx="1632830" cy="57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</a:t>
              </a: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Databricks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926D3A8-CBC1-4F66-85A1-6B28BECE4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55239" y="3158112"/>
              <a:ext cx="1108132" cy="969810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EA0A67CB-8794-4B94-BBCB-B917B4FAE98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61" y="2008186"/>
            <a:ext cx="1365058" cy="108278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4E39DA-2C7D-4E65-A269-3AD950181C15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>
            <a:off x="3051019" y="2549576"/>
            <a:ext cx="3889176" cy="10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CF20D55-210C-4D22-8542-98CB54ABCF2B}"/>
              </a:ext>
            </a:extLst>
          </p:cNvPr>
          <p:cNvSpPr txBox="1"/>
          <p:nvPr/>
        </p:nvSpPr>
        <p:spPr>
          <a:xfrm>
            <a:off x="1200052" y="3154569"/>
            <a:ext cx="2105171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0">
              <a:lnSpc>
                <a:spcPct val="90000"/>
              </a:lnSpc>
              <a:defRPr/>
            </a:pPr>
            <a:r>
              <a: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</a:t>
            </a:r>
            <a:r>
              <a:rPr lang="en-GB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Data Lake Analytics</a:t>
            </a:r>
          </a:p>
        </p:txBody>
      </p:sp>
    </p:spTree>
    <p:extLst>
      <p:ext uri="{BB962C8B-B14F-4D97-AF65-F5344CB8AC3E}">
        <p14:creationId xmlns:p14="http://schemas.microsoft.com/office/powerpoint/2010/main" val="3084714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4D0083-ADA7-4A13-80D5-E8854A9FD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714" y="4229729"/>
            <a:ext cx="1610849" cy="16108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A02BF3-7DCF-42F7-9B51-A6357B981164}"/>
              </a:ext>
            </a:extLst>
          </p:cNvPr>
          <p:cNvSpPr/>
          <p:nvPr/>
        </p:nvSpPr>
        <p:spPr>
          <a:xfrm>
            <a:off x="1284723" y="5949316"/>
            <a:ext cx="181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</a:t>
            </a:r>
            <a:r>
              <a:rPr lang="en-GB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SQL Server</a:t>
            </a:r>
            <a:endParaRPr lang="pl-P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0BCDEA-5A3C-4959-8EC5-9A03A84D1385}"/>
              </a:ext>
            </a:extLst>
          </p:cNvPr>
          <p:cNvSpPr/>
          <p:nvPr/>
        </p:nvSpPr>
        <p:spPr>
          <a:xfrm>
            <a:off x="1441447" y="3420975"/>
            <a:ext cx="2571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 Data </a:t>
            </a:r>
            <a:r>
              <a:rPr lang="en-GB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Lake Storage </a:t>
            </a:r>
            <a:endParaRPr lang="pl-P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23C932-2D97-4E82-B65E-B79D186CA661}"/>
              </a:ext>
            </a:extLst>
          </p:cNvPr>
          <p:cNvSpPr/>
          <p:nvPr/>
        </p:nvSpPr>
        <p:spPr>
          <a:xfrm>
            <a:off x="5293360" y="2194914"/>
            <a:ext cx="1432559" cy="3829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</a:t>
            </a:r>
          </a:p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.NET CORE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BDBD8A-9091-477D-AA6A-E364B6BFC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358" y="3429000"/>
            <a:ext cx="962081" cy="962081"/>
          </a:xfrm>
          <a:prstGeom prst="rect">
            <a:avLst/>
          </a:prstGeom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2F14BF09-0D33-40DB-9027-245FF25FE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3724" y="857250"/>
            <a:ext cx="8160715" cy="957263"/>
          </a:xfrm>
        </p:spPr>
        <p:txBody>
          <a:bodyPr>
            <a:normAutofit lnSpcReduction="10000"/>
          </a:bodyPr>
          <a:lstStyle/>
          <a:p>
            <a:pPr lvl="0"/>
            <a:r>
              <a:rPr lang="en-GB" sz="3400" b="1" dirty="0">
                <a:solidFill>
                  <a:srgbClr val="FF7100"/>
                </a:solidFill>
                <a:latin typeface="+mn-lt"/>
              </a:rPr>
              <a:t>Data </a:t>
            </a:r>
            <a:r>
              <a:rPr lang="en-GB" sz="3400" b="1" dirty="0">
                <a:solidFill>
                  <a:srgbClr val="FF7100"/>
                </a:solidFill>
              </a:rPr>
              <a:t>Processing </a:t>
            </a:r>
            <a:r>
              <a:rPr lang="en-GB" sz="3400" b="1" dirty="0">
                <a:solidFill>
                  <a:srgbClr val="FF7100"/>
                </a:solidFill>
                <a:latin typeface="+mn-lt"/>
              </a:rPr>
              <a:t>– Results –Interactive Queries 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  <a:p>
            <a:endParaRPr lang="pl-P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4D08BA-E4BB-4714-9DF0-795DBFAB7FF0}"/>
              </a:ext>
            </a:extLst>
          </p:cNvPr>
          <p:cNvSpPr/>
          <p:nvPr/>
        </p:nvSpPr>
        <p:spPr>
          <a:xfrm>
            <a:off x="7635242" y="4391081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r>
              <a:rPr lang="en-GB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pplication</a:t>
            </a:r>
            <a:endParaRPr lang="pl-P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D9EAE3-15B3-4D57-8A2F-D5A0F406BD50}"/>
              </a:ext>
            </a:extLst>
          </p:cNvPr>
          <p:cNvCxnSpPr>
            <a:cxnSpLocks/>
          </p:cNvCxnSpPr>
          <p:nvPr/>
        </p:nvCxnSpPr>
        <p:spPr>
          <a:xfrm>
            <a:off x="2665746" y="4870768"/>
            <a:ext cx="26276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AC8DAE-D880-4F9F-A9AD-BE4BB7A1FE1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725919" y="3910041"/>
            <a:ext cx="10664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6866BE2-4783-48E8-ACAB-82CAF53D143E}"/>
              </a:ext>
            </a:extLst>
          </p:cNvPr>
          <p:cNvSpPr/>
          <p:nvPr/>
        </p:nvSpPr>
        <p:spPr>
          <a:xfrm>
            <a:off x="2665746" y="2506979"/>
            <a:ext cx="1319514" cy="75294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WebHDFS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6F1FBC-C825-45EC-923F-3912BB54581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985260" y="2875906"/>
            <a:ext cx="1308100" cy="7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02867E7-42EF-4915-8916-EEF7BF6FA4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64" y="2123794"/>
            <a:ext cx="1076045" cy="130520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05D6804-3838-46D9-A650-524B66FDFE9C}"/>
              </a:ext>
            </a:extLst>
          </p:cNvPr>
          <p:cNvSpPr/>
          <p:nvPr/>
        </p:nvSpPr>
        <p:spPr>
          <a:xfrm>
            <a:off x="4072825" y="2525642"/>
            <a:ext cx="1021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REST API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33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4328BF-EA2F-416E-859F-031E9C518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384" y="2626448"/>
            <a:ext cx="5325806" cy="3226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BDDFB0-8671-4DC9-ABFE-46F184612432}"/>
              </a:ext>
            </a:extLst>
          </p:cNvPr>
          <p:cNvSpPr txBox="1"/>
          <p:nvPr/>
        </p:nvSpPr>
        <p:spPr>
          <a:xfrm>
            <a:off x="646244" y="1732328"/>
            <a:ext cx="67492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7100"/>
                </a:solidFill>
              </a:rPr>
              <a:t>Query: </a:t>
            </a:r>
          </a:p>
          <a:p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ObjectId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1101 Date Between 2018-09-01 and 2018-11-30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 = 1101 % 1000 = 101 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YYYYMM = 201809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YYYYMM = 201810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YYYMM = 201811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7B6312-D80A-42DC-94D5-6ACBC1F2387F}"/>
              </a:ext>
            </a:extLst>
          </p:cNvPr>
          <p:cNvGrpSpPr/>
          <p:nvPr/>
        </p:nvGrpSpPr>
        <p:grpSpPr>
          <a:xfrm>
            <a:off x="4372109" y="4390922"/>
            <a:ext cx="4376854" cy="1279603"/>
            <a:chOff x="5241072" y="4839628"/>
            <a:chExt cx="5835805" cy="17061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825BC4-29C1-4485-9558-6C0030751413}"/>
                </a:ext>
              </a:extLst>
            </p:cNvPr>
            <p:cNvSpPr/>
            <p:nvPr/>
          </p:nvSpPr>
          <p:spPr>
            <a:xfrm>
              <a:off x="5241072" y="4839628"/>
              <a:ext cx="1839951" cy="1706137"/>
            </a:xfrm>
            <a:prstGeom prst="rect">
              <a:avLst/>
            </a:prstGeom>
            <a:noFill/>
            <a:ln w="38100" cap="flat" cmpd="sng" algn="ctr">
              <a:solidFill>
                <a:srgbClr val="FF71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358279-1CF3-46B5-8C02-5A1512902E9E}"/>
                </a:ext>
              </a:extLst>
            </p:cNvPr>
            <p:cNvSpPr/>
            <p:nvPr/>
          </p:nvSpPr>
          <p:spPr>
            <a:xfrm>
              <a:off x="7238999" y="4839628"/>
              <a:ext cx="1839951" cy="1706137"/>
            </a:xfrm>
            <a:prstGeom prst="rect">
              <a:avLst/>
            </a:prstGeom>
            <a:noFill/>
            <a:ln w="38100" cap="flat" cmpd="sng" algn="ctr">
              <a:solidFill>
                <a:srgbClr val="FF71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F122F9-9FD4-4F1E-931E-D34B8F82BD57}"/>
                </a:ext>
              </a:extLst>
            </p:cNvPr>
            <p:cNvSpPr/>
            <p:nvPr/>
          </p:nvSpPr>
          <p:spPr>
            <a:xfrm>
              <a:off x="9236926" y="4839628"/>
              <a:ext cx="1839951" cy="1706137"/>
            </a:xfrm>
            <a:prstGeom prst="rect">
              <a:avLst/>
            </a:prstGeom>
            <a:noFill/>
            <a:ln w="38100" cap="flat" cmpd="sng" algn="ctr">
              <a:solidFill>
                <a:srgbClr val="FF71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92AA031-997A-4324-BC5B-C346D19A33CC}"/>
              </a:ext>
            </a:extLst>
          </p:cNvPr>
          <p:cNvSpPr txBox="1"/>
          <p:nvPr/>
        </p:nvSpPr>
        <p:spPr>
          <a:xfrm>
            <a:off x="1083800" y="5897685"/>
            <a:ext cx="7956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7100"/>
                </a:solidFill>
              </a:rPr>
              <a:t>Result</a:t>
            </a:r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 (</a:t>
            </a:r>
            <a:r>
              <a:rPr lang="en-GB" sz="1600" b="1" dirty="0">
                <a:solidFill>
                  <a:srgbClr val="FF7100"/>
                </a:solidFill>
              </a:rPr>
              <a:t>Read Part1 </a:t>
            </a:r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(YYYYMM=201810 MOD =101) + </a:t>
            </a:r>
            <a:r>
              <a:rPr lang="en-GB" sz="1600" b="1" dirty="0">
                <a:solidFill>
                  <a:srgbClr val="FF7100"/>
                </a:solidFill>
              </a:rPr>
              <a:t>Read Part2 </a:t>
            </a:r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(YYYYMM=201811 MOD =101) + </a:t>
            </a:r>
            <a:r>
              <a:rPr lang="en-GB" sz="1600" b="1" dirty="0">
                <a:solidFill>
                  <a:srgbClr val="FF7100"/>
                </a:solidFill>
              </a:rPr>
              <a:t>Read Part3 </a:t>
            </a:r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(YYYYMM=201811 MOD =101) )+ </a:t>
            </a:r>
            <a:r>
              <a:rPr lang="en-GB" sz="1600" b="1" dirty="0">
                <a:solidFill>
                  <a:srgbClr val="FF7100"/>
                </a:solidFill>
              </a:rPr>
              <a:t>Merge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D2225C4D-113F-4023-9E97-7C1A20DAF5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3724" y="857250"/>
            <a:ext cx="6513131" cy="957263"/>
          </a:xfrm>
        </p:spPr>
        <p:txBody>
          <a:bodyPr>
            <a:normAutofit/>
          </a:bodyPr>
          <a:lstStyle/>
          <a:p>
            <a:r>
              <a:rPr lang="en-GB" sz="3400" b="1" dirty="0">
                <a:solidFill>
                  <a:srgbClr val="FF7100"/>
                </a:solidFill>
                <a:latin typeface="+mn-lt"/>
              </a:rPr>
              <a:t>Results - Interactive Queries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39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85D86A-6C24-443D-8052-C46106CB37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097" y="857468"/>
            <a:ext cx="5891138" cy="957299"/>
          </a:xfrm>
        </p:spPr>
        <p:txBody>
          <a:bodyPr>
            <a:normAutofit/>
          </a:bodyPr>
          <a:lstStyle/>
          <a:p>
            <a:r>
              <a:rPr lang="en-GB" sz="3400" b="1" dirty="0">
                <a:solidFill>
                  <a:srgbClr val="FF7100"/>
                </a:solidFill>
                <a:latin typeface="+mn-lt"/>
              </a:rPr>
              <a:t>System Architecture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  <a:p>
            <a:endParaRPr lang="pl-PL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3D0FCC0-0ED8-4DDA-A243-4224A62F594E}"/>
              </a:ext>
            </a:extLst>
          </p:cNvPr>
          <p:cNvGrpSpPr/>
          <p:nvPr/>
        </p:nvGrpSpPr>
        <p:grpSpPr>
          <a:xfrm>
            <a:off x="511505" y="1837940"/>
            <a:ext cx="8358175" cy="2815340"/>
            <a:chOff x="511505" y="1837940"/>
            <a:chExt cx="8358175" cy="281534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C48572F-D6DF-4838-940D-F1F0ACDE5B30}"/>
                </a:ext>
              </a:extLst>
            </p:cNvPr>
            <p:cNvSpPr/>
            <p:nvPr/>
          </p:nvSpPr>
          <p:spPr>
            <a:xfrm>
              <a:off x="594097" y="2204720"/>
              <a:ext cx="8275583" cy="2448560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6E46396-3C23-4C74-9ABE-9ED42726E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505" y="1837940"/>
              <a:ext cx="533663" cy="64307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97E71DF-A563-4695-8D00-AA2302B74A79}"/>
                </a:ext>
              </a:extLst>
            </p:cNvPr>
            <p:cNvSpPr txBox="1"/>
            <p:nvPr/>
          </p:nvSpPr>
          <p:spPr>
            <a:xfrm>
              <a:off x="778336" y="1951529"/>
              <a:ext cx="2342188" cy="25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</a:t>
              </a: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Data  Factory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EEB7665-1B74-4146-B331-F98D143A5661}"/>
              </a:ext>
            </a:extLst>
          </p:cNvPr>
          <p:cNvGrpSpPr/>
          <p:nvPr/>
        </p:nvGrpSpPr>
        <p:grpSpPr>
          <a:xfrm>
            <a:off x="4571375" y="4449803"/>
            <a:ext cx="2635380" cy="1178381"/>
            <a:chOff x="4520196" y="4449803"/>
            <a:chExt cx="2635380" cy="1178381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751707C-28FF-47A2-99EE-068F4E0F648F}"/>
                </a:ext>
              </a:extLst>
            </p:cNvPr>
            <p:cNvCxnSpPr>
              <a:stCxn id="14" idx="1"/>
            </p:cNvCxnSpPr>
            <p:nvPr/>
          </p:nvCxnSpPr>
          <p:spPr>
            <a:xfrm flipH="1" flipV="1">
              <a:off x="5740400" y="4449803"/>
              <a:ext cx="1415176" cy="1178381"/>
            </a:xfrm>
            <a:prstGeom prst="straightConnector1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CEA9AAB-BF7D-4B93-858E-4B1F2C5B3E20}"/>
                </a:ext>
              </a:extLst>
            </p:cNvPr>
            <p:cNvSpPr txBox="1"/>
            <p:nvPr/>
          </p:nvSpPr>
          <p:spPr>
            <a:xfrm>
              <a:off x="4520196" y="5182866"/>
              <a:ext cx="2342188" cy="25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Run on demand processing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DC07417-D0CD-497C-9BB6-0C3B471B8352}"/>
              </a:ext>
            </a:extLst>
          </p:cNvPr>
          <p:cNvGrpSpPr/>
          <p:nvPr/>
        </p:nvGrpSpPr>
        <p:grpSpPr>
          <a:xfrm>
            <a:off x="1001620" y="3100900"/>
            <a:ext cx="2898624" cy="3647466"/>
            <a:chOff x="1001620" y="3100900"/>
            <a:chExt cx="2898624" cy="364746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8BBAEE5-BCC6-4CE5-8308-5E6C797EADA5}"/>
                </a:ext>
              </a:extLst>
            </p:cNvPr>
            <p:cNvGrpSpPr/>
            <p:nvPr/>
          </p:nvGrpSpPr>
          <p:grpSpPr>
            <a:xfrm>
              <a:off x="1001620" y="3100900"/>
              <a:ext cx="2898624" cy="2922579"/>
              <a:chOff x="1001620" y="3100900"/>
              <a:chExt cx="2898624" cy="2922579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D85B21E-CC05-4B3F-AA61-9AEBD9CB5C69}"/>
                  </a:ext>
                </a:extLst>
              </p:cNvPr>
              <p:cNvGrpSpPr/>
              <p:nvPr/>
            </p:nvGrpSpPr>
            <p:grpSpPr>
              <a:xfrm>
                <a:off x="1001620" y="3100900"/>
                <a:ext cx="2041294" cy="2922579"/>
                <a:chOff x="1001620" y="3100900"/>
                <a:chExt cx="2041294" cy="2922579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A818F2ED-640B-4F60-943C-2B943D83C9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5168" y="5232890"/>
                  <a:ext cx="1051560" cy="790589"/>
                </a:xfrm>
                <a:prstGeom prst="rect">
                  <a:avLst/>
                </a:prstGeom>
              </p:spPr>
            </p:pic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BC0D73A8-9697-47B7-8816-39332AB59D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1620" y="3100900"/>
                  <a:ext cx="1142184" cy="680856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A41E52AB-5125-45DB-9CDA-C94B5BE63A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17630" y="3128686"/>
                  <a:ext cx="625284" cy="625284"/>
                </a:xfrm>
                <a:prstGeom prst="rect">
                  <a:avLst/>
                </a:prstGeom>
              </p:spPr>
            </p:pic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C79D23CB-FD21-4F1F-95C6-880E7CAAE29F}"/>
                    </a:ext>
                  </a:extLst>
                </p:cNvPr>
                <p:cNvCxnSpPr>
                  <a:cxnSpLocks/>
                  <a:stCxn id="5" idx="0"/>
                  <a:endCxn id="6" idx="2"/>
                </p:cNvCxnSpPr>
                <p:nvPr/>
              </p:nvCxnSpPr>
              <p:spPr>
                <a:xfrm flipV="1">
                  <a:off x="1570948" y="3781756"/>
                  <a:ext cx="1764" cy="14511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86D532D2-324D-4A26-A3D5-410493A31949}"/>
                    </a:ext>
                  </a:extLst>
                </p:cNvPr>
                <p:cNvCxnSpPr>
                  <a:cxnSpLocks/>
                  <a:stCxn id="6" idx="3"/>
                  <a:endCxn id="7" idx="1"/>
                </p:cNvCxnSpPr>
                <p:nvPr/>
              </p:nvCxnSpPr>
              <p:spPr>
                <a:xfrm>
                  <a:off x="2143804" y="3441328"/>
                  <a:ext cx="2738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7D86F6E-6DC0-4DDB-8C82-0256911D0EB9}"/>
                  </a:ext>
                </a:extLst>
              </p:cNvPr>
              <p:cNvSpPr txBox="1"/>
              <p:nvPr/>
            </p:nvSpPr>
            <p:spPr>
              <a:xfrm>
                <a:off x="1558056" y="3753970"/>
                <a:ext cx="2342188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14350">
                  <a:lnSpc>
                    <a:spcPct val="90000"/>
                  </a:lnSpc>
                  <a:defRPr/>
                </a:pPr>
                <a:r>
                  <a:rPr lang="pl-PL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</a:t>
                </a:r>
                <a:r>
                  <a:rPr lang="en-GB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DLS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072A2C5-A526-409E-AF00-2C98A8DBF5DD}"/>
                </a:ext>
              </a:extLst>
            </p:cNvPr>
            <p:cNvSpPr txBox="1"/>
            <p:nvPr/>
          </p:nvSpPr>
          <p:spPr>
            <a:xfrm>
              <a:off x="1041916" y="6225146"/>
              <a:ext cx="25593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FFC000"/>
                  </a:solidFill>
                </a:rPr>
                <a:t>INGEST </a:t>
              </a:r>
              <a:r>
                <a:rPr lang="en-GB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  <a:r>
                <a:rPr lang="en-GB" sz="2800" b="1" dirty="0"/>
                <a:t> </a:t>
              </a:r>
              <a:r>
                <a:rPr lang="en-GB" sz="2800" b="1" dirty="0">
                  <a:solidFill>
                    <a:schemeClr val="accent6">
                      <a:lumMod val="75000"/>
                    </a:schemeClr>
                  </a:solidFill>
                </a:rPr>
                <a:t>STORE</a:t>
              </a:r>
              <a:endParaRPr lang="pl-PL" sz="28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AF13895-886F-487A-BEFC-CB00C08E7277}"/>
              </a:ext>
            </a:extLst>
          </p:cNvPr>
          <p:cNvGrpSpPr/>
          <p:nvPr/>
        </p:nvGrpSpPr>
        <p:grpSpPr>
          <a:xfrm>
            <a:off x="3005534" y="2334959"/>
            <a:ext cx="5763297" cy="4391620"/>
            <a:chOff x="3005534" y="2334959"/>
            <a:chExt cx="5763297" cy="439162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748A915-BFD4-4222-B327-CC7D3A2CA0C4}"/>
                </a:ext>
              </a:extLst>
            </p:cNvPr>
            <p:cNvGrpSpPr/>
            <p:nvPr/>
          </p:nvGrpSpPr>
          <p:grpSpPr>
            <a:xfrm>
              <a:off x="3005534" y="2334959"/>
              <a:ext cx="5763297" cy="2138722"/>
              <a:chOff x="3005534" y="2334959"/>
              <a:chExt cx="5763297" cy="2138722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ACDA098-0FB3-436B-9C62-A0CDD8B7D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5241" y="3069533"/>
                <a:ext cx="743590" cy="743590"/>
              </a:xfrm>
              <a:prstGeom prst="rect">
                <a:avLst/>
              </a:prstGeom>
            </p:spPr>
          </p:pic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8D80412C-A1A2-48BD-8933-600B7881FF7D}"/>
                  </a:ext>
                </a:extLst>
              </p:cNvPr>
              <p:cNvGrpSpPr/>
              <p:nvPr/>
            </p:nvGrpSpPr>
            <p:grpSpPr>
              <a:xfrm>
                <a:off x="3005534" y="2334959"/>
                <a:ext cx="5391502" cy="2138722"/>
                <a:chOff x="3005534" y="2334959"/>
                <a:chExt cx="5391502" cy="2138722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1A855474-9AE9-47ED-8497-4356EB41D5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76481" y="3753970"/>
                  <a:ext cx="1201068" cy="695833"/>
                </a:xfrm>
                <a:prstGeom prst="rect">
                  <a:avLst/>
                </a:prstGeom>
              </p:spPr>
            </p:pic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FCF2F7EC-9D42-4035-8AB5-394AFBA06587}"/>
                    </a:ext>
                  </a:extLst>
                </p:cNvPr>
                <p:cNvGrpSpPr/>
                <p:nvPr/>
              </p:nvGrpSpPr>
              <p:grpSpPr>
                <a:xfrm>
                  <a:off x="3005534" y="2334959"/>
                  <a:ext cx="5391502" cy="2138722"/>
                  <a:chOff x="3005534" y="2334959"/>
                  <a:chExt cx="5391502" cy="2138722"/>
                </a:xfrm>
              </p:grpSpPr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817D1827-7BBE-4DF6-AA33-BE0AD13C82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376481" y="2405067"/>
                    <a:ext cx="1194894" cy="695833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2" descr="https://spark.apache.org/images/spark-logo-trademark.png">
                    <a:extLst>
                      <a:ext uri="{FF2B5EF4-FFF2-40B4-BE49-F238E27FC236}">
                        <a16:creationId xmlns:a16="http://schemas.microsoft.com/office/drawing/2014/main" id="{BEA4167E-B097-4530-BD3E-A46AA447218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80240" y="2334959"/>
                    <a:ext cx="1217770" cy="6477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" name="Picture 10">
                    <a:extLst>
                      <a:ext uri="{FF2B5EF4-FFF2-40B4-BE49-F238E27FC236}">
                        <a16:creationId xmlns:a16="http://schemas.microsoft.com/office/drawing/2014/main" id="{8B2C4C24-6485-48C0-8F39-B7E3035C6A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0404" y="3730091"/>
                    <a:ext cx="937442" cy="743590"/>
                  </a:xfrm>
                  <a:prstGeom prst="rect">
                    <a:avLst/>
                  </a:prstGeom>
                </p:spPr>
              </p:pic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A313D458-D29E-4449-98BD-0B1BCF1806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22420" y="3090832"/>
                    <a:ext cx="625284" cy="625284"/>
                  </a:xfrm>
                  <a:prstGeom prst="rect">
                    <a:avLst/>
                  </a:prstGeom>
                </p:spPr>
              </p:pic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663248D8-D5F6-4B45-9ED2-11A3028F9F11}"/>
                      </a:ext>
                    </a:extLst>
                  </p:cNvPr>
                  <p:cNvCxnSpPr>
                    <a:cxnSpLocks/>
                    <a:endCxn id="8" idx="1"/>
                  </p:cNvCxnSpPr>
                  <p:nvPr/>
                </p:nvCxnSpPr>
                <p:spPr>
                  <a:xfrm flipV="1">
                    <a:off x="3042914" y="2752984"/>
                    <a:ext cx="333567" cy="45945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841161C8-59F2-442F-B534-7A157FE434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05534" y="3753970"/>
                    <a:ext cx="382875" cy="5437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3B9A1CFF-92CF-4DDB-893F-A47A5E81B99D}"/>
                      </a:ext>
                    </a:extLst>
                  </p:cNvPr>
                  <p:cNvCxnSpPr>
                    <a:cxnSpLocks/>
                    <a:stCxn id="10" idx="3"/>
                    <a:endCxn id="11" idx="1"/>
                  </p:cNvCxnSpPr>
                  <p:nvPr/>
                </p:nvCxnSpPr>
                <p:spPr>
                  <a:xfrm flipV="1">
                    <a:off x="4577549" y="4101886"/>
                    <a:ext cx="442855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4641D21D-78E4-46B3-A645-CC907B0D9F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20196" y="2752983"/>
                    <a:ext cx="384746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2F230FF1-A85C-45AA-A406-D87492FEFC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988116" y="3716116"/>
                    <a:ext cx="847985" cy="40965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749C87ED-AA3D-4DA5-825D-ED86B678D414}"/>
                      </a:ext>
                    </a:extLst>
                  </p:cNvPr>
                  <p:cNvCxnSpPr>
                    <a:cxnSpLocks/>
                    <a:endCxn id="12" idx="0"/>
                  </p:cNvCxnSpPr>
                  <p:nvPr/>
                </p:nvCxnSpPr>
                <p:spPr>
                  <a:xfrm>
                    <a:off x="6098010" y="2658836"/>
                    <a:ext cx="937052" cy="43199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40E57855-2C32-463B-B1FE-6AB1C795E13A}"/>
                      </a:ext>
                    </a:extLst>
                  </p:cNvPr>
                  <p:cNvCxnSpPr>
                    <a:cxnSpLocks/>
                    <a:endCxn id="13" idx="0"/>
                  </p:cNvCxnSpPr>
                  <p:nvPr/>
                </p:nvCxnSpPr>
                <p:spPr>
                  <a:xfrm>
                    <a:off x="6123680" y="2658835"/>
                    <a:ext cx="2273356" cy="41069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84575EA-ACA0-4D81-A53F-E61998A887F1}"/>
                      </a:ext>
                    </a:extLst>
                  </p:cNvPr>
                  <p:cNvSpPr txBox="1"/>
                  <p:nvPr/>
                </p:nvSpPr>
                <p:spPr>
                  <a:xfrm>
                    <a:off x="4143047" y="3375643"/>
                    <a:ext cx="2342188" cy="258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514350">
                      <a:lnSpc>
                        <a:spcPct val="90000"/>
                      </a:lnSpc>
                      <a:defRPr/>
                    </a:pPr>
                    <a:r>
                      <a:rPr lang="en-GB" sz="1200" b="1" kern="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rPr>
                      <a:t>Azure Data Lake Analytics</a:t>
                    </a: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4139B24C-E304-492E-9E6B-E4BF410F0E72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470" y="3905229"/>
                    <a:ext cx="2342188" cy="258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514350">
                      <a:lnSpc>
                        <a:spcPct val="90000"/>
                      </a:lnSpc>
                      <a:defRPr/>
                    </a:pPr>
                    <a:r>
                      <a:rPr lang="pl-PL" sz="1200" b="1" kern="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rPr>
                      <a:t>A</a:t>
                    </a:r>
                    <a:r>
                      <a:rPr lang="en-GB" sz="1200" b="1" kern="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rPr>
                      <a:t>DLS</a:t>
                    </a:r>
                  </a:p>
                </p:txBody>
              </p:sp>
            </p:grpSp>
          </p:grp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2ABB54D-7643-4C2C-8CBE-9E71F99D9D61}"/>
                </a:ext>
              </a:extLst>
            </p:cNvPr>
            <p:cNvSpPr txBox="1"/>
            <p:nvPr/>
          </p:nvSpPr>
          <p:spPr>
            <a:xfrm>
              <a:off x="3877199" y="6203359"/>
              <a:ext cx="15040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C00000"/>
                  </a:solidFill>
                </a:rPr>
                <a:t>ANALYSE</a:t>
              </a:r>
              <a:endParaRPr lang="pl-PL" sz="28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BCC91C9-7326-4C50-8DB4-D20D1A4E39D5}"/>
              </a:ext>
            </a:extLst>
          </p:cNvPr>
          <p:cNvGrpSpPr/>
          <p:nvPr/>
        </p:nvGrpSpPr>
        <p:grpSpPr>
          <a:xfrm>
            <a:off x="6379776" y="3716116"/>
            <a:ext cx="2342188" cy="3010463"/>
            <a:chOff x="6379776" y="3716116"/>
            <a:chExt cx="2342188" cy="301046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D2CF1D8-3DF9-4221-AEF6-581BEF263A1E}"/>
                </a:ext>
              </a:extLst>
            </p:cNvPr>
            <p:cNvGrpSpPr/>
            <p:nvPr/>
          </p:nvGrpSpPr>
          <p:grpSpPr>
            <a:xfrm>
              <a:off x="6379776" y="3716116"/>
              <a:ext cx="2342188" cy="2528319"/>
              <a:chOff x="6379776" y="3716116"/>
              <a:chExt cx="2342188" cy="2528319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1AD819FD-99AF-443B-B2AA-CBA9A7A38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5576" y="5232889"/>
                <a:ext cx="790589" cy="790589"/>
              </a:xfrm>
              <a:prstGeom prst="rect">
                <a:avLst/>
              </a:prstGeom>
            </p:spPr>
          </p:pic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67B49D2-998E-4C27-AC54-F2732CF49889}"/>
                  </a:ext>
                </a:extLst>
              </p:cNvPr>
              <p:cNvCxnSpPr>
                <a:cxnSpLocks/>
                <a:stCxn id="12" idx="2"/>
                <a:endCxn id="14" idx="0"/>
              </p:cNvCxnSpPr>
              <p:nvPr/>
            </p:nvCxnSpPr>
            <p:spPr>
              <a:xfrm>
                <a:off x="7035062" y="3716116"/>
                <a:ext cx="515809" cy="151677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D598C70-5CFE-4E07-94A2-3AA3886D3051}"/>
                  </a:ext>
                </a:extLst>
              </p:cNvPr>
              <p:cNvCxnSpPr>
                <a:cxnSpLocks/>
                <a:endCxn id="13" idx="2"/>
              </p:cNvCxnSpPr>
              <p:nvPr/>
            </p:nvCxnSpPr>
            <p:spPr>
              <a:xfrm flipV="1">
                <a:off x="7711440" y="3813123"/>
                <a:ext cx="685596" cy="141976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F210C69-40E1-4BAA-9B61-448E5C09BE77}"/>
                  </a:ext>
                </a:extLst>
              </p:cNvPr>
              <p:cNvSpPr txBox="1"/>
              <p:nvPr/>
            </p:nvSpPr>
            <p:spPr>
              <a:xfrm>
                <a:off x="6379776" y="5985903"/>
                <a:ext cx="2342188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14350">
                  <a:lnSpc>
                    <a:spcPct val="90000"/>
                  </a:lnSpc>
                  <a:defRPr/>
                </a:pPr>
                <a:r>
                  <a:rPr lang="en-GB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Application</a:t>
                </a: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72EB69A-EADA-459A-981E-1135EA6DFC69}"/>
                </a:ext>
              </a:extLst>
            </p:cNvPr>
            <p:cNvSpPr txBox="1"/>
            <p:nvPr/>
          </p:nvSpPr>
          <p:spPr>
            <a:xfrm>
              <a:off x="6722420" y="6203359"/>
              <a:ext cx="15146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chemeClr val="accent1">
                      <a:lumMod val="75000"/>
                    </a:schemeClr>
                  </a:solidFill>
                </a:rPr>
                <a:t>SURFACE</a:t>
              </a:r>
              <a:endParaRPr lang="pl-PL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07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1249682" y="2895777"/>
            <a:ext cx="474636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GB" sz="7200" b="1" spc="-38" dirty="0">
                <a:solidFill>
                  <a:srgbClr val="FF7100"/>
                </a:solidFill>
                <a:latin typeface="Calibri Light" panose="020F0302020204030204"/>
              </a:rPr>
              <a:t>THANK YOU!</a:t>
            </a:r>
            <a:endParaRPr lang="pl-PL" sz="7200" b="1" spc="-38" dirty="0">
              <a:solidFill>
                <a:srgbClr val="FF7100"/>
              </a:solidFill>
              <a:latin typeface="Calibri Light" panose="020F03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6F5A5E-BEFB-48D2-98AE-2EA0E2515E40}"/>
              </a:ext>
            </a:extLst>
          </p:cNvPr>
          <p:cNvSpPr txBox="1"/>
          <p:nvPr/>
        </p:nvSpPr>
        <p:spPr>
          <a:xfrm>
            <a:off x="1468280" y="3962225"/>
            <a:ext cx="342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tkrawczyk@future-processing.com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078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581797-01CD-4459-AAA3-446F09A4F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0642" y="1143510"/>
            <a:ext cx="6021017" cy="717974"/>
          </a:xfrm>
        </p:spPr>
        <p:txBody>
          <a:bodyPr/>
          <a:lstStyle/>
          <a:p>
            <a:r>
              <a:rPr lang="en-GB" sz="4000" b="1" dirty="0">
                <a:solidFill>
                  <a:srgbClr val="FF7100"/>
                </a:solidFill>
                <a:latin typeface="+mn-lt"/>
              </a:rPr>
              <a:t>Why Big Data?</a:t>
            </a:r>
            <a:endParaRPr lang="pl-PL" sz="4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AD36-B892-41C5-B810-4CDEA15EAC8B}"/>
              </a:ext>
            </a:extLst>
          </p:cNvPr>
          <p:cNvSpPr txBox="1">
            <a:spLocks/>
          </p:cNvSpPr>
          <p:nvPr/>
        </p:nvSpPr>
        <p:spPr>
          <a:xfrm>
            <a:off x="969229" y="2475921"/>
            <a:ext cx="7543800" cy="147821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b="1" dirty="0">
                <a:solidFill>
                  <a:srgbClr val="FF7100"/>
                </a:solidFill>
              </a:rPr>
              <a:t>163 Zetta bytes =</a:t>
            </a:r>
          </a:p>
          <a:p>
            <a:pPr marL="0" indent="0">
              <a:buNone/>
            </a:pPr>
            <a:r>
              <a:rPr lang="en-GB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163</a:t>
            </a:r>
            <a:r>
              <a:rPr lang="pl-PL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000 000 000 000 000 000 000</a:t>
            </a:r>
            <a:r>
              <a:rPr lang="en-GB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bytes</a:t>
            </a:r>
          </a:p>
          <a:p>
            <a:pPr marL="0" indent="0">
              <a:buNone/>
            </a:pPr>
            <a:r>
              <a:rPr lang="en-GB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163 *2</a:t>
            </a:r>
            <a:r>
              <a:rPr lang="en-GB" sz="22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70 </a:t>
            </a:r>
            <a:r>
              <a:rPr lang="en-GB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bytes</a:t>
            </a:r>
            <a:r>
              <a:rPr lang="en-GB" sz="2200" b="1" baseline="30000" dirty="0"/>
              <a:t>  	</a:t>
            </a:r>
            <a:r>
              <a:rPr lang="en-GB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163 *</a:t>
            </a:r>
            <a:r>
              <a:rPr lang="en-GB" sz="2200" dirty="0"/>
              <a:t> </a:t>
            </a:r>
            <a:r>
              <a:rPr lang="en-GB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1024</a:t>
            </a:r>
            <a:r>
              <a:rPr lang="en-GB" sz="22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</a:t>
            </a:r>
            <a:r>
              <a:rPr lang="en-GB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bytes</a:t>
            </a:r>
            <a:r>
              <a:rPr lang="en-GB" sz="2200" b="1" baseline="3000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BB26BC-DA0D-47DB-A352-1EECBF76FD28}"/>
              </a:ext>
            </a:extLst>
          </p:cNvPr>
          <p:cNvSpPr/>
          <p:nvPr/>
        </p:nvSpPr>
        <p:spPr>
          <a:xfrm>
            <a:off x="630971" y="1973749"/>
            <a:ext cx="42198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FF7100"/>
                </a:solidFill>
              </a:rPr>
              <a:t>163 Zetta bytes </a:t>
            </a:r>
            <a:r>
              <a:rPr lang="en-GB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2025</a:t>
            </a:r>
            <a:endParaRPr lang="pl-PL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F8B7A9-7455-4C86-BF6B-337BF9462C3E}"/>
              </a:ext>
            </a:extLst>
          </p:cNvPr>
          <p:cNvSpPr/>
          <p:nvPr/>
        </p:nvSpPr>
        <p:spPr>
          <a:xfrm>
            <a:off x="1883539" y="4290379"/>
            <a:ext cx="66294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Watching the Netflix </a:t>
            </a:r>
            <a:r>
              <a:rPr lang="en-GB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catalog</a:t>
            </a: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r>
              <a:rPr lang="en-GB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	</a:t>
            </a:r>
            <a:r>
              <a:rPr lang="en-GB" sz="3200" b="1" dirty="0">
                <a:solidFill>
                  <a:srgbClr val="FF7100"/>
                </a:solidFill>
              </a:rPr>
              <a:t>489 million times </a:t>
            </a:r>
            <a:endParaRPr lang="pl-PL" sz="3200" b="1" dirty="0">
              <a:solidFill>
                <a:srgbClr val="FF71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1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581797-01CD-4459-AAA3-446F09A4F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0642" y="1143510"/>
            <a:ext cx="6021017" cy="717974"/>
          </a:xfrm>
        </p:spPr>
        <p:txBody>
          <a:bodyPr/>
          <a:lstStyle/>
          <a:p>
            <a:r>
              <a:rPr lang="en-GB" sz="4000" b="1" dirty="0">
                <a:solidFill>
                  <a:srgbClr val="FF7100"/>
                </a:solidFill>
                <a:latin typeface="+mn-lt"/>
              </a:rPr>
              <a:t>What is Big Data?</a:t>
            </a:r>
            <a:endParaRPr lang="pl-PL" sz="4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70A19D-059E-419D-BF59-A76F840E7811}"/>
              </a:ext>
            </a:extLst>
          </p:cNvPr>
          <p:cNvSpPr/>
          <p:nvPr/>
        </p:nvSpPr>
        <p:spPr>
          <a:xfrm>
            <a:off x="1061348" y="2749748"/>
            <a:ext cx="77245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7100"/>
                </a:solidFill>
                <a:latin typeface="Euphemia"/>
              </a:rPr>
              <a:t>“Big data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is a lot like teenage sex – </a:t>
            </a:r>
          </a:p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	</a:t>
            </a:r>
            <a:r>
              <a:rPr lang="en-US" sz="2800" b="1" dirty="0">
                <a:solidFill>
                  <a:srgbClr val="FF7100"/>
                </a:solidFill>
                <a:latin typeface="Euphemia"/>
              </a:rPr>
              <a:t>everyone talks about it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, </a:t>
            </a:r>
          </a:p>
          <a:p>
            <a:r>
              <a:rPr lang="en-US" sz="2800" b="1" dirty="0">
                <a:solidFill>
                  <a:srgbClr val="FF7100"/>
                </a:solidFill>
                <a:latin typeface="Euphemia"/>
              </a:rPr>
              <a:t>	no one really knows how to do it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, </a:t>
            </a:r>
          </a:p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	everyone thinks everyone else is doing it, </a:t>
            </a:r>
          </a:p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	so everyone claims they’re doing it.”</a:t>
            </a:r>
            <a:endParaRPr lang="pl-PL" sz="2800" b="1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15082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30E0B5-338B-488D-81D9-135AD1AB08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GB" sz="4000" b="1" dirty="0">
                <a:solidFill>
                  <a:srgbClr val="FF7100"/>
                </a:solidFill>
                <a:latin typeface="+mn-lt"/>
              </a:rPr>
              <a:t>Big Data 3V</a:t>
            </a:r>
            <a:endParaRPr lang="pl-PL" sz="4000" b="1" dirty="0">
              <a:solidFill>
                <a:srgbClr val="FF7100"/>
              </a:solidFill>
              <a:latin typeface="+mn-lt"/>
            </a:endParaRPr>
          </a:p>
          <a:p>
            <a:endParaRPr lang="pl-PL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B22C620-586B-4FDE-8FCB-74904BC499EC}"/>
              </a:ext>
            </a:extLst>
          </p:cNvPr>
          <p:cNvSpPr txBox="1">
            <a:spLocks/>
          </p:cNvSpPr>
          <p:nvPr/>
        </p:nvSpPr>
        <p:spPr>
          <a:xfrm>
            <a:off x="591782" y="1864411"/>
            <a:ext cx="4791227" cy="391519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7100"/>
                </a:solidFill>
                <a:latin typeface="Euphemia"/>
              </a:rPr>
              <a:t>Data Volume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b="1" dirty="0">
                <a:solidFill>
                  <a:srgbClr val="465562"/>
                </a:solidFill>
                <a:latin typeface="Euphemia"/>
              </a:rPr>
              <a:t>Byte</a:t>
            </a:r>
            <a:r>
              <a:rPr lang="en-GB" sz="1800" dirty="0">
                <a:solidFill>
                  <a:srgbClr val="465562"/>
                </a:solidFill>
                <a:latin typeface="Euphemia"/>
              </a:rPr>
              <a:t>	One grain of rice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b="1" dirty="0">
                <a:solidFill>
                  <a:srgbClr val="465562"/>
                </a:solidFill>
                <a:latin typeface="Euphemia"/>
              </a:rPr>
              <a:t>Kilobyte	</a:t>
            </a:r>
            <a:r>
              <a:rPr lang="en-GB" sz="1800" dirty="0">
                <a:solidFill>
                  <a:srgbClr val="465562"/>
                </a:solidFill>
                <a:latin typeface="Euphemia"/>
              </a:rPr>
              <a:t>Cup of rice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b="1" dirty="0">
                <a:solidFill>
                  <a:srgbClr val="465562"/>
                </a:solidFill>
                <a:latin typeface="Euphemia"/>
              </a:rPr>
              <a:t>Megabyte	</a:t>
            </a:r>
            <a:r>
              <a:rPr lang="en-GB" sz="1800" dirty="0">
                <a:solidFill>
                  <a:srgbClr val="465562"/>
                </a:solidFill>
                <a:latin typeface="Euphemia"/>
              </a:rPr>
              <a:t>8 bags of rice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b="1" dirty="0">
                <a:solidFill>
                  <a:srgbClr val="FF7100"/>
                </a:solidFill>
                <a:latin typeface="Euphemia"/>
              </a:rPr>
              <a:t>Gigabyte</a:t>
            </a:r>
            <a:r>
              <a:rPr lang="en-GB" sz="1800" b="1" dirty="0">
                <a:solidFill>
                  <a:srgbClr val="465562"/>
                </a:solidFill>
                <a:latin typeface="Euphemia"/>
              </a:rPr>
              <a:t>	</a:t>
            </a:r>
            <a:r>
              <a:rPr lang="en-GB" sz="1800" dirty="0">
                <a:solidFill>
                  <a:srgbClr val="465562"/>
                </a:solidFill>
                <a:latin typeface="Euphemia"/>
              </a:rPr>
              <a:t>3 semi trucks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b="1" dirty="0">
                <a:solidFill>
                  <a:srgbClr val="FF7100"/>
                </a:solidFill>
                <a:latin typeface="Euphemia"/>
              </a:rPr>
              <a:t>Terabyte</a:t>
            </a:r>
            <a:r>
              <a:rPr lang="en-GB" sz="1800" dirty="0">
                <a:solidFill>
                  <a:srgbClr val="465562"/>
                </a:solidFill>
                <a:latin typeface="Euphemia"/>
              </a:rPr>
              <a:t>	2 container ships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b="1" dirty="0">
                <a:solidFill>
                  <a:srgbClr val="FF7100"/>
                </a:solidFill>
                <a:latin typeface="Euphemia"/>
              </a:rPr>
              <a:t>Petabyte</a:t>
            </a:r>
            <a:r>
              <a:rPr lang="en-GB" sz="1800" dirty="0">
                <a:solidFill>
                  <a:srgbClr val="465562"/>
                </a:solidFill>
                <a:latin typeface="Euphemia"/>
              </a:rPr>
              <a:t>	Blankets Manhattan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b="1" dirty="0">
                <a:solidFill>
                  <a:srgbClr val="465562"/>
                </a:solidFill>
                <a:latin typeface="Euphemia"/>
              </a:rPr>
              <a:t>Exabyte</a:t>
            </a:r>
            <a:r>
              <a:rPr lang="en-GB" sz="1800" dirty="0">
                <a:solidFill>
                  <a:srgbClr val="465562"/>
                </a:solidFill>
                <a:latin typeface="Euphemia"/>
              </a:rPr>
              <a:t>	Blankets west coast states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b="1" dirty="0">
                <a:solidFill>
                  <a:srgbClr val="465562"/>
                </a:solidFill>
                <a:latin typeface="Euphemia"/>
              </a:rPr>
              <a:t>Zettabyte	</a:t>
            </a:r>
            <a:r>
              <a:rPr lang="en-GB" sz="1800" dirty="0">
                <a:solidFill>
                  <a:srgbClr val="465562"/>
                </a:solidFill>
                <a:latin typeface="Euphemia"/>
              </a:rPr>
              <a:t>Fills the Pacific Ocean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b="1" dirty="0">
                <a:solidFill>
                  <a:srgbClr val="465562"/>
                </a:solidFill>
                <a:latin typeface="Euphemia"/>
              </a:rPr>
              <a:t>Yottabyte	As earth-sized rice ball</a:t>
            </a:r>
            <a:endParaRPr lang="pl-PL" sz="1800" b="1" dirty="0">
              <a:solidFill>
                <a:srgbClr val="465562"/>
              </a:solidFill>
              <a:latin typeface="Euphemia"/>
            </a:endParaRPr>
          </a:p>
          <a:p>
            <a:pPr>
              <a:defRPr/>
            </a:pPr>
            <a:endParaRPr lang="pl-PL" sz="1800" dirty="0">
              <a:solidFill>
                <a:srgbClr val="E8A565">
                  <a:lumMod val="75000"/>
                </a:srgbClr>
              </a:solidFill>
              <a:latin typeface="Euphemia"/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158F0D0E-AF5A-445E-A2B6-C32FF62E3454}"/>
              </a:ext>
            </a:extLst>
          </p:cNvPr>
          <p:cNvSpPr txBox="1">
            <a:spLocks/>
          </p:cNvSpPr>
          <p:nvPr/>
        </p:nvSpPr>
        <p:spPr>
          <a:xfrm>
            <a:off x="5598967" y="1877720"/>
            <a:ext cx="3276635" cy="142560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7100"/>
                </a:solidFill>
                <a:latin typeface="Euphemia"/>
              </a:rPr>
              <a:t>Data Variety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rgbClr val="465562"/>
                </a:solidFill>
                <a:latin typeface="Euphemia"/>
              </a:rPr>
              <a:t>Structured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rgbClr val="465562"/>
                </a:solidFill>
                <a:latin typeface="Euphemia"/>
              </a:rPr>
              <a:t>Unstructured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rgbClr val="465562"/>
                </a:solidFill>
                <a:latin typeface="Euphemia"/>
              </a:rPr>
              <a:t>Semi-structured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rgbClr val="465562"/>
                </a:solidFill>
                <a:latin typeface="Euphemia"/>
              </a:rPr>
              <a:t>All the above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A738A80-6D0F-45FB-9A3D-F339417C650D}"/>
              </a:ext>
            </a:extLst>
          </p:cNvPr>
          <p:cNvSpPr txBox="1">
            <a:spLocks/>
          </p:cNvSpPr>
          <p:nvPr/>
        </p:nvSpPr>
        <p:spPr>
          <a:xfrm>
            <a:off x="5724661" y="3822006"/>
            <a:ext cx="3025248" cy="158762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7100"/>
                </a:solidFill>
                <a:latin typeface="Euphemia"/>
              </a:rPr>
              <a:t>Data Velocity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465562"/>
                </a:solidFill>
                <a:latin typeface="Euphemia"/>
              </a:rPr>
              <a:t>Near to Real Time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FF7100"/>
                </a:solidFill>
                <a:latin typeface="Euphemia"/>
              </a:rPr>
              <a:t>Batch</a:t>
            </a:r>
          </a:p>
        </p:txBody>
      </p:sp>
    </p:spTree>
    <p:extLst>
      <p:ext uri="{BB962C8B-B14F-4D97-AF65-F5344CB8AC3E}">
        <p14:creationId xmlns:p14="http://schemas.microsoft.com/office/powerpoint/2010/main" val="16482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0C4140-BF5C-4652-83AD-486466738872}"/>
              </a:ext>
            </a:extLst>
          </p:cNvPr>
          <p:cNvSpPr/>
          <p:nvPr/>
        </p:nvSpPr>
        <p:spPr>
          <a:xfrm>
            <a:off x="1663346" y="2628268"/>
            <a:ext cx="6084936" cy="1601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ts val="1400"/>
              </a:spcBef>
              <a:defRPr/>
            </a:pPr>
            <a:r>
              <a:rPr lang="en-GB" sz="4800" b="1" dirty="0">
                <a:solidFill>
                  <a:srgbClr val="FF7100"/>
                </a:solidFill>
                <a:latin typeface="Euphemia"/>
              </a:rPr>
              <a:t>How do you process </a:t>
            </a:r>
          </a:p>
          <a:p>
            <a:pPr lvl="0" algn="ctr">
              <a:lnSpc>
                <a:spcPct val="90000"/>
              </a:lnSpc>
              <a:spcBef>
                <a:spcPts val="1400"/>
              </a:spcBef>
              <a:defRPr/>
            </a:pPr>
            <a:r>
              <a:rPr lang="en-GB" sz="4800" b="1" dirty="0">
                <a:solidFill>
                  <a:srgbClr val="FF7100"/>
                </a:solidFill>
                <a:latin typeface="Euphemia"/>
              </a:rPr>
              <a:t>all </a:t>
            </a:r>
            <a:r>
              <a:rPr lang="en-GB" sz="4800" b="1" dirty="0" err="1">
                <a:solidFill>
                  <a:srgbClr val="FF7100"/>
                </a:solidFill>
                <a:latin typeface="Euphemia"/>
              </a:rPr>
              <a:t>th</a:t>
            </a:r>
            <a:r>
              <a:rPr lang="pl-PL" sz="4800" b="1" dirty="0">
                <a:solidFill>
                  <a:srgbClr val="FF7100"/>
                </a:solidFill>
                <a:latin typeface="Euphemia"/>
              </a:rPr>
              <a:t>e</a:t>
            </a:r>
            <a:r>
              <a:rPr lang="en-GB" sz="4800" b="1" dirty="0">
                <a:solidFill>
                  <a:srgbClr val="FF7100"/>
                </a:solidFill>
                <a:latin typeface="Euphemia"/>
              </a:rPr>
              <a:t> data ?</a:t>
            </a:r>
          </a:p>
        </p:txBody>
      </p:sp>
    </p:spTree>
    <p:extLst>
      <p:ext uri="{BB962C8B-B14F-4D97-AF65-F5344CB8AC3E}">
        <p14:creationId xmlns:p14="http://schemas.microsoft.com/office/powerpoint/2010/main" val="196000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2E2000-5E1A-461A-AF72-79E0774267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095" y="993608"/>
            <a:ext cx="5032406" cy="717974"/>
          </a:xfrm>
        </p:spPr>
        <p:txBody>
          <a:bodyPr>
            <a:normAutofit fontScale="92500"/>
          </a:bodyPr>
          <a:lstStyle/>
          <a:p>
            <a:r>
              <a:rPr lang="en-GB" sz="4000" b="1" dirty="0">
                <a:solidFill>
                  <a:srgbClr val="FF7100"/>
                </a:solidFill>
                <a:latin typeface="+mn-lt"/>
              </a:rPr>
              <a:t>Lambda Architecture</a:t>
            </a:r>
            <a:endParaRPr lang="pl-PL" sz="4000" b="1" dirty="0">
              <a:solidFill>
                <a:srgbClr val="FF7100"/>
              </a:solidFill>
              <a:latin typeface="+mn-lt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7A9F9D6-8D0C-4692-B7AA-70EAF65EEF9B}"/>
              </a:ext>
            </a:extLst>
          </p:cNvPr>
          <p:cNvGrpSpPr/>
          <p:nvPr/>
        </p:nvGrpSpPr>
        <p:grpSpPr>
          <a:xfrm>
            <a:off x="2454708" y="2185639"/>
            <a:ext cx="5964463" cy="2141580"/>
            <a:chOff x="1969941" y="1591765"/>
            <a:chExt cx="9362234" cy="302952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4F29073-CC63-42BE-8580-95D9217D362A}"/>
                </a:ext>
              </a:extLst>
            </p:cNvPr>
            <p:cNvSpPr txBox="1"/>
            <p:nvPr/>
          </p:nvSpPr>
          <p:spPr>
            <a:xfrm>
              <a:off x="9090399" y="2289212"/>
              <a:ext cx="1738433" cy="596196"/>
            </a:xfrm>
            <a:prstGeom prst="rect">
              <a:avLst/>
            </a:prstGeom>
            <a:noFill/>
          </p:spPr>
          <p:txBody>
            <a:bodyPr wrap="none" lIns="137160" tIns="109728" rIns="137160" bIns="1097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450"/>
                </a:spcAft>
              </a:pPr>
              <a:r>
                <a:rPr lang="en-AU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BATCH LAYER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AC0A8AC-9660-47AF-A158-31EA5F0103EB}"/>
                </a:ext>
              </a:extLst>
            </p:cNvPr>
            <p:cNvGrpSpPr/>
            <p:nvPr/>
          </p:nvGrpSpPr>
          <p:grpSpPr>
            <a:xfrm>
              <a:off x="1969941" y="1591765"/>
              <a:ext cx="9362234" cy="3029526"/>
              <a:chOff x="1969941" y="1591765"/>
              <a:chExt cx="9362234" cy="302952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3FA317C-811B-43AA-9267-F4FFFB7C28E8}"/>
                  </a:ext>
                </a:extLst>
              </p:cNvPr>
              <p:cNvSpPr/>
              <p:nvPr/>
            </p:nvSpPr>
            <p:spPr bwMode="auto">
              <a:xfrm>
                <a:off x="6529495" y="2202614"/>
                <a:ext cx="1835496" cy="64796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34978" rIns="0" bIns="3497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9935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AU" sz="1200" dirty="0">
                    <a:gradFill>
                      <a:gsLst>
                        <a:gs pos="5439">
                          <a:srgbClr val="F8F8F8"/>
                        </a:gs>
                        <a:gs pos="10000">
                          <a:srgbClr val="F8F8F8"/>
                        </a:gs>
                      </a:gsLst>
                      <a:lin ang="5400000" scaled="0"/>
                    </a:gradFill>
                  </a:rPr>
                  <a:t>Precomputed Views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A7922162-1050-4451-9196-231600515BCD}"/>
                  </a:ext>
                </a:extLst>
              </p:cNvPr>
              <p:cNvCxnSpPr>
                <a:cxnSpLocks/>
                <a:stCxn id="82" idx="3"/>
                <a:endCxn id="77" idx="1"/>
              </p:cNvCxnSpPr>
              <p:nvPr/>
            </p:nvCxnSpPr>
            <p:spPr>
              <a:xfrm>
                <a:off x="5537902" y="2526595"/>
                <a:ext cx="991594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6B063648-F601-4938-88E2-D07754D0CCBC}"/>
                  </a:ext>
                </a:extLst>
              </p:cNvPr>
              <p:cNvGrpSpPr/>
              <p:nvPr/>
            </p:nvGrpSpPr>
            <p:grpSpPr>
              <a:xfrm>
                <a:off x="1969941" y="1591765"/>
                <a:ext cx="9362234" cy="3029526"/>
                <a:chOff x="1969941" y="1591765"/>
                <a:chExt cx="9362234" cy="3029526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B2FF538D-86F3-41E4-998E-4A827C878DBF}"/>
                    </a:ext>
                  </a:extLst>
                </p:cNvPr>
                <p:cNvSpPr/>
                <p:nvPr/>
              </p:nvSpPr>
              <p:spPr bwMode="auto">
                <a:xfrm>
                  <a:off x="6093078" y="3511351"/>
                  <a:ext cx="2418709" cy="56646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0" tIns="34978" rIns="0" bIns="3497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99354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2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Batch View</a:t>
                  </a:r>
                </a:p>
              </p:txBody>
            </p:sp>
            <p:sp>
              <p:nvSpPr>
                <p:cNvPr id="81" name="Rectangular Callout 11">
                  <a:extLst>
                    <a:ext uri="{FF2B5EF4-FFF2-40B4-BE49-F238E27FC236}">
                      <a16:creationId xmlns:a16="http://schemas.microsoft.com/office/drawing/2014/main" id="{B7CE25A3-2280-4F28-9992-C12DBFDE202D}"/>
                    </a:ext>
                  </a:extLst>
                </p:cNvPr>
                <p:cNvSpPr/>
                <p:nvPr/>
              </p:nvSpPr>
              <p:spPr bwMode="auto">
                <a:xfrm>
                  <a:off x="9670295" y="3927045"/>
                  <a:ext cx="1232380" cy="694246"/>
                </a:xfrm>
                <a:prstGeom prst="wedgeRectCallout">
                  <a:avLst>
                    <a:gd name="adj1" fmla="val -2804"/>
                    <a:gd name="adj2" fmla="val 76928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0" tIns="34978" rIns="0" bIns="3497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99354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2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Queries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3996746E-E246-4CB3-91AB-EE4EFC2E5DBA}"/>
                    </a:ext>
                  </a:extLst>
                </p:cNvPr>
                <p:cNvSpPr/>
                <p:nvPr/>
              </p:nvSpPr>
              <p:spPr bwMode="auto">
                <a:xfrm>
                  <a:off x="4120666" y="2202614"/>
                  <a:ext cx="1417236" cy="64796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0" tIns="34978" rIns="0" bIns="3497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99354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2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All Data</a:t>
                  </a:r>
                </a:p>
              </p:txBody>
            </p:sp>
            <p:cxnSp>
              <p:nvCxnSpPr>
                <p:cNvPr id="83" name="Elbow Connector 36">
                  <a:extLst>
                    <a:ext uri="{FF2B5EF4-FFF2-40B4-BE49-F238E27FC236}">
                      <a16:creationId xmlns:a16="http://schemas.microsoft.com/office/drawing/2014/main" id="{C3A7F98C-D46A-443C-85D9-689678DC99CE}"/>
                    </a:ext>
                  </a:extLst>
                </p:cNvPr>
                <p:cNvCxnSpPr>
                  <a:cxnSpLocks/>
                  <a:stCxn id="123" idx="3"/>
                  <a:endCxn id="87" idx="1"/>
                </p:cNvCxnSpPr>
                <p:nvPr/>
              </p:nvCxnSpPr>
              <p:spPr>
                <a:xfrm flipV="1">
                  <a:off x="1969941" y="2372403"/>
                  <a:ext cx="1869916" cy="1295797"/>
                </a:xfrm>
                <a:prstGeom prst="bentConnector3">
                  <a:avLst/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Elbow Connector 38">
                  <a:extLst>
                    <a:ext uri="{FF2B5EF4-FFF2-40B4-BE49-F238E27FC236}">
                      <a16:creationId xmlns:a16="http://schemas.microsoft.com/office/drawing/2014/main" id="{AE03278A-A1AB-47C8-A842-2EF42D461DEB}"/>
                    </a:ext>
                  </a:extLst>
                </p:cNvPr>
                <p:cNvCxnSpPr>
                  <a:stCxn id="80" idx="3"/>
                  <a:endCxn id="81" idx="1"/>
                </p:cNvCxnSpPr>
                <p:nvPr/>
              </p:nvCxnSpPr>
              <p:spPr>
                <a:xfrm>
                  <a:off x="8511787" y="3794584"/>
                  <a:ext cx="1158508" cy="479584"/>
                </a:xfrm>
                <a:prstGeom prst="bentConnector3">
                  <a:avLst/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FCD28C4E-5962-449D-B1F9-4B5C88596A04}"/>
                    </a:ext>
                  </a:extLst>
                </p:cNvPr>
                <p:cNvCxnSpPr>
                  <a:cxnSpLocks/>
                  <a:endCxn id="80" idx="0"/>
                </p:cNvCxnSpPr>
                <p:nvPr/>
              </p:nvCxnSpPr>
              <p:spPr>
                <a:xfrm flipH="1">
                  <a:off x="7302432" y="2860488"/>
                  <a:ext cx="1" cy="650863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3C4E19CF-6B44-4855-A460-7968C6B9682C}"/>
                    </a:ext>
                  </a:extLst>
                </p:cNvPr>
                <p:cNvGrpSpPr/>
                <p:nvPr/>
              </p:nvGrpSpPr>
              <p:grpSpPr>
                <a:xfrm>
                  <a:off x="3839857" y="1591765"/>
                  <a:ext cx="7492318" cy="1561275"/>
                  <a:chOff x="2485085" y="1582396"/>
                  <a:chExt cx="8361855" cy="1561275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77492899-47E7-4324-8173-A304B030FFBE}"/>
                      </a:ext>
                    </a:extLst>
                  </p:cNvPr>
                  <p:cNvSpPr/>
                  <p:nvPr/>
                </p:nvSpPr>
                <p:spPr>
                  <a:xfrm>
                    <a:off x="2485085" y="1582396"/>
                    <a:ext cx="8361855" cy="1561275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350"/>
                  </a:p>
                </p:txBody>
              </p: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90B58834-8A3E-489D-A26C-8C20560CFE69}"/>
                      </a:ext>
                    </a:extLst>
                  </p:cNvPr>
                  <p:cNvSpPr txBox="1"/>
                  <p:nvPr/>
                </p:nvSpPr>
                <p:spPr>
                  <a:xfrm>
                    <a:off x="5067578" y="1644894"/>
                    <a:ext cx="2799108" cy="6008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sz="2400" b="1" dirty="0">
                        <a:solidFill>
                          <a:srgbClr val="0070C0"/>
                        </a:solidFill>
                      </a:rPr>
                      <a:t>COLD PATH</a:t>
                    </a:r>
                    <a:endParaRPr lang="pl-PL" sz="2400" b="1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BCD7A9D-BEBF-448A-BC20-162E02CABCFA}"/>
              </a:ext>
            </a:extLst>
          </p:cNvPr>
          <p:cNvGrpSpPr/>
          <p:nvPr/>
        </p:nvGrpSpPr>
        <p:grpSpPr>
          <a:xfrm>
            <a:off x="1102301" y="2740871"/>
            <a:ext cx="1352407" cy="2314296"/>
            <a:chOff x="1553214" y="2809084"/>
            <a:chExt cx="1012806" cy="2521912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58C2BC7-60A8-4CFF-A321-22EE2BB4AC0A}"/>
                </a:ext>
              </a:extLst>
            </p:cNvPr>
            <p:cNvGrpSpPr/>
            <p:nvPr/>
          </p:nvGrpSpPr>
          <p:grpSpPr>
            <a:xfrm>
              <a:off x="1553214" y="3328852"/>
              <a:ext cx="1012806" cy="967169"/>
              <a:chOff x="2494012" y="2348880"/>
              <a:chExt cx="1012806" cy="967169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4E6850ED-0E0A-495C-8555-CF0C58C79BD8}"/>
                  </a:ext>
                </a:extLst>
              </p:cNvPr>
              <p:cNvGrpSpPr/>
              <p:nvPr/>
            </p:nvGrpSpPr>
            <p:grpSpPr>
              <a:xfrm>
                <a:off x="2494012" y="2348880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3A602F9C-C129-4757-AFDA-1B27657A9A92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10351C99-CCF7-4568-B14C-3EE304DDA9DA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52C5EADE-AD5B-47B4-B72D-82663E17AD71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7A8EDB9-3C3A-4B0D-B36E-75C876EA1715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CFBC010A-3D8C-4FA4-9098-C8276D726F0B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7BEE40D6-7945-4165-9FB1-A7BCB93376A9}"/>
                  </a:ext>
                </a:extLst>
              </p:cNvPr>
              <p:cNvGrpSpPr/>
              <p:nvPr/>
            </p:nvGrpSpPr>
            <p:grpSpPr>
              <a:xfrm>
                <a:off x="2494012" y="2679571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0D5AA742-E5C8-48A9-A1C3-5CE61413799F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0155BA03-D47B-4812-8754-880E207A4F8A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C2891494-4A42-44F5-9CB9-AF2CD458C9DE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526706CF-B011-49C5-803D-3341ACA13B18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4172BE0B-D345-46E8-A93C-985BA1DCF39F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42701B3-9479-46D5-B781-7F2D9FBD2813}"/>
                  </a:ext>
                </a:extLst>
              </p:cNvPr>
              <p:cNvGrpSpPr/>
              <p:nvPr/>
            </p:nvGrpSpPr>
            <p:grpSpPr>
              <a:xfrm>
                <a:off x="2494012" y="302801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1DB9C8BD-51D9-47D4-A121-2A660B12FE35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1E43C7AC-3C42-4256-BB8D-7EF430A88483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CF527DE4-55E9-4B39-87A7-6D4312CCA0B0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098EFF4-053B-4BBD-926F-0C1DDC019884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7A07E232-DCA8-4D4B-B41E-85C0EF133265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</p:grp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4C87544-2577-4263-877A-8FE2C14F3544}"/>
                </a:ext>
              </a:extLst>
            </p:cNvPr>
            <p:cNvGrpSpPr/>
            <p:nvPr/>
          </p:nvGrpSpPr>
          <p:grpSpPr>
            <a:xfrm>
              <a:off x="1553214" y="4363827"/>
              <a:ext cx="1012806" cy="967169"/>
              <a:chOff x="1553214" y="4363827"/>
              <a:chExt cx="1012806" cy="967169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0C4BE568-AC6E-4480-8448-5E7757C573F2}"/>
                  </a:ext>
                </a:extLst>
              </p:cNvPr>
              <p:cNvGrpSpPr/>
              <p:nvPr/>
            </p:nvGrpSpPr>
            <p:grpSpPr>
              <a:xfrm>
                <a:off x="1553214" y="436382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0F786BC5-04F4-4BBB-8439-C3107CB8B154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CC9B36EE-9819-4D20-BBAC-84A4B7504438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25FD6380-C355-4DE1-9A80-98A773498C58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D853CCC3-57B4-42A3-A320-1C02ACCD8E02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D622E0C8-F668-48E8-8570-BF92A6381F98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8AAAF398-497C-440C-B474-A63E3F86958C}"/>
                  </a:ext>
                </a:extLst>
              </p:cNvPr>
              <p:cNvGrpSpPr/>
              <p:nvPr/>
            </p:nvGrpSpPr>
            <p:grpSpPr>
              <a:xfrm>
                <a:off x="1553214" y="4694518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C6B1737C-DB68-4486-9E9D-5C81651D7F38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4646AC8B-5A13-4ADE-9B70-AE7571C9225D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09709CFC-9582-4B0B-B8A0-766E260A8EF0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777B459A-583D-4D66-926A-FEA2BA5243D4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14F6DA48-ABA8-42D8-B21A-B6A9A625E958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73B5DC6-C9DC-447D-AFD6-E0B58C1982D3}"/>
                  </a:ext>
                </a:extLst>
              </p:cNvPr>
              <p:cNvGrpSpPr/>
              <p:nvPr/>
            </p:nvGrpSpPr>
            <p:grpSpPr>
              <a:xfrm>
                <a:off x="1553214" y="5042964"/>
                <a:ext cx="1012806" cy="288032"/>
                <a:chOff x="2494012" y="2348880"/>
                <a:chExt cx="1012806" cy="288032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70027EF3-48A1-49FB-8BA4-E838638C2040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6B68BFC2-E0B3-4AB3-8FB2-D517C5EB56E0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69080544-FCBF-44F6-AF2A-D0E1F8B69456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9B7E6323-2856-4096-838E-90659287FC72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F6295896-98AE-44A2-97B0-73CBB1EC06A0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F05618A-95FD-491C-B6FD-EA65F5FB40F3}"/>
                </a:ext>
              </a:extLst>
            </p:cNvPr>
            <p:cNvSpPr txBox="1"/>
            <p:nvPr/>
          </p:nvSpPr>
          <p:spPr>
            <a:xfrm>
              <a:off x="1579528" y="2809084"/>
              <a:ext cx="912029" cy="372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pl-PL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Input Data</a:t>
              </a:r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FC739B8-A721-45DE-A33E-8B86EBE72258}"/>
              </a:ext>
            </a:extLst>
          </p:cNvPr>
          <p:cNvSpPr/>
          <p:nvPr/>
        </p:nvSpPr>
        <p:spPr>
          <a:xfrm>
            <a:off x="3645989" y="3358973"/>
            <a:ext cx="4773182" cy="133662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11C16B5-8D2C-4F6E-9CB1-5A9CD82ADF43}"/>
              </a:ext>
            </a:extLst>
          </p:cNvPr>
          <p:cNvGrpSpPr/>
          <p:nvPr/>
        </p:nvGrpSpPr>
        <p:grpSpPr>
          <a:xfrm>
            <a:off x="2454708" y="4081836"/>
            <a:ext cx="5964462" cy="1809565"/>
            <a:chOff x="886332" y="2889586"/>
            <a:chExt cx="7345591" cy="214424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A0D0A9B5-E957-4AD5-8280-6D7957364A58}"/>
                </a:ext>
              </a:extLst>
            </p:cNvPr>
            <p:cNvGrpSpPr/>
            <p:nvPr/>
          </p:nvGrpSpPr>
          <p:grpSpPr>
            <a:xfrm>
              <a:off x="886332" y="2889586"/>
              <a:ext cx="7345591" cy="2144240"/>
              <a:chOff x="1921930" y="2570115"/>
              <a:chExt cx="9272782" cy="3981642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FC32DAC-B1B1-47BA-A096-83EAC8F97F6B}"/>
                  </a:ext>
                </a:extLst>
              </p:cNvPr>
              <p:cNvSpPr/>
              <p:nvPr/>
            </p:nvSpPr>
            <p:spPr bwMode="auto">
              <a:xfrm>
                <a:off x="4313356" y="4471689"/>
                <a:ext cx="4608633" cy="1086142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0" tIns="34978" rIns="0" bIns="3497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9935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</a:endParaRP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CA716B3-822E-4F95-B0FF-8D818BDA807F}"/>
                  </a:ext>
                </a:extLst>
              </p:cNvPr>
              <p:cNvGrpSpPr/>
              <p:nvPr/>
            </p:nvGrpSpPr>
            <p:grpSpPr>
              <a:xfrm>
                <a:off x="1921930" y="2570115"/>
                <a:ext cx="9272782" cy="3981642"/>
                <a:chOff x="1921930" y="2570115"/>
                <a:chExt cx="9272782" cy="3981642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E02F24C2-79B2-4098-AC52-7154D815FD10}"/>
                    </a:ext>
                  </a:extLst>
                </p:cNvPr>
                <p:cNvSpPr/>
                <p:nvPr/>
              </p:nvSpPr>
              <p:spPr bwMode="auto">
                <a:xfrm>
                  <a:off x="5969498" y="2807773"/>
                  <a:ext cx="2431774" cy="832443"/>
                </a:xfrm>
                <a:prstGeom prst="rect">
                  <a:avLst/>
                </a:prstGeom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978" rIns="0" bIns="3497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99354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2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Real Time View</a:t>
                  </a: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7FB61F47-3DCB-4905-B7E1-F973CDC8AA30}"/>
                    </a:ext>
                  </a:extLst>
                </p:cNvPr>
                <p:cNvSpPr/>
                <p:nvPr/>
              </p:nvSpPr>
              <p:spPr bwMode="auto">
                <a:xfrm>
                  <a:off x="4455597" y="4704950"/>
                  <a:ext cx="1417236" cy="64796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34978" rIns="0" bIns="3497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99354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2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Recent Data</a:t>
                  </a: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AA87A3E-4ACE-4534-9F04-C44F801C79CF}"/>
                    </a:ext>
                  </a:extLst>
                </p:cNvPr>
                <p:cNvSpPr/>
                <p:nvPr/>
              </p:nvSpPr>
              <p:spPr bwMode="auto">
                <a:xfrm>
                  <a:off x="6617673" y="4690779"/>
                  <a:ext cx="2043995" cy="64796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978" rIns="0" bIns="3497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99354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2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Incremental Views</a:t>
                  </a:r>
                </a:p>
              </p:txBody>
            </p: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D8621A87-BA16-4E7C-A2F5-16AB30CED9AC}"/>
                    </a:ext>
                  </a:extLst>
                </p:cNvPr>
                <p:cNvCxnSpPr>
                  <a:cxnSpLocks/>
                  <a:stCxn id="136" idx="3"/>
                  <a:endCxn id="137" idx="1"/>
                </p:cNvCxnSpPr>
                <p:nvPr/>
              </p:nvCxnSpPr>
              <p:spPr>
                <a:xfrm flipV="1">
                  <a:off x="5872834" y="5014760"/>
                  <a:ext cx="744839" cy="14171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2A27FBE2-FE7C-4DCF-B107-141D4BD0B68B}"/>
                    </a:ext>
                  </a:extLst>
                </p:cNvPr>
                <p:cNvSpPr txBox="1"/>
                <p:nvPr/>
              </p:nvSpPr>
              <p:spPr>
                <a:xfrm>
                  <a:off x="8925772" y="5275146"/>
                  <a:ext cx="1701954" cy="908703"/>
                </a:xfrm>
                <a:prstGeom prst="rect">
                  <a:avLst/>
                </a:prstGeom>
                <a:noFill/>
              </p:spPr>
              <p:txBody>
                <a:bodyPr wrap="none" lIns="137160" tIns="109728" rIns="137160" bIns="109728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450"/>
                    </a:spcAft>
                  </a:pPr>
                  <a:r>
                    <a:rPr lang="en-AU" sz="105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SPEED LAYER</a:t>
                  </a:r>
                </a:p>
              </p:txBody>
            </p:sp>
            <p:cxnSp>
              <p:nvCxnSpPr>
                <p:cNvPr id="140" name="Elbow Connector 34">
                  <a:extLst>
                    <a:ext uri="{FF2B5EF4-FFF2-40B4-BE49-F238E27FC236}">
                      <a16:creationId xmlns:a16="http://schemas.microsoft.com/office/drawing/2014/main" id="{F6C870E7-428E-4991-8528-03644B20D758}"/>
                    </a:ext>
                  </a:extLst>
                </p:cNvPr>
                <p:cNvCxnSpPr>
                  <a:cxnSpLocks/>
                  <a:stCxn id="105" idx="3"/>
                  <a:endCxn id="143" idx="1"/>
                </p:cNvCxnSpPr>
                <p:nvPr/>
              </p:nvCxnSpPr>
              <p:spPr>
                <a:xfrm>
                  <a:off x="1921930" y="3717392"/>
                  <a:ext cx="1852050" cy="1576489"/>
                </a:xfrm>
                <a:prstGeom prst="bentConnector3">
                  <a:avLst>
                    <a:gd name="adj1" fmla="val 50000"/>
                  </a:avLst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Elbow Connector 40">
                  <a:extLst>
                    <a:ext uri="{FF2B5EF4-FFF2-40B4-BE49-F238E27FC236}">
                      <a16:creationId xmlns:a16="http://schemas.microsoft.com/office/drawing/2014/main" id="{36DF8CC0-827C-4FAF-A8F3-CB5D35ECBCF7}"/>
                    </a:ext>
                  </a:extLst>
                </p:cNvPr>
                <p:cNvCxnSpPr>
                  <a:cxnSpLocks/>
                  <a:stCxn id="135" idx="3"/>
                  <a:endCxn id="81" idx="1"/>
                </p:cNvCxnSpPr>
                <p:nvPr/>
              </p:nvCxnSpPr>
              <p:spPr>
                <a:xfrm flipV="1">
                  <a:off x="8401272" y="2570115"/>
                  <a:ext cx="1147440" cy="653879"/>
                </a:xfrm>
                <a:prstGeom prst="bentConnector3">
                  <a:avLst>
                    <a:gd name="adj1" fmla="val 50000"/>
                  </a:avLst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121E59FE-9ADC-4F49-BD4E-B8F442F604D7}"/>
                    </a:ext>
                  </a:extLst>
                </p:cNvPr>
                <p:cNvGrpSpPr/>
                <p:nvPr/>
              </p:nvGrpSpPr>
              <p:grpSpPr>
                <a:xfrm>
                  <a:off x="3773980" y="4095431"/>
                  <a:ext cx="7420732" cy="2456326"/>
                  <a:chOff x="2411512" y="828948"/>
                  <a:chExt cx="8284660" cy="2089133"/>
                </a:xfrm>
              </p:grpSpPr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0E3E58F2-39E3-47EA-B987-86DF4A6A3232}"/>
                      </a:ext>
                    </a:extLst>
                  </p:cNvPr>
                  <p:cNvSpPr/>
                  <p:nvPr/>
                </p:nvSpPr>
                <p:spPr>
                  <a:xfrm>
                    <a:off x="2411512" y="828948"/>
                    <a:ext cx="8284660" cy="2038588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2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350"/>
                  </a:p>
                </p:txBody>
              </p:sp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28CF27A0-5D5E-4783-AFBD-1EABDC76F046}"/>
                      </a:ext>
                    </a:extLst>
                  </p:cNvPr>
                  <p:cNvSpPr txBox="1"/>
                  <p:nvPr/>
                </p:nvSpPr>
                <p:spPr>
                  <a:xfrm>
                    <a:off x="5289541" y="2123235"/>
                    <a:ext cx="2520636" cy="79484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pl-PL" sz="2400" b="1" dirty="0">
                        <a:solidFill>
                          <a:srgbClr val="FF7100"/>
                        </a:solidFill>
                      </a:rPr>
                      <a:t>HOT</a:t>
                    </a:r>
                    <a:r>
                      <a:rPr lang="en-GB" sz="2400" b="1" dirty="0">
                        <a:solidFill>
                          <a:srgbClr val="FF7100"/>
                        </a:solidFill>
                      </a:rPr>
                      <a:t> PATH</a:t>
                    </a:r>
                    <a:endParaRPr lang="pl-PL" sz="2400" b="1" dirty="0">
                      <a:solidFill>
                        <a:srgbClr val="FF7100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597229CA-03AF-40F4-836D-B5EE42735578}"/>
                </a:ext>
              </a:extLst>
            </p:cNvPr>
            <p:cNvCxnSpPr>
              <a:cxnSpLocks/>
              <a:endCxn id="135" idx="2"/>
            </p:cNvCxnSpPr>
            <p:nvPr/>
          </p:nvCxnSpPr>
          <p:spPr>
            <a:xfrm flipV="1">
              <a:off x="5045076" y="3465869"/>
              <a:ext cx="10793" cy="483212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5535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F066AA-EF10-4C4B-BCDE-8D756FDF0C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150" y="873591"/>
            <a:ext cx="6142461" cy="717974"/>
          </a:xfrm>
        </p:spPr>
        <p:txBody>
          <a:bodyPr/>
          <a:lstStyle/>
          <a:p>
            <a:r>
              <a:rPr lang="en-GB" sz="3700" b="1" dirty="0">
                <a:solidFill>
                  <a:srgbClr val="FF7100"/>
                </a:solidFill>
                <a:latin typeface="+mn-lt"/>
              </a:rPr>
              <a:t>Data Lake Approach</a:t>
            </a:r>
            <a:endParaRPr lang="pl-PL" sz="3700" b="1" dirty="0">
              <a:solidFill>
                <a:srgbClr val="FF7100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8D51CA-48EE-4B5B-8E05-3103EC4915C2}"/>
              </a:ext>
            </a:extLst>
          </p:cNvPr>
          <p:cNvSpPr/>
          <p:nvPr/>
        </p:nvSpPr>
        <p:spPr>
          <a:xfrm>
            <a:off x="577150" y="1494646"/>
            <a:ext cx="803671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7100"/>
                </a:solidFill>
              </a:rPr>
              <a:t>What is Data Lake ?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“If you think of 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rgbClr val="FF7100"/>
                </a:solidFill>
              </a:rPr>
              <a:t>datamart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 subset of a data warehouse) as a store of bottled water – cleansed and packaged and structured for easy consumption – the </a:t>
            </a:r>
            <a:r>
              <a:rPr lang="en-US" b="1" dirty="0">
                <a:solidFill>
                  <a:srgbClr val="FF7100"/>
                </a:solidFill>
              </a:rPr>
              <a:t>data lake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large body of water in a more </a:t>
            </a:r>
            <a:r>
              <a:rPr lang="en-US" b="1" dirty="0">
                <a:solidFill>
                  <a:srgbClr val="FF7100"/>
                </a:solidFill>
              </a:rPr>
              <a:t>natural state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		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Pentaho CTO James Dixon 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684AF-9FA9-4D96-97C9-407E6F7088B7}"/>
              </a:ext>
            </a:extLst>
          </p:cNvPr>
          <p:cNvSpPr/>
          <p:nvPr/>
        </p:nvSpPr>
        <p:spPr>
          <a:xfrm>
            <a:off x="1015866" y="5430411"/>
            <a:ext cx="71122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b="1" dirty="0">
                <a:solidFill>
                  <a:srgbClr val="FF7100"/>
                </a:solidFill>
                <a:latin typeface="Euphemia"/>
              </a:rPr>
              <a:t>I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(</a:t>
            </a:r>
            <a:r>
              <a:rPr lang="en-GB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ngest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) </a:t>
            </a:r>
            <a:r>
              <a:rPr lang="en-GB" sz="3000" b="1" dirty="0">
                <a:solidFill>
                  <a:srgbClr val="FF7100"/>
                </a:solidFill>
                <a:latin typeface="Euphemia"/>
              </a:rPr>
              <a:t>S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(tore) </a:t>
            </a:r>
            <a:r>
              <a:rPr lang="en-GB" sz="3000" b="1" dirty="0">
                <a:solidFill>
                  <a:srgbClr val="FF7100"/>
                </a:solidFill>
                <a:latin typeface="Euphemia"/>
              </a:rPr>
              <a:t>A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(</a:t>
            </a:r>
            <a:r>
              <a:rPr lang="en-GB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nalyse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) </a:t>
            </a:r>
            <a:r>
              <a:rPr lang="en-GB" sz="3000" b="1" dirty="0">
                <a:solidFill>
                  <a:srgbClr val="FF7100"/>
                </a:solidFill>
                <a:latin typeface="Euphemia"/>
              </a:rPr>
              <a:t>S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(</a:t>
            </a:r>
            <a:r>
              <a:rPr lang="en-GB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urface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) </a:t>
            </a:r>
            <a:r>
              <a:rPr lang="en-GB" sz="3000" b="1" dirty="0">
                <a:solidFill>
                  <a:srgbClr val="FF7100"/>
                </a:solidFill>
                <a:latin typeface="Euphemia"/>
              </a:rPr>
              <a:t>A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(</a:t>
            </a:r>
            <a:r>
              <a:rPr lang="en-GB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ct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)</a:t>
            </a:r>
          </a:p>
        </p:txBody>
      </p:sp>
      <p:pic>
        <p:nvPicPr>
          <p:cNvPr id="5" name="Picture 2" descr="Bottled Water Packaging plant">
            <a:extLst>
              <a:ext uri="{FF2B5EF4-FFF2-40B4-BE49-F238E27FC236}">
                <a16:creationId xmlns:a16="http://schemas.microsoft.com/office/drawing/2014/main" id="{D6D8C622-1405-4D52-BB52-D8E276AA1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29" y="3005437"/>
            <a:ext cx="3391409" cy="175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0F8077-753A-4E4C-A21B-B141B5DD704C}"/>
              </a:ext>
            </a:extLst>
          </p:cNvPr>
          <p:cNvSpPr txBox="1"/>
          <p:nvPr/>
        </p:nvSpPr>
        <p:spPr>
          <a:xfrm>
            <a:off x="1614937" y="4747606"/>
            <a:ext cx="27180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https://premiumwaters.com</a:t>
            </a:r>
            <a:endParaRPr lang="pl-PL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4" descr="Znalezione obrazy dla zapytania trashed water lake">
            <a:extLst>
              <a:ext uri="{FF2B5EF4-FFF2-40B4-BE49-F238E27FC236}">
                <a16:creationId xmlns:a16="http://schemas.microsoft.com/office/drawing/2014/main" id="{0FAFB2F3-CED1-47F4-A45B-E1E98808E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330" y="3038672"/>
            <a:ext cx="3090539" cy="173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6BF7B2-2A2C-44A3-B623-F480DBA4E860}"/>
              </a:ext>
            </a:extLst>
          </p:cNvPr>
          <p:cNvSpPr/>
          <p:nvPr/>
        </p:nvSpPr>
        <p:spPr>
          <a:xfrm>
            <a:off x="6457576" y="4774037"/>
            <a:ext cx="224594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:</a:t>
            </a:r>
            <a:r>
              <a:rPr lang="pl-PL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https://snowbrains.com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402378-1963-4D35-A838-1399AF8D5FB9}"/>
              </a:ext>
            </a:extLst>
          </p:cNvPr>
          <p:cNvSpPr txBox="1"/>
          <p:nvPr/>
        </p:nvSpPr>
        <p:spPr>
          <a:xfrm>
            <a:off x="5772606" y="5900388"/>
            <a:ext cx="312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7100"/>
                </a:solidFill>
              </a:rPr>
              <a:t>Make Me More Money</a:t>
            </a:r>
            <a:endParaRPr lang="pl-PL" sz="1350" b="1" dirty="0">
              <a:solidFill>
                <a:srgbClr val="FF71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91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C0C8EA-62FC-4571-8E2A-2DA5417E73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GB" sz="3700" b="1" dirty="0">
                <a:solidFill>
                  <a:srgbClr val="FF7100"/>
                </a:solidFill>
                <a:latin typeface="+mn-lt"/>
              </a:rPr>
              <a:t>Big Data Project</a:t>
            </a:r>
            <a:endParaRPr lang="pl-PL" sz="3700" b="1" dirty="0">
              <a:solidFill>
                <a:srgbClr val="FF7100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40050-179E-4D9D-BF38-CE7C089ADBA4}"/>
              </a:ext>
            </a:extLst>
          </p:cNvPr>
          <p:cNvSpPr/>
          <p:nvPr/>
        </p:nvSpPr>
        <p:spPr>
          <a:xfrm>
            <a:off x="594097" y="1625502"/>
            <a:ext cx="4929188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b="1" dirty="0">
                <a:solidFill>
                  <a:srgbClr val="FF7100"/>
                </a:solidFill>
              </a:rPr>
              <a:t>Input Data 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IoT (400 000 Meters)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</a:t>
            </a:r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OnPremise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Oracle Database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 TB Initial Load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 GB Daily Load (Batch Mode)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2569E-DAAC-4F3B-8F40-4C800D9C3851}"/>
              </a:ext>
            </a:extLst>
          </p:cNvPr>
          <p:cNvSpPr/>
          <p:nvPr/>
        </p:nvSpPr>
        <p:spPr>
          <a:xfrm>
            <a:off x="951285" y="3556720"/>
            <a:ext cx="4572000" cy="15234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rgbClr val="FF7100"/>
                </a:solidFill>
              </a:rPr>
              <a:t>Output data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KPIs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Visualizations (Maps, Charts…)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Access to raw data</a:t>
            </a:r>
          </a:p>
          <a:p>
            <a:pPr marL="942975" lvl="2" indent="-257175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Detailed Queries (Point Queries) 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4D00ADB-7FC9-4F5C-AFDE-B964F1E4B0B3}"/>
              </a:ext>
            </a:extLst>
          </p:cNvPr>
          <p:cNvSpPr/>
          <p:nvPr/>
        </p:nvSpPr>
        <p:spPr>
          <a:xfrm>
            <a:off x="4859636" y="1625502"/>
            <a:ext cx="4572000" cy="15234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b="1" dirty="0">
                <a:solidFill>
                  <a:srgbClr val="FF7100"/>
                </a:solidFill>
              </a:rPr>
              <a:t>Data Processing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problems = 7 algorithms</a:t>
            </a:r>
          </a:p>
          <a:p>
            <a:pPr marL="342900" lvl="1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(Mathematical and analytical models 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Batch mode 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Processing Time &lt; 8h</a:t>
            </a:r>
          </a:p>
        </p:txBody>
      </p:sp>
      <p:grpSp>
        <p:nvGrpSpPr>
          <p:cNvPr id="41" name="Grupa 40">
            <a:extLst>
              <a:ext uri="{FF2B5EF4-FFF2-40B4-BE49-F238E27FC236}">
                <a16:creationId xmlns:a16="http://schemas.microsoft.com/office/drawing/2014/main" id="{3135C5C1-A11A-4293-847F-754EC802C1FB}"/>
              </a:ext>
            </a:extLst>
          </p:cNvPr>
          <p:cNvGrpSpPr/>
          <p:nvPr/>
        </p:nvGrpSpPr>
        <p:grpSpPr>
          <a:xfrm>
            <a:off x="1216791" y="5375302"/>
            <a:ext cx="974330" cy="974327"/>
            <a:chOff x="9144000" y="7532144"/>
            <a:chExt cx="974330" cy="974327"/>
          </a:xfrm>
        </p:grpSpPr>
        <p:sp>
          <p:nvSpPr>
            <p:cNvPr id="42" name="Freeform: Shape 111">
              <a:extLst>
                <a:ext uri="{FF2B5EF4-FFF2-40B4-BE49-F238E27FC236}">
                  <a16:creationId xmlns:a16="http://schemas.microsoft.com/office/drawing/2014/main" id="{B0B7B267-BED6-4AFB-829E-AAA6F14E9E8F}"/>
                </a:ext>
              </a:extLst>
            </p:cNvPr>
            <p:cNvSpPr/>
            <p:nvPr/>
          </p:nvSpPr>
          <p:spPr>
            <a:xfrm>
              <a:off x="9144000" y="7532144"/>
              <a:ext cx="974330" cy="974327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rgbClr val="2580B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3" name="Grupa 42">
              <a:extLst>
                <a:ext uri="{FF2B5EF4-FFF2-40B4-BE49-F238E27FC236}">
                  <a16:creationId xmlns:a16="http://schemas.microsoft.com/office/drawing/2014/main" id="{7CB4C8D5-A9C8-434F-B410-C266D7A1A56A}"/>
                </a:ext>
              </a:extLst>
            </p:cNvPr>
            <p:cNvGrpSpPr/>
            <p:nvPr/>
          </p:nvGrpSpPr>
          <p:grpSpPr>
            <a:xfrm>
              <a:off x="9301076" y="7689218"/>
              <a:ext cx="660178" cy="660178"/>
              <a:chOff x="10587520" y="7778118"/>
              <a:chExt cx="660178" cy="660178"/>
            </a:xfrm>
          </p:grpSpPr>
          <p:sp>
            <p:nvSpPr>
              <p:cNvPr id="44" name="Freeform: Shape 81">
                <a:extLst>
                  <a:ext uri="{FF2B5EF4-FFF2-40B4-BE49-F238E27FC236}">
                    <a16:creationId xmlns:a16="http://schemas.microsoft.com/office/drawing/2014/main" id="{A848B445-D609-4FB1-B1BB-5B17E8AB3A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50268" y="7833875"/>
                <a:ext cx="534682" cy="432000"/>
              </a:xfrm>
              <a:custGeom>
                <a:avLst/>
                <a:gdLst/>
                <a:ahLst/>
                <a:cxnLst/>
                <a:rect l="l" t="t" r="r" b="b"/>
                <a:pathLst>
                  <a:path w="228584" h="179599">
                    <a:moveTo>
                      <a:pt x="195941" y="97965"/>
                    </a:moveTo>
                    <a:cubicBezTo>
                      <a:pt x="191298" y="98079"/>
                      <a:pt x="187444" y="99669"/>
                      <a:pt x="184379" y="102733"/>
                    </a:cubicBezTo>
                    <a:cubicBezTo>
                      <a:pt x="181315" y="105798"/>
                      <a:pt x="179725" y="109652"/>
                      <a:pt x="179611" y="114295"/>
                    </a:cubicBezTo>
                    <a:cubicBezTo>
                      <a:pt x="179725" y="118939"/>
                      <a:pt x="181315" y="122793"/>
                      <a:pt x="184379" y="125857"/>
                    </a:cubicBezTo>
                    <a:cubicBezTo>
                      <a:pt x="187444" y="128922"/>
                      <a:pt x="191298" y="130511"/>
                      <a:pt x="195941" y="130626"/>
                    </a:cubicBezTo>
                    <a:cubicBezTo>
                      <a:pt x="200584" y="130511"/>
                      <a:pt x="204438" y="128922"/>
                      <a:pt x="207503" y="125857"/>
                    </a:cubicBezTo>
                    <a:cubicBezTo>
                      <a:pt x="210568" y="122793"/>
                      <a:pt x="212157" y="118939"/>
                      <a:pt x="212272" y="114295"/>
                    </a:cubicBezTo>
                    <a:cubicBezTo>
                      <a:pt x="212157" y="109652"/>
                      <a:pt x="210568" y="105798"/>
                      <a:pt x="207503" y="102733"/>
                    </a:cubicBezTo>
                    <a:cubicBezTo>
                      <a:pt x="204438" y="99669"/>
                      <a:pt x="200584" y="98079"/>
                      <a:pt x="195941" y="97965"/>
                    </a:cubicBezTo>
                    <a:close/>
                    <a:moveTo>
                      <a:pt x="32643" y="97965"/>
                    </a:moveTo>
                    <a:cubicBezTo>
                      <a:pt x="27999" y="98079"/>
                      <a:pt x="24146" y="99669"/>
                      <a:pt x="21081" y="102733"/>
                    </a:cubicBezTo>
                    <a:cubicBezTo>
                      <a:pt x="18017" y="105798"/>
                      <a:pt x="16427" y="109652"/>
                      <a:pt x="16313" y="114295"/>
                    </a:cubicBezTo>
                    <a:cubicBezTo>
                      <a:pt x="16427" y="118939"/>
                      <a:pt x="18017" y="122793"/>
                      <a:pt x="21081" y="125857"/>
                    </a:cubicBezTo>
                    <a:cubicBezTo>
                      <a:pt x="24146" y="128922"/>
                      <a:pt x="27999" y="130511"/>
                      <a:pt x="32643" y="130626"/>
                    </a:cubicBezTo>
                    <a:cubicBezTo>
                      <a:pt x="37286" y="130511"/>
                      <a:pt x="41140" y="128922"/>
                      <a:pt x="44204" y="125857"/>
                    </a:cubicBezTo>
                    <a:cubicBezTo>
                      <a:pt x="47269" y="122793"/>
                      <a:pt x="48858" y="118939"/>
                      <a:pt x="48972" y="114295"/>
                    </a:cubicBezTo>
                    <a:cubicBezTo>
                      <a:pt x="48858" y="109652"/>
                      <a:pt x="47269" y="105798"/>
                      <a:pt x="44204" y="102733"/>
                    </a:cubicBezTo>
                    <a:cubicBezTo>
                      <a:pt x="41140" y="99669"/>
                      <a:pt x="37286" y="98079"/>
                      <a:pt x="32643" y="97965"/>
                    </a:cubicBezTo>
                    <a:close/>
                    <a:moveTo>
                      <a:pt x="135087" y="59818"/>
                    </a:moveTo>
                    <a:cubicBezTo>
                      <a:pt x="132846" y="59289"/>
                      <a:pt x="130789" y="59582"/>
                      <a:pt x="128915" y="60695"/>
                    </a:cubicBezTo>
                    <a:cubicBezTo>
                      <a:pt x="127041" y="61809"/>
                      <a:pt x="125782" y="63473"/>
                      <a:pt x="125136" y="65687"/>
                    </a:cubicBezTo>
                    <a:lnTo>
                      <a:pt x="112251" y="114423"/>
                    </a:lnTo>
                    <a:cubicBezTo>
                      <a:pt x="107113" y="114867"/>
                      <a:pt x="102589" y="116690"/>
                      <a:pt x="98680" y="119893"/>
                    </a:cubicBezTo>
                    <a:cubicBezTo>
                      <a:pt x="94770" y="123096"/>
                      <a:pt x="92064" y="127311"/>
                      <a:pt x="90562" y="132539"/>
                    </a:cubicBezTo>
                    <a:cubicBezTo>
                      <a:pt x="89453" y="136983"/>
                      <a:pt x="89489" y="141265"/>
                      <a:pt x="90671" y="145387"/>
                    </a:cubicBezTo>
                    <a:cubicBezTo>
                      <a:pt x="91853" y="149509"/>
                      <a:pt x="93950" y="153092"/>
                      <a:pt x="96960" y="156137"/>
                    </a:cubicBezTo>
                    <a:cubicBezTo>
                      <a:pt x="99971" y="159182"/>
                      <a:pt x="103664" y="161309"/>
                      <a:pt x="108040" y="162521"/>
                    </a:cubicBezTo>
                    <a:cubicBezTo>
                      <a:pt x="112484" y="163629"/>
                      <a:pt x="116766" y="163593"/>
                      <a:pt x="120888" y="162411"/>
                    </a:cubicBezTo>
                    <a:cubicBezTo>
                      <a:pt x="125010" y="161229"/>
                      <a:pt x="128593" y="159132"/>
                      <a:pt x="131637" y="156122"/>
                    </a:cubicBezTo>
                    <a:cubicBezTo>
                      <a:pt x="134682" y="153112"/>
                      <a:pt x="136810" y="149418"/>
                      <a:pt x="138021" y="145042"/>
                    </a:cubicBezTo>
                    <a:cubicBezTo>
                      <a:pt x="139297" y="139774"/>
                      <a:pt x="139010" y="134777"/>
                      <a:pt x="137160" y="130051"/>
                    </a:cubicBezTo>
                    <a:cubicBezTo>
                      <a:pt x="135310" y="125326"/>
                      <a:pt x="132280" y="121477"/>
                      <a:pt x="128070" y="118505"/>
                    </a:cubicBezTo>
                    <a:lnTo>
                      <a:pt x="140955" y="69770"/>
                    </a:lnTo>
                    <a:cubicBezTo>
                      <a:pt x="141428" y="67529"/>
                      <a:pt x="141120" y="65472"/>
                      <a:pt x="140030" y="63598"/>
                    </a:cubicBezTo>
                    <a:cubicBezTo>
                      <a:pt x="138941" y="61724"/>
                      <a:pt x="137293" y="60464"/>
                      <a:pt x="135087" y="59818"/>
                    </a:cubicBezTo>
                    <a:close/>
                    <a:moveTo>
                      <a:pt x="171446" y="40809"/>
                    </a:moveTo>
                    <a:cubicBezTo>
                      <a:pt x="166803" y="40923"/>
                      <a:pt x="162949" y="42513"/>
                      <a:pt x="159884" y="45577"/>
                    </a:cubicBezTo>
                    <a:cubicBezTo>
                      <a:pt x="156820" y="48642"/>
                      <a:pt x="155231" y="52496"/>
                      <a:pt x="155116" y="57139"/>
                    </a:cubicBezTo>
                    <a:cubicBezTo>
                      <a:pt x="155231" y="61782"/>
                      <a:pt x="156820" y="65636"/>
                      <a:pt x="159884" y="68701"/>
                    </a:cubicBezTo>
                    <a:cubicBezTo>
                      <a:pt x="162949" y="71766"/>
                      <a:pt x="166803" y="73355"/>
                      <a:pt x="171446" y="73469"/>
                    </a:cubicBezTo>
                    <a:cubicBezTo>
                      <a:pt x="176089" y="73355"/>
                      <a:pt x="179943" y="71766"/>
                      <a:pt x="183008" y="68701"/>
                    </a:cubicBezTo>
                    <a:cubicBezTo>
                      <a:pt x="186072" y="65636"/>
                      <a:pt x="187662" y="61782"/>
                      <a:pt x="187776" y="57139"/>
                    </a:cubicBezTo>
                    <a:cubicBezTo>
                      <a:pt x="187662" y="52496"/>
                      <a:pt x="186072" y="48642"/>
                      <a:pt x="183008" y="45577"/>
                    </a:cubicBezTo>
                    <a:cubicBezTo>
                      <a:pt x="179943" y="42513"/>
                      <a:pt x="176089" y="40923"/>
                      <a:pt x="171446" y="40809"/>
                    </a:cubicBezTo>
                    <a:close/>
                    <a:moveTo>
                      <a:pt x="57137" y="40809"/>
                    </a:moveTo>
                    <a:cubicBezTo>
                      <a:pt x="52494" y="40923"/>
                      <a:pt x="48640" y="42513"/>
                      <a:pt x="45576" y="45577"/>
                    </a:cubicBezTo>
                    <a:cubicBezTo>
                      <a:pt x="42511" y="48642"/>
                      <a:pt x="40922" y="52496"/>
                      <a:pt x="40808" y="57139"/>
                    </a:cubicBezTo>
                    <a:cubicBezTo>
                      <a:pt x="40922" y="61782"/>
                      <a:pt x="42511" y="65636"/>
                      <a:pt x="45576" y="68701"/>
                    </a:cubicBezTo>
                    <a:cubicBezTo>
                      <a:pt x="48640" y="71766"/>
                      <a:pt x="52494" y="73355"/>
                      <a:pt x="57137" y="73469"/>
                    </a:cubicBezTo>
                    <a:cubicBezTo>
                      <a:pt x="61781" y="73355"/>
                      <a:pt x="65635" y="71766"/>
                      <a:pt x="68699" y="68701"/>
                    </a:cubicBezTo>
                    <a:cubicBezTo>
                      <a:pt x="71764" y="65636"/>
                      <a:pt x="73353" y="61782"/>
                      <a:pt x="73467" y="57139"/>
                    </a:cubicBezTo>
                    <a:cubicBezTo>
                      <a:pt x="73353" y="52496"/>
                      <a:pt x="71764" y="48642"/>
                      <a:pt x="68699" y="45577"/>
                    </a:cubicBezTo>
                    <a:cubicBezTo>
                      <a:pt x="65635" y="42513"/>
                      <a:pt x="61781" y="40923"/>
                      <a:pt x="57137" y="40809"/>
                    </a:cubicBezTo>
                    <a:close/>
                    <a:moveTo>
                      <a:pt x="114292" y="16313"/>
                    </a:moveTo>
                    <a:cubicBezTo>
                      <a:pt x="109648" y="16427"/>
                      <a:pt x="105795" y="18017"/>
                      <a:pt x="102730" y="21082"/>
                    </a:cubicBezTo>
                    <a:cubicBezTo>
                      <a:pt x="99666" y="24146"/>
                      <a:pt x="98076" y="28000"/>
                      <a:pt x="97962" y="32644"/>
                    </a:cubicBezTo>
                    <a:cubicBezTo>
                      <a:pt x="98076" y="37287"/>
                      <a:pt x="99666" y="41141"/>
                      <a:pt x="102730" y="44206"/>
                    </a:cubicBezTo>
                    <a:cubicBezTo>
                      <a:pt x="105795" y="47270"/>
                      <a:pt x="109648" y="48860"/>
                      <a:pt x="114292" y="48974"/>
                    </a:cubicBezTo>
                    <a:cubicBezTo>
                      <a:pt x="118935" y="48860"/>
                      <a:pt x="122789" y="47270"/>
                      <a:pt x="125853" y="44206"/>
                    </a:cubicBezTo>
                    <a:cubicBezTo>
                      <a:pt x="128918" y="41141"/>
                      <a:pt x="130507" y="37287"/>
                      <a:pt x="130622" y="32644"/>
                    </a:cubicBezTo>
                    <a:cubicBezTo>
                      <a:pt x="130507" y="28000"/>
                      <a:pt x="128918" y="24146"/>
                      <a:pt x="125853" y="21082"/>
                    </a:cubicBezTo>
                    <a:cubicBezTo>
                      <a:pt x="122789" y="18017"/>
                      <a:pt x="118935" y="16427"/>
                      <a:pt x="114292" y="16313"/>
                    </a:cubicBezTo>
                    <a:close/>
                    <a:moveTo>
                      <a:pt x="114292" y="0"/>
                    </a:moveTo>
                    <a:cubicBezTo>
                      <a:pt x="130150" y="103"/>
                      <a:pt x="144966" y="3102"/>
                      <a:pt x="158738" y="8996"/>
                    </a:cubicBezTo>
                    <a:cubicBezTo>
                      <a:pt x="172510" y="14890"/>
                      <a:pt x="184621" y="23063"/>
                      <a:pt x="195072" y="33513"/>
                    </a:cubicBezTo>
                    <a:cubicBezTo>
                      <a:pt x="205522" y="43964"/>
                      <a:pt x="213694" y="56076"/>
                      <a:pt x="219589" y="69848"/>
                    </a:cubicBezTo>
                    <a:cubicBezTo>
                      <a:pt x="225483" y="83620"/>
                      <a:pt x="228481" y="98436"/>
                      <a:pt x="228584" y="114295"/>
                    </a:cubicBezTo>
                    <a:cubicBezTo>
                      <a:pt x="228568" y="125307"/>
                      <a:pt x="227039" y="136008"/>
                      <a:pt x="223996" y="146396"/>
                    </a:cubicBezTo>
                    <a:cubicBezTo>
                      <a:pt x="220953" y="156784"/>
                      <a:pt x="216492" y="166620"/>
                      <a:pt x="210612" y="175903"/>
                    </a:cubicBezTo>
                    <a:cubicBezTo>
                      <a:pt x="209831" y="177061"/>
                      <a:pt x="208842" y="177963"/>
                      <a:pt x="207646" y="178611"/>
                    </a:cubicBezTo>
                    <a:cubicBezTo>
                      <a:pt x="206450" y="179259"/>
                      <a:pt x="205142" y="179588"/>
                      <a:pt x="203723" y="179599"/>
                    </a:cubicBezTo>
                    <a:lnTo>
                      <a:pt x="24860" y="179599"/>
                    </a:lnTo>
                    <a:cubicBezTo>
                      <a:pt x="23441" y="179588"/>
                      <a:pt x="22134" y="179259"/>
                      <a:pt x="20938" y="178611"/>
                    </a:cubicBezTo>
                    <a:cubicBezTo>
                      <a:pt x="19741" y="177963"/>
                      <a:pt x="18753" y="177061"/>
                      <a:pt x="17971" y="175903"/>
                    </a:cubicBezTo>
                    <a:cubicBezTo>
                      <a:pt x="12092" y="166676"/>
                      <a:pt x="7631" y="156856"/>
                      <a:pt x="4588" y="146444"/>
                    </a:cubicBezTo>
                    <a:cubicBezTo>
                      <a:pt x="1545" y="136031"/>
                      <a:pt x="16" y="125315"/>
                      <a:pt x="0" y="114295"/>
                    </a:cubicBezTo>
                    <a:cubicBezTo>
                      <a:pt x="103" y="98436"/>
                      <a:pt x="3102" y="83620"/>
                      <a:pt x="8996" y="69848"/>
                    </a:cubicBezTo>
                    <a:cubicBezTo>
                      <a:pt x="14890" y="56076"/>
                      <a:pt x="23062" y="43964"/>
                      <a:pt x="33512" y="33513"/>
                    </a:cubicBezTo>
                    <a:cubicBezTo>
                      <a:pt x="43963" y="23063"/>
                      <a:pt x="56074" y="14890"/>
                      <a:pt x="69846" y="8996"/>
                    </a:cubicBezTo>
                    <a:cubicBezTo>
                      <a:pt x="83618" y="3102"/>
                      <a:pt x="98433" y="103"/>
                      <a:pt x="114292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Owal 44">
                <a:extLst>
                  <a:ext uri="{FF2B5EF4-FFF2-40B4-BE49-F238E27FC236}">
                    <a16:creationId xmlns:a16="http://schemas.microsoft.com/office/drawing/2014/main" id="{B4039C91-3E29-4366-B7BF-713CD696E8FF}"/>
                  </a:ext>
                </a:extLst>
              </p:cNvPr>
              <p:cNvSpPr/>
              <p:nvPr/>
            </p:nvSpPr>
            <p:spPr>
              <a:xfrm>
                <a:off x="10587520" y="7778118"/>
                <a:ext cx="660178" cy="660178"/>
              </a:xfrm>
              <a:prstGeom prst="ellipse">
                <a:avLst/>
              </a:prstGeom>
              <a:noFill/>
              <a:ln w="317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pSp>
        <p:nvGrpSpPr>
          <p:cNvPr id="48" name="Grupa 47">
            <a:extLst>
              <a:ext uri="{FF2B5EF4-FFF2-40B4-BE49-F238E27FC236}">
                <a16:creationId xmlns:a16="http://schemas.microsoft.com/office/drawing/2014/main" id="{014DA78D-93C8-4CED-AD68-02FC725A2D00}"/>
              </a:ext>
            </a:extLst>
          </p:cNvPr>
          <p:cNvGrpSpPr/>
          <p:nvPr/>
        </p:nvGrpSpPr>
        <p:grpSpPr>
          <a:xfrm>
            <a:off x="5444467" y="5372289"/>
            <a:ext cx="977342" cy="977339"/>
            <a:chOff x="392338" y="6623826"/>
            <a:chExt cx="977342" cy="977339"/>
          </a:xfrm>
        </p:grpSpPr>
        <p:sp>
          <p:nvSpPr>
            <p:cNvPr id="49" name="Freeform: Shape 111">
              <a:extLst>
                <a:ext uri="{FF2B5EF4-FFF2-40B4-BE49-F238E27FC236}">
                  <a16:creationId xmlns:a16="http://schemas.microsoft.com/office/drawing/2014/main" id="{4440A8D0-6462-4A37-B139-B13BBA237941}"/>
                </a:ext>
              </a:extLst>
            </p:cNvPr>
            <p:cNvSpPr/>
            <p:nvPr/>
          </p:nvSpPr>
          <p:spPr>
            <a:xfrm>
              <a:off x="392338" y="6623826"/>
              <a:ext cx="977342" cy="977339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rgbClr val="F59B0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50" name="Freeform: Shape 173">
              <a:extLst>
                <a:ext uri="{FF2B5EF4-FFF2-40B4-BE49-F238E27FC236}">
                  <a16:creationId xmlns:a16="http://schemas.microsoft.com/office/drawing/2014/main" id="{0633A64D-F990-4F65-86D0-59891C084069}"/>
                </a:ext>
              </a:extLst>
            </p:cNvPr>
            <p:cNvSpPr/>
            <p:nvPr/>
          </p:nvSpPr>
          <p:spPr>
            <a:xfrm>
              <a:off x="551621" y="6834184"/>
              <a:ext cx="653506" cy="556622"/>
            </a:xfrm>
            <a:custGeom>
              <a:avLst/>
              <a:gdLst/>
              <a:ahLst/>
              <a:cxnLst/>
              <a:rect l="l" t="t" r="r" b="b"/>
              <a:pathLst>
                <a:path w="261242" h="195927">
                  <a:moveTo>
                    <a:pt x="185339" y="16328"/>
                  </a:moveTo>
                  <a:lnTo>
                    <a:pt x="240831" y="16328"/>
                  </a:lnTo>
                  <a:cubicBezTo>
                    <a:pt x="242005" y="16355"/>
                    <a:pt x="242973" y="16748"/>
                    <a:pt x="243733" y="17508"/>
                  </a:cubicBezTo>
                  <a:cubicBezTo>
                    <a:pt x="244493" y="18268"/>
                    <a:pt x="244886" y="19236"/>
                    <a:pt x="244913" y="20411"/>
                  </a:cubicBezTo>
                  <a:lnTo>
                    <a:pt x="244913" y="75902"/>
                  </a:lnTo>
                  <a:cubicBezTo>
                    <a:pt x="244788" y="77749"/>
                    <a:pt x="243954" y="78999"/>
                    <a:pt x="242409" y="79649"/>
                  </a:cubicBezTo>
                  <a:cubicBezTo>
                    <a:pt x="240865" y="80301"/>
                    <a:pt x="239361" y="79987"/>
                    <a:pt x="237897" y="78709"/>
                  </a:cubicBezTo>
                  <a:lnTo>
                    <a:pt x="222461" y="63273"/>
                  </a:lnTo>
                  <a:lnTo>
                    <a:pt x="141711" y="144023"/>
                  </a:lnTo>
                  <a:cubicBezTo>
                    <a:pt x="140845" y="144852"/>
                    <a:pt x="139867" y="145267"/>
                    <a:pt x="138777" y="145267"/>
                  </a:cubicBezTo>
                  <a:cubicBezTo>
                    <a:pt x="137688" y="145267"/>
                    <a:pt x="136710" y="144852"/>
                    <a:pt x="135843" y="144023"/>
                  </a:cubicBezTo>
                  <a:lnTo>
                    <a:pt x="106120" y="114300"/>
                  </a:lnTo>
                  <a:lnTo>
                    <a:pt x="53052" y="167368"/>
                  </a:lnTo>
                  <a:lnTo>
                    <a:pt x="28559" y="142875"/>
                  </a:lnTo>
                  <a:lnTo>
                    <a:pt x="103186" y="68248"/>
                  </a:lnTo>
                  <a:cubicBezTo>
                    <a:pt x="104052" y="67419"/>
                    <a:pt x="105030" y="67005"/>
                    <a:pt x="106120" y="67005"/>
                  </a:cubicBezTo>
                  <a:cubicBezTo>
                    <a:pt x="107210" y="67005"/>
                    <a:pt x="108188" y="67419"/>
                    <a:pt x="109054" y="68248"/>
                  </a:cubicBezTo>
                  <a:lnTo>
                    <a:pt x="138777" y="97971"/>
                  </a:lnTo>
                  <a:lnTo>
                    <a:pt x="197968" y="38780"/>
                  </a:lnTo>
                  <a:lnTo>
                    <a:pt x="182533" y="23345"/>
                  </a:lnTo>
                  <a:cubicBezTo>
                    <a:pt x="181254" y="21880"/>
                    <a:pt x="180941" y="20376"/>
                    <a:pt x="181592" y="18832"/>
                  </a:cubicBezTo>
                  <a:cubicBezTo>
                    <a:pt x="182243" y="17288"/>
                    <a:pt x="183492" y="16453"/>
                    <a:pt x="185339" y="16328"/>
                  </a:cubicBezTo>
                  <a:close/>
                  <a:moveTo>
                    <a:pt x="0" y="0"/>
                  </a:moveTo>
                  <a:lnTo>
                    <a:pt x="16313" y="0"/>
                  </a:lnTo>
                  <a:lnTo>
                    <a:pt x="16313" y="179614"/>
                  </a:lnTo>
                  <a:lnTo>
                    <a:pt x="261242" y="179614"/>
                  </a:lnTo>
                  <a:lnTo>
                    <a:pt x="261242" y="195927"/>
                  </a:lnTo>
                  <a:lnTo>
                    <a:pt x="0" y="1959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51" name="Grupa 50">
            <a:extLst>
              <a:ext uri="{FF2B5EF4-FFF2-40B4-BE49-F238E27FC236}">
                <a16:creationId xmlns:a16="http://schemas.microsoft.com/office/drawing/2014/main" id="{F0361DB7-E79E-4B8E-A265-DD3157431046}"/>
              </a:ext>
            </a:extLst>
          </p:cNvPr>
          <p:cNvGrpSpPr/>
          <p:nvPr/>
        </p:nvGrpSpPr>
        <p:grpSpPr>
          <a:xfrm>
            <a:off x="3379128" y="5375301"/>
            <a:ext cx="974330" cy="974327"/>
            <a:chOff x="388240" y="4090869"/>
            <a:chExt cx="974330" cy="974327"/>
          </a:xfrm>
        </p:grpSpPr>
        <p:sp>
          <p:nvSpPr>
            <p:cNvPr id="52" name="Freeform: Shape 111">
              <a:extLst>
                <a:ext uri="{FF2B5EF4-FFF2-40B4-BE49-F238E27FC236}">
                  <a16:creationId xmlns:a16="http://schemas.microsoft.com/office/drawing/2014/main" id="{77707C96-DA54-45E4-B666-A60333774014}"/>
                </a:ext>
              </a:extLst>
            </p:cNvPr>
            <p:cNvSpPr/>
            <p:nvPr/>
          </p:nvSpPr>
          <p:spPr>
            <a:xfrm>
              <a:off x="388240" y="4090869"/>
              <a:ext cx="974330" cy="974327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rgbClr val="18A08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3" name="Freeform: Shape 161">
              <a:extLst>
                <a:ext uri="{FF2B5EF4-FFF2-40B4-BE49-F238E27FC236}">
                  <a16:creationId xmlns:a16="http://schemas.microsoft.com/office/drawing/2014/main" id="{38FE15EA-9A5F-48ED-8AB8-D0DC44BE1A1F}"/>
                </a:ext>
              </a:extLst>
            </p:cNvPr>
            <p:cNvSpPr/>
            <p:nvPr/>
          </p:nvSpPr>
          <p:spPr>
            <a:xfrm>
              <a:off x="585422" y="4305473"/>
              <a:ext cx="580402" cy="545117"/>
            </a:xfrm>
            <a:custGeom>
              <a:avLst/>
              <a:gdLst/>
              <a:ahLst/>
              <a:cxnLst/>
              <a:rect l="l" t="t" r="r" b="b"/>
              <a:pathLst>
                <a:path w="261241" h="195927">
                  <a:moveTo>
                    <a:pt x="48986" y="97971"/>
                  </a:moveTo>
                  <a:lnTo>
                    <a:pt x="81627" y="97971"/>
                  </a:lnTo>
                  <a:lnTo>
                    <a:pt x="81627" y="163286"/>
                  </a:lnTo>
                  <a:lnTo>
                    <a:pt x="48986" y="163286"/>
                  </a:lnTo>
                  <a:close/>
                  <a:moveTo>
                    <a:pt x="146957" y="65314"/>
                  </a:moveTo>
                  <a:lnTo>
                    <a:pt x="179598" y="65314"/>
                  </a:lnTo>
                  <a:lnTo>
                    <a:pt x="179598" y="163286"/>
                  </a:lnTo>
                  <a:lnTo>
                    <a:pt x="146957" y="163286"/>
                  </a:lnTo>
                  <a:close/>
                  <a:moveTo>
                    <a:pt x="97972" y="32657"/>
                  </a:moveTo>
                  <a:lnTo>
                    <a:pt x="130613" y="32657"/>
                  </a:lnTo>
                  <a:lnTo>
                    <a:pt x="130613" y="163286"/>
                  </a:lnTo>
                  <a:lnTo>
                    <a:pt x="97972" y="163286"/>
                  </a:lnTo>
                  <a:close/>
                  <a:moveTo>
                    <a:pt x="195943" y="16328"/>
                  </a:moveTo>
                  <a:lnTo>
                    <a:pt x="228584" y="16328"/>
                  </a:lnTo>
                  <a:lnTo>
                    <a:pt x="228584" y="163286"/>
                  </a:lnTo>
                  <a:lnTo>
                    <a:pt x="195943" y="163286"/>
                  </a:lnTo>
                  <a:close/>
                  <a:moveTo>
                    <a:pt x="0" y="0"/>
                  </a:moveTo>
                  <a:lnTo>
                    <a:pt x="16313" y="0"/>
                  </a:lnTo>
                  <a:lnTo>
                    <a:pt x="16313" y="179614"/>
                  </a:lnTo>
                  <a:lnTo>
                    <a:pt x="261241" y="179614"/>
                  </a:lnTo>
                  <a:lnTo>
                    <a:pt x="261241" y="195927"/>
                  </a:lnTo>
                  <a:lnTo>
                    <a:pt x="0" y="1959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r-TR"/>
            </a:p>
          </p:txBody>
        </p:sp>
      </p:grpSp>
      <p:grpSp>
        <p:nvGrpSpPr>
          <p:cNvPr id="54" name="Grupa 53">
            <a:extLst>
              <a:ext uri="{FF2B5EF4-FFF2-40B4-BE49-F238E27FC236}">
                <a16:creationId xmlns:a16="http://schemas.microsoft.com/office/drawing/2014/main" id="{A60CA78E-D876-4C0C-9089-DF3502C5D05F}"/>
              </a:ext>
            </a:extLst>
          </p:cNvPr>
          <p:cNvGrpSpPr/>
          <p:nvPr/>
        </p:nvGrpSpPr>
        <p:grpSpPr>
          <a:xfrm>
            <a:off x="7410058" y="5315463"/>
            <a:ext cx="977342" cy="977339"/>
            <a:chOff x="392338" y="5357012"/>
            <a:chExt cx="977342" cy="977339"/>
          </a:xfrm>
        </p:grpSpPr>
        <p:sp>
          <p:nvSpPr>
            <p:cNvPr id="55" name="Freeform: Shape 111">
              <a:extLst>
                <a:ext uri="{FF2B5EF4-FFF2-40B4-BE49-F238E27FC236}">
                  <a16:creationId xmlns:a16="http://schemas.microsoft.com/office/drawing/2014/main" id="{BE532A7E-4BDF-483D-BE93-4A6C40B7DEA1}"/>
                </a:ext>
              </a:extLst>
            </p:cNvPr>
            <p:cNvSpPr/>
            <p:nvPr/>
          </p:nvSpPr>
          <p:spPr>
            <a:xfrm>
              <a:off x="392338" y="5357012"/>
              <a:ext cx="977342" cy="977339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rgbClr val="9FBD5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56" name="Freeform: Shape 24">
              <a:extLst>
                <a:ext uri="{FF2B5EF4-FFF2-40B4-BE49-F238E27FC236}">
                  <a16:creationId xmlns:a16="http://schemas.microsoft.com/office/drawing/2014/main" id="{8C671107-BCF5-4801-AB47-E1FB1FD8E0F1}"/>
                </a:ext>
              </a:extLst>
            </p:cNvPr>
            <p:cNvSpPr/>
            <p:nvPr/>
          </p:nvSpPr>
          <p:spPr>
            <a:xfrm>
              <a:off x="585422" y="5545388"/>
              <a:ext cx="534682" cy="540189"/>
            </a:xfrm>
            <a:custGeom>
              <a:avLst/>
              <a:gdLst/>
              <a:ahLst/>
              <a:cxnLst/>
              <a:rect l="l" t="t" r="r" b="b"/>
              <a:pathLst>
                <a:path w="228584" h="195927">
                  <a:moveTo>
                    <a:pt x="4080" y="163286"/>
                  </a:moveTo>
                  <a:lnTo>
                    <a:pt x="28561" y="163286"/>
                  </a:lnTo>
                  <a:cubicBezTo>
                    <a:pt x="29735" y="163312"/>
                    <a:pt x="30702" y="163705"/>
                    <a:pt x="31462" y="164465"/>
                  </a:cubicBezTo>
                  <a:cubicBezTo>
                    <a:pt x="32221" y="165225"/>
                    <a:pt x="32615" y="166192"/>
                    <a:pt x="32641" y="167366"/>
                  </a:cubicBezTo>
                  <a:lnTo>
                    <a:pt x="32641" y="191847"/>
                  </a:lnTo>
                  <a:cubicBezTo>
                    <a:pt x="32615" y="193021"/>
                    <a:pt x="32221" y="193988"/>
                    <a:pt x="31462" y="194747"/>
                  </a:cubicBezTo>
                  <a:cubicBezTo>
                    <a:pt x="30702" y="195507"/>
                    <a:pt x="29735" y="195900"/>
                    <a:pt x="28561" y="195927"/>
                  </a:cubicBezTo>
                  <a:lnTo>
                    <a:pt x="4080" y="195927"/>
                  </a:lnTo>
                  <a:cubicBezTo>
                    <a:pt x="2906" y="195900"/>
                    <a:pt x="1939" y="195507"/>
                    <a:pt x="1179" y="194747"/>
                  </a:cubicBezTo>
                  <a:cubicBezTo>
                    <a:pt x="420" y="193988"/>
                    <a:pt x="27" y="193021"/>
                    <a:pt x="0" y="191847"/>
                  </a:cubicBezTo>
                  <a:lnTo>
                    <a:pt x="0" y="167366"/>
                  </a:lnTo>
                  <a:cubicBezTo>
                    <a:pt x="27" y="166192"/>
                    <a:pt x="420" y="165225"/>
                    <a:pt x="1179" y="164465"/>
                  </a:cubicBezTo>
                  <a:cubicBezTo>
                    <a:pt x="1939" y="163705"/>
                    <a:pt x="2906" y="163312"/>
                    <a:pt x="4080" y="163286"/>
                  </a:cubicBezTo>
                  <a:close/>
                  <a:moveTo>
                    <a:pt x="53066" y="146957"/>
                  </a:moveTo>
                  <a:lnTo>
                    <a:pt x="77547" y="146957"/>
                  </a:lnTo>
                  <a:cubicBezTo>
                    <a:pt x="78721" y="146984"/>
                    <a:pt x="79688" y="147377"/>
                    <a:pt x="80447" y="148137"/>
                  </a:cubicBezTo>
                  <a:cubicBezTo>
                    <a:pt x="81207" y="148897"/>
                    <a:pt x="81600" y="149865"/>
                    <a:pt x="81627" y="151039"/>
                  </a:cubicBezTo>
                  <a:lnTo>
                    <a:pt x="81627" y="191847"/>
                  </a:lnTo>
                  <a:cubicBezTo>
                    <a:pt x="81600" y="193021"/>
                    <a:pt x="81207" y="193988"/>
                    <a:pt x="80447" y="194747"/>
                  </a:cubicBezTo>
                  <a:cubicBezTo>
                    <a:pt x="79688" y="195507"/>
                    <a:pt x="78721" y="195900"/>
                    <a:pt x="77547" y="195927"/>
                  </a:cubicBezTo>
                  <a:lnTo>
                    <a:pt x="53066" y="195927"/>
                  </a:lnTo>
                  <a:cubicBezTo>
                    <a:pt x="51892" y="195900"/>
                    <a:pt x="50925" y="195507"/>
                    <a:pt x="50165" y="194747"/>
                  </a:cubicBezTo>
                  <a:cubicBezTo>
                    <a:pt x="49405" y="193988"/>
                    <a:pt x="49012" y="193021"/>
                    <a:pt x="48986" y="191847"/>
                  </a:cubicBezTo>
                  <a:lnTo>
                    <a:pt x="48986" y="151039"/>
                  </a:lnTo>
                  <a:cubicBezTo>
                    <a:pt x="49012" y="149865"/>
                    <a:pt x="49405" y="148897"/>
                    <a:pt x="50165" y="148137"/>
                  </a:cubicBezTo>
                  <a:cubicBezTo>
                    <a:pt x="50925" y="147377"/>
                    <a:pt x="51892" y="146984"/>
                    <a:pt x="53066" y="146957"/>
                  </a:cubicBezTo>
                  <a:close/>
                  <a:moveTo>
                    <a:pt x="102052" y="114300"/>
                  </a:moveTo>
                  <a:lnTo>
                    <a:pt x="126532" y="114300"/>
                  </a:lnTo>
                  <a:cubicBezTo>
                    <a:pt x="127707" y="114326"/>
                    <a:pt x="128673" y="114720"/>
                    <a:pt x="129433" y="115480"/>
                  </a:cubicBezTo>
                  <a:cubicBezTo>
                    <a:pt x="130193" y="116240"/>
                    <a:pt x="130586" y="117207"/>
                    <a:pt x="130613" y="118382"/>
                  </a:cubicBezTo>
                  <a:lnTo>
                    <a:pt x="130613" y="191847"/>
                  </a:lnTo>
                  <a:cubicBezTo>
                    <a:pt x="130586" y="193021"/>
                    <a:pt x="130193" y="193988"/>
                    <a:pt x="129433" y="194747"/>
                  </a:cubicBezTo>
                  <a:cubicBezTo>
                    <a:pt x="128673" y="195507"/>
                    <a:pt x="127707" y="195900"/>
                    <a:pt x="126532" y="195927"/>
                  </a:cubicBezTo>
                  <a:lnTo>
                    <a:pt x="102052" y="195927"/>
                  </a:lnTo>
                  <a:cubicBezTo>
                    <a:pt x="100877" y="195900"/>
                    <a:pt x="99911" y="195507"/>
                    <a:pt x="99151" y="194747"/>
                  </a:cubicBezTo>
                  <a:cubicBezTo>
                    <a:pt x="98391" y="193988"/>
                    <a:pt x="97998" y="193021"/>
                    <a:pt x="97971" y="191847"/>
                  </a:cubicBezTo>
                  <a:lnTo>
                    <a:pt x="97971" y="118382"/>
                  </a:lnTo>
                  <a:cubicBezTo>
                    <a:pt x="97998" y="117207"/>
                    <a:pt x="98391" y="116240"/>
                    <a:pt x="99151" y="115480"/>
                  </a:cubicBezTo>
                  <a:cubicBezTo>
                    <a:pt x="99911" y="114720"/>
                    <a:pt x="100877" y="114326"/>
                    <a:pt x="102052" y="114300"/>
                  </a:cubicBezTo>
                  <a:close/>
                  <a:moveTo>
                    <a:pt x="151037" y="65314"/>
                  </a:moveTo>
                  <a:lnTo>
                    <a:pt x="175518" y="65314"/>
                  </a:lnTo>
                  <a:cubicBezTo>
                    <a:pt x="176692" y="65341"/>
                    <a:pt x="177659" y="65734"/>
                    <a:pt x="178419" y="66494"/>
                  </a:cubicBezTo>
                  <a:cubicBezTo>
                    <a:pt x="179179" y="67254"/>
                    <a:pt x="179572" y="68222"/>
                    <a:pt x="179598" y="69396"/>
                  </a:cubicBezTo>
                  <a:lnTo>
                    <a:pt x="179598" y="191847"/>
                  </a:lnTo>
                  <a:cubicBezTo>
                    <a:pt x="179572" y="193021"/>
                    <a:pt x="179179" y="193988"/>
                    <a:pt x="178419" y="194747"/>
                  </a:cubicBezTo>
                  <a:cubicBezTo>
                    <a:pt x="177659" y="195507"/>
                    <a:pt x="176692" y="195900"/>
                    <a:pt x="175518" y="195927"/>
                  </a:cubicBezTo>
                  <a:lnTo>
                    <a:pt x="151037" y="195927"/>
                  </a:lnTo>
                  <a:cubicBezTo>
                    <a:pt x="149863" y="195900"/>
                    <a:pt x="148896" y="195507"/>
                    <a:pt x="148137" y="194747"/>
                  </a:cubicBezTo>
                  <a:cubicBezTo>
                    <a:pt x="147377" y="193988"/>
                    <a:pt x="146984" y="193021"/>
                    <a:pt x="146957" y="191847"/>
                  </a:cubicBezTo>
                  <a:lnTo>
                    <a:pt x="146957" y="69396"/>
                  </a:lnTo>
                  <a:cubicBezTo>
                    <a:pt x="146984" y="68222"/>
                    <a:pt x="147377" y="67254"/>
                    <a:pt x="148137" y="66494"/>
                  </a:cubicBezTo>
                  <a:cubicBezTo>
                    <a:pt x="148896" y="65734"/>
                    <a:pt x="149863" y="65341"/>
                    <a:pt x="151037" y="65314"/>
                  </a:cubicBezTo>
                  <a:close/>
                  <a:moveTo>
                    <a:pt x="200023" y="0"/>
                  </a:moveTo>
                  <a:lnTo>
                    <a:pt x="224504" y="0"/>
                  </a:lnTo>
                  <a:cubicBezTo>
                    <a:pt x="225678" y="27"/>
                    <a:pt x="226645" y="420"/>
                    <a:pt x="227405" y="1180"/>
                  </a:cubicBezTo>
                  <a:cubicBezTo>
                    <a:pt x="228164" y="1940"/>
                    <a:pt x="228557" y="2907"/>
                    <a:pt x="228584" y="4082"/>
                  </a:cubicBezTo>
                  <a:lnTo>
                    <a:pt x="228584" y="191847"/>
                  </a:lnTo>
                  <a:cubicBezTo>
                    <a:pt x="228557" y="193021"/>
                    <a:pt x="228164" y="193988"/>
                    <a:pt x="227405" y="194747"/>
                  </a:cubicBezTo>
                  <a:cubicBezTo>
                    <a:pt x="226645" y="195507"/>
                    <a:pt x="225678" y="195900"/>
                    <a:pt x="224504" y="195927"/>
                  </a:cubicBezTo>
                  <a:lnTo>
                    <a:pt x="200023" y="195927"/>
                  </a:lnTo>
                  <a:cubicBezTo>
                    <a:pt x="198849" y="195900"/>
                    <a:pt x="197882" y="195507"/>
                    <a:pt x="197122" y="194747"/>
                  </a:cubicBezTo>
                  <a:cubicBezTo>
                    <a:pt x="196363" y="193988"/>
                    <a:pt x="195969" y="193021"/>
                    <a:pt x="195943" y="191847"/>
                  </a:cubicBezTo>
                  <a:lnTo>
                    <a:pt x="195943" y="4082"/>
                  </a:lnTo>
                  <a:cubicBezTo>
                    <a:pt x="195969" y="2907"/>
                    <a:pt x="196363" y="1940"/>
                    <a:pt x="197122" y="1180"/>
                  </a:cubicBezTo>
                  <a:cubicBezTo>
                    <a:pt x="197882" y="420"/>
                    <a:pt x="198849" y="27"/>
                    <a:pt x="20002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585946869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">
  <a:themeElements>
    <a:clrScheme name="FP_Brand">
      <a:dk1>
        <a:sysClr val="windowText" lastClr="000000"/>
      </a:dk1>
      <a:lt1>
        <a:srgbClr val="FFFFFF"/>
      </a:lt1>
      <a:dk2>
        <a:srgbClr val="FFFFFF"/>
      </a:dk2>
      <a:lt2>
        <a:srgbClr val="262626"/>
      </a:lt2>
      <a:accent1>
        <a:srgbClr val="FFA000"/>
      </a:accent1>
      <a:accent2>
        <a:srgbClr val="FF5F00"/>
      </a:accent2>
      <a:accent3>
        <a:srgbClr val="00B9E7"/>
      </a:accent3>
      <a:accent4>
        <a:srgbClr val="3777BC"/>
      </a:accent4>
      <a:accent5>
        <a:srgbClr val="A44082"/>
      </a:accent5>
      <a:accent6>
        <a:srgbClr val="5E2E86"/>
      </a:accent6>
      <a:hlink>
        <a:srgbClr val="FF5F00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VER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NTEN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COVER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34534</TotalTime>
  <Words>3207</Words>
  <Application>Microsoft Office PowerPoint</Application>
  <PresentationFormat>On-screen Show (4:3)</PresentationFormat>
  <Paragraphs>408</Paragraphs>
  <Slides>25</Slides>
  <Notes>25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Calibri</vt:lpstr>
      <vt:lpstr>Calibri Light</vt:lpstr>
      <vt:lpstr>Euphemia</vt:lpstr>
      <vt:lpstr>Malleable-FP</vt:lpstr>
      <vt:lpstr>Malleable-FP Thin</vt:lpstr>
      <vt:lpstr>Wingdings</vt:lpstr>
      <vt:lpstr>CONTENT</vt:lpstr>
      <vt:lpstr>1_COVER</vt:lpstr>
      <vt:lpstr>COVER</vt:lpstr>
      <vt:lpstr>1_CONTENT</vt:lpstr>
      <vt:lpstr>2_COVER</vt:lpstr>
      <vt:lpstr> Praktyczne wykorzystanie architektury  Lambda do przetwarzania Big Data  na platformie Azure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Sitko</dc:creator>
  <cp:lastModifiedBy>tkrawczyk</cp:lastModifiedBy>
  <cp:revision>802</cp:revision>
  <dcterms:created xsi:type="dcterms:W3CDTF">2016-06-22T10:14:21Z</dcterms:created>
  <dcterms:modified xsi:type="dcterms:W3CDTF">2019-05-02T07:14:34Z</dcterms:modified>
</cp:coreProperties>
</file>