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315" r:id="rId3"/>
    <p:sldId id="257" r:id="rId4"/>
    <p:sldId id="269" r:id="rId5"/>
    <p:sldId id="258" r:id="rId6"/>
    <p:sldId id="259" r:id="rId7"/>
    <p:sldId id="260" r:id="rId8"/>
    <p:sldId id="261" r:id="rId9"/>
    <p:sldId id="262" r:id="rId10"/>
    <p:sldId id="305" r:id="rId11"/>
    <p:sldId id="263" r:id="rId12"/>
    <p:sldId id="265" r:id="rId13"/>
    <p:sldId id="267" r:id="rId14"/>
    <p:sldId id="304" r:id="rId15"/>
    <p:sldId id="311" r:id="rId16"/>
    <p:sldId id="312" r:id="rId17"/>
    <p:sldId id="279" r:id="rId18"/>
    <p:sldId id="309" r:id="rId19"/>
    <p:sldId id="310" r:id="rId20"/>
    <p:sldId id="313" r:id="rId21"/>
    <p:sldId id="314" r:id="rId22"/>
    <p:sldId id="306" r:id="rId23"/>
    <p:sldId id="307" r:id="rId24"/>
    <p:sldId id="308" r:id="rId25"/>
    <p:sldId id="316" r:id="rId26"/>
    <p:sldId id="317" r:id="rId27"/>
    <p:sldId id="318" r:id="rId28"/>
    <p:sldId id="319" r:id="rId29"/>
    <p:sldId id="320" r:id="rId30"/>
    <p:sldId id="303" r:id="rId31"/>
    <p:sldId id="292" r:id="rId32"/>
    <p:sldId id="321" r:id="rId33"/>
    <p:sldId id="322" r:id="rId34"/>
    <p:sldId id="323" r:id="rId35"/>
    <p:sldId id="324" r:id="rId36"/>
    <p:sldId id="325" r:id="rId37"/>
    <p:sldId id="327" r:id="rId38"/>
    <p:sldId id="326" r:id="rId39"/>
    <p:sldId id="336" r:id="rId40"/>
    <p:sldId id="337" r:id="rId41"/>
    <p:sldId id="338" r:id="rId42"/>
    <p:sldId id="339" r:id="rId43"/>
    <p:sldId id="328" r:id="rId44"/>
    <p:sldId id="329" r:id="rId45"/>
    <p:sldId id="335" r:id="rId46"/>
    <p:sldId id="331" r:id="rId47"/>
    <p:sldId id="332" r:id="rId48"/>
    <p:sldId id="333" r:id="rId49"/>
    <p:sldId id="334" r:id="rId50"/>
    <p:sldId id="268"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初识网络流" id="{6BE94C27-C625-4373-8AA4-C6AB0D3CC114}">
          <p14:sldIdLst>
            <p14:sldId id="256"/>
            <p14:sldId id="315"/>
            <p14:sldId id="257"/>
            <p14:sldId id="269"/>
            <p14:sldId id="258"/>
          </p14:sldIdLst>
        </p14:section>
        <p14:section name="最大流" id="{F0429290-0965-4DE7-9CFE-098D2F792523}">
          <p14:sldIdLst>
            <p14:sldId id="259"/>
            <p14:sldId id="260"/>
            <p14:sldId id="261"/>
            <p14:sldId id="262"/>
            <p14:sldId id="305"/>
            <p14:sldId id="263"/>
            <p14:sldId id="265"/>
            <p14:sldId id="267"/>
            <p14:sldId id="304"/>
            <p14:sldId id="311"/>
            <p14:sldId id="312"/>
            <p14:sldId id="279"/>
          </p14:sldIdLst>
        </p14:section>
        <p14:section name="优化" id="{368106D7-0159-40EA-A831-2E67C4C19766}">
          <p14:sldIdLst>
            <p14:sldId id="309"/>
            <p14:sldId id="310"/>
            <p14:sldId id="313"/>
            <p14:sldId id="314"/>
          </p14:sldIdLst>
        </p14:section>
        <p14:section name="建图技巧" id="{3D88F8CC-A077-44D2-A9A9-F28723A6A2DF}">
          <p14:sldIdLst>
            <p14:sldId id="306"/>
            <p14:sldId id="307"/>
            <p14:sldId id="308"/>
          </p14:sldIdLst>
        </p14:section>
        <p14:section name="最大流例题" id="{A1C60FF0-D3A1-420B-9549-C5435440C29E}">
          <p14:sldIdLst>
            <p14:sldId id="316"/>
            <p14:sldId id="317"/>
            <p14:sldId id="318"/>
            <p14:sldId id="319"/>
            <p14:sldId id="320"/>
            <p14:sldId id="303"/>
          </p14:sldIdLst>
        </p14:section>
        <p14:section name="最小割及例题" id="{4744547F-7A5E-44E2-8B4A-CC3D3F0D6B63}">
          <p14:sldIdLst>
            <p14:sldId id="292"/>
            <p14:sldId id="321"/>
            <p14:sldId id="322"/>
            <p14:sldId id="323"/>
            <p14:sldId id="324"/>
            <p14:sldId id="325"/>
            <p14:sldId id="327"/>
            <p14:sldId id="326"/>
            <p14:sldId id="336"/>
            <p14:sldId id="337"/>
            <p14:sldId id="338"/>
            <p14:sldId id="339"/>
          </p14:sldIdLst>
        </p14:section>
        <p14:section name="费用流" id="{E5491BA9-3E4A-4AA7-97C1-06F69B57E083}">
          <p14:sldIdLst>
            <p14:sldId id="328"/>
            <p14:sldId id="329"/>
            <p14:sldId id="335"/>
            <p14:sldId id="331"/>
            <p14:sldId id="332"/>
            <p14:sldId id="333"/>
            <p14:sldId id="334"/>
          </p14:sldIdLst>
        </p14:section>
        <p14:section name="结束" id="{7C4CD4AE-360F-46CA-B254-2D256D6C3543}">
          <p14:sldIdLst>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琛" initials="陈" lastIdx="1" clrIdx="0">
    <p:extLst>
      <p:ext uri="{19B8F6BF-5375-455C-9EA6-DF929625EA0E}">
        <p15:presenceInfo xmlns:p15="http://schemas.microsoft.com/office/powerpoint/2012/main" userId="98ce5fdb8788da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4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p:restoredLeft sz="4956" autoAdjust="0"/>
    <p:restoredTop sz="94717" autoAdjust="0"/>
  </p:normalViewPr>
  <p:slideViewPr>
    <p:cSldViewPr>
      <p:cViewPr varScale="1">
        <p:scale>
          <a:sx n="91" d="100"/>
          <a:sy n="91" d="100"/>
        </p:scale>
        <p:origin x="20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645886-619D-4578-B0D5-C0D6752A34B0}"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7C078C-3A73-4034-939B-F7E1BEE5BE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2507786"/>
            <a:ext cx="7086600" cy="1509712"/>
          </a:xfrm>
        </p:spPr>
        <p:txBody>
          <a:bodyPr anchor="t"/>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924800" y="6416675"/>
            <a:ext cx="762000" cy="365125"/>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a:solidFill>
                <a:schemeClr val="lt1"/>
              </a:solidFill>
              <a:latin typeface="+mn-lt"/>
              <a:ea typeface="+mn-ea"/>
              <a:cs typeface="+mn-cs"/>
            </a:endParaRPr>
          </a:p>
        </p:txBody>
      </p:sp>
      <p:sp>
        <p:nvSpPr>
          <p:cNvPr id="4" name="文本占位符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30820CF-B880-4189-942D-D702A7CBA730}" type="datetimeFigureOut">
              <a:rPr lang="zh-CN" altLang="en-US" smtClean="0"/>
              <a:t>2019/3/17</a:t>
            </a:fld>
            <a:endParaRPr lang="zh-CN" altLang="en-US"/>
          </a:p>
        </p:txBody>
      </p:sp>
      <p:sp>
        <p:nvSpPr>
          <p:cNvPr id="3" name="页脚占位符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CN" altLang="en-US"/>
          </a:p>
        </p:txBody>
      </p:sp>
      <p:sp>
        <p:nvSpPr>
          <p:cNvPr id="23" name="灯片编号占位符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panose="05020102010507070707"/>
        <a:buChar char=""/>
        <a:defRPr kumimoji="0" sz="2800" kern="1200">
          <a:solidFill>
            <a:schemeClr val="tx1"/>
          </a:solidFill>
          <a:latin typeface="+mn-lt"/>
          <a:ea typeface="+mn-ea"/>
          <a:cs typeface="+mn-cs"/>
        </a:defRPr>
      </a:lvl1pPr>
      <a:lvl2pPr marL="868680" indent="-283210" algn="l" rtl="0" eaLnBrk="1" latinLnBrk="0" hangingPunct="1">
        <a:spcBef>
          <a:spcPct val="20000"/>
        </a:spcBef>
        <a:buClr>
          <a:schemeClr val="tx1"/>
        </a:buClr>
        <a:buSzPct val="80000"/>
        <a:buFont typeface="Wingdings 2" panose="05020102010507070707"/>
        <a:buChar char=""/>
        <a:defRPr kumimoji="0" sz="2400" kern="1200">
          <a:solidFill>
            <a:schemeClr val="tx1"/>
          </a:solidFill>
          <a:latin typeface="+mn-lt"/>
          <a:ea typeface="+mn-ea"/>
          <a:cs typeface="+mn-cs"/>
        </a:defRPr>
      </a:lvl2pPr>
      <a:lvl3pPr marL="1134110" indent="-228600" algn="l" rtl="0" eaLnBrk="1" latinLnBrk="0" hangingPunct="1">
        <a:spcBef>
          <a:spcPct val="20000"/>
        </a:spcBef>
        <a:buClr>
          <a:schemeClr val="tx1"/>
        </a:buClr>
        <a:buSzPct val="95000"/>
        <a:buFont typeface="Wingdings" panose="05000000000000000000"/>
        <a:buChar char=""/>
        <a:defRPr kumimoji="0" sz="2200" kern="1200">
          <a:solidFill>
            <a:schemeClr val="tx1"/>
          </a:solidFill>
          <a:latin typeface="+mn-lt"/>
          <a:ea typeface="+mn-ea"/>
          <a:cs typeface="+mn-cs"/>
        </a:defRPr>
      </a:lvl3pPr>
      <a:lvl4pPr marL="1353185" indent="-182880" algn="l" rtl="0" eaLnBrk="1" latinLnBrk="0" hangingPunct="1">
        <a:spcBef>
          <a:spcPct val="20000"/>
        </a:spcBef>
        <a:buClr>
          <a:schemeClr val="tx1"/>
        </a:buClr>
        <a:buSzPct val="100000"/>
        <a:buFont typeface="Wingdings 3" panose="05040102010807070707"/>
        <a:buChar char=""/>
        <a:defRPr kumimoji="0" sz="2000" kern="1200">
          <a:solidFill>
            <a:schemeClr val="tx1"/>
          </a:solidFill>
          <a:latin typeface="+mn-lt"/>
          <a:ea typeface="+mn-ea"/>
          <a:cs typeface="+mn-cs"/>
        </a:defRPr>
      </a:lvl4pPr>
      <a:lvl5pPr marL="1545590" indent="-182880" algn="l" rtl="0" eaLnBrk="1" latinLnBrk="0" hangingPunct="1">
        <a:spcBef>
          <a:spcPct val="20000"/>
        </a:spcBef>
        <a:buClr>
          <a:schemeClr val="tx1"/>
        </a:buClr>
        <a:buFont typeface="Wingdings 2" panose="05020102010507070707"/>
        <a:buChar char=""/>
        <a:defRPr kumimoji="0"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uogu.org/blog/hello-world/zui-tai-liu-mu-ba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aike.baidu.com/item/%E7%BD%91%E7%BB%9C%E6%B5%8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baidu.apphb.com/?q=%E6%9C%80%E5%B0%8F%E5%89%B2%E5%AE%9A%E7%90%86%E8%AF%81%E6%98%8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luogu.org/blog/hello-world/fei-yong-liu-mu-ba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smtClean="0"/>
              <a:t>初识网络瘤</a:t>
            </a:r>
            <a:endParaRPr lang="zh-CN" altLang="en-US" sz="6000" dirty="0"/>
          </a:p>
        </p:txBody>
      </p:sp>
      <p:sp>
        <p:nvSpPr>
          <p:cNvPr id="3" name="副标题 2"/>
          <p:cNvSpPr>
            <a:spLocks noGrp="1"/>
          </p:cNvSpPr>
          <p:nvPr>
            <p:ph type="subTitle" idx="1"/>
          </p:nvPr>
        </p:nvSpPr>
        <p:spPr/>
        <p:txBody>
          <a:bodyPr>
            <a:normAutofit/>
          </a:bodyPr>
          <a:lstStyle/>
          <a:p>
            <a:pPr algn="r">
              <a:spcBef>
                <a:spcPct val="0"/>
              </a:spcBef>
            </a:pPr>
            <a:r>
              <a:rPr lang="en-US" altLang="zh-CN"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——by </a:t>
            </a:r>
            <a:r>
              <a:rPr lang="zh-CN" altLang="en-US"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陈琛</a:t>
            </a:r>
            <a:r>
              <a:rPr lang="en-US" altLang="zh-CN"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&amp;</a:t>
            </a:r>
            <a:r>
              <a:rPr lang="zh-CN" altLang="en-US"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王瑞天</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反向弧定理</a:t>
            </a:r>
            <a:endParaRPr lang="zh-CN" altLang="en-US" dirty="0"/>
          </a:p>
        </p:txBody>
      </p:sp>
      <p:grpSp>
        <p:nvGrpSpPr>
          <p:cNvPr id="6" name="组合 5"/>
          <p:cNvGrpSpPr/>
          <p:nvPr/>
        </p:nvGrpSpPr>
        <p:grpSpPr>
          <a:xfrm>
            <a:off x="1938536" y="1417638"/>
            <a:ext cx="5266928" cy="3357364"/>
            <a:chOff x="457200" y="1196752"/>
            <a:chExt cx="5266928" cy="3357364"/>
          </a:xfrm>
        </p:grpSpPr>
        <p:pic>
          <p:nvPicPr>
            <p:cNvPr id="4" name="图片 3"/>
            <p:cNvPicPr>
              <a:picLocks noChangeAspect="1"/>
            </p:cNvPicPr>
            <p:nvPr/>
          </p:nvPicPr>
          <p:blipFill>
            <a:blip r:embed="rId2"/>
            <a:stretch>
              <a:fillRect/>
            </a:stretch>
          </p:blipFill>
          <p:spPr>
            <a:xfrm>
              <a:off x="1433314" y="1772816"/>
              <a:ext cx="3314700" cy="2781300"/>
            </a:xfrm>
            <a:prstGeom prst="rect">
              <a:avLst/>
            </a:prstGeom>
          </p:spPr>
        </p:pic>
        <p:sp>
          <p:nvSpPr>
            <p:cNvPr id="5" name="文本框 4"/>
            <p:cNvSpPr txBox="1"/>
            <p:nvPr/>
          </p:nvSpPr>
          <p:spPr>
            <a:xfrm>
              <a:off x="457200" y="1196752"/>
              <a:ext cx="5266928" cy="461665"/>
            </a:xfrm>
            <a:prstGeom prst="rect">
              <a:avLst/>
            </a:prstGeom>
            <a:noFill/>
          </p:spPr>
          <p:txBody>
            <a:bodyPr wrap="square" rtlCol="0">
              <a:spAutoFit/>
            </a:bodyPr>
            <a:lstStyle>
              <a:defPPr>
                <a:defRPr lang="zh-CN"/>
              </a:defPPr>
              <a:lvl1pPr>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此时，我们就可以找到另一条增广路。</a:t>
              </a:r>
            </a:p>
          </p:txBody>
        </p:sp>
      </p:grpSp>
      <p:sp>
        <p:nvSpPr>
          <p:cNvPr id="7" name="文本框 6"/>
          <p:cNvSpPr txBox="1"/>
          <p:nvPr/>
        </p:nvSpPr>
        <p:spPr>
          <a:xfrm>
            <a:off x="2555776" y="5589240"/>
            <a:ext cx="4493538" cy="461665"/>
          </a:xfrm>
          <a:prstGeom prst="rect">
            <a:avLst/>
          </a:prstGeom>
          <a:noFill/>
        </p:spPr>
        <p:txBody>
          <a:bodyPr wrap="square" rtlCol="0">
            <a:spAutoFit/>
          </a:bodyPr>
          <a:lstStyle>
            <a:defPPr>
              <a:defRPr lang="zh-CN"/>
            </a:defPPr>
            <a:lvl1pPr>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然后我们就得到了正确的答案。</a:t>
            </a:r>
          </a:p>
        </p:txBody>
      </p:sp>
    </p:spTree>
    <p:extLst>
      <p:ext uri="{BB962C8B-B14F-4D97-AF65-F5344CB8AC3E}">
        <p14:creationId xmlns:p14="http://schemas.microsoft.com/office/powerpoint/2010/main" val="3827919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Edmond-Karp</a:t>
            </a:r>
            <a:r>
              <a:rPr lang="zh-CN" altLang="en-US" dirty="0" smtClean="0"/>
              <a:t>算法</a:t>
            </a:r>
            <a:endParaRPr lang="zh-CN" altLang="en-US" dirty="0"/>
          </a:p>
        </p:txBody>
      </p:sp>
      <p:sp>
        <p:nvSpPr>
          <p:cNvPr id="3" name="内容占位符 2"/>
          <p:cNvSpPr>
            <a:spLocks noGrp="1"/>
          </p:cNvSpPr>
          <p:nvPr>
            <p:ph idx="1"/>
          </p:nvPr>
        </p:nvSpPr>
        <p:spPr>
          <a:xfrm>
            <a:off x="642910" y="1857364"/>
            <a:ext cx="7972452" cy="2012859"/>
          </a:xfrm>
          <a:noFill/>
        </p:spPr>
        <p:txBody>
          <a:bodyPr wrap="square" rtlCol="0">
            <a:spAutoFit/>
          </a:bodyPr>
          <a:lstStyle/>
          <a:p>
            <a:pPr marL="0" indent="411480">
              <a:buNone/>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于是我们就得到了正确的算法：在一个容量网络中，不断找从源点到汇点的路径，然后将其增广其中容量最小弧的容量，</a:t>
            </a:r>
            <a:r>
              <a:rPr lang="zh-CN" altLang="en-US" sz="24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并同时修改其反向弧</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，直到无法找到从源点到汇点的路径。最后的最大流就是每次增广的值的和。</a:t>
            </a:r>
            <a:endPar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marL="0" indent="411480">
              <a:buNone/>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这种算法被称为</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Edmond-Karp</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算法，简称</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EK</a:t>
            </a: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endPar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384"/>
            <a:ext cx="8229600" cy="857232"/>
          </a:xfrm>
        </p:spPr>
        <p:txBody>
          <a:bodyPr/>
          <a:lstStyle/>
          <a:p>
            <a:r>
              <a:rPr lang="zh-CN" altLang="en-US" dirty="0" smtClean="0"/>
              <a:t>效率问题</a:t>
            </a:r>
            <a:endParaRPr lang="zh-CN" altLang="en-US" dirty="0"/>
          </a:p>
        </p:txBody>
      </p:sp>
      <p:sp>
        <p:nvSpPr>
          <p:cNvPr id="4" name="TextBox 3"/>
          <p:cNvSpPr txBox="1"/>
          <p:nvPr/>
        </p:nvSpPr>
        <p:spPr>
          <a:xfrm>
            <a:off x="1214414" y="928670"/>
            <a:ext cx="6929486" cy="461665"/>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我们会发现</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EK</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的效率其实不堪入目：</a:t>
            </a:r>
          </a:p>
        </p:txBody>
      </p:sp>
      <p:grpSp>
        <p:nvGrpSpPr>
          <p:cNvPr id="8" name="组合 7"/>
          <p:cNvGrpSpPr/>
          <p:nvPr/>
        </p:nvGrpSpPr>
        <p:grpSpPr>
          <a:xfrm>
            <a:off x="200947" y="1769407"/>
            <a:ext cx="3267075" cy="3413731"/>
            <a:chOff x="200947" y="1769407"/>
            <a:chExt cx="3267075" cy="3413731"/>
          </a:xfrm>
        </p:grpSpPr>
        <p:sp>
          <p:nvSpPr>
            <p:cNvPr id="6" name="TextBox 5"/>
            <p:cNvSpPr txBox="1"/>
            <p:nvPr/>
          </p:nvSpPr>
          <p:spPr>
            <a:xfrm>
              <a:off x="357158" y="1769407"/>
              <a:ext cx="2954655" cy="461665"/>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我们来看这个样例：</a:t>
              </a:r>
            </a:p>
          </p:txBody>
        </p:sp>
        <p:pic>
          <p:nvPicPr>
            <p:cNvPr id="5" name="图片 4"/>
            <p:cNvPicPr>
              <a:picLocks noChangeAspect="1"/>
            </p:cNvPicPr>
            <p:nvPr/>
          </p:nvPicPr>
          <p:blipFill>
            <a:blip r:embed="rId2"/>
            <a:stretch>
              <a:fillRect/>
            </a:stretch>
          </p:blipFill>
          <p:spPr>
            <a:xfrm>
              <a:off x="200947" y="2420888"/>
              <a:ext cx="3267075" cy="2762250"/>
            </a:xfrm>
            <a:prstGeom prst="rect">
              <a:avLst/>
            </a:prstGeom>
          </p:spPr>
        </p:pic>
      </p:grpSp>
      <p:sp>
        <p:nvSpPr>
          <p:cNvPr id="10" name="文本框 9"/>
          <p:cNvSpPr txBox="1"/>
          <p:nvPr/>
        </p:nvSpPr>
        <p:spPr>
          <a:xfrm>
            <a:off x="3923928" y="1677774"/>
            <a:ext cx="5040560" cy="1569660"/>
          </a:xfrm>
          <a:prstGeom prst="rect">
            <a:avLst/>
          </a:prstGeom>
          <a:noFill/>
        </p:spPr>
        <p:txBody>
          <a:bodyPr wrap="square" rtlCol="0">
            <a:spAutoFit/>
          </a:bodyPr>
          <a:lstStyle>
            <a:defPPr>
              <a:defRPr lang="zh-CN"/>
            </a:defPPr>
            <a:lvl1pPr>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如果你运气不好或者毒瘤出题人特殊构造了给你边的顺序，使得你第一次增广的时候使用了边权为</a:t>
            </a:r>
            <a:r>
              <a:rPr lang="en-US" altLang="zh-CN" dirty="0"/>
              <a:t>1</a:t>
            </a:r>
            <a:r>
              <a:rPr lang="zh-CN" altLang="en-US" dirty="0"/>
              <a:t>的那条边</a:t>
            </a:r>
            <a:r>
              <a:rPr lang="en-US" altLang="zh-CN" dirty="0"/>
              <a:t>……</a:t>
            </a:r>
            <a:endParaRPr lang="zh-CN" altLang="en-US" dirty="0"/>
          </a:p>
        </p:txBody>
      </p:sp>
      <p:sp>
        <p:nvSpPr>
          <p:cNvPr id="15" name="文本框 14"/>
          <p:cNvSpPr txBox="1"/>
          <p:nvPr/>
        </p:nvSpPr>
        <p:spPr>
          <a:xfrm>
            <a:off x="3923928" y="3645024"/>
            <a:ext cx="4896544" cy="830997"/>
          </a:xfrm>
          <a:prstGeom prst="rect">
            <a:avLst/>
          </a:prstGeom>
          <a:noFill/>
        </p:spPr>
        <p:txBody>
          <a:bodyPr wrap="square" rtlCol="0">
            <a:spAutoFit/>
          </a:bodyPr>
          <a:lstStyle>
            <a:defPPr>
              <a:defRPr lang="zh-CN"/>
            </a:defPPr>
            <a:lvl1pPr>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那么恭喜你，这样的增广要进行两百次</a:t>
            </a:r>
            <a:r>
              <a:rPr lang="en-US" altLang="zh-CN" dirty="0"/>
              <a:t>……</a:t>
            </a:r>
            <a:endParaRPr lang="zh-CN" altLang="en-US" dirty="0"/>
          </a:p>
        </p:txBody>
      </p:sp>
      <p:sp>
        <p:nvSpPr>
          <p:cNvPr id="16" name="文本框 15"/>
          <p:cNvSpPr txBox="1"/>
          <p:nvPr/>
        </p:nvSpPr>
        <p:spPr>
          <a:xfrm>
            <a:off x="3923928" y="4725144"/>
            <a:ext cx="4896544" cy="830997"/>
          </a:xfrm>
          <a:prstGeom prst="rect">
            <a:avLst/>
          </a:prstGeom>
          <a:noFill/>
        </p:spPr>
        <p:txBody>
          <a:bodyPr wrap="square" rtlCol="0">
            <a:spAutoFit/>
          </a:bodyPr>
          <a:lstStyle>
            <a:defPPr>
              <a:defRPr lang="zh-CN"/>
            </a:defPPr>
            <a:lvl1pPr>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然后出题人就可以把边权开成</a:t>
            </a:r>
            <a:r>
              <a:rPr lang="en-US" altLang="zh-CN" dirty="0"/>
              <a:t>1e9</a:t>
            </a:r>
            <a:r>
              <a:rPr lang="zh-CN" altLang="en-US" dirty="0"/>
              <a:t>，然后你的</a:t>
            </a:r>
            <a:r>
              <a:rPr lang="en-US" altLang="zh-CN" dirty="0"/>
              <a:t>EK</a:t>
            </a:r>
            <a:r>
              <a:rPr lang="zh-CN" altLang="en-US" dirty="0"/>
              <a:t>就</a:t>
            </a:r>
            <a:r>
              <a:rPr lang="en-US" altLang="zh-CN" dirty="0"/>
              <a:t>T</a:t>
            </a:r>
            <a:r>
              <a:rPr lang="zh-CN" altLang="en-US" dirty="0"/>
              <a:t>飞了</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效率问题</a:t>
            </a:r>
            <a:endParaRPr lang="zh-CN" altLang="en-US" dirty="0"/>
          </a:p>
        </p:txBody>
      </p:sp>
      <p:sp>
        <p:nvSpPr>
          <p:cNvPr id="3" name="内容占位符 2"/>
          <p:cNvSpPr>
            <a:spLocks noGrp="1"/>
          </p:cNvSpPr>
          <p:nvPr>
            <p:ph idx="1"/>
          </p:nvPr>
        </p:nvSpPr>
        <p:spPr>
          <a:xfrm>
            <a:off x="571472" y="1785926"/>
            <a:ext cx="7758138" cy="2456057"/>
          </a:xfrm>
          <a:noFill/>
        </p:spPr>
        <p:txBody>
          <a:bodyPr wrap="square" rtlCol="0">
            <a:spAutoFit/>
          </a:bodyPr>
          <a:lstStyle/>
          <a:p>
            <a:pPr marL="0" indent="411480">
              <a:buNone/>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我们会发现：如果点</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到源点的距离大于等于点</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B</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到源点的距离且从</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到</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B</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有弧相连，那么通过这条弧流动一定是不合算的。</a:t>
            </a:r>
            <a:endPar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marL="0" indent="411480">
              <a:buNone/>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于是我们就可以先</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BFS</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整个图，构建每一个点到源点的距离，使每一个点只能流向到源点距离比它远的点。</a:t>
            </a:r>
            <a:endPar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marL="0" indent="411480">
              <a:buNone/>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于是我们就得到了</a:t>
            </a:r>
            <a:r>
              <a:rPr lang="en-US" altLang="zh-CN" sz="2400"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Dinic</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算法。</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其它问题</a:t>
            </a:r>
            <a:endParaRPr lang="zh-CN" altLang="en-US" dirty="0"/>
          </a:p>
        </p:txBody>
      </p:sp>
      <p:sp>
        <p:nvSpPr>
          <p:cNvPr id="3" name="内容占位符 2"/>
          <p:cNvSpPr>
            <a:spLocks noGrp="1"/>
          </p:cNvSpPr>
          <p:nvPr>
            <p:ph idx="1"/>
          </p:nvPr>
        </p:nvSpPr>
        <p:spPr>
          <a:xfrm>
            <a:off x="457200" y="1998571"/>
            <a:ext cx="8229600" cy="830997"/>
          </a:xfrm>
          <a:noFill/>
        </p:spPr>
        <p:txBody>
          <a:bodyPr vert="horz" wrap="square" rtlCol="0">
            <a:spAutoFit/>
          </a:bodyPr>
          <a:lstStyle/>
          <a:p>
            <a:pPr marL="0" indent="411480">
              <a:buNone/>
            </a:pP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其实</a:t>
            </a:r>
            <a:r>
              <a:rPr lang="en-US" altLang="zh-CN" sz="2400"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Dinic</a:t>
            </a: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的复杂度还不是最优的，还有</a:t>
            </a:r>
            <a:r>
              <a:rPr lang="en-US" altLang="zh-CN"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ISAP</a:t>
            </a: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和</a:t>
            </a:r>
            <a:r>
              <a:rPr lang="en-US" altLang="zh-CN"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HLPP</a:t>
            </a: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这两个神奇的东西。</a:t>
            </a:r>
          </a:p>
        </p:txBody>
      </p:sp>
      <p:sp>
        <p:nvSpPr>
          <p:cNvPr id="5" name="文本框 4"/>
          <p:cNvSpPr txBox="1"/>
          <p:nvPr/>
        </p:nvSpPr>
        <p:spPr>
          <a:xfrm>
            <a:off x="457200" y="3717032"/>
            <a:ext cx="8229600" cy="1717393"/>
          </a:xfrm>
          <a:prstGeom prst="rect">
            <a:avLst/>
          </a:prstGeom>
          <a:noFill/>
        </p:spPr>
        <p:txBody>
          <a:bodyPr vert="horz" wrap="square" rtlCol="0">
            <a:spAutoFit/>
          </a:bodyPr>
          <a:lstStyle>
            <a:lvl1pPr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虽然</a:t>
            </a:r>
            <a:r>
              <a:rPr lang="en-US" altLang="zh-CN" dirty="0"/>
              <a:t>HLPP</a:t>
            </a:r>
            <a:r>
              <a:rPr lang="zh-CN" altLang="en-US" dirty="0"/>
              <a:t>时间复杂度上界更优，但它比</a:t>
            </a:r>
            <a:r>
              <a:rPr lang="en-US" altLang="zh-CN" dirty="0"/>
              <a:t>ISAP</a:t>
            </a:r>
            <a:r>
              <a:rPr lang="zh-CN" altLang="en-US" dirty="0"/>
              <a:t>紧了好多。所以在随机数据的情况下，它跑得还没</a:t>
            </a:r>
            <a:r>
              <a:rPr lang="en-US" altLang="zh-CN" dirty="0"/>
              <a:t>ISAP</a:t>
            </a:r>
            <a:r>
              <a:rPr lang="zh-CN" altLang="en-US" dirty="0"/>
              <a:t>快。</a:t>
            </a:r>
            <a:endParaRPr lang="en-US" altLang="zh-CN" dirty="0"/>
          </a:p>
          <a:p>
            <a:endParaRPr lang="en-US" altLang="zh-CN" dirty="0"/>
          </a:p>
          <a:p>
            <a:r>
              <a:rPr lang="zh-CN" altLang="en-US" dirty="0"/>
              <a:t>所以我们来讲</a:t>
            </a:r>
            <a:r>
              <a:rPr lang="en-US" altLang="zh-CN" dirty="0"/>
              <a:t>ISAP</a:t>
            </a:r>
            <a:r>
              <a:rPr lang="zh-CN" altLang="en-US" dirty="0"/>
              <a:t>。</a:t>
            </a:r>
            <a:r>
              <a:rPr lang="zh-CN" altLang="en-US" strike="sngStrike" dirty="0"/>
              <a:t>（其实就是我不会</a:t>
            </a:r>
            <a:r>
              <a:rPr lang="en-US" altLang="zh-CN" strike="sngStrike" dirty="0"/>
              <a:t>HLPP</a:t>
            </a:r>
            <a:r>
              <a:rPr lang="zh-CN" altLang="en-US" strike="sngStrike" dirty="0"/>
              <a:t>啊）</a:t>
            </a:r>
          </a:p>
        </p:txBody>
      </p:sp>
    </p:spTree>
    <p:extLst>
      <p:ext uri="{BB962C8B-B14F-4D97-AF65-F5344CB8AC3E}">
        <p14:creationId xmlns:p14="http://schemas.microsoft.com/office/powerpoint/2010/main" val="1761153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ISAP</a:t>
            </a:r>
            <a:endParaRPr lang="zh-CN" altLang="en-US" dirty="0"/>
          </a:p>
        </p:txBody>
      </p:sp>
      <p:sp>
        <p:nvSpPr>
          <p:cNvPr id="4" name="文本框 3"/>
          <p:cNvSpPr txBox="1"/>
          <p:nvPr/>
        </p:nvSpPr>
        <p:spPr>
          <a:xfrm>
            <a:off x="1043608" y="1628800"/>
            <a:ext cx="6984776" cy="1643527"/>
          </a:xfrm>
          <a:prstGeom prst="rect">
            <a:avLst/>
          </a:prstGeom>
          <a:noFill/>
        </p:spPr>
        <p:txBody>
          <a:bodyPr vert="horz" wrap="square" rtlCol="0">
            <a:spAutoFit/>
          </a:bodyPr>
          <a:lstStyle>
            <a:defPPr>
              <a:defRPr lang="zh-CN"/>
            </a:defPPr>
            <a:lvl1pPr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我们可以发现，在</a:t>
            </a:r>
            <a:r>
              <a:rPr lang="en-US" altLang="zh-CN" dirty="0" err="1"/>
              <a:t>Dinic</a:t>
            </a:r>
            <a:r>
              <a:rPr lang="zh-CN" altLang="en-US" dirty="0"/>
              <a:t>中，每次</a:t>
            </a:r>
            <a:r>
              <a:rPr lang="en-US" altLang="zh-CN" dirty="0"/>
              <a:t>DFS</a:t>
            </a:r>
            <a:r>
              <a:rPr lang="zh-CN" altLang="en-US" dirty="0"/>
              <a:t>前都要</a:t>
            </a:r>
            <a:r>
              <a:rPr lang="en-US" altLang="zh-CN" dirty="0"/>
              <a:t>BFS</a:t>
            </a:r>
            <a:r>
              <a:rPr lang="zh-CN" altLang="en-US" dirty="0"/>
              <a:t>一次。但是，除了增广路上的所有边，别的点的高度都不会改变。</a:t>
            </a:r>
            <a:endParaRPr lang="en-US" altLang="zh-CN" dirty="0"/>
          </a:p>
          <a:p>
            <a:r>
              <a:rPr lang="zh-CN" altLang="en-US" dirty="0"/>
              <a:t>这就使</a:t>
            </a:r>
            <a:r>
              <a:rPr lang="en-US" altLang="zh-CN" dirty="0" err="1"/>
              <a:t>Dinic</a:t>
            </a:r>
            <a:r>
              <a:rPr lang="zh-CN" altLang="en-US" dirty="0"/>
              <a:t>效率比较低。</a:t>
            </a:r>
          </a:p>
        </p:txBody>
      </p:sp>
      <p:sp>
        <p:nvSpPr>
          <p:cNvPr id="5" name="文本框 4"/>
          <p:cNvSpPr txBox="1"/>
          <p:nvPr/>
        </p:nvSpPr>
        <p:spPr>
          <a:xfrm>
            <a:off x="1043608" y="3717032"/>
            <a:ext cx="6984776" cy="1569660"/>
          </a:xfrm>
          <a:prstGeom prst="rect">
            <a:avLst/>
          </a:prstGeom>
          <a:noFill/>
        </p:spPr>
        <p:txBody>
          <a:bodyPr vert="horz" wrap="square" rtlCol="0">
            <a:spAutoFit/>
          </a:bodyPr>
          <a:lstStyle>
            <a:defPPr>
              <a:defRPr lang="zh-CN"/>
            </a:defPPr>
            <a:lvl1pPr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而</a:t>
            </a:r>
            <a:r>
              <a:rPr lang="en-US" altLang="zh-CN" dirty="0"/>
              <a:t>ISAP</a:t>
            </a:r>
            <a:r>
              <a:rPr lang="zh-CN" altLang="en-US" dirty="0"/>
              <a:t>对</a:t>
            </a:r>
            <a:r>
              <a:rPr lang="en-US" altLang="zh-CN" dirty="0" err="1"/>
              <a:t>Dinic</a:t>
            </a:r>
            <a:r>
              <a:rPr lang="zh-CN" altLang="en-US" dirty="0"/>
              <a:t>所作的优化，就是在最开始进行一遍</a:t>
            </a:r>
            <a:r>
              <a:rPr lang="en-US" altLang="zh-CN" dirty="0"/>
              <a:t>BFS</a:t>
            </a:r>
            <a:r>
              <a:rPr lang="zh-CN" altLang="en-US" dirty="0"/>
              <a:t>，然后在</a:t>
            </a:r>
            <a:r>
              <a:rPr lang="en-US" altLang="zh-CN" dirty="0"/>
              <a:t>DFS</a:t>
            </a:r>
            <a:r>
              <a:rPr lang="zh-CN" altLang="en-US" dirty="0"/>
              <a:t>中对高度值进行修改。这样，虽然复杂度上界是一样的，但是</a:t>
            </a:r>
            <a:r>
              <a:rPr lang="en-US" altLang="zh-CN" dirty="0"/>
              <a:t>ISAP</a:t>
            </a:r>
            <a:r>
              <a:rPr lang="zh-CN" altLang="en-US" dirty="0"/>
              <a:t>比</a:t>
            </a:r>
            <a:r>
              <a:rPr lang="en-US" altLang="zh-CN" dirty="0" err="1"/>
              <a:t>Dinic</a:t>
            </a:r>
            <a:r>
              <a:rPr lang="zh-CN" altLang="en-US" dirty="0"/>
              <a:t>又松了很多。</a:t>
            </a:r>
          </a:p>
        </p:txBody>
      </p:sp>
      <p:sp>
        <p:nvSpPr>
          <p:cNvPr id="6" name="文本框 5"/>
          <p:cNvSpPr txBox="1"/>
          <p:nvPr/>
        </p:nvSpPr>
        <p:spPr>
          <a:xfrm>
            <a:off x="1043608" y="5755971"/>
            <a:ext cx="6984776" cy="461665"/>
          </a:xfrm>
          <a:prstGeom prst="rect">
            <a:avLst/>
          </a:prstGeom>
          <a:noFill/>
        </p:spPr>
        <p:txBody>
          <a:bodyPr vert="horz" wrap="square" rtlCol="0">
            <a:spAutoFit/>
          </a:bodyPr>
          <a:lstStyle>
            <a:defPPr>
              <a:defRPr lang="zh-CN"/>
            </a:defPPr>
            <a:lvl1pPr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其余实现和</a:t>
            </a:r>
            <a:r>
              <a:rPr lang="en-US" altLang="zh-CN" dirty="0" err="1"/>
              <a:t>Dinic</a:t>
            </a:r>
            <a:r>
              <a:rPr lang="zh-CN" altLang="en-US" dirty="0"/>
              <a:t>相似</a:t>
            </a:r>
          </a:p>
        </p:txBody>
      </p:sp>
    </p:spTree>
    <p:extLst>
      <p:ext uri="{BB962C8B-B14F-4D97-AF65-F5344CB8AC3E}">
        <p14:creationId xmlns:p14="http://schemas.microsoft.com/office/powerpoint/2010/main" val="28207800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endParaRPr lang="zh-CN" altLang="en-US" dirty="0"/>
          </a:p>
        </p:txBody>
      </p:sp>
      <p:sp>
        <p:nvSpPr>
          <p:cNvPr id="4" name="文本框 3"/>
          <p:cNvSpPr txBox="1"/>
          <p:nvPr/>
        </p:nvSpPr>
        <p:spPr>
          <a:xfrm>
            <a:off x="755576" y="1916832"/>
            <a:ext cx="7704856" cy="2160591"/>
          </a:xfrm>
          <a:prstGeom prst="rect">
            <a:avLst/>
          </a:prstGeom>
          <a:noFill/>
        </p:spPr>
        <p:txBody>
          <a:bodyPr vert="horz" wrap="square" rtlCol="0">
            <a:spAutoFit/>
          </a:bodyPr>
          <a:lstStyle>
            <a:defPPr>
              <a:defRPr lang="zh-CN"/>
            </a:defPPr>
            <a:lvl1pPr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hlinkClick r:id="rId2"/>
              </a:rPr>
              <a:t>此处</a:t>
            </a:r>
            <a:r>
              <a:rPr lang="zh-CN" altLang="en-US" dirty="0"/>
              <a:t>是一个最大流模板，内含</a:t>
            </a:r>
            <a:r>
              <a:rPr lang="en-US" altLang="zh-CN" dirty="0" err="1"/>
              <a:t>Dinic</a:t>
            </a:r>
            <a:r>
              <a:rPr lang="zh-CN" altLang="en-US" dirty="0"/>
              <a:t>、</a:t>
            </a:r>
            <a:r>
              <a:rPr lang="en-US" altLang="zh-CN" dirty="0"/>
              <a:t>EK</a:t>
            </a:r>
            <a:r>
              <a:rPr lang="zh-CN" altLang="en-US" dirty="0"/>
              <a:t>、</a:t>
            </a:r>
            <a:r>
              <a:rPr lang="en-US" altLang="zh-CN" dirty="0"/>
              <a:t>ISAP</a:t>
            </a:r>
            <a:r>
              <a:rPr lang="zh-CN" altLang="en-US" dirty="0"/>
              <a:t>三种算法</a:t>
            </a:r>
            <a:r>
              <a:rPr lang="zh-CN" altLang="en-US" dirty="0" smtClean="0"/>
              <a:t>。</a:t>
            </a:r>
            <a:endParaRPr lang="en-US" altLang="zh-CN" dirty="0" smtClean="0"/>
          </a:p>
          <a:p>
            <a:r>
              <a:rPr lang="zh-CN" altLang="en-US" dirty="0" smtClean="0"/>
              <a:t>码风清奇</a:t>
            </a:r>
            <a:endParaRPr lang="en-US" altLang="zh-CN" dirty="0" smtClean="0"/>
          </a:p>
          <a:p>
            <a:r>
              <a:rPr lang="zh-CN" altLang="en-US" dirty="0" smtClean="0"/>
              <a:t>注释应该（？）很详细了</a:t>
            </a:r>
            <a:endParaRPr lang="en-US" altLang="zh-CN" dirty="0" smtClean="0"/>
          </a:p>
          <a:p>
            <a:r>
              <a:rPr lang="zh-CN" altLang="en-US" dirty="0" smtClean="0"/>
              <a:t>看不懂的可以问我</a:t>
            </a:r>
            <a:endParaRPr lang="zh-CN" altLang="en-US" dirty="0"/>
          </a:p>
        </p:txBody>
      </p:sp>
    </p:spTree>
    <p:extLst>
      <p:ext uri="{BB962C8B-B14F-4D97-AF65-F5344CB8AC3E}">
        <p14:creationId xmlns:p14="http://schemas.microsoft.com/office/powerpoint/2010/main" val="2849545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p>
        </p:txBody>
      </p:sp>
      <p:sp>
        <p:nvSpPr>
          <p:cNvPr id="3" name="内容占位符 2"/>
          <p:cNvSpPr txBox="1">
            <a:spLocks noGrp="1"/>
          </p:cNvSpPr>
          <p:nvPr>
            <p:ph idx="1"/>
          </p:nvPr>
        </p:nvSpPr>
        <p:spPr>
          <a:xfrm>
            <a:off x="1286510" y="1627505"/>
            <a:ext cx="4911090" cy="903605"/>
          </a:xfrm>
          <a:noFill/>
        </p:spPr>
        <p:txBody>
          <a:bodyPr wrap="square" rtlCol="0">
            <a:spAutoFit/>
          </a:bodyPr>
          <a:lstStyle/>
          <a:p>
            <a:pPr marL="0" lvl="0" algn="l" defTabSz="914400">
              <a:buNone/>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sym typeface="+mn-ea"/>
              </a:rPr>
              <a:t>洛谷P3376  【模板】网络最大流</a:t>
            </a:r>
          </a:p>
          <a:p>
            <a:pPr marL="0" lvl="0" algn="l" defTabSz="914400">
              <a:buNone/>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sym typeface="+mn-ea"/>
              </a:rPr>
              <a:t>洛谷P2876  全流</a:t>
            </a:r>
          </a:p>
        </p:txBody>
      </p:sp>
      <p:sp>
        <p:nvSpPr>
          <p:cNvPr id="4" name="文本框 3"/>
          <p:cNvSpPr txBox="1"/>
          <p:nvPr/>
        </p:nvSpPr>
        <p:spPr>
          <a:xfrm>
            <a:off x="1286510" y="2635250"/>
            <a:ext cx="4031615" cy="460375"/>
          </a:xfrm>
          <a:prstGeom prst="rect">
            <a:avLst/>
          </a:prstGeom>
          <a:noFill/>
        </p:spPr>
        <p:txBody>
          <a:bodyPr vert="horz" wrap="square" rtlCol="0">
            <a:spAutoFit/>
          </a:bodyPr>
          <a:lstStyle/>
          <a:p>
            <a:pPr lvl="0" indent="-411480" algn="l">
              <a:spcBef>
                <a:spcPct val="20000"/>
              </a:spcBef>
              <a:buClr>
                <a:schemeClr val="tx1">
                  <a:shade val="95000"/>
                </a:schemeClr>
              </a:buClr>
              <a:buFont typeface="Wingdings 2" panose="05020102010507070707"/>
            </a:pP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sym typeface="+mn-ea"/>
              </a:rPr>
              <a:t>这两道都是模板题</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608" y="548680"/>
            <a:ext cx="7056784" cy="723275"/>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a:spcBef>
                <a:spcPct val="0"/>
              </a:spcBef>
              <a:buNone/>
              <a:defRPr kumimoji="0" sz="4100" b="1"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smtClean="0"/>
              <a:t>某些</a:t>
            </a:r>
            <a:r>
              <a:rPr lang="zh-CN" altLang="en-US" dirty="0"/>
              <a:t>优化</a:t>
            </a:r>
          </a:p>
        </p:txBody>
      </p:sp>
      <p:sp>
        <p:nvSpPr>
          <p:cNvPr id="5" name="文本框 4"/>
          <p:cNvSpPr txBox="1"/>
          <p:nvPr/>
        </p:nvSpPr>
        <p:spPr>
          <a:xfrm>
            <a:off x="791580" y="2060848"/>
            <a:ext cx="7560840" cy="1791260"/>
          </a:xfrm>
          <a:prstGeom prst="rect">
            <a:avLst/>
          </a:prstGeom>
          <a:noFill/>
        </p:spPr>
        <p:txBody>
          <a:bodyPr vert="horz" wrap="square" rtlCol="0">
            <a:spAutoFit/>
          </a:bodyPr>
          <a:lstStyle>
            <a:lvl1pPr lvl="0"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现在假设我们已经学会</a:t>
            </a:r>
            <a:r>
              <a:rPr lang="zh-CN" altLang="en-US" dirty="0" smtClean="0"/>
              <a:t>朴素</a:t>
            </a:r>
            <a:r>
              <a:rPr lang="zh-CN" altLang="en-US" dirty="0"/>
              <a:t>算法</a:t>
            </a:r>
            <a:r>
              <a:rPr lang="zh-CN" altLang="en-US" dirty="0" smtClean="0"/>
              <a:t>了</a:t>
            </a:r>
            <a:r>
              <a:rPr lang="zh-CN" altLang="en-US" dirty="0"/>
              <a:t>。</a:t>
            </a:r>
            <a:endParaRPr lang="en-US" altLang="zh-CN" dirty="0"/>
          </a:p>
          <a:p>
            <a:r>
              <a:rPr lang="zh-CN" altLang="en-US" dirty="0"/>
              <a:t>我们发现</a:t>
            </a:r>
            <a:r>
              <a:rPr lang="zh-CN" altLang="en-US" dirty="0" smtClean="0"/>
              <a:t>它们已经</a:t>
            </a:r>
            <a:r>
              <a:rPr lang="zh-CN" altLang="en-US" dirty="0"/>
              <a:t>很快了。</a:t>
            </a:r>
            <a:endParaRPr lang="en-US" altLang="zh-CN" dirty="0"/>
          </a:p>
          <a:p>
            <a:r>
              <a:rPr lang="zh-CN" altLang="en-US" dirty="0"/>
              <a:t>但是某些人觉得</a:t>
            </a:r>
            <a:r>
              <a:rPr lang="zh-CN" altLang="en-US" dirty="0" smtClean="0"/>
              <a:t>它们还是</a:t>
            </a:r>
            <a:r>
              <a:rPr lang="zh-CN" altLang="en-US" dirty="0"/>
              <a:t>不够快。</a:t>
            </a:r>
            <a:endParaRPr lang="en-US" altLang="zh-CN" dirty="0"/>
          </a:p>
          <a:p>
            <a:r>
              <a:rPr lang="zh-CN" altLang="en-US" dirty="0"/>
              <a:t>于是就有了这些神奇的优化。</a:t>
            </a:r>
          </a:p>
        </p:txBody>
      </p:sp>
    </p:spTree>
    <p:extLst>
      <p:ext uri="{BB962C8B-B14F-4D97-AF65-F5344CB8AC3E}">
        <p14:creationId xmlns:p14="http://schemas.microsoft.com/office/powerpoint/2010/main" val="2768966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当前弧优化</a:t>
            </a:r>
            <a:endParaRPr lang="zh-CN" altLang="en-US" dirty="0"/>
          </a:p>
        </p:txBody>
      </p:sp>
      <p:sp>
        <p:nvSpPr>
          <p:cNvPr id="5" name="文本框 4"/>
          <p:cNvSpPr txBox="1"/>
          <p:nvPr/>
        </p:nvSpPr>
        <p:spPr>
          <a:xfrm>
            <a:off x="827584" y="1628800"/>
            <a:ext cx="7632848" cy="2973122"/>
          </a:xfrm>
          <a:prstGeom prst="rect">
            <a:avLst/>
          </a:prstGeom>
          <a:noFill/>
        </p:spPr>
        <p:txBody>
          <a:bodyPr vert="horz" wrap="square" rtlCol="0">
            <a:spAutoFit/>
          </a:bodyPr>
          <a:lstStyle>
            <a:defPPr>
              <a:defRPr lang="zh-CN"/>
            </a:defPPr>
            <a:lvl1pPr lvl="0"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我们使用一个数组</a:t>
            </a:r>
            <a:r>
              <a:rPr lang="en-US" altLang="zh-CN" dirty="0"/>
              <a:t>cur</a:t>
            </a:r>
            <a:r>
              <a:rPr lang="zh-CN" altLang="en-US" dirty="0"/>
              <a:t>来存当前的每个点遍历到了哪条弧。</a:t>
            </a:r>
            <a:endParaRPr lang="en-US" altLang="zh-CN" dirty="0"/>
          </a:p>
          <a:p>
            <a:r>
              <a:rPr lang="zh-CN" altLang="en-US" dirty="0"/>
              <a:t>因为这条弧之前的弧已经被增广过了，所以每次搜到这个点就直接从这条弧之后开始搜</a:t>
            </a:r>
            <a:r>
              <a:rPr lang="zh-CN" altLang="en-US" dirty="0" smtClean="0"/>
              <a:t>。</a:t>
            </a:r>
            <a:endParaRPr lang="en-US" altLang="zh-CN" dirty="0" smtClean="0"/>
          </a:p>
          <a:p>
            <a:r>
              <a:rPr lang="zh-CN" altLang="en-US" dirty="0" smtClean="0"/>
              <a:t>适用于</a:t>
            </a:r>
            <a:r>
              <a:rPr lang="en-US" altLang="zh-CN" dirty="0" err="1" smtClean="0"/>
              <a:t>Dinic</a:t>
            </a:r>
            <a:r>
              <a:rPr lang="zh-CN" altLang="en-US" dirty="0" smtClean="0"/>
              <a:t>以及</a:t>
            </a:r>
            <a:r>
              <a:rPr lang="en-US" altLang="zh-CN" dirty="0" smtClean="0"/>
              <a:t>ISAP</a:t>
            </a:r>
            <a:r>
              <a:rPr lang="zh-CN" altLang="en-US" dirty="0" smtClean="0"/>
              <a:t>。</a:t>
            </a:r>
            <a:endParaRPr lang="en-US" altLang="zh-CN" dirty="0" smtClean="0"/>
          </a:p>
          <a:p>
            <a:r>
              <a:rPr lang="zh-CN" altLang="en-US" strike="sngStrike" dirty="0" smtClean="0"/>
              <a:t>（但是似乎速度并没有什么提升）</a:t>
            </a:r>
            <a:endParaRPr lang="en-US" altLang="zh-CN" strike="sngStrike" dirty="0" smtClean="0"/>
          </a:p>
          <a:p>
            <a:r>
              <a:rPr lang="zh-CN" altLang="en-US" dirty="0" smtClean="0"/>
              <a:t>具体代码实现见我洛谷博客。</a:t>
            </a:r>
            <a:endParaRPr lang="en-US" altLang="zh-CN" dirty="0"/>
          </a:p>
        </p:txBody>
      </p:sp>
    </p:spTree>
    <p:extLst>
      <p:ext uri="{BB962C8B-B14F-4D97-AF65-F5344CB8AC3E}">
        <p14:creationId xmlns:p14="http://schemas.microsoft.com/office/powerpoint/2010/main" val="42528362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要</a:t>
            </a:r>
            <a:r>
              <a:rPr lang="zh-CN" altLang="en-US" dirty="0" smtClean="0"/>
              <a:t>讲的东西</a:t>
            </a:r>
            <a:endParaRPr lang="zh-CN" altLang="en-US" dirty="0"/>
          </a:p>
        </p:txBody>
      </p:sp>
      <p:sp>
        <p:nvSpPr>
          <p:cNvPr id="3" name="内容占位符 2"/>
          <p:cNvSpPr>
            <a:spLocks noGrp="1"/>
          </p:cNvSpPr>
          <p:nvPr>
            <p:ph idx="1"/>
          </p:nvPr>
        </p:nvSpPr>
        <p:spPr>
          <a:xfrm>
            <a:off x="251520" y="1600200"/>
            <a:ext cx="8640960" cy="4709160"/>
          </a:xfrm>
        </p:spPr>
        <p:txBody>
          <a:bodyPr vert="horz">
            <a:noAutofit/>
          </a:bodyPr>
          <a:lstStyle/>
          <a:p>
            <a:pPr indent="411480">
              <a:spcBef>
                <a:spcPct val="0"/>
              </a:spcBef>
              <a:buNone/>
            </a:pPr>
            <a:r>
              <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1. </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网络流是什么？</a:t>
            </a:r>
            <a:endPar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indent="411480">
              <a:spcBef>
                <a:spcPct val="0"/>
              </a:spcBef>
              <a:buNone/>
            </a:pPr>
            <a:r>
              <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2. </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最大流算法：</a:t>
            </a:r>
            <a:r>
              <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EK</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en-US" altLang="zh-CN"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Dinic</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ISAP</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（不讲</a:t>
            </a:r>
            <a:r>
              <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HLPP</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endPar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indent="411480">
              <a:spcBef>
                <a:spcPct val="0"/>
              </a:spcBef>
              <a:buNone/>
            </a:pPr>
            <a:r>
              <a:rPr lang="en-US" altLang="zh-CN"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3. </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最小</a:t>
            </a:r>
            <a:r>
              <a:rPr lang="zh-CN" altLang="en-US"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割</a:t>
            </a:r>
            <a:endParaRPr lang="en-US" altLang="zh-CN"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indent="411480">
              <a:spcBef>
                <a:spcPct val="0"/>
              </a:spcBef>
              <a:buNone/>
            </a:pPr>
            <a:r>
              <a:rPr lang="en-US" altLang="zh-CN"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4. </a:t>
            </a:r>
            <a:r>
              <a:rPr lang="zh-CN" altLang="en-US"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费用流</a:t>
            </a:r>
          </a:p>
        </p:txBody>
      </p:sp>
    </p:spTree>
    <p:extLst>
      <p:ext uri="{BB962C8B-B14F-4D97-AF65-F5344CB8AC3E}">
        <p14:creationId xmlns:p14="http://schemas.microsoft.com/office/powerpoint/2010/main" val="8537684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2.GAP</a:t>
            </a:r>
            <a:r>
              <a:rPr lang="zh-CN" altLang="en-US" dirty="0" smtClean="0"/>
              <a:t>优化</a:t>
            </a:r>
            <a:endParaRPr lang="zh-CN" altLang="en-US" dirty="0"/>
          </a:p>
        </p:txBody>
      </p:sp>
      <p:sp>
        <p:nvSpPr>
          <p:cNvPr id="4" name="文本框 3"/>
          <p:cNvSpPr txBox="1"/>
          <p:nvPr/>
        </p:nvSpPr>
        <p:spPr>
          <a:xfrm>
            <a:off x="971600" y="1556792"/>
            <a:ext cx="7344816" cy="2086725"/>
          </a:xfrm>
          <a:prstGeom prst="rect">
            <a:avLst/>
          </a:prstGeom>
          <a:noFill/>
        </p:spPr>
        <p:txBody>
          <a:bodyPr vert="horz" wrap="square" rtlCol="0">
            <a:spAutoFit/>
          </a:bodyPr>
          <a:lstStyle>
            <a:defPPr>
              <a:defRPr lang="zh-CN"/>
            </a:defPPr>
            <a:lvl1pPr lvl="0"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en-US" altLang="zh-CN" dirty="0"/>
              <a:t>GAP</a:t>
            </a:r>
            <a:r>
              <a:rPr lang="zh-CN" altLang="en-US" dirty="0"/>
              <a:t>优化是针对</a:t>
            </a:r>
            <a:r>
              <a:rPr lang="en-US" altLang="zh-CN" dirty="0"/>
              <a:t>ISAP</a:t>
            </a:r>
            <a:r>
              <a:rPr lang="zh-CN" altLang="en-US" dirty="0"/>
              <a:t>和</a:t>
            </a:r>
            <a:r>
              <a:rPr lang="en-US" altLang="zh-CN" dirty="0"/>
              <a:t>HLPP</a:t>
            </a:r>
            <a:r>
              <a:rPr lang="zh-CN" altLang="en-US" dirty="0"/>
              <a:t>的优化。</a:t>
            </a:r>
            <a:endParaRPr lang="en-US" altLang="zh-CN" dirty="0"/>
          </a:p>
          <a:p>
            <a:r>
              <a:rPr lang="zh-CN" altLang="en-US" dirty="0"/>
              <a:t>大致意思就是如果某一个标号没有点，那么又由于一个点只能流向高度是它</a:t>
            </a:r>
            <a:r>
              <a:rPr lang="en-US" altLang="zh-CN" dirty="0"/>
              <a:t>+1</a:t>
            </a:r>
            <a:r>
              <a:rPr lang="zh-CN" altLang="en-US" dirty="0"/>
              <a:t>的点，这时就出现了断层，永远不可能有增广路了，此时结束算法</a:t>
            </a:r>
            <a:r>
              <a:rPr lang="zh-CN" altLang="en-US" dirty="0" smtClean="0"/>
              <a:t>。</a:t>
            </a:r>
            <a:endParaRPr lang="en-US" altLang="zh-CN" dirty="0" smtClean="0"/>
          </a:p>
          <a:p>
            <a:r>
              <a:rPr lang="zh-CN" altLang="en-US" dirty="0" smtClean="0"/>
              <a:t>具体实现见我洛谷博客。</a:t>
            </a:r>
            <a:endParaRPr lang="zh-CN" altLang="en-US" dirty="0"/>
          </a:p>
        </p:txBody>
      </p:sp>
    </p:spTree>
    <p:extLst>
      <p:ext uri="{BB962C8B-B14F-4D97-AF65-F5344CB8AC3E}">
        <p14:creationId xmlns:p14="http://schemas.microsoft.com/office/powerpoint/2010/main" val="1296284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动态加边</a:t>
            </a:r>
            <a:endParaRPr lang="zh-CN" altLang="en-US" dirty="0"/>
          </a:p>
        </p:txBody>
      </p:sp>
      <p:sp>
        <p:nvSpPr>
          <p:cNvPr id="4" name="文本框 3"/>
          <p:cNvSpPr txBox="1"/>
          <p:nvPr/>
        </p:nvSpPr>
        <p:spPr>
          <a:xfrm>
            <a:off x="755576" y="1772816"/>
            <a:ext cx="7776864" cy="1938992"/>
          </a:xfrm>
          <a:prstGeom prst="rect">
            <a:avLst/>
          </a:prstGeom>
          <a:noFill/>
        </p:spPr>
        <p:txBody>
          <a:bodyPr vert="horz" wrap="square" rtlCol="0">
            <a:spAutoFit/>
          </a:bodyPr>
          <a:lstStyle>
            <a:defPPr>
              <a:defRPr lang="zh-CN"/>
            </a:defPPr>
            <a:lvl1pPr lvl="0" indent="-41148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在某些毒瘤题中（比如那些边数特别特别大的图，但是可以分为几个部分），如果朴素地一下子把所有边加进去然后最大流会</a:t>
            </a:r>
            <a:r>
              <a:rPr lang="en-US" altLang="zh-CN" dirty="0"/>
              <a:t>T</a:t>
            </a:r>
            <a:r>
              <a:rPr lang="zh-CN" altLang="en-US" dirty="0"/>
              <a:t>飞。所以我们每次把一个部分加进去，跑一次最大流，然后在残量网络上继续加边。虽然这样的复杂度上界没变，但是一般来说这会变快很多。</a:t>
            </a:r>
          </a:p>
        </p:txBody>
      </p:sp>
    </p:spTree>
    <p:extLst>
      <p:ext uri="{BB962C8B-B14F-4D97-AF65-F5344CB8AC3E}">
        <p14:creationId xmlns:p14="http://schemas.microsoft.com/office/powerpoint/2010/main" val="6766953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网络流的建图技巧</a:t>
            </a:r>
            <a:endParaRPr lang="zh-CN" altLang="en-US" dirty="0"/>
          </a:p>
        </p:txBody>
      </p:sp>
      <p:sp>
        <p:nvSpPr>
          <p:cNvPr id="4" name="文本框 3"/>
          <p:cNvSpPr txBox="1"/>
          <p:nvPr/>
        </p:nvSpPr>
        <p:spPr>
          <a:xfrm>
            <a:off x="1331640" y="2708920"/>
            <a:ext cx="7560840" cy="904863"/>
          </a:xfrm>
          <a:prstGeom prst="rect">
            <a:avLst/>
          </a:prstGeom>
          <a:noFill/>
        </p:spPr>
        <p:txBody>
          <a:bodyPr vert="horz" wrap="square" rtlCol="0">
            <a:spAutoFit/>
          </a:bodyPr>
          <a:lstStyle>
            <a:defPPr>
              <a:defRPr lang="zh-CN"/>
            </a:defPPr>
            <a:lvl1pPr lvl="0" indent="-411480">
              <a:spcBef>
                <a:spcPct val="20000"/>
              </a:spcBef>
              <a:buClr>
                <a:schemeClr val="tx1">
                  <a:shade val="95000"/>
                </a:schemeClr>
              </a:buClr>
              <a:buFont typeface="Wingdings 2" panose="05020102010507070707"/>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要想</a:t>
            </a:r>
            <a:r>
              <a:rPr lang="en-US" altLang="zh-CN" dirty="0"/>
              <a:t>A</a:t>
            </a:r>
            <a:r>
              <a:rPr lang="zh-CN" altLang="en-US" dirty="0"/>
              <a:t>网络流的题目，首先我们要建图。</a:t>
            </a:r>
            <a:endParaRPr lang="en-US" altLang="zh-CN" dirty="0"/>
          </a:p>
          <a:p>
            <a:r>
              <a:rPr lang="zh-CN" altLang="en-US" dirty="0"/>
              <a:t>这里就涉及到了某些建图的技巧。</a:t>
            </a:r>
            <a:endParaRPr lang="en-US" altLang="zh-CN" dirty="0"/>
          </a:p>
        </p:txBody>
      </p:sp>
    </p:spTree>
    <p:extLst>
      <p:ext uri="{BB962C8B-B14F-4D97-AF65-F5344CB8AC3E}">
        <p14:creationId xmlns:p14="http://schemas.microsoft.com/office/powerpoint/2010/main" val="17112574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建超源超汇</a:t>
            </a:r>
            <a:endParaRPr lang="zh-CN" altLang="en-US" dirty="0"/>
          </a:p>
        </p:txBody>
      </p:sp>
      <p:grpSp>
        <p:nvGrpSpPr>
          <p:cNvPr id="6" name="组合 5"/>
          <p:cNvGrpSpPr/>
          <p:nvPr/>
        </p:nvGrpSpPr>
        <p:grpSpPr>
          <a:xfrm>
            <a:off x="7579" y="1417638"/>
            <a:ext cx="3888432" cy="4448354"/>
            <a:chOff x="467544" y="1414958"/>
            <a:chExt cx="3888432" cy="4448354"/>
          </a:xfrm>
        </p:grpSpPr>
        <p:pic>
          <p:nvPicPr>
            <p:cNvPr id="4" name="图片 3"/>
            <p:cNvPicPr>
              <a:picLocks noChangeAspect="1"/>
            </p:cNvPicPr>
            <p:nvPr/>
          </p:nvPicPr>
          <p:blipFill>
            <a:blip r:embed="rId2"/>
            <a:stretch>
              <a:fillRect/>
            </a:stretch>
          </p:blipFill>
          <p:spPr>
            <a:xfrm>
              <a:off x="668685" y="2615287"/>
              <a:ext cx="3486150" cy="3248025"/>
            </a:xfrm>
            <a:prstGeom prst="rect">
              <a:avLst/>
            </a:prstGeom>
          </p:spPr>
        </p:pic>
        <p:sp>
          <p:nvSpPr>
            <p:cNvPr id="5" name="文本框 4"/>
            <p:cNvSpPr txBox="1"/>
            <p:nvPr/>
          </p:nvSpPr>
          <p:spPr>
            <a:xfrm>
              <a:off x="467544" y="1414958"/>
              <a:ext cx="3888432" cy="1200329"/>
            </a:xfrm>
            <a:prstGeom prst="rect">
              <a:avLst/>
            </a:prstGeom>
            <a:noFill/>
          </p:spPr>
          <p:txBody>
            <a:bodyPr vert="horz" wrap="square" rtlCol="0">
              <a:spAutoFit/>
            </a:bodyPr>
            <a:lstStyle>
              <a:defPPr>
                <a:defRPr lang="zh-CN"/>
              </a:defPPr>
              <a:lvl1pPr lvl="0" indent="-411480">
                <a:spcBef>
                  <a:spcPct val="20000"/>
                </a:spcBef>
                <a:buClr>
                  <a:schemeClr val="tx1">
                    <a:shade val="95000"/>
                  </a:schemeClr>
                </a:buClr>
                <a:buFont typeface="Wingdings 2" panose="05020102010507070707"/>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假设我们有多个源点和多个汇点（最左边的是源点，最右边的是汇点）</a:t>
              </a:r>
              <a:endParaRPr lang="en-US" altLang="zh-CN" dirty="0"/>
            </a:p>
          </p:txBody>
        </p:sp>
      </p:grpSp>
      <p:grpSp>
        <p:nvGrpSpPr>
          <p:cNvPr id="3" name="组合 2"/>
          <p:cNvGrpSpPr/>
          <p:nvPr/>
        </p:nvGrpSpPr>
        <p:grpSpPr>
          <a:xfrm>
            <a:off x="4097152" y="1436963"/>
            <a:ext cx="4919600" cy="4371878"/>
            <a:chOff x="4097152" y="1436963"/>
            <a:chExt cx="4919600" cy="4371878"/>
          </a:xfrm>
        </p:grpSpPr>
        <p:pic>
          <p:nvPicPr>
            <p:cNvPr id="8" name="图片 7"/>
            <p:cNvPicPr>
              <a:picLocks noChangeAspect="1"/>
            </p:cNvPicPr>
            <p:nvPr/>
          </p:nvPicPr>
          <p:blipFill>
            <a:blip r:embed="rId3"/>
            <a:stretch>
              <a:fillRect/>
            </a:stretch>
          </p:blipFill>
          <p:spPr>
            <a:xfrm>
              <a:off x="4139952" y="2675116"/>
              <a:ext cx="4876800" cy="3133725"/>
            </a:xfrm>
            <a:prstGeom prst="rect">
              <a:avLst/>
            </a:prstGeom>
          </p:spPr>
        </p:pic>
        <p:sp>
          <p:nvSpPr>
            <p:cNvPr id="9" name="文本框 8"/>
            <p:cNvSpPr txBox="1"/>
            <p:nvPr/>
          </p:nvSpPr>
          <p:spPr>
            <a:xfrm>
              <a:off x="4097152" y="1436963"/>
              <a:ext cx="4752528" cy="1200329"/>
            </a:xfrm>
            <a:prstGeom prst="rect">
              <a:avLst/>
            </a:prstGeom>
            <a:noFill/>
          </p:spPr>
          <p:txBody>
            <a:bodyPr vert="horz" wrap="square" rtlCol="0">
              <a:spAutoFit/>
            </a:bodyPr>
            <a:lstStyle>
              <a:defPPr>
                <a:defRPr lang="zh-CN"/>
              </a:defPPr>
              <a:lvl1pPr lvl="0" indent="-411480">
                <a:spcBef>
                  <a:spcPct val="20000"/>
                </a:spcBef>
                <a:buClr>
                  <a:schemeClr val="tx1">
                    <a:shade val="95000"/>
                  </a:schemeClr>
                </a:buClr>
                <a:buFont typeface="Wingdings 2" panose="05020102010507070707"/>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我们建一个超源</a:t>
              </a:r>
              <a:r>
                <a:rPr lang="en-US" altLang="zh-CN" dirty="0"/>
                <a:t>S</a:t>
              </a:r>
              <a:r>
                <a:rPr lang="zh-CN" altLang="en-US" dirty="0"/>
                <a:t>和一个超汇</a:t>
              </a:r>
              <a:r>
                <a:rPr lang="en-US" altLang="zh-CN" dirty="0"/>
                <a:t>T</a:t>
              </a:r>
              <a:r>
                <a:rPr lang="zh-CN" altLang="en-US" dirty="0"/>
                <a:t>，把</a:t>
              </a:r>
              <a:r>
                <a:rPr lang="en-US" altLang="zh-CN" dirty="0"/>
                <a:t>S</a:t>
              </a:r>
              <a:r>
                <a:rPr lang="zh-CN" altLang="en-US" dirty="0"/>
                <a:t>向源点，汇点向</a:t>
              </a:r>
              <a:r>
                <a:rPr lang="en-US" altLang="zh-CN" dirty="0"/>
                <a:t>T</a:t>
              </a:r>
              <a:r>
                <a:rPr lang="zh-CN" altLang="en-US" dirty="0"/>
                <a:t>连容量</a:t>
              </a:r>
              <a:r>
                <a:rPr lang="en-US" altLang="zh-CN" dirty="0"/>
                <a:t>INF</a:t>
              </a:r>
              <a:r>
                <a:rPr lang="zh-CN" altLang="en-US" dirty="0"/>
                <a:t>的边，从</a:t>
              </a:r>
              <a:r>
                <a:rPr lang="en-US" altLang="zh-CN" dirty="0"/>
                <a:t>S</a:t>
              </a:r>
              <a:r>
                <a:rPr lang="zh-CN" altLang="en-US" dirty="0"/>
                <a:t>到</a:t>
              </a:r>
              <a:r>
                <a:rPr lang="en-US" altLang="zh-CN" dirty="0"/>
                <a:t>T</a:t>
              </a:r>
              <a:r>
                <a:rPr lang="zh-CN" altLang="en-US" dirty="0"/>
                <a:t>跑最大流。</a:t>
              </a:r>
              <a:endParaRPr lang="en-US" altLang="zh-CN" dirty="0"/>
            </a:p>
          </p:txBody>
        </p:sp>
      </p:grpSp>
    </p:spTree>
    <p:extLst>
      <p:ext uri="{BB962C8B-B14F-4D97-AF65-F5344CB8AC3E}">
        <p14:creationId xmlns:p14="http://schemas.microsoft.com/office/powerpoint/2010/main" val="3257483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en-US" altLang="zh-CN" dirty="0"/>
              <a:t>.</a:t>
            </a:r>
            <a:r>
              <a:rPr lang="zh-CN" altLang="en-US" dirty="0" smtClean="0"/>
              <a:t>拆点</a:t>
            </a:r>
            <a:endParaRPr lang="zh-CN" altLang="en-US" dirty="0"/>
          </a:p>
        </p:txBody>
      </p:sp>
      <p:sp>
        <p:nvSpPr>
          <p:cNvPr id="4" name="文本框 3"/>
          <p:cNvSpPr txBox="1"/>
          <p:nvPr/>
        </p:nvSpPr>
        <p:spPr>
          <a:xfrm>
            <a:off x="647564" y="1628800"/>
            <a:ext cx="7848872" cy="3859518"/>
          </a:xfrm>
          <a:prstGeom prst="rect">
            <a:avLst/>
          </a:prstGeom>
          <a:noFill/>
        </p:spPr>
        <p:txBody>
          <a:bodyPr vert="horz" wrap="square" rtlCol="0">
            <a:spAutoFit/>
          </a:bodyPr>
          <a:lstStyle>
            <a:defPPr>
              <a:defRPr lang="zh-CN"/>
            </a:defPPr>
            <a:lvl1pPr lvl="0" indent="-411480">
              <a:spcBef>
                <a:spcPct val="20000"/>
              </a:spcBef>
              <a:buClr>
                <a:schemeClr val="tx1">
                  <a:shade val="95000"/>
                </a:schemeClr>
              </a:buClr>
              <a:buFont typeface="Wingdings 2" panose="05020102010507070707"/>
              <a:defRPr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zh-CN" altLang="en-US" dirty="0"/>
              <a:t>如果我们要对一个点进行限流。</a:t>
            </a:r>
            <a:endParaRPr lang="en-US" altLang="zh-CN" dirty="0"/>
          </a:p>
          <a:p>
            <a:endParaRPr lang="en-US" altLang="zh-CN" dirty="0"/>
          </a:p>
          <a:p>
            <a:r>
              <a:rPr lang="zh-CN" altLang="en-US" dirty="0"/>
              <a:t>修改连到它的边的流量肯定是不行的。</a:t>
            </a:r>
            <a:endParaRPr lang="en-US" altLang="zh-CN" dirty="0"/>
          </a:p>
          <a:p>
            <a:endParaRPr lang="en-US" altLang="zh-CN" dirty="0"/>
          </a:p>
          <a:p>
            <a:r>
              <a:rPr lang="zh-CN" altLang="en-US" dirty="0"/>
              <a:t>此时我们可以把它拆成入点和出点，把连向它的边连到入点上，连出的点从出点连，入点和出点之间连边，边权为要限流的流量。</a:t>
            </a:r>
            <a:endParaRPr lang="en-US" altLang="zh-CN" dirty="0"/>
          </a:p>
          <a:p>
            <a:endParaRPr lang="en-US" altLang="zh-CN" dirty="0"/>
          </a:p>
          <a:p>
            <a:r>
              <a:rPr lang="zh-CN" altLang="en-US" dirty="0"/>
              <a:t>然后就可以做到限流的效果。</a:t>
            </a:r>
            <a:endParaRPr lang="en-US" altLang="zh-CN" dirty="0"/>
          </a:p>
        </p:txBody>
      </p:sp>
    </p:spTree>
    <p:extLst>
      <p:ext uri="{BB962C8B-B14F-4D97-AF65-F5344CB8AC3E}">
        <p14:creationId xmlns:p14="http://schemas.microsoft.com/office/powerpoint/2010/main" val="15663588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a:xfrm>
            <a:off x="2339752" y="2060848"/>
            <a:ext cx="4680520" cy="904863"/>
          </a:xfrm>
          <a:noFill/>
        </p:spPr>
        <p:txBody>
          <a:bodyPr vert="horz" wrap="square" rtlCol="0">
            <a:spAutoFit/>
          </a:bodyPr>
          <a:lstStyle/>
          <a:p>
            <a:pPr marL="0" indent="0">
              <a:buNone/>
            </a:pP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下面我们来讲几道水题。</a:t>
            </a:r>
            <a:endParaRPr lang="en-US" altLang="zh-CN"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marL="0" indent="0">
              <a:buNone/>
            </a:pP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欢迎会的大佬上来秒。</a:t>
            </a:r>
          </a:p>
        </p:txBody>
      </p:sp>
    </p:spTree>
    <p:extLst>
      <p:ext uri="{BB962C8B-B14F-4D97-AF65-F5344CB8AC3E}">
        <p14:creationId xmlns:p14="http://schemas.microsoft.com/office/powerpoint/2010/main" val="3399524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P1231 </a:t>
            </a:r>
            <a:r>
              <a:rPr lang="zh-CN" altLang="en-US" dirty="0" smtClean="0"/>
              <a:t>教辅的组成</a:t>
            </a:r>
            <a:endParaRPr lang="zh-CN" altLang="en-US" dirty="0"/>
          </a:p>
        </p:txBody>
      </p:sp>
      <p:sp>
        <p:nvSpPr>
          <p:cNvPr id="4" name="文本框 3"/>
          <p:cNvSpPr txBox="1"/>
          <p:nvPr/>
        </p:nvSpPr>
        <p:spPr>
          <a:xfrm>
            <a:off x="457200" y="1556792"/>
            <a:ext cx="8229600" cy="1200329"/>
          </a:xfrm>
          <a:prstGeom prst="rect">
            <a:avLst/>
          </a:prstGeom>
          <a:noFill/>
        </p:spPr>
        <p:txBody>
          <a:bodyPr vert="horz" wrap="square" rtlCol="0">
            <a:spAutoFit/>
          </a:bodyPr>
          <a:lstStyle>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题目大意：给定一些书、答案、练习册之间的匹配关系，求最多能组成多少套完整的教</a:t>
            </a:r>
            <a:r>
              <a:rPr lang="zh-CN" altLang="en-US" dirty="0" smtClean="0"/>
              <a:t>辅。（每本只能用一次，一本书、一本答案、一本练习册为一套）。</a:t>
            </a:r>
            <a:endParaRPr lang="en-US" altLang="zh-CN" dirty="0"/>
          </a:p>
        </p:txBody>
      </p:sp>
      <p:sp>
        <p:nvSpPr>
          <p:cNvPr id="6" name="文本框 5"/>
          <p:cNvSpPr txBox="1"/>
          <p:nvPr/>
        </p:nvSpPr>
        <p:spPr>
          <a:xfrm>
            <a:off x="454512" y="2887860"/>
            <a:ext cx="8136904"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一看这道题，我们马上想到了建超源超汇，然后把相互匹配的书之间连边跑最大流。</a:t>
            </a:r>
          </a:p>
        </p:txBody>
      </p:sp>
      <p:sp>
        <p:nvSpPr>
          <p:cNvPr id="7" name="文本框 6"/>
          <p:cNvSpPr txBox="1"/>
          <p:nvPr/>
        </p:nvSpPr>
        <p:spPr>
          <a:xfrm>
            <a:off x="457200" y="3849597"/>
            <a:ext cx="8054552"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然而你们仔细看一下题，这样做是错的。</a:t>
            </a:r>
          </a:p>
        </p:txBody>
      </p:sp>
      <p:sp>
        <p:nvSpPr>
          <p:cNvPr id="8" name="文本框 7"/>
          <p:cNvSpPr txBox="1"/>
          <p:nvPr/>
        </p:nvSpPr>
        <p:spPr>
          <a:xfrm>
            <a:off x="454512" y="4442002"/>
            <a:ext cx="698477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为什么？</a:t>
            </a:r>
          </a:p>
        </p:txBody>
      </p:sp>
    </p:spTree>
    <p:extLst>
      <p:ext uri="{BB962C8B-B14F-4D97-AF65-F5344CB8AC3E}">
        <p14:creationId xmlns:p14="http://schemas.microsoft.com/office/powerpoint/2010/main" val="2296747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P1231 </a:t>
            </a:r>
            <a:r>
              <a:rPr lang="zh-CN" altLang="en-US" dirty="0" smtClean="0"/>
              <a:t>教辅的组成</a:t>
            </a:r>
            <a:endParaRPr lang="zh-CN" altLang="en-US" dirty="0"/>
          </a:p>
        </p:txBody>
      </p:sp>
      <p:sp>
        <p:nvSpPr>
          <p:cNvPr id="4" name="文本框 3"/>
          <p:cNvSpPr txBox="1"/>
          <p:nvPr/>
        </p:nvSpPr>
        <p:spPr>
          <a:xfrm>
            <a:off x="755576" y="1556792"/>
            <a:ext cx="770485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注意一下题目中的限制：一本书只能用一次！</a:t>
            </a:r>
          </a:p>
        </p:txBody>
      </p:sp>
      <p:sp>
        <p:nvSpPr>
          <p:cNvPr id="5" name="文本框 4"/>
          <p:cNvSpPr txBox="1"/>
          <p:nvPr/>
        </p:nvSpPr>
        <p:spPr>
          <a:xfrm>
            <a:off x="755576" y="2157611"/>
            <a:ext cx="676875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既然要限流，我们就想到了拆点。按之前的建图方法，拆个点就过了。</a:t>
            </a:r>
          </a:p>
        </p:txBody>
      </p:sp>
    </p:spTree>
    <p:extLst>
      <p:ext uri="{BB962C8B-B14F-4D97-AF65-F5344CB8AC3E}">
        <p14:creationId xmlns:p14="http://schemas.microsoft.com/office/powerpoint/2010/main" val="2475964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P2472 </a:t>
            </a:r>
            <a:r>
              <a:rPr lang="zh-CN" altLang="en-US" dirty="0" smtClean="0"/>
              <a:t>蜥蜴</a:t>
            </a:r>
            <a:endParaRPr lang="zh-CN" altLang="en-US" dirty="0"/>
          </a:p>
        </p:txBody>
      </p:sp>
      <p:sp>
        <p:nvSpPr>
          <p:cNvPr id="4" name="文本框 3"/>
          <p:cNvSpPr txBox="1"/>
          <p:nvPr/>
        </p:nvSpPr>
        <p:spPr>
          <a:xfrm>
            <a:off x="755576" y="1556792"/>
            <a:ext cx="7560840" cy="1569660"/>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题目大意：给定一个</a:t>
            </a:r>
            <a:r>
              <a:rPr lang="en-US" altLang="zh-CN" dirty="0"/>
              <a:t>N</a:t>
            </a:r>
            <a:r>
              <a:rPr lang="zh-CN" altLang="en-US" dirty="0"/>
              <a:t>*</a:t>
            </a:r>
            <a:r>
              <a:rPr lang="en-US" altLang="zh-CN" dirty="0"/>
              <a:t>M</a:t>
            </a:r>
            <a:r>
              <a:rPr lang="zh-CN" altLang="en-US" dirty="0"/>
              <a:t>的网格，每个格子上有高度不一的石柱。有些石柱上有蜥蜴。每个蜥蜴可以跳到距离它半径为</a:t>
            </a:r>
            <a:r>
              <a:rPr lang="en-US" altLang="zh-CN" dirty="0"/>
              <a:t>D</a:t>
            </a:r>
            <a:r>
              <a:rPr lang="zh-CN" altLang="en-US" dirty="0"/>
              <a:t>以内的柱子上。在蜥蜴跳出后，它原来所在的柱子的高度会减</a:t>
            </a:r>
            <a:r>
              <a:rPr lang="en-US" altLang="zh-CN" dirty="0"/>
              <a:t>1</a:t>
            </a:r>
            <a:r>
              <a:rPr lang="zh-CN" altLang="en-US" dirty="0"/>
              <a:t>。问有几只蜥蜴不能跳出这个网格。</a:t>
            </a:r>
          </a:p>
        </p:txBody>
      </p:sp>
      <p:sp>
        <p:nvSpPr>
          <p:cNvPr id="5" name="文本框 4"/>
          <p:cNvSpPr txBox="1"/>
          <p:nvPr/>
        </p:nvSpPr>
        <p:spPr>
          <a:xfrm>
            <a:off x="755576" y="3265606"/>
            <a:ext cx="748883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剩下的蜥蜴数量</a:t>
            </a:r>
            <a:r>
              <a:rPr lang="en-US" altLang="zh-CN" dirty="0"/>
              <a:t>=</a:t>
            </a:r>
            <a:r>
              <a:rPr lang="zh-CN" altLang="en-US" dirty="0"/>
              <a:t>总数量</a:t>
            </a:r>
            <a:r>
              <a:rPr lang="en-US" altLang="zh-CN" dirty="0"/>
              <a:t>-</a:t>
            </a:r>
            <a:r>
              <a:rPr lang="zh-CN" altLang="en-US" dirty="0"/>
              <a:t>跳出的蜥蜴数量。那么这就变成了一个最大流的题。</a:t>
            </a:r>
          </a:p>
        </p:txBody>
      </p:sp>
      <p:sp>
        <p:nvSpPr>
          <p:cNvPr id="6" name="文本框 5"/>
          <p:cNvSpPr txBox="1"/>
          <p:nvPr/>
        </p:nvSpPr>
        <p:spPr>
          <a:xfrm>
            <a:off x="755576" y="4235757"/>
            <a:ext cx="748883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我们建超源超汇，超源向蜥蜴连边，可以跳出去的柱子向超汇连边。可以被跳到的柱子之间连边。</a:t>
            </a:r>
          </a:p>
        </p:txBody>
      </p:sp>
      <p:sp>
        <p:nvSpPr>
          <p:cNvPr id="7" name="文本框 6"/>
          <p:cNvSpPr txBox="1"/>
          <p:nvPr/>
        </p:nvSpPr>
        <p:spPr>
          <a:xfrm>
            <a:off x="755576" y="5203645"/>
            <a:ext cx="748883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又注意到题目有数量限制，所以把柱子拆点，中间连容量为高度的边。</a:t>
            </a:r>
          </a:p>
        </p:txBody>
      </p:sp>
    </p:spTree>
    <p:extLst>
      <p:ext uri="{BB962C8B-B14F-4D97-AF65-F5344CB8AC3E}">
        <p14:creationId xmlns:p14="http://schemas.microsoft.com/office/powerpoint/2010/main" val="35089083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P2754 </a:t>
            </a:r>
            <a:r>
              <a:rPr lang="zh-CN" altLang="en-US" dirty="0" smtClean="0"/>
              <a:t>家园</a:t>
            </a:r>
            <a:endParaRPr lang="zh-CN" altLang="en-US" dirty="0"/>
          </a:p>
        </p:txBody>
      </p:sp>
      <p:sp>
        <p:nvSpPr>
          <p:cNvPr id="4" name="文本框 3"/>
          <p:cNvSpPr txBox="1"/>
          <p:nvPr/>
        </p:nvSpPr>
        <p:spPr>
          <a:xfrm>
            <a:off x="827584" y="1484784"/>
            <a:ext cx="7776864" cy="1569660"/>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题目大意：在地球到月球之间有</a:t>
            </a:r>
            <a:r>
              <a:rPr lang="en-US" altLang="zh-CN" dirty="0"/>
              <a:t>N</a:t>
            </a:r>
            <a:r>
              <a:rPr lang="zh-CN" altLang="en-US" dirty="0"/>
              <a:t>个太空站，有一些太空船会轮流在某些太空站（包括地球和月球）上停靠。太空站容纳的人数无限，太空船只能容纳一定的人。求最少要多久可以把地球上的所有人送到月球上。</a:t>
            </a:r>
          </a:p>
        </p:txBody>
      </p:sp>
      <p:sp>
        <p:nvSpPr>
          <p:cNvPr id="5" name="文本框 4"/>
          <p:cNvSpPr txBox="1"/>
          <p:nvPr/>
        </p:nvSpPr>
        <p:spPr>
          <a:xfrm>
            <a:off x="827584" y="3121590"/>
            <a:ext cx="7776864"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由于最小时刻并不好求，所以我们从</a:t>
            </a:r>
            <a:r>
              <a:rPr lang="en-US" altLang="zh-CN" dirty="0"/>
              <a:t>0</a:t>
            </a:r>
            <a:r>
              <a:rPr lang="zh-CN" altLang="en-US" dirty="0"/>
              <a:t>开始枚举时间，判断能否把所有人运完。</a:t>
            </a:r>
          </a:p>
        </p:txBody>
      </p:sp>
      <p:sp>
        <p:nvSpPr>
          <p:cNvPr id="6" name="文本框 5"/>
          <p:cNvSpPr txBox="1"/>
          <p:nvPr/>
        </p:nvSpPr>
        <p:spPr>
          <a:xfrm>
            <a:off x="827584" y="4019733"/>
            <a:ext cx="7416824"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我们在枚举到一个时刻的时候，把每个太空站新建一个点，把它和在上一个时刻可以到达它的太空站连边。</a:t>
            </a:r>
          </a:p>
        </p:txBody>
      </p:sp>
      <p:sp>
        <p:nvSpPr>
          <p:cNvPr id="7" name="文本框 6"/>
          <p:cNvSpPr txBox="1"/>
          <p:nvPr/>
        </p:nvSpPr>
        <p:spPr>
          <a:xfrm>
            <a:off x="827584" y="4917876"/>
            <a:ext cx="7632848"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然后跑最大流，结果就是从上个时刻到这个时刻能送去的人。把它加到结果上，当结果大于总人数时就是最小时刻。</a:t>
            </a:r>
          </a:p>
        </p:txBody>
      </p:sp>
    </p:spTree>
    <p:extLst>
      <p:ext uri="{BB962C8B-B14F-4D97-AF65-F5344CB8AC3E}">
        <p14:creationId xmlns:p14="http://schemas.microsoft.com/office/powerpoint/2010/main" val="196864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网络流是什么鬼</a:t>
            </a:r>
            <a:r>
              <a:rPr lang="en-US" altLang="zh-CN" dirty="0" smtClean="0"/>
              <a:t>?</a:t>
            </a:r>
            <a:endParaRPr lang="zh-CN" altLang="en-US" dirty="0"/>
          </a:p>
        </p:txBody>
      </p:sp>
      <p:sp>
        <p:nvSpPr>
          <p:cNvPr id="3" name="内容占位符 2"/>
          <p:cNvSpPr>
            <a:spLocks noGrp="1"/>
          </p:cNvSpPr>
          <p:nvPr>
            <p:ph idx="1"/>
          </p:nvPr>
        </p:nvSpPr>
        <p:spPr>
          <a:xfrm>
            <a:off x="500034" y="1428736"/>
            <a:ext cx="8229600" cy="5143536"/>
          </a:xfrm>
        </p:spPr>
        <p:txBody>
          <a:bodyPr>
            <a:noAutofit/>
          </a:bodyPr>
          <a:lstStyle/>
          <a:p>
            <a:pPr indent="411480">
              <a:spcBef>
                <a:spcPct val="0"/>
              </a:spcBef>
              <a:buNone/>
            </a:pPr>
            <a:r>
              <a:rPr lang="zh-CN" altLang="en-US"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网络流</a:t>
            </a:r>
            <a:r>
              <a:rPr lang="en-US" altLang="zh-CN"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(network-flows)</a:t>
            </a:r>
            <a:r>
              <a:rPr lang="zh-CN" altLang="en-US"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是一种类比水流的解决问题方法，与线性规划密切相关。网络流的理论和应用在不断发展，出现了具有增益的流、多终端流、多商品流以及网络流的分解与合成等新课题。网络流的应用已遍及通讯、运输、电力、工程规划、任务分派、设备更新以及计算机辅助设计等众多领域。</a:t>
            </a:r>
            <a:endParaRPr lang="en-US" altLang="zh-CN"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indent="411480" algn="r">
              <a:spcBef>
                <a:spcPct val="0"/>
              </a:spcBef>
              <a:buNone/>
            </a:pPr>
            <a:r>
              <a:rPr lang="en-US" altLang="zh-CN"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抄自</a:t>
            </a:r>
            <a:r>
              <a:rPr lang="zh-CN" altLang="en-US"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hlinkClick r:id="rId2"/>
              </a:rPr>
              <a:t>百度百科</a:t>
            </a:r>
            <a:endParaRPr lang="zh-CN" altLang="en-US"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zh-CN" altLang="en-US" dirty="0" smtClean="0"/>
              <a:t>二分图匹配</a:t>
            </a:r>
            <a:endParaRPr lang="zh-CN" altLang="en-US" dirty="0"/>
          </a:p>
        </p:txBody>
      </p:sp>
      <p:sp>
        <p:nvSpPr>
          <p:cNvPr id="4" name="文本框 3"/>
          <p:cNvSpPr txBox="1"/>
          <p:nvPr/>
        </p:nvSpPr>
        <p:spPr>
          <a:xfrm>
            <a:off x="470596" y="1786923"/>
            <a:ext cx="8435280"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smtClean="0"/>
              <a:t>假装你们已经把匈牙利和</a:t>
            </a:r>
            <a:r>
              <a:rPr lang="en-US" altLang="zh-CN" dirty="0" smtClean="0"/>
              <a:t>KM</a:t>
            </a:r>
            <a:r>
              <a:rPr lang="zh-CN" altLang="en-US" dirty="0" smtClean="0"/>
              <a:t>忘得一干二净了。</a:t>
            </a:r>
            <a:endParaRPr lang="zh-CN" altLang="en-US" dirty="0"/>
          </a:p>
        </p:txBody>
      </p:sp>
      <p:sp>
        <p:nvSpPr>
          <p:cNvPr id="5" name="文本框 4"/>
          <p:cNvSpPr txBox="1"/>
          <p:nvPr/>
        </p:nvSpPr>
        <p:spPr>
          <a:xfrm>
            <a:off x="470596" y="2787029"/>
            <a:ext cx="8435280"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a:t>
            </a:r>
            <a:r>
              <a:rPr lang="zh-CN" altLang="en-US" dirty="0" smtClean="0"/>
              <a:t>把</a:t>
            </a:r>
            <a:r>
              <a:rPr lang="zh-CN" altLang="en-US" dirty="0"/>
              <a:t>左边的所有点向原点连边，右边的点向汇点连边然后跑最大流即可。</a:t>
            </a:r>
          </a:p>
        </p:txBody>
      </p:sp>
      <p:sp>
        <p:nvSpPr>
          <p:cNvPr id="7" name="文本框 6"/>
          <p:cNvSpPr txBox="1"/>
          <p:nvPr/>
        </p:nvSpPr>
        <p:spPr>
          <a:xfrm>
            <a:off x="470596" y="3713269"/>
            <a:ext cx="8280920"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似乎跑的</a:t>
            </a:r>
            <a:r>
              <a:rPr lang="zh-CN" altLang="en-US" dirty="0" smtClean="0"/>
              <a:t>比它们要</a:t>
            </a:r>
            <a:r>
              <a:rPr lang="zh-CN" altLang="en-US" dirty="0"/>
              <a:t>快那么一点。</a:t>
            </a:r>
          </a:p>
        </p:txBody>
      </p:sp>
      <p:sp>
        <p:nvSpPr>
          <p:cNvPr id="3" name="文本框 2"/>
          <p:cNvSpPr txBox="1"/>
          <p:nvPr/>
        </p:nvSpPr>
        <p:spPr>
          <a:xfrm>
            <a:off x="457200" y="4270177"/>
            <a:ext cx="8147248"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然后就可以愉快地</a:t>
            </a:r>
            <a:r>
              <a:rPr lang="en-US" altLang="zh-CN" dirty="0"/>
              <a:t>A</a:t>
            </a:r>
            <a:r>
              <a:rPr lang="zh-CN" altLang="en-US" dirty="0"/>
              <a:t>二分图的题了。</a:t>
            </a:r>
          </a:p>
        </p:txBody>
      </p:sp>
      <p:sp>
        <p:nvSpPr>
          <p:cNvPr id="6" name="文本框 5"/>
          <p:cNvSpPr txBox="1"/>
          <p:nvPr/>
        </p:nvSpPr>
        <p:spPr>
          <a:xfrm>
            <a:off x="470596" y="2288431"/>
            <a:ext cx="829431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我们考虑如何用网络流跑二分图。</a:t>
            </a:r>
          </a:p>
        </p:txBody>
      </p:sp>
    </p:spTree>
    <p:extLst>
      <p:ext uri="{BB962C8B-B14F-4D97-AF65-F5344CB8AC3E}">
        <p14:creationId xmlns:p14="http://schemas.microsoft.com/office/powerpoint/2010/main" val="27452829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3"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最小割</a:t>
            </a:r>
            <a:endParaRPr lang="zh-CN" altLang="en-US" dirty="0"/>
          </a:p>
        </p:txBody>
      </p:sp>
      <p:sp>
        <p:nvSpPr>
          <p:cNvPr id="3" name="内容占位符 2"/>
          <p:cNvSpPr>
            <a:spLocks noGrp="1"/>
          </p:cNvSpPr>
          <p:nvPr>
            <p:ph idx="1"/>
          </p:nvPr>
        </p:nvSpPr>
        <p:spPr>
          <a:xfrm>
            <a:off x="457200" y="1600200"/>
            <a:ext cx="8229600" cy="461665"/>
          </a:xfrm>
          <a:noFill/>
        </p:spPr>
        <p:txBody>
          <a:bodyPr vert="horz" wrap="square" rtlCol="0">
            <a:spAutoFit/>
          </a:bodyPr>
          <a:lstStyle/>
          <a:p>
            <a:pPr marL="0" indent="0">
              <a:buNone/>
            </a:pPr>
            <a:r>
              <a:rPr lang="zh-CN" altLang="en-US" sz="2400" dirty="0">
                <a:ln w="6350">
                  <a:noFill/>
                </a:ln>
                <a:solidFill>
                  <a:srgbClr val="E04020"/>
                </a:solidFill>
                <a:effectLst>
                  <a:outerShdw blurRad="114300" dist="101600" dir="2700000" algn="tl" rotWithShape="0">
                    <a:srgbClr val="000000">
                      <a:alpha val="40000"/>
                    </a:srgbClr>
                  </a:outerShdw>
                </a:effectLst>
                <a:latin typeface="+mj-lt"/>
                <a:ea typeface="+mj-ea"/>
                <a:cs typeface="+mj-cs"/>
              </a:rPr>
              <a:t>最小割定理</a:t>
            </a: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：最大流等于最小割</a:t>
            </a:r>
          </a:p>
        </p:txBody>
      </p:sp>
      <p:sp>
        <p:nvSpPr>
          <p:cNvPr id="4" name="文本框 3"/>
          <p:cNvSpPr txBox="1"/>
          <p:nvPr/>
        </p:nvSpPr>
        <p:spPr>
          <a:xfrm>
            <a:off x="457200" y="2244427"/>
            <a:ext cx="8363272" cy="461665"/>
          </a:xfrm>
          <a:prstGeom prst="rect">
            <a:avLst/>
          </a:prstGeom>
          <a:noFill/>
        </p:spPr>
        <p:txBody>
          <a:bodyPr vert="horz" wrap="square" rtlCol="0">
            <a:spAutoFit/>
          </a:bodyPr>
          <a:lstStyle>
            <a:lvl1pPr indent="0">
              <a:spcBef>
                <a:spcPct val="20000"/>
              </a:spcBef>
              <a:buClr>
                <a:schemeClr val="tx1">
                  <a:shade val="95000"/>
                </a:schemeClr>
              </a:buClr>
              <a:buSzPct val="65000"/>
              <a:buFont typeface="Wingdings 2" panose="05020102010507070707"/>
              <a:buNone/>
              <a:defRPr kumimoji="0" sz="2400">
                <a:ln w="6350">
                  <a:noFill/>
                </a:ln>
                <a:solidFill>
                  <a:srgbClr val="E04020"/>
                </a:soli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rPr>
              <a:t>其实只知道这些就够</a:t>
            </a:r>
            <a:r>
              <a:rPr lang="zh-CN" altLang="en-US" dirty="0" smtClean="0">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rPr>
              <a:t>了（又没人考你证明。。。）</a:t>
            </a:r>
            <a:endParaRPr lang="zh-CN" altLang="en-US" dirty="0">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ndParaRPr>
          </a:p>
        </p:txBody>
      </p:sp>
      <p:sp>
        <p:nvSpPr>
          <p:cNvPr id="6" name="文本框 5"/>
          <p:cNvSpPr txBox="1"/>
          <p:nvPr/>
        </p:nvSpPr>
        <p:spPr>
          <a:xfrm>
            <a:off x="457200" y="2888654"/>
            <a:ext cx="8208912" cy="245605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一种感性理解方法：</a:t>
            </a:r>
            <a:endParaRPr lang="en-US" altLang="zh-CN" dirty="0"/>
          </a:p>
          <a:p>
            <a:r>
              <a:rPr lang="en-US" altLang="zh-CN" dirty="0"/>
              <a:t>1</a:t>
            </a:r>
            <a:r>
              <a:rPr lang="zh-CN" altLang="en-US" dirty="0"/>
              <a:t>、最大流不可能大于最小割，因为最大流所有的水流都一定经过最小割那些割边，流过的水流怎么可能比水管容量还大呢？</a:t>
            </a:r>
            <a:endParaRPr lang="en-US" altLang="zh-CN" dirty="0"/>
          </a:p>
          <a:p>
            <a:r>
              <a:rPr lang="en-US" altLang="zh-CN" dirty="0" smtClean="0"/>
              <a:t>2</a:t>
            </a:r>
            <a:r>
              <a:rPr lang="zh-CN" altLang="en-US" dirty="0"/>
              <a:t>、最大流不可能小于最小割，如果小，那么说明水管容量没有物尽其用，可以继续加大水流。</a:t>
            </a:r>
          </a:p>
        </p:txBody>
      </p:sp>
      <p:sp>
        <p:nvSpPr>
          <p:cNvPr id="7" name="文本框 6"/>
          <p:cNvSpPr txBox="1"/>
          <p:nvPr/>
        </p:nvSpPr>
        <p:spPr>
          <a:xfrm>
            <a:off x="457200" y="5527273"/>
            <a:ext cx="7200800"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严格证明</a:t>
            </a:r>
            <a:r>
              <a:rPr lang="zh-CN" altLang="en-US" dirty="0" smtClean="0"/>
              <a:t>自己百度或</a:t>
            </a:r>
            <a:r>
              <a:rPr lang="zh-CN" altLang="en-US" dirty="0" smtClean="0">
                <a:hlinkClick r:id="rId2"/>
              </a:rPr>
              <a:t>让我帮你百度一下</a:t>
            </a:r>
            <a:endParaRPr lang="zh-CN" altLang="en-US" dirty="0"/>
          </a:p>
        </p:txBody>
      </p:sp>
    </p:spTree>
    <p:extLst>
      <p:ext uri="{BB962C8B-B14F-4D97-AF65-F5344CB8AC3E}">
        <p14:creationId xmlns:p14="http://schemas.microsoft.com/office/powerpoint/2010/main" val="3770441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a:t>
            </a:r>
            <a:r>
              <a:rPr lang="zh-CN" altLang="en-US" dirty="0" smtClean="0"/>
              <a:t>谷</a:t>
            </a:r>
            <a:r>
              <a:rPr lang="en-US" altLang="zh-CN" dirty="0" smtClean="0"/>
              <a:t>P4001 </a:t>
            </a:r>
            <a:r>
              <a:rPr lang="zh-CN" altLang="en-US" dirty="0"/>
              <a:t>狼抓兔子</a:t>
            </a:r>
          </a:p>
        </p:txBody>
      </p:sp>
      <p:sp>
        <p:nvSpPr>
          <p:cNvPr id="4" name="文本框 3"/>
          <p:cNvSpPr txBox="1"/>
          <p:nvPr/>
        </p:nvSpPr>
        <p:spPr>
          <a:xfrm>
            <a:off x="762472" y="1573639"/>
            <a:ext cx="7344816"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题目大意：给定一个网格图，横着、竖着、斜着都有连边。每条边有边权，求从左上到右下的最小割。</a:t>
            </a:r>
          </a:p>
        </p:txBody>
      </p:sp>
      <p:sp>
        <p:nvSpPr>
          <p:cNvPr id="5" name="文本框 4"/>
          <p:cNvSpPr txBox="1"/>
          <p:nvPr/>
        </p:nvSpPr>
        <p:spPr>
          <a:xfrm>
            <a:off x="760224" y="2560637"/>
            <a:ext cx="698477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裸的最小割，注意建图即可。</a:t>
            </a:r>
          </a:p>
        </p:txBody>
      </p:sp>
      <p:sp>
        <p:nvSpPr>
          <p:cNvPr id="6" name="文本框 5"/>
          <p:cNvSpPr txBox="1"/>
          <p:nvPr/>
        </p:nvSpPr>
        <p:spPr>
          <a:xfrm>
            <a:off x="760224" y="3178303"/>
            <a:ext cx="7128792"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其实这样还不是最快的，更快的方法下面会讲。</a:t>
            </a:r>
          </a:p>
        </p:txBody>
      </p:sp>
    </p:spTree>
    <p:extLst>
      <p:ext uri="{BB962C8B-B14F-4D97-AF65-F5344CB8AC3E}">
        <p14:creationId xmlns:p14="http://schemas.microsoft.com/office/powerpoint/2010/main" val="3606484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P2057 </a:t>
            </a:r>
            <a:r>
              <a:rPr lang="zh-CN" altLang="en-US" dirty="0" smtClean="0"/>
              <a:t>善意的投票</a:t>
            </a:r>
            <a:endParaRPr lang="zh-CN" altLang="en-US" dirty="0"/>
          </a:p>
        </p:txBody>
      </p:sp>
      <p:sp>
        <p:nvSpPr>
          <p:cNvPr id="4" name="文本框 3"/>
          <p:cNvSpPr txBox="1"/>
          <p:nvPr/>
        </p:nvSpPr>
        <p:spPr>
          <a:xfrm>
            <a:off x="647564" y="1628800"/>
            <a:ext cx="7848872"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题目大意：有一些小朋友进行投票。每个人有自己的想法，但他们也可以投相反的票。某一些小朋友是朋友。求朋友之间发生冲突</a:t>
            </a:r>
            <a:r>
              <a:rPr lang="en-US" altLang="zh-CN" dirty="0"/>
              <a:t>+</a:t>
            </a:r>
            <a:r>
              <a:rPr lang="zh-CN" altLang="en-US" dirty="0"/>
              <a:t>自己与自己发生冲突的最小值。</a:t>
            </a:r>
          </a:p>
        </p:txBody>
      </p:sp>
      <p:sp>
        <p:nvSpPr>
          <p:cNvPr id="5" name="文本框 4"/>
          <p:cNvSpPr txBox="1"/>
          <p:nvPr/>
        </p:nvSpPr>
        <p:spPr>
          <a:xfrm>
            <a:off x="647564" y="3040291"/>
            <a:ext cx="7740860" cy="2160591"/>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我们可以把同意当成源点，不同意当成汇点，向人连边。</a:t>
            </a:r>
            <a:endParaRPr lang="en-US" altLang="zh-CN" dirty="0"/>
          </a:p>
          <a:p>
            <a:r>
              <a:rPr lang="zh-CN" altLang="en-US" dirty="0"/>
              <a:t>其中朋友之间连双向边，表示两者只要有一个改变，有两种情况。</a:t>
            </a:r>
            <a:endParaRPr lang="en-US" altLang="zh-CN" dirty="0"/>
          </a:p>
          <a:p>
            <a:r>
              <a:rPr lang="zh-CN" altLang="en-US" dirty="0"/>
              <a:t>其中每割掉一条边就会产生一次冲突。</a:t>
            </a:r>
            <a:endParaRPr lang="en-US" altLang="zh-CN" dirty="0"/>
          </a:p>
          <a:p>
            <a:r>
              <a:rPr lang="zh-CN" altLang="en-US" dirty="0"/>
              <a:t>求最小割即可。</a:t>
            </a:r>
          </a:p>
        </p:txBody>
      </p:sp>
    </p:spTree>
    <p:extLst>
      <p:ext uri="{BB962C8B-B14F-4D97-AF65-F5344CB8AC3E}">
        <p14:creationId xmlns:p14="http://schemas.microsoft.com/office/powerpoint/2010/main" val="272724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最大权闭合子图</a:t>
            </a:r>
            <a:endParaRPr lang="zh-CN" altLang="en-US" dirty="0"/>
          </a:p>
        </p:txBody>
      </p:sp>
      <p:sp>
        <p:nvSpPr>
          <p:cNvPr id="4" name="文本框 3"/>
          <p:cNvSpPr txBox="1"/>
          <p:nvPr/>
        </p:nvSpPr>
        <p:spPr>
          <a:xfrm>
            <a:off x="683568" y="1508410"/>
            <a:ext cx="734481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好现在我们来讲一下这个神奇的东西。</a:t>
            </a:r>
          </a:p>
        </p:txBody>
      </p:sp>
      <p:sp>
        <p:nvSpPr>
          <p:cNvPr id="7" name="文本框 6"/>
          <p:cNvSpPr txBox="1"/>
          <p:nvPr/>
        </p:nvSpPr>
        <p:spPr>
          <a:xfrm>
            <a:off x="3995936" y="2060847"/>
            <a:ext cx="4968552"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最大权闭合子图就是一个子图（废话），其中每个点的出边所指向的点都在这个子图中，</a:t>
            </a:r>
            <a:r>
              <a:rPr lang="zh-CN" altLang="en-US" dirty="0" smtClean="0"/>
              <a:t>且点权和最大</a:t>
            </a:r>
            <a:r>
              <a:rPr lang="zh-CN" altLang="en-US" dirty="0"/>
              <a:t>。</a:t>
            </a:r>
          </a:p>
        </p:txBody>
      </p:sp>
      <p:sp>
        <p:nvSpPr>
          <p:cNvPr id="10" name="文本框 9"/>
          <p:cNvSpPr txBox="1"/>
          <p:nvPr/>
        </p:nvSpPr>
        <p:spPr>
          <a:xfrm>
            <a:off x="3995936" y="3351948"/>
            <a:ext cx="4752528"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左图中的最大权闭合子图就是（</a:t>
            </a:r>
            <a:r>
              <a:rPr lang="en-US" altLang="zh-CN" dirty="0"/>
              <a:t>2</a:t>
            </a:r>
            <a:r>
              <a:rPr lang="zh-CN" altLang="en-US" dirty="0"/>
              <a:t>，</a:t>
            </a:r>
            <a:r>
              <a:rPr lang="en-US" altLang="zh-CN" dirty="0"/>
              <a:t>4</a:t>
            </a:r>
            <a:r>
              <a:rPr lang="zh-CN" altLang="en-US" dirty="0"/>
              <a:t>，</a:t>
            </a:r>
            <a:r>
              <a:rPr lang="en-US" altLang="zh-CN" dirty="0"/>
              <a:t>3</a:t>
            </a:r>
            <a:r>
              <a:rPr lang="zh-CN" altLang="en-US" dirty="0"/>
              <a:t>），权值最大为</a:t>
            </a:r>
            <a:r>
              <a:rPr lang="en-US" altLang="zh-CN" dirty="0"/>
              <a:t>9</a:t>
            </a:r>
            <a:r>
              <a:rPr lang="zh-CN" altLang="en-US" dirty="0"/>
              <a:t>。</a:t>
            </a:r>
          </a:p>
        </p:txBody>
      </p:sp>
      <p:grpSp>
        <p:nvGrpSpPr>
          <p:cNvPr id="12" name="组合 11"/>
          <p:cNvGrpSpPr/>
          <p:nvPr/>
        </p:nvGrpSpPr>
        <p:grpSpPr>
          <a:xfrm>
            <a:off x="683568" y="2060848"/>
            <a:ext cx="2952328" cy="2910161"/>
            <a:chOff x="683568" y="2060848"/>
            <a:chExt cx="2952328" cy="2910161"/>
          </a:xfrm>
        </p:grpSpPr>
        <p:sp>
          <p:nvSpPr>
            <p:cNvPr id="5" name="文本框 4"/>
            <p:cNvSpPr txBox="1"/>
            <p:nvPr/>
          </p:nvSpPr>
          <p:spPr>
            <a:xfrm>
              <a:off x="683568" y="2060848"/>
              <a:ext cx="2952328" cy="904863"/>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这是什么？</a:t>
              </a:r>
              <a:endParaRPr lang="en-US" altLang="zh-CN" dirty="0"/>
            </a:p>
            <a:p>
              <a:r>
                <a:rPr lang="zh-CN" altLang="en-US" dirty="0"/>
                <a:t>我们来举个例子：</a:t>
              </a:r>
              <a:endParaRPr lang="en-US" altLang="zh-CN" dirty="0"/>
            </a:p>
          </p:txBody>
        </p:sp>
        <p:pic>
          <p:nvPicPr>
            <p:cNvPr id="11" name="图片 10"/>
            <p:cNvPicPr>
              <a:picLocks noChangeAspect="1"/>
            </p:cNvPicPr>
            <p:nvPr/>
          </p:nvPicPr>
          <p:blipFill>
            <a:blip r:embed="rId2"/>
            <a:stretch>
              <a:fillRect/>
            </a:stretch>
          </p:blipFill>
          <p:spPr>
            <a:xfrm>
              <a:off x="683568" y="3056484"/>
              <a:ext cx="1724025" cy="1914525"/>
            </a:xfrm>
            <a:prstGeom prst="rect">
              <a:avLst/>
            </a:prstGeom>
          </p:spPr>
        </p:pic>
      </p:grpSp>
    </p:spTree>
    <p:extLst>
      <p:ext uri="{BB962C8B-B14F-4D97-AF65-F5344CB8AC3E}">
        <p14:creationId xmlns:p14="http://schemas.microsoft.com/office/powerpoint/2010/main" val="1646102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最大权闭合子图</a:t>
            </a:r>
            <a:endParaRPr lang="zh-CN" altLang="en-US" dirty="0"/>
          </a:p>
        </p:txBody>
      </p:sp>
      <p:sp>
        <p:nvSpPr>
          <p:cNvPr id="4" name="文本框 3"/>
          <p:cNvSpPr txBox="1"/>
          <p:nvPr/>
        </p:nvSpPr>
        <p:spPr>
          <a:xfrm>
            <a:off x="791580" y="1587585"/>
            <a:ext cx="6912768"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所以这玩意怎么求？</a:t>
            </a:r>
          </a:p>
        </p:txBody>
      </p:sp>
      <p:sp>
        <p:nvSpPr>
          <p:cNvPr id="5" name="文本框 4"/>
          <p:cNvSpPr txBox="1"/>
          <p:nvPr/>
        </p:nvSpPr>
        <p:spPr>
          <a:xfrm>
            <a:off x="791580" y="2219198"/>
            <a:ext cx="7560840"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我们把正权点向源点连，权值为这个点的点权。把负权点向汇点连，权值为这个点点权的相反数。原图上的边的边权都为</a:t>
            </a:r>
            <a:r>
              <a:rPr lang="en-US" altLang="zh-CN" dirty="0"/>
              <a:t>INF</a:t>
            </a:r>
            <a:r>
              <a:rPr lang="zh-CN" altLang="en-US" dirty="0"/>
              <a:t>。</a:t>
            </a:r>
          </a:p>
        </p:txBody>
      </p:sp>
      <p:sp>
        <p:nvSpPr>
          <p:cNvPr id="6" name="文本框 5"/>
          <p:cNvSpPr txBox="1"/>
          <p:nvPr/>
        </p:nvSpPr>
        <p:spPr>
          <a:xfrm>
            <a:off x="790213" y="3589475"/>
            <a:ext cx="7560840"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然后我们跑一遍最小割。割掉的权值和就是我们要失去的权值。然后我们用正权点的点权和减去最小割即可。</a:t>
            </a:r>
          </a:p>
        </p:txBody>
      </p:sp>
    </p:spTree>
    <p:extLst>
      <p:ext uri="{BB962C8B-B14F-4D97-AF65-F5344CB8AC3E}">
        <p14:creationId xmlns:p14="http://schemas.microsoft.com/office/powerpoint/2010/main" val="41338498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洛谷</a:t>
            </a:r>
            <a:r>
              <a:rPr lang="en-US" altLang="zh-CN" dirty="0" smtClean="0"/>
              <a:t>P2805 </a:t>
            </a:r>
            <a:r>
              <a:rPr lang="zh-CN" altLang="en-US" dirty="0" smtClean="0"/>
              <a:t>植物大战僵尸</a:t>
            </a:r>
            <a:endParaRPr lang="zh-CN" altLang="en-US" dirty="0"/>
          </a:p>
        </p:txBody>
      </p:sp>
      <p:sp>
        <p:nvSpPr>
          <p:cNvPr id="4" name="文本框 3"/>
          <p:cNvSpPr txBox="1"/>
          <p:nvPr/>
        </p:nvSpPr>
        <p:spPr>
          <a:xfrm>
            <a:off x="457200" y="1556792"/>
            <a:ext cx="7992888" cy="1569660"/>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题目大意：在一个网格上有一些植物。每个植物可以保护某些位置。一个植物可以被吃掉当且仅当它右边的植物和保护它的植物都被吃了。每个植物有一定的价值。求能吃掉的最大价值。</a:t>
            </a:r>
            <a:endParaRPr lang="en-US" altLang="zh-CN" dirty="0"/>
          </a:p>
        </p:txBody>
      </p:sp>
      <p:sp>
        <p:nvSpPr>
          <p:cNvPr id="5" name="文本框 4"/>
          <p:cNvSpPr txBox="1"/>
          <p:nvPr/>
        </p:nvSpPr>
        <p:spPr>
          <a:xfrm>
            <a:off x="457200" y="3265606"/>
            <a:ext cx="734481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这道题一看就是一个最大权闭合子图啊！</a:t>
            </a:r>
          </a:p>
        </p:txBody>
      </p:sp>
      <p:sp>
        <p:nvSpPr>
          <p:cNvPr id="6" name="文本框 5"/>
          <p:cNvSpPr txBox="1"/>
          <p:nvPr/>
        </p:nvSpPr>
        <p:spPr>
          <a:xfrm>
            <a:off x="457200" y="3866425"/>
            <a:ext cx="7632848"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然后我们写一下，发现连样例都过不了。</a:t>
            </a:r>
          </a:p>
        </p:txBody>
      </p:sp>
      <p:sp>
        <p:nvSpPr>
          <p:cNvPr id="7" name="文本框 6"/>
          <p:cNvSpPr txBox="1"/>
          <p:nvPr/>
        </p:nvSpPr>
        <p:spPr>
          <a:xfrm>
            <a:off x="457200" y="4467244"/>
            <a:ext cx="7838528"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我们会发现，如果一些植物的保护关系变成了一个环，那么这个环的每一个节点都不能被吃掉。</a:t>
            </a:r>
          </a:p>
        </p:txBody>
      </p:sp>
      <p:sp>
        <p:nvSpPr>
          <p:cNvPr id="8" name="文本框 7"/>
          <p:cNvSpPr txBox="1"/>
          <p:nvPr/>
        </p:nvSpPr>
        <p:spPr>
          <a:xfrm>
            <a:off x="457200" y="5438049"/>
            <a:ext cx="7478488"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所以我们可以先拓扑一遍把环去掉，然后就</a:t>
            </a:r>
            <a:r>
              <a:rPr lang="en-US" altLang="zh-CN" dirty="0"/>
              <a:t>A</a:t>
            </a:r>
            <a:r>
              <a:rPr lang="zh-CN" altLang="en-US" dirty="0"/>
              <a:t>了。</a:t>
            </a:r>
          </a:p>
        </p:txBody>
      </p:sp>
    </p:spTree>
    <p:extLst>
      <p:ext uri="{BB962C8B-B14F-4D97-AF65-F5344CB8AC3E}">
        <p14:creationId xmlns:p14="http://schemas.microsoft.com/office/powerpoint/2010/main" val="3947789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a:t>
            </a:r>
            <a:r>
              <a:rPr lang="zh-CN" altLang="en-US" dirty="0" smtClean="0"/>
              <a:t>谷</a:t>
            </a:r>
            <a:r>
              <a:rPr lang="en-US" altLang="zh-CN" dirty="0" smtClean="0"/>
              <a:t>P2762 </a:t>
            </a:r>
            <a:r>
              <a:rPr lang="zh-CN" altLang="en-US" dirty="0" smtClean="0"/>
              <a:t>太空飞行计划问题</a:t>
            </a:r>
            <a:endParaRPr lang="zh-CN" altLang="en-US" dirty="0"/>
          </a:p>
        </p:txBody>
      </p:sp>
      <p:sp>
        <p:nvSpPr>
          <p:cNvPr id="4" name="文本框 3"/>
          <p:cNvSpPr txBox="1"/>
          <p:nvPr/>
        </p:nvSpPr>
        <p:spPr>
          <a:xfrm>
            <a:off x="755576" y="1628800"/>
            <a:ext cx="7344816"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题目大意：有</a:t>
            </a:r>
            <a:r>
              <a:rPr lang="en-US" altLang="zh-CN" dirty="0"/>
              <a:t>N</a:t>
            </a:r>
            <a:r>
              <a:rPr lang="zh-CN" altLang="en-US" dirty="0"/>
              <a:t>次飞行，每次必须用到一些仪器，有一定的收益。仪器有一定的价格，但买了就可以一直用。求最大收益。</a:t>
            </a:r>
          </a:p>
        </p:txBody>
      </p:sp>
      <p:sp>
        <p:nvSpPr>
          <p:cNvPr id="3" name="文本框 2"/>
          <p:cNvSpPr txBox="1"/>
          <p:nvPr/>
        </p:nvSpPr>
        <p:spPr>
          <a:xfrm>
            <a:off x="755576" y="3040291"/>
            <a:ext cx="7344816"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我们可以把这个问题转换一下：飞行为正权，仪器为负权。飞行向仪器连边。又由于飞行一定要用到这些仪器，所以就跑一个最大权闭合子图就好</a:t>
            </a:r>
            <a:r>
              <a:rPr lang="zh-CN" altLang="en-US" dirty="0" smtClean="0"/>
              <a:t>了。</a:t>
            </a:r>
            <a:endParaRPr lang="zh-CN" altLang="en-US" dirty="0"/>
          </a:p>
        </p:txBody>
      </p:sp>
      <p:sp>
        <p:nvSpPr>
          <p:cNvPr id="5" name="文本框 4"/>
          <p:cNvSpPr txBox="1"/>
          <p:nvPr/>
        </p:nvSpPr>
        <p:spPr>
          <a:xfrm>
            <a:off x="755576" y="4451782"/>
            <a:ext cx="734481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看完了这道题，我们来看一下一道很类似的题。</a:t>
            </a:r>
          </a:p>
        </p:txBody>
      </p:sp>
    </p:spTree>
    <p:extLst>
      <p:ext uri="{BB962C8B-B14F-4D97-AF65-F5344CB8AC3E}">
        <p14:creationId xmlns:p14="http://schemas.microsoft.com/office/powerpoint/2010/main" val="15986037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洛谷</a:t>
            </a:r>
            <a:r>
              <a:rPr lang="en-US" altLang="zh-CN" dirty="0" smtClean="0"/>
              <a:t>P4177 order</a:t>
            </a:r>
            <a:endParaRPr lang="zh-CN" altLang="en-US" dirty="0"/>
          </a:p>
        </p:txBody>
      </p:sp>
      <p:sp>
        <p:nvSpPr>
          <p:cNvPr id="3" name="文本框 2"/>
          <p:cNvSpPr txBox="1"/>
          <p:nvPr/>
        </p:nvSpPr>
        <p:spPr>
          <a:xfrm>
            <a:off x="899592" y="1484784"/>
            <a:ext cx="7200800" cy="1569660"/>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smtClean="0"/>
              <a:t>题目大意：有</a:t>
            </a:r>
            <a:r>
              <a:rPr lang="en-US" altLang="zh-CN" dirty="0"/>
              <a:t>N</a:t>
            </a:r>
            <a:r>
              <a:rPr lang="zh-CN" altLang="en-US" dirty="0"/>
              <a:t>个工作，</a:t>
            </a:r>
            <a:r>
              <a:rPr lang="en-US" altLang="zh-CN" dirty="0"/>
              <a:t>M</a:t>
            </a:r>
            <a:r>
              <a:rPr lang="zh-CN" altLang="en-US" dirty="0"/>
              <a:t>种机器，每种机器你可以租或者买过来</a:t>
            </a:r>
            <a:r>
              <a:rPr lang="en-US" altLang="zh-CN" dirty="0"/>
              <a:t>. </a:t>
            </a:r>
            <a:r>
              <a:rPr lang="zh-CN" altLang="en-US" dirty="0"/>
              <a:t>每个工作包括若干道工序，每道工序需要某种机器来完成</a:t>
            </a:r>
            <a:r>
              <a:rPr lang="en-US" altLang="zh-CN" dirty="0"/>
              <a:t>,</a:t>
            </a:r>
            <a:r>
              <a:rPr lang="zh-CN" altLang="en-US" dirty="0"/>
              <a:t>你可以通过购买或租用机器来完成。 现在给出这些参数，求最大</a:t>
            </a:r>
            <a:r>
              <a:rPr lang="zh-CN" altLang="en-US" dirty="0" smtClean="0"/>
              <a:t>利润。</a:t>
            </a:r>
            <a:endParaRPr lang="zh-CN" altLang="en-US" dirty="0"/>
          </a:p>
        </p:txBody>
      </p:sp>
      <p:sp>
        <p:nvSpPr>
          <p:cNvPr id="4" name="文本框 3"/>
          <p:cNvSpPr txBox="1"/>
          <p:nvPr/>
        </p:nvSpPr>
        <p:spPr>
          <a:xfrm>
            <a:off x="899592" y="3121590"/>
            <a:ext cx="7128792"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这道题和上一道题差不多啊！只不过可以租罢了。</a:t>
            </a:r>
          </a:p>
        </p:txBody>
      </p:sp>
      <p:sp>
        <p:nvSpPr>
          <p:cNvPr id="5" name="文本框 4"/>
          <p:cNvSpPr txBox="1"/>
          <p:nvPr/>
        </p:nvSpPr>
        <p:spPr>
          <a:xfrm>
            <a:off x="899592" y="3650401"/>
            <a:ext cx="6840760" cy="1938992"/>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我们重新来看一下最大权闭合子图的模型。本来，我们把原图上的边权设为</a:t>
            </a:r>
            <a:r>
              <a:rPr lang="en-US" altLang="zh-CN" dirty="0"/>
              <a:t>INF</a:t>
            </a:r>
            <a:r>
              <a:rPr lang="zh-CN" altLang="en-US" dirty="0"/>
              <a:t>，这样就保证了这些边不会被割掉。而现在我们可以租了，就相当于可以割掉这些边了。所以，我们把这些</a:t>
            </a:r>
            <a:r>
              <a:rPr lang="en-US" altLang="zh-CN" dirty="0"/>
              <a:t>INF</a:t>
            </a:r>
            <a:r>
              <a:rPr lang="zh-CN" altLang="en-US" dirty="0"/>
              <a:t>的边权改成租用的费用就好了。</a:t>
            </a:r>
          </a:p>
        </p:txBody>
      </p:sp>
    </p:spTree>
    <p:extLst>
      <p:ext uri="{BB962C8B-B14F-4D97-AF65-F5344CB8AC3E}">
        <p14:creationId xmlns:p14="http://schemas.microsoft.com/office/powerpoint/2010/main" val="3080735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最小割的另一种求法</a:t>
            </a:r>
            <a:endParaRPr lang="zh-CN" altLang="en-US" dirty="0"/>
          </a:p>
        </p:txBody>
      </p:sp>
      <p:sp>
        <p:nvSpPr>
          <p:cNvPr id="4" name="文本框 3"/>
          <p:cNvSpPr txBox="1"/>
          <p:nvPr/>
        </p:nvSpPr>
        <p:spPr>
          <a:xfrm>
            <a:off x="1079613" y="1755792"/>
            <a:ext cx="7056784"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我们之前提到最小割还有另一种求法，在这里我们稍稍提一下。</a:t>
            </a:r>
          </a:p>
        </p:txBody>
      </p:sp>
      <p:sp>
        <p:nvSpPr>
          <p:cNvPr id="5" name="文本框 4"/>
          <p:cNvSpPr txBox="1"/>
          <p:nvPr/>
        </p:nvSpPr>
        <p:spPr>
          <a:xfrm>
            <a:off x="1085187" y="2924944"/>
            <a:ext cx="712879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首先我们要知道一个定理：平面图最小割与其对偶图的最短路相同。</a:t>
            </a:r>
          </a:p>
        </p:txBody>
      </p:sp>
      <p:sp>
        <p:nvSpPr>
          <p:cNvPr id="6" name="文本框 5"/>
          <p:cNvSpPr txBox="1"/>
          <p:nvPr/>
        </p:nvSpPr>
        <p:spPr>
          <a:xfrm>
            <a:off x="1079613" y="4094095"/>
            <a:ext cx="676875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那么问题来了，什么是平面图，什么是对偶图，又怎么转换呢？</a:t>
            </a:r>
          </a:p>
        </p:txBody>
      </p:sp>
    </p:spTree>
    <p:extLst>
      <p:ext uri="{BB962C8B-B14F-4D97-AF65-F5344CB8AC3E}">
        <p14:creationId xmlns:p14="http://schemas.microsoft.com/office/powerpoint/2010/main" val="1333063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网络流是什么鬼</a:t>
            </a:r>
            <a:r>
              <a:rPr lang="en-US" altLang="zh-CN" dirty="0" smtClean="0"/>
              <a:t>?</a:t>
            </a:r>
            <a:endParaRPr lang="zh-CN" altLang="en-US" dirty="0"/>
          </a:p>
        </p:txBody>
      </p:sp>
      <p:sp>
        <p:nvSpPr>
          <p:cNvPr id="6" name="TextBox 5"/>
          <p:cNvSpPr txBox="1"/>
          <p:nvPr/>
        </p:nvSpPr>
        <p:spPr>
          <a:xfrm>
            <a:off x="3305467" y="4797152"/>
            <a:ext cx="2533066" cy="461665"/>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它的最大流就是</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5</a:t>
            </a:r>
            <a:endPar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grpSp>
        <p:nvGrpSpPr>
          <p:cNvPr id="5" name="组合 4"/>
          <p:cNvGrpSpPr/>
          <p:nvPr/>
        </p:nvGrpSpPr>
        <p:grpSpPr>
          <a:xfrm>
            <a:off x="2641051" y="1637263"/>
            <a:ext cx="3857644" cy="3044264"/>
            <a:chOff x="2641051" y="1637263"/>
            <a:chExt cx="3857644" cy="3044264"/>
          </a:xfrm>
        </p:grpSpPr>
        <p:sp>
          <p:nvSpPr>
            <p:cNvPr id="4" name="TextBox 3"/>
            <p:cNvSpPr txBox="1"/>
            <p:nvPr/>
          </p:nvSpPr>
          <p:spPr>
            <a:xfrm>
              <a:off x="2645304" y="1637263"/>
              <a:ext cx="3853391" cy="461665"/>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我们来看这个样例</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endPar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pic>
          <p:nvPicPr>
            <p:cNvPr id="3" name="图片 2"/>
            <p:cNvPicPr>
              <a:picLocks noChangeAspect="1"/>
            </p:cNvPicPr>
            <p:nvPr/>
          </p:nvPicPr>
          <p:blipFill>
            <a:blip r:embed="rId2"/>
            <a:stretch>
              <a:fillRect/>
            </a:stretch>
          </p:blipFill>
          <p:spPr>
            <a:xfrm>
              <a:off x="2641051" y="2214552"/>
              <a:ext cx="3686175" cy="246697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平面图转对偶图</a:t>
            </a:r>
            <a:endParaRPr lang="zh-CN" altLang="en-US" dirty="0"/>
          </a:p>
        </p:txBody>
      </p:sp>
      <p:sp>
        <p:nvSpPr>
          <p:cNvPr id="4" name="文本框 3"/>
          <p:cNvSpPr txBox="1"/>
          <p:nvPr/>
        </p:nvSpPr>
        <p:spPr>
          <a:xfrm>
            <a:off x="971600" y="1628800"/>
            <a:ext cx="7200800"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所谓平面图，就是一张图（废话），其中所有边不会在除了顶点的地方交叉。</a:t>
            </a:r>
          </a:p>
        </p:txBody>
      </p:sp>
      <p:sp>
        <p:nvSpPr>
          <p:cNvPr id="6" name="文本框 5"/>
          <p:cNvSpPr txBox="1"/>
          <p:nvPr/>
        </p:nvSpPr>
        <p:spPr>
          <a:xfrm>
            <a:off x="3995936" y="3212976"/>
            <a:ext cx="184731" cy="369332"/>
          </a:xfrm>
          <a:prstGeom prst="rect">
            <a:avLst/>
          </a:prstGeom>
          <a:noFill/>
        </p:spPr>
        <p:txBody>
          <a:bodyPr wrap="none" rtlCol="0">
            <a:spAutoFit/>
          </a:bodyPr>
          <a:lstStyle/>
          <a:p>
            <a:endParaRPr lang="zh-CN" altLang="en-US" dirty="0"/>
          </a:p>
        </p:txBody>
      </p:sp>
      <p:grpSp>
        <p:nvGrpSpPr>
          <p:cNvPr id="8" name="组合 7"/>
          <p:cNvGrpSpPr/>
          <p:nvPr/>
        </p:nvGrpSpPr>
        <p:grpSpPr>
          <a:xfrm>
            <a:off x="971600" y="2670959"/>
            <a:ext cx="4536504" cy="2678704"/>
            <a:chOff x="971600" y="2675592"/>
            <a:chExt cx="4536504" cy="2678704"/>
          </a:xfrm>
        </p:grpSpPr>
        <p:sp>
          <p:nvSpPr>
            <p:cNvPr id="5" name="文本框 4"/>
            <p:cNvSpPr txBox="1"/>
            <p:nvPr/>
          </p:nvSpPr>
          <p:spPr>
            <a:xfrm>
              <a:off x="971600" y="2675592"/>
              <a:ext cx="4536504"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smtClean="0"/>
                <a:t>比如说这就是一张平面图：</a:t>
              </a:r>
              <a:endParaRPr lang="zh-CN" altLang="en-US" dirty="0"/>
            </a:p>
          </p:txBody>
        </p:sp>
        <p:pic>
          <p:nvPicPr>
            <p:cNvPr id="7" name="图片 6"/>
            <p:cNvPicPr>
              <a:picLocks noChangeAspect="1"/>
            </p:cNvPicPr>
            <p:nvPr/>
          </p:nvPicPr>
          <p:blipFill>
            <a:blip r:embed="rId2"/>
            <a:stretch>
              <a:fillRect/>
            </a:stretch>
          </p:blipFill>
          <p:spPr>
            <a:xfrm>
              <a:off x="2077238" y="3315946"/>
              <a:ext cx="1895475" cy="2038350"/>
            </a:xfrm>
            <a:prstGeom prst="rect">
              <a:avLst/>
            </a:prstGeom>
          </p:spPr>
        </p:pic>
      </p:grpSp>
    </p:spTree>
    <p:extLst>
      <p:ext uri="{BB962C8B-B14F-4D97-AF65-F5344CB8AC3E}">
        <p14:creationId xmlns:p14="http://schemas.microsoft.com/office/powerpoint/2010/main" val="3540183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平面图转对偶图</a:t>
            </a:r>
            <a:endParaRPr lang="zh-CN" altLang="en-US" dirty="0"/>
          </a:p>
        </p:txBody>
      </p:sp>
      <p:sp>
        <p:nvSpPr>
          <p:cNvPr id="5" name="文本框 4"/>
          <p:cNvSpPr txBox="1"/>
          <p:nvPr/>
        </p:nvSpPr>
        <p:spPr>
          <a:xfrm>
            <a:off x="793562" y="1458421"/>
            <a:ext cx="7416824"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平面图转对偶图，实际上就是把平面图上每个封闭区域都建一个点，若两个封闭区域之间有边隔开，就在这两个点之间连边，权值不变。</a:t>
            </a:r>
          </a:p>
        </p:txBody>
      </p:sp>
      <p:grpSp>
        <p:nvGrpSpPr>
          <p:cNvPr id="9" name="组合 8"/>
          <p:cNvGrpSpPr/>
          <p:nvPr/>
        </p:nvGrpSpPr>
        <p:grpSpPr>
          <a:xfrm>
            <a:off x="793562" y="2924944"/>
            <a:ext cx="6408712" cy="3106420"/>
            <a:chOff x="793562" y="2693655"/>
            <a:chExt cx="6408712" cy="3106420"/>
          </a:xfrm>
        </p:grpSpPr>
        <p:sp>
          <p:nvSpPr>
            <p:cNvPr id="6" name="文本框 5"/>
            <p:cNvSpPr txBox="1"/>
            <p:nvPr/>
          </p:nvSpPr>
          <p:spPr>
            <a:xfrm>
              <a:off x="793562" y="2693655"/>
              <a:ext cx="6408712"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比如刚才这个图转对偶图之后就是这个样子：</a:t>
              </a:r>
            </a:p>
          </p:txBody>
        </p:sp>
        <p:pic>
          <p:nvPicPr>
            <p:cNvPr id="7" name="图片 6"/>
            <p:cNvPicPr>
              <a:picLocks noChangeAspect="1"/>
            </p:cNvPicPr>
            <p:nvPr/>
          </p:nvPicPr>
          <p:blipFill>
            <a:blip r:embed="rId2"/>
            <a:stretch>
              <a:fillRect/>
            </a:stretch>
          </p:blipFill>
          <p:spPr>
            <a:xfrm>
              <a:off x="1115616" y="3190225"/>
              <a:ext cx="1895475" cy="2038350"/>
            </a:xfrm>
            <a:prstGeom prst="rect">
              <a:avLst/>
            </a:prstGeom>
          </p:spPr>
        </p:pic>
        <p:pic>
          <p:nvPicPr>
            <p:cNvPr id="8" name="图片 7"/>
            <p:cNvPicPr>
              <a:picLocks noChangeAspect="1"/>
            </p:cNvPicPr>
            <p:nvPr/>
          </p:nvPicPr>
          <p:blipFill>
            <a:blip r:embed="rId3"/>
            <a:stretch>
              <a:fillRect/>
            </a:stretch>
          </p:blipFill>
          <p:spPr>
            <a:xfrm>
              <a:off x="3203848" y="3190225"/>
              <a:ext cx="2257425" cy="2609850"/>
            </a:xfrm>
            <a:prstGeom prst="rect">
              <a:avLst/>
            </a:prstGeom>
          </p:spPr>
        </p:pic>
      </p:grpSp>
    </p:spTree>
    <p:extLst>
      <p:ext uri="{BB962C8B-B14F-4D97-AF65-F5344CB8AC3E}">
        <p14:creationId xmlns:p14="http://schemas.microsoft.com/office/powerpoint/2010/main" val="997455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最小割的另一种求法</a:t>
            </a:r>
            <a:endParaRPr lang="zh-CN" altLang="en-US" dirty="0"/>
          </a:p>
        </p:txBody>
      </p:sp>
      <p:sp>
        <p:nvSpPr>
          <p:cNvPr id="4" name="文本框 3"/>
          <p:cNvSpPr txBox="1"/>
          <p:nvPr/>
        </p:nvSpPr>
        <p:spPr>
          <a:xfrm>
            <a:off x="1043608" y="1628800"/>
            <a:ext cx="676875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然后，我们只需要在对偶图上跑最短路即可求出最小割。</a:t>
            </a:r>
          </a:p>
        </p:txBody>
      </p:sp>
      <p:sp>
        <p:nvSpPr>
          <p:cNvPr id="5" name="文本框 4"/>
          <p:cNvSpPr txBox="1"/>
          <p:nvPr/>
        </p:nvSpPr>
        <p:spPr>
          <a:xfrm>
            <a:off x="1043608" y="2670959"/>
            <a:ext cx="676875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又因为最大流等于最小割，所以某些题目可以用这种方法优化时间复杂度。</a:t>
            </a:r>
          </a:p>
        </p:txBody>
      </p:sp>
    </p:spTree>
    <p:extLst>
      <p:ext uri="{BB962C8B-B14F-4D97-AF65-F5344CB8AC3E}">
        <p14:creationId xmlns:p14="http://schemas.microsoft.com/office/powerpoint/2010/main" val="534100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费用流是什么？</a:t>
            </a:r>
            <a:endParaRPr lang="zh-CN" altLang="en-US" dirty="0"/>
          </a:p>
        </p:txBody>
      </p:sp>
      <p:sp>
        <p:nvSpPr>
          <p:cNvPr id="2" name="文本框 1"/>
          <p:cNvSpPr txBox="1"/>
          <p:nvPr/>
        </p:nvSpPr>
        <p:spPr>
          <a:xfrm>
            <a:off x="755576" y="1556792"/>
            <a:ext cx="7931224"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所谓费用流，就是每条边除了流量，还有一个</a:t>
            </a:r>
            <a:r>
              <a:rPr lang="zh-CN" altLang="en-US" dirty="0" smtClean="0"/>
              <a:t>费用，该边的总费用就是流量乘费用。</a:t>
            </a:r>
            <a:r>
              <a:rPr lang="zh-CN" altLang="en-US" dirty="0"/>
              <a:t>在保证流量最大的前提下，使得费用最小。</a:t>
            </a:r>
          </a:p>
        </p:txBody>
      </p:sp>
      <p:grpSp>
        <p:nvGrpSpPr>
          <p:cNvPr id="6" name="组合 5"/>
          <p:cNvGrpSpPr/>
          <p:nvPr/>
        </p:nvGrpSpPr>
        <p:grpSpPr>
          <a:xfrm>
            <a:off x="755576" y="2896275"/>
            <a:ext cx="3143250" cy="3515469"/>
            <a:chOff x="755576" y="2526943"/>
            <a:chExt cx="3143250" cy="3515469"/>
          </a:xfrm>
        </p:grpSpPr>
        <p:sp>
          <p:nvSpPr>
            <p:cNvPr id="3" name="文本框 2"/>
            <p:cNvSpPr txBox="1"/>
            <p:nvPr/>
          </p:nvSpPr>
          <p:spPr>
            <a:xfrm>
              <a:off x="755576" y="2526943"/>
              <a:ext cx="3143250"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我们来举个栗子</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755576" y="3127762"/>
              <a:ext cx="3143250" cy="2914650"/>
            </a:xfrm>
            <a:prstGeom prst="rect">
              <a:avLst/>
            </a:prstGeom>
          </p:spPr>
        </p:pic>
      </p:grpSp>
      <p:sp>
        <p:nvSpPr>
          <p:cNvPr id="7" name="文本框 6"/>
          <p:cNvSpPr txBox="1"/>
          <p:nvPr/>
        </p:nvSpPr>
        <p:spPr>
          <a:xfrm>
            <a:off x="4222304" y="2896275"/>
            <a:ext cx="4464496"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这个图的最大流就是</a:t>
            </a:r>
            <a:r>
              <a:rPr lang="en-US" altLang="zh-CN" dirty="0"/>
              <a:t>50</a:t>
            </a:r>
            <a:r>
              <a:rPr lang="zh-CN" altLang="en-US" dirty="0"/>
              <a:t>，最小费用就是</a:t>
            </a:r>
            <a:r>
              <a:rPr lang="en-US" altLang="zh-CN" dirty="0"/>
              <a:t>280</a:t>
            </a:r>
            <a:r>
              <a:rPr lang="zh-CN" altLang="en-US" dirty="0"/>
              <a:t>。</a:t>
            </a:r>
          </a:p>
        </p:txBody>
      </p:sp>
    </p:spTree>
    <p:extLst>
      <p:ext uri="{BB962C8B-B14F-4D97-AF65-F5344CB8AC3E}">
        <p14:creationId xmlns:p14="http://schemas.microsoft.com/office/powerpoint/2010/main" val="3728283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080" y="25475"/>
            <a:ext cx="8229600" cy="1143000"/>
          </a:xfrm>
        </p:spPr>
        <p:txBody>
          <a:bodyPr/>
          <a:lstStyle/>
          <a:p>
            <a:r>
              <a:rPr lang="zh-CN" altLang="en-US" dirty="0" smtClean="0"/>
              <a:t>费用流怎么求？</a:t>
            </a:r>
            <a:endParaRPr lang="zh-CN" altLang="en-US" dirty="0"/>
          </a:p>
        </p:txBody>
      </p:sp>
      <p:sp>
        <p:nvSpPr>
          <p:cNvPr id="4" name="文本框 3"/>
          <p:cNvSpPr txBox="1"/>
          <p:nvPr/>
        </p:nvSpPr>
        <p:spPr>
          <a:xfrm>
            <a:off x="815464" y="1340768"/>
            <a:ext cx="6696744"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我们考虑一下怎么求这个东西。</a:t>
            </a:r>
          </a:p>
        </p:txBody>
      </p:sp>
      <p:sp>
        <p:nvSpPr>
          <p:cNvPr id="5" name="文本框 4"/>
          <p:cNvSpPr txBox="1"/>
          <p:nvPr/>
        </p:nvSpPr>
        <p:spPr>
          <a:xfrm>
            <a:off x="815464" y="1974726"/>
            <a:ext cx="7632848"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让我们先回顾一下之前的</a:t>
            </a:r>
            <a:r>
              <a:rPr lang="en-US" altLang="zh-CN" dirty="0"/>
              <a:t>EK</a:t>
            </a:r>
            <a:r>
              <a:rPr lang="zh-CN" altLang="en-US" dirty="0"/>
              <a:t>算法：</a:t>
            </a:r>
            <a:r>
              <a:rPr lang="en-US" altLang="zh-CN" dirty="0"/>
              <a:t>BFS</a:t>
            </a:r>
            <a:r>
              <a:rPr lang="zh-CN" altLang="en-US" dirty="0"/>
              <a:t>出一条边，然后把它增广了。</a:t>
            </a:r>
          </a:p>
        </p:txBody>
      </p:sp>
      <p:sp>
        <p:nvSpPr>
          <p:cNvPr id="6" name="文本框 5"/>
          <p:cNvSpPr txBox="1"/>
          <p:nvPr/>
        </p:nvSpPr>
        <p:spPr>
          <a:xfrm>
            <a:off x="815464" y="2978016"/>
            <a:ext cx="7632848"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我们考虑费用最小这个条件怎么实现。由于是最小，我们很容易想到最短路算法。</a:t>
            </a:r>
          </a:p>
        </p:txBody>
      </p:sp>
      <p:sp>
        <p:nvSpPr>
          <p:cNvPr id="7" name="文本框 6"/>
          <p:cNvSpPr txBox="1"/>
          <p:nvPr/>
        </p:nvSpPr>
        <p:spPr>
          <a:xfrm>
            <a:off x="815464" y="3981306"/>
            <a:ext cx="748883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然后我们把</a:t>
            </a:r>
            <a:r>
              <a:rPr lang="en-US" altLang="zh-CN" dirty="0"/>
              <a:t>EK</a:t>
            </a:r>
            <a:r>
              <a:rPr lang="zh-CN" altLang="en-US" dirty="0"/>
              <a:t>中的</a:t>
            </a:r>
            <a:r>
              <a:rPr lang="en-US" altLang="zh-CN" dirty="0"/>
              <a:t>BFS</a:t>
            </a:r>
            <a:r>
              <a:rPr lang="zh-CN" altLang="en-US" dirty="0"/>
              <a:t>换成</a:t>
            </a:r>
            <a:r>
              <a:rPr lang="en-US" altLang="zh-CN" dirty="0"/>
              <a:t>SPFA</a:t>
            </a:r>
            <a:r>
              <a:rPr lang="zh-CN" altLang="en-US" dirty="0"/>
              <a:t>，就可以保证费用最小了。</a:t>
            </a:r>
          </a:p>
        </p:txBody>
      </p:sp>
      <p:sp>
        <p:nvSpPr>
          <p:cNvPr id="8" name="文本框 7"/>
          <p:cNvSpPr txBox="1"/>
          <p:nvPr/>
        </p:nvSpPr>
        <p:spPr>
          <a:xfrm>
            <a:off x="815464" y="5987886"/>
            <a:ext cx="554461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代码</a:t>
            </a:r>
            <a:r>
              <a:rPr lang="zh-CN" altLang="en-US" dirty="0" smtClean="0"/>
              <a:t>在</a:t>
            </a:r>
            <a:r>
              <a:rPr lang="zh-CN" altLang="en-US" dirty="0" smtClean="0">
                <a:hlinkClick r:id="rId2"/>
              </a:rPr>
              <a:t>此</a:t>
            </a:r>
            <a:endParaRPr lang="zh-CN" altLang="en-US" dirty="0"/>
          </a:p>
        </p:txBody>
      </p:sp>
      <p:sp>
        <p:nvSpPr>
          <p:cNvPr id="9" name="文本框 8"/>
          <p:cNvSpPr txBox="1"/>
          <p:nvPr/>
        </p:nvSpPr>
        <p:spPr>
          <a:xfrm>
            <a:off x="815464" y="4984596"/>
            <a:ext cx="7344816"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注意：建反向边的时候把要费用改成相反数，表示流回去的流量会退钱。</a:t>
            </a:r>
          </a:p>
        </p:txBody>
      </p:sp>
    </p:spTree>
    <p:extLst>
      <p:ext uri="{BB962C8B-B14F-4D97-AF65-F5344CB8AC3E}">
        <p14:creationId xmlns:p14="http://schemas.microsoft.com/office/powerpoint/2010/main" val="251283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费用流怎么求？</a:t>
            </a:r>
            <a:endParaRPr lang="zh-CN" altLang="en-US" dirty="0"/>
          </a:p>
        </p:txBody>
      </p:sp>
      <p:sp>
        <p:nvSpPr>
          <p:cNvPr id="4" name="文本框 3"/>
          <p:cNvSpPr txBox="1"/>
          <p:nvPr/>
        </p:nvSpPr>
        <p:spPr>
          <a:xfrm>
            <a:off x="752524" y="1718859"/>
            <a:ext cx="7776864" cy="904863"/>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好我们现在已经会求最小费用最大流了。</a:t>
            </a:r>
            <a:endParaRPr lang="en-US" altLang="zh-CN" dirty="0"/>
          </a:p>
          <a:p>
            <a:r>
              <a:rPr lang="zh-CN" altLang="en-US" dirty="0"/>
              <a:t>那么我们要求最大费用最大流怎么办？</a:t>
            </a:r>
          </a:p>
        </p:txBody>
      </p:sp>
      <p:sp>
        <p:nvSpPr>
          <p:cNvPr id="5" name="文本框 4"/>
          <p:cNvSpPr txBox="1"/>
          <p:nvPr/>
        </p:nvSpPr>
        <p:spPr>
          <a:xfrm>
            <a:off x="752524" y="2924944"/>
            <a:ext cx="7488832"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一种很显然的方法是</a:t>
            </a:r>
            <a:r>
              <a:rPr lang="en-US" altLang="zh-CN" dirty="0"/>
              <a:t>SPFA</a:t>
            </a:r>
            <a:r>
              <a:rPr lang="zh-CN" altLang="en-US" dirty="0"/>
              <a:t>跑最长路。</a:t>
            </a:r>
          </a:p>
        </p:txBody>
      </p:sp>
      <p:sp>
        <p:nvSpPr>
          <p:cNvPr id="6" name="文本框 5"/>
          <p:cNvSpPr txBox="1"/>
          <p:nvPr/>
        </p:nvSpPr>
        <p:spPr>
          <a:xfrm>
            <a:off x="752524" y="3687831"/>
            <a:ext cx="7920880"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另一种很显然的方法是把所有费用取反，然后跑普通费用流，然后把答案取反。</a:t>
            </a:r>
          </a:p>
        </p:txBody>
      </p:sp>
    </p:spTree>
    <p:extLst>
      <p:ext uri="{BB962C8B-B14F-4D97-AF65-F5344CB8AC3E}">
        <p14:creationId xmlns:p14="http://schemas.microsoft.com/office/powerpoint/2010/main" val="2811831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P1004 </a:t>
            </a:r>
            <a:r>
              <a:rPr lang="zh-CN" altLang="en-US" dirty="0" smtClean="0"/>
              <a:t>方格取数</a:t>
            </a:r>
            <a:endParaRPr lang="zh-CN" altLang="en-US" dirty="0"/>
          </a:p>
        </p:txBody>
      </p:sp>
      <p:sp>
        <p:nvSpPr>
          <p:cNvPr id="4" name="文本框 3"/>
          <p:cNvSpPr txBox="1"/>
          <p:nvPr/>
        </p:nvSpPr>
        <p:spPr>
          <a:xfrm>
            <a:off x="935596" y="1599475"/>
            <a:ext cx="7272808"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题目大意：有一个</a:t>
            </a:r>
            <a:r>
              <a:rPr lang="en-US" altLang="zh-CN" dirty="0"/>
              <a:t>N</a:t>
            </a:r>
            <a:r>
              <a:rPr lang="zh-CN" altLang="en-US" dirty="0"/>
              <a:t>*</a:t>
            </a:r>
            <a:r>
              <a:rPr lang="en-US" altLang="zh-CN" dirty="0"/>
              <a:t>N</a:t>
            </a:r>
            <a:r>
              <a:rPr lang="zh-CN" altLang="en-US" dirty="0"/>
              <a:t>的方格，其中某一些格子是数，某一些格子是</a:t>
            </a:r>
            <a:r>
              <a:rPr lang="en-US" altLang="zh-CN" dirty="0"/>
              <a:t>0</a:t>
            </a:r>
            <a:r>
              <a:rPr lang="zh-CN" altLang="en-US" dirty="0"/>
              <a:t>。要求从左上走到右下两次，使得两次取出的数的和最大。</a:t>
            </a:r>
          </a:p>
        </p:txBody>
      </p:sp>
      <p:sp>
        <p:nvSpPr>
          <p:cNvPr id="5" name="文本框 4"/>
          <p:cNvSpPr txBox="1"/>
          <p:nvPr/>
        </p:nvSpPr>
        <p:spPr>
          <a:xfrm>
            <a:off x="935596" y="3625143"/>
            <a:ext cx="716479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我们考虑怎么用费用流过这题。</a:t>
            </a:r>
          </a:p>
        </p:txBody>
      </p:sp>
      <p:sp>
        <p:nvSpPr>
          <p:cNvPr id="6" name="文本框 5"/>
          <p:cNvSpPr txBox="1"/>
          <p:nvPr/>
        </p:nvSpPr>
        <p:spPr>
          <a:xfrm>
            <a:off x="935596" y="4268645"/>
            <a:ext cx="7272808"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首先拆点，入点和出点间连边，权值为格子上的数，容量为</a:t>
            </a:r>
            <a:r>
              <a:rPr lang="en-US" altLang="zh-CN" dirty="0"/>
              <a:t>1</a:t>
            </a:r>
            <a:r>
              <a:rPr lang="zh-CN" altLang="en-US" dirty="0"/>
              <a:t>。从左上到右下连边。左上连源点，容量为</a:t>
            </a:r>
            <a:r>
              <a:rPr lang="en-US" altLang="zh-CN" dirty="0"/>
              <a:t>2</a:t>
            </a:r>
            <a:r>
              <a:rPr lang="zh-CN" altLang="en-US" dirty="0"/>
              <a:t>，表示两条路。右下连汇点。跑最大费用最大流即可。</a:t>
            </a:r>
          </a:p>
        </p:txBody>
      </p:sp>
      <p:sp>
        <p:nvSpPr>
          <p:cNvPr id="3" name="文本框 2"/>
          <p:cNvSpPr txBox="1"/>
          <p:nvPr/>
        </p:nvSpPr>
        <p:spPr>
          <a:xfrm>
            <a:off x="935596" y="2981641"/>
            <a:ext cx="716479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en-US" altLang="zh-CN" dirty="0"/>
              <a:t>DP</a:t>
            </a:r>
            <a:r>
              <a:rPr lang="zh-CN" altLang="en-US" dirty="0"/>
              <a:t>大佬：这不是一道</a:t>
            </a:r>
            <a:r>
              <a:rPr lang="en-US" altLang="zh-CN" dirty="0"/>
              <a:t>DP</a:t>
            </a:r>
            <a:r>
              <a:rPr lang="zh-CN" altLang="en-US" dirty="0"/>
              <a:t>大水题吗？用费用流干嘛！</a:t>
            </a:r>
          </a:p>
        </p:txBody>
      </p:sp>
    </p:spTree>
    <p:extLst>
      <p:ext uri="{BB962C8B-B14F-4D97-AF65-F5344CB8AC3E}">
        <p14:creationId xmlns:p14="http://schemas.microsoft.com/office/powerpoint/2010/main" val="876056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洛谷</a:t>
            </a:r>
            <a:r>
              <a:rPr lang="en-US" altLang="zh-CN" dirty="0" smtClean="0"/>
              <a:t>P2045 </a:t>
            </a:r>
            <a:r>
              <a:rPr lang="zh-CN" altLang="en-US" dirty="0" smtClean="0"/>
              <a:t>方格取数加强版</a:t>
            </a:r>
            <a:endParaRPr lang="zh-CN" altLang="en-US" dirty="0"/>
          </a:p>
        </p:txBody>
      </p:sp>
      <p:sp>
        <p:nvSpPr>
          <p:cNvPr id="4" name="文本框 3"/>
          <p:cNvSpPr txBox="1"/>
          <p:nvPr/>
        </p:nvSpPr>
        <p:spPr>
          <a:xfrm>
            <a:off x="935596" y="1599475"/>
            <a:ext cx="7272808"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题目大意：有一个</a:t>
            </a:r>
            <a:r>
              <a:rPr lang="en-US" altLang="zh-CN" dirty="0"/>
              <a:t>N</a:t>
            </a:r>
            <a:r>
              <a:rPr lang="zh-CN" altLang="en-US" dirty="0"/>
              <a:t>*</a:t>
            </a:r>
            <a:r>
              <a:rPr lang="en-US" altLang="zh-CN" dirty="0"/>
              <a:t>N</a:t>
            </a:r>
            <a:r>
              <a:rPr lang="zh-CN" altLang="en-US" dirty="0"/>
              <a:t>的方格，其中某一些格子是数，某一些格子是</a:t>
            </a:r>
            <a:r>
              <a:rPr lang="en-US" altLang="zh-CN" dirty="0"/>
              <a:t>0</a:t>
            </a:r>
            <a:r>
              <a:rPr lang="zh-CN" altLang="en-US" dirty="0"/>
              <a:t>。要求从左上走到右</a:t>
            </a:r>
            <a:r>
              <a:rPr lang="zh-CN" altLang="en-US" dirty="0" smtClean="0"/>
              <a:t>下</a:t>
            </a:r>
            <a:r>
              <a:rPr lang="en-US" altLang="zh-CN" dirty="0" smtClean="0"/>
              <a:t>K</a:t>
            </a:r>
            <a:r>
              <a:rPr lang="zh-CN" altLang="en-US" dirty="0" smtClean="0"/>
              <a:t>次</a:t>
            </a:r>
            <a:r>
              <a:rPr lang="zh-CN" altLang="en-US" dirty="0"/>
              <a:t>，</a:t>
            </a:r>
            <a:r>
              <a:rPr lang="zh-CN" altLang="en-US" dirty="0" smtClean="0"/>
              <a:t>使得</a:t>
            </a:r>
            <a:r>
              <a:rPr lang="en-US" altLang="zh-CN" dirty="0" smtClean="0"/>
              <a:t>K</a:t>
            </a:r>
            <a:r>
              <a:rPr lang="zh-CN" altLang="en-US" dirty="0" smtClean="0"/>
              <a:t>次</a:t>
            </a:r>
            <a:r>
              <a:rPr lang="zh-CN" altLang="en-US" dirty="0"/>
              <a:t>取出的数的和最大。</a:t>
            </a:r>
          </a:p>
        </p:txBody>
      </p:sp>
      <p:sp>
        <p:nvSpPr>
          <p:cNvPr id="5" name="文本框 4"/>
          <p:cNvSpPr txBox="1"/>
          <p:nvPr/>
        </p:nvSpPr>
        <p:spPr>
          <a:xfrm>
            <a:off x="935596" y="3279613"/>
            <a:ext cx="716479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由于有</a:t>
            </a:r>
            <a:r>
              <a:rPr lang="en-US" altLang="zh-CN" dirty="0"/>
              <a:t>K</a:t>
            </a:r>
            <a:r>
              <a:rPr lang="zh-CN" altLang="en-US" dirty="0"/>
              <a:t>条路经，所以</a:t>
            </a:r>
            <a:r>
              <a:rPr lang="en-US" altLang="zh-CN" dirty="0"/>
              <a:t>DP</a:t>
            </a:r>
            <a:r>
              <a:rPr lang="zh-CN" altLang="en-US" dirty="0"/>
              <a:t>肯定是不行的。</a:t>
            </a:r>
          </a:p>
        </p:txBody>
      </p:sp>
      <p:sp>
        <p:nvSpPr>
          <p:cNvPr id="6" name="文本框 5"/>
          <p:cNvSpPr txBox="1"/>
          <p:nvPr/>
        </p:nvSpPr>
        <p:spPr>
          <a:xfrm>
            <a:off x="935596" y="4221087"/>
            <a:ext cx="7560840"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考虑我们之前的费用流做法，我们只要把源点连的边容量改成</a:t>
            </a:r>
            <a:r>
              <a:rPr lang="en-US" altLang="zh-CN" dirty="0"/>
              <a:t>K</a:t>
            </a:r>
            <a:r>
              <a:rPr lang="zh-CN" altLang="en-US" dirty="0"/>
              <a:t>就行了。</a:t>
            </a:r>
          </a:p>
        </p:txBody>
      </p:sp>
    </p:spTree>
    <p:extLst>
      <p:ext uri="{BB962C8B-B14F-4D97-AF65-F5344CB8AC3E}">
        <p14:creationId xmlns:p14="http://schemas.microsoft.com/office/powerpoint/2010/main" val="13008182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r>
              <a:rPr lang="zh-CN" altLang="en-US" dirty="0"/>
              <a:t>洛谷</a:t>
            </a:r>
            <a:r>
              <a:rPr lang="en-US" altLang="zh-CN" dirty="0"/>
              <a:t>P4014 </a:t>
            </a:r>
            <a:r>
              <a:rPr lang="zh-CN" altLang="en-US" dirty="0"/>
              <a:t>分配问题</a:t>
            </a:r>
          </a:p>
        </p:txBody>
      </p:sp>
      <p:sp>
        <p:nvSpPr>
          <p:cNvPr id="4" name="文本框 3"/>
          <p:cNvSpPr txBox="1"/>
          <p:nvPr/>
        </p:nvSpPr>
        <p:spPr>
          <a:xfrm>
            <a:off x="755576" y="1556792"/>
            <a:ext cx="7632848"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题目大意：有</a:t>
            </a:r>
            <a:r>
              <a:rPr lang="en-US" altLang="zh-CN" dirty="0"/>
              <a:t>n</a:t>
            </a:r>
            <a:r>
              <a:rPr lang="zh-CN" altLang="en-US" dirty="0"/>
              <a:t>件工作要分配给</a:t>
            </a:r>
            <a:r>
              <a:rPr lang="en-US" altLang="zh-CN" dirty="0"/>
              <a:t>n</a:t>
            </a:r>
            <a:r>
              <a:rPr lang="zh-CN" altLang="en-US" dirty="0"/>
              <a:t>个人做。第</a:t>
            </a:r>
            <a:r>
              <a:rPr lang="en-US" altLang="zh-CN" dirty="0" err="1"/>
              <a:t>i</a:t>
            </a:r>
            <a:r>
              <a:rPr lang="zh-CN" altLang="en-US" dirty="0"/>
              <a:t>个人做第</a:t>
            </a:r>
            <a:r>
              <a:rPr lang="en-US" altLang="zh-CN" dirty="0"/>
              <a:t>j</a:t>
            </a:r>
            <a:r>
              <a:rPr lang="zh-CN" altLang="en-US" dirty="0"/>
              <a:t>件</a:t>
            </a:r>
            <a:r>
              <a:rPr lang="zh-CN" altLang="en-US" dirty="0" smtClean="0"/>
              <a:t>工作有一定的收益。使</a:t>
            </a:r>
            <a:r>
              <a:rPr lang="zh-CN" altLang="en-US" dirty="0"/>
              <a:t>产生的总效益</a:t>
            </a:r>
            <a:r>
              <a:rPr lang="zh-CN" altLang="en-US" dirty="0" smtClean="0"/>
              <a:t>最大</a:t>
            </a:r>
            <a:r>
              <a:rPr lang="en-US" altLang="zh-CN" dirty="0" smtClean="0"/>
              <a:t>/</a:t>
            </a:r>
            <a:r>
              <a:rPr lang="zh-CN" altLang="en-US" dirty="0" smtClean="0"/>
              <a:t>最小。</a:t>
            </a:r>
            <a:endParaRPr lang="zh-CN" altLang="en-US" dirty="0"/>
          </a:p>
        </p:txBody>
      </p:sp>
      <p:sp>
        <p:nvSpPr>
          <p:cNvPr id="6" name="文本框 5"/>
          <p:cNvSpPr txBox="1"/>
          <p:nvPr/>
        </p:nvSpPr>
        <p:spPr>
          <a:xfrm>
            <a:off x="755576" y="2526943"/>
            <a:ext cx="7951216" cy="208672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smtClean="0"/>
              <a:t>源点向</a:t>
            </a:r>
            <a:r>
              <a:rPr lang="zh-CN" altLang="en-US" dirty="0"/>
              <a:t>每个人连一条容量</a:t>
            </a:r>
            <a:r>
              <a:rPr lang="en-US" altLang="zh-CN" dirty="0"/>
              <a:t>1</a:t>
            </a:r>
            <a:r>
              <a:rPr lang="zh-CN" altLang="en-US" dirty="0"/>
              <a:t>，费用</a:t>
            </a:r>
            <a:r>
              <a:rPr lang="en-US" altLang="zh-CN" dirty="0"/>
              <a:t>0</a:t>
            </a:r>
            <a:r>
              <a:rPr lang="zh-CN" altLang="en-US" dirty="0"/>
              <a:t>的</a:t>
            </a:r>
            <a:r>
              <a:rPr lang="zh-CN" altLang="en-US" dirty="0" smtClean="0"/>
              <a:t>边</a:t>
            </a:r>
            <a:r>
              <a:rPr lang="zh-CN" altLang="en-US" dirty="0"/>
              <a:t>，</a:t>
            </a:r>
            <a:r>
              <a:rPr lang="zh-CN" altLang="en-US" dirty="0" smtClean="0"/>
              <a:t>每个人</a:t>
            </a:r>
            <a:r>
              <a:rPr lang="zh-CN" altLang="en-US" dirty="0"/>
              <a:t>向每个工作连一条容量为</a:t>
            </a:r>
            <a:r>
              <a:rPr lang="en-US" altLang="zh-CN" dirty="0"/>
              <a:t>1</a:t>
            </a:r>
            <a:r>
              <a:rPr lang="zh-CN" altLang="en-US" dirty="0"/>
              <a:t>，费用</a:t>
            </a:r>
            <a:r>
              <a:rPr lang="zh-CN" altLang="en-US" dirty="0" smtClean="0"/>
              <a:t>为</a:t>
            </a:r>
            <a:r>
              <a:rPr lang="zh-CN" altLang="en-US" dirty="0"/>
              <a:t>收益</a:t>
            </a:r>
            <a:r>
              <a:rPr lang="zh-CN" altLang="en-US" dirty="0" smtClean="0"/>
              <a:t>的边</a:t>
            </a:r>
            <a:r>
              <a:rPr lang="zh-CN" altLang="en-US" dirty="0"/>
              <a:t>，</a:t>
            </a:r>
            <a:r>
              <a:rPr lang="zh-CN" altLang="en-US" dirty="0" smtClean="0"/>
              <a:t>工作</a:t>
            </a:r>
            <a:r>
              <a:rPr lang="zh-CN" altLang="en-US" dirty="0"/>
              <a:t>向汇点连一条容量为</a:t>
            </a:r>
            <a:r>
              <a:rPr lang="en-US" altLang="zh-CN" dirty="0"/>
              <a:t>1</a:t>
            </a:r>
            <a:r>
              <a:rPr lang="zh-CN" altLang="en-US" dirty="0"/>
              <a:t>，费用为</a:t>
            </a:r>
            <a:r>
              <a:rPr lang="en-US" altLang="zh-CN" dirty="0"/>
              <a:t>0</a:t>
            </a:r>
            <a:r>
              <a:rPr lang="zh-CN" altLang="en-US" dirty="0"/>
              <a:t>的边。</a:t>
            </a:r>
            <a:endParaRPr lang="en-US" altLang="zh-CN" dirty="0"/>
          </a:p>
          <a:p>
            <a:endParaRPr lang="en-US" altLang="zh-CN" dirty="0"/>
          </a:p>
          <a:p>
            <a:r>
              <a:rPr lang="zh-CN" altLang="en-US" dirty="0"/>
              <a:t>分别跑一下最大费用最大流和最小费用最大流。</a:t>
            </a:r>
            <a:endParaRPr lang="en-US" altLang="zh-CN" dirty="0"/>
          </a:p>
        </p:txBody>
      </p:sp>
    </p:spTree>
    <p:extLst>
      <p:ext uri="{BB962C8B-B14F-4D97-AF65-F5344CB8AC3E}">
        <p14:creationId xmlns:p14="http://schemas.microsoft.com/office/powerpoint/2010/main" val="3260153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r>
              <a:rPr lang="zh-CN" altLang="en-US" dirty="0"/>
              <a:t>洛谷</a:t>
            </a:r>
            <a:r>
              <a:rPr lang="en-US" altLang="zh-CN" dirty="0"/>
              <a:t>P1251 </a:t>
            </a:r>
            <a:r>
              <a:rPr lang="zh-CN" altLang="en-US" dirty="0"/>
              <a:t>餐巾计划问题</a:t>
            </a:r>
          </a:p>
        </p:txBody>
      </p:sp>
      <p:sp>
        <p:nvSpPr>
          <p:cNvPr id="4" name="文本框 3"/>
          <p:cNvSpPr txBox="1"/>
          <p:nvPr/>
        </p:nvSpPr>
        <p:spPr>
          <a:xfrm>
            <a:off x="539552" y="1556792"/>
            <a:ext cx="8003232"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题目大意</a:t>
            </a:r>
            <a:r>
              <a:rPr lang="zh-CN" altLang="en-US" dirty="0" smtClean="0"/>
              <a:t>：每天需要一定量的毛巾。可以买、快洗、慢洗或放着以后洗。求满足要求的最小花费。</a:t>
            </a:r>
            <a:endParaRPr lang="zh-CN" altLang="en-US" sz="1800" dirty="0"/>
          </a:p>
        </p:txBody>
      </p:sp>
      <p:sp>
        <p:nvSpPr>
          <p:cNvPr id="3" name="文本框 2"/>
          <p:cNvSpPr txBox="1"/>
          <p:nvPr/>
        </p:nvSpPr>
        <p:spPr>
          <a:xfrm>
            <a:off x="539552" y="2636912"/>
            <a:ext cx="8003232" cy="1200329"/>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首先我们先把每个点拆成早上和晚上</a:t>
            </a:r>
            <a:r>
              <a:rPr lang="zh-CN" altLang="en-US" dirty="0" smtClean="0"/>
              <a:t>。每天晚上从源点得到</a:t>
            </a:r>
            <a:r>
              <a:rPr lang="en-US" altLang="zh-CN" dirty="0"/>
              <a:t>x</a:t>
            </a:r>
            <a:r>
              <a:rPr lang="zh-CN" altLang="en-US" dirty="0" smtClean="0"/>
              <a:t>条脏毛巾，早上向汇点输出</a:t>
            </a:r>
            <a:r>
              <a:rPr lang="en-US" altLang="zh-CN" dirty="0" smtClean="0"/>
              <a:t>x</a:t>
            </a:r>
            <a:r>
              <a:rPr lang="zh-CN" altLang="en-US" dirty="0" smtClean="0"/>
              <a:t>条干净毛巾。这样当流满的时候就表示毛巾够用。</a:t>
            </a:r>
            <a:endParaRPr lang="zh-CN" altLang="en-US" dirty="0"/>
          </a:p>
        </p:txBody>
      </p:sp>
      <p:sp>
        <p:nvSpPr>
          <p:cNvPr id="6" name="文本框 5"/>
          <p:cNvSpPr txBox="1"/>
          <p:nvPr/>
        </p:nvSpPr>
        <p:spPr>
          <a:xfrm>
            <a:off x="539552" y="4086364"/>
            <a:ext cx="7859216" cy="830997"/>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然后从每天晚上分别向快洗、慢洗完的那天早上连边。每天晚上向第二天晚上连边，表示放着不洗。</a:t>
            </a:r>
          </a:p>
        </p:txBody>
      </p:sp>
      <p:sp>
        <p:nvSpPr>
          <p:cNvPr id="7" name="文本框 6"/>
          <p:cNvSpPr txBox="1"/>
          <p:nvPr/>
        </p:nvSpPr>
        <p:spPr>
          <a:xfrm>
            <a:off x="539552" y="5166484"/>
            <a:ext cx="7715200"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然后从源点向每天早上连边，表示买毛巾。</a:t>
            </a:r>
          </a:p>
        </p:txBody>
      </p:sp>
      <p:sp>
        <p:nvSpPr>
          <p:cNvPr id="8" name="文本框 7"/>
          <p:cNvSpPr txBox="1"/>
          <p:nvPr/>
        </p:nvSpPr>
        <p:spPr>
          <a:xfrm>
            <a:off x="539552" y="5877272"/>
            <a:ext cx="7859216" cy="461665"/>
          </a:xfrm>
          <a:prstGeom prst="rect">
            <a:avLst/>
          </a:prstGeom>
          <a:noFill/>
        </p:spPr>
        <p:txBody>
          <a:bodyPr vert="horz" wrap="square" rtlCol="0">
            <a:spAutoFit/>
          </a:bodyPr>
          <a:lstStyle>
            <a:defPPr>
              <a:defRPr lang="zh-CN"/>
            </a:defPPr>
            <a:lvl1pPr indent="0">
              <a:spcBef>
                <a:spcPct val="20000"/>
              </a:spcBef>
              <a:buClr>
                <a:schemeClr val="tx1">
                  <a:shade val="95000"/>
                </a:schemeClr>
              </a:buClr>
              <a:buSzPct val="65000"/>
              <a:buFont typeface="Wingdings 2" panose="05020102010507070707"/>
              <a:buNone/>
              <a:defRPr kumimoji="0" sz="24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marL="868680" indent="-283210">
              <a:spcBef>
                <a:spcPct val="20000"/>
              </a:spcBef>
              <a:buClr>
                <a:schemeClr val="tx1"/>
              </a:buClr>
              <a:buSzPct val="80000"/>
              <a:buFont typeface="Wingdings 2" panose="05020102010507070707"/>
              <a:buChar char=""/>
              <a:defRPr kumimoji="0" sz="2400"/>
            </a:lvl2pPr>
            <a:lvl3pPr marL="1134110" indent="-228600">
              <a:spcBef>
                <a:spcPct val="20000"/>
              </a:spcBef>
              <a:buClr>
                <a:schemeClr val="tx1"/>
              </a:buClr>
              <a:buSzPct val="95000"/>
              <a:buFont typeface="Wingdings" panose="05000000000000000000"/>
              <a:buChar char=""/>
              <a:defRPr kumimoji="0" sz="2200"/>
            </a:lvl3pPr>
            <a:lvl4pPr marL="1353185" indent="-182880">
              <a:spcBef>
                <a:spcPct val="20000"/>
              </a:spcBef>
              <a:buClr>
                <a:schemeClr val="tx1"/>
              </a:buClr>
              <a:buSzPct val="100000"/>
              <a:buFont typeface="Wingdings 3" panose="05040102010807070707"/>
              <a:buChar char=""/>
              <a:defRPr kumimoji="0" sz="2000"/>
            </a:lvl4pPr>
            <a:lvl5pPr marL="1545590" indent="-182880">
              <a:spcBef>
                <a:spcPct val="20000"/>
              </a:spcBef>
              <a:buClr>
                <a:schemeClr val="tx1"/>
              </a:buClr>
              <a:buFont typeface="Wingdings 2" panose="05020102010507070707"/>
              <a:buChar char=""/>
              <a:defRPr kumimoji="0" sz="2000"/>
            </a:lvl5pPr>
            <a:lvl6pPr marL="1764665" indent="-182880">
              <a:spcBef>
                <a:spcPct val="20000"/>
              </a:spcBef>
              <a:buClr>
                <a:schemeClr val="tx1"/>
              </a:buClr>
              <a:buFont typeface="Wingdings 3" panose="05040102010807070707"/>
              <a:buChar char=""/>
              <a:defRPr kumimoji="0"/>
            </a:lvl6pPr>
            <a:lvl7pPr marL="1965960" indent="-182880">
              <a:spcBef>
                <a:spcPct val="20000"/>
              </a:spcBef>
              <a:buClr>
                <a:schemeClr val="tx1"/>
              </a:buClr>
              <a:buFont typeface="Wingdings 2" panose="05020102010507070707"/>
              <a:buChar char=""/>
              <a:defRPr kumimoji="0" sz="1600"/>
            </a:lvl7pPr>
            <a:lvl8pPr marL="2167255" indent="-182880">
              <a:spcBef>
                <a:spcPct val="20000"/>
              </a:spcBef>
              <a:buClr>
                <a:schemeClr val="tx1"/>
              </a:buClr>
              <a:buFont typeface="Wingdings 2" panose="05020102010507070707"/>
              <a:buChar char=""/>
              <a:defRPr kumimoji="0" sz="1400"/>
            </a:lvl8pPr>
            <a:lvl9pPr marL="2368550" indent="-182880">
              <a:spcBef>
                <a:spcPct val="20000"/>
              </a:spcBef>
              <a:buClr>
                <a:schemeClr val="tx1"/>
              </a:buClr>
              <a:buFont typeface="Wingdings 2" panose="05020102010507070707"/>
              <a:buChar char=""/>
              <a:defRPr kumimoji="0" sz="1400" baseline="0"/>
            </a:lvl9pPr>
          </a:lstStyle>
          <a:p>
            <a:r>
              <a:rPr lang="zh-CN" altLang="en-US" dirty="0"/>
              <a:t>跑费用流即可。</a:t>
            </a:r>
          </a:p>
        </p:txBody>
      </p:sp>
    </p:spTree>
    <p:extLst>
      <p:ext uri="{BB962C8B-B14F-4D97-AF65-F5344CB8AC3E}">
        <p14:creationId xmlns:p14="http://schemas.microsoft.com/office/powerpoint/2010/main" val="2607125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一些定义</a:t>
            </a:r>
            <a:endParaRPr lang="zh-CN" altLang="en-US"/>
          </a:p>
        </p:txBody>
      </p:sp>
      <p:sp>
        <p:nvSpPr>
          <p:cNvPr id="3" name="内容占位符 2"/>
          <p:cNvSpPr>
            <a:spLocks noGrp="1"/>
          </p:cNvSpPr>
          <p:nvPr>
            <p:ph idx="1"/>
          </p:nvPr>
        </p:nvSpPr>
        <p:spPr>
          <a:xfrm>
            <a:off x="571472" y="1428736"/>
            <a:ext cx="8229600" cy="5072098"/>
          </a:xfrm>
        </p:spPr>
        <p:txBody>
          <a:bodyPr>
            <a:noAutofit/>
          </a:bodyPr>
          <a:lstStyle/>
          <a:p>
            <a:pPr indent="411480">
              <a:lnSpc>
                <a:spcPct val="150000"/>
              </a:lnSpc>
              <a:spcBef>
                <a:spcPct val="0"/>
              </a:spcBef>
              <a:buNone/>
            </a:pPr>
            <a:r>
              <a:rPr lang="zh-CN" altLang="en-US" sz="2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容量网络</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设</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G(V,E),</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是一个有向网络</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在</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V</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中指定了一个顶点</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称为</a:t>
            </a:r>
            <a:r>
              <a:rPr lang="zh-CN" altLang="en-US" sz="2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源点</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记为</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Vs),</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以及另一个顶点</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称为</a:t>
            </a:r>
            <a:r>
              <a:rPr lang="zh-CN" altLang="en-US" sz="2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汇点</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记为</a:t>
            </a:r>
            <a:r>
              <a:rPr lang="en-US" altLang="zh-CN" sz="2000"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Vt</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对于每一条弧</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&lt;</a:t>
            </a:r>
            <a:r>
              <a:rPr lang="en-US" altLang="zh-CN" sz="2000"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u,v</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&gt;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属于</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E,</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对应有一个权值</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c(</a:t>
            </a:r>
            <a:r>
              <a:rPr lang="en-US" altLang="zh-CN" sz="2000"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u,v</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)&gt;0,</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称为弧的容量</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通常把这样的有向网络</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G</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称为容量网络</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p>
          <a:p>
            <a:pPr indent="411480">
              <a:lnSpc>
                <a:spcPct val="150000"/>
              </a:lnSpc>
              <a:spcBef>
                <a:spcPct val="0"/>
              </a:spcBef>
              <a:buNone/>
            </a:pPr>
            <a:r>
              <a:rPr lang="zh-CN" altLang="en-US" sz="2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弧的流量</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通过容量网络</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G</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中每条弧</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&lt;</a:t>
            </a:r>
            <a:r>
              <a:rPr lang="en-US" altLang="zh-CN" sz="2000"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u,v</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&gt;,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上的实际流量</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简称流量</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记为</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f(</a:t>
            </a:r>
            <a:r>
              <a:rPr lang="en-US" altLang="zh-CN" sz="2000"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u,v</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p>
          <a:p>
            <a:pPr indent="411480">
              <a:lnSpc>
                <a:spcPct val="150000"/>
              </a:lnSpc>
              <a:spcBef>
                <a:spcPct val="0"/>
              </a:spcBef>
              <a:buNone/>
            </a:pPr>
            <a:r>
              <a:rPr lang="zh-CN" altLang="en-US" sz="2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网络流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所有弧上流量的集合</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f={f(</a:t>
            </a:r>
            <a:r>
              <a:rPr lang="en-US" altLang="zh-CN" sz="2000"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u,v</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称为该容量网络的一个网络流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p>
          <a:p>
            <a:pPr indent="411480">
              <a:lnSpc>
                <a:spcPct val="150000"/>
              </a:lnSpc>
              <a:spcBef>
                <a:spcPct val="0"/>
              </a:spcBef>
              <a:buNone/>
            </a:pPr>
            <a:r>
              <a:rPr lang="zh-CN" altLang="en-US" sz="2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可行流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在容量网络</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G</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中满足以下条件的网络流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f,</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称为可行流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p>
          <a:p>
            <a:pPr indent="411480">
              <a:lnSpc>
                <a:spcPct val="150000"/>
              </a:lnSpc>
              <a:spcBef>
                <a:spcPct val="0"/>
              </a:spcBef>
              <a:buNone/>
            </a:pPr>
            <a:r>
              <a:rPr lang="zh-CN" altLang="en-US" sz="2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最大流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在容量网络中</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满足弧流量限制条件并且具有最大流量的可行流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称为网络最大流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简称最大流</a:t>
            </a:r>
            <a:r>
              <a:rPr lang="en-US" altLang="zh-CN" sz="20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786058"/>
            <a:ext cx="8229600" cy="1143000"/>
          </a:xfrm>
        </p:spPr>
        <p:txBody>
          <a:bodyPr>
            <a:normAutofit/>
          </a:bodyPr>
          <a:lstStyle/>
          <a:p>
            <a:r>
              <a:rPr lang="zh-CN" altLang="en-US" sz="6600" dirty="0" smtClean="0"/>
              <a:t>谢谢大家</a:t>
            </a:r>
            <a:endParaRPr lang="zh-CN" altLang="en-US" sz="66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增广路算法</a:t>
            </a:r>
            <a:endParaRPr lang="zh-CN" altLang="en-US"/>
          </a:p>
        </p:txBody>
      </p:sp>
      <p:sp>
        <p:nvSpPr>
          <p:cNvPr id="3" name="内容占位符 2"/>
          <p:cNvSpPr>
            <a:spLocks noGrp="1"/>
          </p:cNvSpPr>
          <p:nvPr>
            <p:ph idx="1"/>
          </p:nvPr>
        </p:nvSpPr>
        <p:spPr>
          <a:xfrm>
            <a:off x="428625" y="1571625"/>
            <a:ext cx="8229600" cy="2711450"/>
          </a:xfrm>
        </p:spPr>
        <p:txBody>
          <a:bodyPr>
            <a:noAutofit/>
          </a:bodyPr>
          <a:lstStyle/>
          <a:p>
            <a:pPr indent="411480">
              <a:lnSpc>
                <a:spcPct val="150000"/>
              </a:lnSpc>
              <a:buNone/>
            </a:pPr>
            <a:r>
              <a:rPr lang="zh-CN" altLang="en-US" sz="18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我们知道，当有一条从源点到汇点的路径，其中每条弧的流量都小于其流量限制，则此路径一定没有满，也就是说它一定可以被增广。</a:t>
            </a:r>
            <a:endParaRPr lang="en-US" altLang="zh-CN" sz="18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a:p>
            <a:pPr indent="411480">
              <a:lnSpc>
                <a:spcPct val="150000"/>
              </a:lnSpc>
              <a:buNone/>
            </a:pPr>
            <a:r>
              <a:rPr lang="zh-CN" altLang="en-US" sz="18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于是算法就自然而然地出来了：在一个容量网络中，不断找从源点到汇点的路径，然后将其增广其中容量最小弧的容量，直到无法找到从源点到汇点的路径。最后的最大流就是每次增广的值的和。</a:t>
            </a:r>
            <a:endParaRPr lang="en-US" altLang="zh-CN" sz="18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pic>
        <p:nvPicPr>
          <p:cNvPr id="5" name="图片 4"/>
          <p:cNvPicPr>
            <a:picLocks noChangeAspect="1"/>
          </p:cNvPicPr>
          <p:nvPr/>
        </p:nvPicPr>
        <p:blipFill>
          <a:blip r:embed="rId2"/>
          <a:stretch>
            <a:fillRect/>
          </a:stretch>
        </p:blipFill>
        <p:spPr>
          <a:xfrm>
            <a:off x="2843808" y="4251483"/>
            <a:ext cx="3686175" cy="2466975"/>
          </a:xfrm>
          <a:prstGeom prst="rect">
            <a:avLst/>
          </a:prstGeom>
        </p:spPr>
      </p:pic>
      <p:sp>
        <p:nvSpPr>
          <p:cNvPr id="4" name="TextBox 3"/>
          <p:cNvSpPr txBox="1"/>
          <p:nvPr/>
        </p:nvSpPr>
        <p:spPr>
          <a:xfrm>
            <a:off x="1285852" y="7072338"/>
            <a:ext cx="6357982" cy="707886"/>
          </a:xfrm>
          <a:prstGeom prst="rect">
            <a:avLst/>
          </a:prstGeom>
          <a:noFill/>
        </p:spPr>
        <p:txBody>
          <a:bodyPr wrap="square" rtlCol="0">
            <a:spAutoFit/>
          </a:bodyPr>
          <a:lstStyle/>
          <a:p>
            <a:pPr algn="ctr"/>
            <a:r>
              <a:rPr lang="zh-CN" altLang="en-US" sz="40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然而真的只有这么简单吗？</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6 -4.91212E-6 L 5.55556E-6 -1.14338 " pathEditMode="relative" ptsTypes="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smtClean="0"/>
              <a:t>那它有什么问题呢？</a:t>
            </a:r>
            <a:endParaRPr lang="zh-CN" altLang="en-US" dirty="0"/>
          </a:p>
        </p:txBody>
      </p:sp>
      <p:sp>
        <p:nvSpPr>
          <p:cNvPr id="11" name="TextBox 10"/>
          <p:cNvSpPr txBox="1"/>
          <p:nvPr/>
        </p:nvSpPr>
        <p:spPr>
          <a:xfrm>
            <a:off x="899592" y="5432786"/>
            <a:ext cx="7551408" cy="461665"/>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然后</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它发现无路可走了</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于是毫不犹豫地输出了</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1...</a:t>
            </a:r>
            <a:endPar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
        <p:nvSpPr>
          <p:cNvPr id="12" name="TextBox 11"/>
          <p:cNvSpPr txBox="1"/>
          <p:nvPr/>
        </p:nvSpPr>
        <p:spPr>
          <a:xfrm>
            <a:off x="899592" y="5955458"/>
            <a:ext cx="7551408" cy="461665"/>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然而一看就知道</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该图的最大流是</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2…</a:t>
            </a:r>
            <a:endPar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grpSp>
        <p:nvGrpSpPr>
          <p:cNvPr id="4" name="组合 3"/>
          <p:cNvGrpSpPr/>
          <p:nvPr/>
        </p:nvGrpSpPr>
        <p:grpSpPr>
          <a:xfrm>
            <a:off x="335660" y="1043746"/>
            <a:ext cx="3819525" cy="4088351"/>
            <a:chOff x="2292633" y="1630034"/>
            <a:chExt cx="3819525" cy="4088351"/>
          </a:xfrm>
        </p:grpSpPr>
        <p:sp>
          <p:nvSpPr>
            <p:cNvPr id="6" name="TextBox 5"/>
            <p:cNvSpPr txBox="1"/>
            <p:nvPr/>
          </p:nvSpPr>
          <p:spPr>
            <a:xfrm>
              <a:off x="2699792" y="1630034"/>
              <a:ext cx="2786082" cy="461665"/>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我们来看这个样例：</a:t>
              </a:r>
            </a:p>
          </p:txBody>
        </p:sp>
        <p:pic>
          <p:nvPicPr>
            <p:cNvPr id="3" name="图片 2"/>
            <p:cNvPicPr>
              <a:picLocks noChangeAspect="1"/>
            </p:cNvPicPr>
            <p:nvPr/>
          </p:nvPicPr>
          <p:blipFill>
            <a:blip r:embed="rId2"/>
            <a:stretch>
              <a:fillRect/>
            </a:stretch>
          </p:blipFill>
          <p:spPr>
            <a:xfrm>
              <a:off x="2292633" y="2260810"/>
              <a:ext cx="3819525" cy="3457575"/>
            </a:xfrm>
            <a:prstGeom prst="rect">
              <a:avLst/>
            </a:prstGeom>
          </p:spPr>
        </p:pic>
      </p:grpSp>
      <p:grpSp>
        <p:nvGrpSpPr>
          <p:cNvPr id="7" name="组合 6"/>
          <p:cNvGrpSpPr/>
          <p:nvPr/>
        </p:nvGrpSpPr>
        <p:grpSpPr>
          <a:xfrm>
            <a:off x="4559664" y="853528"/>
            <a:ext cx="4135610" cy="4238858"/>
            <a:chOff x="4559664" y="853528"/>
            <a:chExt cx="4135610" cy="4238858"/>
          </a:xfrm>
        </p:grpSpPr>
        <p:sp>
          <p:nvSpPr>
            <p:cNvPr id="8" name="TextBox 7"/>
            <p:cNvSpPr txBox="1"/>
            <p:nvPr/>
          </p:nvSpPr>
          <p:spPr>
            <a:xfrm>
              <a:off x="4559664" y="853528"/>
              <a:ext cx="4135610" cy="830997"/>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我们的算法会果断地找到一条路并毫不犹豫地将其增广</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endPar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pic>
          <p:nvPicPr>
            <p:cNvPr id="5" name="图片 4"/>
            <p:cNvPicPr>
              <a:picLocks noChangeAspect="1"/>
            </p:cNvPicPr>
            <p:nvPr/>
          </p:nvPicPr>
          <p:blipFill>
            <a:blip r:embed="rId3"/>
            <a:stretch>
              <a:fillRect/>
            </a:stretch>
          </p:blipFill>
          <p:spPr>
            <a:xfrm>
              <a:off x="4675296" y="1777686"/>
              <a:ext cx="3543300" cy="33147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1143000"/>
          </a:xfrm>
        </p:spPr>
        <p:txBody>
          <a:bodyPr/>
          <a:lstStyle/>
          <a:p>
            <a:r>
              <a:rPr lang="zh-CN" altLang="en-US" dirty="0" smtClean="0"/>
              <a:t>那我们该怎么办呢</a:t>
            </a:r>
            <a:r>
              <a:rPr lang="en-US" altLang="zh-CN" dirty="0" smtClean="0"/>
              <a:t>?</a:t>
            </a:r>
            <a:endParaRPr lang="zh-CN" altLang="en-US" dirty="0"/>
          </a:p>
        </p:txBody>
      </p:sp>
      <p:sp>
        <p:nvSpPr>
          <p:cNvPr id="4" name="TextBox 3"/>
          <p:cNvSpPr txBox="1"/>
          <p:nvPr/>
        </p:nvSpPr>
        <p:spPr>
          <a:xfrm>
            <a:off x="928662" y="2786058"/>
            <a:ext cx="7215238" cy="1323439"/>
          </a:xfrm>
          <a:prstGeom prst="rect">
            <a:avLst/>
          </a:prstGeom>
          <a:noFill/>
        </p:spPr>
        <p:txBody>
          <a:bodyPr wrap="square" rtlCol="0">
            <a:spAutoFit/>
          </a:bodyPr>
          <a:lstStyle/>
          <a:p>
            <a:pPr algn="ctr"/>
            <a:r>
              <a:rPr lang="zh-CN" altLang="en-US" sz="32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这就引出了</a:t>
            </a:r>
            <a:r>
              <a:rPr lang="en-US" altLang="zh-CN" sz="32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p>
          <a:p>
            <a:pPr algn="ctr"/>
            <a:r>
              <a:rPr lang="zh-CN" altLang="en-US" sz="4800" dirty="0" smtClean="0">
                <a:ln w="6350">
                  <a:noFill/>
                </a:ln>
                <a:solidFill>
                  <a:srgbClr val="E04020"/>
                </a:solidFill>
                <a:effectLst>
                  <a:outerShdw blurRad="114300" dist="101600" dir="2700000" algn="tl" rotWithShape="0">
                    <a:srgbClr val="000000">
                      <a:alpha val="40000"/>
                    </a:srgbClr>
                  </a:outerShdw>
                </a:effectLst>
                <a:latin typeface="+mj-lt"/>
                <a:ea typeface="+mj-ea"/>
                <a:cs typeface="+mj-cs"/>
              </a:rPr>
              <a:t>反向弧</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785794"/>
          </a:xfrm>
        </p:spPr>
        <p:txBody>
          <a:bodyPr/>
          <a:lstStyle/>
          <a:p>
            <a:r>
              <a:rPr lang="zh-CN" altLang="en-US" dirty="0" smtClean="0"/>
              <a:t>反向弧定理</a:t>
            </a:r>
            <a:endParaRPr lang="zh-CN" altLang="en-US" dirty="0"/>
          </a:p>
        </p:txBody>
      </p:sp>
      <p:grpSp>
        <p:nvGrpSpPr>
          <p:cNvPr id="10" name="组合 9"/>
          <p:cNvGrpSpPr/>
          <p:nvPr/>
        </p:nvGrpSpPr>
        <p:grpSpPr>
          <a:xfrm>
            <a:off x="244890" y="1538093"/>
            <a:ext cx="3387417" cy="3907131"/>
            <a:chOff x="244890" y="750867"/>
            <a:chExt cx="3387417" cy="3907131"/>
          </a:xfrm>
        </p:grpSpPr>
        <p:sp>
          <p:nvSpPr>
            <p:cNvPr id="5" name="TextBox 4"/>
            <p:cNvSpPr txBox="1"/>
            <p:nvPr/>
          </p:nvSpPr>
          <p:spPr>
            <a:xfrm>
              <a:off x="244890" y="750867"/>
              <a:ext cx="3387417" cy="830997"/>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仍然是这个样例（红色的是反向弧）</a:t>
              </a:r>
            </a:p>
          </p:txBody>
        </p:sp>
        <p:pic>
          <p:nvPicPr>
            <p:cNvPr id="6" name="图片 5"/>
            <p:cNvPicPr>
              <a:picLocks noChangeAspect="1"/>
            </p:cNvPicPr>
            <p:nvPr/>
          </p:nvPicPr>
          <p:blipFill>
            <a:blip r:embed="rId2"/>
            <a:stretch>
              <a:fillRect/>
            </a:stretch>
          </p:blipFill>
          <p:spPr>
            <a:xfrm>
              <a:off x="260457" y="1952898"/>
              <a:ext cx="3371850" cy="2705100"/>
            </a:xfrm>
            <a:prstGeom prst="rect">
              <a:avLst/>
            </a:prstGeom>
          </p:spPr>
        </p:pic>
      </p:grpSp>
      <p:grpSp>
        <p:nvGrpSpPr>
          <p:cNvPr id="15" name="组合 14"/>
          <p:cNvGrpSpPr/>
          <p:nvPr/>
        </p:nvGrpSpPr>
        <p:grpSpPr>
          <a:xfrm>
            <a:off x="3995936" y="1539795"/>
            <a:ext cx="5040560" cy="3905429"/>
            <a:chOff x="3995936" y="752569"/>
            <a:chExt cx="5040560" cy="3905429"/>
          </a:xfrm>
        </p:grpSpPr>
        <p:sp>
          <p:nvSpPr>
            <p:cNvPr id="7" name="TextBox 6"/>
            <p:cNvSpPr txBox="1"/>
            <p:nvPr/>
          </p:nvSpPr>
          <p:spPr>
            <a:xfrm>
              <a:off x="3995936" y="752569"/>
              <a:ext cx="5040560" cy="1200329"/>
            </a:xfrm>
            <a:prstGeom prst="rect">
              <a:avLst/>
            </a:prstGeom>
            <a:noFill/>
          </p:spPr>
          <p:txBody>
            <a:bodyPr wrap="square" rtlCol="0">
              <a:spAutoFit/>
            </a:bodyPr>
            <a:lstStyle/>
            <a:p>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我们在找到了第一条增广路后</a:t>
              </a:r>
              <a:r>
                <a:rPr lang="zh-CN" altLang="en-US" sz="24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将其容量减少</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1</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，同时将其反向弧的容量加上</a:t>
              </a:r>
              <a:r>
                <a:rPr lang="en-US" altLang="zh-CN"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1</a:t>
              </a:r>
              <a:r>
                <a:rPr lang="zh-CN" altLang="en-US" sz="24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t>
              </a:r>
            </a:p>
          </p:txBody>
        </p:sp>
        <p:pic>
          <p:nvPicPr>
            <p:cNvPr id="8" name="图片 7"/>
            <p:cNvPicPr>
              <a:picLocks noChangeAspect="1"/>
            </p:cNvPicPr>
            <p:nvPr/>
          </p:nvPicPr>
          <p:blipFill>
            <a:blip r:embed="rId3"/>
            <a:stretch>
              <a:fillRect/>
            </a:stretch>
          </p:blipFill>
          <p:spPr>
            <a:xfrm>
              <a:off x="4916016" y="1914798"/>
              <a:ext cx="3200400" cy="27432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4656</TotalTime>
  <Words>3757</Words>
  <Application>Microsoft Office PowerPoint</Application>
  <PresentationFormat>全屏显示(4:3)</PresentationFormat>
  <Paragraphs>218</Paragraphs>
  <Slides>50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黑体</vt:lpstr>
      <vt:lpstr>宋体</vt:lpstr>
      <vt:lpstr>Book Antiqua</vt:lpstr>
      <vt:lpstr>Calibri</vt:lpstr>
      <vt:lpstr>Lucida Sans</vt:lpstr>
      <vt:lpstr>Wingdings</vt:lpstr>
      <vt:lpstr>Wingdings 2</vt:lpstr>
      <vt:lpstr>Wingdings 3</vt:lpstr>
      <vt:lpstr>顶峰</vt:lpstr>
      <vt:lpstr>初识网络瘤</vt:lpstr>
      <vt:lpstr>要讲的东西</vt:lpstr>
      <vt:lpstr>网络流是什么鬼?</vt:lpstr>
      <vt:lpstr>网络流是什么鬼?</vt:lpstr>
      <vt:lpstr>一些定义</vt:lpstr>
      <vt:lpstr>增广路算法</vt:lpstr>
      <vt:lpstr>那它有什么问题呢？</vt:lpstr>
      <vt:lpstr>那我们该怎么办呢?</vt:lpstr>
      <vt:lpstr>反向弧定理</vt:lpstr>
      <vt:lpstr>反向弧定理</vt:lpstr>
      <vt:lpstr>Edmond-Karp算法</vt:lpstr>
      <vt:lpstr>效率问题</vt:lpstr>
      <vt:lpstr>效率问题</vt:lpstr>
      <vt:lpstr>其它问题</vt:lpstr>
      <vt:lpstr>ISAP</vt:lpstr>
      <vt:lpstr>代码</vt:lpstr>
      <vt:lpstr>题目</vt:lpstr>
      <vt:lpstr>PowerPoint 演示文稿</vt:lpstr>
      <vt:lpstr>1.当前弧优化</vt:lpstr>
      <vt:lpstr>2.GAP优化</vt:lpstr>
      <vt:lpstr>3.动态加边</vt:lpstr>
      <vt:lpstr>网络流的建图技巧</vt:lpstr>
      <vt:lpstr>1.建超源超汇</vt:lpstr>
      <vt:lpstr>2.拆点</vt:lpstr>
      <vt:lpstr>例题</vt:lpstr>
      <vt:lpstr>洛谷P1231 教辅的组成</vt:lpstr>
      <vt:lpstr>洛谷P1231 教辅的组成</vt:lpstr>
      <vt:lpstr>洛谷P2472 蜥蜴</vt:lpstr>
      <vt:lpstr>洛谷P2754 家园</vt:lpstr>
      <vt:lpstr>二分图匹配</vt:lpstr>
      <vt:lpstr>最小割</vt:lpstr>
      <vt:lpstr>洛谷P4001 狼抓兔子</vt:lpstr>
      <vt:lpstr>洛谷P2057 善意的投票</vt:lpstr>
      <vt:lpstr>最大权闭合子图</vt:lpstr>
      <vt:lpstr>最大权闭合子图</vt:lpstr>
      <vt:lpstr>洛谷P2805 植物大战僵尸</vt:lpstr>
      <vt:lpstr>洛谷P2762 太空飞行计划问题</vt:lpstr>
      <vt:lpstr>洛谷P4177 order</vt:lpstr>
      <vt:lpstr>最小割的另一种求法</vt:lpstr>
      <vt:lpstr>平面图转对偶图</vt:lpstr>
      <vt:lpstr>平面图转对偶图</vt:lpstr>
      <vt:lpstr>最小割的另一种求法</vt:lpstr>
      <vt:lpstr>费用流是什么？</vt:lpstr>
      <vt:lpstr>费用流怎么求？</vt:lpstr>
      <vt:lpstr>费用流怎么求？</vt:lpstr>
      <vt:lpstr>洛谷P1004 方格取数</vt:lpstr>
      <vt:lpstr>洛谷P2045 方格取数加强版</vt:lpstr>
      <vt:lpstr>洛谷P4014 分配问题</vt:lpstr>
      <vt:lpstr>洛谷P1251 餐巾计划问题</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初识网络流</dc:title>
  <dc:creator>Administrator</dc:creator>
  <cp:lastModifiedBy>陈 琛</cp:lastModifiedBy>
  <cp:revision>206</cp:revision>
  <dcterms:created xsi:type="dcterms:W3CDTF">2018-01-29T03:06:00Z</dcterms:created>
  <dcterms:modified xsi:type="dcterms:W3CDTF">2019-03-17T04:57:12Z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