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7"/>
  </p:notesMasterIdLst>
  <p:sldIdLst>
    <p:sldId id="256" r:id="rId2"/>
    <p:sldId id="257" r:id="rId3"/>
    <p:sldId id="258" r:id="rId4"/>
    <p:sldId id="315" r:id="rId5"/>
    <p:sldId id="299" r:id="rId6"/>
    <p:sldId id="298" r:id="rId7"/>
    <p:sldId id="300" r:id="rId8"/>
    <p:sldId id="301" r:id="rId9"/>
    <p:sldId id="302" r:id="rId10"/>
    <p:sldId id="316" r:id="rId11"/>
    <p:sldId id="269" r:id="rId12"/>
    <p:sldId id="270" r:id="rId13"/>
    <p:sldId id="286" r:id="rId14"/>
    <p:sldId id="287" r:id="rId15"/>
    <p:sldId id="271" r:id="rId16"/>
    <p:sldId id="272" r:id="rId17"/>
    <p:sldId id="273" r:id="rId18"/>
    <p:sldId id="28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313" r:id="rId38"/>
    <p:sldId id="268" r:id="rId39"/>
    <p:sldId id="307" r:id="rId40"/>
    <p:sldId id="308" r:id="rId41"/>
    <p:sldId id="310" r:id="rId42"/>
    <p:sldId id="311" r:id="rId43"/>
    <p:sldId id="317" r:id="rId44"/>
    <p:sldId id="266" r:id="rId45"/>
    <p:sldId id="314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E80532-1539-43A7-9942-D7EF6A3EA73D}" v="35" dt="2022-11-22T10:43:38.1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8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chai Ben David" userId="effe4c4b-4611-44ab-9d6b-f44045953326" providerId="ADAL" clId="{5EE80532-1539-43A7-9942-D7EF6A3EA73D}"/>
    <pc:docChg chg="undo custSel addSld delSld modSld sldOrd">
      <pc:chgData name="Amichai Ben David" userId="effe4c4b-4611-44ab-9d6b-f44045953326" providerId="ADAL" clId="{5EE80532-1539-43A7-9942-D7EF6A3EA73D}" dt="2022-11-22T10:43:38.176" v="166"/>
      <pc:docMkLst>
        <pc:docMk/>
      </pc:docMkLst>
      <pc:sldChg chg="addSp delSp modSp new mod setBg addAnim delAnim setClrOvrMap delDesignElem">
        <pc:chgData name="Amichai Ben David" userId="effe4c4b-4611-44ab-9d6b-f44045953326" providerId="ADAL" clId="{5EE80532-1539-43A7-9942-D7EF6A3EA73D}" dt="2022-11-22T10:31:46.227" v="20" actId="26606"/>
        <pc:sldMkLst>
          <pc:docMk/>
          <pc:sldMk cId="3314458922" sldId="256"/>
        </pc:sldMkLst>
        <pc:spChg chg="mod">
          <ac:chgData name="Amichai Ben David" userId="effe4c4b-4611-44ab-9d6b-f44045953326" providerId="ADAL" clId="{5EE80532-1539-43A7-9942-D7EF6A3EA73D}" dt="2022-11-22T10:31:46.227" v="20" actId="26606"/>
          <ac:spMkLst>
            <pc:docMk/>
            <pc:sldMk cId="3314458922" sldId="256"/>
            <ac:spMk id="2" creationId="{6E9ECC0C-0608-1593-A0C4-6C38629630C6}"/>
          </ac:spMkLst>
        </pc:spChg>
        <pc:spChg chg="mod">
          <ac:chgData name="Amichai Ben David" userId="effe4c4b-4611-44ab-9d6b-f44045953326" providerId="ADAL" clId="{5EE80532-1539-43A7-9942-D7EF6A3EA73D}" dt="2022-11-22T10:31:46.227" v="20" actId="26606"/>
          <ac:spMkLst>
            <pc:docMk/>
            <pc:sldMk cId="3314458922" sldId="256"/>
            <ac:spMk id="3" creationId="{55F85C26-F025-C790-E960-AAFF7CFCD6C6}"/>
          </ac:spMkLst>
        </pc:spChg>
        <pc:spChg chg="add">
          <ac:chgData name="Amichai Ben David" userId="effe4c4b-4611-44ab-9d6b-f44045953326" providerId="ADAL" clId="{5EE80532-1539-43A7-9942-D7EF6A3EA73D}" dt="2022-11-22T10:31:46.227" v="20" actId="26606"/>
          <ac:spMkLst>
            <pc:docMk/>
            <pc:sldMk cId="3314458922" sldId="256"/>
            <ac:spMk id="5" creationId="{7037383D-B3BD-4659-8716-9FDBE7608BA2}"/>
          </ac:spMkLst>
        </pc:spChg>
        <pc:spChg chg="add">
          <ac:chgData name="Amichai Ben David" userId="effe4c4b-4611-44ab-9d6b-f44045953326" providerId="ADAL" clId="{5EE80532-1539-43A7-9942-D7EF6A3EA73D}" dt="2022-11-22T10:31:46.227" v="20" actId="26606"/>
          <ac:spMkLst>
            <pc:docMk/>
            <pc:sldMk cId="3314458922" sldId="256"/>
            <ac:spMk id="6" creationId="{5E80338A-C5B0-4D0A-B4E6-37A03FD13423}"/>
          </ac:spMkLst>
        </pc:spChg>
        <pc:spChg chg="add del">
          <ac:chgData name="Amichai Ben David" userId="effe4c4b-4611-44ab-9d6b-f44045953326" providerId="ADAL" clId="{5EE80532-1539-43A7-9942-D7EF6A3EA73D}" dt="2022-11-22T10:31:34.313" v="8" actId="26606"/>
          <ac:spMkLst>
            <pc:docMk/>
            <pc:sldMk cId="3314458922" sldId="256"/>
            <ac:spMk id="8" creationId="{70068059-9097-4F05-BA38-CDD7DBF77372}"/>
          </ac:spMkLst>
        </pc:spChg>
        <pc:spChg chg="add del">
          <ac:chgData name="Amichai Ben David" userId="effe4c4b-4611-44ab-9d6b-f44045953326" providerId="ADAL" clId="{5EE80532-1539-43A7-9942-D7EF6A3EA73D}" dt="2022-11-22T10:31:34.313" v="8" actId="26606"/>
          <ac:spMkLst>
            <pc:docMk/>
            <pc:sldMk cId="3314458922" sldId="256"/>
            <ac:spMk id="10" creationId="{E164A015-EDB3-4688-8B77-9255305411E1}"/>
          </ac:spMkLst>
        </pc:spChg>
        <pc:spChg chg="add del">
          <ac:chgData name="Amichai Ben David" userId="effe4c4b-4611-44ab-9d6b-f44045953326" providerId="ADAL" clId="{5EE80532-1539-43A7-9942-D7EF6A3EA73D}" dt="2022-11-22T10:31:35.288" v="10" actId="26606"/>
          <ac:spMkLst>
            <pc:docMk/>
            <pc:sldMk cId="3314458922" sldId="256"/>
            <ac:spMk id="12" creationId="{3EE6EA0B-C562-460F-AF05-4E9EAEAD635D}"/>
          </ac:spMkLst>
        </pc:spChg>
        <pc:spChg chg="add del">
          <ac:chgData name="Amichai Ben David" userId="effe4c4b-4611-44ab-9d6b-f44045953326" providerId="ADAL" clId="{5EE80532-1539-43A7-9942-D7EF6A3EA73D}" dt="2022-11-22T10:31:36.211" v="12" actId="26606"/>
          <ac:spMkLst>
            <pc:docMk/>
            <pc:sldMk cId="3314458922" sldId="256"/>
            <ac:spMk id="14" creationId="{B6EFD219-8BCD-4714-AFB2-AA1C6CAA6550}"/>
          </ac:spMkLst>
        </pc:spChg>
        <pc:spChg chg="add del">
          <ac:chgData name="Amichai Ben David" userId="effe4c4b-4611-44ab-9d6b-f44045953326" providerId="ADAL" clId="{5EE80532-1539-43A7-9942-D7EF6A3EA73D}" dt="2022-11-22T10:31:36.211" v="12" actId="26606"/>
          <ac:spMkLst>
            <pc:docMk/>
            <pc:sldMk cId="3314458922" sldId="256"/>
            <ac:spMk id="15" creationId="{06F0BB8C-8C08-44AD-9EBB-B43BE66A5B36}"/>
          </ac:spMkLst>
        </pc:spChg>
        <pc:spChg chg="add del">
          <ac:chgData name="Amichai Ben David" userId="effe4c4b-4611-44ab-9d6b-f44045953326" providerId="ADAL" clId="{5EE80532-1539-43A7-9942-D7EF6A3EA73D}" dt="2022-11-22T10:31:38.619" v="14" actId="26606"/>
          <ac:spMkLst>
            <pc:docMk/>
            <pc:sldMk cId="3314458922" sldId="256"/>
            <ac:spMk id="17" creationId="{C9686419-69F8-44A8-9B5E-7BC030CD9F15}"/>
          </ac:spMkLst>
        </pc:spChg>
        <pc:spChg chg="add del">
          <ac:chgData name="Amichai Ben David" userId="effe4c4b-4611-44ab-9d6b-f44045953326" providerId="ADAL" clId="{5EE80532-1539-43A7-9942-D7EF6A3EA73D}" dt="2022-11-22T10:31:38.619" v="14" actId="26606"/>
          <ac:spMkLst>
            <pc:docMk/>
            <pc:sldMk cId="3314458922" sldId="256"/>
            <ac:spMk id="18" creationId="{1F372B2F-CACA-42BB-A747-77D0AAC79908}"/>
          </ac:spMkLst>
        </pc:spChg>
        <pc:spChg chg="add del">
          <ac:chgData name="Amichai Ben David" userId="effe4c4b-4611-44ab-9d6b-f44045953326" providerId="ADAL" clId="{5EE80532-1539-43A7-9942-D7EF6A3EA73D}" dt="2022-11-22T10:31:38.619" v="14" actId="26606"/>
          <ac:spMkLst>
            <pc:docMk/>
            <pc:sldMk cId="3314458922" sldId="256"/>
            <ac:spMk id="19" creationId="{07311828-E0E9-43DD-81AC-CFD55A34D975}"/>
          </ac:spMkLst>
        </pc:spChg>
        <pc:spChg chg="add del">
          <ac:chgData name="Amichai Ben David" userId="effe4c4b-4611-44ab-9d6b-f44045953326" providerId="ADAL" clId="{5EE80532-1539-43A7-9942-D7EF6A3EA73D}" dt="2022-11-22T10:31:42.023" v="19"/>
          <ac:spMkLst>
            <pc:docMk/>
            <pc:sldMk cId="3314458922" sldId="256"/>
            <ac:spMk id="21" creationId="{70068059-9097-4F05-BA38-CDD7DBF77372}"/>
          </ac:spMkLst>
        </pc:spChg>
        <pc:spChg chg="add del">
          <ac:chgData name="Amichai Ben David" userId="effe4c4b-4611-44ab-9d6b-f44045953326" providerId="ADAL" clId="{5EE80532-1539-43A7-9942-D7EF6A3EA73D}" dt="2022-11-22T10:31:42.023" v="19"/>
          <ac:spMkLst>
            <pc:docMk/>
            <pc:sldMk cId="3314458922" sldId="256"/>
            <ac:spMk id="22" creationId="{E164A015-EDB3-4688-8B77-9255305411E1}"/>
          </ac:spMkLst>
        </pc:spChg>
      </pc:sldChg>
      <pc:sldChg chg="addSp delSp modSp new mod setBg setClrOvrMap">
        <pc:chgData name="Amichai Ben David" userId="effe4c4b-4611-44ab-9d6b-f44045953326" providerId="ADAL" clId="{5EE80532-1539-43A7-9942-D7EF6A3EA73D}" dt="2022-11-22T10:32:24.642" v="26" actId="26606"/>
        <pc:sldMkLst>
          <pc:docMk/>
          <pc:sldMk cId="68848944" sldId="257"/>
        </pc:sldMkLst>
        <pc:spChg chg="mod">
          <ac:chgData name="Amichai Ben David" userId="effe4c4b-4611-44ab-9d6b-f44045953326" providerId="ADAL" clId="{5EE80532-1539-43A7-9942-D7EF6A3EA73D}" dt="2022-11-22T10:32:24.642" v="26" actId="26606"/>
          <ac:spMkLst>
            <pc:docMk/>
            <pc:sldMk cId="68848944" sldId="257"/>
            <ac:spMk id="2" creationId="{2EF9B7A6-7E45-E7C9-4BBC-2AAD78AFF9E3}"/>
          </ac:spMkLst>
        </pc:spChg>
        <pc:spChg chg="mod">
          <ac:chgData name="Amichai Ben David" userId="effe4c4b-4611-44ab-9d6b-f44045953326" providerId="ADAL" clId="{5EE80532-1539-43A7-9942-D7EF6A3EA73D}" dt="2022-11-22T10:32:24.642" v="26" actId="26606"/>
          <ac:spMkLst>
            <pc:docMk/>
            <pc:sldMk cId="68848944" sldId="257"/>
            <ac:spMk id="3" creationId="{8102290A-B394-895D-98B1-8F9A2ED3F43F}"/>
          </ac:spMkLst>
        </pc:spChg>
        <pc:spChg chg="add del">
          <ac:chgData name="Amichai Ben David" userId="effe4c4b-4611-44ab-9d6b-f44045953326" providerId="ADAL" clId="{5EE80532-1539-43A7-9942-D7EF6A3EA73D}" dt="2022-11-22T10:32:24.642" v="26" actId="26606"/>
          <ac:spMkLst>
            <pc:docMk/>
            <pc:sldMk cId="68848944" sldId="257"/>
            <ac:spMk id="8" creationId="{8B996A54-0CDD-4A46-B3D2-02F43219A757}"/>
          </ac:spMkLst>
        </pc:spChg>
        <pc:spChg chg="add del">
          <ac:chgData name="Amichai Ben David" userId="effe4c4b-4611-44ab-9d6b-f44045953326" providerId="ADAL" clId="{5EE80532-1539-43A7-9942-D7EF6A3EA73D}" dt="2022-11-22T10:32:24.642" v="26" actId="26606"/>
          <ac:spMkLst>
            <pc:docMk/>
            <pc:sldMk cId="68848944" sldId="257"/>
            <ac:spMk id="10" creationId="{06F0BB8C-8C08-44AD-9EBB-B43BE66A5B36}"/>
          </ac:spMkLst>
        </pc:spChg>
      </pc:sldChg>
      <pc:sldChg chg="addSp delSp modSp new mod">
        <pc:chgData name="Amichai Ben David" userId="effe4c4b-4611-44ab-9d6b-f44045953326" providerId="ADAL" clId="{5EE80532-1539-43A7-9942-D7EF6A3EA73D}" dt="2022-11-22T10:32:35.491" v="29"/>
        <pc:sldMkLst>
          <pc:docMk/>
          <pc:sldMk cId="2420759848" sldId="258"/>
        </pc:sldMkLst>
        <pc:spChg chg="mod">
          <ac:chgData name="Amichai Ben David" userId="effe4c4b-4611-44ab-9d6b-f44045953326" providerId="ADAL" clId="{5EE80532-1539-43A7-9942-D7EF6A3EA73D}" dt="2022-11-22T10:32:32.577" v="28"/>
          <ac:spMkLst>
            <pc:docMk/>
            <pc:sldMk cId="2420759848" sldId="258"/>
            <ac:spMk id="2" creationId="{B8F58206-875E-4DD2-5125-090CECF694A1}"/>
          </ac:spMkLst>
        </pc:spChg>
        <pc:spChg chg="del">
          <ac:chgData name="Amichai Ben David" userId="effe4c4b-4611-44ab-9d6b-f44045953326" providerId="ADAL" clId="{5EE80532-1539-43A7-9942-D7EF6A3EA73D}" dt="2022-11-22T10:32:35.491" v="29"/>
          <ac:spMkLst>
            <pc:docMk/>
            <pc:sldMk cId="2420759848" sldId="258"/>
            <ac:spMk id="3" creationId="{E40BB6F1-0BC0-61CD-A584-738F4F22B9F9}"/>
          </ac:spMkLst>
        </pc:spChg>
        <pc:picChg chg="add mod">
          <ac:chgData name="Amichai Ben David" userId="effe4c4b-4611-44ab-9d6b-f44045953326" providerId="ADAL" clId="{5EE80532-1539-43A7-9942-D7EF6A3EA73D}" dt="2022-11-22T10:32:35.491" v="29"/>
          <ac:picMkLst>
            <pc:docMk/>
            <pc:sldMk cId="2420759848" sldId="258"/>
            <ac:picMk id="4" creationId="{BD68459C-92F2-EE82-32BB-A13D9BB81F24}"/>
          </ac:picMkLst>
        </pc:picChg>
      </pc:sldChg>
      <pc:sldChg chg="addSp modSp new del mod">
        <pc:chgData name="Amichai Ben David" userId="effe4c4b-4611-44ab-9d6b-f44045953326" providerId="ADAL" clId="{5EE80532-1539-43A7-9942-D7EF6A3EA73D}" dt="2022-11-22T10:34:44.300" v="81" actId="47"/>
        <pc:sldMkLst>
          <pc:docMk/>
          <pc:sldMk cId="2569545446" sldId="259"/>
        </pc:sldMkLst>
        <pc:spChg chg="mod">
          <ac:chgData name="Amichai Ben David" userId="effe4c4b-4611-44ab-9d6b-f44045953326" providerId="ADAL" clId="{5EE80532-1539-43A7-9942-D7EF6A3EA73D}" dt="2022-11-22T10:32:48.627" v="31"/>
          <ac:spMkLst>
            <pc:docMk/>
            <pc:sldMk cId="2569545446" sldId="259"/>
            <ac:spMk id="2" creationId="{9EA0FA96-9745-3DFF-0726-6A1060036D12}"/>
          </ac:spMkLst>
        </pc:spChg>
        <pc:spChg chg="mod">
          <ac:chgData name="Amichai Ben David" userId="effe4c4b-4611-44ab-9d6b-f44045953326" providerId="ADAL" clId="{5EE80532-1539-43A7-9942-D7EF6A3EA73D}" dt="2022-11-22T10:32:52.211" v="32"/>
          <ac:spMkLst>
            <pc:docMk/>
            <pc:sldMk cId="2569545446" sldId="259"/>
            <ac:spMk id="3" creationId="{5558A942-F474-E611-385A-3A69F28C4333}"/>
          </ac:spMkLst>
        </pc:spChg>
        <pc:picChg chg="add mod">
          <ac:chgData name="Amichai Ben David" userId="effe4c4b-4611-44ab-9d6b-f44045953326" providerId="ADAL" clId="{5EE80532-1539-43A7-9942-D7EF6A3EA73D}" dt="2022-11-22T10:32:58.732" v="33"/>
          <ac:picMkLst>
            <pc:docMk/>
            <pc:sldMk cId="2569545446" sldId="259"/>
            <ac:picMk id="4" creationId="{1898DFB4-AE45-0554-1A4E-356A58A25472}"/>
          </ac:picMkLst>
        </pc:picChg>
      </pc:sldChg>
      <pc:sldChg chg="modSp new del mod">
        <pc:chgData name="Amichai Ben David" userId="effe4c4b-4611-44ab-9d6b-f44045953326" providerId="ADAL" clId="{5EE80532-1539-43A7-9942-D7EF6A3EA73D}" dt="2022-11-22T10:34:40.764" v="80" actId="47"/>
        <pc:sldMkLst>
          <pc:docMk/>
          <pc:sldMk cId="3816206254" sldId="260"/>
        </pc:sldMkLst>
        <pc:spChg chg="mod">
          <ac:chgData name="Amichai Ben David" userId="effe4c4b-4611-44ab-9d6b-f44045953326" providerId="ADAL" clId="{5EE80532-1539-43A7-9942-D7EF6A3EA73D}" dt="2022-11-22T10:33:15.146" v="35"/>
          <ac:spMkLst>
            <pc:docMk/>
            <pc:sldMk cId="3816206254" sldId="260"/>
            <ac:spMk id="2" creationId="{EE9BE5AE-BA4F-ACC0-B9EE-4D626CE7F68F}"/>
          </ac:spMkLst>
        </pc:spChg>
        <pc:spChg chg="mod">
          <ac:chgData name="Amichai Ben David" userId="effe4c4b-4611-44ab-9d6b-f44045953326" providerId="ADAL" clId="{5EE80532-1539-43A7-9942-D7EF6A3EA73D}" dt="2022-11-22T10:33:25.679" v="39"/>
          <ac:spMkLst>
            <pc:docMk/>
            <pc:sldMk cId="3816206254" sldId="260"/>
            <ac:spMk id="3" creationId="{46C2985A-D2DA-5AA7-31B4-584321A62E05}"/>
          </ac:spMkLst>
        </pc:spChg>
      </pc:sldChg>
      <pc:sldChg chg="add del">
        <pc:chgData name="Amichai Ben David" userId="effe4c4b-4611-44ab-9d6b-f44045953326" providerId="ADAL" clId="{5EE80532-1539-43A7-9942-D7EF6A3EA73D}" dt="2022-11-22T10:35:21.974" v="115" actId="47"/>
        <pc:sldMkLst>
          <pc:docMk/>
          <pc:sldMk cId="1854738020" sldId="261"/>
        </pc:sldMkLst>
      </pc:sldChg>
      <pc:sldChg chg="modSp add del mod">
        <pc:chgData name="Amichai Ben David" userId="effe4c4b-4611-44ab-9d6b-f44045953326" providerId="ADAL" clId="{5EE80532-1539-43A7-9942-D7EF6A3EA73D}" dt="2022-11-22T10:35:23.846" v="116" actId="47"/>
        <pc:sldMkLst>
          <pc:docMk/>
          <pc:sldMk cId="3842924419" sldId="262"/>
        </pc:sldMkLst>
        <pc:spChg chg="mod">
          <ac:chgData name="Amichai Ben David" userId="effe4c4b-4611-44ab-9d6b-f44045953326" providerId="ADAL" clId="{5EE80532-1539-43A7-9942-D7EF6A3EA73D}" dt="2022-11-22T10:33:32.852" v="40"/>
          <ac:spMkLst>
            <pc:docMk/>
            <pc:sldMk cId="3842924419" sldId="262"/>
            <ac:spMk id="3" creationId="{46C2985A-D2DA-5AA7-31B4-584321A62E05}"/>
          </ac:spMkLst>
        </pc:spChg>
      </pc:sldChg>
      <pc:sldChg chg="modSp add del mod">
        <pc:chgData name="Amichai Ben David" userId="effe4c4b-4611-44ab-9d6b-f44045953326" providerId="ADAL" clId="{5EE80532-1539-43A7-9942-D7EF6A3EA73D}" dt="2022-11-22T10:35:25.570" v="117" actId="47"/>
        <pc:sldMkLst>
          <pc:docMk/>
          <pc:sldMk cId="885631298" sldId="263"/>
        </pc:sldMkLst>
        <pc:spChg chg="mod">
          <ac:chgData name="Amichai Ben David" userId="effe4c4b-4611-44ab-9d6b-f44045953326" providerId="ADAL" clId="{5EE80532-1539-43A7-9942-D7EF6A3EA73D}" dt="2022-11-22T10:33:38.787" v="41"/>
          <ac:spMkLst>
            <pc:docMk/>
            <pc:sldMk cId="885631298" sldId="263"/>
            <ac:spMk id="3" creationId="{46C2985A-D2DA-5AA7-31B4-584321A62E05}"/>
          </ac:spMkLst>
        </pc:spChg>
      </pc:sldChg>
      <pc:sldChg chg="modSp add del mod">
        <pc:chgData name="Amichai Ben David" userId="effe4c4b-4611-44ab-9d6b-f44045953326" providerId="ADAL" clId="{5EE80532-1539-43A7-9942-D7EF6A3EA73D}" dt="2022-11-22T10:35:28.773" v="119" actId="47"/>
        <pc:sldMkLst>
          <pc:docMk/>
          <pc:sldMk cId="3802267583" sldId="264"/>
        </pc:sldMkLst>
        <pc:spChg chg="mod">
          <ac:chgData name="Amichai Ben David" userId="effe4c4b-4611-44ab-9d6b-f44045953326" providerId="ADAL" clId="{5EE80532-1539-43A7-9942-D7EF6A3EA73D}" dt="2022-11-22T10:34:07.944" v="69" actId="20577"/>
          <ac:spMkLst>
            <pc:docMk/>
            <pc:sldMk cId="3802267583" sldId="264"/>
            <ac:spMk id="3" creationId="{46C2985A-D2DA-5AA7-31B4-584321A62E05}"/>
          </ac:spMkLst>
        </pc:spChg>
      </pc:sldChg>
      <pc:sldChg chg="modSp add del mod ord">
        <pc:chgData name="Amichai Ben David" userId="effe4c4b-4611-44ab-9d6b-f44045953326" providerId="ADAL" clId="{5EE80532-1539-43A7-9942-D7EF6A3EA73D}" dt="2022-11-22T10:35:26.441" v="118" actId="47"/>
        <pc:sldMkLst>
          <pc:docMk/>
          <pc:sldMk cId="4202920434" sldId="265"/>
        </pc:sldMkLst>
        <pc:spChg chg="mod">
          <ac:chgData name="Amichai Ben David" userId="effe4c4b-4611-44ab-9d6b-f44045953326" providerId="ADAL" clId="{5EE80532-1539-43A7-9942-D7EF6A3EA73D}" dt="2022-11-22T10:33:57.352" v="63" actId="20577"/>
          <ac:spMkLst>
            <pc:docMk/>
            <pc:sldMk cId="4202920434" sldId="265"/>
            <ac:spMk id="3" creationId="{46C2985A-D2DA-5AA7-31B4-584321A62E05}"/>
          </ac:spMkLst>
        </pc:spChg>
      </pc:sldChg>
      <pc:sldChg chg="modSp add mod">
        <pc:chgData name="Amichai Ben David" userId="effe4c4b-4611-44ab-9d6b-f44045953326" providerId="ADAL" clId="{5EE80532-1539-43A7-9942-D7EF6A3EA73D}" dt="2022-11-22T10:34:18.638" v="78" actId="27636"/>
        <pc:sldMkLst>
          <pc:docMk/>
          <pc:sldMk cId="900970937" sldId="266"/>
        </pc:sldMkLst>
        <pc:spChg chg="mod">
          <ac:chgData name="Amichai Ben David" userId="effe4c4b-4611-44ab-9d6b-f44045953326" providerId="ADAL" clId="{5EE80532-1539-43A7-9942-D7EF6A3EA73D}" dt="2022-11-22T10:34:18.638" v="78" actId="27636"/>
          <ac:spMkLst>
            <pc:docMk/>
            <pc:sldMk cId="900970937" sldId="266"/>
            <ac:spMk id="2" creationId="{B7D04B63-A01B-4CD7-950E-FC9389826F29}"/>
          </ac:spMkLst>
        </pc:spChg>
        <pc:spChg chg="mod">
          <ac:chgData name="Amichai Ben David" userId="effe4c4b-4611-44ab-9d6b-f44045953326" providerId="ADAL" clId="{5EE80532-1539-43A7-9942-D7EF6A3EA73D}" dt="2022-11-22T10:34:18.637" v="77" actId="27636"/>
          <ac:spMkLst>
            <pc:docMk/>
            <pc:sldMk cId="900970937" sldId="266"/>
            <ac:spMk id="39" creationId="{DB3FA85D-77B9-187C-73E5-892FF7E33400}"/>
          </ac:spMkLst>
        </pc:spChg>
      </pc:sldChg>
      <pc:sldChg chg="modSp add mod">
        <pc:chgData name="Amichai Ben David" userId="effe4c4b-4611-44ab-9d6b-f44045953326" providerId="ADAL" clId="{5EE80532-1539-43A7-9942-D7EF6A3EA73D}" dt="2022-11-22T10:34:18.565" v="71" actId="27636"/>
        <pc:sldMkLst>
          <pc:docMk/>
          <pc:sldMk cId="4101135861" sldId="268"/>
        </pc:sldMkLst>
        <pc:spChg chg="mod">
          <ac:chgData name="Amichai Ben David" userId="effe4c4b-4611-44ab-9d6b-f44045953326" providerId="ADAL" clId="{5EE80532-1539-43A7-9942-D7EF6A3EA73D}" dt="2022-11-22T10:34:18.565" v="71" actId="27636"/>
          <ac:spMkLst>
            <pc:docMk/>
            <pc:sldMk cId="4101135861" sldId="268"/>
            <ac:spMk id="2" creationId="{836EB05B-D64C-4B07-ACF7-A4B9B64EC4A2}"/>
          </ac:spMkLst>
        </pc:spChg>
      </pc:sldChg>
      <pc:sldChg chg="add">
        <pc:chgData name="Amichai Ben David" userId="effe4c4b-4611-44ab-9d6b-f44045953326" providerId="ADAL" clId="{5EE80532-1539-43A7-9942-D7EF6A3EA73D}" dt="2022-11-22T10:34:18.244" v="70"/>
        <pc:sldMkLst>
          <pc:docMk/>
          <pc:sldMk cId="2968792532" sldId="269"/>
        </pc:sldMkLst>
      </pc:sldChg>
      <pc:sldChg chg="add">
        <pc:chgData name="Amichai Ben David" userId="effe4c4b-4611-44ab-9d6b-f44045953326" providerId="ADAL" clId="{5EE80532-1539-43A7-9942-D7EF6A3EA73D}" dt="2022-11-22T10:34:18.244" v="70"/>
        <pc:sldMkLst>
          <pc:docMk/>
          <pc:sldMk cId="3755021068" sldId="270"/>
        </pc:sldMkLst>
      </pc:sldChg>
      <pc:sldChg chg="add">
        <pc:chgData name="Amichai Ben David" userId="effe4c4b-4611-44ab-9d6b-f44045953326" providerId="ADAL" clId="{5EE80532-1539-43A7-9942-D7EF6A3EA73D}" dt="2022-11-22T10:34:18.244" v="70"/>
        <pc:sldMkLst>
          <pc:docMk/>
          <pc:sldMk cId="1394598156" sldId="271"/>
        </pc:sldMkLst>
      </pc:sldChg>
      <pc:sldChg chg="add">
        <pc:chgData name="Amichai Ben David" userId="effe4c4b-4611-44ab-9d6b-f44045953326" providerId="ADAL" clId="{5EE80532-1539-43A7-9942-D7EF6A3EA73D}" dt="2022-11-22T10:34:18.244" v="70"/>
        <pc:sldMkLst>
          <pc:docMk/>
          <pc:sldMk cId="2330780169" sldId="272"/>
        </pc:sldMkLst>
      </pc:sldChg>
      <pc:sldChg chg="add">
        <pc:chgData name="Amichai Ben David" userId="effe4c4b-4611-44ab-9d6b-f44045953326" providerId="ADAL" clId="{5EE80532-1539-43A7-9942-D7EF6A3EA73D}" dt="2022-11-22T10:34:18.244" v="70"/>
        <pc:sldMkLst>
          <pc:docMk/>
          <pc:sldMk cId="740796485" sldId="273"/>
        </pc:sldMkLst>
      </pc:sldChg>
      <pc:sldChg chg="add">
        <pc:chgData name="Amichai Ben David" userId="effe4c4b-4611-44ab-9d6b-f44045953326" providerId="ADAL" clId="{5EE80532-1539-43A7-9942-D7EF6A3EA73D}" dt="2022-11-22T10:34:18.244" v="70"/>
        <pc:sldMkLst>
          <pc:docMk/>
          <pc:sldMk cId="1949930502" sldId="274"/>
        </pc:sldMkLst>
      </pc:sldChg>
      <pc:sldChg chg="add">
        <pc:chgData name="Amichai Ben David" userId="effe4c4b-4611-44ab-9d6b-f44045953326" providerId="ADAL" clId="{5EE80532-1539-43A7-9942-D7EF6A3EA73D}" dt="2022-11-22T10:34:18.244" v="70"/>
        <pc:sldMkLst>
          <pc:docMk/>
          <pc:sldMk cId="283410109" sldId="275"/>
        </pc:sldMkLst>
      </pc:sldChg>
      <pc:sldChg chg="add">
        <pc:chgData name="Amichai Ben David" userId="effe4c4b-4611-44ab-9d6b-f44045953326" providerId="ADAL" clId="{5EE80532-1539-43A7-9942-D7EF6A3EA73D}" dt="2022-11-22T10:34:18.244" v="70"/>
        <pc:sldMkLst>
          <pc:docMk/>
          <pc:sldMk cId="2965699662" sldId="276"/>
        </pc:sldMkLst>
      </pc:sldChg>
      <pc:sldChg chg="add">
        <pc:chgData name="Amichai Ben David" userId="effe4c4b-4611-44ab-9d6b-f44045953326" providerId="ADAL" clId="{5EE80532-1539-43A7-9942-D7EF6A3EA73D}" dt="2022-11-22T10:34:18.244" v="70"/>
        <pc:sldMkLst>
          <pc:docMk/>
          <pc:sldMk cId="1451304377" sldId="277"/>
        </pc:sldMkLst>
      </pc:sldChg>
      <pc:sldChg chg="add">
        <pc:chgData name="Amichai Ben David" userId="effe4c4b-4611-44ab-9d6b-f44045953326" providerId="ADAL" clId="{5EE80532-1539-43A7-9942-D7EF6A3EA73D}" dt="2022-11-22T10:34:18.244" v="70"/>
        <pc:sldMkLst>
          <pc:docMk/>
          <pc:sldMk cId="4229967402" sldId="278"/>
        </pc:sldMkLst>
      </pc:sldChg>
      <pc:sldChg chg="add">
        <pc:chgData name="Amichai Ben David" userId="effe4c4b-4611-44ab-9d6b-f44045953326" providerId="ADAL" clId="{5EE80532-1539-43A7-9942-D7EF6A3EA73D}" dt="2022-11-22T10:34:18.244" v="70"/>
        <pc:sldMkLst>
          <pc:docMk/>
          <pc:sldMk cId="2853700024" sldId="279"/>
        </pc:sldMkLst>
      </pc:sldChg>
      <pc:sldChg chg="add">
        <pc:chgData name="Amichai Ben David" userId="effe4c4b-4611-44ab-9d6b-f44045953326" providerId="ADAL" clId="{5EE80532-1539-43A7-9942-D7EF6A3EA73D}" dt="2022-11-22T10:34:18.244" v="70"/>
        <pc:sldMkLst>
          <pc:docMk/>
          <pc:sldMk cId="3556442737" sldId="280"/>
        </pc:sldMkLst>
      </pc:sldChg>
      <pc:sldChg chg="add">
        <pc:chgData name="Amichai Ben David" userId="effe4c4b-4611-44ab-9d6b-f44045953326" providerId="ADAL" clId="{5EE80532-1539-43A7-9942-D7EF6A3EA73D}" dt="2022-11-22T10:34:18.244" v="70"/>
        <pc:sldMkLst>
          <pc:docMk/>
          <pc:sldMk cId="518155151" sldId="281"/>
        </pc:sldMkLst>
      </pc:sldChg>
      <pc:sldChg chg="add">
        <pc:chgData name="Amichai Ben David" userId="effe4c4b-4611-44ab-9d6b-f44045953326" providerId="ADAL" clId="{5EE80532-1539-43A7-9942-D7EF6A3EA73D}" dt="2022-11-22T10:34:18.244" v="70"/>
        <pc:sldMkLst>
          <pc:docMk/>
          <pc:sldMk cId="2130427040" sldId="282"/>
        </pc:sldMkLst>
      </pc:sldChg>
      <pc:sldChg chg="add">
        <pc:chgData name="Amichai Ben David" userId="effe4c4b-4611-44ab-9d6b-f44045953326" providerId="ADAL" clId="{5EE80532-1539-43A7-9942-D7EF6A3EA73D}" dt="2022-11-22T10:34:18.244" v="70"/>
        <pc:sldMkLst>
          <pc:docMk/>
          <pc:sldMk cId="3296678124" sldId="283"/>
        </pc:sldMkLst>
      </pc:sldChg>
      <pc:sldChg chg="add">
        <pc:chgData name="Amichai Ben David" userId="effe4c4b-4611-44ab-9d6b-f44045953326" providerId="ADAL" clId="{5EE80532-1539-43A7-9942-D7EF6A3EA73D}" dt="2022-11-22T10:34:18.244" v="70"/>
        <pc:sldMkLst>
          <pc:docMk/>
          <pc:sldMk cId="3473448741" sldId="284"/>
        </pc:sldMkLst>
      </pc:sldChg>
      <pc:sldChg chg="add">
        <pc:chgData name="Amichai Ben David" userId="effe4c4b-4611-44ab-9d6b-f44045953326" providerId="ADAL" clId="{5EE80532-1539-43A7-9942-D7EF6A3EA73D}" dt="2022-11-22T10:34:18.244" v="70"/>
        <pc:sldMkLst>
          <pc:docMk/>
          <pc:sldMk cId="3915861858" sldId="286"/>
        </pc:sldMkLst>
      </pc:sldChg>
      <pc:sldChg chg="add">
        <pc:chgData name="Amichai Ben David" userId="effe4c4b-4611-44ab-9d6b-f44045953326" providerId="ADAL" clId="{5EE80532-1539-43A7-9942-D7EF6A3EA73D}" dt="2022-11-22T10:34:18.244" v="70"/>
        <pc:sldMkLst>
          <pc:docMk/>
          <pc:sldMk cId="396277995" sldId="287"/>
        </pc:sldMkLst>
      </pc:sldChg>
      <pc:sldChg chg="add">
        <pc:chgData name="Amichai Ben David" userId="effe4c4b-4611-44ab-9d6b-f44045953326" providerId="ADAL" clId="{5EE80532-1539-43A7-9942-D7EF6A3EA73D}" dt="2022-11-22T10:34:18.244" v="70"/>
        <pc:sldMkLst>
          <pc:docMk/>
          <pc:sldMk cId="2511015022" sldId="288"/>
        </pc:sldMkLst>
      </pc:sldChg>
      <pc:sldChg chg="add">
        <pc:chgData name="Amichai Ben David" userId="effe4c4b-4611-44ab-9d6b-f44045953326" providerId="ADAL" clId="{5EE80532-1539-43A7-9942-D7EF6A3EA73D}" dt="2022-11-22T10:34:18.244" v="70"/>
        <pc:sldMkLst>
          <pc:docMk/>
          <pc:sldMk cId="3811435475" sldId="289"/>
        </pc:sldMkLst>
      </pc:sldChg>
      <pc:sldChg chg="add">
        <pc:chgData name="Amichai Ben David" userId="effe4c4b-4611-44ab-9d6b-f44045953326" providerId="ADAL" clId="{5EE80532-1539-43A7-9942-D7EF6A3EA73D}" dt="2022-11-22T10:34:18.244" v="70"/>
        <pc:sldMkLst>
          <pc:docMk/>
          <pc:sldMk cId="3081059177" sldId="290"/>
        </pc:sldMkLst>
      </pc:sldChg>
      <pc:sldChg chg="add">
        <pc:chgData name="Amichai Ben David" userId="effe4c4b-4611-44ab-9d6b-f44045953326" providerId="ADAL" clId="{5EE80532-1539-43A7-9942-D7EF6A3EA73D}" dt="2022-11-22T10:34:18.244" v="70"/>
        <pc:sldMkLst>
          <pc:docMk/>
          <pc:sldMk cId="3775501220" sldId="291"/>
        </pc:sldMkLst>
      </pc:sldChg>
      <pc:sldChg chg="add">
        <pc:chgData name="Amichai Ben David" userId="effe4c4b-4611-44ab-9d6b-f44045953326" providerId="ADAL" clId="{5EE80532-1539-43A7-9942-D7EF6A3EA73D}" dt="2022-11-22T10:34:18.244" v="70"/>
        <pc:sldMkLst>
          <pc:docMk/>
          <pc:sldMk cId="2575908804" sldId="292"/>
        </pc:sldMkLst>
      </pc:sldChg>
      <pc:sldChg chg="add">
        <pc:chgData name="Amichai Ben David" userId="effe4c4b-4611-44ab-9d6b-f44045953326" providerId="ADAL" clId="{5EE80532-1539-43A7-9942-D7EF6A3EA73D}" dt="2022-11-22T10:34:18.244" v="70"/>
        <pc:sldMkLst>
          <pc:docMk/>
          <pc:sldMk cId="274346249" sldId="293"/>
        </pc:sldMkLst>
      </pc:sldChg>
      <pc:sldChg chg="add">
        <pc:chgData name="Amichai Ben David" userId="effe4c4b-4611-44ab-9d6b-f44045953326" providerId="ADAL" clId="{5EE80532-1539-43A7-9942-D7EF6A3EA73D}" dt="2022-11-22T10:34:18.244" v="70"/>
        <pc:sldMkLst>
          <pc:docMk/>
          <pc:sldMk cId="2472965836" sldId="294"/>
        </pc:sldMkLst>
      </pc:sldChg>
      <pc:sldChg chg="add">
        <pc:chgData name="Amichai Ben David" userId="effe4c4b-4611-44ab-9d6b-f44045953326" providerId="ADAL" clId="{5EE80532-1539-43A7-9942-D7EF6A3EA73D}" dt="2022-11-22T10:34:18.244" v="70"/>
        <pc:sldMkLst>
          <pc:docMk/>
          <pc:sldMk cId="2653143211" sldId="295"/>
        </pc:sldMkLst>
      </pc:sldChg>
      <pc:sldChg chg="add">
        <pc:chgData name="Amichai Ben David" userId="effe4c4b-4611-44ab-9d6b-f44045953326" providerId="ADAL" clId="{5EE80532-1539-43A7-9942-D7EF6A3EA73D}" dt="2022-11-22T10:34:33.604" v="79"/>
        <pc:sldMkLst>
          <pc:docMk/>
          <pc:sldMk cId="2133111660" sldId="298"/>
        </pc:sldMkLst>
      </pc:sldChg>
      <pc:sldChg chg="add">
        <pc:chgData name="Amichai Ben David" userId="effe4c4b-4611-44ab-9d6b-f44045953326" providerId="ADAL" clId="{5EE80532-1539-43A7-9942-D7EF6A3EA73D}" dt="2022-11-22T10:34:33.604" v="79"/>
        <pc:sldMkLst>
          <pc:docMk/>
          <pc:sldMk cId="412556410" sldId="299"/>
        </pc:sldMkLst>
      </pc:sldChg>
      <pc:sldChg chg="add">
        <pc:chgData name="Amichai Ben David" userId="effe4c4b-4611-44ab-9d6b-f44045953326" providerId="ADAL" clId="{5EE80532-1539-43A7-9942-D7EF6A3EA73D}" dt="2022-11-22T10:34:33.604" v="79"/>
        <pc:sldMkLst>
          <pc:docMk/>
          <pc:sldMk cId="2811924754" sldId="300"/>
        </pc:sldMkLst>
      </pc:sldChg>
      <pc:sldChg chg="addSp modSp add mod">
        <pc:chgData name="Amichai Ben David" userId="effe4c4b-4611-44ab-9d6b-f44045953326" providerId="ADAL" clId="{5EE80532-1539-43A7-9942-D7EF6A3EA73D}" dt="2022-11-22T10:35:12.758" v="114" actId="20577"/>
        <pc:sldMkLst>
          <pc:docMk/>
          <pc:sldMk cId="3499256480" sldId="301"/>
        </pc:sldMkLst>
        <pc:spChg chg="add mod">
          <ac:chgData name="Amichai Ben David" userId="effe4c4b-4611-44ab-9d6b-f44045953326" providerId="ADAL" clId="{5EE80532-1539-43A7-9942-D7EF6A3EA73D}" dt="2022-11-22T10:35:12.758" v="114" actId="20577"/>
          <ac:spMkLst>
            <pc:docMk/>
            <pc:sldMk cId="3499256480" sldId="301"/>
            <ac:spMk id="3" creationId="{15EE8264-1DF7-85A4-6326-F3177A266677}"/>
          </ac:spMkLst>
        </pc:spChg>
      </pc:sldChg>
      <pc:sldChg chg="addSp modSp add mod">
        <pc:chgData name="Amichai Ben David" userId="effe4c4b-4611-44ab-9d6b-f44045953326" providerId="ADAL" clId="{5EE80532-1539-43A7-9942-D7EF6A3EA73D}" dt="2022-11-22T10:35:09.252" v="112" actId="6549"/>
        <pc:sldMkLst>
          <pc:docMk/>
          <pc:sldMk cId="122197050" sldId="302"/>
        </pc:sldMkLst>
        <pc:spChg chg="add mod">
          <ac:chgData name="Amichai Ben David" userId="effe4c4b-4611-44ab-9d6b-f44045953326" providerId="ADAL" clId="{5EE80532-1539-43A7-9942-D7EF6A3EA73D}" dt="2022-11-22T10:35:09.252" v="112" actId="6549"/>
          <ac:spMkLst>
            <pc:docMk/>
            <pc:sldMk cId="122197050" sldId="302"/>
            <ac:spMk id="3" creationId="{B68F90FB-4A55-F93F-9B04-6315D8E2C476}"/>
          </ac:spMkLst>
        </pc:spChg>
      </pc:sldChg>
      <pc:sldChg chg="modSp add mod">
        <pc:chgData name="Amichai Ben David" userId="effe4c4b-4611-44ab-9d6b-f44045953326" providerId="ADAL" clId="{5EE80532-1539-43A7-9942-D7EF6A3EA73D}" dt="2022-11-22T10:34:18.599" v="73" actId="27636"/>
        <pc:sldMkLst>
          <pc:docMk/>
          <pc:sldMk cId="2910352724" sldId="307"/>
        </pc:sldMkLst>
        <pc:spChg chg="mod">
          <ac:chgData name="Amichai Ben David" userId="effe4c4b-4611-44ab-9d6b-f44045953326" providerId="ADAL" clId="{5EE80532-1539-43A7-9942-D7EF6A3EA73D}" dt="2022-11-22T10:34:18.599" v="73" actId="27636"/>
          <ac:spMkLst>
            <pc:docMk/>
            <pc:sldMk cId="2910352724" sldId="307"/>
            <ac:spMk id="15" creationId="{83B97E7C-8577-4D8B-BC30-45964C889040}"/>
          </ac:spMkLst>
        </pc:spChg>
        <pc:spChg chg="mod">
          <ac:chgData name="Amichai Ben David" userId="effe4c4b-4611-44ab-9d6b-f44045953326" providerId="ADAL" clId="{5EE80532-1539-43A7-9942-D7EF6A3EA73D}" dt="2022-11-22T10:34:18.589" v="72" actId="27636"/>
          <ac:spMkLst>
            <pc:docMk/>
            <pc:sldMk cId="2910352724" sldId="307"/>
            <ac:spMk id="18" creationId="{2A363230-3C35-4219-9B15-00C5DBB5E1DA}"/>
          </ac:spMkLst>
        </pc:spChg>
      </pc:sldChg>
      <pc:sldChg chg="modSp add mod">
        <pc:chgData name="Amichai Ben David" userId="effe4c4b-4611-44ab-9d6b-f44045953326" providerId="ADAL" clId="{5EE80532-1539-43A7-9942-D7EF6A3EA73D}" dt="2022-11-22T10:34:18.603" v="74" actId="27636"/>
        <pc:sldMkLst>
          <pc:docMk/>
          <pc:sldMk cId="4251912113" sldId="308"/>
        </pc:sldMkLst>
        <pc:spChg chg="mod">
          <ac:chgData name="Amichai Ben David" userId="effe4c4b-4611-44ab-9d6b-f44045953326" providerId="ADAL" clId="{5EE80532-1539-43A7-9942-D7EF6A3EA73D}" dt="2022-11-22T10:34:18.603" v="74" actId="27636"/>
          <ac:spMkLst>
            <pc:docMk/>
            <pc:sldMk cId="4251912113" sldId="308"/>
            <ac:spMk id="16" creationId="{C3199015-ED11-4A73-B274-B6BD9D965626}"/>
          </ac:spMkLst>
        </pc:spChg>
      </pc:sldChg>
      <pc:sldChg chg="modSp add mod">
        <pc:chgData name="Amichai Ben David" userId="effe4c4b-4611-44ab-9d6b-f44045953326" providerId="ADAL" clId="{5EE80532-1539-43A7-9942-D7EF6A3EA73D}" dt="2022-11-22T10:34:18.623" v="75" actId="27636"/>
        <pc:sldMkLst>
          <pc:docMk/>
          <pc:sldMk cId="570236957" sldId="310"/>
        </pc:sldMkLst>
        <pc:spChg chg="mod">
          <ac:chgData name="Amichai Ben David" userId="effe4c4b-4611-44ab-9d6b-f44045953326" providerId="ADAL" clId="{5EE80532-1539-43A7-9942-D7EF6A3EA73D}" dt="2022-11-22T10:34:18.623" v="75" actId="27636"/>
          <ac:spMkLst>
            <pc:docMk/>
            <pc:sldMk cId="570236957" sldId="310"/>
            <ac:spMk id="2" creationId="{317234D6-3D3F-4D81-BBBB-2B978BC2D7A1}"/>
          </ac:spMkLst>
        </pc:spChg>
      </pc:sldChg>
      <pc:sldChg chg="modSp add mod">
        <pc:chgData name="Amichai Ben David" userId="effe4c4b-4611-44ab-9d6b-f44045953326" providerId="ADAL" clId="{5EE80532-1539-43A7-9942-D7EF6A3EA73D}" dt="2022-11-22T10:34:18.630" v="76" actId="27636"/>
        <pc:sldMkLst>
          <pc:docMk/>
          <pc:sldMk cId="3271223190" sldId="311"/>
        </pc:sldMkLst>
        <pc:spChg chg="mod">
          <ac:chgData name="Amichai Ben David" userId="effe4c4b-4611-44ab-9d6b-f44045953326" providerId="ADAL" clId="{5EE80532-1539-43A7-9942-D7EF6A3EA73D}" dt="2022-11-22T10:34:18.630" v="76" actId="27636"/>
          <ac:spMkLst>
            <pc:docMk/>
            <pc:sldMk cId="3271223190" sldId="311"/>
            <ac:spMk id="2" creationId="{317234D6-3D3F-4D81-BBBB-2B978BC2D7A1}"/>
          </ac:spMkLst>
        </pc:spChg>
      </pc:sldChg>
      <pc:sldChg chg="add">
        <pc:chgData name="Amichai Ben David" userId="effe4c4b-4611-44ab-9d6b-f44045953326" providerId="ADAL" clId="{5EE80532-1539-43A7-9942-D7EF6A3EA73D}" dt="2022-11-22T10:34:18.244" v="70"/>
        <pc:sldMkLst>
          <pc:docMk/>
          <pc:sldMk cId="3131932286" sldId="313"/>
        </pc:sldMkLst>
      </pc:sldChg>
      <pc:sldChg chg="add">
        <pc:chgData name="Amichai Ben David" userId="effe4c4b-4611-44ab-9d6b-f44045953326" providerId="ADAL" clId="{5EE80532-1539-43A7-9942-D7EF6A3EA73D}" dt="2022-11-22T10:34:18.244" v="70"/>
        <pc:sldMkLst>
          <pc:docMk/>
          <pc:sldMk cId="3083010173" sldId="314"/>
        </pc:sldMkLst>
      </pc:sldChg>
      <pc:sldChg chg="add">
        <pc:chgData name="Amichai Ben David" userId="effe4c4b-4611-44ab-9d6b-f44045953326" providerId="ADAL" clId="{5EE80532-1539-43A7-9942-D7EF6A3EA73D}" dt="2022-11-22T10:34:33.604" v="79"/>
        <pc:sldMkLst>
          <pc:docMk/>
          <pc:sldMk cId="1342173178" sldId="315"/>
        </pc:sldMkLst>
      </pc:sldChg>
      <pc:sldChg chg="add">
        <pc:chgData name="Amichai Ben David" userId="effe4c4b-4611-44ab-9d6b-f44045953326" providerId="ADAL" clId="{5EE80532-1539-43A7-9942-D7EF6A3EA73D}" dt="2022-11-22T10:34:33.604" v="79"/>
        <pc:sldMkLst>
          <pc:docMk/>
          <pc:sldMk cId="77777001" sldId="316"/>
        </pc:sldMkLst>
      </pc:sldChg>
      <pc:sldChg chg="addSp delSp modSp add mod delAnim modAnim">
        <pc:chgData name="Amichai Ben David" userId="effe4c4b-4611-44ab-9d6b-f44045953326" providerId="ADAL" clId="{5EE80532-1539-43A7-9942-D7EF6A3EA73D}" dt="2022-11-22T10:43:38.176" v="166"/>
        <pc:sldMkLst>
          <pc:docMk/>
          <pc:sldMk cId="2326259987" sldId="317"/>
        </pc:sldMkLst>
        <pc:spChg chg="mod">
          <ac:chgData name="Amichai Ben David" userId="effe4c4b-4611-44ab-9d6b-f44045953326" providerId="ADAL" clId="{5EE80532-1539-43A7-9942-D7EF6A3EA73D}" dt="2022-11-22T10:35:46.954" v="124" actId="20577"/>
          <ac:spMkLst>
            <pc:docMk/>
            <pc:sldMk cId="2326259987" sldId="317"/>
            <ac:spMk id="2" creationId="{317234D6-3D3F-4D81-BBBB-2B978BC2D7A1}"/>
          </ac:spMkLst>
        </pc:spChg>
        <pc:spChg chg="add mod">
          <ac:chgData name="Amichai Ben David" userId="effe4c4b-4611-44ab-9d6b-f44045953326" providerId="ADAL" clId="{5EE80532-1539-43A7-9942-D7EF6A3EA73D}" dt="2022-11-22T10:38:07.208" v="127" actId="1076"/>
          <ac:spMkLst>
            <pc:docMk/>
            <pc:sldMk cId="2326259987" sldId="317"/>
            <ac:spMk id="4" creationId="{BAB8DB4E-130E-27C3-7380-91C4C4916AB6}"/>
          </ac:spMkLst>
        </pc:spChg>
        <pc:spChg chg="add mod">
          <ac:chgData name="Amichai Ben David" userId="effe4c4b-4611-44ab-9d6b-f44045953326" providerId="ADAL" clId="{5EE80532-1539-43A7-9942-D7EF6A3EA73D}" dt="2022-11-22T10:38:10.373" v="129" actId="1076"/>
          <ac:spMkLst>
            <pc:docMk/>
            <pc:sldMk cId="2326259987" sldId="317"/>
            <ac:spMk id="5" creationId="{34AEBFB7-3137-1B7B-8487-A06EABEE6D02}"/>
          </ac:spMkLst>
        </pc:spChg>
        <pc:spChg chg="add mod">
          <ac:chgData name="Amichai Ben David" userId="effe4c4b-4611-44ab-9d6b-f44045953326" providerId="ADAL" clId="{5EE80532-1539-43A7-9942-D7EF6A3EA73D}" dt="2022-11-22T10:38:14.584" v="131" actId="1076"/>
          <ac:spMkLst>
            <pc:docMk/>
            <pc:sldMk cId="2326259987" sldId="317"/>
            <ac:spMk id="6" creationId="{10142D74-8B2E-3DAC-0624-E7505CDE1D95}"/>
          </ac:spMkLst>
        </pc:spChg>
        <pc:spChg chg="add mod">
          <ac:chgData name="Amichai Ben David" userId="effe4c4b-4611-44ab-9d6b-f44045953326" providerId="ADAL" clId="{5EE80532-1539-43A7-9942-D7EF6A3EA73D}" dt="2022-11-22T10:38:39.007" v="137" actId="1076"/>
          <ac:spMkLst>
            <pc:docMk/>
            <pc:sldMk cId="2326259987" sldId="317"/>
            <ac:spMk id="7" creationId="{EA672408-DC52-7E89-B921-F4B28E0400A5}"/>
          </ac:spMkLst>
        </pc:spChg>
        <pc:spChg chg="add mod">
          <ac:chgData name="Amichai Ben David" userId="effe4c4b-4611-44ab-9d6b-f44045953326" providerId="ADAL" clId="{5EE80532-1539-43A7-9942-D7EF6A3EA73D}" dt="2022-11-22T10:38:47.289" v="141" actId="14100"/>
          <ac:spMkLst>
            <pc:docMk/>
            <pc:sldMk cId="2326259987" sldId="317"/>
            <ac:spMk id="8" creationId="{894C2B43-7263-A861-10D6-30A9DF39B9A4}"/>
          </ac:spMkLst>
        </pc:spChg>
        <pc:spChg chg="add mod">
          <ac:chgData name="Amichai Ben David" userId="effe4c4b-4611-44ab-9d6b-f44045953326" providerId="ADAL" clId="{5EE80532-1539-43A7-9942-D7EF6A3EA73D}" dt="2022-11-22T10:42:29.717" v="157" actId="1076"/>
          <ac:spMkLst>
            <pc:docMk/>
            <pc:sldMk cId="2326259987" sldId="317"/>
            <ac:spMk id="9" creationId="{FBA22E72-BAD6-08F5-899B-63E99C8A63B8}"/>
          </ac:spMkLst>
        </pc:spChg>
        <pc:spChg chg="add del mod">
          <ac:chgData name="Amichai Ben David" userId="effe4c4b-4611-44ab-9d6b-f44045953326" providerId="ADAL" clId="{5EE80532-1539-43A7-9942-D7EF6A3EA73D}" dt="2022-11-22T10:42:36.941" v="160" actId="478"/>
          <ac:spMkLst>
            <pc:docMk/>
            <pc:sldMk cId="2326259987" sldId="317"/>
            <ac:spMk id="10" creationId="{AC61A51E-9371-59B4-4603-76A64C5BA01D}"/>
          </ac:spMkLst>
        </pc:spChg>
        <pc:spChg chg="add mod">
          <ac:chgData name="Amichai Ben David" userId="effe4c4b-4611-44ab-9d6b-f44045953326" providerId="ADAL" clId="{5EE80532-1539-43A7-9942-D7EF6A3EA73D}" dt="2022-11-22T10:42:48.218" v="163" actId="207"/>
          <ac:spMkLst>
            <pc:docMk/>
            <pc:sldMk cId="2326259987" sldId="317"/>
            <ac:spMk id="11" creationId="{13284729-F329-FE10-0DBE-B998C2CD4ED5}"/>
          </ac:spMkLst>
        </pc:spChg>
        <pc:spChg chg="add mod">
          <ac:chgData name="Amichai Ben David" userId="effe4c4b-4611-44ab-9d6b-f44045953326" providerId="ADAL" clId="{5EE80532-1539-43A7-9942-D7EF6A3EA73D}" dt="2022-11-22T10:42:48.218" v="163" actId="207"/>
          <ac:spMkLst>
            <pc:docMk/>
            <pc:sldMk cId="2326259987" sldId="317"/>
            <ac:spMk id="12" creationId="{F213FEEF-583D-22D4-81CD-EE8E50F2221F}"/>
          </ac:spMkLst>
        </pc:spChg>
        <pc:spChg chg="add mod">
          <ac:chgData name="Amichai Ben David" userId="effe4c4b-4611-44ab-9d6b-f44045953326" providerId="ADAL" clId="{5EE80532-1539-43A7-9942-D7EF6A3EA73D}" dt="2022-11-22T10:42:48.218" v="163" actId="207"/>
          <ac:spMkLst>
            <pc:docMk/>
            <pc:sldMk cId="2326259987" sldId="317"/>
            <ac:spMk id="21" creationId="{E16AFEAA-9D50-8533-7119-287A4F6C3AD2}"/>
          </ac:spMkLst>
        </pc:spChg>
        <pc:spChg chg="add mod">
          <ac:chgData name="Amichai Ben David" userId="effe4c4b-4611-44ab-9d6b-f44045953326" providerId="ADAL" clId="{5EE80532-1539-43A7-9942-D7EF6A3EA73D}" dt="2022-11-22T10:42:48.218" v="163" actId="207"/>
          <ac:spMkLst>
            <pc:docMk/>
            <pc:sldMk cId="2326259987" sldId="317"/>
            <ac:spMk id="22" creationId="{26A75594-0A27-20B0-A1CC-95D1613D8D9C}"/>
          </ac:spMkLst>
        </pc:spChg>
        <pc:spChg chg="add mod">
          <ac:chgData name="Amichai Ben David" userId="effe4c4b-4611-44ab-9d6b-f44045953326" providerId="ADAL" clId="{5EE80532-1539-43A7-9942-D7EF6A3EA73D}" dt="2022-11-22T10:42:48.218" v="163" actId="207"/>
          <ac:spMkLst>
            <pc:docMk/>
            <pc:sldMk cId="2326259987" sldId="317"/>
            <ac:spMk id="23" creationId="{D752A2C5-03D6-4EB0-484C-FCD37B3B109D}"/>
          </ac:spMkLst>
        </pc:spChg>
        <pc:spChg chg="add mod">
          <ac:chgData name="Amichai Ben David" userId="effe4c4b-4611-44ab-9d6b-f44045953326" providerId="ADAL" clId="{5EE80532-1539-43A7-9942-D7EF6A3EA73D}" dt="2022-11-22T10:43:00.295" v="165" actId="1076"/>
          <ac:spMkLst>
            <pc:docMk/>
            <pc:sldMk cId="2326259987" sldId="317"/>
            <ac:spMk id="24" creationId="{A183C15E-B6AE-D879-AF35-F02F5EAC512E}"/>
          </ac:spMkLst>
        </pc:spChg>
        <pc:spChg chg="mod">
          <ac:chgData name="Amichai Ben David" userId="effe4c4b-4611-44ab-9d6b-f44045953326" providerId="ADAL" clId="{5EE80532-1539-43A7-9942-D7EF6A3EA73D}" dt="2022-11-22T10:42:00.533" v="154" actId="1076"/>
          <ac:spMkLst>
            <pc:docMk/>
            <pc:sldMk cId="2326259987" sldId="317"/>
            <ac:spMk id="34" creationId="{088A720F-77DB-472F-804D-223FB58FF73C}"/>
          </ac:spMkLst>
        </pc:spChg>
        <pc:spChg chg="mod">
          <ac:chgData name="Amichai Ben David" userId="effe4c4b-4611-44ab-9d6b-f44045953326" providerId="ADAL" clId="{5EE80532-1539-43A7-9942-D7EF6A3EA73D}" dt="2022-11-22T10:38:03.459" v="125" actId="1076"/>
          <ac:spMkLst>
            <pc:docMk/>
            <pc:sldMk cId="2326259987" sldId="317"/>
            <ac:spMk id="36" creationId="{FFA85A0C-A879-4D29-A390-7048903C42A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B7D340-58A5-4F68-97C8-2E03CC2E2DA5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98C3DD-51E4-430B-A510-B888AE7A5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140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23FB3-073C-46EE-94EC-881022A4C3A7}" type="slidenum">
              <a:rPr lang="en-IL" smtClean="0"/>
              <a:t>38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02945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23FB3-073C-46EE-94EC-881022A4C3A7}" type="slidenum">
              <a:rPr lang="en-IL" smtClean="0"/>
              <a:t>39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90746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23FB3-073C-46EE-94EC-881022A4C3A7}" type="slidenum">
              <a:rPr lang="en-IL" smtClean="0"/>
              <a:t>40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9715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B7533-5865-40E5-A689-CBC311696480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7F75-98D5-4EBA-A3F2-C6D9800B0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74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B7533-5865-40E5-A689-CBC311696480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7F75-98D5-4EBA-A3F2-C6D9800B0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34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B7533-5865-40E5-A689-CBC311696480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7F75-98D5-4EBA-A3F2-C6D9800B0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52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B7533-5865-40E5-A689-CBC311696480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7F75-98D5-4EBA-A3F2-C6D9800B090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9546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B7533-5865-40E5-A689-CBC311696480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7F75-98D5-4EBA-A3F2-C6D9800B0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71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B7533-5865-40E5-A689-CBC311696480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7F75-98D5-4EBA-A3F2-C6D9800B0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897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B7533-5865-40E5-A689-CBC311696480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7F75-98D5-4EBA-A3F2-C6D9800B0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388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B7533-5865-40E5-A689-CBC311696480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7F75-98D5-4EBA-A3F2-C6D9800B0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717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B7533-5865-40E5-A689-CBC311696480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7F75-98D5-4EBA-A3F2-C6D9800B0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B7533-5865-40E5-A689-CBC311696480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7F75-98D5-4EBA-A3F2-C6D9800B0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51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B7533-5865-40E5-A689-CBC311696480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7F75-98D5-4EBA-A3F2-C6D9800B0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11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B7533-5865-40E5-A689-CBC311696480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7F75-98D5-4EBA-A3F2-C6D9800B0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02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B7533-5865-40E5-A689-CBC311696480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7F75-98D5-4EBA-A3F2-C6D9800B0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728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B7533-5865-40E5-A689-CBC311696480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7F75-98D5-4EBA-A3F2-C6D9800B0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02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B7533-5865-40E5-A689-CBC311696480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7F75-98D5-4EBA-A3F2-C6D9800B0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6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B7533-5865-40E5-A689-CBC311696480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7F75-98D5-4EBA-A3F2-C6D9800B0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69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B7533-5865-40E5-A689-CBC311696480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7F75-98D5-4EBA-A3F2-C6D9800B0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3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B7533-5865-40E5-A689-CBC311696480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27F75-98D5-4EBA-A3F2-C6D9800B0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4443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7037383D-B3BD-4659-8716-9FDBE7608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9ECC0C-0608-1593-A0C4-6C3862963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94" y="643467"/>
            <a:ext cx="9600217" cy="3830560"/>
          </a:xfrm>
        </p:spPr>
        <p:txBody>
          <a:bodyPr>
            <a:normAutofit/>
          </a:bodyPr>
          <a:lstStyle/>
          <a:p>
            <a:pPr algn="l"/>
            <a:r>
              <a:rPr lang="en-US" sz="7200" b="1">
                <a:latin typeface="Trebuchet MS" panose="020B0603020202020204" pitchFamily="34" charset="0"/>
              </a:rPr>
              <a:t>Cache Concepts</a:t>
            </a:r>
            <a:endParaRPr lang="en-US" sz="7200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5E80338A-C5B0-4D0A-B4E6-37A03FD13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93732"/>
            <a:ext cx="12192000" cy="1964268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F85C26-F025-C790-E960-AAFF7CFCD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94" y="5306179"/>
            <a:ext cx="9600217" cy="990753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595959"/>
                </a:solidFill>
              </a:rPr>
              <a:t>Amichai Ben-David</a:t>
            </a:r>
            <a:endParaRPr lang="en-IL" sz="32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458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49A6B-2659-4BCB-8117-FB341B26F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751" y="35307"/>
            <a:ext cx="4912895" cy="1325563"/>
          </a:xfrm>
        </p:spPr>
        <p:txBody>
          <a:bodyPr/>
          <a:lstStyle/>
          <a:p>
            <a:r>
              <a:rPr lang="en-US" dirty="0"/>
              <a:t>Cache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2577A-CD63-4F8B-829F-E7813D06D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347" y="1528973"/>
            <a:ext cx="5221705" cy="532902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Memory 	- 4GB</a:t>
            </a:r>
          </a:p>
          <a:p>
            <a:r>
              <a:rPr lang="en-US" dirty="0"/>
              <a:t>Cache Size	- 256KB</a:t>
            </a:r>
          </a:p>
          <a:p>
            <a:r>
              <a:rPr lang="en-US" dirty="0"/>
              <a:t>Set[9:0]    	- 1024 rows</a:t>
            </a:r>
          </a:p>
          <a:p>
            <a:r>
              <a:rPr lang="en-US" dirty="0"/>
              <a:t>Tag[15:0] 	- 16’b Tag </a:t>
            </a:r>
          </a:p>
          <a:p>
            <a:r>
              <a:rPr lang="en-US" dirty="0"/>
              <a:t>Way[1:0]	- 4 ways in Set</a:t>
            </a:r>
          </a:p>
          <a:p>
            <a:r>
              <a:rPr lang="en-US" dirty="0"/>
              <a:t>Cache-Line (CL)	- 64B</a:t>
            </a:r>
          </a:p>
          <a:p>
            <a:pPr marL="0" indent="0">
              <a:buNone/>
            </a:pPr>
            <a:r>
              <a:rPr lang="en-US" b="1" dirty="0"/>
              <a:t>Tag Array Size:</a:t>
            </a:r>
          </a:p>
          <a:p>
            <a:pPr marL="0" indent="0">
              <a:buNone/>
            </a:pPr>
            <a:r>
              <a:rPr lang="en-US" dirty="0"/>
              <a:t>(#Set)x(#Way)x(#TAG)</a:t>
            </a:r>
          </a:p>
          <a:p>
            <a:pPr marL="0" indent="0">
              <a:buNone/>
            </a:pPr>
            <a:r>
              <a:rPr lang="en-US" dirty="0"/>
              <a:t>1024x4x16 	= </a:t>
            </a:r>
            <a:r>
              <a:rPr lang="en-IL" dirty="0"/>
              <a:t>65536</a:t>
            </a:r>
            <a:r>
              <a:rPr lang="en-US" dirty="0"/>
              <a:t> bit = </a:t>
            </a:r>
          </a:p>
          <a:p>
            <a:pPr marL="0" indent="0">
              <a:buNone/>
            </a:pPr>
            <a:r>
              <a:rPr lang="en-IL" dirty="0"/>
              <a:t>8192</a:t>
            </a:r>
            <a:r>
              <a:rPr lang="en-US" dirty="0"/>
              <a:t> Byte	= 2^13 = </a:t>
            </a:r>
            <a:r>
              <a:rPr lang="en-US" b="1" dirty="0"/>
              <a:t>8KB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Data Array Size:</a:t>
            </a:r>
          </a:p>
          <a:p>
            <a:pPr marL="0" indent="0">
              <a:buNone/>
            </a:pPr>
            <a:r>
              <a:rPr lang="en-US" dirty="0"/>
              <a:t>(#Set)x(#Way)x(#CL)</a:t>
            </a:r>
          </a:p>
          <a:p>
            <a:pPr marL="0" indent="0">
              <a:buNone/>
            </a:pPr>
            <a:r>
              <a:rPr lang="en-US" dirty="0"/>
              <a:t>1024x4x512	= </a:t>
            </a:r>
            <a:r>
              <a:rPr lang="en-IL" dirty="0"/>
              <a:t>2097152</a:t>
            </a:r>
            <a:r>
              <a:rPr lang="en-US" dirty="0"/>
              <a:t> bit =</a:t>
            </a:r>
          </a:p>
          <a:p>
            <a:pPr marL="0" indent="0">
              <a:buNone/>
            </a:pPr>
            <a:r>
              <a:rPr lang="en-IL" dirty="0"/>
              <a:t>262144</a:t>
            </a:r>
            <a:r>
              <a:rPr lang="en-US" dirty="0"/>
              <a:t> Byte	= 2^18	 = </a:t>
            </a:r>
            <a:r>
              <a:rPr lang="en-US" b="1" dirty="0"/>
              <a:t>256KB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2FD281-5668-4572-A126-9FBF788F9B1B}"/>
              </a:ext>
            </a:extLst>
          </p:cNvPr>
          <p:cNvSpPr txBox="1">
            <a:spLocks/>
          </p:cNvSpPr>
          <p:nvPr/>
        </p:nvSpPr>
        <p:spPr>
          <a:xfrm>
            <a:off x="6730295" y="487230"/>
            <a:ext cx="4503424" cy="54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[31:16] 		        [15:6] 	[5:0]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F15A72-755A-40A9-A66D-E66CB2ED448B}"/>
              </a:ext>
            </a:extLst>
          </p:cNvPr>
          <p:cNvSpPr txBox="1"/>
          <p:nvPr/>
        </p:nvSpPr>
        <p:spPr>
          <a:xfrm>
            <a:off x="5354052" y="823435"/>
            <a:ext cx="15053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Address[31:0] </a:t>
            </a:r>
            <a:endParaRPr lang="en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5A307B-5F93-4666-A1B6-C2D99B4BC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966" y="818949"/>
            <a:ext cx="4591050" cy="476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DD623B-2C08-45CF-B146-763B467AE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512" y="2289322"/>
            <a:ext cx="6761454" cy="405139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FDACC22-4886-4B74-ADB0-1BA96026E5EF}"/>
              </a:ext>
            </a:extLst>
          </p:cNvPr>
          <p:cNvSpPr/>
          <p:nvPr/>
        </p:nvSpPr>
        <p:spPr>
          <a:xfrm>
            <a:off x="132347" y="1490873"/>
            <a:ext cx="4147553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6B8BCB-B8B9-4F78-B73B-621915607DCB}"/>
              </a:ext>
            </a:extLst>
          </p:cNvPr>
          <p:cNvSpPr/>
          <p:nvPr/>
        </p:nvSpPr>
        <p:spPr>
          <a:xfrm>
            <a:off x="5379452" y="852824"/>
            <a:ext cx="137291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B7CB67DE-BC2E-4CA2-B0E8-301F15D77FD0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4279900" y="1037490"/>
            <a:ext cx="1099552" cy="638049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7EEFCEEA-D011-43B8-AF01-BCE63F10F4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559" y="1541909"/>
            <a:ext cx="2933700" cy="31829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2B2B65D-E8BF-4557-89AE-82A7C139BF39}"/>
              </a:ext>
            </a:extLst>
          </p:cNvPr>
          <p:cNvSpPr txBox="1"/>
          <p:nvPr/>
        </p:nvSpPr>
        <p:spPr>
          <a:xfrm>
            <a:off x="6609648" y="1491975"/>
            <a:ext cx="1979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DataArrayPtr</a:t>
            </a:r>
            <a:r>
              <a:rPr lang="en-US" sz="1800" dirty="0"/>
              <a:t>[</a:t>
            </a:r>
            <a:r>
              <a:rPr lang="en-US" dirty="0"/>
              <a:t>17</a:t>
            </a:r>
            <a:r>
              <a:rPr lang="en-US" sz="1800" dirty="0"/>
              <a:t>:0] </a:t>
            </a:r>
            <a:endParaRPr lang="en-IL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8E5421E-5F77-4AC1-829C-970831265F1B}"/>
              </a:ext>
            </a:extLst>
          </p:cNvPr>
          <p:cNvSpPr txBox="1">
            <a:spLocks/>
          </p:cNvSpPr>
          <p:nvPr/>
        </p:nvSpPr>
        <p:spPr>
          <a:xfrm>
            <a:off x="8335803" y="1290655"/>
            <a:ext cx="3383279" cy="54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[17:16]  [15:6] 	   [5:0]</a:t>
            </a:r>
          </a:p>
        </p:txBody>
      </p:sp>
    </p:spTree>
    <p:extLst>
      <p:ext uri="{BB962C8B-B14F-4D97-AF65-F5344CB8AC3E}">
        <p14:creationId xmlns:p14="http://schemas.microsoft.com/office/powerpoint/2010/main" val="77777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49A6B-2659-4BCB-8117-FB341B26F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751" y="35307"/>
            <a:ext cx="4912895" cy="1325563"/>
          </a:xfrm>
        </p:spPr>
        <p:txBody>
          <a:bodyPr/>
          <a:lstStyle/>
          <a:p>
            <a:r>
              <a:rPr lang="en-US" dirty="0"/>
              <a:t>Cache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2577A-CD63-4F8B-829F-E7813D06D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347" y="1528973"/>
            <a:ext cx="5221705" cy="532902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Memory 	- 4GB</a:t>
            </a:r>
          </a:p>
          <a:p>
            <a:r>
              <a:rPr lang="en-US" dirty="0"/>
              <a:t>Cache Size	- 256KB</a:t>
            </a:r>
          </a:p>
          <a:p>
            <a:r>
              <a:rPr lang="en-US" dirty="0"/>
              <a:t>Set[9:0]    	- 1024 rows</a:t>
            </a:r>
          </a:p>
          <a:p>
            <a:r>
              <a:rPr lang="en-US" dirty="0"/>
              <a:t>Tag[15:0] 	- 16’b Tag </a:t>
            </a:r>
          </a:p>
          <a:p>
            <a:r>
              <a:rPr lang="en-US" dirty="0"/>
              <a:t>Way[1:0]	- 4 ways in Set</a:t>
            </a:r>
          </a:p>
          <a:p>
            <a:r>
              <a:rPr lang="en-US" dirty="0"/>
              <a:t>Cache-Line (CL)	- 64B</a:t>
            </a:r>
          </a:p>
          <a:p>
            <a:pPr marL="0" indent="0">
              <a:buNone/>
            </a:pPr>
            <a:r>
              <a:rPr lang="en-US" b="1" dirty="0"/>
              <a:t>Tag Array Size:</a:t>
            </a:r>
          </a:p>
          <a:p>
            <a:pPr marL="0" indent="0">
              <a:buNone/>
            </a:pPr>
            <a:r>
              <a:rPr lang="en-US" dirty="0"/>
              <a:t>(#Set)x(#Way)x(#TAG)</a:t>
            </a:r>
          </a:p>
          <a:p>
            <a:pPr marL="0" indent="0">
              <a:buNone/>
            </a:pPr>
            <a:r>
              <a:rPr lang="en-US" dirty="0"/>
              <a:t>1024x4x16 	= </a:t>
            </a:r>
            <a:r>
              <a:rPr lang="en-IL" dirty="0"/>
              <a:t>65536</a:t>
            </a:r>
            <a:r>
              <a:rPr lang="en-US" dirty="0"/>
              <a:t> bit = </a:t>
            </a:r>
          </a:p>
          <a:p>
            <a:pPr marL="0" indent="0">
              <a:buNone/>
            </a:pPr>
            <a:r>
              <a:rPr lang="en-IL" dirty="0"/>
              <a:t>8192</a:t>
            </a:r>
            <a:r>
              <a:rPr lang="en-US" dirty="0"/>
              <a:t> Byte	= 2^13 = </a:t>
            </a:r>
            <a:r>
              <a:rPr lang="en-US" b="1" dirty="0"/>
              <a:t>8KB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Data Array Size:</a:t>
            </a:r>
          </a:p>
          <a:p>
            <a:pPr marL="0" indent="0">
              <a:buNone/>
            </a:pPr>
            <a:r>
              <a:rPr lang="en-US" dirty="0"/>
              <a:t>(#Set)x(#Way)x(#CL)</a:t>
            </a:r>
          </a:p>
          <a:p>
            <a:pPr marL="0" indent="0">
              <a:buNone/>
            </a:pPr>
            <a:r>
              <a:rPr lang="en-US" dirty="0"/>
              <a:t>1024x4x512	= </a:t>
            </a:r>
            <a:r>
              <a:rPr lang="en-IL" dirty="0"/>
              <a:t>2097152</a:t>
            </a:r>
            <a:r>
              <a:rPr lang="en-US" dirty="0"/>
              <a:t> bit =</a:t>
            </a:r>
          </a:p>
          <a:p>
            <a:pPr marL="0" indent="0">
              <a:buNone/>
            </a:pPr>
            <a:r>
              <a:rPr lang="en-IL" dirty="0"/>
              <a:t>262144</a:t>
            </a:r>
            <a:r>
              <a:rPr lang="en-US" dirty="0"/>
              <a:t> Byte	= 2^18	 = </a:t>
            </a:r>
            <a:r>
              <a:rPr lang="en-US" b="1" dirty="0"/>
              <a:t>256KB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2FD281-5668-4572-A126-9FBF788F9B1B}"/>
              </a:ext>
            </a:extLst>
          </p:cNvPr>
          <p:cNvSpPr txBox="1">
            <a:spLocks/>
          </p:cNvSpPr>
          <p:nvPr/>
        </p:nvSpPr>
        <p:spPr>
          <a:xfrm>
            <a:off x="6730295" y="487230"/>
            <a:ext cx="4503424" cy="54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[31:16] 		        [15:6] 	[5:0]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F15A72-755A-40A9-A66D-E66CB2ED448B}"/>
              </a:ext>
            </a:extLst>
          </p:cNvPr>
          <p:cNvSpPr txBox="1"/>
          <p:nvPr/>
        </p:nvSpPr>
        <p:spPr>
          <a:xfrm>
            <a:off x="5354052" y="823435"/>
            <a:ext cx="15053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Address[31:0] </a:t>
            </a:r>
            <a:endParaRPr lang="en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5A307B-5F93-4666-A1B6-C2D99B4BC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966" y="818949"/>
            <a:ext cx="4591050" cy="476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DD623B-2C08-45CF-B146-763B467AE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512" y="2289322"/>
            <a:ext cx="6761454" cy="405139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FDACC22-4886-4B74-ADB0-1BA96026E5EF}"/>
              </a:ext>
            </a:extLst>
          </p:cNvPr>
          <p:cNvSpPr/>
          <p:nvPr/>
        </p:nvSpPr>
        <p:spPr>
          <a:xfrm>
            <a:off x="132347" y="1490873"/>
            <a:ext cx="4147553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6B8BCB-B8B9-4F78-B73B-621915607DCB}"/>
              </a:ext>
            </a:extLst>
          </p:cNvPr>
          <p:cNvSpPr/>
          <p:nvPr/>
        </p:nvSpPr>
        <p:spPr>
          <a:xfrm>
            <a:off x="5379452" y="852824"/>
            <a:ext cx="137291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B7CB67DE-BC2E-4CA2-B0E8-301F15D77FD0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4279900" y="1037490"/>
            <a:ext cx="1099552" cy="638049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7EEFCEEA-D011-43B8-AF01-BCE63F10F4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559" y="1541909"/>
            <a:ext cx="2933700" cy="31829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2B2B65D-E8BF-4557-89AE-82A7C139BF39}"/>
              </a:ext>
            </a:extLst>
          </p:cNvPr>
          <p:cNvSpPr txBox="1"/>
          <p:nvPr/>
        </p:nvSpPr>
        <p:spPr>
          <a:xfrm>
            <a:off x="6609648" y="1491975"/>
            <a:ext cx="1979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DataArrayPtr</a:t>
            </a:r>
            <a:r>
              <a:rPr lang="en-US" sz="1800" dirty="0"/>
              <a:t>[</a:t>
            </a:r>
            <a:r>
              <a:rPr lang="en-US" dirty="0"/>
              <a:t>17</a:t>
            </a:r>
            <a:r>
              <a:rPr lang="en-US" sz="1800" dirty="0"/>
              <a:t>:0] </a:t>
            </a:r>
            <a:endParaRPr lang="en-IL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8E5421E-5F77-4AC1-829C-970831265F1B}"/>
              </a:ext>
            </a:extLst>
          </p:cNvPr>
          <p:cNvSpPr txBox="1">
            <a:spLocks/>
          </p:cNvSpPr>
          <p:nvPr/>
        </p:nvSpPr>
        <p:spPr>
          <a:xfrm>
            <a:off x="8335803" y="1290655"/>
            <a:ext cx="3383279" cy="54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[17:16]  [15:6] 	   [5:0]</a:t>
            </a:r>
          </a:p>
        </p:txBody>
      </p:sp>
    </p:spTree>
    <p:extLst>
      <p:ext uri="{BB962C8B-B14F-4D97-AF65-F5344CB8AC3E}">
        <p14:creationId xmlns:p14="http://schemas.microsoft.com/office/powerpoint/2010/main" val="2968792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49A6B-2659-4BCB-8117-FB341B26F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751" y="35307"/>
            <a:ext cx="4912895" cy="1325563"/>
          </a:xfrm>
        </p:spPr>
        <p:txBody>
          <a:bodyPr/>
          <a:lstStyle/>
          <a:p>
            <a:r>
              <a:rPr lang="en-US" dirty="0"/>
              <a:t>Cache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2577A-CD63-4F8B-829F-E7813D06D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347" y="1528973"/>
            <a:ext cx="5221705" cy="532902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Memory 	- 4GB</a:t>
            </a:r>
          </a:p>
          <a:p>
            <a:r>
              <a:rPr lang="en-US" dirty="0"/>
              <a:t>Cache Size	- 256KB</a:t>
            </a:r>
          </a:p>
          <a:p>
            <a:r>
              <a:rPr lang="en-US" dirty="0"/>
              <a:t>Set[9:0]    	- 1024 rows</a:t>
            </a:r>
          </a:p>
          <a:p>
            <a:r>
              <a:rPr lang="en-US" dirty="0"/>
              <a:t>Tag[15:0] 	- 16’b Tag </a:t>
            </a:r>
          </a:p>
          <a:p>
            <a:r>
              <a:rPr lang="en-US" dirty="0"/>
              <a:t>Way[1:0]	- 4 ways in Set</a:t>
            </a:r>
          </a:p>
          <a:p>
            <a:r>
              <a:rPr lang="en-US" dirty="0"/>
              <a:t>Cache-Line (CL)	- 64B</a:t>
            </a:r>
          </a:p>
          <a:p>
            <a:pPr marL="0" indent="0">
              <a:buNone/>
            </a:pPr>
            <a:r>
              <a:rPr lang="en-US" b="1" dirty="0"/>
              <a:t>Tag Array Size:</a:t>
            </a:r>
          </a:p>
          <a:p>
            <a:pPr marL="0" indent="0">
              <a:buNone/>
            </a:pPr>
            <a:r>
              <a:rPr lang="en-US" dirty="0"/>
              <a:t>(#Set)x(#Way)x(#TAG)</a:t>
            </a:r>
          </a:p>
          <a:p>
            <a:pPr marL="0" indent="0">
              <a:buNone/>
            </a:pPr>
            <a:r>
              <a:rPr lang="en-US" dirty="0"/>
              <a:t>1024x4x16 	= </a:t>
            </a:r>
            <a:r>
              <a:rPr lang="en-IL" dirty="0"/>
              <a:t>65536</a:t>
            </a:r>
            <a:r>
              <a:rPr lang="en-US" dirty="0"/>
              <a:t> bit = </a:t>
            </a:r>
          </a:p>
          <a:p>
            <a:pPr marL="0" indent="0">
              <a:buNone/>
            </a:pPr>
            <a:r>
              <a:rPr lang="en-IL" dirty="0"/>
              <a:t>8192</a:t>
            </a:r>
            <a:r>
              <a:rPr lang="en-US" dirty="0"/>
              <a:t> Byte	= 2^13 = </a:t>
            </a:r>
            <a:r>
              <a:rPr lang="en-US" b="1" dirty="0"/>
              <a:t>8KB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Data Array Size:</a:t>
            </a:r>
          </a:p>
          <a:p>
            <a:pPr marL="0" indent="0">
              <a:buNone/>
            </a:pPr>
            <a:r>
              <a:rPr lang="en-US" dirty="0"/>
              <a:t>(#Set)x(#Way)x(#CL)</a:t>
            </a:r>
          </a:p>
          <a:p>
            <a:pPr marL="0" indent="0">
              <a:buNone/>
            </a:pPr>
            <a:r>
              <a:rPr lang="en-US" dirty="0"/>
              <a:t>1024x4x512	= </a:t>
            </a:r>
            <a:r>
              <a:rPr lang="en-IL" dirty="0"/>
              <a:t>2097152</a:t>
            </a:r>
            <a:r>
              <a:rPr lang="en-US" dirty="0"/>
              <a:t> bit =</a:t>
            </a:r>
          </a:p>
          <a:p>
            <a:pPr marL="0" indent="0">
              <a:buNone/>
            </a:pPr>
            <a:r>
              <a:rPr lang="en-IL" dirty="0"/>
              <a:t>262144</a:t>
            </a:r>
            <a:r>
              <a:rPr lang="en-US" dirty="0"/>
              <a:t> Byte	= 2^18	 = </a:t>
            </a:r>
            <a:r>
              <a:rPr lang="en-US" b="1" dirty="0"/>
              <a:t>256KB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2FD281-5668-4572-A126-9FBF788F9B1B}"/>
              </a:ext>
            </a:extLst>
          </p:cNvPr>
          <p:cNvSpPr txBox="1">
            <a:spLocks/>
          </p:cNvSpPr>
          <p:nvPr/>
        </p:nvSpPr>
        <p:spPr>
          <a:xfrm>
            <a:off x="6730295" y="487230"/>
            <a:ext cx="4503424" cy="54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[31:16] 		        [15:6] 	[5:0]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F15A72-755A-40A9-A66D-E66CB2ED448B}"/>
              </a:ext>
            </a:extLst>
          </p:cNvPr>
          <p:cNvSpPr txBox="1"/>
          <p:nvPr/>
        </p:nvSpPr>
        <p:spPr>
          <a:xfrm>
            <a:off x="5354052" y="823435"/>
            <a:ext cx="15053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Address[31:0] </a:t>
            </a:r>
            <a:endParaRPr lang="en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5A307B-5F93-4666-A1B6-C2D99B4BC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966" y="818949"/>
            <a:ext cx="4591050" cy="476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DD623B-2C08-45CF-B146-763B467AE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512" y="2289322"/>
            <a:ext cx="6761454" cy="405139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13FF6F-EA96-4265-B7CB-92D00BCC8F28}"/>
              </a:ext>
            </a:extLst>
          </p:cNvPr>
          <p:cNvSpPr/>
          <p:nvPr/>
        </p:nvSpPr>
        <p:spPr>
          <a:xfrm>
            <a:off x="132346" y="1802270"/>
            <a:ext cx="2915653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9B6F0B-FF67-46F6-A824-2E9B1CDA0476}"/>
              </a:ext>
            </a:extLst>
          </p:cNvPr>
          <p:cNvSpPr/>
          <p:nvPr/>
        </p:nvSpPr>
        <p:spPr>
          <a:xfrm>
            <a:off x="6632509" y="1528972"/>
            <a:ext cx="1819910" cy="3312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ED17002-8936-4FDF-AACE-BD905590A4EC}"/>
              </a:ext>
            </a:extLst>
          </p:cNvPr>
          <p:cNvCxnSpPr>
            <a:cxnSpLocks/>
            <a:stCxn id="9" idx="3"/>
            <a:endCxn id="20" idx="1"/>
          </p:cNvCxnSpPr>
          <p:nvPr/>
        </p:nvCxnSpPr>
        <p:spPr>
          <a:xfrm flipV="1">
            <a:off x="3047999" y="1676641"/>
            <a:ext cx="3561649" cy="31029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1EC13985-E018-4854-9591-8BB599276F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559" y="1541909"/>
            <a:ext cx="2933700" cy="31829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770CC9A-6DF4-4DB6-8E42-610261B74850}"/>
              </a:ext>
            </a:extLst>
          </p:cNvPr>
          <p:cNvSpPr txBox="1"/>
          <p:nvPr/>
        </p:nvSpPr>
        <p:spPr>
          <a:xfrm>
            <a:off x="6609648" y="1491975"/>
            <a:ext cx="1979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DataArrayPtr</a:t>
            </a:r>
            <a:r>
              <a:rPr lang="en-US" sz="1800" dirty="0"/>
              <a:t>[</a:t>
            </a:r>
            <a:r>
              <a:rPr lang="en-US" dirty="0"/>
              <a:t>17</a:t>
            </a:r>
            <a:r>
              <a:rPr lang="en-US" sz="1800" dirty="0"/>
              <a:t>:0] </a:t>
            </a:r>
            <a:endParaRPr lang="en-IL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340ADAD-A594-4474-A980-D10BF9A1E831}"/>
              </a:ext>
            </a:extLst>
          </p:cNvPr>
          <p:cNvSpPr txBox="1">
            <a:spLocks/>
          </p:cNvSpPr>
          <p:nvPr/>
        </p:nvSpPr>
        <p:spPr>
          <a:xfrm>
            <a:off x="8335803" y="1290655"/>
            <a:ext cx="3383279" cy="54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[17:16]  [15:6] 	   [5:0]</a:t>
            </a:r>
          </a:p>
        </p:txBody>
      </p:sp>
    </p:spTree>
    <p:extLst>
      <p:ext uri="{BB962C8B-B14F-4D97-AF65-F5344CB8AC3E}">
        <p14:creationId xmlns:p14="http://schemas.microsoft.com/office/powerpoint/2010/main" val="3755021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49A6B-2659-4BCB-8117-FB341B26F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751" y="35307"/>
            <a:ext cx="4912895" cy="1325563"/>
          </a:xfrm>
        </p:spPr>
        <p:txBody>
          <a:bodyPr/>
          <a:lstStyle/>
          <a:p>
            <a:r>
              <a:rPr lang="en-US" dirty="0"/>
              <a:t>Cache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2577A-CD63-4F8B-829F-E7813D06D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347" y="1528973"/>
            <a:ext cx="5221705" cy="532902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Memory 	- 4GB</a:t>
            </a:r>
          </a:p>
          <a:p>
            <a:r>
              <a:rPr lang="en-US" dirty="0"/>
              <a:t>Cache Size	- 256KB</a:t>
            </a:r>
          </a:p>
          <a:p>
            <a:r>
              <a:rPr lang="en-US" dirty="0"/>
              <a:t>Set[9:0]    	- 1024 rows</a:t>
            </a:r>
          </a:p>
          <a:p>
            <a:r>
              <a:rPr lang="en-US" dirty="0"/>
              <a:t>Tag[15:0] 	- 16’b Tag </a:t>
            </a:r>
          </a:p>
          <a:p>
            <a:r>
              <a:rPr lang="en-US" dirty="0"/>
              <a:t>Way[1:0]	- 4 ways in Set</a:t>
            </a:r>
          </a:p>
          <a:p>
            <a:r>
              <a:rPr lang="en-US" dirty="0"/>
              <a:t>Cache-Line (CL)	- 64B</a:t>
            </a:r>
          </a:p>
          <a:p>
            <a:pPr marL="0" indent="0">
              <a:buNone/>
            </a:pPr>
            <a:r>
              <a:rPr lang="en-US" b="1" dirty="0"/>
              <a:t>Tag Array Size:</a:t>
            </a:r>
          </a:p>
          <a:p>
            <a:pPr marL="0" indent="0">
              <a:buNone/>
            </a:pPr>
            <a:r>
              <a:rPr lang="en-US" dirty="0"/>
              <a:t>(#Set)x(#Way)x(#TAG)</a:t>
            </a:r>
          </a:p>
          <a:p>
            <a:pPr marL="0" indent="0">
              <a:buNone/>
            </a:pPr>
            <a:r>
              <a:rPr lang="en-US" dirty="0"/>
              <a:t>1024x4x16 	= </a:t>
            </a:r>
            <a:r>
              <a:rPr lang="en-IL" dirty="0"/>
              <a:t>65536</a:t>
            </a:r>
            <a:r>
              <a:rPr lang="en-US" dirty="0"/>
              <a:t> bit = </a:t>
            </a:r>
          </a:p>
          <a:p>
            <a:pPr marL="0" indent="0">
              <a:buNone/>
            </a:pPr>
            <a:r>
              <a:rPr lang="en-IL" dirty="0"/>
              <a:t>8192</a:t>
            </a:r>
            <a:r>
              <a:rPr lang="en-US" dirty="0"/>
              <a:t> Byte	= 2^13 = </a:t>
            </a:r>
            <a:r>
              <a:rPr lang="en-US" b="1" dirty="0"/>
              <a:t>8KB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Data Array Size:</a:t>
            </a:r>
          </a:p>
          <a:p>
            <a:pPr marL="0" indent="0">
              <a:buNone/>
            </a:pPr>
            <a:r>
              <a:rPr lang="en-US" dirty="0"/>
              <a:t>(#Set)x(#Way)x(#CL)</a:t>
            </a:r>
          </a:p>
          <a:p>
            <a:pPr marL="0" indent="0">
              <a:buNone/>
            </a:pPr>
            <a:r>
              <a:rPr lang="en-US" dirty="0"/>
              <a:t>1024x4x512	= </a:t>
            </a:r>
            <a:r>
              <a:rPr lang="en-IL" dirty="0"/>
              <a:t>2097152</a:t>
            </a:r>
            <a:r>
              <a:rPr lang="en-US" dirty="0"/>
              <a:t> bit =</a:t>
            </a:r>
          </a:p>
          <a:p>
            <a:pPr marL="0" indent="0">
              <a:buNone/>
            </a:pPr>
            <a:r>
              <a:rPr lang="en-IL" dirty="0"/>
              <a:t>262144</a:t>
            </a:r>
            <a:r>
              <a:rPr lang="en-US" dirty="0"/>
              <a:t> Byte	= 2^18	 = </a:t>
            </a:r>
            <a:r>
              <a:rPr lang="en-US" b="1" dirty="0"/>
              <a:t>256KB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2FD281-5668-4572-A126-9FBF788F9B1B}"/>
              </a:ext>
            </a:extLst>
          </p:cNvPr>
          <p:cNvSpPr txBox="1">
            <a:spLocks/>
          </p:cNvSpPr>
          <p:nvPr/>
        </p:nvSpPr>
        <p:spPr>
          <a:xfrm>
            <a:off x="6730295" y="487230"/>
            <a:ext cx="4503424" cy="54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[31:16] 		        [15:6] 	[5:0]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F15A72-755A-40A9-A66D-E66CB2ED448B}"/>
              </a:ext>
            </a:extLst>
          </p:cNvPr>
          <p:cNvSpPr txBox="1"/>
          <p:nvPr/>
        </p:nvSpPr>
        <p:spPr>
          <a:xfrm>
            <a:off x="5354052" y="823435"/>
            <a:ext cx="15053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Address[31:0] </a:t>
            </a:r>
            <a:endParaRPr lang="en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5A307B-5F93-4666-A1B6-C2D99B4BC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966" y="818949"/>
            <a:ext cx="4591050" cy="476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DD623B-2C08-45CF-B146-763B467AE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512" y="2289322"/>
            <a:ext cx="6761454" cy="405139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13FF6F-EA96-4265-B7CB-92D00BCC8F28}"/>
              </a:ext>
            </a:extLst>
          </p:cNvPr>
          <p:cNvSpPr/>
          <p:nvPr/>
        </p:nvSpPr>
        <p:spPr>
          <a:xfrm>
            <a:off x="132346" y="1802270"/>
            <a:ext cx="2915653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9B6F0B-FF67-46F6-A824-2E9B1CDA0476}"/>
              </a:ext>
            </a:extLst>
          </p:cNvPr>
          <p:cNvSpPr/>
          <p:nvPr/>
        </p:nvSpPr>
        <p:spPr>
          <a:xfrm>
            <a:off x="7683500" y="2500770"/>
            <a:ext cx="4376153" cy="40513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ED17002-8936-4FDF-AACE-BD905590A4EC}"/>
              </a:ext>
            </a:extLst>
          </p:cNvPr>
          <p:cNvCxnSpPr>
            <a:cxnSpLocks/>
            <a:stCxn id="9" idx="3"/>
            <a:endCxn id="12" idx="0"/>
          </p:cNvCxnSpPr>
          <p:nvPr/>
        </p:nvCxnSpPr>
        <p:spPr>
          <a:xfrm>
            <a:off x="3047999" y="1986936"/>
            <a:ext cx="6823578" cy="51383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1EC13985-E018-4854-9591-8BB599276F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559" y="1541909"/>
            <a:ext cx="2933700" cy="31829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770CC9A-6DF4-4DB6-8E42-610261B74850}"/>
              </a:ext>
            </a:extLst>
          </p:cNvPr>
          <p:cNvSpPr txBox="1"/>
          <p:nvPr/>
        </p:nvSpPr>
        <p:spPr>
          <a:xfrm>
            <a:off x="6609648" y="1491975"/>
            <a:ext cx="1979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DataArrayPtr</a:t>
            </a:r>
            <a:r>
              <a:rPr lang="en-US" sz="1800" dirty="0"/>
              <a:t>[</a:t>
            </a:r>
            <a:r>
              <a:rPr lang="en-US" dirty="0"/>
              <a:t>17</a:t>
            </a:r>
            <a:r>
              <a:rPr lang="en-US" sz="1800" dirty="0"/>
              <a:t>:0] </a:t>
            </a:r>
            <a:endParaRPr lang="en-IL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340ADAD-A594-4474-A980-D10BF9A1E831}"/>
              </a:ext>
            </a:extLst>
          </p:cNvPr>
          <p:cNvSpPr txBox="1">
            <a:spLocks/>
          </p:cNvSpPr>
          <p:nvPr/>
        </p:nvSpPr>
        <p:spPr>
          <a:xfrm>
            <a:off x="8335803" y="1290655"/>
            <a:ext cx="3383279" cy="54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[17:16]  [15:6] 	   [5:0]</a:t>
            </a:r>
          </a:p>
        </p:txBody>
      </p:sp>
    </p:spTree>
    <p:extLst>
      <p:ext uri="{BB962C8B-B14F-4D97-AF65-F5344CB8AC3E}">
        <p14:creationId xmlns:p14="http://schemas.microsoft.com/office/powerpoint/2010/main" val="3915861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49A6B-2659-4BCB-8117-FB341B26F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751" y="35307"/>
            <a:ext cx="4912895" cy="1325563"/>
          </a:xfrm>
        </p:spPr>
        <p:txBody>
          <a:bodyPr/>
          <a:lstStyle/>
          <a:p>
            <a:r>
              <a:rPr lang="en-US" dirty="0"/>
              <a:t>Cache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2577A-CD63-4F8B-829F-E7813D06D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347" y="1528973"/>
            <a:ext cx="5221705" cy="532902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Memory 	- 4GB</a:t>
            </a:r>
          </a:p>
          <a:p>
            <a:r>
              <a:rPr lang="en-US" dirty="0"/>
              <a:t>Cache Size	- 256KB</a:t>
            </a:r>
          </a:p>
          <a:p>
            <a:r>
              <a:rPr lang="en-US" dirty="0"/>
              <a:t>Set[9:0]    	- 1024 rows</a:t>
            </a:r>
          </a:p>
          <a:p>
            <a:r>
              <a:rPr lang="en-US" dirty="0"/>
              <a:t>Tag[15:0] 	- 16’b Tag </a:t>
            </a:r>
          </a:p>
          <a:p>
            <a:r>
              <a:rPr lang="en-US" dirty="0"/>
              <a:t>Way[1:0]	- 4 ways in Set</a:t>
            </a:r>
          </a:p>
          <a:p>
            <a:r>
              <a:rPr lang="en-US" dirty="0"/>
              <a:t>Cache-Line (CL)	- 64B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Tag Array Size:</a:t>
            </a:r>
          </a:p>
          <a:p>
            <a:pPr marL="0" indent="0">
              <a:buNone/>
            </a:pPr>
            <a:r>
              <a:rPr lang="en-US" dirty="0"/>
              <a:t>(#Set)x(#Way)x(#TAG)</a:t>
            </a:r>
          </a:p>
          <a:p>
            <a:pPr marL="0" indent="0">
              <a:buNone/>
            </a:pPr>
            <a:r>
              <a:rPr lang="en-US" dirty="0"/>
              <a:t>1024x4x16 	= </a:t>
            </a:r>
            <a:r>
              <a:rPr lang="en-IL" dirty="0"/>
              <a:t>65536</a:t>
            </a:r>
            <a:r>
              <a:rPr lang="en-US" dirty="0"/>
              <a:t> bit = </a:t>
            </a:r>
          </a:p>
          <a:p>
            <a:pPr marL="0" indent="0">
              <a:buNone/>
            </a:pPr>
            <a:r>
              <a:rPr lang="en-IL" dirty="0"/>
              <a:t>8192</a:t>
            </a:r>
            <a:r>
              <a:rPr lang="en-US" dirty="0"/>
              <a:t> Byte	= 2^13 = </a:t>
            </a:r>
            <a:r>
              <a:rPr lang="en-US" b="1" dirty="0"/>
              <a:t>8KB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Data Array Size:</a:t>
            </a:r>
          </a:p>
          <a:p>
            <a:pPr marL="0" indent="0">
              <a:buNone/>
            </a:pPr>
            <a:r>
              <a:rPr lang="en-US" dirty="0"/>
              <a:t>(#Set)x(#Way)x(#CL)</a:t>
            </a:r>
          </a:p>
          <a:p>
            <a:pPr marL="0" indent="0">
              <a:buNone/>
            </a:pPr>
            <a:r>
              <a:rPr lang="en-US" dirty="0"/>
              <a:t>1024x4x512	= </a:t>
            </a:r>
            <a:r>
              <a:rPr lang="en-IL" dirty="0"/>
              <a:t>2097152</a:t>
            </a:r>
            <a:r>
              <a:rPr lang="en-US" dirty="0"/>
              <a:t> bit =</a:t>
            </a:r>
          </a:p>
          <a:p>
            <a:pPr marL="0" indent="0">
              <a:buNone/>
            </a:pPr>
            <a:r>
              <a:rPr lang="en-IL" dirty="0"/>
              <a:t>262144</a:t>
            </a:r>
            <a:r>
              <a:rPr lang="en-US" dirty="0"/>
              <a:t> Byte	= 2^18	 = </a:t>
            </a:r>
            <a:r>
              <a:rPr lang="en-US" b="1" dirty="0"/>
              <a:t>256KB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2FD281-5668-4572-A126-9FBF788F9B1B}"/>
              </a:ext>
            </a:extLst>
          </p:cNvPr>
          <p:cNvSpPr txBox="1">
            <a:spLocks/>
          </p:cNvSpPr>
          <p:nvPr/>
        </p:nvSpPr>
        <p:spPr>
          <a:xfrm>
            <a:off x="6730295" y="487230"/>
            <a:ext cx="4503424" cy="54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[31:16] 		        [15:6] 	[5:0]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F15A72-755A-40A9-A66D-E66CB2ED448B}"/>
              </a:ext>
            </a:extLst>
          </p:cNvPr>
          <p:cNvSpPr txBox="1"/>
          <p:nvPr/>
        </p:nvSpPr>
        <p:spPr>
          <a:xfrm>
            <a:off x="5354052" y="823435"/>
            <a:ext cx="15053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Address[31:0] </a:t>
            </a:r>
            <a:endParaRPr lang="en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5A307B-5F93-4666-A1B6-C2D99B4BC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966" y="818949"/>
            <a:ext cx="4591050" cy="476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DD623B-2C08-45CF-B146-763B467AE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512" y="2289322"/>
            <a:ext cx="6761454" cy="405139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13FF6F-EA96-4265-B7CB-92D00BCC8F28}"/>
              </a:ext>
            </a:extLst>
          </p:cNvPr>
          <p:cNvSpPr/>
          <p:nvPr/>
        </p:nvSpPr>
        <p:spPr>
          <a:xfrm>
            <a:off x="132346" y="2183270"/>
            <a:ext cx="319505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72D9F2FA-28AF-408D-ADE5-BFC6DA00A057}"/>
              </a:ext>
            </a:extLst>
          </p:cNvPr>
          <p:cNvCxnSpPr>
            <a:cxnSpLocks/>
            <a:stCxn id="9" idx="3"/>
            <a:endCxn id="18" idx="2"/>
          </p:cNvCxnSpPr>
          <p:nvPr/>
        </p:nvCxnSpPr>
        <p:spPr>
          <a:xfrm flipV="1">
            <a:off x="3327400" y="1860204"/>
            <a:ext cx="6327140" cy="50773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0C4C0ECB-DF2E-4D5A-AF58-28CEA26DE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559" y="1541909"/>
            <a:ext cx="2933700" cy="31829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8D2513D-18DF-4E5F-B7F6-2C06DA7C3818}"/>
              </a:ext>
            </a:extLst>
          </p:cNvPr>
          <p:cNvSpPr txBox="1"/>
          <p:nvPr/>
        </p:nvSpPr>
        <p:spPr>
          <a:xfrm>
            <a:off x="6609648" y="1491975"/>
            <a:ext cx="1979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DataArrayPtr</a:t>
            </a:r>
            <a:r>
              <a:rPr lang="en-US" sz="1800" dirty="0"/>
              <a:t>[</a:t>
            </a:r>
            <a:r>
              <a:rPr lang="en-US" dirty="0"/>
              <a:t>17</a:t>
            </a:r>
            <a:r>
              <a:rPr lang="en-US" sz="1800" dirty="0"/>
              <a:t>:0] </a:t>
            </a:r>
            <a:endParaRPr lang="en-IL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79C384BA-DBD2-4507-BDF9-EEE90CE944CD}"/>
              </a:ext>
            </a:extLst>
          </p:cNvPr>
          <p:cNvSpPr txBox="1">
            <a:spLocks/>
          </p:cNvSpPr>
          <p:nvPr/>
        </p:nvSpPr>
        <p:spPr>
          <a:xfrm>
            <a:off x="8335803" y="1290655"/>
            <a:ext cx="3383279" cy="54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[17:16]  [15:6] 	   [5:0]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118AD3-632E-4CA0-86F3-1C09F9716485}"/>
              </a:ext>
            </a:extLst>
          </p:cNvPr>
          <p:cNvSpPr/>
          <p:nvPr/>
        </p:nvSpPr>
        <p:spPr>
          <a:xfrm>
            <a:off x="9022080" y="870163"/>
            <a:ext cx="1264920" cy="9900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6277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49A6B-2659-4BCB-8117-FB341B26F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751" y="35307"/>
            <a:ext cx="4912895" cy="1325563"/>
          </a:xfrm>
        </p:spPr>
        <p:txBody>
          <a:bodyPr/>
          <a:lstStyle/>
          <a:p>
            <a:r>
              <a:rPr lang="en-US" dirty="0"/>
              <a:t>Cache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2577A-CD63-4F8B-829F-E7813D06D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347" y="1528973"/>
            <a:ext cx="5221705" cy="532902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Memory 	- 4GB</a:t>
            </a:r>
          </a:p>
          <a:p>
            <a:r>
              <a:rPr lang="en-US" dirty="0"/>
              <a:t>Cache Size	- 256KB</a:t>
            </a:r>
          </a:p>
          <a:p>
            <a:r>
              <a:rPr lang="en-US" dirty="0"/>
              <a:t>Set[9:0]    	- 1024 rows</a:t>
            </a:r>
          </a:p>
          <a:p>
            <a:r>
              <a:rPr lang="en-US" dirty="0"/>
              <a:t>Tag[15:0] 	- 16’b Tag </a:t>
            </a:r>
          </a:p>
          <a:p>
            <a:r>
              <a:rPr lang="en-US" dirty="0"/>
              <a:t>Way[1:0]	- 4 ways in Set</a:t>
            </a:r>
          </a:p>
          <a:p>
            <a:r>
              <a:rPr lang="en-US" dirty="0"/>
              <a:t>Cache-Line (CL)	- 64B</a:t>
            </a:r>
          </a:p>
          <a:p>
            <a:pPr marL="0" indent="0">
              <a:buNone/>
            </a:pPr>
            <a:r>
              <a:rPr lang="en-US" b="1" dirty="0"/>
              <a:t>Tag Array Size:</a:t>
            </a:r>
          </a:p>
          <a:p>
            <a:pPr marL="0" indent="0">
              <a:buNone/>
            </a:pPr>
            <a:r>
              <a:rPr lang="en-US" dirty="0"/>
              <a:t>(#Set)x(#Way)x(#TAG)</a:t>
            </a:r>
          </a:p>
          <a:p>
            <a:pPr marL="0" indent="0">
              <a:buNone/>
            </a:pPr>
            <a:r>
              <a:rPr lang="en-US" dirty="0"/>
              <a:t>1024x4x16 	= </a:t>
            </a:r>
            <a:r>
              <a:rPr lang="en-IL" dirty="0"/>
              <a:t>65536</a:t>
            </a:r>
            <a:r>
              <a:rPr lang="en-US" dirty="0"/>
              <a:t> bit = </a:t>
            </a:r>
          </a:p>
          <a:p>
            <a:pPr marL="0" indent="0">
              <a:buNone/>
            </a:pPr>
            <a:r>
              <a:rPr lang="en-IL" dirty="0"/>
              <a:t>8192</a:t>
            </a:r>
            <a:r>
              <a:rPr lang="en-US" dirty="0"/>
              <a:t> Byte	= 2^13 = </a:t>
            </a:r>
            <a:r>
              <a:rPr lang="en-US" b="1" dirty="0"/>
              <a:t>8KB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Data Array Size:</a:t>
            </a:r>
          </a:p>
          <a:p>
            <a:pPr marL="0" indent="0">
              <a:buNone/>
            </a:pPr>
            <a:r>
              <a:rPr lang="en-US" dirty="0"/>
              <a:t>(#Set)x(#Way)x(#CL)</a:t>
            </a:r>
          </a:p>
          <a:p>
            <a:pPr marL="0" indent="0">
              <a:buNone/>
            </a:pPr>
            <a:r>
              <a:rPr lang="en-US" dirty="0"/>
              <a:t>1024x4x512	= </a:t>
            </a:r>
            <a:r>
              <a:rPr lang="en-IL" dirty="0"/>
              <a:t>2097152</a:t>
            </a:r>
            <a:r>
              <a:rPr lang="en-US" dirty="0"/>
              <a:t> bit =</a:t>
            </a:r>
          </a:p>
          <a:p>
            <a:pPr marL="0" indent="0">
              <a:buNone/>
            </a:pPr>
            <a:r>
              <a:rPr lang="en-IL" dirty="0"/>
              <a:t>262144</a:t>
            </a:r>
            <a:r>
              <a:rPr lang="en-US" dirty="0"/>
              <a:t> Byte	= 2^18	 = </a:t>
            </a:r>
            <a:r>
              <a:rPr lang="en-US" b="1" dirty="0"/>
              <a:t>256KB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2FD281-5668-4572-A126-9FBF788F9B1B}"/>
              </a:ext>
            </a:extLst>
          </p:cNvPr>
          <p:cNvSpPr txBox="1">
            <a:spLocks/>
          </p:cNvSpPr>
          <p:nvPr/>
        </p:nvSpPr>
        <p:spPr>
          <a:xfrm>
            <a:off x="6730295" y="487230"/>
            <a:ext cx="4503424" cy="54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[31:16] 		        [15:6] 	[5:0]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F15A72-755A-40A9-A66D-E66CB2ED448B}"/>
              </a:ext>
            </a:extLst>
          </p:cNvPr>
          <p:cNvSpPr txBox="1"/>
          <p:nvPr/>
        </p:nvSpPr>
        <p:spPr>
          <a:xfrm>
            <a:off x="5354052" y="823435"/>
            <a:ext cx="15053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Address[31:0] </a:t>
            </a:r>
            <a:endParaRPr lang="en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5A307B-5F93-4666-A1B6-C2D99B4BC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966" y="818949"/>
            <a:ext cx="4591050" cy="476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DD623B-2C08-45CF-B146-763B467AE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512" y="2289322"/>
            <a:ext cx="6761454" cy="405139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13FF6F-EA96-4265-B7CB-92D00BCC8F28}"/>
              </a:ext>
            </a:extLst>
          </p:cNvPr>
          <p:cNvSpPr/>
          <p:nvPr/>
        </p:nvSpPr>
        <p:spPr>
          <a:xfrm>
            <a:off x="132346" y="2183270"/>
            <a:ext cx="319505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9B6F0B-FF67-46F6-A824-2E9B1CDA0476}"/>
              </a:ext>
            </a:extLst>
          </p:cNvPr>
          <p:cNvSpPr/>
          <p:nvPr/>
        </p:nvSpPr>
        <p:spPr>
          <a:xfrm>
            <a:off x="5168899" y="3166400"/>
            <a:ext cx="469901" cy="32378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ED17002-8936-4FDF-AACE-BD905590A4EC}"/>
              </a:ext>
            </a:extLst>
          </p:cNvPr>
          <p:cNvCxnSpPr>
            <a:cxnSpLocks/>
            <a:stCxn id="9" idx="3"/>
            <a:endCxn id="12" idx="0"/>
          </p:cNvCxnSpPr>
          <p:nvPr/>
        </p:nvCxnSpPr>
        <p:spPr>
          <a:xfrm>
            <a:off x="3327400" y="2367936"/>
            <a:ext cx="2076450" cy="79846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09E9C7F-1148-4E18-AC7B-330AFB18D311}"/>
              </a:ext>
            </a:extLst>
          </p:cNvPr>
          <p:cNvSpPr/>
          <p:nvPr/>
        </p:nvSpPr>
        <p:spPr>
          <a:xfrm>
            <a:off x="7841246" y="3166400"/>
            <a:ext cx="469901" cy="32378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5E96BE6-C01A-4C12-9762-D1717A5ED7DA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>
            <a:off x="3327400" y="2367936"/>
            <a:ext cx="4748797" cy="79846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9BEB97BC-492D-4402-AC3E-8BF35F95C5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559" y="1541909"/>
            <a:ext cx="2933700" cy="31829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70F1CD4-CD53-42E0-A22B-1146042A34EB}"/>
              </a:ext>
            </a:extLst>
          </p:cNvPr>
          <p:cNvSpPr txBox="1"/>
          <p:nvPr/>
        </p:nvSpPr>
        <p:spPr>
          <a:xfrm>
            <a:off x="6609648" y="1491975"/>
            <a:ext cx="1979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DataArrayPtr</a:t>
            </a:r>
            <a:r>
              <a:rPr lang="en-US" sz="1800" dirty="0"/>
              <a:t>[</a:t>
            </a:r>
            <a:r>
              <a:rPr lang="en-US" dirty="0"/>
              <a:t>17</a:t>
            </a:r>
            <a:r>
              <a:rPr lang="en-US" sz="1800" dirty="0"/>
              <a:t>:0] </a:t>
            </a:r>
            <a:endParaRPr lang="en-IL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96E54FA-0B77-43BE-AFBB-F2A56F8290FB}"/>
              </a:ext>
            </a:extLst>
          </p:cNvPr>
          <p:cNvSpPr txBox="1">
            <a:spLocks/>
          </p:cNvSpPr>
          <p:nvPr/>
        </p:nvSpPr>
        <p:spPr>
          <a:xfrm>
            <a:off x="8335803" y="1290655"/>
            <a:ext cx="3383279" cy="54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[17:16]  [15:6] 	   [5:0]</a:t>
            </a:r>
          </a:p>
        </p:txBody>
      </p:sp>
    </p:spTree>
    <p:extLst>
      <p:ext uri="{BB962C8B-B14F-4D97-AF65-F5344CB8AC3E}">
        <p14:creationId xmlns:p14="http://schemas.microsoft.com/office/powerpoint/2010/main" val="1394598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49A6B-2659-4BCB-8117-FB341B26F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751" y="35307"/>
            <a:ext cx="4912895" cy="1325563"/>
          </a:xfrm>
        </p:spPr>
        <p:txBody>
          <a:bodyPr/>
          <a:lstStyle/>
          <a:p>
            <a:r>
              <a:rPr lang="en-US" dirty="0"/>
              <a:t>Cache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2577A-CD63-4F8B-829F-E7813D06D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347" y="1528973"/>
            <a:ext cx="5221705" cy="532902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Memory 	- 4GB</a:t>
            </a:r>
          </a:p>
          <a:p>
            <a:r>
              <a:rPr lang="en-US" dirty="0"/>
              <a:t>Cache Size	- 256KB</a:t>
            </a:r>
          </a:p>
          <a:p>
            <a:r>
              <a:rPr lang="en-US" dirty="0"/>
              <a:t>Set[9:0]    	- 1024 rows</a:t>
            </a:r>
          </a:p>
          <a:p>
            <a:r>
              <a:rPr lang="en-US" dirty="0"/>
              <a:t>Tag[15:0] 	- 16’b Tag </a:t>
            </a:r>
          </a:p>
          <a:p>
            <a:r>
              <a:rPr lang="en-US" dirty="0"/>
              <a:t>Way[1:0]	- 4 ways in Set</a:t>
            </a:r>
          </a:p>
          <a:p>
            <a:r>
              <a:rPr lang="en-US" dirty="0"/>
              <a:t>Cache-Line (CL)	- 64B</a:t>
            </a:r>
          </a:p>
          <a:p>
            <a:pPr marL="0" indent="0">
              <a:buNone/>
            </a:pPr>
            <a:r>
              <a:rPr lang="en-US" b="1" dirty="0"/>
              <a:t>Tag Array Size:</a:t>
            </a:r>
          </a:p>
          <a:p>
            <a:pPr marL="0" indent="0">
              <a:buNone/>
            </a:pPr>
            <a:r>
              <a:rPr lang="en-US" dirty="0"/>
              <a:t>(#Set)x(#Way)x(#TAG)</a:t>
            </a:r>
          </a:p>
          <a:p>
            <a:pPr marL="0" indent="0">
              <a:buNone/>
            </a:pPr>
            <a:r>
              <a:rPr lang="en-US" dirty="0"/>
              <a:t>1024x4x16 	= </a:t>
            </a:r>
            <a:r>
              <a:rPr lang="en-IL" dirty="0"/>
              <a:t>65536</a:t>
            </a:r>
            <a:r>
              <a:rPr lang="en-US" dirty="0"/>
              <a:t> bit = </a:t>
            </a:r>
          </a:p>
          <a:p>
            <a:pPr marL="0" indent="0">
              <a:buNone/>
            </a:pPr>
            <a:r>
              <a:rPr lang="en-IL" dirty="0"/>
              <a:t>8192</a:t>
            </a:r>
            <a:r>
              <a:rPr lang="en-US" dirty="0"/>
              <a:t> Byte	= 2^13 = </a:t>
            </a:r>
            <a:r>
              <a:rPr lang="en-US" b="1" dirty="0"/>
              <a:t>8KB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Data Array Size:</a:t>
            </a:r>
          </a:p>
          <a:p>
            <a:pPr marL="0" indent="0">
              <a:buNone/>
            </a:pPr>
            <a:r>
              <a:rPr lang="en-US" dirty="0"/>
              <a:t>(#Set)x(#Way)x(#CL)</a:t>
            </a:r>
          </a:p>
          <a:p>
            <a:pPr marL="0" indent="0">
              <a:buNone/>
            </a:pPr>
            <a:r>
              <a:rPr lang="en-US" dirty="0"/>
              <a:t>1024x4x512	= </a:t>
            </a:r>
            <a:r>
              <a:rPr lang="en-IL" dirty="0"/>
              <a:t>2097152</a:t>
            </a:r>
            <a:r>
              <a:rPr lang="en-US" dirty="0"/>
              <a:t> bit =</a:t>
            </a:r>
          </a:p>
          <a:p>
            <a:pPr marL="0" indent="0">
              <a:buNone/>
            </a:pPr>
            <a:r>
              <a:rPr lang="en-IL" dirty="0"/>
              <a:t>262144</a:t>
            </a:r>
            <a:r>
              <a:rPr lang="en-US" dirty="0"/>
              <a:t> Byte	= 2^18	 = </a:t>
            </a:r>
            <a:r>
              <a:rPr lang="en-US" b="1" dirty="0"/>
              <a:t>256KB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2FD281-5668-4572-A126-9FBF788F9B1B}"/>
              </a:ext>
            </a:extLst>
          </p:cNvPr>
          <p:cNvSpPr txBox="1">
            <a:spLocks/>
          </p:cNvSpPr>
          <p:nvPr/>
        </p:nvSpPr>
        <p:spPr>
          <a:xfrm>
            <a:off x="6730295" y="487230"/>
            <a:ext cx="4503424" cy="54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[31:16] 		        [15:6] 	[5:0]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F15A72-755A-40A9-A66D-E66CB2ED448B}"/>
              </a:ext>
            </a:extLst>
          </p:cNvPr>
          <p:cNvSpPr txBox="1"/>
          <p:nvPr/>
        </p:nvSpPr>
        <p:spPr>
          <a:xfrm>
            <a:off x="5354052" y="823435"/>
            <a:ext cx="15053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Address[31:0] </a:t>
            </a:r>
            <a:endParaRPr lang="en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5A307B-5F93-4666-A1B6-C2D99B4BC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966" y="818949"/>
            <a:ext cx="4591050" cy="476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DD623B-2C08-45CF-B146-763B467AE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512" y="2289322"/>
            <a:ext cx="6761454" cy="405139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13FF6F-EA96-4265-B7CB-92D00BCC8F28}"/>
              </a:ext>
            </a:extLst>
          </p:cNvPr>
          <p:cNvSpPr/>
          <p:nvPr/>
        </p:nvSpPr>
        <p:spPr>
          <a:xfrm>
            <a:off x="132346" y="2488070"/>
            <a:ext cx="319505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9B6F0B-FF67-46F6-A824-2E9B1CDA0476}"/>
              </a:ext>
            </a:extLst>
          </p:cNvPr>
          <p:cNvSpPr/>
          <p:nvPr/>
        </p:nvSpPr>
        <p:spPr>
          <a:xfrm>
            <a:off x="6106721" y="3627900"/>
            <a:ext cx="217880" cy="19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ED17002-8936-4FDF-AACE-BD905590A4EC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3327400" y="2672736"/>
            <a:ext cx="2779321" cy="105256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5E96BE6-C01A-4C12-9762-D1717A5ED7DA}"/>
              </a:ext>
            </a:extLst>
          </p:cNvPr>
          <p:cNvCxnSpPr>
            <a:cxnSpLocks/>
            <a:stCxn id="9" idx="3"/>
            <a:endCxn id="16" idx="2"/>
          </p:cNvCxnSpPr>
          <p:nvPr/>
        </p:nvCxnSpPr>
        <p:spPr>
          <a:xfrm flipV="1">
            <a:off x="3327400" y="1236253"/>
            <a:ext cx="4532423" cy="143648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E4B009A-8BE1-469C-8892-A9FE8CCAADA3}"/>
              </a:ext>
            </a:extLst>
          </p:cNvPr>
          <p:cNvSpPr/>
          <p:nvPr/>
        </p:nvSpPr>
        <p:spPr>
          <a:xfrm>
            <a:off x="6778846" y="866921"/>
            <a:ext cx="216195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993A223-87AF-44FA-99BA-5D7A15DE8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559" y="1541909"/>
            <a:ext cx="2933700" cy="31829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DD43B7D-D170-4B6C-BC47-3F081880E38F}"/>
              </a:ext>
            </a:extLst>
          </p:cNvPr>
          <p:cNvSpPr txBox="1"/>
          <p:nvPr/>
        </p:nvSpPr>
        <p:spPr>
          <a:xfrm>
            <a:off x="6609648" y="1491975"/>
            <a:ext cx="1979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DataArrayPtr</a:t>
            </a:r>
            <a:r>
              <a:rPr lang="en-US" sz="1800" dirty="0"/>
              <a:t>[</a:t>
            </a:r>
            <a:r>
              <a:rPr lang="en-US" dirty="0"/>
              <a:t>17</a:t>
            </a:r>
            <a:r>
              <a:rPr lang="en-US" sz="1800" dirty="0"/>
              <a:t>:0] </a:t>
            </a:r>
            <a:endParaRPr lang="en-IL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17651DE0-EF6D-4727-8896-D47335C5CF6D}"/>
              </a:ext>
            </a:extLst>
          </p:cNvPr>
          <p:cNvSpPr txBox="1">
            <a:spLocks/>
          </p:cNvSpPr>
          <p:nvPr/>
        </p:nvSpPr>
        <p:spPr>
          <a:xfrm>
            <a:off x="8335803" y="1290655"/>
            <a:ext cx="3383279" cy="54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[17:16]  [15:6] 	   [5:0]</a:t>
            </a:r>
          </a:p>
        </p:txBody>
      </p:sp>
    </p:spTree>
    <p:extLst>
      <p:ext uri="{BB962C8B-B14F-4D97-AF65-F5344CB8AC3E}">
        <p14:creationId xmlns:p14="http://schemas.microsoft.com/office/powerpoint/2010/main" val="2330780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49A6B-2659-4BCB-8117-FB341B26F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751" y="35307"/>
            <a:ext cx="4912895" cy="1325563"/>
          </a:xfrm>
        </p:spPr>
        <p:txBody>
          <a:bodyPr/>
          <a:lstStyle/>
          <a:p>
            <a:r>
              <a:rPr lang="en-US" dirty="0"/>
              <a:t>Cache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2577A-CD63-4F8B-829F-E7813D06D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347" y="1528973"/>
            <a:ext cx="5221705" cy="532902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Memory 	- 4GB</a:t>
            </a:r>
          </a:p>
          <a:p>
            <a:r>
              <a:rPr lang="en-US" dirty="0"/>
              <a:t>Cache Size	- 256KB</a:t>
            </a:r>
          </a:p>
          <a:p>
            <a:r>
              <a:rPr lang="en-US" dirty="0"/>
              <a:t>Set[9:0]    	- 1024 rows</a:t>
            </a:r>
          </a:p>
          <a:p>
            <a:r>
              <a:rPr lang="en-US" dirty="0"/>
              <a:t>Tag[15:0] 	- 16’b Tag </a:t>
            </a:r>
          </a:p>
          <a:p>
            <a:r>
              <a:rPr lang="en-US" dirty="0"/>
              <a:t>Way[1:0]	- 4 ways in Set</a:t>
            </a:r>
          </a:p>
          <a:p>
            <a:r>
              <a:rPr lang="en-US" dirty="0"/>
              <a:t>Cache-Line (CL)	- 64B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Tag Array Size:</a:t>
            </a:r>
          </a:p>
          <a:p>
            <a:pPr marL="0" indent="0">
              <a:buNone/>
            </a:pPr>
            <a:r>
              <a:rPr lang="en-US" dirty="0"/>
              <a:t>(#Set)x(#Way)x(#TAG)</a:t>
            </a:r>
          </a:p>
          <a:p>
            <a:pPr marL="0" indent="0">
              <a:buNone/>
            </a:pPr>
            <a:r>
              <a:rPr lang="en-US" dirty="0"/>
              <a:t>1024x4x16 	= </a:t>
            </a:r>
            <a:r>
              <a:rPr lang="en-IL" dirty="0"/>
              <a:t>65536</a:t>
            </a:r>
            <a:r>
              <a:rPr lang="en-US" dirty="0"/>
              <a:t> bit = </a:t>
            </a:r>
          </a:p>
          <a:p>
            <a:pPr marL="0" indent="0">
              <a:buNone/>
            </a:pPr>
            <a:r>
              <a:rPr lang="en-IL" dirty="0"/>
              <a:t>8192</a:t>
            </a:r>
            <a:r>
              <a:rPr lang="en-US" dirty="0"/>
              <a:t> Byte	= 2^13 = </a:t>
            </a:r>
            <a:r>
              <a:rPr lang="en-US" b="1" dirty="0"/>
              <a:t>8KB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Data Array Size:</a:t>
            </a:r>
          </a:p>
          <a:p>
            <a:pPr marL="0" indent="0">
              <a:buNone/>
            </a:pPr>
            <a:r>
              <a:rPr lang="en-US" dirty="0"/>
              <a:t>(#Set)x(#Way)x(#CL)</a:t>
            </a:r>
          </a:p>
          <a:p>
            <a:pPr marL="0" indent="0">
              <a:buNone/>
            </a:pPr>
            <a:r>
              <a:rPr lang="en-US" dirty="0"/>
              <a:t>1024x4x512	= </a:t>
            </a:r>
            <a:r>
              <a:rPr lang="en-IL" dirty="0"/>
              <a:t>2097152</a:t>
            </a:r>
            <a:r>
              <a:rPr lang="en-US" dirty="0"/>
              <a:t> bit =</a:t>
            </a:r>
          </a:p>
          <a:p>
            <a:pPr marL="0" indent="0">
              <a:buNone/>
            </a:pPr>
            <a:r>
              <a:rPr lang="en-IL" dirty="0"/>
              <a:t>262144</a:t>
            </a:r>
            <a:r>
              <a:rPr lang="en-US" dirty="0"/>
              <a:t> Byte	= 2^18	 = </a:t>
            </a:r>
            <a:r>
              <a:rPr lang="en-US" b="1" dirty="0"/>
              <a:t>256KB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2FD281-5668-4572-A126-9FBF788F9B1B}"/>
              </a:ext>
            </a:extLst>
          </p:cNvPr>
          <p:cNvSpPr txBox="1">
            <a:spLocks/>
          </p:cNvSpPr>
          <p:nvPr/>
        </p:nvSpPr>
        <p:spPr>
          <a:xfrm>
            <a:off x="6730295" y="487230"/>
            <a:ext cx="4503424" cy="54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[31:16] 		        [15:6] 	[5:0]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F15A72-755A-40A9-A66D-E66CB2ED448B}"/>
              </a:ext>
            </a:extLst>
          </p:cNvPr>
          <p:cNvSpPr txBox="1"/>
          <p:nvPr/>
        </p:nvSpPr>
        <p:spPr>
          <a:xfrm>
            <a:off x="5354052" y="823435"/>
            <a:ext cx="15053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Address[31:0] </a:t>
            </a:r>
            <a:endParaRPr lang="en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5A307B-5F93-4666-A1B6-C2D99B4BC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966" y="818949"/>
            <a:ext cx="4591050" cy="476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DD623B-2C08-45CF-B146-763B467AE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512" y="2289322"/>
            <a:ext cx="6761454" cy="405139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13FF6F-EA96-4265-B7CB-92D00BCC8F28}"/>
              </a:ext>
            </a:extLst>
          </p:cNvPr>
          <p:cNvSpPr/>
          <p:nvPr/>
        </p:nvSpPr>
        <p:spPr>
          <a:xfrm>
            <a:off x="132346" y="2843670"/>
            <a:ext cx="346175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9B6F0B-FF67-46F6-A824-2E9B1CDA0476}"/>
              </a:ext>
            </a:extLst>
          </p:cNvPr>
          <p:cNvSpPr/>
          <p:nvPr/>
        </p:nvSpPr>
        <p:spPr>
          <a:xfrm>
            <a:off x="5674920" y="2905760"/>
            <a:ext cx="1475179" cy="2496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ED17002-8936-4FDF-AACE-BD905590A4EC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3594100" y="3028336"/>
            <a:ext cx="2080820" cy="222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F1E47E8F-4AD1-4834-8C74-0813B34933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559" y="1541909"/>
            <a:ext cx="2933700" cy="318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6C4CD01-D4B5-49DE-BE9D-D1959179F0C4}"/>
              </a:ext>
            </a:extLst>
          </p:cNvPr>
          <p:cNvSpPr txBox="1"/>
          <p:nvPr/>
        </p:nvSpPr>
        <p:spPr>
          <a:xfrm>
            <a:off x="6609648" y="1491975"/>
            <a:ext cx="1979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DataArrayPtr</a:t>
            </a:r>
            <a:r>
              <a:rPr lang="en-US" sz="1800" dirty="0"/>
              <a:t>[</a:t>
            </a:r>
            <a:r>
              <a:rPr lang="en-US" dirty="0"/>
              <a:t>17</a:t>
            </a:r>
            <a:r>
              <a:rPr lang="en-US" sz="1800" dirty="0"/>
              <a:t>:0] </a:t>
            </a:r>
            <a:endParaRPr lang="en-IL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A3EBCCC-2CFF-4AEC-9105-D1C460A9EE37}"/>
              </a:ext>
            </a:extLst>
          </p:cNvPr>
          <p:cNvSpPr txBox="1">
            <a:spLocks/>
          </p:cNvSpPr>
          <p:nvPr/>
        </p:nvSpPr>
        <p:spPr>
          <a:xfrm>
            <a:off x="8335803" y="1290655"/>
            <a:ext cx="3383279" cy="54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[17:16]  [15:6] 	   [5:0]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E34F0F-71E3-40CB-B94F-29775D0EC9F5}"/>
              </a:ext>
            </a:extLst>
          </p:cNvPr>
          <p:cNvSpPr/>
          <p:nvPr/>
        </p:nvSpPr>
        <p:spPr>
          <a:xfrm>
            <a:off x="8505449" y="1564044"/>
            <a:ext cx="463291" cy="2496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BC1ED2D-5F97-40F8-8E18-AC9CF557BBD0}"/>
              </a:ext>
            </a:extLst>
          </p:cNvPr>
          <p:cNvCxnSpPr>
            <a:cxnSpLocks/>
            <a:stCxn id="9" idx="3"/>
            <a:endCxn id="20" idx="1"/>
          </p:cNvCxnSpPr>
          <p:nvPr/>
        </p:nvCxnSpPr>
        <p:spPr>
          <a:xfrm flipV="1">
            <a:off x="3594100" y="1688845"/>
            <a:ext cx="4911349" cy="1339491"/>
          </a:xfrm>
          <a:prstGeom prst="bentConnector3">
            <a:avLst>
              <a:gd name="adj1" fmla="val 3867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796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49A6B-2659-4BCB-8117-FB341B26F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751" y="35307"/>
            <a:ext cx="4912895" cy="1325563"/>
          </a:xfrm>
        </p:spPr>
        <p:txBody>
          <a:bodyPr/>
          <a:lstStyle/>
          <a:p>
            <a:r>
              <a:rPr lang="en-US" dirty="0"/>
              <a:t>Cache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2577A-CD63-4F8B-829F-E7813D06D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347" y="1528973"/>
            <a:ext cx="5221705" cy="532902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Memory 	- 4GB</a:t>
            </a:r>
          </a:p>
          <a:p>
            <a:r>
              <a:rPr lang="en-US" dirty="0"/>
              <a:t>Cache Size	- 256KB</a:t>
            </a:r>
          </a:p>
          <a:p>
            <a:r>
              <a:rPr lang="en-US" dirty="0"/>
              <a:t>Set[9:0]    	- 1024 rows</a:t>
            </a:r>
          </a:p>
          <a:p>
            <a:r>
              <a:rPr lang="en-US" dirty="0"/>
              <a:t>Tag[15:0] 	- 16’b Tag </a:t>
            </a:r>
          </a:p>
          <a:p>
            <a:r>
              <a:rPr lang="en-US" dirty="0"/>
              <a:t>Way[1:0]	- 4 ways in Set</a:t>
            </a:r>
          </a:p>
          <a:p>
            <a:r>
              <a:rPr lang="en-US" dirty="0"/>
              <a:t>Cache-Line (CL)	- 64B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Tag Array Size:</a:t>
            </a:r>
          </a:p>
          <a:p>
            <a:pPr marL="0" indent="0">
              <a:buNone/>
            </a:pPr>
            <a:r>
              <a:rPr lang="en-US" dirty="0"/>
              <a:t>(#Set)x(#Way)x(#TAG)</a:t>
            </a:r>
          </a:p>
          <a:p>
            <a:pPr marL="0" indent="0">
              <a:buNone/>
            </a:pPr>
            <a:r>
              <a:rPr lang="en-US" dirty="0"/>
              <a:t>1024x4x16 	= </a:t>
            </a:r>
            <a:r>
              <a:rPr lang="en-IL" dirty="0"/>
              <a:t>65536</a:t>
            </a:r>
            <a:r>
              <a:rPr lang="en-US" dirty="0"/>
              <a:t> bit = </a:t>
            </a:r>
          </a:p>
          <a:p>
            <a:pPr marL="0" indent="0">
              <a:buNone/>
            </a:pPr>
            <a:r>
              <a:rPr lang="en-IL" dirty="0"/>
              <a:t>8192</a:t>
            </a:r>
            <a:r>
              <a:rPr lang="en-US" dirty="0"/>
              <a:t> Byte	= 2^13 = </a:t>
            </a:r>
            <a:r>
              <a:rPr lang="en-US" b="1" dirty="0"/>
              <a:t>8KB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Data Array Size:</a:t>
            </a:r>
          </a:p>
          <a:p>
            <a:pPr marL="0" indent="0">
              <a:buNone/>
            </a:pPr>
            <a:r>
              <a:rPr lang="en-US" dirty="0"/>
              <a:t>(#Set)x(#Way)x(#CL)</a:t>
            </a:r>
          </a:p>
          <a:p>
            <a:pPr marL="0" indent="0">
              <a:buNone/>
            </a:pPr>
            <a:r>
              <a:rPr lang="en-US" dirty="0"/>
              <a:t>1024x4x512	= </a:t>
            </a:r>
            <a:r>
              <a:rPr lang="en-IL" dirty="0"/>
              <a:t>2097152</a:t>
            </a:r>
            <a:r>
              <a:rPr lang="en-US" dirty="0"/>
              <a:t> bit =</a:t>
            </a:r>
          </a:p>
          <a:p>
            <a:pPr marL="0" indent="0">
              <a:buNone/>
            </a:pPr>
            <a:r>
              <a:rPr lang="en-IL" dirty="0"/>
              <a:t>262144</a:t>
            </a:r>
            <a:r>
              <a:rPr lang="en-US" dirty="0"/>
              <a:t> Byte	= 2^18	 = </a:t>
            </a:r>
            <a:r>
              <a:rPr lang="en-US" b="1" dirty="0"/>
              <a:t>256KB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2FD281-5668-4572-A126-9FBF788F9B1B}"/>
              </a:ext>
            </a:extLst>
          </p:cNvPr>
          <p:cNvSpPr txBox="1">
            <a:spLocks/>
          </p:cNvSpPr>
          <p:nvPr/>
        </p:nvSpPr>
        <p:spPr>
          <a:xfrm>
            <a:off x="6730295" y="487230"/>
            <a:ext cx="4503424" cy="54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[31:16] 		        [15:6] 	[5:0]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F15A72-755A-40A9-A66D-E66CB2ED448B}"/>
              </a:ext>
            </a:extLst>
          </p:cNvPr>
          <p:cNvSpPr txBox="1"/>
          <p:nvPr/>
        </p:nvSpPr>
        <p:spPr>
          <a:xfrm>
            <a:off x="5354052" y="823435"/>
            <a:ext cx="15053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Address[31:0] </a:t>
            </a:r>
            <a:endParaRPr lang="en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5A307B-5F93-4666-A1B6-C2D99B4BC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966" y="818949"/>
            <a:ext cx="4591050" cy="476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DD623B-2C08-45CF-B146-763B467AE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512" y="2289322"/>
            <a:ext cx="6761454" cy="405139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13FF6F-EA96-4265-B7CB-92D00BCC8F28}"/>
              </a:ext>
            </a:extLst>
          </p:cNvPr>
          <p:cNvSpPr/>
          <p:nvPr/>
        </p:nvSpPr>
        <p:spPr>
          <a:xfrm>
            <a:off x="132346" y="3156090"/>
            <a:ext cx="254989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ED17002-8936-4FDF-AACE-BD905590A4EC}"/>
              </a:ext>
            </a:extLst>
          </p:cNvPr>
          <p:cNvCxnSpPr>
            <a:cxnSpLocks/>
            <a:stCxn id="9" idx="3"/>
            <a:endCxn id="12" idx="2"/>
          </p:cNvCxnSpPr>
          <p:nvPr/>
        </p:nvCxnSpPr>
        <p:spPr>
          <a:xfrm flipV="1">
            <a:off x="2682240" y="1832855"/>
            <a:ext cx="8095990" cy="1507901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9C107066-7869-417C-B474-106A44760A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559" y="1541909"/>
            <a:ext cx="2933700" cy="31829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981EFFC-289C-49BC-8B1F-9D10C4E88E30}"/>
              </a:ext>
            </a:extLst>
          </p:cNvPr>
          <p:cNvSpPr txBox="1"/>
          <p:nvPr/>
        </p:nvSpPr>
        <p:spPr>
          <a:xfrm>
            <a:off x="6609648" y="1491975"/>
            <a:ext cx="1979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DataArrayPtr</a:t>
            </a:r>
            <a:r>
              <a:rPr lang="en-US" sz="1800" dirty="0"/>
              <a:t>[</a:t>
            </a:r>
            <a:r>
              <a:rPr lang="en-US" dirty="0"/>
              <a:t>17</a:t>
            </a:r>
            <a:r>
              <a:rPr lang="en-US" sz="1800" dirty="0"/>
              <a:t>:0] </a:t>
            </a:r>
            <a:endParaRPr lang="en-IL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CB7CF3B-C3BB-4BA0-8266-2CCBEBB57AFA}"/>
              </a:ext>
            </a:extLst>
          </p:cNvPr>
          <p:cNvSpPr txBox="1">
            <a:spLocks/>
          </p:cNvSpPr>
          <p:nvPr/>
        </p:nvSpPr>
        <p:spPr>
          <a:xfrm>
            <a:off x="8335803" y="1290655"/>
            <a:ext cx="3383279" cy="54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[17:16]  [15:6] 	   [5:0]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9B6F0B-FF67-46F6-A824-2E9B1CDA0476}"/>
              </a:ext>
            </a:extLst>
          </p:cNvPr>
          <p:cNvSpPr/>
          <p:nvPr/>
        </p:nvSpPr>
        <p:spPr>
          <a:xfrm>
            <a:off x="10322740" y="932273"/>
            <a:ext cx="910979" cy="9005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96678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49A6B-2659-4BCB-8117-FB341B26F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751" y="35307"/>
            <a:ext cx="4912895" cy="1325563"/>
          </a:xfrm>
        </p:spPr>
        <p:txBody>
          <a:bodyPr/>
          <a:lstStyle/>
          <a:p>
            <a:r>
              <a:rPr lang="en-US" dirty="0"/>
              <a:t>Cache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2577A-CD63-4F8B-829F-E7813D06D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347" y="1528973"/>
            <a:ext cx="5221705" cy="532902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Memory 	- 4GB</a:t>
            </a:r>
          </a:p>
          <a:p>
            <a:r>
              <a:rPr lang="en-US" dirty="0"/>
              <a:t>Cache Size	- 256KB</a:t>
            </a:r>
          </a:p>
          <a:p>
            <a:r>
              <a:rPr lang="en-US" dirty="0"/>
              <a:t>Set[9:0]    	- 1024 rows</a:t>
            </a:r>
          </a:p>
          <a:p>
            <a:r>
              <a:rPr lang="en-US" dirty="0"/>
              <a:t>Tag[15:0] 	- 16’b Tag </a:t>
            </a:r>
          </a:p>
          <a:p>
            <a:r>
              <a:rPr lang="en-US" dirty="0"/>
              <a:t>Way[1:0]	- 4 ways in Set</a:t>
            </a:r>
          </a:p>
          <a:p>
            <a:r>
              <a:rPr lang="en-US" dirty="0"/>
              <a:t>Cache-Line (CL)	- 64B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Tag Array Size:</a:t>
            </a:r>
          </a:p>
          <a:p>
            <a:pPr marL="0" indent="0">
              <a:buNone/>
            </a:pPr>
            <a:r>
              <a:rPr lang="en-US" dirty="0"/>
              <a:t>(#Set)x(#Way)x(#TAG)</a:t>
            </a:r>
          </a:p>
          <a:p>
            <a:pPr marL="0" indent="0">
              <a:buNone/>
            </a:pPr>
            <a:r>
              <a:rPr lang="en-US" dirty="0"/>
              <a:t>1024x4x16 	= </a:t>
            </a:r>
            <a:r>
              <a:rPr lang="en-IL" dirty="0"/>
              <a:t>65536</a:t>
            </a:r>
            <a:r>
              <a:rPr lang="en-US" dirty="0"/>
              <a:t> bit = </a:t>
            </a:r>
          </a:p>
          <a:p>
            <a:pPr marL="0" indent="0">
              <a:buNone/>
            </a:pPr>
            <a:r>
              <a:rPr lang="en-IL" dirty="0"/>
              <a:t>8192</a:t>
            </a:r>
            <a:r>
              <a:rPr lang="en-US" dirty="0"/>
              <a:t> Byte	= 2^13 = </a:t>
            </a:r>
            <a:r>
              <a:rPr lang="en-US" b="1" dirty="0"/>
              <a:t>8KB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Data Array Size:</a:t>
            </a:r>
          </a:p>
          <a:p>
            <a:pPr marL="0" indent="0">
              <a:buNone/>
            </a:pPr>
            <a:r>
              <a:rPr lang="en-US" dirty="0"/>
              <a:t>(#Set)x(#Way)x(#CL)</a:t>
            </a:r>
          </a:p>
          <a:p>
            <a:pPr marL="0" indent="0">
              <a:buNone/>
            </a:pPr>
            <a:r>
              <a:rPr lang="en-US" dirty="0"/>
              <a:t>1024x4x512	= </a:t>
            </a:r>
            <a:r>
              <a:rPr lang="en-IL" dirty="0"/>
              <a:t>2097152</a:t>
            </a:r>
            <a:r>
              <a:rPr lang="en-US" dirty="0"/>
              <a:t> bit =</a:t>
            </a:r>
          </a:p>
          <a:p>
            <a:pPr marL="0" indent="0">
              <a:buNone/>
            </a:pPr>
            <a:r>
              <a:rPr lang="en-IL" dirty="0"/>
              <a:t>262144</a:t>
            </a:r>
            <a:r>
              <a:rPr lang="en-US" dirty="0"/>
              <a:t> Byte	= 2^18	 = </a:t>
            </a:r>
            <a:r>
              <a:rPr lang="en-US" b="1" dirty="0"/>
              <a:t>256KB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2FD281-5668-4572-A126-9FBF788F9B1B}"/>
              </a:ext>
            </a:extLst>
          </p:cNvPr>
          <p:cNvSpPr txBox="1">
            <a:spLocks/>
          </p:cNvSpPr>
          <p:nvPr/>
        </p:nvSpPr>
        <p:spPr>
          <a:xfrm>
            <a:off x="6730295" y="487230"/>
            <a:ext cx="4503424" cy="54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[31:16] 		        [15:6] 	[5:0]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F15A72-755A-40A9-A66D-E66CB2ED448B}"/>
              </a:ext>
            </a:extLst>
          </p:cNvPr>
          <p:cNvSpPr txBox="1"/>
          <p:nvPr/>
        </p:nvSpPr>
        <p:spPr>
          <a:xfrm>
            <a:off x="5354052" y="823435"/>
            <a:ext cx="15053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Address[31:0] </a:t>
            </a:r>
            <a:endParaRPr lang="en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5A307B-5F93-4666-A1B6-C2D99B4BC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966" y="818949"/>
            <a:ext cx="4591050" cy="476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DD623B-2C08-45CF-B146-763B467AE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512" y="2289322"/>
            <a:ext cx="6761454" cy="405139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13FF6F-EA96-4265-B7CB-92D00BCC8F28}"/>
              </a:ext>
            </a:extLst>
          </p:cNvPr>
          <p:cNvSpPr/>
          <p:nvPr/>
        </p:nvSpPr>
        <p:spPr>
          <a:xfrm>
            <a:off x="132346" y="3491370"/>
            <a:ext cx="3449054" cy="14463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9B6F0B-FF67-46F6-A824-2E9B1CDA0476}"/>
              </a:ext>
            </a:extLst>
          </p:cNvPr>
          <p:cNvSpPr/>
          <p:nvPr/>
        </p:nvSpPr>
        <p:spPr>
          <a:xfrm>
            <a:off x="5036820" y="2289322"/>
            <a:ext cx="2202180" cy="41495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ED17002-8936-4FDF-AACE-BD905590A4EC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3581400" y="4214565"/>
            <a:ext cx="1455420" cy="14954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B2E75B09-307A-4A8F-8762-5443A012FD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559" y="1541909"/>
            <a:ext cx="2933700" cy="31829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F49D860-95D5-4EC6-AE1E-CF4F1E8DD96F}"/>
              </a:ext>
            </a:extLst>
          </p:cNvPr>
          <p:cNvSpPr txBox="1"/>
          <p:nvPr/>
        </p:nvSpPr>
        <p:spPr>
          <a:xfrm>
            <a:off x="6609648" y="1491975"/>
            <a:ext cx="1979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DataArrayPtr</a:t>
            </a:r>
            <a:r>
              <a:rPr lang="en-US" sz="1800" dirty="0"/>
              <a:t>[</a:t>
            </a:r>
            <a:r>
              <a:rPr lang="en-US" dirty="0"/>
              <a:t>17</a:t>
            </a:r>
            <a:r>
              <a:rPr lang="en-US" sz="1800" dirty="0"/>
              <a:t>:0] </a:t>
            </a:r>
            <a:endParaRPr lang="en-IL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6052BF1-2F18-40AE-8F58-308452D5A0A9}"/>
              </a:ext>
            </a:extLst>
          </p:cNvPr>
          <p:cNvSpPr txBox="1">
            <a:spLocks/>
          </p:cNvSpPr>
          <p:nvPr/>
        </p:nvSpPr>
        <p:spPr>
          <a:xfrm>
            <a:off x="8335803" y="1290655"/>
            <a:ext cx="3383279" cy="54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[17:16]  [15:6] 	   [5:0]</a:t>
            </a:r>
          </a:p>
        </p:txBody>
      </p:sp>
    </p:spTree>
    <p:extLst>
      <p:ext uri="{BB962C8B-B14F-4D97-AF65-F5344CB8AC3E}">
        <p14:creationId xmlns:p14="http://schemas.microsoft.com/office/powerpoint/2010/main" val="1949930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9B7A6-7E45-E7C9-4BBC-2AAD78AFF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Cache Concepts – we want to discuss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2290A-B394-895D-98B1-8F9A2ED3F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b="1"/>
              <a:t>Cache Associativity:</a:t>
            </a:r>
          </a:p>
          <a:p>
            <a:r>
              <a:rPr lang="en-US"/>
              <a:t>Direct Mapping</a:t>
            </a:r>
          </a:p>
          <a:p>
            <a:r>
              <a:rPr lang="en-US"/>
              <a:t>Fully associative</a:t>
            </a:r>
          </a:p>
          <a:p>
            <a:r>
              <a:rPr lang="en-US"/>
              <a:t>16/8/4-way associative</a:t>
            </a:r>
          </a:p>
          <a:p>
            <a:r>
              <a:rPr lang="en-US"/>
              <a:t>Physical Memory address – DDR RAM</a:t>
            </a:r>
          </a:p>
          <a:p>
            <a:r>
              <a:rPr lang="en-US"/>
              <a:t>TAG, SET, Offset, Way, CL</a:t>
            </a:r>
          </a:p>
          <a:p>
            <a:r>
              <a:rPr lang="en-US"/>
              <a:t>MESI</a:t>
            </a:r>
          </a:p>
          <a:p>
            <a:r>
              <a:rPr lang="en-US"/>
              <a:t>Snoops – Example: SnpInv, SnpRd, SnpData, </a:t>
            </a:r>
          </a:p>
          <a:p>
            <a:r>
              <a:rPr lang="en-US"/>
              <a:t>Partial Write</a:t>
            </a:r>
          </a:p>
          <a:p>
            <a:r>
              <a:rPr lang="en-US"/>
              <a:t>Fill</a:t>
            </a:r>
          </a:p>
          <a:p>
            <a:r>
              <a:rPr lang="en-US"/>
              <a:t>Prefetch</a:t>
            </a:r>
          </a:p>
          <a:p>
            <a:r>
              <a:rPr lang="en-US"/>
              <a:t>Silent Evict , Clean Evict ,Dirty Evict</a:t>
            </a:r>
          </a:p>
          <a:p>
            <a:r>
              <a:rPr lang="en-US"/>
              <a:t>Write Back</a:t>
            </a:r>
          </a:p>
          <a:p>
            <a:r>
              <a:rPr lang="en-US"/>
              <a:t>Clean Data forwarding</a:t>
            </a:r>
          </a:p>
          <a:p>
            <a:r>
              <a:rPr lang="en-US"/>
              <a:t>Cache 2 Cache forwarding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8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49A6B-2659-4BCB-8117-FB341B26F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751" y="35307"/>
            <a:ext cx="4912895" cy="1325563"/>
          </a:xfrm>
        </p:spPr>
        <p:txBody>
          <a:bodyPr/>
          <a:lstStyle/>
          <a:p>
            <a:r>
              <a:rPr lang="en-US" dirty="0"/>
              <a:t>Cache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2577A-CD63-4F8B-829F-E7813D06D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347" y="1528973"/>
            <a:ext cx="5221705" cy="532902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Memory 	- 4GB</a:t>
            </a:r>
          </a:p>
          <a:p>
            <a:r>
              <a:rPr lang="en-US" dirty="0"/>
              <a:t>Cache Size	- 256KB</a:t>
            </a:r>
          </a:p>
          <a:p>
            <a:r>
              <a:rPr lang="en-US" dirty="0"/>
              <a:t>Set[9:0]    	- 1024 rows</a:t>
            </a:r>
          </a:p>
          <a:p>
            <a:r>
              <a:rPr lang="en-US" dirty="0"/>
              <a:t>Tag[15:0] 	- 16’b Tag </a:t>
            </a:r>
          </a:p>
          <a:p>
            <a:r>
              <a:rPr lang="en-US" dirty="0"/>
              <a:t>Way[1:0]	- 4 ways in Set</a:t>
            </a:r>
          </a:p>
          <a:p>
            <a:r>
              <a:rPr lang="en-US" dirty="0"/>
              <a:t>Cache-Line (CL)	- 64B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Tag Array Size:</a:t>
            </a:r>
          </a:p>
          <a:p>
            <a:pPr marL="0" indent="0">
              <a:buNone/>
            </a:pPr>
            <a:r>
              <a:rPr lang="en-US" dirty="0"/>
              <a:t>(#Set)x(#Way)x(#TAG)</a:t>
            </a:r>
          </a:p>
          <a:p>
            <a:pPr marL="0" indent="0">
              <a:buNone/>
            </a:pPr>
            <a:r>
              <a:rPr lang="en-US" dirty="0"/>
              <a:t>1024x4x16 	= </a:t>
            </a:r>
            <a:r>
              <a:rPr lang="en-IL" dirty="0"/>
              <a:t>65536</a:t>
            </a:r>
            <a:r>
              <a:rPr lang="en-US" dirty="0"/>
              <a:t> bit = </a:t>
            </a:r>
          </a:p>
          <a:p>
            <a:pPr marL="0" indent="0">
              <a:buNone/>
            </a:pPr>
            <a:r>
              <a:rPr lang="en-IL" dirty="0"/>
              <a:t>8192</a:t>
            </a:r>
            <a:r>
              <a:rPr lang="en-US" dirty="0"/>
              <a:t> Byte	= 2^13 = </a:t>
            </a:r>
            <a:r>
              <a:rPr lang="en-US" b="1" dirty="0"/>
              <a:t>8KB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Data Array Size:</a:t>
            </a:r>
          </a:p>
          <a:p>
            <a:pPr marL="0" indent="0">
              <a:buNone/>
            </a:pPr>
            <a:r>
              <a:rPr lang="en-US" dirty="0"/>
              <a:t>(#Set)x(#Way)x(#CL)</a:t>
            </a:r>
          </a:p>
          <a:p>
            <a:pPr marL="0" indent="0">
              <a:buNone/>
            </a:pPr>
            <a:r>
              <a:rPr lang="en-US" dirty="0"/>
              <a:t>1024x4x512	= </a:t>
            </a:r>
            <a:r>
              <a:rPr lang="en-IL" dirty="0"/>
              <a:t>2097152</a:t>
            </a:r>
            <a:r>
              <a:rPr lang="en-US" dirty="0"/>
              <a:t> bit =</a:t>
            </a:r>
          </a:p>
          <a:p>
            <a:pPr marL="0" indent="0">
              <a:buNone/>
            </a:pPr>
            <a:r>
              <a:rPr lang="en-IL" dirty="0"/>
              <a:t>262144</a:t>
            </a:r>
            <a:r>
              <a:rPr lang="en-US" dirty="0"/>
              <a:t> Byte	= 2^18	 = </a:t>
            </a:r>
            <a:r>
              <a:rPr lang="en-US" b="1" dirty="0"/>
              <a:t>256KB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2FD281-5668-4572-A126-9FBF788F9B1B}"/>
              </a:ext>
            </a:extLst>
          </p:cNvPr>
          <p:cNvSpPr txBox="1">
            <a:spLocks/>
          </p:cNvSpPr>
          <p:nvPr/>
        </p:nvSpPr>
        <p:spPr>
          <a:xfrm>
            <a:off x="6730295" y="487230"/>
            <a:ext cx="4503424" cy="54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[31:16] 		        [15:6] 	[5:0]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F15A72-755A-40A9-A66D-E66CB2ED448B}"/>
              </a:ext>
            </a:extLst>
          </p:cNvPr>
          <p:cNvSpPr txBox="1"/>
          <p:nvPr/>
        </p:nvSpPr>
        <p:spPr>
          <a:xfrm>
            <a:off x="5354052" y="823435"/>
            <a:ext cx="15053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Address[31:0] </a:t>
            </a:r>
            <a:endParaRPr lang="en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5A307B-5F93-4666-A1B6-C2D99B4BC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966" y="818949"/>
            <a:ext cx="4591050" cy="476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DD623B-2C08-45CF-B146-763B467AE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512" y="2289322"/>
            <a:ext cx="6761454" cy="405139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13FF6F-EA96-4265-B7CB-92D00BCC8F28}"/>
              </a:ext>
            </a:extLst>
          </p:cNvPr>
          <p:cNvSpPr/>
          <p:nvPr/>
        </p:nvSpPr>
        <p:spPr>
          <a:xfrm>
            <a:off x="178067" y="3841890"/>
            <a:ext cx="705853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9B6F0B-FF67-46F6-A824-2E9B1CDA0476}"/>
              </a:ext>
            </a:extLst>
          </p:cNvPr>
          <p:cNvSpPr/>
          <p:nvPr/>
        </p:nvSpPr>
        <p:spPr>
          <a:xfrm>
            <a:off x="5199646" y="3276600"/>
            <a:ext cx="416294" cy="29946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ED17002-8936-4FDF-AACE-BD905590A4EC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883920" y="4026556"/>
            <a:ext cx="4315726" cy="747374"/>
          </a:xfrm>
          <a:prstGeom prst="bentConnector3">
            <a:avLst>
              <a:gd name="adj1" fmla="val 7983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8BCB2F8C-5203-4E25-A6E1-2CB478A6D3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559" y="1541909"/>
            <a:ext cx="2933700" cy="31829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E9FC2AC-70F0-46D0-ADDC-D9B553B98E6D}"/>
              </a:ext>
            </a:extLst>
          </p:cNvPr>
          <p:cNvSpPr txBox="1"/>
          <p:nvPr/>
        </p:nvSpPr>
        <p:spPr>
          <a:xfrm>
            <a:off x="6609648" y="1491975"/>
            <a:ext cx="1979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DataArrayPtr</a:t>
            </a:r>
            <a:r>
              <a:rPr lang="en-US" sz="1800" dirty="0"/>
              <a:t>[</a:t>
            </a:r>
            <a:r>
              <a:rPr lang="en-US" dirty="0"/>
              <a:t>17</a:t>
            </a:r>
            <a:r>
              <a:rPr lang="en-US" sz="1800" dirty="0"/>
              <a:t>:0] </a:t>
            </a:r>
            <a:endParaRPr lang="en-IL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D3EEF12-C9FF-4563-BFCC-FE00C2CA0B6C}"/>
              </a:ext>
            </a:extLst>
          </p:cNvPr>
          <p:cNvSpPr txBox="1">
            <a:spLocks/>
          </p:cNvSpPr>
          <p:nvPr/>
        </p:nvSpPr>
        <p:spPr>
          <a:xfrm>
            <a:off x="8335803" y="1290655"/>
            <a:ext cx="3383279" cy="54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[17:16]  [15:6] 	   [5:0]</a:t>
            </a:r>
          </a:p>
        </p:txBody>
      </p:sp>
    </p:spTree>
    <p:extLst>
      <p:ext uri="{BB962C8B-B14F-4D97-AF65-F5344CB8AC3E}">
        <p14:creationId xmlns:p14="http://schemas.microsoft.com/office/powerpoint/2010/main" val="283410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49A6B-2659-4BCB-8117-FB341B26F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751" y="35307"/>
            <a:ext cx="4912895" cy="1325563"/>
          </a:xfrm>
        </p:spPr>
        <p:txBody>
          <a:bodyPr/>
          <a:lstStyle/>
          <a:p>
            <a:r>
              <a:rPr lang="en-US" dirty="0"/>
              <a:t>Cache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2577A-CD63-4F8B-829F-E7813D06D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347" y="1528973"/>
            <a:ext cx="5221705" cy="532902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Memory 	- 4GB</a:t>
            </a:r>
          </a:p>
          <a:p>
            <a:r>
              <a:rPr lang="en-US" dirty="0"/>
              <a:t>Cache Size	- 256KB</a:t>
            </a:r>
          </a:p>
          <a:p>
            <a:r>
              <a:rPr lang="en-US" dirty="0"/>
              <a:t>Set[9:0]    	- 1024 rows</a:t>
            </a:r>
          </a:p>
          <a:p>
            <a:r>
              <a:rPr lang="en-US" dirty="0"/>
              <a:t>Tag[15:0] 	- 16’b Tag </a:t>
            </a:r>
          </a:p>
          <a:p>
            <a:r>
              <a:rPr lang="en-US" dirty="0"/>
              <a:t>Way[1:0]	- 4 ways in Set</a:t>
            </a:r>
          </a:p>
          <a:p>
            <a:r>
              <a:rPr lang="en-US" dirty="0"/>
              <a:t>Cache-Line (CL)	- 64B</a:t>
            </a:r>
          </a:p>
          <a:p>
            <a:pPr marL="0" indent="0">
              <a:buNone/>
            </a:pPr>
            <a:r>
              <a:rPr lang="en-US" b="1" dirty="0"/>
              <a:t>Tag Array Size:</a:t>
            </a:r>
          </a:p>
          <a:p>
            <a:pPr marL="0" indent="0">
              <a:buNone/>
            </a:pPr>
            <a:r>
              <a:rPr lang="en-US" dirty="0"/>
              <a:t>(#Set)x(#Way)x(#TAG)</a:t>
            </a:r>
          </a:p>
          <a:p>
            <a:pPr marL="0" indent="0">
              <a:buNone/>
            </a:pPr>
            <a:r>
              <a:rPr lang="en-US" dirty="0"/>
              <a:t>1024x4x16 	= </a:t>
            </a:r>
            <a:r>
              <a:rPr lang="en-IL" dirty="0"/>
              <a:t>65536</a:t>
            </a:r>
            <a:r>
              <a:rPr lang="en-US" dirty="0"/>
              <a:t> bit = </a:t>
            </a:r>
          </a:p>
          <a:p>
            <a:pPr marL="0" indent="0">
              <a:buNone/>
            </a:pPr>
            <a:r>
              <a:rPr lang="en-IL" dirty="0"/>
              <a:t>8192</a:t>
            </a:r>
            <a:r>
              <a:rPr lang="en-US" dirty="0"/>
              <a:t> Byte	= 2^13 = </a:t>
            </a:r>
            <a:r>
              <a:rPr lang="en-US" b="1" dirty="0"/>
              <a:t>8KB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Data Array Size:</a:t>
            </a:r>
          </a:p>
          <a:p>
            <a:pPr marL="0" indent="0">
              <a:buNone/>
            </a:pPr>
            <a:r>
              <a:rPr lang="en-US" dirty="0"/>
              <a:t>(#Set)x(#Way)x(#CL)</a:t>
            </a:r>
          </a:p>
          <a:p>
            <a:pPr marL="0" indent="0">
              <a:buNone/>
            </a:pPr>
            <a:r>
              <a:rPr lang="en-US" dirty="0"/>
              <a:t>1024x4x512	= </a:t>
            </a:r>
            <a:r>
              <a:rPr lang="en-IL" dirty="0"/>
              <a:t>2097152</a:t>
            </a:r>
            <a:r>
              <a:rPr lang="en-US" dirty="0"/>
              <a:t> bit =</a:t>
            </a:r>
          </a:p>
          <a:p>
            <a:pPr marL="0" indent="0">
              <a:buNone/>
            </a:pPr>
            <a:r>
              <a:rPr lang="en-IL" dirty="0"/>
              <a:t>262144</a:t>
            </a:r>
            <a:r>
              <a:rPr lang="en-US" dirty="0"/>
              <a:t> Byte	= 2^18	 = </a:t>
            </a:r>
            <a:r>
              <a:rPr lang="en-US" b="1" dirty="0"/>
              <a:t>256KB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2FD281-5668-4572-A126-9FBF788F9B1B}"/>
              </a:ext>
            </a:extLst>
          </p:cNvPr>
          <p:cNvSpPr txBox="1">
            <a:spLocks/>
          </p:cNvSpPr>
          <p:nvPr/>
        </p:nvSpPr>
        <p:spPr>
          <a:xfrm>
            <a:off x="6730295" y="487230"/>
            <a:ext cx="4503424" cy="54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[31:16] 		        [15:6] 	[5:0]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F15A72-755A-40A9-A66D-E66CB2ED448B}"/>
              </a:ext>
            </a:extLst>
          </p:cNvPr>
          <p:cNvSpPr txBox="1"/>
          <p:nvPr/>
        </p:nvSpPr>
        <p:spPr>
          <a:xfrm>
            <a:off x="5354052" y="823435"/>
            <a:ext cx="15053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Address[31:0] </a:t>
            </a:r>
            <a:endParaRPr lang="en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5A307B-5F93-4666-A1B6-C2D99B4BC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966" y="818949"/>
            <a:ext cx="4591050" cy="476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DD623B-2C08-45CF-B146-763B467AE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512" y="2289322"/>
            <a:ext cx="6761454" cy="405139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13FF6F-EA96-4265-B7CB-92D00BCC8F28}"/>
              </a:ext>
            </a:extLst>
          </p:cNvPr>
          <p:cNvSpPr/>
          <p:nvPr/>
        </p:nvSpPr>
        <p:spPr>
          <a:xfrm>
            <a:off x="955307" y="3849510"/>
            <a:ext cx="705853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9B6F0B-FF67-46F6-A824-2E9B1CDA0476}"/>
              </a:ext>
            </a:extLst>
          </p:cNvPr>
          <p:cNvSpPr/>
          <p:nvPr/>
        </p:nvSpPr>
        <p:spPr>
          <a:xfrm>
            <a:off x="5654040" y="2926080"/>
            <a:ext cx="1508760" cy="2514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ED17002-8936-4FDF-AACE-BD905590A4EC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1661160" y="3051810"/>
            <a:ext cx="3992880" cy="98236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8A6CAB1A-8F42-4482-8F6B-D3BFD3302D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559" y="1541909"/>
            <a:ext cx="2933700" cy="31829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CAC99B9-69DE-4E81-A8B4-FF29ECE8F939}"/>
              </a:ext>
            </a:extLst>
          </p:cNvPr>
          <p:cNvSpPr txBox="1"/>
          <p:nvPr/>
        </p:nvSpPr>
        <p:spPr>
          <a:xfrm>
            <a:off x="6609648" y="1491975"/>
            <a:ext cx="1979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DataArrayPtr</a:t>
            </a:r>
            <a:r>
              <a:rPr lang="en-US" sz="1800" dirty="0"/>
              <a:t>[</a:t>
            </a:r>
            <a:r>
              <a:rPr lang="en-US" dirty="0"/>
              <a:t>17</a:t>
            </a:r>
            <a:r>
              <a:rPr lang="en-US" sz="1800" dirty="0"/>
              <a:t>:0] </a:t>
            </a:r>
            <a:endParaRPr lang="en-IL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F62EF46-2938-4494-9BA7-CFD0C37D39E7}"/>
              </a:ext>
            </a:extLst>
          </p:cNvPr>
          <p:cNvSpPr txBox="1">
            <a:spLocks/>
          </p:cNvSpPr>
          <p:nvPr/>
        </p:nvSpPr>
        <p:spPr>
          <a:xfrm>
            <a:off x="8335803" y="1290655"/>
            <a:ext cx="3383279" cy="54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[17:16]  [15:6] 	   [5:0]</a:t>
            </a:r>
          </a:p>
        </p:txBody>
      </p:sp>
    </p:spTree>
    <p:extLst>
      <p:ext uri="{BB962C8B-B14F-4D97-AF65-F5344CB8AC3E}">
        <p14:creationId xmlns:p14="http://schemas.microsoft.com/office/powerpoint/2010/main" val="29656996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49A6B-2659-4BCB-8117-FB341B26F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751" y="35307"/>
            <a:ext cx="4912895" cy="1325563"/>
          </a:xfrm>
        </p:spPr>
        <p:txBody>
          <a:bodyPr/>
          <a:lstStyle/>
          <a:p>
            <a:r>
              <a:rPr lang="en-US" dirty="0"/>
              <a:t>Cache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2577A-CD63-4F8B-829F-E7813D06D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347" y="1528973"/>
            <a:ext cx="5221705" cy="532902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Memory 	- 4GB</a:t>
            </a:r>
          </a:p>
          <a:p>
            <a:r>
              <a:rPr lang="en-US" dirty="0"/>
              <a:t>Cache Size	- 256KB</a:t>
            </a:r>
          </a:p>
          <a:p>
            <a:r>
              <a:rPr lang="en-US" dirty="0"/>
              <a:t>Set[9:0]    	- 1024 rows</a:t>
            </a:r>
          </a:p>
          <a:p>
            <a:r>
              <a:rPr lang="en-US" dirty="0"/>
              <a:t>Tag[15:0] 	- 16’b Tag </a:t>
            </a:r>
          </a:p>
          <a:p>
            <a:r>
              <a:rPr lang="en-US" dirty="0"/>
              <a:t>Way[1:0]	- 4 ways in Set</a:t>
            </a:r>
          </a:p>
          <a:p>
            <a:r>
              <a:rPr lang="en-US" dirty="0"/>
              <a:t>Cache-Line (CL)	- 64B</a:t>
            </a:r>
          </a:p>
          <a:p>
            <a:pPr marL="0" indent="0">
              <a:buNone/>
            </a:pPr>
            <a:r>
              <a:rPr lang="en-US" b="1" dirty="0"/>
              <a:t>Tag Array Size:</a:t>
            </a:r>
          </a:p>
          <a:p>
            <a:pPr marL="0" indent="0">
              <a:buNone/>
            </a:pPr>
            <a:r>
              <a:rPr lang="en-US" dirty="0"/>
              <a:t>(#Set)x(#Way)x(#TAG)</a:t>
            </a:r>
          </a:p>
          <a:p>
            <a:pPr marL="0" indent="0">
              <a:buNone/>
            </a:pPr>
            <a:r>
              <a:rPr lang="en-US" dirty="0"/>
              <a:t>1024x4x16 	= </a:t>
            </a:r>
            <a:r>
              <a:rPr lang="en-IL" dirty="0"/>
              <a:t>65536</a:t>
            </a:r>
            <a:r>
              <a:rPr lang="en-US" dirty="0"/>
              <a:t> bit = </a:t>
            </a:r>
          </a:p>
          <a:p>
            <a:pPr marL="0" indent="0">
              <a:buNone/>
            </a:pPr>
            <a:r>
              <a:rPr lang="en-IL" dirty="0"/>
              <a:t>8192</a:t>
            </a:r>
            <a:r>
              <a:rPr lang="en-US" dirty="0"/>
              <a:t> Byte	= 2^13 = </a:t>
            </a:r>
            <a:r>
              <a:rPr lang="en-US" b="1" dirty="0"/>
              <a:t>8KB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Data Array Size:</a:t>
            </a:r>
          </a:p>
          <a:p>
            <a:pPr marL="0" indent="0">
              <a:buNone/>
            </a:pPr>
            <a:r>
              <a:rPr lang="en-US" dirty="0"/>
              <a:t>(#Set)x(#Way)x(#CL)</a:t>
            </a:r>
          </a:p>
          <a:p>
            <a:pPr marL="0" indent="0">
              <a:buNone/>
            </a:pPr>
            <a:r>
              <a:rPr lang="en-US" dirty="0"/>
              <a:t>1024x4x512	= </a:t>
            </a:r>
            <a:r>
              <a:rPr lang="en-IL" dirty="0"/>
              <a:t>2097152</a:t>
            </a:r>
            <a:r>
              <a:rPr lang="en-US" dirty="0"/>
              <a:t> bit =</a:t>
            </a:r>
          </a:p>
          <a:p>
            <a:pPr marL="0" indent="0">
              <a:buNone/>
            </a:pPr>
            <a:r>
              <a:rPr lang="en-IL" dirty="0"/>
              <a:t>262144</a:t>
            </a:r>
            <a:r>
              <a:rPr lang="en-US" dirty="0"/>
              <a:t> Byte	= 2^18	 = </a:t>
            </a:r>
            <a:r>
              <a:rPr lang="en-US" b="1" dirty="0"/>
              <a:t>256KB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2FD281-5668-4572-A126-9FBF788F9B1B}"/>
              </a:ext>
            </a:extLst>
          </p:cNvPr>
          <p:cNvSpPr txBox="1">
            <a:spLocks/>
          </p:cNvSpPr>
          <p:nvPr/>
        </p:nvSpPr>
        <p:spPr>
          <a:xfrm>
            <a:off x="6730295" y="487230"/>
            <a:ext cx="4503424" cy="54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[31:16] 		        [15:6] 	[5:0]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F15A72-755A-40A9-A66D-E66CB2ED448B}"/>
              </a:ext>
            </a:extLst>
          </p:cNvPr>
          <p:cNvSpPr txBox="1"/>
          <p:nvPr/>
        </p:nvSpPr>
        <p:spPr>
          <a:xfrm>
            <a:off x="5354052" y="823435"/>
            <a:ext cx="15053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Address[31:0] </a:t>
            </a:r>
            <a:endParaRPr lang="en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5A307B-5F93-4666-A1B6-C2D99B4BC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966" y="818949"/>
            <a:ext cx="4591050" cy="476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DD623B-2C08-45CF-B146-763B467AE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512" y="2289322"/>
            <a:ext cx="6761454" cy="405139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13FF6F-EA96-4265-B7CB-92D00BCC8F28}"/>
              </a:ext>
            </a:extLst>
          </p:cNvPr>
          <p:cNvSpPr/>
          <p:nvPr/>
        </p:nvSpPr>
        <p:spPr>
          <a:xfrm>
            <a:off x="1785887" y="3849510"/>
            <a:ext cx="705853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9B6F0B-FF67-46F6-A824-2E9B1CDA0476}"/>
              </a:ext>
            </a:extLst>
          </p:cNvPr>
          <p:cNvSpPr/>
          <p:nvPr/>
        </p:nvSpPr>
        <p:spPr>
          <a:xfrm>
            <a:off x="5715000" y="3246120"/>
            <a:ext cx="243840" cy="2514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ED17002-8936-4FDF-AACE-BD905590A4EC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2491740" y="3371850"/>
            <a:ext cx="3223260" cy="66232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5AC57668-5204-4F9A-8276-BD2A3C6FB8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559" y="1541909"/>
            <a:ext cx="2933700" cy="3182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BF6CB6E-6621-4EFC-89D6-B416B3CA8EE3}"/>
              </a:ext>
            </a:extLst>
          </p:cNvPr>
          <p:cNvSpPr txBox="1"/>
          <p:nvPr/>
        </p:nvSpPr>
        <p:spPr>
          <a:xfrm>
            <a:off x="6609648" y="1491975"/>
            <a:ext cx="1979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DataArrayPtr</a:t>
            </a:r>
            <a:r>
              <a:rPr lang="en-US" sz="1800" dirty="0"/>
              <a:t>[</a:t>
            </a:r>
            <a:r>
              <a:rPr lang="en-US" dirty="0"/>
              <a:t>17</a:t>
            </a:r>
            <a:r>
              <a:rPr lang="en-US" sz="1800" dirty="0"/>
              <a:t>:0] </a:t>
            </a:r>
            <a:endParaRPr lang="en-IL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DBC824-8F15-4559-8014-320CD6C8C394}"/>
              </a:ext>
            </a:extLst>
          </p:cNvPr>
          <p:cNvSpPr txBox="1">
            <a:spLocks/>
          </p:cNvSpPr>
          <p:nvPr/>
        </p:nvSpPr>
        <p:spPr>
          <a:xfrm>
            <a:off x="8335803" y="1290655"/>
            <a:ext cx="3383279" cy="54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[17:16]  [15:6] 	   [5:0]</a:t>
            </a:r>
          </a:p>
        </p:txBody>
      </p:sp>
    </p:spTree>
    <p:extLst>
      <p:ext uri="{BB962C8B-B14F-4D97-AF65-F5344CB8AC3E}">
        <p14:creationId xmlns:p14="http://schemas.microsoft.com/office/powerpoint/2010/main" val="1451304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49A6B-2659-4BCB-8117-FB341B26F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751" y="35307"/>
            <a:ext cx="4912895" cy="1325563"/>
          </a:xfrm>
        </p:spPr>
        <p:txBody>
          <a:bodyPr/>
          <a:lstStyle/>
          <a:p>
            <a:r>
              <a:rPr lang="en-US" dirty="0"/>
              <a:t>Cache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2577A-CD63-4F8B-829F-E7813D06D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347" y="1528973"/>
            <a:ext cx="5221705" cy="532902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Memory 	- 4GB</a:t>
            </a:r>
          </a:p>
          <a:p>
            <a:r>
              <a:rPr lang="en-US" dirty="0"/>
              <a:t>Cache Size	- 256KB</a:t>
            </a:r>
          </a:p>
          <a:p>
            <a:r>
              <a:rPr lang="en-US" dirty="0"/>
              <a:t>Set[9:0]    	- 1024 rows</a:t>
            </a:r>
          </a:p>
          <a:p>
            <a:r>
              <a:rPr lang="en-US" dirty="0"/>
              <a:t>Tag[15:0] 	- 16’b Tag </a:t>
            </a:r>
          </a:p>
          <a:p>
            <a:r>
              <a:rPr lang="en-US" dirty="0"/>
              <a:t>Way[1:0]	- 4 ways in Set</a:t>
            </a:r>
          </a:p>
          <a:p>
            <a:r>
              <a:rPr lang="en-US" dirty="0"/>
              <a:t>Cache-Line (CL)	- 64B</a:t>
            </a:r>
          </a:p>
          <a:p>
            <a:pPr marL="0" indent="0">
              <a:buNone/>
            </a:pPr>
            <a:r>
              <a:rPr lang="en-US" b="1" dirty="0"/>
              <a:t>Tag Array Size:</a:t>
            </a:r>
          </a:p>
          <a:p>
            <a:pPr marL="0" indent="0">
              <a:buNone/>
            </a:pPr>
            <a:r>
              <a:rPr lang="en-US" dirty="0"/>
              <a:t>(#Set)x(#Way)x(#TAG)</a:t>
            </a:r>
          </a:p>
          <a:p>
            <a:pPr marL="0" indent="0">
              <a:buNone/>
            </a:pPr>
            <a:r>
              <a:rPr lang="en-US" dirty="0"/>
              <a:t>1024x4x16 	= </a:t>
            </a:r>
            <a:r>
              <a:rPr lang="en-IL" dirty="0"/>
              <a:t>65536</a:t>
            </a:r>
            <a:r>
              <a:rPr lang="en-US" dirty="0"/>
              <a:t> bit = </a:t>
            </a:r>
          </a:p>
          <a:p>
            <a:pPr marL="0" indent="0">
              <a:buNone/>
            </a:pPr>
            <a:r>
              <a:rPr lang="en-IL" dirty="0"/>
              <a:t>8192</a:t>
            </a:r>
            <a:r>
              <a:rPr lang="en-US" dirty="0"/>
              <a:t> Byte	= 2^13 = </a:t>
            </a:r>
            <a:r>
              <a:rPr lang="en-US" b="1" dirty="0"/>
              <a:t>8KB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Data Array Size:</a:t>
            </a:r>
          </a:p>
          <a:p>
            <a:pPr marL="0" indent="0">
              <a:buNone/>
            </a:pPr>
            <a:r>
              <a:rPr lang="en-US" dirty="0"/>
              <a:t>(#Set)x(#Way)x(#CL)</a:t>
            </a:r>
          </a:p>
          <a:p>
            <a:pPr marL="0" indent="0">
              <a:buNone/>
            </a:pPr>
            <a:r>
              <a:rPr lang="en-US" dirty="0"/>
              <a:t>1024x4x512	= </a:t>
            </a:r>
            <a:r>
              <a:rPr lang="en-IL" dirty="0"/>
              <a:t>2097152</a:t>
            </a:r>
            <a:r>
              <a:rPr lang="en-US" dirty="0"/>
              <a:t> bit =</a:t>
            </a:r>
          </a:p>
          <a:p>
            <a:pPr marL="0" indent="0">
              <a:buNone/>
            </a:pPr>
            <a:r>
              <a:rPr lang="en-IL" dirty="0"/>
              <a:t>262144</a:t>
            </a:r>
            <a:r>
              <a:rPr lang="en-US" dirty="0"/>
              <a:t> Byte	= 2^18	 = </a:t>
            </a:r>
            <a:r>
              <a:rPr lang="en-US" b="1" dirty="0"/>
              <a:t>256KB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2FD281-5668-4572-A126-9FBF788F9B1B}"/>
              </a:ext>
            </a:extLst>
          </p:cNvPr>
          <p:cNvSpPr txBox="1">
            <a:spLocks/>
          </p:cNvSpPr>
          <p:nvPr/>
        </p:nvSpPr>
        <p:spPr>
          <a:xfrm>
            <a:off x="6730295" y="487230"/>
            <a:ext cx="4503424" cy="54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[31:16] 		        [15:6] 	[5:0]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F15A72-755A-40A9-A66D-E66CB2ED448B}"/>
              </a:ext>
            </a:extLst>
          </p:cNvPr>
          <p:cNvSpPr txBox="1"/>
          <p:nvPr/>
        </p:nvSpPr>
        <p:spPr>
          <a:xfrm>
            <a:off x="5354052" y="823435"/>
            <a:ext cx="15053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Address[31:0] </a:t>
            </a:r>
            <a:endParaRPr lang="en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5A307B-5F93-4666-A1B6-C2D99B4BC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966" y="818949"/>
            <a:ext cx="4591050" cy="476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DD623B-2C08-45CF-B146-763B467AE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512" y="2289322"/>
            <a:ext cx="6761454" cy="405139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13FF6F-EA96-4265-B7CB-92D00BCC8F28}"/>
              </a:ext>
            </a:extLst>
          </p:cNvPr>
          <p:cNvSpPr/>
          <p:nvPr/>
        </p:nvSpPr>
        <p:spPr>
          <a:xfrm>
            <a:off x="2918460" y="4535310"/>
            <a:ext cx="601980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766EFFA-C5D5-4A59-B520-6020DF621B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559" y="1541909"/>
            <a:ext cx="2933700" cy="318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0689C13-2F23-4D0B-856B-2BA91EA4E622}"/>
              </a:ext>
            </a:extLst>
          </p:cNvPr>
          <p:cNvSpPr txBox="1"/>
          <p:nvPr/>
        </p:nvSpPr>
        <p:spPr>
          <a:xfrm>
            <a:off x="6609648" y="1491975"/>
            <a:ext cx="1979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DataArrayPtr</a:t>
            </a:r>
            <a:r>
              <a:rPr lang="en-US" sz="1800" dirty="0"/>
              <a:t>[</a:t>
            </a:r>
            <a:r>
              <a:rPr lang="en-US" dirty="0"/>
              <a:t>17</a:t>
            </a:r>
            <a:r>
              <a:rPr lang="en-US" sz="1800" dirty="0"/>
              <a:t>:0] </a:t>
            </a:r>
            <a:endParaRPr lang="en-IL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7112638-DD6E-4435-ABB2-598CAA982000}"/>
              </a:ext>
            </a:extLst>
          </p:cNvPr>
          <p:cNvSpPr txBox="1">
            <a:spLocks/>
          </p:cNvSpPr>
          <p:nvPr/>
        </p:nvSpPr>
        <p:spPr>
          <a:xfrm>
            <a:off x="8335803" y="1290655"/>
            <a:ext cx="3383279" cy="54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[17:16]  [15:6] 	   [5:0]</a:t>
            </a:r>
          </a:p>
        </p:txBody>
      </p:sp>
    </p:spTree>
    <p:extLst>
      <p:ext uri="{BB962C8B-B14F-4D97-AF65-F5344CB8AC3E}">
        <p14:creationId xmlns:p14="http://schemas.microsoft.com/office/powerpoint/2010/main" val="42299674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49A6B-2659-4BCB-8117-FB341B26F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751" y="35307"/>
            <a:ext cx="4912895" cy="1325563"/>
          </a:xfrm>
        </p:spPr>
        <p:txBody>
          <a:bodyPr/>
          <a:lstStyle/>
          <a:p>
            <a:r>
              <a:rPr lang="en-US" dirty="0"/>
              <a:t>Cache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2577A-CD63-4F8B-829F-E7813D06D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347" y="1528973"/>
            <a:ext cx="5221705" cy="532902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Memory 	- 4GB</a:t>
            </a:r>
          </a:p>
          <a:p>
            <a:r>
              <a:rPr lang="en-US" dirty="0"/>
              <a:t>Cache Size	- 256KB</a:t>
            </a:r>
          </a:p>
          <a:p>
            <a:r>
              <a:rPr lang="en-US" dirty="0"/>
              <a:t>Set[9:0]    	- 1024 rows</a:t>
            </a:r>
          </a:p>
          <a:p>
            <a:r>
              <a:rPr lang="en-US" dirty="0"/>
              <a:t>Tag[15:0] 	- 16’b Tag </a:t>
            </a:r>
          </a:p>
          <a:p>
            <a:r>
              <a:rPr lang="en-US" dirty="0"/>
              <a:t>Way[1:0]	- 4 ways in Set</a:t>
            </a:r>
          </a:p>
          <a:p>
            <a:r>
              <a:rPr lang="en-US" dirty="0"/>
              <a:t>Cache-Line (CL)	- 64B</a:t>
            </a:r>
          </a:p>
          <a:p>
            <a:pPr marL="0" indent="0">
              <a:buNone/>
            </a:pPr>
            <a:r>
              <a:rPr lang="en-US" b="1" dirty="0"/>
              <a:t>Tag Array Size:</a:t>
            </a:r>
          </a:p>
          <a:p>
            <a:pPr marL="0" indent="0">
              <a:buNone/>
            </a:pPr>
            <a:r>
              <a:rPr lang="en-US" dirty="0"/>
              <a:t>(#Set)x(#Way)x(#TAG)</a:t>
            </a:r>
          </a:p>
          <a:p>
            <a:pPr marL="0" indent="0">
              <a:buNone/>
            </a:pPr>
            <a:r>
              <a:rPr lang="en-US" dirty="0"/>
              <a:t>1024x4x16 	= </a:t>
            </a:r>
            <a:r>
              <a:rPr lang="en-IL" dirty="0"/>
              <a:t>65536</a:t>
            </a:r>
            <a:r>
              <a:rPr lang="en-US" dirty="0"/>
              <a:t> bit = </a:t>
            </a:r>
          </a:p>
          <a:p>
            <a:pPr marL="0" indent="0">
              <a:buNone/>
            </a:pPr>
            <a:r>
              <a:rPr lang="en-IL" dirty="0"/>
              <a:t>8192</a:t>
            </a:r>
            <a:r>
              <a:rPr lang="en-US" dirty="0"/>
              <a:t> Byte	= 2^13 = </a:t>
            </a:r>
            <a:r>
              <a:rPr lang="en-US" b="1" dirty="0"/>
              <a:t>8KB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Data Array Size:</a:t>
            </a:r>
          </a:p>
          <a:p>
            <a:pPr marL="0" indent="0">
              <a:buNone/>
            </a:pPr>
            <a:r>
              <a:rPr lang="en-US" dirty="0"/>
              <a:t>(#Set)x(#Way)x(#CL)</a:t>
            </a:r>
          </a:p>
          <a:p>
            <a:pPr marL="0" indent="0">
              <a:buNone/>
            </a:pPr>
            <a:r>
              <a:rPr lang="en-US" dirty="0"/>
              <a:t>1024x4x512	= </a:t>
            </a:r>
            <a:r>
              <a:rPr lang="en-IL" dirty="0"/>
              <a:t>2097152</a:t>
            </a:r>
            <a:r>
              <a:rPr lang="en-US" dirty="0"/>
              <a:t> bit =</a:t>
            </a:r>
          </a:p>
          <a:p>
            <a:pPr marL="0" indent="0">
              <a:buNone/>
            </a:pPr>
            <a:r>
              <a:rPr lang="en-IL" dirty="0"/>
              <a:t>262144</a:t>
            </a:r>
            <a:r>
              <a:rPr lang="en-US" dirty="0"/>
              <a:t> Byte	= 2^18	 = </a:t>
            </a:r>
            <a:r>
              <a:rPr lang="en-US" b="1" dirty="0"/>
              <a:t>256KB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2FD281-5668-4572-A126-9FBF788F9B1B}"/>
              </a:ext>
            </a:extLst>
          </p:cNvPr>
          <p:cNvSpPr txBox="1">
            <a:spLocks/>
          </p:cNvSpPr>
          <p:nvPr/>
        </p:nvSpPr>
        <p:spPr>
          <a:xfrm>
            <a:off x="6730295" y="487230"/>
            <a:ext cx="4503424" cy="54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[31:16] 		        [15:6] 	[5:0]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F15A72-755A-40A9-A66D-E66CB2ED448B}"/>
              </a:ext>
            </a:extLst>
          </p:cNvPr>
          <p:cNvSpPr txBox="1"/>
          <p:nvPr/>
        </p:nvSpPr>
        <p:spPr>
          <a:xfrm>
            <a:off x="5354052" y="823435"/>
            <a:ext cx="15053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Address[31:0] </a:t>
            </a:r>
            <a:endParaRPr lang="en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5A307B-5F93-4666-A1B6-C2D99B4BC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966" y="818949"/>
            <a:ext cx="4591050" cy="476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DD623B-2C08-45CF-B146-763B467AE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512" y="2289322"/>
            <a:ext cx="6761454" cy="405139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13FF6F-EA96-4265-B7CB-92D00BCC8F28}"/>
              </a:ext>
            </a:extLst>
          </p:cNvPr>
          <p:cNvSpPr/>
          <p:nvPr/>
        </p:nvSpPr>
        <p:spPr>
          <a:xfrm>
            <a:off x="132346" y="5243970"/>
            <a:ext cx="3860533" cy="14540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4B009A-8BE1-469C-8892-A9FE8CCAADA3}"/>
              </a:ext>
            </a:extLst>
          </p:cNvPr>
          <p:cNvSpPr/>
          <p:nvPr/>
        </p:nvSpPr>
        <p:spPr>
          <a:xfrm>
            <a:off x="7832449" y="2391754"/>
            <a:ext cx="4158623" cy="40513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2901542A-DC10-49AF-85A2-18EE88648C42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3992879" y="4417453"/>
            <a:ext cx="3839570" cy="1553522"/>
          </a:xfrm>
          <a:prstGeom prst="bentConnector3">
            <a:avLst>
              <a:gd name="adj1" fmla="val 8850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419E9481-ACD7-46AA-B1F6-054F3AC375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559" y="1541909"/>
            <a:ext cx="2933700" cy="3182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B6D67B8-F39E-46D5-B7C6-82CD92B037D0}"/>
              </a:ext>
            </a:extLst>
          </p:cNvPr>
          <p:cNvSpPr txBox="1"/>
          <p:nvPr/>
        </p:nvSpPr>
        <p:spPr>
          <a:xfrm>
            <a:off x="6609648" y="1491975"/>
            <a:ext cx="1979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DataArrayPtr</a:t>
            </a:r>
            <a:r>
              <a:rPr lang="en-US" sz="1800" dirty="0"/>
              <a:t>[</a:t>
            </a:r>
            <a:r>
              <a:rPr lang="en-US" dirty="0"/>
              <a:t>17</a:t>
            </a:r>
            <a:r>
              <a:rPr lang="en-US" sz="1800" dirty="0"/>
              <a:t>:0] </a:t>
            </a:r>
            <a:endParaRPr lang="en-IL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0FDA7C1-7A43-4DC0-81F3-D911DD791EE9}"/>
              </a:ext>
            </a:extLst>
          </p:cNvPr>
          <p:cNvSpPr txBox="1">
            <a:spLocks/>
          </p:cNvSpPr>
          <p:nvPr/>
        </p:nvSpPr>
        <p:spPr>
          <a:xfrm>
            <a:off x="8335803" y="1290655"/>
            <a:ext cx="3383279" cy="54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[17:16]  [15:6] 	   [5:0]</a:t>
            </a:r>
          </a:p>
        </p:txBody>
      </p:sp>
    </p:spTree>
    <p:extLst>
      <p:ext uri="{BB962C8B-B14F-4D97-AF65-F5344CB8AC3E}">
        <p14:creationId xmlns:p14="http://schemas.microsoft.com/office/powerpoint/2010/main" val="28537000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49A6B-2659-4BCB-8117-FB341B26F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751" y="35307"/>
            <a:ext cx="4912895" cy="1325563"/>
          </a:xfrm>
        </p:spPr>
        <p:txBody>
          <a:bodyPr/>
          <a:lstStyle/>
          <a:p>
            <a:r>
              <a:rPr lang="en-US" dirty="0"/>
              <a:t>Cache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2577A-CD63-4F8B-829F-E7813D06D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347" y="1528973"/>
            <a:ext cx="5221705" cy="532902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Memory 	- 4GB</a:t>
            </a:r>
          </a:p>
          <a:p>
            <a:r>
              <a:rPr lang="en-US" dirty="0"/>
              <a:t>Cache Size	- 256KB</a:t>
            </a:r>
          </a:p>
          <a:p>
            <a:r>
              <a:rPr lang="en-US" dirty="0"/>
              <a:t>Set[9:0]    	- 1024 rows</a:t>
            </a:r>
          </a:p>
          <a:p>
            <a:r>
              <a:rPr lang="en-US" dirty="0"/>
              <a:t>Tag[15:0] 	- 16’b Tag </a:t>
            </a:r>
          </a:p>
          <a:p>
            <a:r>
              <a:rPr lang="en-US" dirty="0"/>
              <a:t>Way[1:0]	- 4 ways in Set</a:t>
            </a:r>
          </a:p>
          <a:p>
            <a:r>
              <a:rPr lang="en-US" dirty="0"/>
              <a:t>Cache-Line (CL)	- 64B</a:t>
            </a:r>
          </a:p>
          <a:p>
            <a:pPr marL="0" indent="0">
              <a:buNone/>
            </a:pPr>
            <a:r>
              <a:rPr lang="en-US" b="1" dirty="0"/>
              <a:t>Tag Array Size:</a:t>
            </a:r>
          </a:p>
          <a:p>
            <a:pPr marL="0" indent="0">
              <a:buNone/>
            </a:pPr>
            <a:r>
              <a:rPr lang="en-US" dirty="0"/>
              <a:t>(#Set)x(#Way)x(#TAG)</a:t>
            </a:r>
          </a:p>
          <a:p>
            <a:pPr marL="0" indent="0">
              <a:buNone/>
            </a:pPr>
            <a:r>
              <a:rPr lang="en-US" dirty="0"/>
              <a:t>1024x4x16 	= </a:t>
            </a:r>
            <a:r>
              <a:rPr lang="en-IL" dirty="0"/>
              <a:t>65536</a:t>
            </a:r>
            <a:r>
              <a:rPr lang="en-US" dirty="0"/>
              <a:t> bit = </a:t>
            </a:r>
          </a:p>
          <a:p>
            <a:pPr marL="0" indent="0">
              <a:buNone/>
            </a:pPr>
            <a:r>
              <a:rPr lang="en-IL" dirty="0"/>
              <a:t>8192</a:t>
            </a:r>
            <a:r>
              <a:rPr lang="en-US" dirty="0"/>
              <a:t> Byte	= 2^13 = </a:t>
            </a:r>
            <a:r>
              <a:rPr lang="en-US" b="1" dirty="0"/>
              <a:t>8KB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Data Array Size:</a:t>
            </a:r>
          </a:p>
          <a:p>
            <a:pPr marL="0" indent="0">
              <a:buNone/>
            </a:pPr>
            <a:r>
              <a:rPr lang="en-US" dirty="0"/>
              <a:t>(#Set)x(#Way)x(#CL)</a:t>
            </a:r>
          </a:p>
          <a:p>
            <a:pPr marL="0" indent="0">
              <a:buNone/>
            </a:pPr>
            <a:r>
              <a:rPr lang="en-US" dirty="0"/>
              <a:t>1024x4x512	= </a:t>
            </a:r>
            <a:r>
              <a:rPr lang="en-IL" dirty="0"/>
              <a:t>2097152</a:t>
            </a:r>
            <a:r>
              <a:rPr lang="en-US" dirty="0"/>
              <a:t> bit =</a:t>
            </a:r>
          </a:p>
          <a:p>
            <a:pPr marL="0" indent="0">
              <a:buNone/>
            </a:pPr>
            <a:r>
              <a:rPr lang="en-IL" dirty="0"/>
              <a:t>262144</a:t>
            </a:r>
            <a:r>
              <a:rPr lang="en-US" dirty="0"/>
              <a:t> Byte	= 2^18	 = </a:t>
            </a:r>
            <a:r>
              <a:rPr lang="en-US" b="1" dirty="0"/>
              <a:t>256KB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2FD281-5668-4572-A126-9FBF788F9B1B}"/>
              </a:ext>
            </a:extLst>
          </p:cNvPr>
          <p:cNvSpPr txBox="1">
            <a:spLocks/>
          </p:cNvSpPr>
          <p:nvPr/>
        </p:nvSpPr>
        <p:spPr>
          <a:xfrm>
            <a:off x="6730295" y="487230"/>
            <a:ext cx="4503424" cy="54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[31:16] 		        [15:6] 	[5:0]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F15A72-755A-40A9-A66D-E66CB2ED448B}"/>
              </a:ext>
            </a:extLst>
          </p:cNvPr>
          <p:cNvSpPr txBox="1"/>
          <p:nvPr/>
        </p:nvSpPr>
        <p:spPr>
          <a:xfrm>
            <a:off x="5354052" y="823435"/>
            <a:ext cx="15053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Address[31:0] </a:t>
            </a:r>
            <a:endParaRPr lang="en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5A307B-5F93-4666-A1B6-C2D99B4BC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966" y="818949"/>
            <a:ext cx="4591050" cy="476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DD623B-2C08-45CF-B146-763B467AE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512" y="2289322"/>
            <a:ext cx="6761454" cy="405139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13FF6F-EA96-4265-B7CB-92D00BCC8F28}"/>
              </a:ext>
            </a:extLst>
          </p:cNvPr>
          <p:cNvSpPr/>
          <p:nvPr/>
        </p:nvSpPr>
        <p:spPr>
          <a:xfrm>
            <a:off x="200929" y="5600700"/>
            <a:ext cx="667752" cy="32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4B009A-8BE1-469C-8892-A9FE8CCAADA3}"/>
              </a:ext>
            </a:extLst>
          </p:cNvPr>
          <p:cNvSpPr/>
          <p:nvPr/>
        </p:nvSpPr>
        <p:spPr>
          <a:xfrm>
            <a:off x="7832449" y="3169920"/>
            <a:ext cx="473351" cy="31165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2901542A-DC10-49AF-85A2-18EE88648C42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868681" y="4728210"/>
            <a:ext cx="6963768" cy="103251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C30B871D-5295-44AD-9296-EDBC8A73BE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559" y="1541909"/>
            <a:ext cx="2933700" cy="31829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70CBC66-AA3A-468D-9E45-8EF8B2170E00}"/>
              </a:ext>
            </a:extLst>
          </p:cNvPr>
          <p:cNvSpPr txBox="1"/>
          <p:nvPr/>
        </p:nvSpPr>
        <p:spPr>
          <a:xfrm>
            <a:off x="6609648" y="1491975"/>
            <a:ext cx="1979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DataArrayPtr</a:t>
            </a:r>
            <a:r>
              <a:rPr lang="en-US" sz="1800" dirty="0"/>
              <a:t>[</a:t>
            </a:r>
            <a:r>
              <a:rPr lang="en-US" dirty="0"/>
              <a:t>17</a:t>
            </a:r>
            <a:r>
              <a:rPr lang="en-US" sz="1800" dirty="0"/>
              <a:t>:0] </a:t>
            </a:r>
            <a:endParaRPr lang="en-IL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A9B6A0A-B177-44D8-BB33-056BC4C6B387}"/>
              </a:ext>
            </a:extLst>
          </p:cNvPr>
          <p:cNvSpPr txBox="1">
            <a:spLocks/>
          </p:cNvSpPr>
          <p:nvPr/>
        </p:nvSpPr>
        <p:spPr>
          <a:xfrm>
            <a:off x="8335803" y="1290655"/>
            <a:ext cx="3383279" cy="54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[17:16]  [15:6] 	   [5:0]</a:t>
            </a:r>
          </a:p>
        </p:txBody>
      </p:sp>
    </p:spTree>
    <p:extLst>
      <p:ext uri="{BB962C8B-B14F-4D97-AF65-F5344CB8AC3E}">
        <p14:creationId xmlns:p14="http://schemas.microsoft.com/office/powerpoint/2010/main" val="35564427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49A6B-2659-4BCB-8117-FB341B26F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751" y="35307"/>
            <a:ext cx="4912895" cy="1325563"/>
          </a:xfrm>
        </p:spPr>
        <p:txBody>
          <a:bodyPr/>
          <a:lstStyle/>
          <a:p>
            <a:r>
              <a:rPr lang="en-US" dirty="0"/>
              <a:t>Cache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2577A-CD63-4F8B-829F-E7813D06D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347" y="1528973"/>
            <a:ext cx="5221705" cy="532902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Memory 	- 4GB</a:t>
            </a:r>
          </a:p>
          <a:p>
            <a:r>
              <a:rPr lang="en-US" dirty="0"/>
              <a:t>Cache Size	- 256KB</a:t>
            </a:r>
          </a:p>
          <a:p>
            <a:r>
              <a:rPr lang="en-US" dirty="0"/>
              <a:t>Set[9:0]    	- 1024 rows</a:t>
            </a:r>
          </a:p>
          <a:p>
            <a:r>
              <a:rPr lang="en-US" dirty="0"/>
              <a:t>Tag[15:0] 	- 16’b Tag </a:t>
            </a:r>
          </a:p>
          <a:p>
            <a:r>
              <a:rPr lang="en-US" dirty="0"/>
              <a:t>Way[1:0]	- 4 ways in Set</a:t>
            </a:r>
          </a:p>
          <a:p>
            <a:r>
              <a:rPr lang="en-US" dirty="0"/>
              <a:t>Cache-Line (CL)	- 64B</a:t>
            </a:r>
          </a:p>
          <a:p>
            <a:pPr marL="0" indent="0">
              <a:buNone/>
            </a:pPr>
            <a:r>
              <a:rPr lang="en-US" b="1" dirty="0"/>
              <a:t>Tag Array Size:</a:t>
            </a:r>
          </a:p>
          <a:p>
            <a:pPr marL="0" indent="0">
              <a:buNone/>
            </a:pPr>
            <a:r>
              <a:rPr lang="en-US" dirty="0"/>
              <a:t>(#Set)x(#Way)x(#TAG)</a:t>
            </a:r>
          </a:p>
          <a:p>
            <a:pPr marL="0" indent="0">
              <a:buNone/>
            </a:pPr>
            <a:r>
              <a:rPr lang="en-US" dirty="0"/>
              <a:t>1024x4x16 	= </a:t>
            </a:r>
            <a:r>
              <a:rPr lang="en-IL" dirty="0"/>
              <a:t>65536</a:t>
            </a:r>
            <a:r>
              <a:rPr lang="en-US" dirty="0"/>
              <a:t> bit = </a:t>
            </a:r>
          </a:p>
          <a:p>
            <a:pPr marL="0" indent="0">
              <a:buNone/>
            </a:pPr>
            <a:r>
              <a:rPr lang="en-IL" dirty="0"/>
              <a:t>8192</a:t>
            </a:r>
            <a:r>
              <a:rPr lang="en-US" dirty="0"/>
              <a:t> Byte	= 2^13 = </a:t>
            </a:r>
            <a:r>
              <a:rPr lang="en-US" b="1" dirty="0"/>
              <a:t>8KB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Data Array Size:</a:t>
            </a:r>
          </a:p>
          <a:p>
            <a:pPr marL="0" indent="0">
              <a:buNone/>
            </a:pPr>
            <a:r>
              <a:rPr lang="en-US" dirty="0"/>
              <a:t>(#Set)x(#Way)x(#CL)</a:t>
            </a:r>
          </a:p>
          <a:p>
            <a:pPr marL="0" indent="0">
              <a:buNone/>
            </a:pPr>
            <a:r>
              <a:rPr lang="en-US" dirty="0"/>
              <a:t>1024x4x512	= </a:t>
            </a:r>
            <a:r>
              <a:rPr lang="en-IL" dirty="0"/>
              <a:t>2097152</a:t>
            </a:r>
            <a:r>
              <a:rPr lang="en-US" dirty="0"/>
              <a:t> bit =</a:t>
            </a:r>
          </a:p>
          <a:p>
            <a:pPr marL="0" indent="0">
              <a:buNone/>
            </a:pPr>
            <a:r>
              <a:rPr lang="en-IL" dirty="0"/>
              <a:t>262144</a:t>
            </a:r>
            <a:r>
              <a:rPr lang="en-US" dirty="0"/>
              <a:t> Byte	= 2^18	 = </a:t>
            </a:r>
            <a:r>
              <a:rPr lang="en-US" b="1" dirty="0"/>
              <a:t>256KB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2FD281-5668-4572-A126-9FBF788F9B1B}"/>
              </a:ext>
            </a:extLst>
          </p:cNvPr>
          <p:cNvSpPr txBox="1">
            <a:spLocks/>
          </p:cNvSpPr>
          <p:nvPr/>
        </p:nvSpPr>
        <p:spPr>
          <a:xfrm>
            <a:off x="6730295" y="487230"/>
            <a:ext cx="4503424" cy="54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[31:16] 		        [15:6] 	[5:0]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F15A72-755A-40A9-A66D-E66CB2ED448B}"/>
              </a:ext>
            </a:extLst>
          </p:cNvPr>
          <p:cNvSpPr txBox="1"/>
          <p:nvPr/>
        </p:nvSpPr>
        <p:spPr>
          <a:xfrm>
            <a:off x="5354052" y="823435"/>
            <a:ext cx="15053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Address[31:0] </a:t>
            </a:r>
            <a:endParaRPr lang="en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5A307B-5F93-4666-A1B6-C2D99B4BC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966" y="818949"/>
            <a:ext cx="4591050" cy="476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DD623B-2C08-45CF-B146-763B467AE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512" y="2289322"/>
            <a:ext cx="6761454" cy="405139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13FF6F-EA96-4265-B7CB-92D00BCC8F28}"/>
              </a:ext>
            </a:extLst>
          </p:cNvPr>
          <p:cNvSpPr/>
          <p:nvPr/>
        </p:nvSpPr>
        <p:spPr>
          <a:xfrm>
            <a:off x="962929" y="5600700"/>
            <a:ext cx="667752" cy="32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4B009A-8BE1-469C-8892-A9FE8CCAADA3}"/>
              </a:ext>
            </a:extLst>
          </p:cNvPr>
          <p:cNvSpPr/>
          <p:nvPr/>
        </p:nvSpPr>
        <p:spPr>
          <a:xfrm flipV="1">
            <a:off x="8458200" y="2903220"/>
            <a:ext cx="3360420" cy="266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2901542A-DC10-49AF-85A2-18EE88648C42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1630681" y="3036570"/>
            <a:ext cx="6827519" cy="272415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B81C457-8E7B-4049-8948-61721A261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559" y="1541909"/>
            <a:ext cx="2933700" cy="3182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350E6AA-0906-4481-9BCE-91135C596B36}"/>
              </a:ext>
            </a:extLst>
          </p:cNvPr>
          <p:cNvSpPr txBox="1"/>
          <p:nvPr/>
        </p:nvSpPr>
        <p:spPr>
          <a:xfrm>
            <a:off x="6609648" y="1491975"/>
            <a:ext cx="1979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DataArrayPtr</a:t>
            </a:r>
            <a:r>
              <a:rPr lang="en-US" sz="1800" dirty="0"/>
              <a:t>[</a:t>
            </a:r>
            <a:r>
              <a:rPr lang="en-US" dirty="0"/>
              <a:t>17</a:t>
            </a:r>
            <a:r>
              <a:rPr lang="en-US" sz="1800" dirty="0"/>
              <a:t>:0] </a:t>
            </a:r>
            <a:endParaRPr lang="en-IL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79A0757-6B95-4F3A-8FF3-F17BD69B5FA0}"/>
              </a:ext>
            </a:extLst>
          </p:cNvPr>
          <p:cNvSpPr txBox="1">
            <a:spLocks/>
          </p:cNvSpPr>
          <p:nvPr/>
        </p:nvSpPr>
        <p:spPr>
          <a:xfrm>
            <a:off x="8335803" y="1290655"/>
            <a:ext cx="3383279" cy="54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[17:16]  [15:6] 	   [5:0]</a:t>
            </a:r>
          </a:p>
        </p:txBody>
      </p:sp>
    </p:spTree>
    <p:extLst>
      <p:ext uri="{BB962C8B-B14F-4D97-AF65-F5344CB8AC3E}">
        <p14:creationId xmlns:p14="http://schemas.microsoft.com/office/powerpoint/2010/main" val="5181551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49A6B-2659-4BCB-8117-FB341B26F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751" y="35307"/>
            <a:ext cx="4912895" cy="1325563"/>
          </a:xfrm>
        </p:spPr>
        <p:txBody>
          <a:bodyPr/>
          <a:lstStyle/>
          <a:p>
            <a:r>
              <a:rPr lang="en-US" dirty="0"/>
              <a:t>Cache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2577A-CD63-4F8B-829F-E7813D06D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347" y="1528973"/>
            <a:ext cx="5221705" cy="532902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Memory 	- 4GB</a:t>
            </a:r>
          </a:p>
          <a:p>
            <a:r>
              <a:rPr lang="en-US" dirty="0"/>
              <a:t>Cache Size	- 256KB</a:t>
            </a:r>
          </a:p>
          <a:p>
            <a:r>
              <a:rPr lang="en-US" dirty="0"/>
              <a:t>Set[9:0]    	- 1024 rows</a:t>
            </a:r>
          </a:p>
          <a:p>
            <a:r>
              <a:rPr lang="en-US" dirty="0"/>
              <a:t>Tag[15:0] 	- 16’b Tag </a:t>
            </a:r>
          </a:p>
          <a:p>
            <a:r>
              <a:rPr lang="en-US" dirty="0"/>
              <a:t>Way[1:0]	- 4 ways in Set</a:t>
            </a:r>
          </a:p>
          <a:p>
            <a:r>
              <a:rPr lang="en-US" dirty="0"/>
              <a:t>Cache-Line (CL)	- 64B</a:t>
            </a:r>
          </a:p>
          <a:p>
            <a:pPr marL="0" indent="0">
              <a:buNone/>
            </a:pPr>
            <a:r>
              <a:rPr lang="en-US" b="1" dirty="0"/>
              <a:t>Tag Array Size:</a:t>
            </a:r>
          </a:p>
          <a:p>
            <a:pPr marL="0" indent="0">
              <a:buNone/>
            </a:pPr>
            <a:r>
              <a:rPr lang="en-US" dirty="0"/>
              <a:t>(#Set)x(#Way)x(#TAG)</a:t>
            </a:r>
          </a:p>
          <a:p>
            <a:pPr marL="0" indent="0">
              <a:buNone/>
            </a:pPr>
            <a:r>
              <a:rPr lang="en-US" dirty="0"/>
              <a:t>1024x4x16 	= </a:t>
            </a:r>
            <a:r>
              <a:rPr lang="en-IL" dirty="0"/>
              <a:t>65536</a:t>
            </a:r>
            <a:r>
              <a:rPr lang="en-US" dirty="0"/>
              <a:t> bit = </a:t>
            </a:r>
          </a:p>
          <a:p>
            <a:pPr marL="0" indent="0">
              <a:buNone/>
            </a:pPr>
            <a:r>
              <a:rPr lang="en-IL" dirty="0"/>
              <a:t>8192</a:t>
            </a:r>
            <a:r>
              <a:rPr lang="en-US" dirty="0"/>
              <a:t> Byte	= 2^13 = </a:t>
            </a:r>
            <a:r>
              <a:rPr lang="en-US" b="1" dirty="0"/>
              <a:t>8KB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Data Array Size:</a:t>
            </a:r>
          </a:p>
          <a:p>
            <a:pPr marL="0" indent="0">
              <a:buNone/>
            </a:pPr>
            <a:r>
              <a:rPr lang="en-US" dirty="0"/>
              <a:t>(#Set)x(#Way)x(#CL)</a:t>
            </a:r>
          </a:p>
          <a:p>
            <a:pPr marL="0" indent="0">
              <a:buNone/>
            </a:pPr>
            <a:r>
              <a:rPr lang="en-US" dirty="0"/>
              <a:t>1024x4x512	= </a:t>
            </a:r>
            <a:r>
              <a:rPr lang="en-IL" dirty="0"/>
              <a:t>2097152</a:t>
            </a:r>
            <a:r>
              <a:rPr lang="en-US" dirty="0"/>
              <a:t> bit =</a:t>
            </a:r>
          </a:p>
          <a:p>
            <a:pPr marL="0" indent="0">
              <a:buNone/>
            </a:pPr>
            <a:r>
              <a:rPr lang="en-IL" dirty="0"/>
              <a:t>262144</a:t>
            </a:r>
            <a:r>
              <a:rPr lang="en-US" dirty="0"/>
              <a:t> Byte	= 2^18	 = </a:t>
            </a:r>
            <a:r>
              <a:rPr lang="en-US" b="1" dirty="0"/>
              <a:t>256KB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2FD281-5668-4572-A126-9FBF788F9B1B}"/>
              </a:ext>
            </a:extLst>
          </p:cNvPr>
          <p:cNvSpPr txBox="1">
            <a:spLocks/>
          </p:cNvSpPr>
          <p:nvPr/>
        </p:nvSpPr>
        <p:spPr>
          <a:xfrm>
            <a:off x="6730295" y="487230"/>
            <a:ext cx="4503424" cy="54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[31:16] 		        [15:6] 	[5:0]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F15A72-755A-40A9-A66D-E66CB2ED448B}"/>
              </a:ext>
            </a:extLst>
          </p:cNvPr>
          <p:cNvSpPr txBox="1"/>
          <p:nvPr/>
        </p:nvSpPr>
        <p:spPr>
          <a:xfrm>
            <a:off x="5354052" y="823435"/>
            <a:ext cx="15053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Address[31:0] </a:t>
            </a:r>
            <a:endParaRPr lang="en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5A307B-5F93-4666-A1B6-C2D99B4BC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966" y="818949"/>
            <a:ext cx="4591050" cy="476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DD623B-2C08-45CF-B146-763B467AE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512" y="2289322"/>
            <a:ext cx="6761454" cy="405139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13FF6F-EA96-4265-B7CB-92D00BCC8F28}"/>
              </a:ext>
            </a:extLst>
          </p:cNvPr>
          <p:cNvSpPr/>
          <p:nvPr/>
        </p:nvSpPr>
        <p:spPr>
          <a:xfrm>
            <a:off x="1778269" y="5600700"/>
            <a:ext cx="667752" cy="32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4B009A-8BE1-469C-8892-A9FE8CCAADA3}"/>
              </a:ext>
            </a:extLst>
          </p:cNvPr>
          <p:cNvSpPr/>
          <p:nvPr/>
        </p:nvSpPr>
        <p:spPr>
          <a:xfrm flipV="1">
            <a:off x="8397240" y="3208020"/>
            <a:ext cx="716280" cy="266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2901542A-DC10-49AF-85A2-18EE88648C42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2446021" y="3341370"/>
            <a:ext cx="5951219" cy="241935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D0BC814-66E0-42C4-A533-3EC2E8CBEECA}"/>
              </a:ext>
            </a:extLst>
          </p:cNvPr>
          <p:cNvSpPr/>
          <p:nvPr/>
        </p:nvSpPr>
        <p:spPr>
          <a:xfrm>
            <a:off x="273034" y="3208020"/>
            <a:ext cx="2476384" cy="32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F5E9D79-DCFB-42F3-9AFC-4F8D73628C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559" y="1541909"/>
            <a:ext cx="2933700" cy="3182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B6BB441-2497-4A81-9CB3-0A9914E0EFEF}"/>
              </a:ext>
            </a:extLst>
          </p:cNvPr>
          <p:cNvSpPr txBox="1"/>
          <p:nvPr/>
        </p:nvSpPr>
        <p:spPr>
          <a:xfrm>
            <a:off x="6609648" y="1491975"/>
            <a:ext cx="1979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DataArrayPtr</a:t>
            </a:r>
            <a:r>
              <a:rPr lang="en-US" sz="1800" dirty="0"/>
              <a:t>[</a:t>
            </a:r>
            <a:r>
              <a:rPr lang="en-US" dirty="0"/>
              <a:t>17</a:t>
            </a:r>
            <a:r>
              <a:rPr lang="en-US" sz="1800" dirty="0"/>
              <a:t>:0] </a:t>
            </a:r>
            <a:endParaRPr lang="en-IL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48E0B7D-D4F3-4DA0-99A0-41CAABC80D23}"/>
              </a:ext>
            </a:extLst>
          </p:cNvPr>
          <p:cNvSpPr txBox="1">
            <a:spLocks/>
          </p:cNvSpPr>
          <p:nvPr/>
        </p:nvSpPr>
        <p:spPr>
          <a:xfrm>
            <a:off x="8335803" y="1290655"/>
            <a:ext cx="3383279" cy="54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[17:16]  [15:6] 	   [5:0]</a:t>
            </a:r>
          </a:p>
        </p:txBody>
      </p:sp>
    </p:spTree>
    <p:extLst>
      <p:ext uri="{BB962C8B-B14F-4D97-AF65-F5344CB8AC3E}">
        <p14:creationId xmlns:p14="http://schemas.microsoft.com/office/powerpoint/2010/main" val="21304270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49A6B-2659-4BCB-8117-FB341B26F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751" y="35307"/>
            <a:ext cx="4912895" cy="1325563"/>
          </a:xfrm>
        </p:spPr>
        <p:txBody>
          <a:bodyPr/>
          <a:lstStyle/>
          <a:p>
            <a:r>
              <a:rPr lang="en-US" dirty="0"/>
              <a:t>Cache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2577A-CD63-4F8B-829F-E7813D06D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347" y="1528973"/>
            <a:ext cx="5221705" cy="532902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Memory 	- 4GB</a:t>
            </a:r>
          </a:p>
          <a:p>
            <a:r>
              <a:rPr lang="en-US" dirty="0"/>
              <a:t>Cache Size	- 256KB</a:t>
            </a:r>
          </a:p>
          <a:p>
            <a:r>
              <a:rPr lang="en-US" dirty="0"/>
              <a:t>Set[9:0]    	- 1024 rows</a:t>
            </a:r>
          </a:p>
          <a:p>
            <a:r>
              <a:rPr lang="en-US" dirty="0"/>
              <a:t>Tag[15:0] 	- 16’b Tag </a:t>
            </a:r>
          </a:p>
          <a:p>
            <a:r>
              <a:rPr lang="en-US" dirty="0"/>
              <a:t>Way[1:0]	- 4 ways in Set</a:t>
            </a:r>
          </a:p>
          <a:p>
            <a:r>
              <a:rPr lang="en-US" dirty="0"/>
              <a:t>Cache-Line (CL)	- 64B</a:t>
            </a:r>
          </a:p>
          <a:p>
            <a:pPr marL="0" indent="0">
              <a:buNone/>
            </a:pPr>
            <a:r>
              <a:rPr lang="en-US" b="1" dirty="0"/>
              <a:t>Tag Array Size:</a:t>
            </a:r>
          </a:p>
          <a:p>
            <a:pPr marL="0" indent="0">
              <a:buNone/>
            </a:pPr>
            <a:r>
              <a:rPr lang="en-US" dirty="0"/>
              <a:t>(#Set)x(#Way)x(#TAG)</a:t>
            </a:r>
          </a:p>
          <a:p>
            <a:pPr marL="0" indent="0">
              <a:buNone/>
            </a:pPr>
            <a:r>
              <a:rPr lang="en-US" dirty="0"/>
              <a:t>1024x4x16 	= </a:t>
            </a:r>
            <a:r>
              <a:rPr lang="en-IL" dirty="0"/>
              <a:t>65536</a:t>
            </a:r>
            <a:r>
              <a:rPr lang="en-US" dirty="0"/>
              <a:t> bit = </a:t>
            </a:r>
          </a:p>
          <a:p>
            <a:pPr marL="0" indent="0">
              <a:buNone/>
            </a:pPr>
            <a:r>
              <a:rPr lang="en-IL" dirty="0"/>
              <a:t>8192</a:t>
            </a:r>
            <a:r>
              <a:rPr lang="en-US" dirty="0"/>
              <a:t> Byte	= 2^13 = </a:t>
            </a:r>
            <a:r>
              <a:rPr lang="en-US" b="1" dirty="0"/>
              <a:t>8KB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Data Array Size:</a:t>
            </a:r>
          </a:p>
          <a:p>
            <a:pPr marL="0" indent="0">
              <a:buNone/>
            </a:pPr>
            <a:r>
              <a:rPr lang="en-US" dirty="0"/>
              <a:t>(#Set)x(#Way)x(#CL)</a:t>
            </a:r>
          </a:p>
          <a:p>
            <a:pPr marL="0" indent="0">
              <a:buNone/>
            </a:pPr>
            <a:r>
              <a:rPr lang="en-US" dirty="0"/>
              <a:t>1024x4x512	= </a:t>
            </a:r>
            <a:r>
              <a:rPr lang="en-IL" dirty="0"/>
              <a:t>2097152</a:t>
            </a:r>
            <a:r>
              <a:rPr lang="en-US" dirty="0"/>
              <a:t> bit =</a:t>
            </a:r>
          </a:p>
          <a:p>
            <a:pPr marL="0" indent="0">
              <a:buNone/>
            </a:pPr>
            <a:r>
              <a:rPr lang="en-IL" dirty="0"/>
              <a:t>262144</a:t>
            </a:r>
            <a:r>
              <a:rPr lang="en-US" dirty="0"/>
              <a:t> Byte	= 2^18	 = </a:t>
            </a:r>
            <a:r>
              <a:rPr lang="en-US" b="1" dirty="0"/>
              <a:t>256KB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2FD281-5668-4572-A126-9FBF788F9B1B}"/>
              </a:ext>
            </a:extLst>
          </p:cNvPr>
          <p:cNvSpPr txBox="1">
            <a:spLocks/>
          </p:cNvSpPr>
          <p:nvPr/>
        </p:nvSpPr>
        <p:spPr>
          <a:xfrm>
            <a:off x="6730295" y="487230"/>
            <a:ext cx="4503424" cy="54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[31:16] 		        [15:6] 	[5:0]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F15A72-755A-40A9-A66D-E66CB2ED448B}"/>
              </a:ext>
            </a:extLst>
          </p:cNvPr>
          <p:cNvSpPr txBox="1"/>
          <p:nvPr/>
        </p:nvSpPr>
        <p:spPr>
          <a:xfrm>
            <a:off x="5354052" y="823435"/>
            <a:ext cx="15053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Address[31:0] </a:t>
            </a:r>
            <a:endParaRPr lang="en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5A307B-5F93-4666-A1B6-C2D99B4BC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966" y="818949"/>
            <a:ext cx="4591050" cy="476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DD623B-2C08-45CF-B146-763B467AE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512" y="2289322"/>
            <a:ext cx="6761454" cy="405139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13FF6F-EA96-4265-B7CB-92D00BCC8F28}"/>
              </a:ext>
            </a:extLst>
          </p:cNvPr>
          <p:cNvSpPr/>
          <p:nvPr/>
        </p:nvSpPr>
        <p:spPr>
          <a:xfrm>
            <a:off x="2197368" y="6263640"/>
            <a:ext cx="1780271" cy="32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4B009A-8BE1-469C-8892-A9FE8CCAADA3}"/>
              </a:ext>
            </a:extLst>
          </p:cNvPr>
          <p:cNvSpPr/>
          <p:nvPr/>
        </p:nvSpPr>
        <p:spPr>
          <a:xfrm flipV="1">
            <a:off x="2000276" y="1536592"/>
            <a:ext cx="956283" cy="6351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2901542A-DC10-49AF-85A2-18EE88648C42}"/>
              </a:ext>
            </a:extLst>
          </p:cNvPr>
          <p:cNvCxnSpPr>
            <a:cxnSpLocks/>
            <a:stCxn id="9" idx="3"/>
            <a:endCxn id="16" idx="3"/>
          </p:cNvCxnSpPr>
          <p:nvPr/>
        </p:nvCxnSpPr>
        <p:spPr>
          <a:xfrm flipH="1" flipV="1">
            <a:off x="2956559" y="1854145"/>
            <a:ext cx="1021080" cy="4569515"/>
          </a:xfrm>
          <a:prstGeom prst="bentConnector3">
            <a:avLst>
              <a:gd name="adj1" fmla="val -7611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D36F394-18FC-4BEF-88A6-AF88FA4FFF61}"/>
              </a:ext>
            </a:extLst>
          </p:cNvPr>
          <p:cNvSpPr/>
          <p:nvPr/>
        </p:nvSpPr>
        <p:spPr>
          <a:xfrm>
            <a:off x="6625364" y="1317544"/>
            <a:ext cx="4784091" cy="6355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710E601-1B80-4683-9191-9448BCD4B3EC}"/>
              </a:ext>
            </a:extLst>
          </p:cNvPr>
          <p:cNvCxnSpPr>
            <a:cxnSpLocks/>
            <a:stCxn id="9" idx="3"/>
            <a:endCxn id="20" idx="1"/>
          </p:cNvCxnSpPr>
          <p:nvPr/>
        </p:nvCxnSpPr>
        <p:spPr>
          <a:xfrm flipV="1">
            <a:off x="3977639" y="1635330"/>
            <a:ext cx="2647725" cy="4788330"/>
          </a:xfrm>
          <a:prstGeom prst="bentConnector3">
            <a:avLst>
              <a:gd name="adj1" fmla="val 2899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11500850-139A-47D9-B217-BDCB6445C9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559" y="1541909"/>
            <a:ext cx="2933700" cy="31829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F01E1DB-AEA1-4578-9DB3-3E3AD6D5135E}"/>
              </a:ext>
            </a:extLst>
          </p:cNvPr>
          <p:cNvSpPr txBox="1"/>
          <p:nvPr/>
        </p:nvSpPr>
        <p:spPr>
          <a:xfrm>
            <a:off x="6609648" y="1491975"/>
            <a:ext cx="1979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DataArrayPtr</a:t>
            </a:r>
            <a:r>
              <a:rPr lang="en-US" sz="1800" dirty="0"/>
              <a:t>[</a:t>
            </a:r>
            <a:r>
              <a:rPr lang="en-US" dirty="0"/>
              <a:t>17</a:t>
            </a:r>
            <a:r>
              <a:rPr lang="en-US" sz="1800" dirty="0"/>
              <a:t>:0] </a:t>
            </a:r>
            <a:endParaRPr lang="en-IL" dirty="0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8C12AA92-7280-4C17-8FF3-0335AB4F3897}"/>
              </a:ext>
            </a:extLst>
          </p:cNvPr>
          <p:cNvSpPr txBox="1">
            <a:spLocks/>
          </p:cNvSpPr>
          <p:nvPr/>
        </p:nvSpPr>
        <p:spPr>
          <a:xfrm>
            <a:off x="8335803" y="1290655"/>
            <a:ext cx="3383279" cy="54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[17:16]  [15:6] 	   [5:0]</a:t>
            </a:r>
          </a:p>
        </p:txBody>
      </p:sp>
    </p:spTree>
    <p:extLst>
      <p:ext uri="{BB962C8B-B14F-4D97-AF65-F5344CB8AC3E}">
        <p14:creationId xmlns:p14="http://schemas.microsoft.com/office/powerpoint/2010/main" val="34734487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49A6B-2659-4BCB-8117-FB341B26F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751" y="35307"/>
            <a:ext cx="4912895" cy="1325563"/>
          </a:xfrm>
        </p:spPr>
        <p:txBody>
          <a:bodyPr/>
          <a:lstStyle/>
          <a:p>
            <a:r>
              <a:rPr lang="en-US" dirty="0"/>
              <a:t>Cache - Example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2577A-CD63-4F8B-829F-E7813D06D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347" y="1295199"/>
            <a:ext cx="11284953" cy="55628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Read Look-up Example: </a:t>
            </a:r>
            <a:br>
              <a:rPr lang="en-US" b="1" dirty="0"/>
            </a:br>
            <a:r>
              <a:rPr lang="en-US" dirty="0"/>
              <a:t>Address[31:0] = {16’d5 , 10’d3 , 6’d0} </a:t>
            </a:r>
            <a:br>
              <a:rPr lang="en-US" dirty="0"/>
            </a:br>
            <a:r>
              <a:rPr lang="en-US" dirty="0"/>
              <a:t>	    	   -&gt; Tag=5 , Set=3 , Offset=0</a:t>
            </a:r>
            <a:br>
              <a:rPr lang="en-US" dirty="0"/>
            </a:b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Read Set from Table</a:t>
            </a:r>
          </a:p>
          <a:p>
            <a:pPr marL="514350" indent="-514350">
              <a:buAutoNum type="arabicPeriod"/>
            </a:pPr>
            <a:r>
              <a:rPr lang="en-US" dirty="0"/>
              <a:t>Check If a way matches TAG</a:t>
            </a:r>
          </a:p>
          <a:p>
            <a:pPr marL="514350" indent="-514350">
              <a:buAutoNum type="arabicPeriod"/>
            </a:pPr>
            <a:r>
              <a:rPr lang="en-US" dirty="0"/>
              <a:t>Concatenate ‘way’ to make </a:t>
            </a:r>
            <a:br>
              <a:rPr lang="en-US" dirty="0"/>
            </a:br>
            <a:r>
              <a:rPr lang="en-US" dirty="0"/>
              <a:t>Cache Data array Address:</a:t>
            </a:r>
            <a:br>
              <a:rPr lang="en-US" dirty="0"/>
            </a:br>
            <a:r>
              <a:rPr lang="en-US" dirty="0" err="1"/>
              <a:t>DataArrayPtr</a:t>
            </a:r>
            <a:r>
              <a:rPr lang="en-US" dirty="0"/>
              <a:t>[17:0] =</a:t>
            </a:r>
            <a:br>
              <a:rPr lang="en-US" dirty="0"/>
            </a:br>
            <a:r>
              <a:rPr lang="en-US" dirty="0"/>
              <a:t>{</a:t>
            </a:r>
            <a:r>
              <a:rPr lang="en-US" b="1" dirty="0"/>
              <a:t>2’d1</a:t>
            </a:r>
            <a:r>
              <a:rPr lang="en-US" dirty="0"/>
              <a:t> , 10’d3 , 6’d0}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Read the </a:t>
            </a:r>
            <a:r>
              <a:rPr lang="en-US" dirty="0" err="1"/>
              <a:t>DataArray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2FD281-5668-4572-A126-9FBF788F9B1B}"/>
              </a:ext>
            </a:extLst>
          </p:cNvPr>
          <p:cNvSpPr txBox="1">
            <a:spLocks/>
          </p:cNvSpPr>
          <p:nvPr/>
        </p:nvSpPr>
        <p:spPr>
          <a:xfrm>
            <a:off x="6730295" y="487230"/>
            <a:ext cx="4503424" cy="54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[31:16] 		        [15:6] 	[5:0]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F15A72-755A-40A9-A66D-E66CB2ED448B}"/>
              </a:ext>
            </a:extLst>
          </p:cNvPr>
          <p:cNvSpPr txBox="1"/>
          <p:nvPr/>
        </p:nvSpPr>
        <p:spPr>
          <a:xfrm>
            <a:off x="5354052" y="823435"/>
            <a:ext cx="15053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Address[31:0] </a:t>
            </a:r>
            <a:endParaRPr lang="en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5A307B-5F93-4666-A1B6-C2D99B4BC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966" y="818949"/>
            <a:ext cx="4591050" cy="476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BFE486-C748-4331-9F50-6C9861E65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512" y="2289322"/>
            <a:ext cx="6761454" cy="40513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3DE92F-6B66-4AB6-8D15-04FBA9B4606D}"/>
              </a:ext>
            </a:extLst>
          </p:cNvPr>
          <p:cNvSpPr txBox="1"/>
          <p:nvPr/>
        </p:nvSpPr>
        <p:spPr>
          <a:xfrm>
            <a:off x="6062713" y="4336255"/>
            <a:ext cx="31522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5</a:t>
            </a:r>
            <a:endParaRPr lang="en-IL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AFD61B-067F-4473-89D3-1D849B58207B}"/>
              </a:ext>
            </a:extLst>
          </p:cNvPr>
          <p:cNvSpPr txBox="1"/>
          <p:nvPr/>
        </p:nvSpPr>
        <p:spPr>
          <a:xfrm>
            <a:off x="5689333" y="4336255"/>
            <a:ext cx="31522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17</a:t>
            </a:r>
            <a:endParaRPr lang="en-IL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E7B9DF-F7AD-453E-9481-F613B212A643}"/>
              </a:ext>
            </a:extLst>
          </p:cNvPr>
          <p:cNvSpPr txBox="1"/>
          <p:nvPr/>
        </p:nvSpPr>
        <p:spPr>
          <a:xfrm>
            <a:off x="6428758" y="4336255"/>
            <a:ext cx="31522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8</a:t>
            </a:r>
            <a:endParaRPr lang="en-IL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68F2F5-3813-49E2-BEA5-12FEB0C8DE84}"/>
              </a:ext>
            </a:extLst>
          </p:cNvPr>
          <p:cNvSpPr txBox="1"/>
          <p:nvPr/>
        </p:nvSpPr>
        <p:spPr>
          <a:xfrm>
            <a:off x="6819728" y="4336255"/>
            <a:ext cx="31522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13</a:t>
            </a:r>
            <a:endParaRPr lang="en-IL" sz="1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0BCA87-7A88-4538-8265-0C58B2122C98}"/>
              </a:ext>
            </a:extLst>
          </p:cNvPr>
          <p:cNvSpPr/>
          <p:nvPr/>
        </p:nvSpPr>
        <p:spPr>
          <a:xfrm flipV="1">
            <a:off x="3659107" y="1691639"/>
            <a:ext cx="956283" cy="8534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53A27F-D4A5-4CAB-BEF4-CA42E894B7EE}"/>
              </a:ext>
            </a:extLst>
          </p:cNvPr>
          <p:cNvSpPr/>
          <p:nvPr/>
        </p:nvSpPr>
        <p:spPr>
          <a:xfrm flipV="1">
            <a:off x="132347" y="2971797"/>
            <a:ext cx="3583883" cy="4267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535DBEB-0BD3-4068-95FE-F5977A08F35F}"/>
              </a:ext>
            </a:extLst>
          </p:cNvPr>
          <p:cNvCxnSpPr>
            <a:cxnSpLocks/>
            <a:stCxn id="19" idx="3"/>
            <a:endCxn id="15" idx="0"/>
          </p:cNvCxnSpPr>
          <p:nvPr/>
        </p:nvCxnSpPr>
        <p:spPr>
          <a:xfrm flipV="1">
            <a:off x="3716230" y="2545078"/>
            <a:ext cx="421019" cy="64008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5EAE810F-77F0-4ECE-A5D2-6A8A7F0BC6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559" y="1541909"/>
            <a:ext cx="2933700" cy="31829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2A05C8F-1D09-493C-B6A0-250B7C7B03C2}"/>
              </a:ext>
            </a:extLst>
          </p:cNvPr>
          <p:cNvSpPr txBox="1"/>
          <p:nvPr/>
        </p:nvSpPr>
        <p:spPr>
          <a:xfrm>
            <a:off x="6609648" y="1491975"/>
            <a:ext cx="1979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DataArrayPtr</a:t>
            </a:r>
            <a:r>
              <a:rPr lang="en-US" sz="1800" dirty="0"/>
              <a:t>[</a:t>
            </a:r>
            <a:r>
              <a:rPr lang="en-US" dirty="0"/>
              <a:t>17</a:t>
            </a:r>
            <a:r>
              <a:rPr lang="en-US" sz="1800" dirty="0"/>
              <a:t>:0] </a:t>
            </a:r>
            <a:endParaRPr lang="en-IL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5FEDDBDF-5853-48EC-A74E-BD8F691FAA74}"/>
              </a:ext>
            </a:extLst>
          </p:cNvPr>
          <p:cNvSpPr txBox="1">
            <a:spLocks/>
          </p:cNvSpPr>
          <p:nvPr/>
        </p:nvSpPr>
        <p:spPr>
          <a:xfrm>
            <a:off x="8335803" y="1290655"/>
            <a:ext cx="3383279" cy="54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[17:16]  [15:6] 	   [5:0]</a:t>
            </a:r>
          </a:p>
        </p:txBody>
      </p:sp>
    </p:spTree>
    <p:extLst>
      <p:ext uri="{BB962C8B-B14F-4D97-AF65-F5344CB8AC3E}">
        <p14:creationId xmlns:p14="http://schemas.microsoft.com/office/powerpoint/2010/main" val="2511015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58206-875E-4DD2-5125-090CECF69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first:</a:t>
            </a:r>
          </a:p>
        </p:txBody>
      </p:sp>
      <p:pic>
        <p:nvPicPr>
          <p:cNvPr id="4" name="Content Placeholder 9">
            <a:extLst>
              <a:ext uri="{FF2B5EF4-FFF2-40B4-BE49-F238E27FC236}">
                <a16:creationId xmlns:a16="http://schemas.microsoft.com/office/drawing/2014/main" id="{BD68459C-92F2-EE82-32BB-A13D9BB81F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5207" y="2180979"/>
            <a:ext cx="5992061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7598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49A6B-2659-4BCB-8117-FB341B26F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751" y="35307"/>
            <a:ext cx="4912895" cy="1325563"/>
          </a:xfrm>
        </p:spPr>
        <p:txBody>
          <a:bodyPr/>
          <a:lstStyle/>
          <a:p>
            <a:r>
              <a:rPr lang="en-US" dirty="0"/>
              <a:t>Cache - Example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2577A-CD63-4F8B-829F-E7813D06D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347" y="1295199"/>
            <a:ext cx="11284953" cy="55628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Read Look-up Example: </a:t>
            </a:r>
            <a:br>
              <a:rPr lang="en-US" b="1" dirty="0"/>
            </a:br>
            <a:r>
              <a:rPr lang="en-US" dirty="0"/>
              <a:t>Address[31:0] = {16’d5 , 10’d3 , 6’d0} </a:t>
            </a:r>
            <a:br>
              <a:rPr lang="en-US" dirty="0"/>
            </a:br>
            <a:r>
              <a:rPr lang="en-US" dirty="0"/>
              <a:t>	    	   -&gt; Tag=5 , Set=3 , Offset=0</a:t>
            </a:r>
            <a:br>
              <a:rPr lang="en-US" dirty="0"/>
            </a:b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Read Set from Table</a:t>
            </a:r>
          </a:p>
          <a:p>
            <a:pPr marL="514350" indent="-514350">
              <a:buAutoNum type="arabicPeriod"/>
            </a:pPr>
            <a:r>
              <a:rPr lang="en-US" dirty="0"/>
              <a:t>Check If a way matches TAG</a:t>
            </a:r>
          </a:p>
          <a:p>
            <a:pPr marL="514350" indent="-514350">
              <a:buAutoNum type="arabicPeriod"/>
            </a:pPr>
            <a:r>
              <a:rPr lang="en-US" dirty="0"/>
              <a:t>Concatenate ‘way’ to make </a:t>
            </a:r>
            <a:br>
              <a:rPr lang="en-US" dirty="0"/>
            </a:br>
            <a:r>
              <a:rPr lang="en-US" dirty="0"/>
              <a:t>Cache Data array Address:</a:t>
            </a:r>
            <a:br>
              <a:rPr lang="en-US" dirty="0"/>
            </a:br>
            <a:r>
              <a:rPr lang="en-US" dirty="0" err="1"/>
              <a:t>DataArrayPtr</a:t>
            </a:r>
            <a:r>
              <a:rPr lang="en-US" dirty="0"/>
              <a:t>[17:0] =</a:t>
            </a:r>
            <a:br>
              <a:rPr lang="en-US" dirty="0"/>
            </a:br>
            <a:r>
              <a:rPr lang="en-US" dirty="0"/>
              <a:t>{</a:t>
            </a:r>
            <a:r>
              <a:rPr lang="en-US" b="1" dirty="0"/>
              <a:t>2’d1</a:t>
            </a:r>
            <a:r>
              <a:rPr lang="en-US" dirty="0"/>
              <a:t> , 10’d3 , 6’d0}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Read the </a:t>
            </a:r>
            <a:r>
              <a:rPr lang="en-US" dirty="0" err="1"/>
              <a:t>DataArray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2FD281-5668-4572-A126-9FBF788F9B1B}"/>
              </a:ext>
            </a:extLst>
          </p:cNvPr>
          <p:cNvSpPr txBox="1">
            <a:spLocks/>
          </p:cNvSpPr>
          <p:nvPr/>
        </p:nvSpPr>
        <p:spPr>
          <a:xfrm>
            <a:off x="6730295" y="487230"/>
            <a:ext cx="4503424" cy="54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[31:16] 		        [15:6] 	[5:0]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F15A72-755A-40A9-A66D-E66CB2ED448B}"/>
              </a:ext>
            </a:extLst>
          </p:cNvPr>
          <p:cNvSpPr txBox="1"/>
          <p:nvPr/>
        </p:nvSpPr>
        <p:spPr>
          <a:xfrm>
            <a:off x="5354052" y="823435"/>
            <a:ext cx="15053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Address[31:0] </a:t>
            </a:r>
            <a:endParaRPr lang="en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5A307B-5F93-4666-A1B6-C2D99B4BC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966" y="818949"/>
            <a:ext cx="4591050" cy="476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BFE486-C748-4331-9F50-6C9861E65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512" y="2289322"/>
            <a:ext cx="6761454" cy="40513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3DE92F-6B66-4AB6-8D15-04FBA9B4606D}"/>
              </a:ext>
            </a:extLst>
          </p:cNvPr>
          <p:cNvSpPr txBox="1"/>
          <p:nvPr/>
        </p:nvSpPr>
        <p:spPr>
          <a:xfrm>
            <a:off x="6062713" y="4336255"/>
            <a:ext cx="31522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5</a:t>
            </a:r>
            <a:endParaRPr lang="en-IL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AFD61B-067F-4473-89D3-1D849B58207B}"/>
              </a:ext>
            </a:extLst>
          </p:cNvPr>
          <p:cNvSpPr txBox="1"/>
          <p:nvPr/>
        </p:nvSpPr>
        <p:spPr>
          <a:xfrm>
            <a:off x="5689333" y="4336255"/>
            <a:ext cx="31522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17</a:t>
            </a:r>
            <a:endParaRPr lang="en-IL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E7B9DF-F7AD-453E-9481-F613B212A643}"/>
              </a:ext>
            </a:extLst>
          </p:cNvPr>
          <p:cNvSpPr txBox="1"/>
          <p:nvPr/>
        </p:nvSpPr>
        <p:spPr>
          <a:xfrm>
            <a:off x="6428758" y="4336255"/>
            <a:ext cx="31522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8</a:t>
            </a:r>
            <a:endParaRPr lang="en-IL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68F2F5-3813-49E2-BEA5-12FEB0C8DE84}"/>
              </a:ext>
            </a:extLst>
          </p:cNvPr>
          <p:cNvSpPr txBox="1"/>
          <p:nvPr/>
        </p:nvSpPr>
        <p:spPr>
          <a:xfrm>
            <a:off x="6819728" y="4336255"/>
            <a:ext cx="31522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13</a:t>
            </a:r>
            <a:endParaRPr lang="en-IL" sz="1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0BCA87-7A88-4538-8265-0C58B2122C98}"/>
              </a:ext>
            </a:extLst>
          </p:cNvPr>
          <p:cNvSpPr/>
          <p:nvPr/>
        </p:nvSpPr>
        <p:spPr>
          <a:xfrm flipV="1">
            <a:off x="5273040" y="4244339"/>
            <a:ext cx="1920240" cy="4419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53A27F-D4A5-4CAB-BEF4-CA42E894B7EE}"/>
              </a:ext>
            </a:extLst>
          </p:cNvPr>
          <p:cNvSpPr/>
          <p:nvPr/>
        </p:nvSpPr>
        <p:spPr>
          <a:xfrm flipV="1">
            <a:off x="132347" y="2971797"/>
            <a:ext cx="3583883" cy="4267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535DBEB-0BD3-4068-95FE-F5977A08F35F}"/>
              </a:ext>
            </a:extLst>
          </p:cNvPr>
          <p:cNvCxnSpPr>
            <a:cxnSpLocks/>
            <a:stCxn id="19" idx="3"/>
            <a:endCxn id="15" idx="1"/>
          </p:cNvCxnSpPr>
          <p:nvPr/>
        </p:nvCxnSpPr>
        <p:spPr>
          <a:xfrm>
            <a:off x="3716230" y="3185158"/>
            <a:ext cx="1556810" cy="1280160"/>
          </a:xfrm>
          <a:prstGeom prst="bentConnector3">
            <a:avLst>
              <a:gd name="adj1" fmla="val 7349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4372AD34-8F74-4838-BA36-7581B2ACF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559" y="1541909"/>
            <a:ext cx="2933700" cy="31829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CFB0954-D5FE-4744-A240-9B3592EA5903}"/>
              </a:ext>
            </a:extLst>
          </p:cNvPr>
          <p:cNvSpPr txBox="1"/>
          <p:nvPr/>
        </p:nvSpPr>
        <p:spPr>
          <a:xfrm>
            <a:off x="6609648" y="1491975"/>
            <a:ext cx="1979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DataArrayPtr</a:t>
            </a:r>
            <a:r>
              <a:rPr lang="en-US" sz="1800" dirty="0"/>
              <a:t>[</a:t>
            </a:r>
            <a:r>
              <a:rPr lang="en-US" dirty="0"/>
              <a:t>17</a:t>
            </a:r>
            <a:r>
              <a:rPr lang="en-US" sz="1800" dirty="0"/>
              <a:t>:0] </a:t>
            </a:r>
            <a:endParaRPr lang="en-IL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9E0B017-B06E-46B6-B4EE-97DD9D1B24BA}"/>
              </a:ext>
            </a:extLst>
          </p:cNvPr>
          <p:cNvSpPr txBox="1">
            <a:spLocks/>
          </p:cNvSpPr>
          <p:nvPr/>
        </p:nvSpPr>
        <p:spPr>
          <a:xfrm>
            <a:off x="8335803" y="1290655"/>
            <a:ext cx="3383279" cy="54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[17:16]  [15:6] 	   [5:0]</a:t>
            </a:r>
          </a:p>
        </p:txBody>
      </p:sp>
    </p:spTree>
    <p:extLst>
      <p:ext uri="{BB962C8B-B14F-4D97-AF65-F5344CB8AC3E}">
        <p14:creationId xmlns:p14="http://schemas.microsoft.com/office/powerpoint/2010/main" val="38114354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49A6B-2659-4BCB-8117-FB341B26F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751" y="35307"/>
            <a:ext cx="4912895" cy="1325563"/>
          </a:xfrm>
        </p:spPr>
        <p:txBody>
          <a:bodyPr/>
          <a:lstStyle/>
          <a:p>
            <a:r>
              <a:rPr lang="en-US" dirty="0"/>
              <a:t>Cache - Example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2577A-CD63-4F8B-829F-E7813D06D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347" y="1295199"/>
            <a:ext cx="11284953" cy="55628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Read Look-up Example: </a:t>
            </a:r>
            <a:br>
              <a:rPr lang="en-US" b="1" dirty="0"/>
            </a:br>
            <a:r>
              <a:rPr lang="en-US" dirty="0"/>
              <a:t>Address[31:0] = {16’d5 , 10’d3 , 6’d0} </a:t>
            </a:r>
            <a:br>
              <a:rPr lang="en-US" dirty="0"/>
            </a:br>
            <a:r>
              <a:rPr lang="en-US" dirty="0"/>
              <a:t>	    	   -&gt; Tag=5 , Set=3 , Offset=0</a:t>
            </a:r>
            <a:br>
              <a:rPr lang="en-US" dirty="0"/>
            </a:b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Read Set from Table</a:t>
            </a:r>
          </a:p>
          <a:p>
            <a:pPr marL="514350" indent="-514350">
              <a:buAutoNum type="arabicPeriod"/>
            </a:pPr>
            <a:r>
              <a:rPr lang="en-US" dirty="0"/>
              <a:t>Check If a way matches TAG</a:t>
            </a:r>
          </a:p>
          <a:p>
            <a:pPr marL="514350" indent="-514350">
              <a:buAutoNum type="arabicPeriod"/>
            </a:pPr>
            <a:r>
              <a:rPr lang="en-US" dirty="0"/>
              <a:t>Concatenate ‘way’ to make </a:t>
            </a:r>
            <a:br>
              <a:rPr lang="en-US" dirty="0"/>
            </a:br>
            <a:r>
              <a:rPr lang="en-US" dirty="0"/>
              <a:t>Cache Data array Address:</a:t>
            </a:r>
            <a:br>
              <a:rPr lang="en-US" dirty="0"/>
            </a:br>
            <a:r>
              <a:rPr lang="en-US" dirty="0" err="1"/>
              <a:t>DataArrayPtr</a:t>
            </a:r>
            <a:r>
              <a:rPr lang="en-US" dirty="0"/>
              <a:t>[17:0] =</a:t>
            </a:r>
            <a:br>
              <a:rPr lang="en-US" dirty="0"/>
            </a:br>
            <a:r>
              <a:rPr lang="en-US" dirty="0"/>
              <a:t>{</a:t>
            </a:r>
            <a:r>
              <a:rPr lang="en-US" b="1" dirty="0"/>
              <a:t>2’d1</a:t>
            </a:r>
            <a:r>
              <a:rPr lang="en-US" dirty="0"/>
              <a:t> , 10’d3 , 6’d0}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Read the </a:t>
            </a:r>
            <a:r>
              <a:rPr lang="en-US" dirty="0" err="1"/>
              <a:t>DataArray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2FD281-5668-4572-A126-9FBF788F9B1B}"/>
              </a:ext>
            </a:extLst>
          </p:cNvPr>
          <p:cNvSpPr txBox="1">
            <a:spLocks/>
          </p:cNvSpPr>
          <p:nvPr/>
        </p:nvSpPr>
        <p:spPr>
          <a:xfrm>
            <a:off x="6730295" y="487230"/>
            <a:ext cx="4503424" cy="54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[31:16] 		        [15:6] 	[5:0]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F15A72-755A-40A9-A66D-E66CB2ED448B}"/>
              </a:ext>
            </a:extLst>
          </p:cNvPr>
          <p:cNvSpPr txBox="1"/>
          <p:nvPr/>
        </p:nvSpPr>
        <p:spPr>
          <a:xfrm>
            <a:off x="5354052" y="823435"/>
            <a:ext cx="15053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Address[31:0] </a:t>
            </a:r>
            <a:endParaRPr lang="en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5A307B-5F93-4666-A1B6-C2D99B4BC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966" y="818949"/>
            <a:ext cx="4591050" cy="476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BFE486-C748-4331-9F50-6C9861E65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512" y="2289322"/>
            <a:ext cx="6761454" cy="40513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3DE92F-6B66-4AB6-8D15-04FBA9B4606D}"/>
              </a:ext>
            </a:extLst>
          </p:cNvPr>
          <p:cNvSpPr txBox="1"/>
          <p:nvPr/>
        </p:nvSpPr>
        <p:spPr>
          <a:xfrm>
            <a:off x="6062713" y="4336255"/>
            <a:ext cx="31522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5</a:t>
            </a:r>
            <a:endParaRPr lang="en-IL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AFD61B-067F-4473-89D3-1D849B58207B}"/>
              </a:ext>
            </a:extLst>
          </p:cNvPr>
          <p:cNvSpPr txBox="1"/>
          <p:nvPr/>
        </p:nvSpPr>
        <p:spPr>
          <a:xfrm>
            <a:off x="5689333" y="4336255"/>
            <a:ext cx="31522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17</a:t>
            </a:r>
            <a:endParaRPr lang="en-IL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E7B9DF-F7AD-453E-9481-F613B212A643}"/>
              </a:ext>
            </a:extLst>
          </p:cNvPr>
          <p:cNvSpPr txBox="1"/>
          <p:nvPr/>
        </p:nvSpPr>
        <p:spPr>
          <a:xfrm>
            <a:off x="6428758" y="4336255"/>
            <a:ext cx="31522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8</a:t>
            </a:r>
            <a:endParaRPr lang="en-IL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68F2F5-3813-49E2-BEA5-12FEB0C8DE84}"/>
              </a:ext>
            </a:extLst>
          </p:cNvPr>
          <p:cNvSpPr txBox="1"/>
          <p:nvPr/>
        </p:nvSpPr>
        <p:spPr>
          <a:xfrm>
            <a:off x="6819728" y="4336255"/>
            <a:ext cx="31522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13</a:t>
            </a:r>
            <a:endParaRPr lang="en-IL" sz="1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0BCA87-7A88-4538-8265-0C58B2122C98}"/>
              </a:ext>
            </a:extLst>
          </p:cNvPr>
          <p:cNvSpPr/>
          <p:nvPr/>
        </p:nvSpPr>
        <p:spPr>
          <a:xfrm flipV="1">
            <a:off x="5273040" y="4244339"/>
            <a:ext cx="1920240" cy="4419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53A27F-D4A5-4CAB-BEF4-CA42E894B7EE}"/>
              </a:ext>
            </a:extLst>
          </p:cNvPr>
          <p:cNvSpPr/>
          <p:nvPr/>
        </p:nvSpPr>
        <p:spPr>
          <a:xfrm flipV="1">
            <a:off x="132347" y="3497577"/>
            <a:ext cx="4691113" cy="4267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535DBEB-0BD3-4068-95FE-F5977A08F35F}"/>
              </a:ext>
            </a:extLst>
          </p:cNvPr>
          <p:cNvCxnSpPr>
            <a:cxnSpLocks/>
            <a:stCxn id="19" idx="3"/>
            <a:endCxn id="17" idx="1"/>
          </p:cNvCxnSpPr>
          <p:nvPr/>
        </p:nvCxnSpPr>
        <p:spPr>
          <a:xfrm>
            <a:off x="4823460" y="3710938"/>
            <a:ext cx="1239539" cy="763663"/>
          </a:xfrm>
          <a:prstGeom prst="bentConnector3">
            <a:avLst>
              <a:gd name="adj1" fmla="val 1864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F2904F4-81E7-41CE-8489-B0EBCE640C9F}"/>
              </a:ext>
            </a:extLst>
          </p:cNvPr>
          <p:cNvSpPr/>
          <p:nvPr/>
        </p:nvSpPr>
        <p:spPr>
          <a:xfrm flipV="1">
            <a:off x="2583180" y="2075963"/>
            <a:ext cx="999010" cy="4419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F98BFE6-9102-4136-B7B0-4215F12F83EC}"/>
              </a:ext>
            </a:extLst>
          </p:cNvPr>
          <p:cNvSpPr/>
          <p:nvPr/>
        </p:nvSpPr>
        <p:spPr>
          <a:xfrm flipV="1">
            <a:off x="6062999" y="4328630"/>
            <a:ext cx="277923" cy="2919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9B82CD2D-7ABE-4495-954D-5CBD7D57C363}"/>
              </a:ext>
            </a:extLst>
          </p:cNvPr>
          <p:cNvCxnSpPr>
            <a:cxnSpLocks/>
            <a:stCxn id="19" idx="3"/>
            <a:endCxn id="16" idx="0"/>
          </p:cNvCxnSpPr>
          <p:nvPr/>
        </p:nvCxnSpPr>
        <p:spPr>
          <a:xfrm flipH="1" flipV="1">
            <a:off x="3082685" y="2517921"/>
            <a:ext cx="1740775" cy="1193017"/>
          </a:xfrm>
          <a:prstGeom prst="bentConnector4">
            <a:avLst>
              <a:gd name="adj1" fmla="val -13132"/>
              <a:gd name="adj2" fmla="val 5894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8A8593A9-1B94-4774-821F-D4B67A32A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559" y="1541909"/>
            <a:ext cx="2933700" cy="31829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5ECA3EF-B4CA-4C0B-9D0D-7188B0C66B0F}"/>
              </a:ext>
            </a:extLst>
          </p:cNvPr>
          <p:cNvSpPr txBox="1"/>
          <p:nvPr/>
        </p:nvSpPr>
        <p:spPr>
          <a:xfrm>
            <a:off x="6609648" y="1491975"/>
            <a:ext cx="1979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DataArrayPtr</a:t>
            </a:r>
            <a:r>
              <a:rPr lang="en-US" sz="1800" dirty="0"/>
              <a:t>[</a:t>
            </a:r>
            <a:r>
              <a:rPr lang="en-US" dirty="0"/>
              <a:t>17</a:t>
            </a:r>
            <a:r>
              <a:rPr lang="en-US" sz="1800" dirty="0"/>
              <a:t>:0] </a:t>
            </a:r>
            <a:endParaRPr lang="en-IL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B9579829-BD9F-4558-8C97-8BBDA8FEDEE2}"/>
              </a:ext>
            </a:extLst>
          </p:cNvPr>
          <p:cNvSpPr txBox="1">
            <a:spLocks/>
          </p:cNvSpPr>
          <p:nvPr/>
        </p:nvSpPr>
        <p:spPr>
          <a:xfrm>
            <a:off x="8335803" y="1290655"/>
            <a:ext cx="3383279" cy="54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[17:16]  [15:6] 	   [5:0]</a:t>
            </a:r>
          </a:p>
        </p:txBody>
      </p:sp>
    </p:spTree>
    <p:extLst>
      <p:ext uri="{BB962C8B-B14F-4D97-AF65-F5344CB8AC3E}">
        <p14:creationId xmlns:p14="http://schemas.microsoft.com/office/powerpoint/2010/main" val="30810591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49A6B-2659-4BCB-8117-FB341B26F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751" y="35307"/>
            <a:ext cx="4912895" cy="1325563"/>
          </a:xfrm>
        </p:spPr>
        <p:txBody>
          <a:bodyPr/>
          <a:lstStyle/>
          <a:p>
            <a:r>
              <a:rPr lang="en-US" dirty="0"/>
              <a:t>Cache - Example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2577A-CD63-4F8B-829F-E7813D06D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347" y="1295199"/>
            <a:ext cx="11284953" cy="55628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Read Look-up Example: </a:t>
            </a:r>
            <a:br>
              <a:rPr lang="en-US" b="1" dirty="0"/>
            </a:br>
            <a:r>
              <a:rPr lang="en-US" dirty="0"/>
              <a:t>Address[31:0] = {16’d5 , 10’d3 , 6’d0} </a:t>
            </a:r>
            <a:br>
              <a:rPr lang="en-US" dirty="0"/>
            </a:br>
            <a:r>
              <a:rPr lang="en-US" dirty="0"/>
              <a:t>	    	   -&gt; Tag=5 , Set=3 , Offset=0</a:t>
            </a:r>
            <a:br>
              <a:rPr lang="en-US" dirty="0"/>
            </a:b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Read Set from Table</a:t>
            </a:r>
          </a:p>
          <a:p>
            <a:pPr marL="514350" indent="-514350">
              <a:buAutoNum type="arabicPeriod"/>
            </a:pPr>
            <a:r>
              <a:rPr lang="en-US" dirty="0"/>
              <a:t>Check If a way matches TAG</a:t>
            </a:r>
          </a:p>
          <a:p>
            <a:pPr marL="514350" indent="-514350">
              <a:buAutoNum type="arabicPeriod"/>
            </a:pPr>
            <a:r>
              <a:rPr lang="en-US" dirty="0"/>
              <a:t>Concatenate ‘way’ to make </a:t>
            </a:r>
            <a:br>
              <a:rPr lang="en-US" dirty="0"/>
            </a:br>
            <a:r>
              <a:rPr lang="en-US" dirty="0"/>
              <a:t>Cache Data array Address:</a:t>
            </a:r>
            <a:br>
              <a:rPr lang="en-US" dirty="0"/>
            </a:br>
            <a:r>
              <a:rPr lang="en-US" dirty="0" err="1"/>
              <a:t>DataArrayPtr</a:t>
            </a:r>
            <a:r>
              <a:rPr lang="en-US" dirty="0"/>
              <a:t>[17:0] =</a:t>
            </a:r>
            <a:br>
              <a:rPr lang="en-US" dirty="0"/>
            </a:br>
            <a:r>
              <a:rPr lang="en-US" dirty="0"/>
              <a:t>{</a:t>
            </a:r>
            <a:r>
              <a:rPr lang="en-US" b="1" dirty="0"/>
              <a:t>2’d1</a:t>
            </a:r>
            <a:r>
              <a:rPr lang="en-US" dirty="0"/>
              <a:t> , 10’d3 , 6’d0}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Read the </a:t>
            </a:r>
            <a:r>
              <a:rPr lang="en-US" dirty="0" err="1"/>
              <a:t>DataArray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2FD281-5668-4572-A126-9FBF788F9B1B}"/>
              </a:ext>
            </a:extLst>
          </p:cNvPr>
          <p:cNvSpPr txBox="1">
            <a:spLocks/>
          </p:cNvSpPr>
          <p:nvPr/>
        </p:nvSpPr>
        <p:spPr>
          <a:xfrm>
            <a:off x="6730295" y="487230"/>
            <a:ext cx="4503424" cy="54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[31:16] 		        [15:6] 	[5:0]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F15A72-755A-40A9-A66D-E66CB2ED448B}"/>
              </a:ext>
            </a:extLst>
          </p:cNvPr>
          <p:cNvSpPr txBox="1"/>
          <p:nvPr/>
        </p:nvSpPr>
        <p:spPr>
          <a:xfrm>
            <a:off x="5354052" y="823435"/>
            <a:ext cx="15053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Address[31:0] </a:t>
            </a:r>
            <a:endParaRPr lang="en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5A307B-5F93-4666-A1B6-C2D99B4BC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966" y="818949"/>
            <a:ext cx="4591050" cy="476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BFE486-C748-4331-9F50-6C9861E65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512" y="2289322"/>
            <a:ext cx="6761454" cy="40513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3DE92F-6B66-4AB6-8D15-04FBA9B4606D}"/>
              </a:ext>
            </a:extLst>
          </p:cNvPr>
          <p:cNvSpPr txBox="1"/>
          <p:nvPr/>
        </p:nvSpPr>
        <p:spPr>
          <a:xfrm>
            <a:off x="6062713" y="4336255"/>
            <a:ext cx="31522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5</a:t>
            </a:r>
            <a:endParaRPr lang="en-IL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AFD61B-067F-4473-89D3-1D849B58207B}"/>
              </a:ext>
            </a:extLst>
          </p:cNvPr>
          <p:cNvSpPr txBox="1"/>
          <p:nvPr/>
        </p:nvSpPr>
        <p:spPr>
          <a:xfrm>
            <a:off x="5689333" y="4336255"/>
            <a:ext cx="31522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17</a:t>
            </a:r>
            <a:endParaRPr lang="en-IL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E7B9DF-F7AD-453E-9481-F613B212A643}"/>
              </a:ext>
            </a:extLst>
          </p:cNvPr>
          <p:cNvSpPr txBox="1"/>
          <p:nvPr/>
        </p:nvSpPr>
        <p:spPr>
          <a:xfrm>
            <a:off x="6428758" y="4336255"/>
            <a:ext cx="31522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8</a:t>
            </a:r>
            <a:endParaRPr lang="en-IL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68F2F5-3813-49E2-BEA5-12FEB0C8DE84}"/>
              </a:ext>
            </a:extLst>
          </p:cNvPr>
          <p:cNvSpPr txBox="1"/>
          <p:nvPr/>
        </p:nvSpPr>
        <p:spPr>
          <a:xfrm>
            <a:off x="6819728" y="4336255"/>
            <a:ext cx="31522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13</a:t>
            </a:r>
            <a:endParaRPr lang="en-IL" sz="1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53A27F-D4A5-4CAB-BEF4-CA42E894B7EE}"/>
              </a:ext>
            </a:extLst>
          </p:cNvPr>
          <p:cNvSpPr/>
          <p:nvPr/>
        </p:nvSpPr>
        <p:spPr>
          <a:xfrm flipV="1">
            <a:off x="466256" y="3977636"/>
            <a:ext cx="4691113" cy="8382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535DBEB-0BD3-4068-95FE-F5977A08F35F}"/>
              </a:ext>
            </a:extLst>
          </p:cNvPr>
          <p:cNvCxnSpPr>
            <a:cxnSpLocks/>
            <a:stCxn id="19" idx="3"/>
            <a:endCxn id="17" idx="1"/>
          </p:cNvCxnSpPr>
          <p:nvPr/>
        </p:nvCxnSpPr>
        <p:spPr>
          <a:xfrm flipV="1">
            <a:off x="5157369" y="3062023"/>
            <a:ext cx="897724" cy="133471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F98BFE6-9102-4136-B7B0-4215F12F83EC}"/>
              </a:ext>
            </a:extLst>
          </p:cNvPr>
          <p:cNvSpPr/>
          <p:nvPr/>
        </p:nvSpPr>
        <p:spPr>
          <a:xfrm flipV="1">
            <a:off x="6055093" y="2935066"/>
            <a:ext cx="315228" cy="2539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A8593A9-1B94-4774-821F-D4B67A32A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559" y="1541909"/>
            <a:ext cx="2933700" cy="31829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5ECA3EF-B4CA-4C0B-9D0D-7188B0C66B0F}"/>
              </a:ext>
            </a:extLst>
          </p:cNvPr>
          <p:cNvSpPr txBox="1"/>
          <p:nvPr/>
        </p:nvSpPr>
        <p:spPr>
          <a:xfrm>
            <a:off x="6609648" y="1491975"/>
            <a:ext cx="1979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DataArrayPtr</a:t>
            </a:r>
            <a:r>
              <a:rPr lang="en-US" sz="1800" dirty="0"/>
              <a:t>[</a:t>
            </a:r>
            <a:r>
              <a:rPr lang="en-US" dirty="0"/>
              <a:t>17</a:t>
            </a:r>
            <a:r>
              <a:rPr lang="en-US" sz="1800" dirty="0"/>
              <a:t>:0] </a:t>
            </a:r>
            <a:endParaRPr lang="en-IL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B9579829-BD9F-4558-8C97-8BBDA8FEDEE2}"/>
              </a:ext>
            </a:extLst>
          </p:cNvPr>
          <p:cNvSpPr txBox="1">
            <a:spLocks/>
          </p:cNvSpPr>
          <p:nvPr/>
        </p:nvSpPr>
        <p:spPr>
          <a:xfrm>
            <a:off x="8335803" y="1290655"/>
            <a:ext cx="3383279" cy="54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[17:16]  [15:6] 	   [5:0]</a:t>
            </a:r>
          </a:p>
        </p:txBody>
      </p:sp>
    </p:spTree>
    <p:extLst>
      <p:ext uri="{BB962C8B-B14F-4D97-AF65-F5344CB8AC3E}">
        <p14:creationId xmlns:p14="http://schemas.microsoft.com/office/powerpoint/2010/main" val="37755012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49A6B-2659-4BCB-8117-FB341B26F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751" y="35307"/>
            <a:ext cx="4912895" cy="1325563"/>
          </a:xfrm>
        </p:spPr>
        <p:txBody>
          <a:bodyPr/>
          <a:lstStyle/>
          <a:p>
            <a:r>
              <a:rPr lang="en-US" dirty="0"/>
              <a:t>Cache - Example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2577A-CD63-4F8B-829F-E7813D06D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347" y="1295199"/>
            <a:ext cx="11284953" cy="55628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Read Look-up Example: </a:t>
            </a:r>
            <a:br>
              <a:rPr lang="en-US" b="1" dirty="0"/>
            </a:br>
            <a:r>
              <a:rPr lang="en-US" dirty="0"/>
              <a:t>Address[31:0] = {16’d5 , 10’d3 , 6’d0} </a:t>
            </a:r>
            <a:br>
              <a:rPr lang="en-US" dirty="0"/>
            </a:br>
            <a:r>
              <a:rPr lang="en-US" dirty="0"/>
              <a:t>	    	   -&gt; Tag=5 , Set=3 , Offset=0</a:t>
            </a:r>
            <a:br>
              <a:rPr lang="en-US" dirty="0"/>
            </a:b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Read Set from Table</a:t>
            </a:r>
          </a:p>
          <a:p>
            <a:pPr marL="514350" indent="-514350">
              <a:buAutoNum type="arabicPeriod"/>
            </a:pPr>
            <a:r>
              <a:rPr lang="en-US" dirty="0"/>
              <a:t>Check If a way matches TAG</a:t>
            </a:r>
          </a:p>
          <a:p>
            <a:pPr marL="514350" indent="-514350">
              <a:buAutoNum type="arabicPeriod"/>
            </a:pPr>
            <a:r>
              <a:rPr lang="en-US" dirty="0"/>
              <a:t>Concatenate ‘way’ to make </a:t>
            </a:r>
            <a:br>
              <a:rPr lang="en-US" dirty="0"/>
            </a:br>
            <a:r>
              <a:rPr lang="en-US" dirty="0"/>
              <a:t>Cache Data array Address:</a:t>
            </a:r>
            <a:br>
              <a:rPr lang="en-US" dirty="0"/>
            </a:br>
            <a:r>
              <a:rPr lang="en-US" dirty="0" err="1"/>
              <a:t>DataArrayPtr</a:t>
            </a:r>
            <a:r>
              <a:rPr lang="en-US" dirty="0"/>
              <a:t>[17:0] =</a:t>
            </a:r>
            <a:br>
              <a:rPr lang="en-US" dirty="0"/>
            </a:br>
            <a:r>
              <a:rPr lang="en-US" dirty="0"/>
              <a:t>{</a:t>
            </a:r>
            <a:r>
              <a:rPr lang="en-US" b="1" dirty="0"/>
              <a:t>2’d1</a:t>
            </a:r>
            <a:r>
              <a:rPr lang="en-US" dirty="0"/>
              <a:t> , 10’d3 , 6’d0}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Read the </a:t>
            </a:r>
            <a:r>
              <a:rPr lang="en-US" dirty="0" err="1"/>
              <a:t>DataArray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2FD281-5668-4572-A126-9FBF788F9B1B}"/>
              </a:ext>
            </a:extLst>
          </p:cNvPr>
          <p:cNvSpPr txBox="1">
            <a:spLocks/>
          </p:cNvSpPr>
          <p:nvPr/>
        </p:nvSpPr>
        <p:spPr>
          <a:xfrm>
            <a:off x="6730295" y="487230"/>
            <a:ext cx="4503424" cy="54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[31:16] 		        [15:6] 	[5:0]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F15A72-755A-40A9-A66D-E66CB2ED448B}"/>
              </a:ext>
            </a:extLst>
          </p:cNvPr>
          <p:cNvSpPr txBox="1"/>
          <p:nvPr/>
        </p:nvSpPr>
        <p:spPr>
          <a:xfrm>
            <a:off x="5354052" y="823435"/>
            <a:ext cx="15053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Address[31:0] </a:t>
            </a:r>
            <a:endParaRPr lang="en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5A307B-5F93-4666-A1B6-C2D99B4BC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966" y="818949"/>
            <a:ext cx="4591050" cy="476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BFE486-C748-4331-9F50-6C9861E65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512" y="2289322"/>
            <a:ext cx="6761454" cy="40513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3DE92F-6B66-4AB6-8D15-04FBA9B4606D}"/>
              </a:ext>
            </a:extLst>
          </p:cNvPr>
          <p:cNvSpPr txBox="1"/>
          <p:nvPr/>
        </p:nvSpPr>
        <p:spPr>
          <a:xfrm>
            <a:off x="6062713" y="4336255"/>
            <a:ext cx="31522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5</a:t>
            </a:r>
            <a:endParaRPr lang="en-IL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AFD61B-067F-4473-89D3-1D849B58207B}"/>
              </a:ext>
            </a:extLst>
          </p:cNvPr>
          <p:cNvSpPr txBox="1"/>
          <p:nvPr/>
        </p:nvSpPr>
        <p:spPr>
          <a:xfrm>
            <a:off x="5689333" y="4336255"/>
            <a:ext cx="31522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17</a:t>
            </a:r>
            <a:endParaRPr lang="en-IL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E7B9DF-F7AD-453E-9481-F613B212A643}"/>
              </a:ext>
            </a:extLst>
          </p:cNvPr>
          <p:cNvSpPr txBox="1"/>
          <p:nvPr/>
        </p:nvSpPr>
        <p:spPr>
          <a:xfrm>
            <a:off x="6428758" y="4336255"/>
            <a:ext cx="31522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8</a:t>
            </a:r>
            <a:endParaRPr lang="en-IL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68F2F5-3813-49E2-BEA5-12FEB0C8DE84}"/>
              </a:ext>
            </a:extLst>
          </p:cNvPr>
          <p:cNvSpPr txBox="1"/>
          <p:nvPr/>
        </p:nvSpPr>
        <p:spPr>
          <a:xfrm>
            <a:off x="6819728" y="4336255"/>
            <a:ext cx="31522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13</a:t>
            </a:r>
            <a:endParaRPr lang="en-IL" sz="1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53A27F-D4A5-4CAB-BEF4-CA42E894B7EE}"/>
              </a:ext>
            </a:extLst>
          </p:cNvPr>
          <p:cNvSpPr/>
          <p:nvPr/>
        </p:nvSpPr>
        <p:spPr>
          <a:xfrm flipV="1">
            <a:off x="662939" y="4808215"/>
            <a:ext cx="2895601" cy="7545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535DBEB-0BD3-4068-95FE-F5977A08F35F}"/>
              </a:ext>
            </a:extLst>
          </p:cNvPr>
          <p:cNvCxnSpPr>
            <a:cxnSpLocks/>
            <a:stCxn id="19" idx="3"/>
            <a:endCxn id="26" idx="1"/>
          </p:cNvCxnSpPr>
          <p:nvPr/>
        </p:nvCxnSpPr>
        <p:spPr>
          <a:xfrm flipV="1">
            <a:off x="3558540" y="1676641"/>
            <a:ext cx="3051108" cy="350886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F98BFE6-9102-4136-B7B0-4215F12F83EC}"/>
              </a:ext>
            </a:extLst>
          </p:cNvPr>
          <p:cNvSpPr/>
          <p:nvPr/>
        </p:nvSpPr>
        <p:spPr>
          <a:xfrm flipV="1">
            <a:off x="8524570" y="1567864"/>
            <a:ext cx="467030" cy="2539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A8593A9-1B94-4774-821F-D4B67A32A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559" y="1541909"/>
            <a:ext cx="2933700" cy="31829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5ECA3EF-B4CA-4C0B-9D0D-7188B0C66B0F}"/>
              </a:ext>
            </a:extLst>
          </p:cNvPr>
          <p:cNvSpPr txBox="1"/>
          <p:nvPr/>
        </p:nvSpPr>
        <p:spPr>
          <a:xfrm>
            <a:off x="6609648" y="1491975"/>
            <a:ext cx="1979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DataArrayPtr</a:t>
            </a:r>
            <a:r>
              <a:rPr lang="en-US" sz="1800" dirty="0"/>
              <a:t>[</a:t>
            </a:r>
            <a:r>
              <a:rPr lang="en-US" dirty="0"/>
              <a:t>17</a:t>
            </a:r>
            <a:r>
              <a:rPr lang="en-US" sz="1800" dirty="0"/>
              <a:t>:0] </a:t>
            </a:r>
            <a:endParaRPr lang="en-IL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B9579829-BD9F-4558-8C97-8BBDA8FEDEE2}"/>
              </a:ext>
            </a:extLst>
          </p:cNvPr>
          <p:cNvSpPr txBox="1">
            <a:spLocks/>
          </p:cNvSpPr>
          <p:nvPr/>
        </p:nvSpPr>
        <p:spPr>
          <a:xfrm>
            <a:off x="8335803" y="1290655"/>
            <a:ext cx="3383279" cy="54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[17:16]  [15:6] 	   [5:0]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D9132BC-853E-4803-AF69-E05B8272F4A7}"/>
              </a:ext>
            </a:extLst>
          </p:cNvPr>
          <p:cNvSpPr/>
          <p:nvPr/>
        </p:nvSpPr>
        <p:spPr>
          <a:xfrm flipV="1">
            <a:off x="6609648" y="1319695"/>
            <a:ext cx="4753611" cy="6155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759088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49A6B-2659-4BCB-8117-FB341B26F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751" y="35307"/>
            <a:ext cx="4912895" cy="1325563"/>
          </a:xfrm>
        </p:spPr>
        <p:txBody>
          <a:bodyPr/>
          <a:lstStyle/>
          <a:p>
            <a:r>
              <a:rPr lang="en-US" dirty="0"/>
              <a:t>Cache - Example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2577A-CD63-4F8B-829F-E7813D06D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347" y="1295199"/>
            <a:ext cx="11284953" cy="55628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Read Look-up Example: </a:t>
            </a:r>
            <a:br>
              <a:rPr lang="en-US" b="1" dirty="0"/>
            </a:br>
            <a:r>
              <a:rPr lang="en-US" dirty="0"/>
              <a:t>Address[31:0] = {16’d5 , 10’d3 , 6’d0} </a:t>
            </a:r>
            <a:br>
              <a:rPr lang="en-US" dirty="0"/>
            </a:br>
            <a:r>
              <a:rPr lang="en-US" dirty="0"/>
              <a:t>	    	   -&gt; Tag=5 , Set=3 , Offset=0</a:t>
            </a:r>
            <a:br>
              <a:rPr lang="en-US" dirty="0"/>
            </a:b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Read Set from Table</a:t>
            </a:r>
          </a:p>
          <a:p>
            <a:pPr marL="514350" indent="-514350">
              <a:buAutoNum type="arabicPeriod"/>
            </a:pPr>
            <a:r>
              <a:rPr lang="en-US" dirty="0"/>
              <a:t>Check If a way matches TAG</a:t>
            </a:r>
          </a:p>
          <a:p>
            <a:pPr marL="514350" indent="-514350">
              <a:buAutoNum type="arabicPeriod"/>
            </a:pPr>
            <a:r>
              <a:rPr lang="en-US" dirty="0"/>
              <a:t>Concatenate ‘way’ to make </a:t>
            </a:r>
            <a:br>
              <a:rPr lang="en-US" dirty="0"/>
            </a:br>
            <a:r>
              <a:rPr lang="en-US" dirty="0"/>
              <a:t>Cache Data array Address:</a:t>
            </a:r>
            <a:br>
              <a:rPr lang="en-US" dirty="0"/>
            </a:br>
            <a:r>
              <a:rPr lang="en-US" dirty="0" err="1"/>
              <a:t>DataArrayPtr</a:t>
            </a:r>
            <a:r>
              <a:rPr lang="en-US" dirty="0"/>
              <a:t>[17:0] =</a:t>
            </a:r>
            <a:br>
              <a:rPr lang="en-US" dirty="0"/>
            </a:br>
            <a:r>
              <a:rPr lang="en-US" dirty="0"/>
              <a:t>{</a:t>
            </a:r>
            <a:r>
              <a:rPr lang="en-US" b="1" dirty="0"/>
              <a:t>2’d1</a:t>
            </a:r>
            <a:r>
              <a:rPr lang="en-US" dirty="0"/>
              <a:t> , 10’d3 , 6’d0}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Read the </a:t>
            </a:r>
            <a:r>
              <a:rPr lang="en-US" dirty="0" err="1"/>
              <a:t>DataArray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2FD281-5668-4572-A126-9FBF788F9B1B}"/>
              </a:ext>
            </a:extLst>
          </p:cNvPr>
          <p:cNvSpPr txBox="1">
            <a:spLocks/>
          </p:cNvSpPr>
          <p:nvPr/>
        </p:nvSpPr>
        <p:spPr>
          <a:xfrm>
            <a:off x="6730295" y="487230"/>
            <a:ext cx="4503424" cy="54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[31:16] 		        [15:6] 	[5:0]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F15A72-755A-40A9-A66D-E66CB2ED448B}"/>
              </a:ext>
            </a:extLst>
          </p:cNvPr>
          <p:cNvSpPr txBox="1"/>
          <p:nvPr/>
        </p:nvSpPr>
        <p:spPr>
          <a:xfrm>
            <a:off x="5354052" y="823435"/>
            <a:ext cx="15053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Address[31:0] </a:t>
            </a:r>
            <a:endParaRPr lang="en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5A307B-5F93-4666-A1B6-C2D99B4BC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966" y="818949"/>
            <a:ext cx="4591050" cy="476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BFE486-C748-4331-9F50-6C9861E65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512" y="2289322"/>
            <a:ext cx="6761454" cy="40513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3DE92F-6B66-4AB6-8D15-04FBA9B4606D}"/>
              </a:ext>
            </a:extLst>
          </p:cNvPr>
          <p:cNvSpPr txBox="1"/>
          <p:nvPr/>
        </p:nvSpPr>
        <p:spPr>
          <a:xfrm>
            <a:off x="6062713" y="4336255"/>
            <a:ext cx="31522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5</a:t>
            </a:r>
            <a:endParaRPr lang="en-IL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AFD61B-067F-4473-89D3-1D849B58207B}"/>
              </a:ext>
            </a:extLst>
          </p:cNvPr>
          <p:cNvSpPr txBox="1"/>
          <p:nvPr/>
        </p:nvSpPr>
        <p:spPr>
          <a:xfrm>
            <a:off x="5689333" y="4336255"/>
            <a:ext cx="31522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17</a:t>
            </a:r>
            <a:endParaRPr lang="en-IL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E7B9DF-F7AD-453E-9481-F613B212A643}"/>
              </a:ext>
            </a:extLst>
          </p:cNvPr>
          <p:cNvSpPr txBox="1"/>
          <p:nvPr/>
        </p:nvSpPr>
        <p:spPr>
          <a:xfrm>
            <a:off x="6428758" y="4336255"/>
            <a:ext cx="31522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8</a:t>
            </a:r>
            <a:endParaRPr lang="en-IL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68F2F5-3813-49E2-BEA5-12FEB0C8DE84}"/>
              </a:ext>
            </a:extLst>
          </p:cNvPr>
          <p:cNvSpPr txBox="1"/>
          <p:nvPr/>
        </p:nvSpPr>
        <p:spPr>
          <a:xfrm>
            <a:off x="6819728" y="4336255"/>
            <a:ext cx="31522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13</a:t>
            </a:r>
            <a:endParaRPr lang="en-IL" sz="1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53A27F-D4A5-4CAB-BEF4-CA42E894B7EE}"/>
              </a:ext>
            </a:extLst>
          </p:cNvPr>
          <p:cNvSpPr/>
          <p:nvPr/>
        </p:nvSpPr>
        <p:spPr>
          <a:xfrm flipV="1">
            <a:off x="662939" y="4808215"/>
            <a:ext cx="2895601" cy="7545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535DBEB-0BD3-4068-95FE-F5977A08F35F}"/>
              </a:ext>
            </a:extLst>
          </p:cNvPr>
          <p:cNvCxnSpPr>
            <a:cxnSpLocks/>
            <a:stCxn id="19" idx="3"/>
            <a:endCxn id="26" idx="1"/>
          </p:cNvCxnSpPr>
          <p:nvPr/>
        </p:nvCxnSpPr>
        <p:spPr>
          <a:xfrm flipV="1">
            <a:off x="3558540" y="1676641"/>
            <a:ext cx="3051108" cy="350886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F98BFE6-9102-4136-B7B0-4215F12F83EC}"/>
              </a:ext>
            </a:extLst>
          </p:cNvPr>
          <p:cNvSpPr/>
          <p:nvPr/>
        </p:nvSpPr>
        <p:spPr>
          <a:xfrm flipV="1">
            <a:off x="8524570" y="1567864"/>
            <a:ext cx="467030" cy="2539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A8593A9-1B94-4774-821F-D4B67A32A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559" y="1541909"/>
            <a:ext cx="2933700" cy="31829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5ECA3EF-B4CA-4C0B-9D0D-7188B0C66B0F}"/>
              </a:ext>
            </a:extLst>
          </p:cNvPr>
          <p:cNvSpPr txBox="1"/>
          <p:nvPr/>
        </p:nvSpPr>
        <p:spPr>
          <a:xfrm>
            <a:off x="6609648" y="1491975"/>
            <a:ext cx="1979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DataArrayPtr</a:t>
            </a:r>
            <a:r>
              <a:rPr lang="en-US" sz="1800" dirty="0"/>
              <a:t>[</a:t>
            </a:r>
            <a:r>
              <a:rPr lang="en-US" dirty="0"/>
              <a:t>17</a:t>
            </a:r>
            <a:r>
              <a:rPr lang="en-US" sz="1800" dirty="0"/>
              <a:t>:0] </a:t>
            </a:r>
            <a:endParaRPr lang="en-IL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B9579829-BD9F-4558-8C97-8BBDA8FEDEE2}"/>
              </a:ext>
            </a:extLst>
          </p:cNvPr>
          <p:cNvSpPr txBox="1">
            <a:spLocks/>
          </p:cNvSpPr>
          <p:nvPr/>
        </p:nvSpPr>
        <p:spPr>
          <a:xfrm>
            <a:off x="8335803" y="1290655"/>
            <a:ext cx="3383279" cy="54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[17:16]  [15:6] 	   [5:0]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D9132BC-853E-4803-AF69-E05B8272F4A7}"/>
              </a:ext>
            </a:extLst>
          </p:cNvPr>
          <p:cNvSpPr/>
          <p:nvPr/>
        </p:nvSpPr>
        <p:spPr>
          <a:xfrm flipV="1">
            <a:off x="6609648" y="1319695"/>
            <a:ext cx="4753611" cy="6155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BEE36B-532D-4061-A926-F32BC5B8A9A1}"/>
              </a:ext>
            </a:extLst>
          </p:cNvPr>
          <p:cNvSpPr/>
          <p:nvPr/>
        </p:nvSpPr>
        <p:spPr>
          <a:xfrm flipV="1">
            <a:off x="716279" y="5162646"/>
            <a:ext cx="862944" cy="3772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395740B-B7AB-4E05-9DE0-C0EB49D41C80}"/>
              </a:ext>
            </a:extLst>
          </p:cNvPr>
          <p:cNvSpPr/>
          <p:nvPr/>
        </p:nvSpPr>
        <p:spPr>
          <a:xfrm flipV="1">
            <a:off x="8461922" y="1534567"/>
            <a:ext cx="529678" cy="3182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0DCCCB-900E-44BE-9573-B1692FA2375B}"/>
              </a:ext>
            </a:extLst>
          </p:cNvPr>
          <p:cNvSpPr/>
          <p:nvPr/>
        </p:nvSpPr>
        <p:spPr>
          <a:xfrm flipV="1">
            <a:off x="6056694" y="2921404"/>
            <a:ext cx="315228" cy="3182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30671BD-9413-4EC3-A112-58B7B261245F}"/>
              </a:ext>
            </a:extLst>
          </p:cNvPr>
          <p:cNvSpPr/>
          <p:nvPr/>
        </p:nvSpPr>
        <p:spPr>
          <a:xfrm flipV="1">
            <a:off x="6062713" y="4315021"/>
            <a:ext cx="290303" cy="3182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43462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49A6B-2659-4BCB-8117-FB341B26F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751" y="35307"/>
            <a:ext cx="4912895" cy="1325563"/>
          </a:xfrm>
        </p:spPr>
        <p:txBody>
          <a:bodyPr/>
          <a:lstStyle/>
          <a:p>
            <a:r>
              <a:rPr lang="en-US" dirty="0"/>
              <a:t>Cache - Example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2577A-CD63-4F8B-829F-E7813D06D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347" y="1295199"/>
            <a:ext cx="11284953" cy="55628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Read Look-up Example: </a:t>
            </a:r>
            <a:br>
              <a:rPr lang="en-US" b="1" dirty="0"/>
            </a:br>
            <a:r>
              <a:rPr lang="en-US" dirty="0"/>
              <a:t>Address[31:0] = {16’d5 , 10’d3 , 6’d0} </a:t>
            </a:r>
            <a:br>
              <a:rPr lang="en-US" dirty="0"/>
            </a:br>
            <a:r>
              <a:rPr lang="en-US" dirty="0"/>
              <a:t>	    	   -&gt; Tag=5 , Set=3 , Offset=0</a:t>
            </a:r>
            <a:br>
              <a:rPr lang="en-US" dirty="0"/>
            </a:b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Read Set from Table</a:t>
            </a:r>
          </a:p>
          <a:p>
            <a:pPr marL="514350" indent="-514350">
              <a:buAutoNum type="arabicPeriod"/>
            </a:pPr>
            <a:r>
              <a:rPr lang="en-US" dirty="0"/>
              <a:t>Check If a way matches TAG</a:t>
            </a:r>
          </a:p>
          <a:p>
            <a:pPr marL="514350" indent="-514350">
              <a:buAutoNum type="arabicPeriod"/>
            </a:pPr>
            <a:r>
              <a:rPr lang="en-US" dirty="0"/>
              <a:t>Concatenate ‘way’ to make </a:t>
            </a:r>
            <a:br>
              <a:rPr lang="en-US" dirty="0"/>
            </a:br>
            <a:r>
              <a:rPr lang="en-US" dirty="0"/>
              <a:t>Cache Data array Address:</a:t>
            </a:r>
            <a:br>
              <a:rPr lang="en-US" dirty="0"/>
            </a:br>
            <a:r>
              <a:rPr lang="en-US" dirty="0" err="1"/>
              <a:t>DataArrayPtr</a:t>
            </a:r>
            <a:r>
              <a:rPr lang="en-US" dirty="0"/>
              <a:t>[17:0] =</a:t>
            </a:r>
            <a:br>
              <a:rPr lang="en-US" dirty="0"/>
            </a:br>
            <a:r>
              <a:rPr lang="en-US" dirty="0"/>
              <a:t>{</a:t>
            </a:r>
            <a:r>
              <a:rPr lang="en-US" b="1" dirty="0"/>
              <a:t>2’d1</a:t>
            </a:r>
            <a:r>
              <a:rPr lang="en-US" dirty="0"/>
              <a:t> , 10’d3 , 6’d0}</a:t>
            </a:r>
          </a:p>
          <a:p>
            <a:pPr marL="514350" indent="-514350">
              <a:buAutoNum type="arabicPeriod"/>
            </a:pPr>
            <a:r>
              <a:rPr lang="en-US" dirty="0"/>
              <a:t>Read the </a:t>
            </a:r>
            <a:r>
              <a:rPr lang="en-US" dirty="0" err="1"/>
              <a:t>DataArray</a:t>
            </a: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2FD281-5668-4572-A126-9FBF788F9B1B}"/>
              </a:ext>
            </a:extLst>
          </p:cNvPr>
          <p:cNvSpPr txBox="1">
            <a:spLocks/>
          </p:cNvSpPr>
          <p:nvPr/>
        </p:nvSpPr>
        <p:spPr>
          <a:xfrm>
            <a:off x="6730295" y="487230"/>
            <a:ext cx="4503424" cy="54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[31:16] 		        [15:6] 	[5:0]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F15A72-755A-40A9-A66D-E66CB2ED448B}"/>
              </a:ext>
            </a:extLst>
          </p:cNvPr>
          <p:cNvSpPr txBox="1"/>
          <p:nvPr/>
        </p:nvSpPr>
        <p:spPr>
          <a:xfrm>
            <a:off x="5354052" y="823435"/>
            <a:ext cx="15053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Address[31:0] </a:t>
            </a:r>
            <a:endParaRPr lang="en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5A307B-5F93-4666-A1B6-C2D99B4BC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966" y="818949"/>
            <a:ext cx="4591050" cy="476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BFE486-C748-4331-9F50-6C9861E65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512" y="2289322"/>
            <a:ext cx="6761454" cy="40513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3DE92F-6B66-4AB6-8D15-04FBA9B4606D}"/>
              </a:ext>
            </a:extLst>
          </p:cNvPr>
          <p:cNvSpPr txBox="1"/>
          <p:nvPr/>
        </p:nvSpPr>
        <p:spPr>
          <a:xfrm>
            <a:off x="6062713" y="4336255"/>
            <a:ext cx="31522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5</a:t>
            </a:r>
            <a:endParaRPr lang="en-IL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AFD61B-067F-4473-89D3-1D849B58207B}"/>
              </a:ext>
            </a:extLst>
          </p:cNvPr>
          <p:cNvSpPr txBox="1"/>
          <p:nvPr/>
        </p:nvSpPr>
        <p:spPr>
          <a:xfrm>
            <a:off x="5689333" y="4336255"/>
            <a:ext cx="31522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17</a:t>
            </a:r>
            <a:endParaRPr lang="en-IL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E7B9DF-F7AD-453E-9481-F613B212A643}"/>
              </a:ext>
            </a:extLst>
          </p:cNvPr>
          <p:cNvSpPr txBox="1"/>
          <p:nvPr/>
        </p:nvSpPr>
        <p:spPr>
          <a:xfrm>
            <a:off x="6428758" y="4336255"/>
            <a:ext cx="31522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8</a:t>
            </a:r>
            <a:endParaRPr lang="en-IL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68F2F5-3813-49E2-BEA5-12FEB0C8DE84}"/>
              </a:ext>
            </a:extLst>
          </p:cNvPr>
          <p:cNvSpPr txBox="1"/>
          <p:nvPr/>
        </p:nvSpPr>
        <p:spPr>
          <a:xfrm>
            <a:off x="6819728" y="4336255"/>
            <a:ext cx="31522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13</a:t>
            </a:r>
            <a:endParaRPr lang="en-IL" sz="1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53A27F-D4A5-4CAB-BEF4-CA42E894B7EE}"/>
              </a:ext>
            </a:extLst>
          </p:cNvPr>
          <p:cNvSpPr/>
          <p:nvPr/>
        </p:nvSpPr>
        <p:spPr>
          <a:xfrm flipV="1">
            <a:off x="716279" y="5634952"/>
            <a:ext cx="2895601" cy="5143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535DBEB-0BD3-4068-95FE-F5977A08F35F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 flipV="1">
            <a:off x="3611880" y="4436304"/>
            <a:ext cx="5676900" cy="1455842"/>
          </a:xfrm>
          <a:prstGeom prst="bentConnector3">
            <a:avLst>
              <a:gd name="adj1" fmla="val 7067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F98BFE6-9102-4136-B7B0-4215F12F83EC}"/>
              </a:ext>
            </a:extLst>
          </p:cNvPr>
          <p:cNvSpPr/>
          <p:nvPr/>
        </p:nvSpPr>
        <p:spPr>
          <a:xfrm flipV="1">
            <a:off x="8524570" y="1567864"/>
            <a:ext cx="467030" cy="2539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A8593A9-1B94-4774-821F-D4B67A32A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559" y="1541909"/>
            <a:ext cx="2933700" cy="31829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5ECA3EF-B4CA-4C0B-9D0D-7188B0C66B0F}"/>
              </a:ext>
            </a:extLst>
          </p:cNvPr>
          <p:cNvSpPr txBox="1"/>
          <p:nvPr/>
        </p:nvSpPr>
        <p:spPr>
          <a:xfrm>
            <a:off x="6609648" y="1491975"/>
            <a:ext cx="1979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DataArrayPtr</a:t>
            </a:r>
            <a:r>
              <a:rPr lang="en-US" sz="1800" dirty="0"/>
              <a:t>[</a:t>
            </a:r>
            <a:r>
              <a:rPr lang="en-US" dirty="0"/>
              <a:t>17</a:t>
            </a:r>
            <a:r>
              <a:rPr lang="en-US" sz="1800" dirty="0"/>
              <a:t>:0] </a:t>
            </a:r>
            <a:endParaRPr lang="en-IL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B9579829-BD9F-4558-8C97-8BBDA8FEDEE2}"/>
              </a:ext>
            </a:extLst>
          </p:cNvPr>
          <p:cNvSpPr txBox="1">
            <a:spLocks/>
          </p:cNvSpPr>
          <p:nvPr/>
        </p:nvSpPr>
        <p:spPr>
          <a:xfrm>
            <a:off x="8335803" y="1290655"/>
            <a:ext cx="3383279" cy="54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[17:16]  [15:6] 	   [5:0]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D9132BC-853E-4803-AF69-E05B8272F4A7}"/>
              </a:ext>
            </a:extLst>
          </p:cNvPr>
          <p:cNvSpPr/>
          <p:nvPr/>
        </p:nvSpPr>
        <p:spPr>
          <a:xfrm flipV="1">
            <a:off x="9288780" y="4282439"/>
            <a:ext cx="738662" cy="3077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395740B-B7AB-4E05-9DE0-C0EB49D41C80}"/>
              </a:ext>
            </a:extLst>
          </p:cNvPr>
          <p:cNvSpPr/>
          <p:nvPr/>
        </p:nvSpPr>
        <p:spPr>
          <a:xfrm flipV="1">
            <a:off x="8461922" y="1534567"/>
            <a:ext cx="529678" cy="3182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B869BE-0946-4C19-9AC8-600991905873}"/>
              </a:ext>
            </a:extLst>
          </p:cNvPr>
          <p:cNvSpPr txBox="1"/>
          <p:nvPr/>
        </p:nvSpPr>
        <p:spPr>
          <a:xfrm>
            <a:off x="9279250" y="4315021"/>
            <a:ext cx="74819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64 Byte CL</a:t>
            </a:r>
            <a:endParaRPr lang="en-IL" sz="1000" dirty="0"/>
          </a:p>
        </p:txBody>
      </p:sp>
    </p:spTree>
    <p:extLst>
      <p:ext uri="{BB962C8B-B14F-4D97-AF65-F5344CB8AC3E}">
        <p14:creationId xmlns:p14="http://schemas.microsoft.com/office/powerpoint/2010/main" val="24729658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836EB05B-D64C-4B07-ACF7-A4B9B64EC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39520"/>
            <a:ext cx="4351611" cy="828496"/>
          </a:xfrm>
        </p:spPr>
        <p:txBody>
          <a:bodyPr anchor="b">
            <a:normAutofit fontScale="90000"/>
          </a:bodyPr>
          <a:lstStyle/>
          <a:p>
            <a:r>
              <a:rPr lang="en-US" sz="5400" dirty="0"/>
              <a:t>Block Diagram</a:t>
            </a:r>
            <a:endParaRPr lang="en-IL" sz="5400" dirty="0"/>
          </a:p>
        </p:txBody>
      </p:sp>
      <p:sp>
        <p:nvSpPr>
          <p:cNvPr id="17" name="Content Placeholder 14">
            <a:extLst>
              <a:ext uri="{FF2B5EF4-FFF2-40B4-BE49-F238E27FC236}">
                <a16:creationId xmlns:a16="http://schemas.microsoft.com/office/drawing/2014/main" id="{4E11EEF6-D747-A910-0F04-1512645D3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033" y="2827860"/>
            <a:ext cx="4774599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The Cache has 4 unites: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Transaction Queue (TQ)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Pipe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Tag Array (Given as HIP)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Data Cache Array (Given as HIP)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A098B2-9F9A-4069-688A-28518EA59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787" y="1647533"/>
            <a:ext cx="7127499" cy="485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1432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836EB05B-D64C-4B07-ACF7-A4B9B64EC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39520"/>
            <a:ext cx="4351611" cy="828496"/>
          </a:xfrm>
        </p:spPr>
        <p:txBody>
          <a:bodyPr anchor="b">
            <a:normAutofit fontScale="90000"/>
          </a:bodyPr>
          <a:lstStyle/>
          <a:p>
            <a:r>
              <a:rPr lang="en-US" sz="5400" dirty="0"/>
              <a:t>Block Diagram</a:t>
            </a:r>
            <a:endParaRPr lang="en-IL" sz="5400" dirty="0"/>
          </a:p>
        </p:txBody>
      </p:sp>
      <p:sp>
        <p:nvSpPr>
          <p:cNvPr id="17" name="Content Placeholder 14">
            <a:extLst>
              <a:ext uri="{FF2B5EF4-FFF2-40B4-BE49-F238E27FC236}">
                <a16:creationId xmlns:a16="http://schemas.microsoft.com/office/drawing/2014/main" id="{4E11EEF6-D747-A910-0F04-1512645D3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033" y="2827860"/>
            <a:ext cx="4774599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The Cache has 4 unites: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Transaction Queue (TQ)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Pipe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Tag Array (Given as HIP)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Data Cache Array (Given as HIP)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4205F5-DEC2-4E79-A5BC-CD0DA38ED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086" y="1647533"/>
            <a:ext cx="693420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9322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EDCBAC6-BAC7-4A5B-A189-0537D4BBE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347" y="-4211"/>
            <a:ext cx="3226717" cy="21673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6EB05B-D64C-4B07-ACF7-A4B9B64EC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859" y="63273"/>
            <a:ext cx="7230364" cy="974344"/>
          </a:xfrm>
        </p:spPr>
        <p:txBody>
          <a:bodyPr anchor="b">
            <a:normAutofit fontScale="90000"/>
          </a:bodyPr>
          <a:lstStyle/>
          <a:p>
            <a:r>
              <a:rPr lang="en-US" sz="5400" dirty="0"/>
              <a:t>TQ Entry State Machine:</a:t>
            </a:r>
            <a:endParaRPr lang="en-IL" sz="54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4D67F61-3572-4BF2-8955-5A9576F27582}"/>
              </a:ext>
            </a:extLst>
          </p:cNvPr>
          <p:cNvSpPr/>
          <p:nvPr/>
        </p:nvSpPr>
        <p:spPr>
          <a:xfrm>
            <a:off x="9610928" y="570689"/>
            <a:ext cx="700391" cy="466928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83B97E7C-8577-4D8B-BC30-45964C889040}"/>
              </a:ext>
            </a:extLst>
          </p:cNvPr>
          <p:cNvSpPr txBox="1">
            <a:spLocks/>
          </p:cNvSpPr>
          <p:nvPr/>
        </p:nvSpPr>
        <p:spPr>
          <a:xfrm>
            <a:off x="228859" y="1079487"/>
            <a:ext cx="7496888" cy="49136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/>
              <a:t>TQ FSM - Write Hit/Miss Flow:</a:t>
            </a:r>
          </a:p>
          <a:p>
            <a:r>
              <a:rPr lang="en-US" sz="2200" dirty="0"/>
              <a:t>IDLE</a:t>
            </a:r>
          </a:p>
          <a:p>
            <a:pPr lvl="1"/>
            <a:r>
              <a:rPr lang="en-US" sz="1800" dirty="0"/>
              <a:t>TQ Entry is a valid candidate for new allocation from Core READ/WRITE requests.</a:t>
            </a:r>
          </a:p>
          <a:p>
            <a:r>
              <a:rPr lang="en-US" sz="2200" dirty="0"/>
              <a:t>CORE_WR_REQ</a:t>
            </a:r>
          </a:p>
          <a:p>
            <a:pPr lvl="1"/>
            <a:r>
              <a:rPr lang="en-US" sz="1800" dirty="0"/>
              <a:t>A write request from core will allocate an IDLE entry in the TQ.</a:t>
            </a:r>
          </a:p>
          <a:p>
            <a:pPr lvl="1"/>
            <a:r>
              <a:rPr lang="en-US" sz="1800" dirty="0"/>
              <a:t>Each entry has a “buffer” with the Write address, Data &amp; </a:t>
            </a:r>
            <a:r>
              <a:rPr lang="en-US" sz="1800" dirty="0" err="1"/>
              <a:t>ReqID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Once Allocated, the TQ entry is a candidate for Pipe lookup</a:t>
            </a:r>
          </a:p>
          <a:p>
            <a:r>
              <a:rPr lang="en-US" sz="2200" dirty="0"/>
              <a:t>LU_CORE_WR_REQ</a:t>
            </a:r>
          </a:p>
          <a:p>
            <a:pPr lvl="1"/>
            <a:r>
              <a:rPr lang="en-US" sz="1800" dirty="0"/>
              <a:t>The Pipe arbiter choose this entry for Pipe lookup.</a:t>
            </a:r>
          </a:p>
          <a:p>
            <a:pPr lvl="1"/>
            <a:r>
              <a:rPr lang="en-US" sz="1800" dirty="0"/>
              <a:t>Waiting for Pipe acknowledge to move back to IDLE</a:t>
            </a:r>
          </a:p>
          <a:p>
            <a:pPr lvl="1"/>
            <a:r>
              <a:rPr lang="en-US" sz="1800" dirty="0"/>
              <a:t>Pipe may reject and move to back to “CORE_WR_REQ”</a:t>
            </a:r>
          </a:p>
          <a:p>
            <a:pPr lvl="1"/>
            <a:endParaRPr lang="en-US" sz="2200" dirty="0"/>
          </a:p>
          <a:p>
            <a:endParaRPr lang="en-US" sz="2200" dirty="0"/>
          </a:p>
          <a:p>
            <a:pPr lvl="1"/>
            <a:endParaRPr lang="en-US" sz="1800" dirty="0"/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F187758A-4B52-4B04-953A-0E6AE3D415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005665" y="2155306"/>
            <a:ext cx="4009913" cy="445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1358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83B97E7C-8577-4D8B-BC30-45964C889040}"/>
              </a:ext>
            </a:extLst>
          </p:cNvPr>
          <p:cNvSpPr txBox="1">
            <a:spLocks/>
          </p:cNvSpPr>
          <p:nvPr/>
        </p:nvSpPr>
        <p:spPr>
          <a:xfrm>
            <a:off x="228859" y="1079487"/>
            <a:ext cx="7496888" cy="509177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/>
              <a:t>TQ FSM - Read Hit Flow:</a:t>
            </a:r>
          </a:p>
          <a:p>
            <a:r>
              <a:rPr lang="en-US" sz="2200" dirty="0"/>
              <a:t>IDLE</a:t>
            </a:r>
          </a:p>
          <a:p>
            <a:pPr lvl="1"/>
            <a:r>
              <a:rPr lang="en-US" sz="1800" dirty="0"/>
              <a:t>TQ Entry is a valid candidate for new allocation from Core READ/WRITE requests.</a:t>
            </a:r>
          </a:p>
          <a:p>
            <a:r>
              <a:rPr lang="en-US" sz="2200" dirty="0"/>
              <a:t>CORE_RD_REQ</a:t>
            </a:r>
          </a:p>
          <a:p>
            <a:pPr lvl="1"/>
            <a:r>
              <a:rPr lang="en-US" sz="1800" dirty="0"/>
              <a:t>A read request from core will allocate an IDLE entry in the TQ.</a:t>
            </a:r>
          </a:p>
          <a:p>
            <a:pPr lvl="1"/>
            <a:r>
              <a:rPr lang="en-US" sz="1800" dirty="0"/>
              <a:t>Each entry has a “buffer” with the Read address, </a:t>
            </a:r>
            <a:r>
              <a:rPr lang="en-US" sz="1800" dirty="0">
                <a:solidFill>
                  <a:srgbClr val="FF0000"/>
                </a:solidFill>
              </a:rPr>
              <a:t>data</a:t>
            </a:r>
            <a:r>
              <a:rPr lang="en-US" sz="1800" dirty="0"/>
              <a:t> &amp; </a:t>
            </a:r>
            <a:r>
              <a:rPr lang="en-US" sz="1800" dirty="0" err="1"/>
              <a:t>ReqID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Once Allocated, the TQ entry is a candidate for Pipe lookup</a:t>
            </a:r>
          </a:p>
          <a:p>
            <a:r>
              <a:rPr lang="en-US" sz="2200" dirty="0"/>
              <a:t>LU_CORE_RD_REQ</a:t>
            </a:r>
          </a:p>
          <a:p>
            <a:pPr lvl="1"/>
            <a:r>
              <a:rPr lang="en-US" sz="1800" dirty="0"/>
              <a:t>The Pipe arbiter choose this entry for Pipe lookup.</a:t>
            </a:r>
          </a:p>
          <a:p>
            <a:pPr lvl="1"/>
            <a:r>
              <a:rPr lang="en-US" sz="1800" dirty="0"/>
              <a:t>Waiting for Pipe Read response with </a:t>
            </a:r>
            <a:r>
              <a:rPr lang="en-US" sz="1800" dirty="0">
                <a:solidFill>
                  <a:srgbClr val="FF0000"/>
                </a:solidFill>
              </a:rPr>
              <a:t>data</a:t>
            </a:r>
            <a:r>
              <a:rPr lang="en-US" sz="1800" dirty="0"/>
              <a:t> to move to “CORE_RD_RSP”</a:t>
            </a:r>
          </a:p>
          <a:p>
            <a:pPr lvl="1"/>
            <a:r>
              <a:rPr lang="en-US" sz="1800" dirty="0"/>
              <a:t>Pipe may reject and move back to “CORE_READ_REQ”</a:t>
            </a:r>
          </a:p>
          <a:p>
            <a:r>
              <a:rPr lang="en-US" sz="2200" dirty="0"/>
              <a:t>CORE_RD_RSP</a:t>
            </a:r>
          </a:p>
          <a:p>
            <a:pPr lvl="1"/>
            <a:r>
              <a:rPr lang="en-US" sz="1800" dirty="0"/>
              <a:t>TQ Entry is a valid Candidate for Read Response Arbiter towards the Core</a:t>
            </a:r>
            <a:endParaRPr lang="en-US" sz="2200" dirty="0"/>
          </a:p>
          <a:p>
            <a:endParaRPr lang="en-US" sz="2200" dirty="0"/>
          </a:p>
          <a:p>
            <a:pPr lvl="1"/>
            <a:endParaRPr lang="en-US" sz="1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695887B-4D16-422F-96C4-56873F1A2B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54005" y="2180188"/>
            <a:ext cx="3914357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01141D-3B64-4ECE-8787-A1115D2D8A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4347" y="-4211"/>
            <a:ext cx="3226717" cy="2167397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5222876-91D9-4D66-B430-3C8617C88D67}"/>
              </a:ext>
            </a:extLst>
          </p:cNvPr>
          <p:cNvSpPr/>
          <p:nvPr/>
        </p:nvSpPr>
        <p:spPr>
          <a:xfrm>
            <a:off x="9610928" y="570689"/>
            <a:ext cx="700391" cy="466928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2A363230-3C35-4219-9B15-00C5DBB5E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859" y="63273"/>
            <a:ext cx="7230364" cy="974344"/>
          </a:xfrm>
        </p:spPr>
        <p:txBody>
          <a:bodyPr anchor="b">
            <a:normAutofit fontScale="90000"/>
          </a:bodyPr>
          <a:lstStyle/>
          <a:p>
            <a:r>
              <a:rPr lang="en-US" sz="5400" dirty="0"/>
              <a:t>TQ Entry State Machine:</a:t>
            </a:r>
            <a:endParaRPr lang="en-IL" sz="5400" dirty="0"/>
          </a:p>
        </p:txBody>
      </p:sp>
    </p:spTree>
    <p:extLst>
      <p:ext uri="{BB962C8B-B14F-4D97-AF65-F5344CB8AC3E}">
        <p14:creationId xmlns:p14="http://schemas.microsoft.com/office/powerpoint/2010/main" val="2910352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575A6-641F-87B6-512F-D5D8336A8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structure 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691ED3-6410-9930-A511-88E271AB2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350" y="1637460"/>
            <a:ext cx="7127499" cy="485541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A008A72-C7C9-EBEE-5517-E8C7E42C8854}"/>
              </a:ext>
            </a:extLst>
          </p:cNvPr>
          <p:cNvSpPr/>
          <p:nvPr/>
        </p:nvSpPr>
        <p:spPr>
          <a:xfrm>
            <a:off x="4593626" y="1637460"/>
            <a:ext cx="1114650" cy="424562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DAE4C8F-5A9B-9C13-9EC0-6CBDD772A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Core:</a:t>
            </a:r>
            <a:br>
              <a:rPr lang="en-US" b="1" dirty="0"/>
            </a:br>
            <a:r>
              <a:rPr lang="en-US" dirty="0"/>
              <a:t>Request Cache lookup:</a:t>
            </a:r>
            <a:br>
              <a:rPr lang="en-US" dirty="0"/>
            </a:br>
            <a:r>
              <a:rPr lang="en-US" dirty="0"/>
              <a:t>- LOAD (Read)</a:t>
            </a:r>
          </a:p>
          <a:p>
            <a:pPr marL="0" indent="0">
              <a:buNone/>
            </a:pPr>
            <a:r>
              <a:rPr lang="en-US" dirty="0"/>
              <a:t>- STORE (Write)</a:t>
            </a:r>
          </a:p>
        </p:txBody>
      </p:sp>
    </p:spTree>
    <p:extLst>
      <p:ext uri="{BB962C8B-B14F-4D97-AF65-F5344CB8AC3E}">
        <p14:creationId xmlns:p14="http://schemas.microsoft.com/office/powerpoint/2010/main" val="13421731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83B97E7C-8577-4D8B-BC30-45964C889040}"/>
              </a:ext>
            </a:extLst>
          </p:cNvPr>
          <p:cNvSpPr txBox="1">
            <a:spLocks/>
          </p:cNvSpPr>
          <p:nvPr/>
        </p:nvSpPr>
        <p:spPr>
          <a:xfrm>
            <a:off x="228859" y="1079487"/>
            <a:ext cx="7496888" cy="509177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/>
              <a:t>TQ FSM - Read Miss Flow:</a:t>
            </a:r>
          </a:p>
          <a:p>
            <a:r>
              <a:rPr lang="en-US" sz="2200" dirty="0"/>
              <a:t>IDLE</a:t>
            </a:r>
          </a:p>
          <a:p>
            <a:r>
              <a:rPr lang="en-US" sz="2200" dirty="0"/>
              <a:t>CORE_RD_REQ</a:t>
            </a:r>
          </a:p>
          <a:p>
            <a:r>
              <a:rPr lang="en-US" sz="2200" dirty="0"/>
              <a:t>LU_CORE_RD_REQ</a:t>
            </a:r>
          </a:p>
          <a:p>
            <a:r>
              <a:rPr lang="en-US" sz="2200" dirty="0"/>
              <a:t>FM_RD_REQ</a:t>
            </a:r>
          </a:p>
          <a:p>
            <a:pPr lvl="1"/>
            <a:r>
              <a:rPr lang="en-US" sz="1800" dirty="0"/>
              <a:t>TQ Entry is a valid Candidate for Read Request Arbiter towards the FM</a:t>
            </a:r>
          </a:p>
          <a:p>
            <a:r>
              <a:rPr lang="en-US" sz="2200" dirty="0"/>
              <a:t>WAIT_FILL</a:t>
            </a:r>
          </a:p>
          <a:p>
            <a:pPr lvl="1"/>
            <a:r>
              <a:rPr lang="en-US" sz="1800" dirty="0"/>
              <a:t>Read Request was sent to FM, Waiting for response.</a:t>
            </a:r>
          </a:p>
          <a:p>
            <a:r>
              <a:rPr lang="en-US" sz="2200" dirty="0"/>
              <a:t>FILL</a:t>
            </a:r>
          </a:p>
          <a:p>
            <a:pPr lvl="1"/>
            <a:r>
              <a:rPr lang="en-US" sz="1800" dirty="0"/>
              <a:t>Got Read response with data from FM.</a:t>
            </a:r>
          </a:p>
          <a:p>
            <a:pPr lvl="1"/>
            <a:r>
              <a:rPr lang="en-US" sz="1800" dirty="0"/>
              <a:t>Valid Candidate for pipe lookup. (which will write the Fill data)</a:t>
            </a:r>
          </a:p>
          <a:p>
            <a:r>
              <a:rPr lang="en-US" sz="2200" dirty="0"/>
              <a:t>LU_FILL</a:t>
            </a:r>
          </a:p>
          <a:p>
            <a:pPr lvl="1"/>
            <a:r>
              <a:rPr lang="en-US" sz="1800" dirty="0"/>
              <a:t>The Pipe arbiter choose this entry for Pipe lookup.</a:t>
            </a:r>
          </a:p>
          <a:p>
            <a:pPr lvl="1"/>
            <a:r>
              <a:rPr lang="en-US" sz="1800" dirty="0"/>
              <a:t>Waiting for Pipe acknowledge to move back to IDLE</a:t>
            </a:r>
          </a:p>
          <a:p>
            <a:pPr lvl="1"/>
            <a:endParaRPr lang="en-US" sz="2200" dirty="0"/>
          </a:p>
          <a:p>
            <a:pPr lvl="1"/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01141D-3B64-4ECE-8787-A1115D2D8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347" y="-4211"/>
            <a:ext cx="3226717" cy="2167397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5222876-91D9-4D66-B430-3C8617C88D67}"/>
              </a:ext>
            </a:extLst>
          </p:cNvPr>
          <p:cNvSpPr/>
          <p:nvPr/>
        </p:nvSpPr>
        <p:spPr>
          <a:xfrm>
            <a:off x="9610928" y="570689"/>
            <a:ext cx="700391" cy="466928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36DCDD0-4FE2-45A8-8AE8-7017FF43DA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003944" y="2163186"/>
            <a:ext cx="3914357" cy="4351338"/>
          </a:xfr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C3199015-ED11-4A73-B274-B6BD9D965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859" y="63273"/>
            <a:ext cx="7230364" cy="974344"/>
          </a:xfrm>
        </p:spPr>
        <p:txBody>
          <a:bodyPr anchor="b">
            <a:normAutofit fontScale="90000"/>
          </a:bodyPr>
          <a:lstStyle/>
          <a:p>
            <a:r>
              <a:rPr lang="en-US" sz="5400" dirty="0"/>
              <a:t>TQ Entry State Machine:</a:t>
            </a:r>
            <a:endParaRPr lang="en-IL" sz="5400" dirty="0"/>
          </a:p>
        </p:txBody>
      </p:sp>
    </p:spTree>
    <p:extLst>
      <p:ext uri="{BB962C8B-B14F-4D97-AF65-F5344CB8AC3E}">
        <p14:creationId xmlns:p14="http://schemas.microsoft.com/office/powerpoint/2010/main" val="42519121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12069BDA-6ADA-410D-81F8-A15B03231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605" y="1027324"/>
            <a:ext cx="3839577" cy="426820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AB1CB1-92D0-4BC1-A089-92E51FC76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616" y="616242"/>
            <a:ext cx="7354534" cy="49400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7234D6-3D3F-4D81-BBBB-2B978BC2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9" y="0"/>
            <a:ext cx="10515600" cy="67099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Write Cache Hit</a:t>
            </a:r>
            <a:endParaRPr lang="en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AEC027-E70E-44EC-B2CD-72306AE585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71" y="5573343"/>
            <a:ext cx="9979151" cy="1195848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1D5F5587-7ABD-4D2C-A9C3-B9981816E299}"/>
              </a:ext>
            </a:extLst>
          </p:cNvPr>
          <p:cNvSpPr/>
          <p:nvPr/>
        </p:nvSpPr>
        <p:spPr>
          <a:xfrm>
            <a:off x="522515" y="2384569"/>
            <a:ext cx="796212" cy="478971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Write Request</a:t>
            </a:r>
            <a:endParaRPr lang="en-IL" sz="9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3C9BA3D-2876-42A5-9102-00D51EC2ED7D}"/>
              </a:ext>
            </a:extLst>
          </p:cNvPr>
          <p:cNvSpPr/>
          <p:nvPr/>
        </p:nvSpPr>
        <p:spPr>
          <a:xfrm>
            <a:off x="3505201" y="2306814"/>
            <a:ext cx="796212" cy="478971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Write Request</a:t>
            </a:r>
            <a:endParaRPr lang="en-IL" sz="9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8FA9124-BC7E-4ADF-A589-35893E087286}"/>
              </a:ext>
            </a:extLst>
          </p:cNvPr>
          <p:cNvSpPr/>
          <p:nvPr/>
        </p:nvSpPr>
        <p:spPr>
          <a:xfrm>
            <a:off x="1455576" y="3429000"/>
            <a:ext cx="796212" cy="478971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Write Request</a:t>
            </a:r>
            <a:endParaRPr lang="en-IL" sz="9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E0778C8-DCB3-457B-97AA-A9B1F2D5C0E1}"/>
              </a:ext>
            </a:extLst>
          </p:cNvPr>
          <p:cNvSpPr/>
          <p:nvPr/>
        </p:nvSpPr>
        <p:spPr>
          <a:xfrm>
            <a:off x="4525348" y="3499985"/>
            <a:ext cx="796212" cy="478971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Write Request</a:t>
            </a:r>
            <a:endParaRPr lang="en-IL" sz="9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AA8B40B-7E79-44BC-AB98-255E29C874AB}"/>
              </a:ext>
            </a:extLst>
          </p:cNvPr>
          <p:cNvSpPr/>
          <p:nvPr/>
        </p:nvSpPr>
        <p:spPr>
          <a:xfrm>
            <a:off x="4525348" y="3499984"/>
            <a:ext cx="796212" cy="478971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Write Request</a:t>
            </a:r>
            <a:endParaRPr lang="en-IL" sz="9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776A385-CDC3-4D82-A56A-EBD52FBACB3E}"/>
              </a:ext>
            </a:extLst>
          </p:cNvPr>
          <p:cNvSpPr/>
          <p:nvPr/>
        </p:nvSpPr>
        <p:spPr>
          <a:xfrm>
            <a:off x="2127379" y="3429000"/>
            <a:ext cx="796212" cy="478971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Write Request</a:t>
            </a:r>
            <a:endParaRPr lang="en-IL" sz="900" dirty="0"/>
          </a:p>
        </p:txBody>
      </p:sp>
      <p:sp>
        <p:nvSpPr>
          <p:cNvPr id="13" name="Star: 12 Points 12">
            <a:extLst>
              <a:ext uri="{FF2B5EF4-FFF2-40B4-BE49-F238E27FC236}">
                <a16:creationId xmlns:a16="http://schemas.microsoft.com/office/drawing/2014/main" id="{AE696689-37FC-468A-8273-8A2274DB9938}"/>
              </a:ext>
            </a:extLst>
          </p:cNvPr>
          <p:cNvSpPr/>
          <p:nvPr/>
        </p:nvSpPr>
        <p:spPr>
          <a:xfrm>
            <a:off x="2184559" y="3010086"/>
            <a:ext cx="681852" cy="576572"/>
          </a:xfrm>
          <a:prstGeom prst="star1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Tag Hit</a:t>
            </a:r>
            <a:endParaRPr lang="en-IL" sz="800" dirty="0"/>
          </a:p>
        </p:txBody>
      </p:sp>
      <p:sp>
        <p:nvSpPr>
          <p:cNvPr id="14" name="Star: 12 Points 13">
            <a:extLst>
              <a:ext uri="{FF2B5EF4-FFF2-40B4-BE49-F238E27FC236}">
                <a16:creationId xmlns:a16="http://schemas.microsoft.com/office/drawing/2014/main" id="{D0B7C951-0599-4C58-A320-CD22A879B860}"/>
              </a:ext>
            </a:extLst>
          </p:cNvPr>
          <p:cNvSpPr/>
          <p:nvPr/>
        </p:nvSpPr>
        <p:spPr>
          <a:xfrm>
            <a:off x="3541338" y="1829908"/>
            <a:ext cx="911682" cy="670999"/>
          </a:xfrm>
          <a:prstGeom prst="star1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Aloc</a:t>
            </a:r>
            <a:br>
              <a:rPr lang="en-US" sz="1050" dirty="0"/>
            </a:br>
            <a:r>
              <a:rPr lang="en-US" sz="1050" dirty="0"/>
              <a:t>Entry</a:t>
            </a:r>
            <a:endParaRPr lang="en-IL" sz="1050" dirty="0"/>
          </a:p>
        </p:txBody>
      </p:sp>
      <p:sp>
        <p:nvSpPr>
          <p:cNvPr id="15" name="Star: 12 Points 14">
            <a:extLst>
              <a:ext uri="{FF2B5EF4-FFF2-40B4-BE49-F238E27FC236}">
                <a16:creationId xmlns:a16="http://schemas.microsoft.com/office/drawing/2014/main" id="{DF7EF8F8-2D72-42C5-9128-D4C055B2110C}"/>
              </a:ext>
            </a:extLst>
          </p:cNvPr>
          <p:cNvSpPr/>
          <p:nvPr/>
        </p:nvSpPr>
        <p:spPr>
          <a:xfrm>
            <a:off x="3615235" y="1918191"/>
            <a:ext cx="911682" cy="670999"/>
          </a:xfrm>
          <a:prstGeom prst="star12">
            <a:avLst/>
          </a:prstGeom>
          <a:solidFill>
            <a:srgbClr val="F54629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De-</a:t>
            </a:r>
            <a:r>
              <a:rPr lang="en-US" sz="1050" dirty="0" err="1"/>
              <a:t>Aloc</a:t>
            </a:r>
            <a:br>
              <a:rPr lang="en-US" sz="1050" dirty="0"/>
            </a:br>
            <a:r>
              <a:rPr lang="en-US" sz="1050" dirty="0"/>
              <a:t>Entry</a:t>
            </a:r>
            <a:endParaRPr lang="en-IL" sz="105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E4BEC10-B58C-4644-A00E-1A3C8FFAA750}"/>
              </a:ext>
            </a:extLst>
          </p:cNvPr>
          <p:cNvSpPr/>
          <p:nvPr/>
        </p:nvSpPr>
        <p:spPr>
          <a:xfrm>
            <a:off x="10904144" y="1885071"/>
            <a:ext cx="894587" cy="90071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C07A207-E5FC-4710-92C5-E39D54830E86}"/>
              </a:ext>
            </a:extLst>
          </p:cNvPr>
          <p:cNvSpPr/>
          <p:nvPr/>
        </p:nvSpPr>
        <p:spPr>
          <a:xfrm>
            <a:off x="871383" y="5787781"/>
            <a:ext cx="1435717" cy="97437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959DA79-9D56-43E3-8340-DE93EFD8F8B5}"/>
              </a:ext>
            </a:extLst>
          </p:cNvPr>
          <p:cNvSpPr/>
          <p:nvPr/>
        </p:nvSpPr>
        <p:spPr>
          <a:xfrm>
            <a:off x="2396157" y="5771429"/>
            <a:ext cx="1435717" cy="97437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49FF868-9277-43E5-9C42-5287E58E532D}"/>
              </a:ext>
            </a:extLst>
          </p:cNvPr>
          <p:cNvSpPr/>
          <p:nvPr/>
        </p:nvSpPr>
        <p:spPr>
          <a:xfrm>
            <a:off x="3995404" y="5787781"/>
            <a:ext cx="1435717" cy="97437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3ADBBB1-9EAD-41BE-9AE7-38FDCCF2A623}"/>
              </a:ext>
            </a:extLst>
          </p:cNvPr>
          <p:cNvSpPr/>
          <p:nvPr/>
        </p:nvSpPr>
        <p:spPr>
          <a:xfrm>
            <a:off x="7083808" y="5787781"/>
            <a:ext cx="3002014" cy="97437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4083145-6297-4CC6-A914-1DECBA997FF4}"/>
              </a:ext>
            </a:extLst>
          </p:cNvPr>
          <p:cNvSpPr/>
          <p:nvPr/>
        </p:nvSpPr>
        <p:spPr>
          <a:xfrm>
            <a:off x="2127379" y="3425370"/>
            <a:ext cx="796212" cy="478971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Write Request</a:t>
            </a:r>
            <a:endParaRPr lang="en-IL" sz="9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045D4CE-7071-4FEF-94D4-8A7CD1C2B2AF}"/>
              </a:ext>
            </a:extLst>
          </p:cNvPr>
          <p:cNvSpPr/>
          <p:nvPr/>
        </p:nvSpPr>
        <p:spPr>
          <a:xfrm>
            <a:off x="9638528" y="1077427"/>
            <a:ext cx="894587" cy="90071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EE67A63-91ED-436C-82FE-8104F6FA2D41}"/>
              </a:ext>
            </a:extLst>
          </p:cNvPr>
          <p:cNvSpPr/>
          <p:nvPr/>
        </p:nvSpPr>
        <p:spPr>
          <a:xfrm>
            <a:off x="9685183" y="1900662"/>
            <a:ext cx="894587" cy="90071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7023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023 L 0.12214 0.00023 C 0.17695 0.00023 0.24466 -0.00301 0.24466 -0.00556 L 0.24466 -0.01135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40" y="-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3.7037E-6 L -0.08411 3.7037E-6 C -0.12174 3.7037E-6 -0.1681 0.0449 -0.1681 0.08148 L -0.1681 0.16296 " pathEditMode="relative" rAng="0" ptsTypes="AAAA">
                                      <p:cBhvr>
                                        <p:cTn id="3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11" y="8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69 L 0.01472 0.17083 C 0.01771 0.20949 0.02227 0.23056 0.02722 0.23056 C 0.03256 0.23056 0.03698 0.20949 0.03998 0.17083 L 0.05482 -0.00069 " pathEditMode="relative" rAng="0" ptsTypes="AAAAA">
                                      <p:cBhvr>
                                        <p:cTn id="5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4" y="1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7037E-6 L 0.19662 0.01019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18" y="509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7.40741E-7 L 0.00078 0.18241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9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1.11111E-6 L 0.00078 0.18241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9120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5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0046 L 0.00026 -0.08681 C 0.00026 -0.12593 -0.02292 -0.17384 -0.04167 -0.17384 L -0.0836 -0.17384 " pathEditMode="relative" rAng="0" ptsTypes="AAAA">
                                      <p:cBhvr>
                                        <p:cTn id="10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93" y="-8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2" grpId="0" animBg="1"/>
      <p:bldP spid="12" grpId="1" animBg="1"/>
      <p:bldP spid="12" grpId="2" animBg="1"/>
      <p:bldP spid="13" grpId="0" animBg="1"/>
      <p:bldP spid="13" grpId="1" animBg="1"/>
      <p:bldP spid="14" grpId="0" animBg="1"/>
      <p:bldP spid="15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4" grpId="0" animBg="1"/>
      <p:bldP spid="24" grpId="1" animBg="1"/>
      <p:bldP spid="24" grpId="2" animBg="1"/>
      <p:bldP spid="25" grpId="0" animBg="1"/>
      <p:bldP spid="25" grpId="1" animBg="1"/>
      <p:bldP spid="26" grpId="0" animBg="1"/>
      <p:bldP spid="26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5D18ECEA-66D4-4E42-9942-63A9B5BF6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605" y="1027324"/>
            <a:ext cx="3839577" cy="426820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2B3A1DBA-63FB-487C-A658-6B83FC115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616" y="616242"/>
            <a:ext cx="7354534" cy="494006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97D1F464-1382-455B-B0B8-2E1D7450DE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61" y="5572218"/>
            <a:ext cx="10060985" cy="11952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7234D6-3D3F-4D81-BBBB-2B978BC2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9" y="0"/>
            <a:ext cx="10515600" cy="67099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Read Cache Hit</a:t>
            </a:r>
            <a:endParaRPr lang="en-IL" dirty="0"/>
          </a:p>
        </p:txBody>
      </p:sp>
      <p:sp>
        <p:nvSpPr>
          <p:cNvPr id="14" name="Star: 12 Points 13">
            <a:extLst>
              <a:ext uri="{FF2B5EF4-FFF2-40B4-BE49-F238E27FC236}">
                <a16:creationId xmlns:a16="http://schemas.microsoft.com/office/drawing/2014/main" id="{D0B7C951-0599-4C58-A320-CD22A879B860}"/>
              </a:ext>
            </a:extLst>
          </p:cNvPr>
          <p:cNvSpPr/>
          <p:nvPr/>
        </p:nvSpPr>
        <p:spPr>
          <a:xfrm>
            <a:off x="3541338" y="1829908"/>
            <a:ext cx="911682" cy="670999"/>
          </a:xfrm>
          <a:prstGeom prst="star1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Aloc</a:t>
            </a:r>
            <a:br>
              <a:rPr lang="en-US" sz="1050" dirty="0"/>
            </a:br>
            <a:r>
              <a:rPr lang="en-US" sz="1050" dirty="0"/>
              <a:t>Entry</a:t>
            </a:r>
            <a:endParaRPr lang="en-IL" sz="1050" dirty="0"/>
          </a:p>
        </p:txBody>
      </p:sp>
      <p:sp>
        <p:nvSpPr>
          <p:cNvPr id="15" name="Star: 12 Points 14">
            <a:extLst>
              <a:ext uri="{FF2B5EF4-FFF2-40B4-BE49-F238E27FC236}">
                <a16:creationId xmlns:a16="http://schemas.microsoft.com/office/drawing/2014/main" id="{DF7EF8F8-2D72-42C5-9128-D4C055B2110C}"/>
              </a:ext>
            </a:extLst>
          </p:cNvPr>
          <p:cNvSpPr/>
          <p:nvPr/>
        </p:nvSpPr>
        <p:spPr>
          <a:xfrm>
            <a:off x="3595396" y="1915761"/>
            <a:ext cx="911682" cy="670999"/>
          </a:xfrm>
          <a:prstGeom prst="star12">
            <a:avLst/>
          </a:prstGeom>
          <a:solidFill>
            <a:srgbClr val="F54629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De-</a:t>
            </a:r>
            <a:r>
              <a:rPr lang="en-US" sz="1050" dirty="0" err="1"/>
              <a:t>Aloc</a:t>
            </a:r>
            <a:br>
              <a:rPr lang="en-US" sz="1050" dirty="0"/>
            </a:br>
            <a:r>
              <a:rPr lang="en-US" sz="1050" dirty="0"/>
              <a:t>Entry</a:t>
            </a:r>
            <a:endParaRPr lang="en-IL" sz="105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E4BEC10-B58C-4644-A00E-1A3C8FFAA750}"/>
              </a:ext>
            </a:extLst>
          </p:cNvPr>
          <p:cNvSpPr/>
          <p:nvPr/>
        </p:nvSpPr>
        <p:spPr>
          <a:xfrm>
            <a:off x="9049390" y="2622292"/>
            <a:ext cx="894587" cy="90071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C07A207-E5FC-4710-92C5-E39D54830E86}"/>
              </a:ext>
            </a:extLst>
          </p:cNvPr>
          <p:cNvSpPr/>
          <p:nvPr/>
        </p:nvSpPr>
        <p:spPr>
          <a:xfrm>
            <a:off x="871383" y="5787781"/>
            <a:ext cx="1435717" cy="97437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959DA79-9D56-43E3-8340-DE93EFD8F8B5}"/>
              </a:ext>
            </a:extLst>
          </p:cNvPr>
          <p:cNvSpPr/>
          <p:nvPr/>
        </p:nvSpPr>
        <p:spPr>
          <a:xfrm>
            <a:off x="2434257" y="5771429"/>
            <a:ext cx="1435717" cy="97437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49FF868-9277-43E5-9C42-5287E58E532D}"/>
              </a:ext>
            </a:extLst>
          </p:cNvPr>
          <p:cNvSpPr/>
          <p:nvPr/>
        </p:nvSpPr>
        <p:spPr>
          <a:xfrm>
            <a:off x="3995404" y="5787781"/>
            <a:ext cx="1435717" cy="97437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3ADBBB1-9EAD-41BE-9AE7-38FDCCF2A623}"/>
              </a:ext>
            </a:extLst>
          </p:cNvPr>
          <p:cNvSpPr/>
          <p:nvPr/>
        </p:nvSpPr>
        <p:spPr>
          <a:xfrm>
            <a:off x="5594651" y="5777186"/>
            <a:ext cx="1606102" cy="97437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045D4CE-7071-4FEF-94D4-8A7CD1C2B2AF}"/>
              </a:ext>
            </a:extLst>
          </p:cNvPr>
          <p:cNvSpPr/>
          <p:nvPr/>
        </p:nvSpPr>
        <p:spPr>
          <a:xfrm>
            <a:off x="9049390" y="3481940"/>
            <a:ext cx="894587" cy="90071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EE67A63-91ED-436C-82FE-8104F6FA2D41}"/>
              </a:ext>
            </a:extLst>
          </p:cNvPr>
          <p:cNvSpPr/>
          <p:nvPr/>
        </p:nvSpPr>
        <p:spPr>
          <a:xfrm>
            <a:off x="9685183" y="1900662"/>
            <a:ext cx="894587" cy="90071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A4F726D-3231-4D5C-9644-6DE049498154}"/>
              </a:ext>
            </a:extLst>
          </p:cNvPr>
          <p:cNvSpPr/>
          <p:nvPr/>
        </p:nvSpPr>
        <p:spPr>
          <a:xfrm>
            <a:off x="871383" y="2440272"/>
            <a:ext cx="2724013" cy="21741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05571378-D610-4F5A-95DA-903794A7511F}"/>
              </a:ext>
            </a:extLst>
          </p:cNvPr>
          <p:cNvSpPr/>
          <p:nvPr/>
        </p:nvSpPr>
        <p:spPr>
          <a:xfrm rot="8513789">
            <a:off x="2205351" y="3035253"/>
            <a:ext cx="1565581" cy="21741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6741B2F8-B0DF-4CCE-B03A-F34D9C29FDA8}"/>
              </a:ext>
            </a:extLst>
          </p:cNvPr>
          <p:cNvSpPr/>
          <p:nvPr/>
        </p:nvSpPr>
        <p:spPr>
          <a:xfrm rot="5400000">
            <a:off x="1475945" y="4289964"/>
            <a:ext cx="1044045" cy="21741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0906184B-CB01-4F1B-8CCB-B13DAB4800D4}"/>
              </a:ext>
            </a:extLst>
          </p:cNvPr>
          <p:cNvSpPr/>
          <p:nvPr/>
        </p:nvSpPr>
        <p:spPr>
          <a:xfrm rot="16200000">
            <a:off x="1801944" y="4289964"/>
            <a:ext cx="1044045" cy="21741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ADA5318B-6604-4F3F-9DC6-4C8F3B0A6217}"/>
              </a:ext>
            </a:extLst>
          </p:cNvPr>
          <p:cNvSpPr/>
          <p:nvPr/>
        </p:nvSpPr>
        <p:spPr>
          <a:xfrm rot="5400000">
            <a:off x="2290454" y="4289964"/>
            <a:ext cx="1044045" cy="21741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940FF263-E828-4F23-93CC-8C009312F25B}"/>
              </a:ext>
            </a:extLst>
          </p:cNvPr>
          <p:cNvSpPr/>
          <p:nvPr/>
        </p:nvSpPr>
        <p:spPr>
          <a:xfrm rot="5400000">
            <a:off x="3325265" y="4248388"/>
            <a:ext cx="1044045" cy="21741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A2CDDDAC-FCCA-4668-AFA9-12FC64A116CF}"/>
              </a:ext>
            </a:extLst>
          </p:cNvPr>
          <p:cNvSpPr/>
          <p:nvPr/>
        </p:nvSpPr>
        <p:spPr>
          <a:xfrm rot="16200000">
            <a:off x="3796949" y="4248388"/>
            <a:ext cx="1044045" cy="21741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0291EDC5-918A-4750-8DD6-76C77EEF93CE}"/>
              </a:ext>
            </a:extLst>
          </p:cNvPr>
          <p:cNvSpPr/>
          <p:nvPr/>
        </p:nvSpPr>
        <p:spPr>
          <a:xfrm rot="14311729">
            <a:off x="3792007" y="2963942"/>
            <a:ext cx="1239145" cy="21741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088A720F-77DB-472F-804D-223FB58FF73C}"/>
              </a:ext>
            </a:extLst>
          </p:cNvPr>
          <p:cNvSpPr/>
          <p:nvPr/>
        </p:nvSpPr>
        <p:spPr>
          <a:xfrm rot="11383572">
            <a:off x="827536" y="1878835"/>
            <a:ext cx="2783261" cy="21741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FA85A0C-A879-4D29-A390-7048903C42A9}"/>
              </a:ext>
            </a:extLst>
          </p:cNvPr>
          <p:cNvSpPr/>
          <p:nvPr/>
        </p:nvSpPr>
        <p:spPr>
          <a:xfrm>
            <a:off x="8209327" y="2671814"/>
            <a:ext cx="894587" cy="90071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45A1742E-40B5-476C-A2C8-C09D274B3E60}"/>
              </a:ext>
            </a:extLst>
          </p:cNvPr>
          <p:cNvSpPr/>
          <p:nvPr/>
        </p:nvSpPr>
        <p:spPr>
          <a:xfrm>
            <a:off x="8623977" y="5771429"/>
            <a:ext cx="1606102" cy="97437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Star: 12 Points 12">
            <a:extLst>
              <a:ext uri="{FF2B5EF4-FFF2-40B4-BE49-F238E27FC236}">
                <a16:creationId xmlns:a16="http://schemas.microsoft.com/office/drawing/2014/main" id="{AE696689-37FC-468A-8273-8A2274DB9938}"/>
              </a:ext>
            </a:extLst>
          </p:cNvPr>
          <p:cNvSpPr/>
          <p:nvPr/>
        </p:nvSpPr>
        <p:spPr>
          <a:xfrm>
            <a:off x="2184559" y="3010086"/>
            <a:ext cx="681852" cy="576572"/>
          </a:xfrm>
          <a:prstGeom prst="star1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Tag Hit</a:t>
            </a:r>
            <a:endParaRPr lang="en-IL" sz="800" dirty="0"/>
          </a:p>
        </p:txBody>
      </p:sp>
    </p:spTree>
    <p:extLst>
      <p:ext uri="{BB962C8B-B14F-4D97-AF65-F5344CB8AC3E}">
        <p14:creationId xmlns:p14="http://schemas.microsoft.com/office/powerpoint/2010/main" val="327122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1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2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2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5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8" dur="indefinite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3" dur="indefinite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7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2" dur="indefinite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5" grpId="0" animBg="1"/>
      <p:bldP spid="25" grpId="1" animBg="1"/>
      <p:bldP spid="26" grpId="0" animBg="1"/>
      <p:bldP spid="26" grpId="1" animBg="1"/>
      <p:bldP spid="3" grpId="0" animBg="1"/>
      <p:bldP spid="3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6" grpId="0" animBg="1"/>
      <p:bldP spid="36" grpId="1" animBg="1"/>
      <p:bldP spid="39" grpId="0" animBg="1"/>
      <p:bldP spid="39" grpId="1" animBg="1"/>
      <p:bldP spid="13" grpId="0" animBg="1"/>
      <p:bldP spid="13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5D18ECEA-66D4-4E42-9942-63A9B5BF6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605" y="1027324"/>
            <a:ext cx="3839577" cy="426820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2B3A1DBA-63FB-487C-A658-6B83FC115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616" y="616242"/>
            <a:ext cx="7354534" cy="494006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97D1F464-1382-455B-B0B8-2E1D7450DE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61" y="5572218"/>
            <a:ext cx="10060985" cy="11952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7234D6-3D3F-4D81-BBBB-2B978BC2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9" y="0"/>
            <a:ext cx="10515600" cy="67099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Read Cache Miss</a:t>
            </a:r>
            <a:endParaRPr lang="en-IL" dirty="0"/>
          </a:p>
        </p:txBody>
      </p:sp>
      <p:sp>
        <p:nvSpPr>
          <p:cNvPr id="14" name="Star: 12 Points 13">
            <a:extLst>
              <a:ext uri="{FF2B5EF4-FFF2-40B4-BE49-F238E27FC236}">
                <a16:creationId xmlns:a16="http://schemas.microsoft.com/office/drawing/2014/main" id="{D0B7C951-0599-4C58-A320-CD22A879B860}"/>
              </a:ext>
            </a:extLst>
          </p:cNvPr>
          <p:cNvSpPr/>
          <p:nvPr/>
        </p:nvSpPr>
        <p:spPr>
          <a:xfrm>
            <a:off x="3541338" y="1829908"/>
            <a:ext cx="911682" cy="670999"/>
          </a:xfrm>
          <a:prstGeom prst="star1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Aloc</a:t>
            </a:r>
            <a:br>
              <a:rPr lang="en-US" sz="1050" dirty="0"/>
            </a:br>
            <a:r>
              <a:rPr lang="en-US" sz="1050" dirty="0"/>
              <a:t>Entry</a:t>
            </a:r>
            <a:endParaRPr lang="en-IL" sz="1050" dirty="0"/>
          </a:p>
        </p:txBody>
      </p:sp>
      <p:sp>
        <p:nvSpPr>
          <p:cNvPr id="15" name="Star: 12 Points 14">
            <a:extLst>
              <a:ext uri="{FF2B5EF4-FFF2-40B4-BE49-F238E27FC236}">
                <a16:creationId xmlns:a16="http://schemas.microsoft.com/office/drawing/2014/main" id="{DF7EF8F8-2D72-42C5-9128-D4C055B2110C}"/>
              </a:ext>
            </a:extLst>
          </p:cNvPr>
          <p:cNvSpPr/>
          <p:nvPr/>
        </p:nvSpPr>
        <p:spPr>
          <a:xfrm>
            <a:off x="3595396" y="1915761"/>
            <a:ext cx="911682" cy="670999"/>
          </a:xfrm>
          <a:prstGeom prst="star12">
            <a:avLst/>
          </a:prstGeom>
          <a:solidFill>
            <a:srgbClr val="F54629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De-</a:t>
            </a:r>
            <a:r>
              <a:rPr lang="en-US" sz="1050" dirty="0" err="1"/>
              <a:t>Aloc</a:t>
            </a:r>
            <a:br>
              <a:rPr lang="en-US" sz="1050" dirty="0"/>
            </a:br>
            <a:r>
              <a:rPr lang="en-US" sz="1050" dirty="0"/>
              <a:t>Entry</a:t>
            </a:r>
            <a:endParaRPr lang="en-IL" sz="105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E4BEC10-B58C-4644-A00E-1A3C8FFAA750}"/>
              </a:ext>
            </a:extLst>
          </p:cNvPr>
          <p:cNvSpPr/>
          <p:nvPr/>
        </p:nvSpPr>
        <p:spPr>
          <a:xfrm>
            <a:off x="9049390" y="2622292"/>
            <a:ext cx="894587" cy="90071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C07A207-E5FC-4710-92C5-E39D54830E86}"/>
              </a:ext>
            </a:extLst>
          </p:cNvPr>
          <p:cNvSpPr/>
          <p:nvPr/>
        </p:nvSpPr>
        <p:spPr>
          <a:xfrm>
            <a:off x="871383" y="5787781"/>
            <a:ext cx="1435717" cy="97437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959DA79-9D56-43E3-8340-DE93EFD8F8B5}"/>
              </a:ext>
            </a:extLst>
          </p:cNvPr>
          <p:cNvSpPr/>
          <p:nvPr/>
        </p:nvSpPr>
        <p:spPr>
          <a:xfrm>
            <a:off x="2434257" y="5771429"/>
            <a:ext cx="1435717" cy="97437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49FF868-9277-43E5-9C42-5287E58E532D}"/>
              </a:ext>
            </a:extLst>
          </p:cNvPr>
          <p:cNvSpPr/>
          <p:nvPr/>
        </p:nvSpPr>
        <p:spPr>
          <a:xfrm>
            <a:off x="3995404" y="5787781"/>
            <a:ext cx="1435717" cy="97437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3ADBBB1-9EAD-41BE-9AE7-38FDCCF2A623}"/>
              </a:ext>
            </a:extLst>
          </p:cNvPr>
          <p:cNvSpPr/>
          <p:nvPr/>
        </p:nvSpPr>
        <p:spPr>
          <a:xfrm>
            <a:off x="5594651" y="5777186"/>
            <a:ext cx="1606102" cy="97437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045D4CE-7071-4FEF-94D4-8A7CD1C2B2AF}"/>
              </a:ext>
            </a:extLst>
          </p:cNvPr>
          <p:cNvSpPr/>
          <p:nvPr/>
        </p:nvSpPr>
        <p:spPr>
          <a:xfrm>
            <a:off x="9049390" y="3481940"/>
            <a:ext cx="894587" cy="90071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EE67A63-91ED-436C-82FE-8104F6FA2D41}"/>
              </a:ext>
            </a:extLst>
          </p:cNvPr>
          <p:cNvSpPr/>
          <p:nvPr/>
        </p:nvSpPr>
        <p:spPr>
          <a:xfrm>
            <a:off x="9685183" y="1900662"/>
            <a:ext cx="894587" cy="90071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A4F726D-3231-4D5C-9644-6DE049498154}"/>
              </a:ext>
            </a:extLst>
          </p:cNvPr>
          <p:cNvSpPr/>
          <p:nvPr/>
        </p:nvSpPr>
        <p:spPr>
          <a:xfrm>
            <a:off x="871383" y="2440272"/>
            <a:ext cx="2724013" cy="21741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05571378-D610-4F5A-95DA-903794A7511F}"/>
              </a:ext>
            </a:extLst>
          </p:cNvPr>
          <p:cNvSpPr/>
          <p:nvPr/>
        </p:nvSpPr>
        <p:spPr>
          <a:xfrm rot="8513789">
            <a:off x="2205351" y="3035253"/>
            <a:ext cx="1565581" cy="21741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6741B2F8-B0DF-4CCE-B03A-F34D9C29FDA8}"/>
              </a:ext>
            </a:extLst>
          </p:cNvPr>
          <p:cNvSpPr/>
          <p:nvPr/>
        </p:nvSpPr>
        <p:spPr>
          <a:xfrm rot="5400000">
            <a:off x="1475945" y="4289964"/>
            <a:ext cx="1044045" cy="21741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0906184B-CB01-4F1B-8CCB-B13DAB4800D4}"/>
              </a:ext>
            </a:extLst>
          </p:cNvPr>
          <p:cNvSpPr/>
          <p:nvPr/>
        </p:nvSpPr>
        <p:spPr>
          <a:xfrm rot="16200000">
            <a:off x="1801944" y="4289964"/>
            <a:ext cx="1044045" cy="21741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ADA5318B-6604-4F3F-9DC6-4C8F3B0A6217}"/>
              </a:ext>
            </a:extLst>
          </p:cNvPr>
          <p:cNvSpPr/>
          <p:nvPr/>
        </p:nvSpPr>
        <p:spPr>
          <a:xfrm rot="5400000">
            <a:off x="2290454" y="4289964"/>
            <a:ext cx="1044045" cy="21741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940FF263-E828-4F23-93CC-8C009312F25B}"/>
              </a:ext>
            </a:extLst>
          </p:cNvPr>
          <p:cNvSpPr/>
          <p:nvPr/>
        </p:nvSpPr>
        <p:spPr>
          <a:xfrm rot="5400000">
            <a:off x="3325265" y="4248388"/>
            <a:ext cx="1044045" cy="21741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A2CDDDAC-FCCA-4668-AFA9-12FC64A116CF}"/>
              </a:ext>
            </a:extLst>
          </p:cNvPr>
          <p:cNvSpPr/>
          <p:nvPr/>
        </p:nvSpPr>
        <p:spPr>
          <a:xfrm rot="16200000">
            <a:off x="3796949" y="4248388"/>
            <a:ext cx="1044045" cy="21741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0291EDC5-918A-4750-8DD6-76C77EEF93CE}"/>
              </a:ext>
            </a:extLst>
          </p:cNvPr>
          <p:cNvSpPr/>
          <p:nvPr/>
        </p:nvSpPr>
        <p:spPr>
          <a:xfrm rot="14311729">
            <a:off x="3792007" y="2963942"/>
            <a:ext cx="1239145" cy="21741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088A720F-77DB-472F-804D-223FB58FF73C}"/>
              </a:ext>
            </a:extLst>
          </p:cNvPr>
          <p:cNvSpPr/>
          <p:nvPr/>
        </p:nvSpPr>
        <p:spPr>
          <a:xfrm rot="10297695">
            <a:off x="965583" y="1714227"/>
            <a:ext cx="2810664" cy="21741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FA85A0C-A879-4D29-A390-7048903C42A9}"/>
              </a:ext>
            </a:extLst>
          </p:cNvPr>
          <p:cNvSpPr/>
          <p:nvPr/>
        </p:nvSpPr>
        <p:spPr>
          <a:xfrm>
            <a:off x="9049389" y="4284744"/>
            <a:ext cx="894587" cy="90071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45A1742E-40B5-476C-A2C8-C09D274B3E60}"/>
              </a:ext>
            </a:extLst>
          </p:cNvPr>
          <p:cNvSpPr/>
          <p:nvPr/>
        </p:nvSpPr>
        <p:spPr>
          <a:xfrm>
            <a:off x="8623977" y="5771429"/>
            <a:ext cx="1606102" cy="97437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Star: 12 Points 12">
            <a:extLst>
              <a:ext uri="{FF2B5EF4-FFF2-40B4-BE49-F238E27FC236}">
                <a16:creationId xmlns:a16="http://schemas.microsoft.com/office/drawing/2014/main" id="{AE696689-37FC-468A-8273-8A2274DB9938}"/>
              </a:ext>
            </a:extLst>
          </p:cNvPr>
          <p:cNvSpPr/>
          <p:nvPr/>
        </p:nvSpPr>
        <p:spPr>
          <a:xfrm>
            <a:off x="2184559" y="3010086"/>
            <a:ext cx="681852" cy="576572"/>
          </a:xfrm>
          <a:prstGeom prst="star1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Tag Hit</a:t>
            </a:r>
            <a:endParaRPr lang="en-IL" sz="8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AB8DB4E-130E-27C3-7380-91C4C4916AB6}"/>
              </a:ext>
            </a:extLst>
          </p:cNvPr>
          <p:cNvSpPr/>
          <p:nvPr/>
        </p:nvSpPr>
        <p:spPr>
          <a:xfrm>
            <a:off x="10198528" y="4213192"/>
            <a:ext cx="894587" cy="90071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4AEBFB7-3137-1B7B-8487-A06EABEE6D02}"/>
              </a:ext>
            </a:extLst>
          </p:cNvPr>
          <p:cNvSpPr/>
          <p:nvPr/>
        </p:nvSpPr>
        <p:spPr>
          <a:xfrm>
            <a:off x="10198527" y="3384714"/>
            <a:ext cx="894587" cy="90071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0142D74-8B2E-3DAC-0624-E7505CDE1D95}"/>
              </a:ext>
            </a:extLst>
          </p:cNvPr>
          <p:cNvSpPr/>
          <p:nvPr/>
        </p:nvSpPr>
        <p:spPr>
          <a:xfrm>
            <a:off x="10198527" y="2642346"/>
            <a:ext cx="894587" cy="90071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A672408-DC52-7E89-B921-F4B28E0400A5}"/>
              </a:ext>
            </a:extLst>
          </p:cNvPr>
          <p:cNvSpPr/>
          <p:nvPr/>
        </p:nvSpPr>
        <p:spPr>
          <a:xfrm rot="19372766">
            <a:off x="5037699" y="2753417"/>
            <a:ext cx="1668054" cy="21741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94C2B43-7263-A861-10D6-30A9DF39B9A4}"/>
              </a:ext>
            </a:extLst>
          </p:cNvPr>
          <p:cNvSpPr/>
          <p:nvPr/>
        </p:nvSpPr>
        <p:spPr>
          <a:xfrm rot="10800000">
            <a:off x="4036507" y="1612496"/>
            <a:ext cx="2779984" cy="21741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BA22E72-BAD6-08F5-899B-63E99C8A63B8}"/>
              </a:ext>
            </a:extLst>
          </p:cNvPr>
          <p:cNvSpPr/>
          <p:nvPr/>
        </p:nvSpPr>
        <p:spPr>
          <a:xfrm rot="8513789">
            <a:off x="2392006" y="2983997"/>
            <a:ext cx="1565581" cy="21741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3284729-F329-FE10-0DBE-B998C2CD4ED5}"/>
              </a:ext>
            </a:extLst>
          </p:cNvPr>
          <p:cNvSpPr/>
          <p:nvPr/>
        </p:nvSpPr>
        <p:spPr>
          <a:xfrm rot="5400000">
            <a:off x="1556458" y="4280573"/>
            <a:ext cx="1044045" cy="21741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213FEEF-583D-22D4-81CD-EE8E50F2221F}"/>
              </a:ext>
            </a:extLst>
          </p:cNvPr>
          <p:cNvSpPr/>
          <p:nvPr/>
        </p:nvSpPr>
        <p:spPr>
          <a:xfrm rot="16200000">
            <a:off x="1882457" y="4280573"/>
            <a:ext cx="1044045" cy="21741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16AFEAA-9D50-8533-7119-287A4F6C3AD2}"/>
              </a:ext>
            </a:extLst>
          </p:cNvPr>
          <p:cNvSpPr/>
          <p:nvPr/>
        </p:nvSpPr>
        <p:spPr>
          <a:xfrm rot="5400000">
            <a:off x="2370967" y="4280573"/>
            <a:ext cx="1044045" cy="21741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26A75594-0A27-20B0-A1CC-95D1613D8D9C}"/>
              </a:ext>
            </a:extLst>
          </p:cNvPr>
          <p:cNvSpPr/>
          <p:nvPr/>
        </p:nvSpPr>
        <p:spPr>
          <a:xfrm rot="5400000">
            <a:off x="3405778" y="4238997"/>
            <a:ext cx="1044045" cy="21741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D752A2C5-03D6-4EB0-484C-FCD37B3B109D}"/>
              </a:ext>
            </a:extLst>
          </p:cNvPr>
          <p:cNvSpPr/>
          <p:nvPr/>
        </p:nvSpPr>
        <p:spPr>
          <a:xfrm rot="16200000">
            <a:off x="3877462" y="4238997"/>
            <a:ext cx="1044045" cy="21741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A183C15E-B6AE-D879-AF35-F02F5EAC512E}"/>
              </a:ext>
            </a:extLst>
          </p:cNvPr>
          <p:cNvSpPr/>
          <p:nvPr/>
        </p:nvSpPr>
        <p:spPr>
          <a:xfrm rot="5400000">
            <a:off x="4390756" y="4238996"/>
            <a:ext cx="1044045" cy="21741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2625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1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2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2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5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8" dur="indefinite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3" dur="indefinite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1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1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2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7" dur="indefinite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5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8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4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2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0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3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1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5" grpId="0" animBg="1"/>
      <p:bldP spid="25" grpId="1" animBg="1"/>
      <p:bldP spid="26" grpId="0" animBg="1"/>
      <p:bldP spid="26" grpId="1" animBg="1"/>
      <p:bldP spid="3" grpId="0" animBg="1"/>
      <p:bldP spid="3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6" grpId="0" animBg="1"/>
      <p:bldP spid="36" grpId="1" animBg="1"/>
      <p:bldP spid="39" grpId="0" animBg="1"/>
      <p:bldP spid="39" grpId="1" animBg="1"/>
      <p:bldP spid="13" grpId="0" animBg="1"/>
      <p:bldP spid="1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04B63-A01B-4CD7-950E-FC938982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452" y="211027"/>
            <a:ext cx="6903719" cy="959125"/>
          </a:xfrm>
        </p:spPr>
        <p:txBody>
          <a:bodyPr anchor="b">
            <a:normAutofit fontScale="90000"/>
          </a:bodyPr>
          <a:lstStyle/>
          <a:p>
            <a:r>
              <a:rPr lang="en-US" sz="5400" dirty="0"/>
              <a:t>Pipe Stages &amp; Outcomes</a:t>
            </a:r>
            <a:endParaRPr lang="en-IL" sz="5400" dirty="0"/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DB3FA85D-77B9-187C-73E5-892FF7E33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 lnSpcReduction="10000"/>
          </a:bodyPr>
          <a:lstStyle/>
          <a:p>
            <a:r>
              <a:rPr lang="en-US" sz="2000" dirty="0"/>
              <a:t>The Pipe has 6 Steps </a:t>
            </a:r>
            <a:br>
              <a:rPr lang="en-US" sz="2000" dirty="0"/>
            </a:br>
            <a:r>
              <a:rPr lang="en-US" sz="2000" dirty="0"/>
              <a:t>in 2-6 Pipe Stages. (Implementation Specific)</a:t>
            </a:r>
          </a:p>
          <a:p>
            <a:r>
              <a:rPr lang="en-US" sz="2000" dirty="0"/>
              <a:t>3 Types of Lookup request:</a:t>
            </a:r>
            <a:br>
              <a:rPr lang="en-US" sz="2000" dirty="0"/>
            </a:br>
            <a:r>
              <a:rPr lang="en-US" sz="1600" dirty="0"/>
              <a:t>(1) Read (2) Write (3) Fill</a:t>
            </a:r>
          </a:p>
          <a:p>
            <a:r>
              <a:rPr lang="en-US" sz="2000" dirty="0"/>
              <a:t>8 Possible Flows in the Pipe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BF1142-F943-413F-8CF9-888EBC49F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086" y="1545623"/>
            <a:ext cx="8145050" cy="491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9709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FED55-15CD-0A25-CF28-C9F8963ED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Concepts – we want to discuss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28E96-2322-5BA3-4B0E-EA4E66242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824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Cache Associativity:</a:t>
            </a:r>
          </a:p>
          <a:p>
            <a:r>
              <a:rPr lang="en-US" dirty="0"/>
              <a:t>Direct Mapping</a:t>
            </a:r>
          </a:p>
          <a:p>
            <a:r>
              <a:rPr lang="en-US" dirty="0"/>
              <a:t>Fully associative</a:t>
            </a:r>
          </a:p>
          <a:p>
            <a:r>
              <a:rPr lang="en-US" dirty="0"/>
              <a:t>16/8/4-way associative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Physical Memory address – DDR RAM</a:t>
            </a:r>
          </a:p>
          <a:p>
            <a:r>
              <a:rPr lang="en-US" dirty="0"/>
              <a:t>TAG, SET, Offset, Way, CL</a:t>
            </a:r>
          </a:p>
          <a:p>
            <a:r>
              <a:rPr lang="en-US" dirty="0"/>
              <a:t>MESI</a:t>
            </a:r>
          </a:p>
          <a:p>
            <a:r>
              <a:rPr lang="en-US" dirty="0"/>
              <a:t>Snoops – Example: </a:t>
            </a:r>
            <a:r>
              <a:rPr lang="en-US" dirty="0" err="1"/>
              <a:t>SnpInv</a:t>
            </a:r>
            <a:r>
              <a:rPr lang="en-US" dirty="0"/>
              <a:t>, </a:t>
            </a:r>
            <a:r>
              <a:rPr lang="en-US" dirty="0" err="1"/>
              <a:t>SnpRd</a:t>
            </a:r>
            <a:r>
              <a:rPr lang="en-US" dirty="0"/>
              <a:t>, </a:t>
            </a:r>
            <a:r>
              <a:rPr lang="en-US" dirty="0" err="1"/>
              <a:t>SnpData</a:t>
            </a:r>
            <a:r>
              <a:rPr lang="en-US" dirty="0"/>
              <a:t>, </a:t>
            </a:r>
          </a:p>
          <a:p>
            <a:r>
              <a:rPr lang="en-US" dirty="0"/>
              <a:t>Partial Write</a:t>
            </a:r>
          </a:p>
          <a:p>
            <a:r>
              <a:rPr lang="en-US" dirty="0"/>
              <a:t>Fill</a:t>
            </a:r>
          </a:p>
          <a:p>
            <a:r>
              <a:rPr lang="en-US" dirty="0"/>
              <a:t>Prefetch</a:t>
            </a:r>
          </a:p>
          <a:p>
            <a:r>
              <a:rPr lang="en-US" dirty="0"/>
              <a:t>Silent Evict , Clean Evict ,Dirty Evict</a:t>
            </a:r>
          </a:p>
          <a:p>
            <a:r>
              <a:rPr lang="en-US" dirty="0"/>
              <a:t>Write Back</a:t>
            </a:r>
          </a:p>
          <a:p>
            <a:r>
              <a:rPr lang="en-US" dirty="0"/>
              <a:t>Clean Data forwarding</a:t>
            </a:r>
          </a:p>
          <a:p>
            <a:r>
              <a:rPr lang="en-US" dirty="0"/>
              <a:t>Cache 2 Cache </a:t>
            </a:r>
            <a:r>
              <a:rPr lang="en-US" dirty="0" err="1"/>
              <a:t>forwaring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010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575A6-641F-87B6-512F-D5D8336A8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structure 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691ED3-6410-9930-A511-88E271AB2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350" y="1637460"/>
            <a:ext cx="7127499" cy="485541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A008A72-C7C9-EBEE-5517-E8C7E42C8854}"/>
              </a:ext>
            </a:extLst>
          </p:cNvPr>
          <p:cNvSpPr/>
          <p:nvPr/>
        </p:nvSpPr>
        <p:spPr>
          <a:xfrm>
            <a:off x="10609729" y="1624012"/>
            <a:ext cx="1183340" cy="423218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3CBF984-7D49-73EA-B51F-E619ABC7C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151" y="1825625"/>
            <a:ext cx="413619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Far Memory:</a:t>
            </a:r>
            <a:br>
              <a:rPr lang="en-US" b="1" dirty="0"/>
            </a:br>
            <a:r>
              <a:rPr lang="en-US" dirty="0"/>
              <a:t>From cache point of view -</a:t>
            </a:r>
            <a:br>
              <a:rPr lang="en-US" b="1" dirty="0"/>
            </a:br>
            <a:r>
              <a:rPr lang="en-US" dirty="0"/>
              <a:t>The “full” data structure.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 higher level of cache</a:t>
            </a:r>
          </a:p>
          <a:p>
            <a:pPr>
              <a:buFontTx/>
              <a:buChar char="-"/>
            </a:pPr>
            <a:r>
              <a:rPr lang="en-US" dirty="0"/>
              <a:t>DDR (DRAM)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May be distributed memory.</a:t>
            </a:r>
          </a:p>
        </p:txBody>
      </p:sp>
    </p:spTree>
    <p:extLst>
      <p:ext uri="{BB962C8B-B14F-4D97-AF65-F5344CB8AC3E}">
        <p14:creationId xmlns:p14="http://schemas.microsoft.com/office/powerpoint/2010/main" val="412556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575A6-641F-87B6-512F-D5D8336A8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structure 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691ED3-6410-9930-A511-88E271AB2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350" y="1637460"/>
            <a:ext cx="7127499" cy="485541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A008A72-C7C9-EBEE-5517-E8C7E42C8854}"/>
              </a:ext>
            </a:extLst>
          </p:cNvPr>
          <p:cNvSpPr/>
          <p:nvPr/>
        </p:nvSpPr>
        <p:spPr>
          <a:xfrm>
            <a:off x="6005566" y="2070847"/>
            <a:ext cx="4395733" cy="213808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FB862E6-F168-A8A7-EDD4-D2A47341B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151" y="1825625"/>
            <a:ext cx="413619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Transaction Queue (TQ)</a:t>
            </a:r>
            <a:br>
              <a:rPr lang="en-US" b="1" dirty="0"/>
            </a:br>
            <a:endParaRPr lang="en-US" b="1" dirty="0"/>
          </a:p>
          <a:p>
            <a:pPr marL="0" indent="0">
              <a:buNone/>
            </a:pPr>
            <a:r>
              <a:rPr lang="en-US" dirty="0"/>
              <a:t>Follows the “life cycle” of transactions.</a:t>
            </a:r>
            <a:br>
              <a:rPr lang="en-US" dirty="0"/>
            </a:br>
            <a:r>
              <a:rPr lang="en-US" dirty="0"/>
              <a:t>Classic implementation is FSM per entry.</a:t>
            </a:r>
          </a:p>
        </p:txBody>
      </p:sp>
    </p:spTree>
    <p:extLst>
      <p:ext uri="{BB962C8B-B14F-4D97-AF65-F5344CB8AC3E}">
        <p14:creationId xmlns:p14="http://schemas.microsoft.com/office/powerpoint/2010/main" val="2133111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575A6-641F-87B6-512F-D5D8336A8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structure 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691ED3-6410-9930-A511-88E271AB2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350" y="1637460"/>
            <a:ext cx="7127499" cy="485541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A008A72-C7C9-EBEE-5517-E8C7E42C8854}"/>
              </a:ext>
            </a:extLst>
          </p:cNvPr>
          <p:cNvSpPr/>
          <p:nvPr/>
        </p:nvSpPr>
        <p:spPr>
          <a:xfrm>
            <a:off x="6314849" y="5411412"/>
            <a:ext cx="1148270" cy="92887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604C6F6-217E-E11C-5A49-9FCA99709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151" y="1825625"/>
            <a:ext cx="413619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Tag Array</a:t>
            </a:r>
            <a:br>
              <a:rPr lang="en-US" b="1" dirty="0"/>
            </a:br>
            <a:endParaRPr lang="en-US" b="1" dirty="0"/>
          </a:p>
          <a:p>
            <a:pPr marL="0" indent="0">
              <a:buNone/>
            </a:pPr>
            <a:r>
              <a:rPr lang="en-US" dirty="0"/>
              <a:t>Maps the full Physical memory to the cache structure.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924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575A6-641F-87B6-512F-D5D8336A8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structure 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691ED3-6410-9930-A511-88E271AB2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350" y="1637460"/>
            <a:ext cx="7127499" cy="485541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A008A72-C7C9-EBEE-5517-E8C7E42C8854}"/>
              </a:ext>
            </a:extLst>
          </p:cNvPr>
          <p:cNvSpPr/>
          <p:nvPr/>
        </p:nvSpPr>
        <p:spPr>
          <a:xfrm>
            <a:off x="7948666" y="5446058"/>
            <a:ext cx="1531510" cy="86733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E8264-1DF7-85A4-6326-F3177A266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151" y="1825625"/>
            <a:ext cx="413619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Data Cache Array</a:t>
            </a:r>
            <a:br>
              <a:rPr lang="en-US" b="1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256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575A6-641F-87B6-512F-D5D8336A8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structure 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691ED3-6410-9930-A511-88E271AB2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350" y="1637460"/>
            <a:ext cx="7127499" cy="485541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A008A72-C7C9-EBEE-5517-E8C7E42C8854}"/>
              </a:ext>
            </a:extLst>
          </p:cNvPr>
          <p:cNvSpPr/>
          <p:nvPr/>
        </p:nvSpPr>
        <p:spPr>
          <a:xfrm>
            <a:off x="6348466" y="4625788"/>
            <a:ext cx="3716658" cy="64545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F90FB-4A55-F93F-9B04-6315D8E2C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151" y="1825625"/>
            <a:ext cx="413619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Cache Pipe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970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12</TotalTime>
  <Words>4087</Words>
  <Application>Microsoft Office PowerPoint</Application>
  <PresentationFormat>Widescreen</PresentationFormat>
  <Paragraphs>614</Paragraphs>
  <Slides>45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Bookman Old Style</vt:lpstr>
      <vt:lpstr>Calibri</vt:lpstr>
      <vt:lpstr>Rockwell</vt:lpstr>
      <vt:lpstr>Trebuchet MS</vt:lpstr>
      <vt:lpstr>Damask</vt:lpstr>
      <vt:lpstr>Cache Concepts</vt:lpstr>
      <vt:lpstr>Cache Concepts – we want to discuss </vt:lpstr>
      <vt:lpstr>But first:</vt:lpstr>
      <vt:lpstr>Cache structure example</vt:lpstr>
      <vt:lpstr>Cache structure example</vt:lpstr>
      <vt:lpstr>Cache structure example</vt:lpstr>
      <vt:lpstr>Cache structure example</vt:lpstr>
      <vt:lpstr>Cache structure example</vt:lpstr>
      <vt:lpstr>Cache structure example</vt:lpstr>
      <vt:lpstr>Cache</vt:lpstr>
      <vt:lpstr>Cache</vt:lpstr>
      <vt:lpstr>Cache</vt:lpstr>
      <vt:lpstr>Cache</vt:lpstr>
      <vt:lpstr>Cache</vt:lpstr>
      <vt:lpstr>Cache</vt:lpstr>
      <vt:lpstr>Cache</vt:lpstr>
      <vt:lpstr>Cache</vt:lpstr>
      <vt:lpstr>Cache</vt:lpstr>
      <vt:lpstr>Cache</vt:lpstr>
      <vt:lpstr>Cache</vt:lpstr>
      <vt:lpstr>Cache</vt:lpstr>
      <vt:lpstr>Cache</vt:lpstr>
      <vt:lpstr>Cache</vt:lpstr>
      <vt:lpstr>Cache</vt:lpstr>
      <vt:lpstr>Cache</vt:lpstr>
      <vt:lpstr>Cache</vt:lpstr>
      <vt:lpstr>Cache</vt:lpstr>
      <vt:lpstr>Cache</vt:lpstr>
      <vt:lpstr>Cache - Example</vt:lpstr>
      <vt:lpstr>Cache - Example</vt:lpstr>
      <vt:lpstr>Cache - Example</vt:lpstr>
      <vt:lpstr>Cache - Example</vt:lpstr>
      <vt:lpstr>Cache - Example</vt:lpstr>
      <vt:lpstr>Cache - Example</vt:lpstr>
      <vt:lpstr>Cache - Example</vt:lpstr>
      <vt:lpstr>Block Diagram</vt:lpstr>
      <vt:lpstr>Block Diagram</vt:lpstr>
      <vt:lpstr>TQ Entry State Machine:</vt:lpstr>
      <vt:lpstr>TQ Entry State Machine:</vt:lpstr>
      <vt:lpstr>TQ Entry State Machine:</vt:lpstr>
      <vt:lpstr>Write Cache Hit</vt:lpstr>
      <vt:lpstr>Read Cache Hit</vt:lpstr>
      <vt:lpstr>Read Cache Miss</vt:lpstr>
      <vt:lpstr>Pipe Stages &amp; Outcomes</vt:lpstr>
      <vt:lpstr>Cache Concepts – we want to discuss </vt:lpstr>
    </vt:vector>
  </TitlesOfParts>
  <Company>NVIDIA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Cache Concepts</dc:title>
  <dc:creator>Amichai Ben David</dc:creator>
  <cp:lastModifiedBy>Amichai Ben David</cp:lastModifiedBy>
  <cp:revision>1</cp:revision>
  <dcterms:created xsi:type="dcterms:W3CDTF">2022-11-22T10:30:59Z</dcterms:created>
  <dcterms:modified xsi:type="dcterms:W3CDTF">2022-11-22T10:43:47Z</dcterms:modified>
</cp:coreProperties>
</file>