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6" r:id="rId19"/>
    <p:sldId id="277" r:id="rId20"/>
    <p:sldId id="272" r:id="rId21"/>
    <p:sldId id="278" r:id="rId22"/>
    <p:sldId id="273" r:id="rId23"/>
    <p:sldId id="27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F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5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68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00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00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830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974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05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51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58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67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2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9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90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1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0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42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25D5-E709-4EC6-B6E6-D0C0C76D03A7}" type="datetimeFigureOut">
              <a:rPr lang="zh-TW" altLang="en-US" smtClean="0"/>
              <a:t>2019/12/28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833F69-4A8E-4A99-BFED-11103AE0D6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87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AES Encryption System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b="1" dirty="0">
                <a:solidFill>
                  <a:schemeClr val="tx1"/>
                </a:solidFill>
              </a:rPr>
              <a:t>第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5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組</a:t>
            </a:r>
            <a:r>
              <a:rPr lang="zh-TW" altLang="en-US" sz="2000" b="1" dirty="0">
                <a:solidFill>
                  <a:schemeClr val="tx1"/>
                </a:solidFill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陳翔宇</a:t>
            </a:r>
            <a:r>
              <a:rPr lang="zh-TW" altLang="en-US" sz="2000" b="1" dirty="0">
                <a:solidFill>
                  <a:schemeClr val="tx1"/>
                </a:solidFill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黃柏華</a:t>
            </a:r>
            <a:r>
              <a:rPr lang="zh-TW" altLang="en-US" sz="2000" b="1" dirty="0">
                <a:solidFill>
                  <a:schemeClr val="tx1"/>
                </a:solidFill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黃柏</a:t>
            </a:r>
            <a:r>
              <a:rPr lang="zh-TW" altLang="en-US" sz="2000" b="1" dirty="0">
                <a:solidFill>
                  <a:schemeClr val="tx1"/>
                </a:solidFill>
              </a:rPr>
              <a:t>豪</a:t>
            </a:r>
          </a:p>
        </p:txBody>
      </p:sp>
    </p:spTree>
    <p:extLst>
      <p:ext uri="{BB962C8B-B14F-4D97-AF65-F5344CB8AC3E}">
        <p14:creationId xmlns:p14="http://schemas.microsoft.com/office/powerpoint/2010/main" val="41423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1011" y="793967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Round Key Generation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9080" y="1662184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一開始使用者輸入一個</a:t>
            </a:r>
            <a:r>
              <a:rPr lang="en-US" altLang="zh-TW" sz="2400" dirty="0" smtClean="0"/>
              <a:t>128bits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Key</a:t>
            </a:r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接下來產生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Round Key</a:t>
            </a:r>
            <a:r>
              <a:rPr lang="zh-TW" altLang="en-US" sz="2400" dirty="0" smtClean="0"/>
              <a:t>，分別在每個</a:t>
            </a:r>
            <a:r>
              <a:rPr lang="en-US" altLang="zh-TW" sz="2400" dirty="0" smtClean="0"/>
              <a:t>Round</a:t>
            </a:r>
            <a:r>
              <a:rPr lang="zh-TW" altLang="en-US" sz="2400" dirty="0"/>
              <a:t>中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有</a:t>
            </a:r>
            <a:r>
              <a:rPr lang="zh-TW" altLang="en-US" sz="2400" dirty="0"/>
              <a:t>兩</a:t>
            </a:r>
            <a:r>
              <a:rPr lang="zh-TW" altLang="en-US" sz="2400" dirty="0" smtClean="0"/>
              <a:t>個步驟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產生係數</a:t>
            </a:r>
            <a:r>
              <a:rPr lang="en-US" altLang="zh-TW" sz="2400" dirty="0" smtClean="0"/>
              <a:t>G(</a:t>
            </a:r>
            <a:r>
              <a:rPr lang="en-US" altLang="zh-TW" sz="2400" dirty="0" err="1" smtClean="0"/>
              <a:t>RotWord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SubBytes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XOR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Rcon)</a:t>
            </a:r>
          </a:p>
          <a:p>
            <a:pPr marL="0" indent="0"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                </a:t>
            </a:r>
            <a:r>
              <a:rPr lang="zh-TW" altLang="en-US" sz="2400" dirty="0" smtClean="0"/>
              <a:t>利用</a:t>
            </a:r>
            <a:r>
              <a:rPr lang="en-US" altLang="zh-TW" sz="2400" dirty="0" smtClean="0"/>
              <a:t>G</a:t>
            </a:r>
            <a:r>
              <a:rPr lang="zh-TW" altLang="en-US" sz="2400" dirty="0" smtClean="0"/>
              <a:t>生成新的</a:t>
            </a:r>
            <a:r>
              <a:rPr lang="en-US" altLang="zh-TW" sz="2400" dirty="0" smtClean="0"/>
              <a:t>Round Key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2313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212" y="645922"/>
            <a:ext cx="8596668" cy="13208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產生係數</a:t>
            </a:r>
            <a:r>
              <a:rPr lang="en-US" altLang="zh-TW" dirty="0" smtClean="0">
                <a:solidFill>
                  <a:srgbClr val="0070C0"/>
                </a:solidFill>
              </a:rPr>
              <a:t>G(</a:t>
            </a:r>
            <a:r>
              <a:rPr lang="en-US" altLang="zh-TW" dirty="0" err="1" smtClean="0">
                <a:solidFill>
                  <a:srgbClr val="0070C0"/>
                </a:solidFill>
              </a:rPr>
              <a:t>RotWord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8491" y="1551020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複製</a:t>
            </a:r>
            <a:r>
              <a:rPr lang="en-US" altLang="zh-TW" sz="2400" dirty="0" smtClean="0"/>
              <a:t>Wi-1</a:t>
            </a:r>
            <a:r>
              <a:rPr lang="zh-TW" altLang="en-US" sz="2400" dirty="0" smtClean="0"/>
              <a:t>，向上</a:t>
            </a:r>
            <a:r>
              <a:rPr lang="en-US" altLang="zh-TW" sz="2400" dirty="0" smtClean="0"/>
              <a:t>Rotate 1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86223"/>
              </p:ext>
            </p:extLst>
          </p:nvPr>
        </p:nvGraphicFramePr>
        <p:xfrm>
          <a:off x="4791547" y="3251575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B7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45018"/>
              </p:ext>
            </p:extLst>
          </p:nvPr>
        </p:nvGraphicFramePr>
        <p:xfrm>
          <a:off x="2448591" y="3251575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K0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K3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K7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K8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K11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K15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cxnSp>
        <p:nvCxnSpPr>
          <p:cNvPr id="9" name="直線接點 8"/>
          <p:cNvCxnSpPr/>
          <p:nvPr/>
        </p:nvCxnSpPr>
        <p:spPr>
          <a:xfrm>
            <a:off x="4791547" y="3103795"/>
            <a:ext cx="0" cy="2650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5098780" y="2815541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870192" y="242761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</a:t>
            </a:r>
            <a:endParaRPr lang="zh-TW" altLang="en-US" b="1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2758771" y="2816380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420377" y="242806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Wi-4</a:t>
            </a:r>
            <a:endParaRPr lang="zh-TW" altLang="en-US" b="1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453153" y="2811713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114759" y="24233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Wi-1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306890" y="243173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……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699288" y="241652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……</a:t>
            </a:r>
            <a:endParaRPr lang="zh-TW" altLang="en-US" b="1" dirty="0"/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6836083" y="2804446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62174" y="242805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Wi+3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448591" y="5776795"/>
            <a:ext cx="227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previous round key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5032936" y="577679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new round key</a:t>
            </a:r>
          </a:p>
        </p:txBody>
      </p:sp>
    </p:spTree>
    <p:extLst>
      <p:ext uri="{BB962C8B-B14F-4D97-AF65-F5344CB8AC3E}">
        <p14:creationId xmlns:p14="http://schemas.microsoft.com/office/powerpoint/2010/main" val="3710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產生係數</a:t>
            </a:r>
            <a:r>
              <a:rPr lang="en-US" altLang="zh-TW" dirty="0" smtClean="0">
                <a:solidFill>
                  <a:srgbClr val="0070C0"/>
                </a:solidFill>
              </a:rPr>
              <a:t>G(</a:t>
            </a:r>
            <a:r>
              <a:rPr lang="en-US" altLang="zh-TW" dirty="0" err="1" smtClean="0">
                <a:solidFill>
                  <a:srgbClr val="0070C0"/>
                </a:solidFill>
              </a:rPr>
              <a:t>SubBytes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6862" y="1579057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這</a:t>
            </a:r>
            <a:r>
              <a:rPr lang="zh-TW" altLang="en-US" sz="2400" dirty="0"/>
              <a:t>四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依照</a:t>
            </a:r>
            <a:r>
              <a:rPr lang="en-US" altLang="zh-TW" sz="2400" dirty="0" err="1" smtClean="0"/>
              <a:t>Rijndael</a:t>
            </a:r>
            <a:r>
              <a:rPr lang="en-US" altLang="zh-TW" sz="2400" dirty="0" smtClean="0"/>
              <a:t> s-box</a:t>
            </a:r>
            <a:r>
              <a:rPr lang="zh-TW" altLang="en-US" sz="2400" dirty="0" smtClean="0"/>
              <a:t>進行轉換</a:t>
            </a:r>
            <a:endParaRPr lang="en-US" altLang="zh-TW" sz="2400" dirty="0" smtClean="0"/>
          </a:p>
        </p:txBody>
      </p:sp>
      <p:pic>
        <p:nvPicPr>
          <p:cNvPr id="10" name="圖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502" y="2517284"/>
            <a:ext cx="5611698" cy="3671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7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產生係數</a:t>
            </a:r>
            <a:r>
              <a:rPr lang="en-US" altLang="zh-TW" dirty="0" smtClean="0">
                <a:solidFill>
                  <a:srgbClr val="0070C0"/>
                </a:solidFill>
              </a:rPr>
              <a:t>G(XOR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Rcon)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6862" y="1579057"/>
            <a:ext cx="9187102" cy="4230616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這</a:t>
            </a:r>
            <a:r>
              <a:rPr lang="zh-TW" altLang="en-US" sz="2400" dirty="0"/>
              <a:t>四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與當前</a:t>
            </a:r>
            <a:r>
              <a:rPr lang="en-US" altLang="zh-TW" sz="2400" dirty="0" smtClean="0"/>
              <a:t>Round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Rcon</a:t>
            </a:r>
            <a:r>
              <a:rPr lang="zh-TW" altLang="en-US" sz="2400" dirty="0" smtClean="0"/>
              <a:t>做</a:t>
            </a:r>
            <a:r>
              <a:rPr lang="en-US" altLang="zh-TW" sz="2400" dirty="0" smtClean="0"/>
              <a:t>XOR</a:t>
            </a:r>
            <a:r>
              <a:rPr lang="zh-TW" altLang="en-US" sz="2400" dirty="0" smtClean="0"/>
              <a:t>，可得四個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的係數</a:t>
            </a:r>
            <a:r>
              <a:rPr lang="en-US" altLang="zh-TW" sz="2400" dirty="0" smtClean="0"/>
              <a:t>G</a:t>
            </a:r>
            <a:endParaRPr lang="en-US" altLang="zh-TW" sz="2400" dirty="0"/>
          </a:p>
          <a:p>
            <a:r>
              <a:rPr lang="zh-TW" altLang="en-US" sz="2400" dirty="0" smtClean="0"/>
              <a:t>十個</a:t>
            </a:r>
            <a:r>
              <a:rPr lang="en-US" altLang="zh-TW" sz="2400" dirty="0" smtClean="0"/>
              <a:t>Round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Rcon</a:t>
            </a:r>
            <a:r>
              <a:rPr lang="zh-TW" altLang="en-US" sz="2400" dirty="0" smtClean="0"/>
              <a:t>如下</a:t>
            </a:r>
            <a:r>
              <a:rPr lang="en-US" altLang="zh-TW" sz="2400" dirty="0" smtClean="0"/>
              <a:t>: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97761"/>
              </p:ext>
            </p:extLst>
          </p:nvPr>
        </p:nvGraphicFramePr>
        <p:xfrm>
          <a:off x="3740728" y="2646434"/>
          <a:ext cx="2623128" cy="371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571546199"/>
                    </a:ext>
                  </a:extLst>
                </a:gridCol>
                <a:gridCol w="1505528">
                  <a:extLst>
                    <a:ext uri="{9D8B030D-6E8A-4147-A177-3AD203B41FA5}">
                      <a16:colId xmlns:a16="http://schemas.microsoft.com/office/drawing/2014/main" val="3968712960"/>
                    </a:ext>
                  </a:extLst>
                </a:gridCol>
              </a:tblGrid>
              <a:tr h="308998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Round</a:t>
                      </a:r>
                      <a:endParaRPr lang="zh-TW" alt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Rcon</a:t>
                      </a:r>
                      <a:endParaRPr lang="zh-TW" alt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516690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00000001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79195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00000010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831107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00000100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03779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00001000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212923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00010000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52473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00100000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188270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01000000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537347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10000000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45961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00011011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80038"/>
                  </a:ext>
                </a:extLst>
              </a:tr>
              <a:tr h="308998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00110110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71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13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537476"/>
            <a:ext cx="8596668" cy="13208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產生新的</a:t>
            </a:r>
            <a:r>
              <a:rPr lang="en-US" altLang="zh-TW" dirty="0" smtClean="0">
                <a:solidFill>
                  <a:srgbClr val="0070C0"/>
                </a:solidFill>
              </a:rPr>
              <a:t>Round Key</a:t>
            </a:r>
            <a:endParaRPr lang="zh-TW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87265" y="1294769"/>
                <a:ext cx="9187102" cy="423061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Wi+3=Wi-1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 smtClean="0"/>
                  <a:t>Wi-2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 smtClean="0"/>
                  <a:t>Wi-3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 smtClean="0"/>
                  <a:t>Wi-4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 smtClean="0"/>
                  <a:t>G</a:t>
                </a:r>
              </a:p>
              <a:p>
                <a:r>
                  <a:rPr lang="en-US" altLang="zh-TW" sz="2400" dirty="0" smtClean="0"/>
                  <a:t>Wi+2=Wi-2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/>
                  <a:t>Wi-3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/>
                  <a:t>Wi-4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/>
                  <a:t>G</a:t>
                </a:r>
              </a:p>
              <a:p>
                <a:r>
                  <a:rPr lang="en-US" altLang="zh-TW" sz="2400" dirty="0" smtClean="0"/>
                  <a:t>Wi+1=Wi-3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/>
                  <a:t>Wi-4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/>
                  <a:t>G</a:t>
                </a:r>
              </a:p>
              <a:p>
                <a:r>
                  <a:rPr lang="en-US" altLang="zh-TW" sz="2400" dirty="0" smtClean="0"/>
                  <a:t>Wi</a:t>
                </a:r>
                <a:r>
                  <a:rPr lang="zh-TW" altLang="en-US" sz="2400" dirty="0" smtClean="0"/>
                  <a:t>   </a:t>
                </a:r>
                <a:r>
                  <a:rPr lang="en-US" altLang="zh-TW" sz="2400" dirty="0" smtClean="0"/>
                  <a:t>=Wi-4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altLang="zh-TW" sz="2400" dirty="0"/>
                  <a:t>G</a:t>
                </a:r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7265" y="1294769"/>
                <a:ext cx="9187102" cy="4230616"/>
              </a:xfrm>
              <a:blipFill>
                <a:blip r:embed="rId2"/>
                <a:stretch>
                  <a:fillRect l="-531" t="-11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39651"/>
              </p:ext>
            </p:extLst>
          </p:nvPr>
        </p:nvGraphicFramePr>
        <p:xfrm>
          <a:off x="4597584" y="4101321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B7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16904"/>
              </p:ext>
            </p:extLst>
          </p:nvPr>
        </p:nvGraphicFramePr>
        <p:xfrm>
          <a:off x="2254628" y="4101321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K0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K3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K7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K8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K11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K15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4597584" y="3953541"/>
            <a:ext cx="0" cy="2650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4904817" y="3665287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676229" y="32773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</a:t>
            </a:r>
            <a:endParaRPr lang="zh-TW" altLang="en-US" b="1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2564808" y="3666126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226414" y="327780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Wi-4</a:t>
            </a:r>
            <a:endParaRPr lang="zh-TW" altLang="en-US" b="1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4259190" y="3661459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920796" y="32731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Wi-1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112927" y="328147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……</a:t>
            </a:r>
            <a:endParaRPr lang="zh-TW" altLang="en-US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505325" y="326626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……</a:t>
            </a:r>
            <a:endParaRPr lang="zh-TW" altLang="en-US" b="1" dirty="0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6642120" y="3654192"/>
            <a:ext cx="381" cy="38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268211" y="327780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Wi+3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717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AES</a:t>
            </a:r>
            <a:r>
              <a:rPr lang="zh-TW" altLang="en-US" dirty="0" smtClean="0">
                <a:solidFill>
                  <a:srgbClr val="0070C0"/>
                </a:solidFill>
              </a:rPr>
              <a:t>架構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9698" y="1532875"/>
            <a:ext cx="2943320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Encryption:</a:t>
            </a:r>
            <a:r>
              <a:rPr lang="zh-TW" altLang="en-US" sz="2400" dirty="0" smtClean="0"/>
              <a:t>由上而下共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組相同電路，除了第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組沒有</a:t>
            </a:r>
            <a:r>
              <a:rPr lang="en-US" altLang="zh-TW" sz="2400" dirty="0" err="1" smtClean="0"/>
              <a:t>MixColumn</a:t>
            </a: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00" y="683130"/>
            <a:ext cx="5441394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AES</a:t>
            </a:r>
            <a:r>
              <a:rPr lang="zh-TW" altLang="en-US" dirty="0" smtClean="0">
                <a:solidFill>
                  <a:srgbClr val="0070C0"/>
                </a:solidFill>
              </a:rPr>
              <a:t>架構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9698" y="1532875"/>
            <a:ext cx="30818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Decryption:</a:t>
            </a:r>
            <a:r>
              <a:rPr lang="zh-TW" altLang="en-US" sz="2400" dirty="0" smtClean="0"/>
              <a:t>由上而下共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組相同電路，除了第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組沒有</a:t>
            </a:r>
            <a:r>
              <a:rPr lang="en-US" altLang="zh-TW" sz="2400" dirty="0" err="1" smtClean="0"/>
              <a:t>InvMixColumn</a:t>
            </a:r>
            <a:endParaRPr lang="en-US" altLang="zh-TW" sz="24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38" y="551406"/>
            <a:ext cx="5563082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Equivalent Transform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6862" y="1579057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10</a:t>
            </a:r>
            <a:r>
              <a:rPr lang="zh-TW" altLang="en-US" sz="2400" dirty="0" smtClean="0"/>
              <a:t>組電路占用的面積太大，且這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組幾乎都是相同功能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	=&gt;</a:t>
            </a:r>
            <a:r>
              <a:rPr lang="zh-TW" altLang="en-US" sz="2400" dirty="0" smtClean="0"/>
              <a:t>採用</a:t>
            </a:r>
            <a:r>
              <a:rPr lang="en-US" altLang="zh-TW" sz="2400" dirty="0" smtClean="0"/>
              <a:t>Iterative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Decomposition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62" y="3213011"/>
            <a:ext cx="8116003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Equivalent Transform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6862" y="1579057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Encryption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77" y="2095668"/>
            <a:ext cx="7132938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0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Equivalent Transform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6862" y="1579057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Decryption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4" y="2003930"/>
            <a:ext cx="8461929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407" y="673126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AES</a:t>
            </a:r>
            <a:r>
              <a:rPr lang="zh-TW" altLang="en-US" dirty="0" smtClean="0">
                <a:solidFill>
                  <a:srgbClr val="0070C0"/>
                </a:solidFill>
              </a:rPr>
              <a:t>介紹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0534" y="1562473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明文、密文、密</a:t>
            </a:r>
            <a:r>
              <a:rPr lang="zh-TW" altLang="en-US" sz="2400" dirty="0"/>
              <a:t>鑰</a:t>
            </a:r>
            <a:r>
              <a:rPr lang="zh-TW" altLang="en-US" sz="2400" dirty="0" smtClean="0"/>
              <a:t>、對稱運算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088977" y="2503444"/>
            <a:ext cx="2142836" cy="1726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70C0"/>
                </a:solidFill>
              </a:rPr>
              <a:t>Encryption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8977" y="4355919"/>
            <a:ext cx="2142836" cy="1726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rgbClr val="0070C0"/>
                </a:solidFill>
              </a:rPr>
              <a:t>Decryption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608388" y="2969532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608388" y="3563961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608387" y="4811258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608386" y="5392261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231813" y="3270480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231813" y="5126241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212032" y="2769477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plaintext</a:t>
            </a:r>
            <a:endParaRPr lang="zh-TW" altLang="en-US" sz="20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59473" y="4613496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ciphertext</a:t>
            </a:r>
            <a:endParaRPr lang="zh-TW" altLang="en-US" sz="2000" b="1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3094182" y="2835564"/>
            <a:ext cx="184727" cy="2493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163953" y="3404965"/>
            <a:ext cx="184727" cy="2493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156278" y="4673141"/>
            <a:ext cx="184727" cy="2493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156277" y="5233393"/>
            <a:ext cx="184727" cy="2493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827886" y="3117467"/>
            <a:ext cx="184727" cy="2493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6827886" y="4969942"/>
            <a:ext cx="184727" cy="2493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840692" y="3290424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k</a:t>
            </a:r>
            <a:r>
              <a:rPr lang="en-US" altLang="zh-TW" sz="2000" b="1" dirty="0" smtClean="0"/>
              <a:t>ey</a:t>
            </a:r>
            <a:endParaRPr lang="zh-TW" altLang="en-US" sz="20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840692" y="5082665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k</a:t>
            </a:r>
            <a:r>
              <a:rPr lang="en-US" altLang="zh-TW" sz="2000" b="1" dirty="0" smtClean="0"/>
              <a:t>ey</a:t>
            </a:r>
            <a:endParaRPr lang="zh-TW" altLang="en-US" sz="20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820294" y="3004855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ciphertext</a:t>
            </a:r>
            <a:endParaRPr lang="zh-TW" altLang="en-US" sz="2000" b="1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913393" y="4843298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plaintext</a:t>
            </a:r>
            <a:endParaRPr lang="zh-TW" altLang="en-US" sz="2000" b="1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897459" y="3078820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128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868188" y="2473959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128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901778" y="4290880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128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929831" y="4917140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128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6601892" y="2751285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128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83887" y="4593676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</a:rPr>
              <a:t>128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2147" y="489167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Pynq-z2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resource utilization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9080" y="1385093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4183</a:t>
            </a:r>
            <a:r>
              <a:rPr lang="zh-TW" altLang="en-US" sz="2400" dirty="0"/>
              <a:t>個</a:t>
            </a:r>
            <a:r>
              <a:rPr lang="en-US" altLang="zh-TW" sz="2400" dirty="0" smtClean="0"/>
              <a:t>LUT(7.86%)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60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LUT</a:t>
            </a:r>
            <a:r>
              <a:rPr lang="zh-TW" altLang="en-US" sz="2400" dirty="0" smtClean="0"/>
              <a:t>用於</a:t>
            </a:r>
            <a:r>
              <a:rPr lang="en-US" altLang="zh-TW" sz="2400" dirty="0" smtClean="0"/>
              <a:t>Distributed RAM(0.34%)</a:t>
            </a:r>
          </a:p>
          <a:p>
            <a:pPr marL="0" indent="0">
              <a:buNone/>
            </a:pPr>
            <a:r>
              <a:rPr lang="zh-TW" altLang="en-US" sz="2400" dirty="0" smtClean="0"/>
              <a:t>    </a:t>
            </a:r>
            <a:r>
              <a:rPr lang="en-US" altLang="zh-TW" sz="2400" dirty="0" smtClean="0"/>
              <a:t>2889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Flip-Flop(2.72%)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BUFG(3.13%)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43" y="2866115"/>
            <a:ext cx="6934005" cy="250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8944" y="498403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Pynq-z2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resource utilization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1371" y="1283493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Setup time slack = 0.133ns</a:t>
            </a:r>
          </a:p>
          <a:p>
            <a:r>
              <a:rPr lang="en-US" altLang="zh-TW" sz="2400" dirty="0" smtClean="0"/>
              <a:t>Total on-chip power = 1.481W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89" y="2391495"/>
            <a:ext cx="7050583" cy="19418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88" y="4333354"/>
            <a:ext cx="7050583" cy="24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遭遇的問題</a:t>
            </a:r>
            <a:endParaRPr lang="zh-TW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66862" y="1579057"/>
                <a:ext cx="8771466" cy="3880773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 smtClean="0"/>
                  <a:t>做</a:t>
                </a:r>
                <a:r>
                  <a:rPr lang="en-US" altLang="zh-TW" sz="2400" dirty="0" err="1" smtClean="0"/>
                  <a:t>MixColumn</a:t>
                </a:r>
                <a:r>
                  <a:rPr lang="zh-TW" altLang="en-US" sz="2400" dirty="0" smtClean="0"/>
                  <a:t>的加法與乘法時，每個</a:t>
                </a:r>
                <a:r>
                  <a:rPr lang="en-US" altLang="zh-TW" sz="2400" dirty="0" smtClean="0"/>
                  <a:t>Byte</a:t>
                </a:r>
                <a:r>
                  <a:rPr lang="zh-TW" altLang="en-US" sz="2400" dirty="0" smtClean="0"/>
                  <a:t>都是</a:t>
                </a:r>
                <a:r>
                  <a:rPr lang="en-US" altLang="zh-TW" sz="2400" dirty="0" smtClean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)</a:t>
                </a:r>
                <a:r>
                  <a:rPr lang="zh-TW" altLang="en-US" sz="2400" dirty="0" smtClean="0"/>
                  <a:t>的元素，</a:t>
                </a:r>
                <a:endParaRPr lang="en-US" altLang="zh-TW" sz="2400" dirty="0" smtClean="0"/>
              </a:p>
              <a:p>
                <a:r>
                  <a:rPr lang="zh-TW" altLang="en-US" sz="2400" dirty="0" smtClean="0"/>
                  <a:t>同一欄的</a:t>
                </a:r>
                <a:r>
                  <a:rPr lang="en-US" altLang="zh-TW" sz="2400" dirty="0" smtClean="0"/>
                  <a:t>4</a:t>
                </a:r>
                <a:r>
                  <a:rPr lang="zh-TW" altLang="en-US" sz="2400" dirty="0" smtClean="0"/>
                  <a:t>個</a:t>
                </a:r>
                <a:r>
                  <a:rPr lang="en-US" altLang="zh-TW" sz="2400" dirty="0" smtClean="0"/>
                  <a:t>Byte</a:t>
                </a:r>
                <a:r>
                  <a:rPr lang="zh-TW" altLang="en-US" sz="2400" dirty="0" smtClean="0"/>
                  <a:t>形成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，乘上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並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</a:rPr>
                      <m:t>以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作為</m:t>
                    </m:r>
                  </m:oMath>
                </a14:m>
                <a:r>
                  <a:rPr lang="en-US" altLang="zh-TW" sz="2400" dirty="0" smtClean="0"/>
                  <a:t>modulo</a:t>
                </a:r>
                <a:r>
                  <a:rPr lang="zh-TW" altLang="en-US" sz="2400" dirty="0" smtClean="0"/>
                  <a:t>，</a:t>
                </a:r>
                <a:r>
                  <a:rPr lang="zh-TW" altLang="en-US" sz="2400" dirty="0"/>
                  <a:t>可</a:t>
                </a:r>
                <a:r>
                  <a:rPr lang="zh-TW" altLang="en-US" sz="2400" dirty="0" smtClean="0"/>
                  <a:t>得下圖矩陣</a:t>
                </a:r>
                <a:endParaRPr lang="en-US" altLang="zh-TW" sz="24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6862" y="1579057"/>
                <a:ext cx="8771466" cy="3880773"/>
              </a:xfrm>
              <a:blipFill>
                <a:blip r:embed="rId2"/>
                <a:stretch>
                  <a:fillRect l="-556" t="-1256" r="-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917" y="3694183"/>
            <a:ext cx="5091751" cy="21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遭遇的問題</a:t>
            </a:r>
            <a:endParaRPr lang="zh-TW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41988" y="1505166"/>
                <a:ext cx="9260993" cy="388077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MixColumn</a:t>
                </a:r>
                <a:r>
                  <a:rPr lang="zh-TW" altLang="en-US" sz="2400" dirty="0" smtClean="0"/>
                  <a:t>的加法</a:t>
                </a:r>
                <a:r>
                  <a:rPr lang="en-US" altLang="zh-TW" sz="2400" dirty="0" smtClean="0"/>
                  <a:t>:XOR</a:t>
                </a:r>
              </a:p>
              <a:p>
                <a:r>
                  <a:rPr lang="en-US" altLang="zh-TW" sz="2400" dirty="0" smtClean="0"/>
                  <a:t>MixColumn</a:t>
                </a:r>
                <a:r>
                  <a:rPr lang="zh-TW" altLang="en-US" sz="2400" dirty="0" smtClean="0"/>
                  <a:t>的乘法</a:t>
                </a:r>
                <a:r>
                  <a:rPr lang="en-US" altLang="zh-TW" sz="2400" dirty="0" smtClean="0"/>
                  <a:t>:</a:t>
                </a:r>
                <a:r>
                  <a:rPr lang="zh-TW" altLang="en-US" sz="2400" dirty="0" smtClean="0"/>
                  <a:t>假設一個</a:t>
                </a:r>
                <a:r>
                  <a:rPr lang="en-US" altLang="zh-TW" sz="2400" dirty="0" smtClean="0"/>
                  <a:t>Byte</a:t>
                </a:r>
                <a:r>
                  <a:rPr lang="zh-TW" altLang="en-US" sz="2400" dirty="0" smtClean="0"/>
                  <a:t>的</a:t>
                </a:r>
                <a:r>
                  <a:rPr lang="en-US" altLang="zh-TW" sz="2400" dirty="0" smtClean="0"/>
                  <a:t>8</a:t>
                </a:r>
                <a:r>
                  <a:rPr lang="zh-TW" altLang="en-US" sz="2400" dirty="0" smtClean="0"/>
                  <a:t>個</a:t>
                </a:r>
                <a:r>
                  <a:rPr lang="en-US" altLang="zh-TW" sz="2400" dirty="0" smtClean="0"/>
                  <a:t>bit</a:t>
                </a:r>
                <a:r>
                  <a:rPr lang="zh-TW" altLang="en-US" sz="2400" dirty="0" smtClean="0"/>
                  <a:t>以多項式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表示，由於</a:t>
                </a:r>
                <a:r>
                  <a:rPr lang="en-US" altLang="zh-TW" sz="2400" dirty="0" smtClean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)=GF(2)/(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400" dirty="0" smtClean="0"/>
                  <a:t>)</a:t>
                </a:r>
                <a:r>
                  <a:rPr lang="zh-TW" altLang="en-US" sz="2400" dirty="0" smtClean="0"/>
                  <a:t>，因此進位時等同於加上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en-US" sz="2400" dirty="0" smtClean="0"/>
                  <a:t>，也就是</a:t>
                </a:r>
                <a:r>
                  <a:rPr lang="en-US" altLang="zh-TW" sz="2400" dirty="0" smtClean="0"/>
                  <a:t>00011011</a:t>
                </a:r>
              </a:p>
              <a:p>
                <a:endParaRPr lang="en-US" altLang="zh-TW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/(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400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988" y="1505166"/>
                <a:ext cx="9260993" cy="3880773"/>
              </a:xfrm>
              <a:blipFill>
                <a:blip r:embed="rId2"/>
                <a:stretch>
                  <a:fillRect l="-527" t="-1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5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5126" y="683130"/>
            <a:ext cx="8596668" cy="1320800"/>
          </a:xfrm>
        </p:spPr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6862" y="1579057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Encryption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Decryption</a:t>
            </a:r>
            <a:r>
              <a:rPr lang="zh-TW" altLang="en-US" sz="2400" dirty="0" smtClean="0"/>
              <a:t>皆需要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，沒有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的話難以進行</a:t>
            </a:r>
            <a:r>
              <a:rPr lang="en-US" altLang="zh-TW" sz="2400" dirty="0" smtClean="0"/>
              <a:t>Decryption</a:t>
            </a:r>
            <a:r>
              <a:rPr lang="zh-TW" altLang="en-US" sz="2400" dirty="0" smtClean="0"/>
              <a:t>，因此難以破</a:t>
            </a:r>
            <a:r>
              <a:rPr lang="zh-TW" altLang="en-US" sz="2400" dirty="0"/>
              <a:t>解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使用到的</a:t>
            </a:r>
            <a:r>
              <a:rPr lang="en-US" altLang="zh-TW" sz="2400" dirty="0" smtClean="0"/>
              <a:t>FPGA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resources</a:t>
            </a:r>
            <a:r>
              <a:rPr lang="zh-TW" altLang="en-US" sz="2400" dirty="0" smtClean="0"/>
              <a:t>的比例不多</a:t>
            </a:r>
            <a:r>
              <a:rPr lang="en-US" altLang="zh-TW" sz="2400" dirty="0" smtClean="0"/>
              <a:t>(LUT: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7.86%)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0778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0534" y="831273"/>
            <a:ext cx="8596668" cy="13208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系統設計流程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0534" y="1883497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AES</a:t>
            </a:r>
            <a:r>
              <a:rPr lang="zh-TW" altLang="en-US" sz="2400" dirty="0" smtClean="0"/>
              <a:t>演算法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AES</a:t>
            </a:r>
            <a:r>
              <a:rPr lang="zh-TW" altLang="en-US" sz="2400" dirty="0" smtClean="0"/>
              <a:t>架構</a:t>
            </a:r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Equivalent Transform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57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861" y="508778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AES </a:t>
            </a:r>
            <a:r>
              <a:rPr lang="zh-TW" altLang="en-US" dirty="0" smtClean="0">
                <a:solidFill>
                  <a:srgbClr val="0070C0"/>
                </a:solidFill>
              </a:rPr>
              <a:t>演算法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0606" y="129236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輸入的</a:t>
            </a:r>
            <a:r>
              <a:rPr lang="en-US" altLang="zh-TW" sz="2400" dirty="0" smtClean="0"/>
              <a:t>128bits</a:t>
            </a:r>
            <a:r>
              <a:rPr lang="zh-TW" altLang="en-US" sz="2400" dirty="0" smtClean="0"/>
              <a:t>，以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為單位排列</a:t>
            </a:r>
            <a:endParaRPr lang="en-US" altLang="zh-TW" sz="2400" dirty="0" smtClean="0"/>
          </a:p>
          <a:p>
            <a:r>
              <a:rPr lang="zh-TW" altLang="en-US" sz="2400" dirty="0" smtClean="0"/>
              <a:t>採用</a:t>
            </a:r>
            <a:r>
              <a:rPr lang="en-US" altLang="zh-TW" sz="2400" dirty="0" smtClean="0"/>
              <a:t>ECB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mode(Electronic Codebook mode)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8511"/>
              </p:ext>
            </p:extLst>
          </p:nvPr>
        </p:nvGraphicFramePr>
        <p:xfrm>
          <a:off x="2946400" y="2558471"/>
          <a:ext cx="42856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418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1071418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863795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B2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B3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863795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B4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B5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B6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B7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863795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B8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B9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B10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B11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863795"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B12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B13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B14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B15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0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0248" y="581530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AES Encryption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5043" y="1241930"/>
            <a:ext cx="8771466" cy="3880773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AddRoundKey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SubBytes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ShiftRows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MixColumn</a:t>
            </a:r>
            <a:r>
              <a:rPr lang="zh-TW" altLang="en-US" sz="2400" dirty="0" smtClean="0"/>
              <a:t>四種運算</a:t>
            </a:r>
            <a:endParaRPr lang="en-US" altLang="zh-TW" sz="2400" dirty="0" smtClean="0"/>
          </a:p>
          <a:p>
            <a:r>
              <a:rPr lang="zh-TW" altLang="en-US" sz="2400" dirty="0" smtClean="0"/>
              <a:t>共有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Round</a:t>
            </a:r>
            <a:r>
              <a:rPr lang="zh-TW" altLang="en-US" sz="2400" dirty="0" smtClean="0"/>
              <a:t>、分別有</a:t>
            </a:r>
            <a:r>
              <a:rPr lang="en-US" altLang="zh-TW" sz="2400" dirty="0" smtClean="0"/>
              <a:t>10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Round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10" y="2152073"/>
            <a:ext cx="5978544" cy="445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4" y="877094"/>
            <a:ext cx="8596668" cy="13208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AddRoundKey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5952" y="1745311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輸入的</a:t>
            </a:r>
            <a:r>
              <a:rPr lang="en-US" altLang="zh-TW" sz="2400" dirty="0" smtClean="0"/>
              <a:t>128bits</a:t>
            </a:r>
            <a:r>
              <a:rPr lang="zh-TW" altLang="en-US" sz="2400" dirty="0" smtClean="0"/>
              <a:t>與當前</a:t>
            </a:r>
            <a:r>
              <a:rPr lang="en-US" altLang="zh-TW" sz="2400" dirty="0" smtClean="0"/>
              <a:t>Round key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128bits</a:t>
            </a:r>
            <a:r>
              <a:rPr lang="zh-TW" altLang="en-US" sz="2400" dirty="0" smtClean="0"/>
              <a:t>做</a:t>
            </a:r>
            <a:r>
              <a:rPr lang="en-US" altLang="zh-TW" sz="2400" dirty="0" smtClean="0"/>
              <a:t>XOR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39643"/>
              </p:ext>
            </p:extLst>
          </p:nvPr>
        </p:nvGraphicFramePr>
        <p:xfrm>
          <a:off x="1009842" y="3084944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B0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B7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B8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B15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9716"/>
              </p:ext>
            </p:extLst>
          </p:nvPr>
        </p:nvGraphicFramePr>
        <p:xfrm>
          <a:off x="4025515" y="3084944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K0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K7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K8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K15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52016"/>
              </p:ext>
            </p:extLst>
          </p:nvPr>
        </p:nvGraphicFramePr>
        <p:xfrm>
          <a:off x="7041188" y="3084944"/>
          <a:ext cx="234295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3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58573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C0</a:t>
                      </a:r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C6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C7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C8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C9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C10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C11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C14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  <a:p>
                      <a:pPr algn="ctr"/>
                      <a:r>
                        <a:rPr lang="en-US" altLang="zh-TW" sz="1100" dirty="0" smtClean="0"/>
                        <a:t>C15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44" y="3824243"/>
            <a:ext cx="581025" cy="723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04" y="3914730"/>
            <a:ext cx="476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4" y="877094"/>
            <a:ext cx="8596668" cy="13208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SubBytes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9080" y="1662184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每一個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依照</a:t>
            </a:r>
            <a:r>
              <a:rPr lang="en-US" altLang="zh-TW" sz="2400" dirty="0" err="1" smtClean="0"/>
              <a:t>Rijndael</a:t>
            </a:r>
            <a:r>
              <a:rPr lang="en-US" altLang="zh-TW" sz="2400" dirty="0" smtClean="0"/>
              <a:t> s-box</a:t>
            </a:r>
            <a:r>
              <a:rPr lang="zh-TW" altLang="en-US" sz="2400" dirty="0" smtClean="0"/>
              <a:t>進行轉換</a:t>
            </a:r>
            <a:endParaRPr lang="en-US" altLang="zh-TW" sz="2400" dirty="0" smtClean="0"/>
          </a:p>
        </p:txBody>
      </p:sp>
      <p:pic>
        <p:nvPicPr>
          <p:cNvPr id="10" name="圖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11" y="2517284"/>
            <a:ext cx="5611698" cy="3671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1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4" y="877094"/>
            <a:ext cx="8596668" cy="13208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ShiftRows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9080" y="1662184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第一列向左移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</a:t>
            </a:r>
            <a:r>
              <a:rPr lang="zh-TW" altLang="en-US" sz="2400" dirty="0" smtClean="0"/>
              <a:t>，第二列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Bytes</a:t>
            </a:r>
            <a:r>
              <a:rPr lang="zh-TW" altLang="en-US" sz="2400" dirty="0" smtClean="0"/>
              <a:t>，第三列</a:t>
            </a:r>
            <a:r>
              <a:rPr lang="en-US" altLang="zh-TW" sz="2400" dirty="0" smtClean="0"/>
              <a:t>3</a:t>
            </a:r>
            <a:r>
              <a:rPr lang="zh-TW" altLang="en-US" sz="2400" dirty="0" smtClean="0"/>
              <a:t>個</a:t>
            </a:r>
            <a:r>
              <a:rPr lang="en-US" altLang="zh-TW" sz="2400" dirty="0" smtClean="0"/>
              <a:t>Bytes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76990"/>
              </p:ext>
            </p:extLst>
          </p:nvPr>
        </p:nvGraphicFramePr>
        <p:xfrm>
          <a:off x="1355126" y="2781127"/>
          <a:ext cx="3311236" cy="2938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809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827809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827809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827809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734576"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B1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B2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B3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734576"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B5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B6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B7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B4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734576"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B10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B11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B8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B9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734576"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/>
                    </a:p>
                    <a:p>
                      <a:pPr algn="ctr"/>
                      <a:r>
                        <a:rPr lang="en-US" altLang="zh-TW" sz="1400" dirty="0" smtClean="0"/>
                        <a:t>B15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B12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B13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B14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 rot="10800000">
            <a:off x="4666362" y="3889881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10800000">
            <a:off x="4666362" y="4596758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10800000">
            <a:off x="4666361" y="5381849"/>
            <a:ext cx="1480589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319435" y="3689826"/>
            <a:ext cx="2770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one position left shift</a:t>
            </a:r>
            <a:endParaRPr lang="zh-TW" altLang="en-US" sz="20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19435" y="4396703"/>
            <a:ext cx="2884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two positions </a:t>
            </a:r>
            <a:r>
              <a:rPr lang="en-US" altLang="zh-TW" sz="2000" b="1" dirty="0"/>
              <a:t>left shift</a:t>
            </a:r>
            <a:endParaRPr lang="zh-TW" altLang="en-US" sz="20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19435" y="5181794"/>
            <a:ext cx="3094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three positions </a:t>
            </a:r>
            <a:r>
              <a:rPr lang="en-US" altLang="zh-TW" sz="2000" b="1" dirty="0"/>
              <a:t>left shift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68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484" y="877094"/>
            <a:ext cx="8596668" cy="1320800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MixColumns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9080" y="1662184"/>
            <a:ext cx="8771466" cy="388077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每一欄進行矩陣運算，乘上一個常數矩陣</a:t>
            </a: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80" y="3112292"/>
            <a:ext cx="5091751" cy="2178289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96293"/>
              </p:ext>
            </p:extLst>
          </p:nvPr>
        </p:nvGraphicFramePr>
        <p:xfrm>
          <a:off x="6537379" y="2982984"/>
          <a:ext cx="280807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018">
                  <a:extLst>
                    <a:ext uri="{9D8B030D-6E8A-4147-A177-3AD203B41FA5}">
                      <a16:colId xmlns:a16="http://schemas.microsoft.com/office/drawing/2014/main" val="2533268628"/>
                    </a:ext>
                  </a:extLst>
                </a:gridCol>
                <a:gridCol w="702018">
                  <a:extLst>
                    <a:ext uri="{9D8B030D-6E8A-4147-A177-3AD203B41FA5}">
                      <a16:colId xmlns:a16="http://schemas.microsoft.com/office/drawing/2014/main" val="2697102622"/>
                    </a:ext>
                  </a:extLst>
                </a:gridCol>
                <a:gridCol w="702018">
                  <a:extLst>
                    <a:ext uri="{9D8B030D-6E8A-4147-A177-3AD203B41FA5}">
                      <a16:colId xmlns:a16="http://schemas.microsoft.com/office/drawing/2014/main" val="637300717"/>
                    </a:ext>
                  </a:extLst>
                </a:gridCol>
                <a:gridCol w="702018">
                  <a:extLst>
                    <a:ext uri="{9D8B030D-6E8A-4147-A177-3AD203B41FA5}">
                      <a16:colId xmlns:a16="http://schemas.microsoft.com/office/drawing/2014/main" val="1501236749"/>
                    </a:ext>
                  </a:extLst>
                </a:gridCol>
              </a:tblGrid>
              <a:tr h="639993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B1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B2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B3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5720"/>
                  </a:ext>
                </a:extLst>
              </a:tr>
              <a:tr h="639993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B4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B5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B6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B7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44740"/>
                  </a:ext>
                </a:extLst>
              </a:tr>
              <a:tr h="639993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B8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B9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B10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B11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870319"/>
                  </a:ext>
                </a:extLst>
              </a:tr>
              <a:tr h="639993"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B12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B13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B14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/>
                    </a:p>
                    <a:p>
                      <a:pPr algn="ctr"/>
                      <a:r>
                        <a:rPr lang="en-US" altLang="zh-TW" sz="1200" dirty="0" smtClean="0"/>
                        <a:t>B15</a:t>
                      </a:r>
                      <a:endParaRPr lang="zh-TW" altLang="en-US" sz="1200" dirty="0" smtClean="0"/>
                    </a:p>
                    <a:p>
                      <a:endParaRPr lang="zh-TW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54590"/>
                  </a:ext>
                </a:extLst>
              </a:tr>
            </a:tbl>
          </a:graphicData>
        </a:graphic>
      </p:graphicFrame>
      <p:cxnSp>
        <p:nvCxnSpPr>
          <p:cNvPr id="28" name="直線接點 27"/>
          <p:cNvCxnSpPr/>
          <p:nvPr/>
        </p:nvCxnSpPr>
        <p:spPr>
          <a:xfrm flipH="1" flipV="1">
            <a:off x="7566318" y="2494370"/>
            <a:ext cx="929" cy="4076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401963" y="2494370"/>
            <a:ext cx="216435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401034" y="2494370"/>
            <a:ext cx="1858" cy="749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405</TotalTime>
  <Words>656</Words>
  <Application>Microsoft Office PowerPoint</Application>
  <PresentationFormat>寬螢幕</PresentationFormat>
  <Paragraphs>446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Arial</vt:lpstr>
      <vt:lpstr>Cambria Math</vt:lpstr>
      <vt:lpstr>Trebuchet MS</vt:lpstr>
      <vt:lpstr>Wingdings 3</vt:lpstr>
      <vt:lpstr>多面向</vt:lpstr>
      <vt:lpstr>AES Encryption System</vt:lpstr>
      <vt:lpstr>AES介紹</vt:lpstr>
      <vt:lpstr>系統設計流程</vt:lpstr>
      <vt:lpstr>AES 演算法</vt:lpstr>
      <vt:lpstr>AES Encryption</vt:lpstr>
      <vt:lpstr>AddRoundKey</vt:lpstr>
      <vt:lpstr>SubBytes</vt:lpstr>
      <vt:lpstr>ShiftRows</vt:lpstr>
      <vt:lpstr>MixColumns</vt:lpstr>
      <vt:lpstr>Round Key Generation</vt:lpstr>
      <vt:lpstr>產生係數G(RotWord)</vt:lpstr>
      <vt:lpstr>產生係數G(SubBytes)</vt:lpstr>
      <vt:lpstr>產生係數G(XOR Rcon)</vt:lpstr>
      <vt:lpstr>產生新的Round Key</vt:lpstr>
      <vt:lpstr>AES架構</vt:lpstr>
      <vt:lpstr>AES架構</vt:lpstr>
      <vt:lpstr>Equivalent Transform</vt:lpstr>
      <vt:lpstr>Equivalent Transform</vt:lpstr>
      <vt:lpstr>Equivalent Transform</vt:lpstr>
      <vt:lpstr>Pynq-z2 resource utilization</vt:lpstr>
      <vt:lpstr>Pynq-z2 resource utilization</vt:lpstr>
      <vt:lpstr>遭遇的問題</vt:lpstr>
      <vt:lpstr>遭遇的問題</vt:lpstr>
      <vt:lpstr>結論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柏豪 黃</dc:creator>
  <cp:lastModifiedBy>柏豪 黃</cp:lastModifiedBy>
  <cp:revision>74</cp:revision>
  <dcterms:created xsi:type="dcterms:W3CDTF">2019-12-27T11:23:14Z</dcterms:created>
  <dcterms:modified xsi:type="dcterms:W3CDTF">2019-12-28T09:34:32Z</dcterms:modified>
</cp:coreProperties>
</file>