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2" r:id="rId4"/>
    <p:sldId id="259" r:id="rId5"/>
    <p:sldId id="260" r:id="rId6"/>
    <p:sldId id="261" r:id="rId7"/>
    <p:sldId id="263" r:id="rId8"/>
    <p:sldId id="266" r:id="rId9"/>
    <p:sldId id="264" r:id="rId10"/>
    <p:sldId id="270" r:id="rId11"/>
    <p:sldId id="278" r:id="rId12"/>
    <p:sldId id="269" r:id="rId13"/>
    <p:sldId id="279" r:id="rId14"/>
    <p:sldId id="268" r:id="rId15"/>
    <p:sldId id="281" r:id="rId16"/>
    <p:sldId id="280" r:id="rId17"/>
    <p:sldId id="267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19D-05E6-41E9-AFD9-28394C010A82}" type="datetimeFigureOut">
              <a:rPr lang="pt-BR" smtClean="0"/>
              <a:t>29/03/2025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16403-D0B7-4E23-BCB0-D5139A598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1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AF6C-BB0D-49FF-B194-FE53F5C1E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A37B23-F712-4761-B18B-67FD38046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CE722-B3A6-4961-B6A8-CC0C0C6E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1318-57E9-4BB4-BED8-694E5789E5A0}" type="datetime1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B1265-92FE-4DC6-92C5-1CC8E7C8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8D7F0-4EE8-43BF-9BFE-780115FB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32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C2E6A-184D-4A28-A548-2E516608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38289D-5DDE-4C01-AC7F-4448A6ACE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9247E-9D50-4AAF-B110-C2C0641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E307-7E3A-4F68-93AC-62CA61EF6D3A}" type="datetime1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6407EE-0D75-4247-A298-376B6E2C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644AC-3DC1-4CC3-B42F-D1E53873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3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BA29E2-55FE-49F4-8B89-A76417580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E08980-6FD1-414D-B859-5FC51456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56C2D-DF60-4C9C-9B30-DB269517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BCFF-E6A6-4639-A9C6-C85B0F4FB21F}" type="datetime1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0D5C7-C191-4165-B64C-1189A75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68E7F-3C0C-4F0F-972D-C442E7C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18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5442A-71ED-4354-98A3-853AD520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90C59-919F-4987-892E-F8C5C3D8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35441-0C0B-4246-9C3C-E2A26A7E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10DE-E231-42C6-9F11-B29AE56FACD2}" type="datetime1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4337B2-C5DE-4688-8B20-3AC6DEB9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9468C-1CEE-474D-B6B4-695B36AD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55191-D24B-4F40-B2B5-E52756B4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E16AF-18D8-4170-9B49-7FBDFAAA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EA45C-4A91-4FD7-9D4B-84D92FCC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CC4C-6480-4774-A9A4-BC4BEC4A5F90}" type="datetime1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89B8E-F67F-4440-81ED-7E92EDD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9C3EF-5A8A-4800-B921-C36C40B8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3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9C39E-9871-4D98-BA5B-D9943ECF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E2707-8B78-42F5-983A-5DA0C8191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2518E1-3C5F-41D8-A615-3814D5638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547D6A-8B11-4636-9175-6DEB03AD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CA7F-D38C-45CA-8348-E59834DF7AAC}" type="datetime1">
              <a:rPr lang="pt-BR" smtClean="0"/>
              <a:t>29/03/2025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C482B-4D36-42B1-B505-4BB246AD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3E98B8-1423-4BCC-905E-60D7B57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0B25-4CD0-459B-A705-F6231B08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0ED28C-AD39-4659-966C-283F5083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84FE2E-3BE4-474F-A5EF-31904B33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285B58-C836-42A8-A471-51F91C870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77F0D6-4DEA-4D87-93CF-A271606F6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44DF39-C301-4FB7-9212-72588A5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86B1-1D7D-4BED-8D97-C23117C4A968}" type="datetime1">
              <a:rPr lang="pt-BR" smtClean="0"/>
              <a:t>29/03/2025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28743A-0205-4909-9310-23C082B5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0706CA-7553-4AC7-BA3B-D6464A8B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D697-0D32-4B25-86E8-3D9F8B15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985E7B-A45D-47FB-BF2C-07A87C08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B37B-27EA-4267-8D8D-077E6E9D6658}" type="datetime1">
              <a:rPr lang="pt-BR" smtClean="0"/>
              <a:t>29/03/2025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DA22F9-37C0-46B7-941B-63D04890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9551B2-82B0-4287-9F17-B7BD9F5F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0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08D9A2-788B-4EBF-B0DD-04AD0C7E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A0E2-3472-44FD-8B8C-454EDC85A0C7}" type="datetime1">
              <a:rPr lang="pt-BR" smtClean="0"/>
              <a:t>29/03/2025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96A01-7C27-4F56-95E0-63BC40B8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23AE61-5515-4C0A-9943-6FBA79CA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49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668A-BF44-49A2-8DC7-7842CFED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E64CB-6F0F-476D-B950-B699235A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3DCC47-DA49-40BD-A79A-14B5CAD7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E084EB-D728-433F-9BBC-53447F41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EED4-8E63-4121-BED6-8A3FD6FA0E48}" type="datetime1">
              <a:rPr lang="pt-BR" smtClean="0"/>
              <a:t>29/03/2025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9051B-6A00-4F95-9B0D-AE098250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958264-9FC1-48B5-9562-246C806F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28EBF-74AA-49CB-945A-E7FAAE76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DA614D-0A95-4E0B-98C2-4C4DFBC7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9D31FA-DA13-461E-96A6-367008E0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533BD6-C880-4B85-AAF0-016A2CF9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0BE-458E-444F-9501-1BD3B120C222}" type="datetime1">
              <a:rPr lang="pt-BR" smtClean="0"/>
              <a:t>29/03/2025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494519-770A-4ACC-B7BB-5C2AEB5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996B27-D346-48B0-A99E-878760B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33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9C90A1-2781-47E6-A4CB-60B6E1C3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57E8E-1D06-4832-A250-4AC6275C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4BF5D-EDAE-481F-BA68-EE0B8254A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B7D8-A2BC-400C-BC6D-C43FF3E31E8C}" type="datetime1">
              <a:rPr lang="pt-BR" smtClean="0"/>
              <a:t>29/03/2025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D7EBB-CB6C-4C4D-B2E8-936A01DCF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15ED0-474E-4075-8784-1DCA408BD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CBA3-991D-42AC-95A4-0A8700326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8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52D4-64CB-4DE8-9BA5-974762B87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7"/>
            <a:ext cx="9144000" cy="1357606"/>
          </a:xfrm>
        </p:spPr>
        <p:txBody>
          <a:bodyPr/>
          <a:lstStyle/>
          <a:p>
            <a:r>
              <a:rPr lang="pt-BR" sz="8800" dirty="0">
                <a:latin typeface="Bahnschrift SemiLight Condensed" panose="020B0502040204020203" pitchFamily="34" charset="0"/>
              </a:rPr>
              <a:t>GitHub</a:t>
            </a:r>
            <a:endParaRPr lang="pt-BR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0CEE199-00BF-44C4-A51A-B0DFCA87D2FB}"/>
              </a:ext>
            </a:extLst>
          </p:cNvPr>
          <p:cNvSpPr txBox="1">
            <a:spLocks/>
          </p:cNvSpPr>
          <p:nvPr/>
        </p:nvSpPr>
        <p:spPr>
          <a:xfrm>
            <a:off x="9521482" y="6035040"/>
            <a:ext cx="2689275" cy="680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latin typeface="Bahnschrift SemiLight Condensed" panose="020B0502040204020203" pitchFamily="34" charset="0"/>
              </a:rPr>
              <a:t>Fernanda P. Silva</a:t>
            </a:r>
          </a:p>
          <a:p>
            <a:r>
              <a:rPr lang="pt-BR" sz="2000" dirty="0">
                <a:latin typeface="Bahnschrift SemiLight Condensed" panose="020B0502040204020203" pitchFamily="34" charset="0"/>
              </a:rPr>
              <a:t>Sistemas de Informação</a:t>
            </a:r>
            <a:endParaRPr lang="pt-BR" sz="12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1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23F199-71D4-463C-846E-F5B2C290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3" y="1048871"/>
            <a:ext cx="4977881" cy="358551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28036AC-0897-4A0C-A1B0-468A73B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 de algum artefato e realize alterações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4BC11D2-2DBF-4C97-B0C4-0E4406E21316}"/>
              </a:ext>
            </a:extLst>
          </p:cNvPr>
          <p:cNvSpPr/>
          <p:nvPr/>
        </p:nvSpPr>
        <p:spPr>
          <a:xfrm>
            <a:off x="5866454" y="3074063"/>
            <a:ext cx="4577427" cy="104887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É importante que o ambiente de desenvolvimento esteja vinculado ao GitHub. No caso utilizei o Visual Studio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CD760ED-ABC6-4FD7-8609-A51DDB899FF6}"/>
              </a:ext>
            </a:extLst>
          </p:cNvPr>
          <p:cNvSpPr/>
          <p:nvPr/>
        </p:nvSpPr>
        <p:spPr>
          <a:xfrm>
            <a:off x="2085730" y="3494693"/>
            <a:ext cx="3205914" cy="2077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A20154A2-1C5E-4E90-963F-62F9C707D1DD}"/>
              </a:ext>
            </a:extLst>
          </p:cNvPr>
          <p:cNvSpPr/>
          <p:nvPr/>
        </p:nvSpPr>
        <p:spPr>
          <a:xfrm>
            <a:off x="5329969" y="3418493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C910740-EBA4-4C9F-BADD-DF8E7DE0A923}"/>
              </a:ext>
            </a:extLst>
          </p:cNvPr>
          <p:cNvSpPr/>
          <p:nvPr/>
        </p:nvSpPr>
        <p:spPr>
          <a:xfrm>
            <a:off x="5866454" y="4329122"/>
            <a:ext cx="4577427" cy="104887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Depois é necessário clonar o repositório que se deseja fazer alterações.</a:t>
            </a:r>
          </a:p>
        </p:txBody>
      </p:sp>
    </p:spTree>
    <p:extLst>
      <p:ext uri="{BB962C8B-B14F-4D97-AF65-F5344CB8AC3E}">
        <p14:creationId xmlns:p14="http://schemas.microsoft.com/office/powerpoint/2010/main" val="2053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28036AC-0897-4A0C-A1B0-468A73B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 de algum artefato e realize alterações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63B981A-AA5D-471E-947C-07D50CAB7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142" y="3956927"/>
            <a:ext cx="2616376" cy="26045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89358F-CC31-4B4A-B1A0-8E19D15F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9" y="946766"/>
            <a:ext cx="8740897" cy="3010161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4EF0257-3B11-4F7B-9A59-2CDFF715E21B}"/>
              </a:ext>
            </a:extLst>
          </p:cNvPr>
          <p:cNvSpPr/>
          <p:nvPr/>
        </p:nvSpPr>
        <p:spPr>
          <a:xfrm>
            <a:off x="5615443" y="1402976"/>
            <a:ext cx="5294604" cy="87406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Haverá o acesso agora ao código que estava no repositório e a modificação será nos prints do menu.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A70C514-3EDC-4765-A81A-5B2D25C33AD6}"/>
              </a:ext>
            </a:extLst>
          </p:cNvPr>
          <p:cNvSpPr/>
          <p:nvPr/>
        </p:nvSpPr>
        <p:spPr>
          <a:xfrm>
            <a:off x="2133600" y="4719566"/>
            <a:ext cx="7077789" cy="10792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 canto direito, será possível ver a </a:t>
            </a:r>
            <a:r>
              <a:rPr lang="pt-BR" dirty="0" err="1"/>
              <a:t>branch</a:t>
            </a:r>
            <a:r>
              <a:rPr lang="pt-BR" dirty="0"/>
              <a:t> principal (</a:t>
            </a:r>
            <a:r>
              <a:rPr lang="pt-BR" dirty="0" err="1"/>
              <a:t>main</a:t>
            </a:r>
            <a:r>
              <a:rPr lang="pt-BR" dirty="0"/>
              <a:t>). Para realizar as alterações, haverá criação de uma nova </a:t>
            </a:r>
            <a:r>
              <a:rPr lang="pt-BR" dirty="0" err="1"/>
              <a:t>branch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72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228062B-BBF1-4FFB-8B4C-B760954C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1" y="854559"/>
            <a:ext cx="2456752" cy="5871441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42053B2-5707-4093-9D45-668A7E9A12AB}"/>
              </a:ext>
            </a:extLst>
          </p:cNvPr>
          <p:cNvSpPr/>
          <p:nvPr/>
        </p:nvSpPr>
        <p:spPr>
          <a:xfrm>
            <a:off x="6096000" y="2565362"/>
            <a:ext cx="2918957" cy="172727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É importante realizar o “</a:t>
            </a:r>
            <a:r>
              <a:rPr lang="pt-BR" dirty="0" err="1"/>
              <a:t>pull</a:t>
            </a:r>
            <a:r>
              <a:rPr lang="pt-BR" dirty="0"/>
              <a:t>” na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antes de criar a nova </a:t>
            </a:r>
            <a:r>
              <a:rPr lang="pt-BR" dirty="0" err="1"/>
              <a:t>branch</a:t>
            </a:r>
            <a:r>
              <a:rPr lang="pt-BR" dirty="0"/>
              <a:t>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B7AC45-A581-4628-BE99-DEE6354E4D9F}"/>
              </a:ext>
            </a:extLst>
          </p:cNvPr>
          <p:cNvSpPr/>
          <p:nvPr/>
        </p:nvSpPr>
        <p:spPr>
          <a:xfrm>
            <a:off x="2850354" y="6018445"/>
            <a:ext cx="3774564" cy="68378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Basta acessar as “Alterações do </a:t>
            </a:r>
            <a:r>
              <a:rPr lang="pt-BR" dirty="0" err="1"/>
              <a:t>Git</a:t>
            </a:r>
            <a:r>
              <a:rPr lang="pt-BR" dirty="0"/>
              <a:t>”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8FCB23A-BB3C-450A-8F92-023A88B1C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 de algum artefato e realize alterações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030C71F-36CC-44A7-ADAF-5C8C062AD9F4}"/>
              </a:ext>
            </a:extLst>
          </p:cNvPr>
          <p:cNvSpPr/>
          <p:nvPr/>
        </p:nvSpPr>
        <p:spPr>
          <a:xfrm>
            <a:off x="1801906" y="1048871"/>
            <a:ext cx="224118" cy="2152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8028911D-6B45-47E3-AB4F-FA6A8CEEFD06}"/>
              </a:ext>
            </a:extLst>
          </p:cNvPr>
          <p:cNvSpPr/>
          <p:nvPr/>
        </p:nvSpPr>
        <p:spPr>
          <a:xfrm>
            <a:off x="2135728" y="6360339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3434CC4-558B-4D19-8F30-FE5D2F9A0AB3}"/>
              </a:ext>
            </a:extLst>
          </p:cNvPr>
          <p:cNvSpPr/>
          <p:nvPr/>
        </p:nvSpPr>
        <p:spPr>
          <a:xfrm>
            <a:off x="986118" y="6510774"/>
            <a:ext cx="815788" cy="1914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F5EEAEB-A50E-4E97-982B-92DD1502BB8A}"/>
              </a:ext>
            </a:extLst>
          </p:cNvPr>
          <p:cNvSpPr/>
          <p:nvPr/>
        </p:nvSpPr>
        <p:spPr>
          <a:xfrm>
            <a:off x="2850354" y="807265"/>
            <a:ext cx="3774564" cy="68378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 clicar nesta seta.</a:t>
            </a:r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081EE76E-2C9D-42B0-BBDF-8B470F929E57}"/>
              </a:ext>
            </a:extLst>
          </p:cNvPr>
          <p:cNvSpPr/>
          <p:nvPr/>
        </p:nvSpPr>
        <p:spPr>
          <a:xfrm>
            <a:off x="2104876" y="976478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73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28036AC-0897-4A0C-A1B0-468A73B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 de algum artefato e realize alterações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AC4DF4-FB78-4F84-A529-03F93C9C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3" y="1048871"/>
            <a:ext cx="3148607" cy="35500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2FFAF6-C91C-44DC-809E-CDF2BCD5E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231" y="1048870"/>
            <a:ext cx="1439096" cy="35500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D8E53CA-2C01-4F74-9413-3E38916BC6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552"/>
          <a:stretch/>
        </p:blipFill>
        <p:spPr>
          <a:xfrm>
            <a:off x="5064718" y="1048870"/>
            <a:ext cx="6912130" cy="355002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1D7A682-751E-482A-A6D7-64B47E3855A2}"/>
              </a:ext>
            </a:extLst>
          </p:cNvPr>
          <p:cNvSpPr/>
          <p:nvPr/>
        </p:nvSpPr>
        <p:spPr>
          <a:xfrm>
            <a:off x="296197" y="2545976"/>
            <a:ext cx="3067563" cy="1882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2C3365-2708-4D7A-8769-F066E7FE72C2}"/>
              </a:ext>
            </a:extLst>
          </p:cNvPr>
          <p:cNvSpPr/>
          <p:nvPr/>
        </p:nvSpPr>
        <p:spPr>
          <a:xfrm>
            <a:off x="3794429" y="4468908"/>
            <a:ext cx="472772" cy="1479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D7F5C6E-E227-4555-9A65-1454171F5CD2}"/>
              </a:ext>
            </a:extLst>
          </p:cNvPr>
          <p:cNvSpPr/>
          <p:nvPr/>
        </p:nvSpPr>
        <p:spPr>
          <a:xfrm>
            <a:off x="6096000" y="4773705"/>
            <a:ext cx="5294604" cy="47961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Alterações feitas no texto do menu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E2EE233-2D95-4577-9BD0-315412225B71}"/>
              </a:ext>
            </a:extLst>
          </p:cNvPr>
          <p:cNvSpPr/>
          <p:nvPr/>
        </p:nvSpPr>
        <p:spPr>
          <a:xfrm>
            <a:off x="215153" y="4807323"/>
            <a:ext cx="4722174" cy="47961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Criação da </a:t>
            </a:r>
            <a:r>
              <a:rPr lang="pt-BR" dirty="0" err="1"/>
              <a:t>branch</a:t>
            </a:r>
            <a:r>
              <a:rPr lang="pt-BR" dirty="0"/>
              <a:t> “menu”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D7EE084-197B-4FE8-9A36-E80102D288E3}"/>
              </a:ext>
            </a:extLst>
          </p:cNvPr>
          <p:cNvSpPr txBox="1">
            <a:spLocks/>
          </p:cNvSpPr>
          <p:nvPr/>
        </p:nvSpPr>
        <p:spPr>
          <a:xfrm>
            <a:off x="215154" y="5428129"/>
            <a:ext cx="11761694" cy="1356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err="1">
                <a:latin typeface="Bahnschrift SemiLight Condensed" panose="020B0502040204020203" pitchFamily="34" charset="0"/>
              </a:rPr>
              <a:t>Branch</a:t>
            </a:r>
            <a:endParaRPr lang="pt-BR" sz="1800" b="1" dirty="0">
              <a:latin typeface="Bahnschrift SemiLight Condensed" panose="020B0502040204020203" pitchFamily="34" charset="0"/>
            </a:endParaRPr>
          </a:p>
          <a:p>
            <a:endParaRPr lang="pt-BR" sz="1800" b="1" dirty="0">
              <a:latin typeface="Bahnschrift SemiLight Condensed" panose="020B0502040204020203" pitchFamily="34" charset="0"/>
            </a:endParaRPr>
          </a:p>
          <a:p>
            <a:r>
              <a:rPr lang="pt-BR" sz="1800" b="1" dirty="0">
                <a:latin typeface="Bahnschrift SemiLight Condensed" panose="020B0502040204020203" pitchFamily="34" charset="0"/>
              </a:rPr>
              <a:t>Cópia da versão principal do artefato, permitindo o trabalho em partes do projeto não afetando na versão principal (a </a:t>
            </a:r>
            <a:r>
              <a:rPr lang="pt-BR" sz="1800" b="1" dirty="0" err="1">
                <a:latin typeface="Bahnschrift SemiLight Condensed" panose="020B0502040204020203" pitchFamily="34" charset="0"/>
              </a:rPr>
              <a:t>main</a:t>
            </a:r>
            <a:r>
              <a:rPr lang="pt-BR" sz="1800" b="1" dirty="0">
                <a:latin typeface="Bahnschrift SemiLight Condensed" panose="020B0502040204020203" pitchFamily="34" charset="0"/>
              </a:rPr>
              <a:t>). As </a:t>
            </a:r>
            <a:r>
              <a:rPr lang="pt-BR" sz="1800" b="1" dirty="0" err="1">
                <a:latin typeface="Bahnschrift SemiLight Condensed" panose="020B0502040204020203" pitchFamily="34" charset="0"/>
              </a:rPr>
              <a:t>branches</a:t>
            </a:r>
            <a:r>
              <a:rPr lang="pt-BR" sz="1800" b="1" dirty="0">
                <a:latin typeface="Bahnschrift SemiLight Condensed" panose="020B0502040204020203" pitchFamily="34" charset="0"/>
              </a:rPr>
              <a:t> podem incluir atualizações, alterações, novas funções e afins, permitindo o teste antes de torna-la parte do código principal.</a:t>
            </a:r>
          </a:p>
        </p:txBody>
      </p:sp>
    </p:spTree>
    <p:extLst>
      <p:ext uri="{BB962C8B-B14F-4D97-AF65-F5344CB8AC3E}">
        <p14:creationId xmlns:p14="http://schemas.microsoft.com/office/powerpoint/2010/main" val="154228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E3D08F-E64A-463A-9CB9-3D2693DE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5" y="898594"/>
            <a:ext cx="2695277" cy="39464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1BB5AC1-6489-4E1A-A11A-DB06C9AC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 “Merge”, após realizado as alterações da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B3A648E-B76C-4084-BEEA-9C1688A6362B}"/>
              </a:ext>
            </a:extLst>
          </p:cNvPr>
          <p:cNvSpPr/>
          <p:nvPr/>
        </p:nvSpPr>
        <p:spPr>
          <a:xfrm>
            <a:off x="3361543" y="2005152"/>
            <a:ext cx="4838467" cy="13304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É necessário nas alterações do </a:t>
            </a:r>
            <a:r>
              <a:rPr lang="pt-BR" dirty="0" err="1"/>
              <a:t>Git</a:t>
            </a:r>
            <a:r>
              <a:rPr lang="pt-BR" dirty="0"/>
              <a:t>, selecionar quais alterações devem ser enviadas para o GitHub. Clique no “+” para preparar as alterações e clicar em “Confirmar Preparadas”.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E5E56F-5BEB-4072-975F-118B4E886365}"/>
              </a:ext>
            </a:extLst>
          </p:cNvPr>
          <p:cNvSpPr/>
          <p:nvPr/>
        </p:nvSpPr>
        <p:spPr>
          <a:xfrm>
            <a:off x="2358079" y="3801034"/>
            <a:ext cx="277544" cy="2420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291016D-CDBD-4951-8598-5A637427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188" y="2781183"/>
            <a:ext cx="2695277" cy="3946401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90E720A-487F-44C6-A1C2-D31373ADFC30}"/>
              </a:ext>
            </a:extLst>
          </p:cNvPr>
          <p:cNvSpPr/>
          <p:nvPr/>
        </p:nvSpPr>
        <p:spPr>
          <a:xfrm>
            <a:off x="3936632" y="4416657"/>
            <a:ext cx="4838467" cy="13304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Após deve-se clicar no botão “</a:t>
            </a:r>
            <a:r>
              <a:rPr lang="pt-BR" dirty="0" err="1"/>
              <a:t>push</a:t>
            </a:r>
            <a:r>
              <a:rPr lang="pt-BR" dirty="0"/>
              <a:t>”, para que as alterações sejam enviadas ao GitHub.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9A8EF7-CCF7-4F1C-B677-3DD58897792B}"/>
              </a:ext>
            </a:extLst>
          </p:cNvPr>
          <p:cNvSpPr/>
          <p:nvPr/>
        </p:nvSpPr>
        <p:spPr>
          <a:xfrm>
            <a:off x="11304856" y="3335632"/>
            <a:ext cx="277544" cy="2420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46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751FC5-9107-4338-A161-BF6D575C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7" y="1048871"/>
            <a:ext cx="6577848" cy="309223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1BB5AC1-6489-4E1A-A11A-DB06C9AC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 “Merge”, após realizado as alterações da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75A29F-1A23-4996-92E3-005B41761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741" y="4257001"/>
            <a:ext cx="5340719" cy="2431612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9D2FE8D-2A62-43E6-A1FE-6A690B42D5AD}"/>
              </a:ext>
            </a:extLst>
          </p:cNvPr>
          <p:cNvSpPr/>
          <p:nvPr/>
        </p:nvSpPr>
        <p:spPr>
          <a:xfrm>
            <a:off x="7120222" y="2257340"/>
            <a:ext cx="4838467" cy="67529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 GitHub já é possível ver a </a:t>
            </a:r>
            <a:r>
              <a:rPr lang="pt-BR" dirty="0" err="1"/>
              <a:t>branch</a:t>
            </a:r>
            <a:r>
              <a:rPr lang="pt-BR" dirty="0"/>
              <a:t> “menu”.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8A3D19-CB1E-4188-9184-4EB11F845C90}"/>
              </a:ext>
            </a:extLst>
          </p:cNvPr>
          <p:cNvSpPr/>
          <p:nvPr/>
        </p:nvSpPr>
        <p:spPr>
          <a:xfrm>
            <a:off x="826998" y="4866069"/>
            <a:ext cx="4964201" cy="12030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Também é possível verificar que houve um </a:t>
            </a:r>
            <a:r>
              <a:rPr lang="pt-BR" dirty="0" err="1"/>
              <a:t>push</a:t>
            </a:r>
            <a:r>
              <a:rPr lang="pt-BR" dirty="0"/>
              <a:t> na </a:t>
            </a:r>
            <a:r>
              <a:rPr lang="pt-BR" dirty="0" err="1"/>
              <a:t>branch</a:t>
            </a:r>
            <a:r>
              <a:rPr lang="pt-BR" dirty="0"/>
              <a:t> “menu” e mostra a opção para comparar e fazer um “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”.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AEF09-0721-433D-AD7B-B9DFCB1AAF3F}"/>
              </a:ext>
            </a:extLst>
          </p:cNvPr>
          <p:cNvSpPr/>
          <p:nvPr/>
        </p:nvSpPr>
        <p:spPr>
          <a:xfrm>
            <a:off x="1246456" y="3505199"/>
            <a:ext cx="537520" cy="2241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E83C1EB-E3E6-4BE2-A6A0-DD8C2C8205D9}"/>
              </a:ext>
            </a:extLst>
          </p:cNvPr>
          <p:cNvSpPr/>
          <p:nvPr/>
        </p:nvSpPr>
        <p:spPr>
          <a:xfrm>
            <a:off x="7432103" y="5163670"/>
            <a:ext cx="4526586" cy="3496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00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462C2A-5427-4DED-B581-82F0E7A0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5" y="1048871"/>
            <a:ext cx="5287941" cy="363070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1BB5AC1-6489-4E1A-A11A-DB06C9AC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 “Merge”, após realizado as alterações da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982FBD-939E-4245-AEFE-3FE16AEF9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19" y="3689980"/>
            <a:ext cx="5385728" cy="3035177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800AD04-A99A-4CA0-8127-52992876311A}"/>
              </a:ext>
            </a:extLst>
          </p:cNvPr>
          <p:cNvSpPr/>
          <p:nvPr/>
        </p:nvSpPr>
        <p:spPr>
          <a:xfrm>
            <a:off x="6631049" y="1851281"/>
            <a:ext cx="4838467" cy="67529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É necessário dar um título antes de criar a “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”.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9A4D70F-42FB-435B-939A-DD1B22DA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13" y="4763082"/>
            <a:ext cx="5477163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b="1" dirty="0" err="1">
                <a:latin typeface="Bahnschrift SemiLight Condensed" panose="020B0502040204020203" pitchFamily="34" charset="0"/>
                <a:ea typeface="+mj-ea"/>
                <a:cs typeface="+mj-cs"/>
              </a:rPr>
              <a:t>Pull</a:t>
            </a: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r>
              <a:rPr lang="pt-BR" altLang="pt-BR" b="1" dirty="0" err="1">
                <a:latin typeface="Bahnschrift SemiLight Condensed" panose="020B0502040204020203" pitchFamily="34" charset="0"/>
                <a:ea typeface="+mj-ea"/>
                <a:cs typeface="+mj-cs"/>
              </a:rPr>
              <a:t>Request</a:t>
            </a:r>
            <a:endParaRPr lang="pt-BR" altLang="pt-BR" b="1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b="1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É como uma proposta para que as mudanças realizadas na </a:t>
            </a:r>
            <a:r>
              <a:rPr lang="pt-BR" altLang="pt-BR" b="1" dirty="0" err="1">
                <a:latin typeface="Bahnschrift SemiLight Condensed" panose="020B0502040204020203" pitchFamily="34" charset="0"/>
                <a:ea typeface="+mj-ea"/>
                <a:cs typeface="+mj-cs"/>
              </a:rPr>
              <a:t>branch</a:t>
            </a: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 criada sejam mescladas a outra </a:t>
            </a:r>
            <a:r>
              <a:rPr lang="pt-BR" altLang="pt-BR" b="1" dirty="0" err="1">
                <a:latin typeface="Bahnschrift SemiLight Condensed" panose="020B0502040204020203" pitchFamily="34" charset="0"/>
                <a:ea typeface="+mj-ea"/>
                <a:cs typeface="+mj-cs"/>
              </a:rPr>
              <a:t>branch</a:t>
            </a: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 (geralmente a principal) do repositório.</a:t>
            </a:r>
          </a:p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Ela faz as comparações e permite validações (tanto de terceiros quanto de testes automatizados) antes de unir os códigos das duas </a:t>
            </a:r>
            <a:r>
              <a:rPr lang="pt-BR" altLang="pt-BR" b="1" dirty="0" err="1">
                <a:latin typeface="Bahnschrift SemiLight Condensed" panose="020B0502040204020203" pitchFamily="34" charset="0"/>
                <a:ea typeface="+mj-ea"/>
                <a:cs typeface="+mj-cs"/>
              </a:rPr>
              <a:t>branchs</a:t>
            </a: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02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E04327D-3EE2-4F3F-8714-CD634DD3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95" y="3182471"/>
            <a:ext cx="5556765" cy="3421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1CEF2A-7D6D-4C99-8C4E-E9BE7012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0" y="1048871"/>
            <a:ext cx="6162770" cy="275266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174B90E-BD7D-4115-9868-89130F1B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 “Merge”, após realizado as alterações da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6E67728-83CE-4808-883C-ADB3CF47567C}"/>
              </a:ext>
            </a:extLst>
          </p:cNvPr>
          <p:cNvSpPr/>
          <p:nvPr/>
        </p:nvSpPr>
        <p:spPr>
          <a:xfrm>
            <a:off x="6729661" y="1663022"/>
            <a:ext cx="4838467" cy="67529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parte final é confirmar a “merge”.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72F3484-45A3-43D6-BF03-C16C72A3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07" y="4715688"/>
            <a:ext cx="547716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Merge</a:t>
            </a:r>
          </a:p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b="1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Serve para mesclar as mudanças solicitadas no </a:t>
            </a:r>
            <a:r>
              <a:rPr lang="pt-BR" altLang="pt-BR" b="1" dirty="0" err="1">
                <a:latin typeface="Bahnschrift SemiLight Condensed" panose="020B0502040204020203" pitchFamily="34" charset="0"/>
                <a:ea typeface="+mj-ea"/>
                <a:cs typeface="+mj-cs"/>
              </a:rPr>
              <a:t>pull</a:t>
            </a: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 </a:t>
            </a:r>
            <a:r>
              <a:rPr lang="pt-BR" altLang="pt-BR" b="1" dirty="0" err="1">
                <a:latin typeface="Bahnschrift SemiLight Condensed" panose="020B0502040204020203" pitchFamily="34" charset="0"/>
                <a:ea typeface="+mj-ea"/>
                <a:cs typeface="+mj-cs"/>
              </a:rPr>
              <a:t>request</a:t>
            </a:r>
            <a:r>
              <a:rPr lang="pt-BR" altLang="pt-BR" b="1" dirty="0">
                <a:latin typeface="Bahnschrift SemiLight Condensed" panose="020B0502040204020203" pitchFamily="34" charset="0"/>
                <a:ea typeface="+mj-ea"/>
                <a:cs typeface="+mj-cs"/>
              </a:rPr>
              <a:t>, criando uma versão unificada do código.</a:t>
            </a:r>
          </a:p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b="1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826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C56718-0ADE-4B32-A774-80F66240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4" y="1663022"/>
            <a:ext cx="6354629" cy="441063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C30CDEE-4311-4956-8AD3-CC3BC4AF1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 “Merge”, após realizado as alterações da “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Branch</a:t>
            </a:r>
            <a:r>
              <a:rPr lang="pt-BR" sz="3200" b="1" dirty="0">
                <a:latin typeface="Bahnschrift SemiLight Condensed" panose="020B0502040204020203" pitchFamily="34" charset="0"/>
              </a:rPr>
              <a:t>”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4C0522F-58A1-4118-8070-D031E8105998}"/>
              </a:ext>
            </a:extLst>
          </p:cNvPr>
          <p:cNvSpPr/>
          <p:nvPr/>
        </p:nvSpPr>
        <p:spPr>
          <a:xfrm>
            <a:off x="6801379" y="3343903"/>
            <a:ext cx="4838467" cy="104887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Após a merge, o artefato em questão da </a:t>
            </a:r>
            <a:r>
              <a:rPr lang="pt-BR" dirty="0" err="1"/>
              <a:t>branch</a:t>
            </a:r>
            <a:r>
              <a:rPr lang="pt-BR" dirty="0"/>
              <a:t> principal é alterado.</a:t>
            </a:r>
          </a:p>
        </p:txBody>
      </p:sp>
    </p:spTree>
    <p:extLst>
      <p:ext uri="{BB962C8B-B14F-4D97-AF65-F5344CB8AC3E}">
        <p14:creationId xmlns:p14="http://schemas.microsoft.com/office/powerpoint/2010/main" val="330386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A7F6C-BB9C-4DBF-AD68-ACD67A58C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4564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8800" b="1" dirty="0">
                <a:latin typeface="Bahnschrift SemiLight Condensed" panose="020B0502040204020203" pitchFamily="34" charset="0"/>
              </a:rPr>
              <a:t>OBRIGADA</a:t>
            </a:r>
          </a:p>
        </p:txBody>
      </p:sp>
    </p:spTree>
    <p:extLst>
      <p:ext uri="{BB962C8B-B14F-4D97-AF65-F5344CB8AC3E}">
        <p14:creationId xmlns:p14="http://schemas.microsoft.com/office/powerpoint/2010/main" val="26247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52D4-64CB-4DE8-9BA5-974762B87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0612"/>
            <a:ext cx="9421906" cy="4643717"/>
          </a:xfrm>
        </p:spPr>
        <p:txBody>
          <a:bodyPr anchor="ctr">
            <a:normAutofit/>
          </a:bodyPr>
          <a:lstStyle/>
          <a:p>
            <a:pPr algn="l"/>
            <a:r>
              <a:rPr lang="pt-BR" sz="3600" b="1" dirty="0">
                <a:latin typeface="Bahnschrift SemiLight Condensed" panose="020B0502040204020203" pitchFamily="34" charset="0"/>
              </a:rPr>
              <a:t>Pontos Principais</a:t>
            </a: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r>
              <a:rPr lang="pt-BR" sz="1800" b="1" dirty="0">
                <a:latin typeface="Bahnschrift SemiLight Condensed" panose="020B0502040204020203" pitchFamily="34" charset="0"/>
              </a:rPr>
              <a:t>Utilizado como plataforma de hospedagem de código-fonte e seus artefatos. </a:t>
            </a:r>
            <a:br>
              <a:rPr lang="pt-BR" sz="1800" b="1" dirty="0">
                <a:latin typeface="Bahnschrift SemiLight Condensed" panose="020B0502040204020203" pitchFamily="34" charset="0"/>
              </a:rPr>
            </a:br>
            <a:r>
              <a:rPr lang="pt-BR" sz="1800" b="1" dirty="0">
                <a:latin typeface="Bahnschrift SemiLight Condensed" panose="020B0502040204020203" pitchFamily="34" charset="0"/>
              </a:rPr>
              <a:t>Além de permitir a colaboração de diversos desenvolvedores, ele também utiliza o </a:t>
            </a:r>
            <a:r>
              <a:rPr lang="pt-BR" sz="1800" b="1" dirty="0" err="1">
                <a:latin typeface="Bahnschrift SemiLight Condensed" panose="020B0502040204020203" pitchFamily="34" charset="0"/>
              </a:rPr>
              <a:t>Git</a:t>
            </a:r>
            <a:r>
              <a:rPr lang="pt-BR" sz="1800" b="1" dirty="0">
                <a:latin typeface="Bahnschrift SemiLight Condensed" panose="020B0502040204020203" pitchFamily="34" charset="0"/>
              </a:rPr>
              <a:t>, um sistema de controle de versões que permite que todo o histórico de alterações seja registrado no projeto.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7E302B-C4BE-4503-AAFE-CBA892B6D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2" t="2824" r="94965" b="85908"/>
          <a:stretch/>
        </p:blipFill>
        <p:spPr>
          <a:xfrm>
            <a:off x="2467162" y="2043953"/>
            <a:ext cx="70447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52D4-64CB-4DE8-9BA5-974762B87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0612"/>
            <a:ext cx="9421906" cy="4643717"/>
          </a:xfrm>
        </p:spPr>
        <p:txBody>
          <a:bodyPr anchor="ctr">
            <a:normAutofit/>
          </a:bodyPr>
          <a:lstStyle/>
          <a:p>
            <a:pPr algn="l"/>
            <a:r>
              <a:rPr lang="pt-BR" sz="3600" b="1" dirty="0">
                <a:latin typeface="Bahnschrift SemiLight Condensed" panose="020B0502040204020203" pitchFamily="34" charset="0"/>
              </a:rPr>
              <a:t>GitHub Desktop e GitHub Online</a:t>
            </a: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br>
              <a:rPr lang="pt-BR" sz="1800" b="1" dirty="0">
                <a:latin typeface="Bahnschrift SemiLight Condensed" panose="020B0502040204020203" pitchFamily="34" charset="0"/>
              </a:rPr>
            </a:br>
            <a:r>
              <a:rPr lang="pt-BR" sz="1800" b="1" dirty="0">
                <a:latin typeface="Bahnschrift SemiLight Condensed" panose="020B0502040204020203" pitchFamily="34" charset="0"/>
              </a:rPr>
              <a:t>- Permite a sincronização, ou seja, todas as alterações feitas no GitHub Desktop são também realizadas no online, garantindo atualização constante;</a:t>
            </a:r>
            <a:br>
              <a:rPr lang="pt-BR" sz="1800" b="1" dirty="0">
                <a:latin typeface="Bahnschrift SemiLight Condensed" panose="020B0502040204020203" pitchFamily="34" charset="0"/>
              </a:rPr>
            </a:br>
            <a:r>
              <a:rPr lang="pt-BR" sz="1800" b="1" dirty="0">
                <a:latin typeface="Bahnschrift SemiLight Condensed" panose="020B0502040204020203" pitchFamily="34" charset="0"/>
              </a:rPr>
              <a:t>- O GitHub Desktop pode ser utilizado para trabalhar localmente e depois subir as mudanças para o GitHub, onde toda a equipe pode colaborar e verificar as modificações;</a:t>
            </a:r>
            <a:br>
              <a:rPr lang="pt-BR" sz="1800" b="1" dirty="0">
                <a:latin typeface="Bahnschrift SemiLight Condensed" panose="020B0502040204020203" pitchFamily="34" charset="0"/>
              </a:rPr>
            </a:br>
            <a:r>
              <a:rPr lang="pt-BR" sz="1800" b="1" dirty="0">
                <a:latin typeface="Bahnschrift SemiLight Condensed" panose="020B0502040204020203" pitchFamily="34" charset="0"/>
              </a:rPr>
              <a:t>- Interação facilitada com os repositórios do GitHub.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7E302B-C4BE-4503-AAFE-CBA892B6D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2" t="2824" r="94965" b="85908"/>
          <a:stretch/>
        </p:blipFill>
        <p:spPr>
          <a:xfrm>
            <a:off x="3496235" y="2026024"/>
            <a:ext cx="70447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4A7AC00-C65E-4F7E-B18D-50D1571D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0" y="1209981"/>
            <a:ext cx="11806040" cy="381883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82C36B-BABF-4696-B90E-CF6078D663DC}"/>
              </a:ext>
            </a:extLst>
          </p:cNvPr>
          <p:cNvSpPr/>
          <p:nvPr/>
        </p:nvSpPr>
        <p:spPr>
          <a:xfrm>
            <a:off x="8691961" y="2503774"/>
            <a:ext cx="2862469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Clique em “</a:t>
            </a:r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” para criar uma conta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FA372F32-9AE2-4655-9B76-29ADC35BC659}"/>
              </a:ext>
            </a:extLst>
          </p:cNvPr>
          <p:cNvSpPr/>
          <p:nvPr/>
        </p:nvSpPr>
        <p:spPr>
          <a:xfrm rot="6911750">
            <a:off x="11098696" y="1941330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BD08FC9-A9A6-4973-908F-EF921BD8CF3B}"/>
              </a:ext>
            </a:extLst>
          </p:cNvPr>
          <p:cNvSpPr/>
          <p:nvPr/>
        </p:nvSpPr>
        <p:spPr>
          <a:xfrm>
            <a:off x="11053779" y="1400522"/>
            <a:ext cx="642088" cy="2845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8D0F6F9-F410-4089-BF1D-ABD6ED503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858"/>
            <a:ext cx="12192000" cy="794508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88680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92AE13-41A6-4859-983C-A1A81626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6" y="776579"/>
            <a:ext cx="11848688" cy="5924344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9052750-D8CC-4F63-B6BB-114254680EAF}"/>
              </a:ext>
            </a:extLst>
          </p:cNvPr>
          <p:cNvSpPr/>
          <p:nvPr/>
        </p:nvSpPr>
        <p:spPr>
          <a:xfrm>
            <a:off x="2034374" y="1453435"/>
            <a:ext cx="4250987" cy="8208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Adicione um e-mail válido, a preferência é que seja um e-mail pessoal.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746D2F43-85E7-4F33-A463-69CE80DB8DA6}"/>
              </a:ext>
            </a:extLst>
          </p:cNvPr>
          <p:cNvSpPr/>
          <p:nvPr/>
        </p:nvSpPr>
        <p:spPr>
          <a:xfrm rot="10800000">
            <a:off x="6447803" y="1683873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A0BDCC-76BA-4E63-ACBC-A9DDCC55FA17}"/>
              </a:ext>
            </a:extLst>
          </p:cNvPr>
          <p:cNvSpPr/>
          <p:nvPr/>
        </p:nvSpPr>
        <p:spPr>
          <a:xfrm>
            <a:off x="7060323" y="1721584"/>
            <a:ext cx="3505386" cy="6131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8857BD-BC42-4663-9689-CCA151E52EFE}"/>
              </a:ext>
            </a:extLst>
          </p:cNvPr>
          <p:cNvSpPr/>
          <p:nvPr/>
        </p:nvSpPr>
        <p:spPr>
          <a:xfrm>
            <a:off x="7060323" y="2410112"/>
            <a:ext cx="3505386" cy="8696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BA193909-F9C4-48D1-8B5E-2932825EDEE1}"/>
              </a:ext>
            </a:extLst>
          </p:cNvPr>
          <p:cNvSpPr/>
          <p:nvPr/>
        </p:nvSpPr>
        <p:spPr>
          <a:xfrm rot="10800000">
            <a:off x="6447803" y="2771172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6D0DAE4-D0E1-432F-BCDF-AB45422FCE22}"/>
              </a:ext>
            </a:extLst>
          </p:cNvPr>
          <p:cNvSpPr/>
          <p:nvPr/>
        </p:nvSpPr>
        <p:spPr>
          <a:xfrm>
            <a:off x="712096" y="2516358"/>
            <a:ext cx="5573265" cy="8696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Crie uma senha que possua 15 caracteres ou 8 caracteres incluindo um número e uma letra minúscula.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167D93A-4396-49E7-B0F9-5D4A0D0A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858"/>
            <a:ext cx="12192000" cy="794508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1944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92AE13-41A6-4859-983C-A1A81626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6" y="758649"/>
            <a:ext cx="11848688" cy="5924344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9052750-D8CC-4F63-B6BB-114254680EAF}"/>
              </a:ext>
            </a:extLst>
          </p:cNvPr>
          <p:cNvSpPr/>
          <p:nvPr/>
        </p:nvSpPr>
        <p:spPr>
          <a:xfrm>
            <a:off x="3883921" y="4896669"/>
            <a:ext cx="2550111" cy="50094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Informe o seu país.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746D2F43-85E7-4F33-A463-69CE80DB8DA6}"/>
              </a:ext>
            </a:extLst>
          </p:cNvPr>
          <p:cNvSpPr/>
          <p:nvPr/>
        </p:nvSpPr>
        <p:spPr>
          <a:xfrm rot="9283609">
            <a:off x="6541769" y="4716663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A0BDCC-76BA-4E63-ACBC-A9DDCC55FA17}"/>
              </a:ext>
            </a:extLst>
          </p:cNvPr>
          <p:cNvSpPr/>
          <p:nvPr/>
        </p:nvSpPr>
        <p:spPr>
          <a:xfrm>
            <a:off x="7060323" y="4303308"/>
            <a:ext cx="3505386" cy="5331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8857BD-BC42-4663-9689-CCA151E52EFE}"/>
              </a:ext>
            </a:extLst>
          </p:cNvPr>
          <p:cNvSpPr/>
          <p:nvPr/>
        </p:nvSpPr>
        <p:spPr>
          <a:xfrm>
            <a:off x="7060323" y="3393579"/>
            <a:ext cx="3505386" cy="8696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BA193909-F9C4-48D1-8B5E-2932825EDEE1}"/>
              </a:ext>
            </a:extLst>
          </p:cNvPr>
          <p:cNvSpPr/>
          <p:nvPr/>
        </p:nvSpPr>
        <p:spPr>
          <a:xfrm rot="10800000">
            <a:off x="6467434" y="3612532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6D0DAE4-D0E1-432F-BCDF-AB45422FCE22}"/>
              </a:ext>
            </a:extLst>
          </p:cNvPr>
          <p:cNvSpPr/>
          <p:nvPr/>
        </p:nvSpPr>
        <p:spPr>
          <a:xfrm>
            <a:off x="368989" y="3224618"/>
            <a:ext cx="5957310" cy="113583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Crie um nome de usuário revezando entre letras maiúsculas, minúsculas, números e caracteres especiais ou </a:t>
            </a:r>
            <a:r>
              <a:rPr lang="pt-BR" dirty="0" err="1"/>
              <a:t>hífens</a:t>
            </a:r>
            <a:r>
              <a:rPr lang="pt-BR" dirty="0"/>
              <a:t> isolados. Não pode iniciar ou acabar com um hífen.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55ECB09-67EC-44FB-A88A-9E27D1487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858"/>
            <a:ext cx="12192000" cy="794508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8561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4C1906F8-0923-4B62-AB03-1A0FFC46B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5" y="1157377"/>
            <a:ext cx="8227984" cy="4543245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7CA0E625-E59A-4BFE-B273-EE031DE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859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Criação e personalização de uma conta pessoal no </a:t>
            </a:r>
            <a:r>
              <a:rPr lang="pt-BR" sz="3200" b="1" dirty="0" err="1">
                <a:latin typeface="Bahnschrift SemiLight Condensed" panose="020B0502040204020203" pitchFamily="34" charset="0"/>
              </a:rPr>
              <a:t>Github</a:t>
            </a:r>
            <a:endParaRPr lang="pt-BR" sz="3200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0D3AE9E-9DE7-4572-9A8E-9E40D3D6A1DD}"/>
              </a:ext>
            </a:extLst>
          </p:cNvPr>
          <p:cNvSpPr txBox="1">
            <a:spLocks/>
          </p:cNvSpPr>
          <p:nvPr/>
        </p:nvSpPr>
        <p:spPr>
          <a:xfrm>
            <a:off x="8489576" y="961084"/>
            <a:ext cx="3523129" cy="4955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atin typeface="Bahnschrift SemiLight Condensed" panose="020B0502040204020203" pitchFamily="34" charset="0"/>
              </a:rPr>
              <a:t>Por que criar uma conta pessoal?</a:t>
            </a:r>
          </a:p>
          <a:p>
            <a:pPr algn="l"/>
            <a:endParaRPr lang="pt-BR" sz="1800" b="1" dirty="0">
              <a:latin typeface="Bahnschrift SemiLight Condensed" panose="020B0502040204020203" pitchFamily="34" charset="0"/>
            </a:endParaRPr>
          </a:p>
          <a:p>
            <a:pPr algn="l"/>
            <a:r>
              <a:rPr lang="pt-BR" sz="1800" b="1" dirty="0">
                <a:latin typeface="Bahnschrift SemiLight Condensed" panose="020B0502040204020203" pitchFamily="34" charset="0"/>
              </a:rPr>
              <a:t>O GITHUB pode:</a:t>
            </a:r>
          </a:p>
          <a:p>
            <a:pPr algn="l"/>
            <a:r>
              <a:rPr lang="pt-BR" sz="1800" b="1" dirty="0">
                <a:latin typeface="Bahnschrift SemiLight Condensed" panose="020B0502040204020203" pitchFamily="34" charset="0"/>
              </a:rPr>
              <a:t>- Ser utilizado para mostrar seu trabalho a recrutadores, como um portfólio profissional;</a:t>
            </a:r>
          </a:p>
          <a:p>
            <a:pPr algn="l"/>
            <a:r>
              <a:rPr lang="pt-BR" sz="1800" b="1" dirty="0">
                <a:latin typeface="Bahnschrift SemiLight Condensed" panose="020B0502040204020203" pitchFamily="34" charset="0"/>
              </a:rPr>
              <a:t>- Permitir o acompanhamento de evolução de projetos pessoais e testes de novas técnicas;</a:t>
            </a:r>
          </a:p>
          <a:p>
            <a:pPr algn="l"/>
            <a:r>
              <a:rPr lang="pt-BR" sz="1800" b="1" dirty="0">
                <a:latin typeface="Bahnschrift SemiLight Condensed" panose="020B0502040204020203" pitchFamily="34" charset="0"/>
              </a:rPr>
              <a:t>- Ser utilizado para ganhar experiência e novas conexões contribuindo em projetos open-</a:t>
            </a:r>
            <a:r>
              <a:rPr lang="pt-BR" sz="1800" b="1" dirty="0" err="1">
                <a:latin typeface="Bahnschrift SemiLight Condensed" panose="020B0502040204020203" pitchFamily="34" charset="0"/>
              </a:rPr>
              <a:t>source</a:t>
            </a:r>
            <a:r>
              <a:rPr lang="pt-BR" sz="1800" b="1" dirty="0">
                <a:latin typeface="Bahnschrift SemiLight Condensed" panose="020B0502040204020203" pitchFamily="34" charset="0"/>
              </a:rPr>
              <a:t>;</a:t>
            </a:r>
          </a:p>
          <a:p>
            <a:pPr algn="l"/>
            <a:r>
              <a:rPr lang="pt-BR" sz="1800" b="1" dirty="0">
                <a:latin typeface="Bahnschrift SemiLight Condensed" panose="020B0502040204020203" pitchFamily="34" charset="0"/>
              </a:rPr>
              <a:t>- Possibilitar o aprendizado de boas práticas de organização e documentação de projetos.</a:t>
            </a:r>
          </a:p>
          <a:p>
            <a:pPr algn="l"/>
            <a:r>
              <a:rPr lang="pt-BR" sz="1800" b="1" dirty="0">
                <a:latin typeface="Bahnschrift SemiLight Condensed" panose="020B0502040204020203" pitchFamily="34" charset="0"/>
              </a:rPr>
              <a:t>- Permitir a integração com algumas ferramentas para automatizar o trabalho.</a:t>
            </a:r>
          </a:p>
        </p:txBody>
      </p:sp>
    </p:spTree>
    <p:extLst>
      <p:ext uri="{BB962C8B-B14F-4D97-AF65-F5344CB8AC3E}">
        <p14:creationId xmlns:p14="http://schemas.microsoft.com/office/powerpoint/2010/main" val="366746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>
            <a:extLst>
              <a:ext uri="{FF2B5EF4-FFF2-40B4-BE49-F238E27FC236}">
                <a16:creationId xmlns:a16="http://schemas.microsoft.com/office/drawing/2014/main" id="{C12A0FFD-9A18-425F-99DC-7393A35E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76" y="1237383"/>
            <a:ext cx="5033460" cy="51810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3C8525D-6A9C-494C-BC4E-7F8D5069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Criação de uma organização contendo um nome fictício</a:t>
            </a:r>
            <a:endParaRPr lang="pt-BR" sz="32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A0488B-1DAC-47E2-A5CD-2C98FBDE0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4" y="1237383"/>
            <a:ext cx="6657973" cy="315532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BCAC5BD-FD40-4BFD-9F2B-10737CA7CA81}"/>
              </a:ext>
            </a:extLst>
          </p:cNvPr>
          <p:cNvSpPr/>
          <p:nvPr/>
        </p:nvSpPr>
        <p:spPr>
          <a:xfrm>
            <a:off x="4921623" y="3096098"/>
            <a:ext cx="1911613" cy="2309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024FEC52-B557-4971-A3B7-9E802B5899C8}"/>
              </a:ext>
            </a:extLst>
          </p:cNvPr>
          <p:cNvSpPr/>
          <p:nvPr/>
        </p:nvSpPr>
        <p:spPr>
          <a:xfrm rot="10800000">
            <a:off x="4435786" y="3031586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EA4078-288B-46F2-8F22-F95D0DADBA6D}"/>
              </a:ext>
            </a:extLst>
          </p:cNvPr>
          <p:cNvSpPr/>
          <p:nvPr/>
        </p:nvSpPr>
        <p:spPr>
          <a:xfrm>
            <a:off x="605243" y="2893812"/>
            <a:ext cx="3687817" cy="63556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Para criar uma nova organização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50FB528-8BCA-4056-9CC7-496858D213DC}"/>
              </a:ext>
            </a:extLst>
          </p:cNvPr>
          <p:cNvSpPr txBox="1">
            <a:spLocks/>
          </p:cNvSpPr>
          <p:nvPr/>
        </p:nvSpPr>
        <p:spPr>
          <a:xfrm>
            <a:off x="175264" y="4508762"/>
            <a:ext cx="6657972" cy="1972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atin typeface="Bahnschrift SemiLight Condensed" panose="020B0502040204020203" pitchFamily="34" charset="0"/>
              </a:rPr>
              <a:t>Organização</a:t>
            </a:r>
          </a:p>
          <a:p>
            <a:endParaRPr lang="pt-BR" sz="1800" b="1" dirty="0">
              <a:latin typeface="Bahnschrift SemiLight Condensed" panose="020B0502040204020203" pitchFamily="34" charset="0"/>
            </a:endParaRPr>
          </a:p>
          <a:p>
            <a:pPr algn="l"/>
            <a:r>
              <a:rPr lang="pt-BR" sz="1800" b="1" dirty="0">
                <a:latin typeface="Bahnschrift SemiLight Condensed" panose="020B0502040204020203" pitchFamily="34" charset="0"/>
              </a:rPr>
              <a:t>A criação de uma organização permite o trabalho em equipe em um mesmo ambiente, incluindo a possibilidade de permissões de acesso diferentes para os usuários e visualização de todos os repositórios, além do histórico completo de contribuições, facilitando a gestão de projetos e tornando o código-fonte mais transparente.</a:t>
            </a:r>
          </a:p>
        </p:txBody>
      </p:sp>
    </p:spTree>
    <p:extLst>
      <p:ext uri="{BB962C8B-B14F-4D97-AF65-F5344CB8AC3E}">
        <p14:creationId xmlns:p14="http://schemas.microsoft.com/office/powerpoint/2010/main" val="42930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A51A9650-E337-4DD5-B57D-85B76318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30" y="3962398"/>
            <a:ext cx="4507262" cy="27295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61C9DAC-140D-4991-83F3-A028A2537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68" y="1048871"/>
            <a:ext cx="8166848" cy="284139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CD45550-5D09-4635-95F7-740D569E2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8871"/>
          </a:xfrm>
        </p:spPr>
        <p:txBody>
          <a:bodyPr anchor="ctr">
            <a:noAutofit/>
          </a:bodyPr>
          <a:lstStyle/>
          <a:p>
            <a:r>
              <a:rPr lang="pt-BR" sz="3200" b="1" dirty="0">
                <a:latin typeface="Bahnschrift SemiLight Condensed" panose="020B0502040204020203" pitchFamily="34" charset="0"/>
              </a:rPr>
              <a:t>Crie um projeto de software em qualquer linguagem e inclua artefatos</a:t>
            </a:r>
            <a:endParaRPr lang="pt-BR" sz="32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555DA9-5D43-41B8-9E14-77A5233181D0}"/>
              </a:ext>
            </a:extLst>
          </p:cNvPr>
          <p:cNvSpPr/>
          <p:nvPr/>
        </p:nvSpPr>
        <p:spPr>
          <a:xfrm>
            <a:off x="1493344" y="3539517"/>
            <a:ext cx="756797" cy="198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CC9278A2-B6A4-4B97-9047-E00BCB60BCA3}"/>
              </a:ext>
            </a:extLst>
          </p:cNvPr>
          <p:cNvSpPr/>
          <p:nvPr/>
        </p:nvSpPr>
        <p:spPr>
          <a:xfrm rot="16200000">
            <a:off x="1666335" y="3043585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9BA803-8252-431E-935E-2BDC1FC4B923}"/>
              </a:ext>
            </a:extLst>
          </p:cNvPr>
          <p:cNvSpPr/>
          <p:nvPr/>
        </p:nvSpPr>
        <p:spPr>
          <a:xfrm>
            <a:off x="262280" y="2394549"/>
            <a:ext cx="3975722" cy="4530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Incluindo um novo arquivo no projeto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67AAFB5-5AC0-46DC-A398-B1E30BB3EB42}"/>
              </a:ext>
            </a:extLst>
          </p:cNvPr>
          <p:cNvSpPr/>
          <p:nvPr/>
        </p:nvSpPr>
        <p:spPr>
          <a:xfrm>
            <a:off x="8091368" y="5182946"/>
            <a:ext cx="1088491" cy="186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4C768158-7591-4A38-AA51-B9586099643C}"/>
              </a:ext>
            </a:extLst>
          </p:cNvPr>
          <p:cNvSpPr/>
          <p:nvPr/>
        </p:nvSpPr>
        <p:spPr>
          <a:xfrm rot="10800000">
            <a:off x="7554391" y="5096397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881A29B-7FF3-43B4-B278-D197A27FC5D5}"/>
              </a:ext>
            </a:extLst>
          </p:cNvPr>
          <p:cNvSpPr txBox="1">
            <a:spLocks/>
          </p:cNvSpPr>
          <p:nvPr/>
        </p:nvSpPr>
        <p:spPr>
          <a:xfrm>
            <a:off x="263169" y="4430229"/>
            <a:ext cx="6657972" cy="1972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atin typeface="Bahnschrift SemiLight Condensed" panose="020B0502040204020203" pitchFamily="34" charset="0"/>
              </a:rPr>
              <a:t>Artefatos</a:t>
            </a:r>
          </a:p>
          <a:p>
            <a:endParaRPr lang="pt-BR" sz="1800" b="1" dirty="0">
              <a:latin typeface="Bahnschrift SemiLight Condensed" panose="020B0502040204020203" pitchFamily="34" charset="0"/>
            </a:endParaRPr>
          </a:p>
          <a:p>
            <a:r>
              <a:rPr lang="pt-BR" sz="1800" b="1" dirty="0">
                <a:latin typeface="Bahnschrift SemiLight Condensed" panose="020B0502040204020203" pitchFamily="34" charset="0"/>
              </a:rPr>
              <a:t>Artefatos são arquivos de organização e execução que são inseridos ou gerados no decorrer do desenvolvimento de um projeto. Eles incluem códigos, documentação, testes, entre outros. São essenciais para que o projeto seja construído, mantido e compreendido, principalmente se tratando de um time de desenvolvimento.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F7DEEF-008A-4C5C-A1BA-E42AFBE3FCBC}"/>
              </a:ext>
            </a:extLst>
          </p:cNvPr>
          <p:cNvSpPr/>
          <p:nvPr/>
        </p:nvSpPr>
        <p:spPr>
          <a:xfrm>
            <a:off x="1493345" y="3539517"/>
            <a:ext cx="756797" cy="198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8F375336-05DD-4CA8-8FDB-EF033C908DB4}"/>
              </a:ext>
            </a:extLst>
          </p:cNvPr>
          <p:cNvSpPr/>
          <p:nvPr/>
        </p:nvSpPr>
        <p:spPr>
          <a:xfrm rot="16200000">
            <a:off x="1666336" y="3043585"/>
            <a:ext cx="410817" cy="36001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320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788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Bahnschrift SemiLight Condensed</vt:lpstr>
      <vt:lpstr>Calibri</vt:lpstr>
      <vt:lpstr>Calibri Light</vt:lpstr>
      <vt:lpstr>Tema do Office</vt:lpstr>
      <vt:lpstr>GitHub</vt:lpstr>
      <vt:lpstr>Pontos Principais          Utilizado como plataforma de hospedagem de código-fonte e seus artefatos.  Além de permitir a colaboração de diversos desenvolvedores, ele também utiliza o Git, um sistema de controle de versões que permite que todo o histórico de alterações seja registrado no projeto.</vt:lpstr>
      <vt:lpstr>GitHub Desktop e GitHub Online         - Permite a sincronização, ou seja, todas as alterações feitas no GitHub Desktop são também realizadas no online, garantindo atualização constante; - O GitHub Desktop pode ser utilizado para trabalhar localmente e depois subir as mudanças para o GitHub, onde toda a equipe pode colaborar e verificar as modificações; - Interação facilitada com os repositórios do GitHub.</vt:lpstr>
      <vt:lpstr>Login</vt:lpstr>
      <vt:lpstr>Login</vt:lpstr>
      <vt:lpstr>Login</vt:lpstr>
      <vt:lpstr>Criação e personalização de uma conta pessoal no Github</vt:lpstr>
      <vt:lpstr>Criação de uma organização contendo um nome fictício</vt:lpstr>
      <vt:lpstr>Crie um projeto de software em qualquer linguagem e inclua artefatos</vt:lpstr>
      <vt:lpstr>Crie uma “Branch” de algum artefato e realize alterações</vt:lpstr>
      <vt:lpstr>Crie uma “Branch” de algum artefato e realize alterações</vt:lpstr>
      <vt:lpstr>Crie uma “Branch” de algum artefato e realize alterações</vt:lpstr>
      <vt:lpstr>Crie uma “Branch” de algum artefato e realize alterações</vt:lpstr>
      <vt:lpstr>Crie um “Merge”, após realizado as alterações da “Branch”</vt:lpstr>
      <vt:lpstr>Crie um “Merge”, após realizado as alterações da “Branch”</vt:lpstr>
      <vt:lpstr>Crie um “Merge”, após realizado as alterações da “Branch”</vt:lpstr>
      <vt:lpstr>Crie um “Merge”, após realizado as alterações da “Branch”</vt:lpstr>
      <vt:lpstr>Crie um “Merge”, após realizado as alterações da “Branch”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FERNANDA PEREIRA SILVA</dc:creator>
  <cp:lastModifiedBy>Fernanda</cp:lastModifiedBy>
  <cp:revision>33</cp:revision>
  <dcterms:created xsi:type="dcterms:W3CDTF">2025-03-27T22:47:14Z</dcterms:created>
  <dcterms:modified xsi:type="dcterms:W3CDTF">2025-03-30T02:54:23Z</dcterms:modified>
</cp:coreProperties>
</file>