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Average"/>
      <p:regular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Oswald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Average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6f980f91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6f980f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fbd5e4be7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fbd5e4be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6f980f91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6f980f9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6f980f91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6f980f9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6f980f91_0_1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6f980f9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980f9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980f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fbd5e4be7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fbd5e4be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6f980f91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6f980f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fbd5e4be7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fbd5e4be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fbd5e4be7_0_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fbd5e4be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Relationship Id="rId6" Type="http://schemas.openxmlformats.org/officeDocument/2006/relationships/image" Target="../media/image8.png"/><Relationship Id="rId7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eqode.com/blog/supply-chain-finance-blockchain/" TargetMode="External"/><Relationship Id="rId4" Type="http://schemas.openxmlformats.org/officeDocument/2006/relationships/hyperlink" Target="https://coinswitch.co/news/ethereum-price-prediction-2019-eth-price-to-touch-1450-usd-in-2019-latest-ethereum-news-updat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Blockchain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Innovating Data and Data Security</a:t>
            </a:r>
            <a:endParaRPr sz="31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February 19, 2019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Blockchain Application &amp; dApps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1609125"/>
            <a:ext cx="3999900" cy="29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Not using Blockchain: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BitTorrent, Tor, BitMessage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U</a:t>
            </a:r>
            <a:r>
              <a:rPr b="1" lang="en" sz="2100">
                <a:solidFill>
                  <a:schemeClr val="dk1"/>
                </a:solidFill>
              </a:rPr>
              <a:t>sing Blockchain: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Ethereum Applications: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/>
              <a:t>Thousands available, from games to financial tools. </a:t>
            </a:r>
            <a:endParaRPr sz="1600"/>
          </a:p>
        </p:txBody>
      </p:sp>
      <p:sp>
        <p:nvSpPr>
          <p:cNvPr id="129" name="Google Shape;129;p22"/>
          <p:cNvSpPr txBox="1"/>
          <p:nvPr>
            <p:ph idx="2" type="body"/>
          </p:nvPr>
        </p:nvSpPr>
        <p:spPr>
          <a:xfrm>
            <a:off x="4832400" y="1609075"/>
            <a:ext cx="3999900" cy="29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Traditional Web App: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Front End -&gt; API -&gt; Database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dApp with Blockchain: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Front End -&gt; Smart Contract-&gt; Blockchain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/>
              <a:t>Backend code is running in a decentralized manner (P2P)</a:t>
            </a:r>
            <a:endParaRPr sz="1600"/>
          </a:p>
        </p:txBody>
      </p:sp>
      <p:sp>
        <p:nvSpPr>
          <p:cNvPr id="130" name="Google Shape;130;p22"/>
          <p:cNvSpPr txBox="1"/>
          <p:nvPr/>
        </p:nvSpPr>
        <p:spPr>
          <a:xfrm>
            <a:off x="311700" y="1098425"/>
            <a:ext cx="83700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Decentralized Applications are known as dApps. 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735600" y="328050"/>
            <a:ext cx="7672800" cy="44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/>
              <a:t>More Potential Applications:</a:t>
            </a:r>
            <a:endParaRPr sz="3000"/>
          </a:p>
          <a:p>
            <a:pPr indent="0" lvl="0" marL="428625" rtl="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Average"/>
              <a:ea typeface="Average"/>
              <a:cs typeface="Average"/>
              <a:sym typeface="Average"/>
            </a:endParaRPr>
          </a:p>
          <a:p>
            <a:pPr indent="-167085" lvl="1" marL="428625" rtl="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verage"/>
              <a:buChar char="▪"/>
            </a:pPr>
            <a:r>
              <a:rPr lang="en" sz="2200">
                <a:latin typeface="Average"/>
                <a:ea typeface="Average"/>
                <a:cs typeface="Average"/>
                <a:sym typeface="Average"/>
              </a:rPr>
              <a:t>Cryptocurrency / Finances (duh)</a:t>
            </a:r>
            <a:endParaRPr sz="2200">
              <a:latin typeface="Average"/>
              <a:ea typeface="Average"/>
              <a:cs typeface="Average"/>
              <a:sym typeface="Average"/>
            </a:endParaRPr>
          </a:p>
          <a:p>
            <a:pPr indent="-144860" lvl="2" marL="729853" rtl="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−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Insurance Claims, International Payments, Asset Management</a:t>
            </a:r>
            <a:endParaRPr b="1" sz="1800">
              <a:latin typeface="Average"/>
              <a:ea typeface="Average"/>
              <a:cs typeface="Average"/>
              <a:sym typeface="Average"/>
            </a:endParaRPr>
          </a:p>
          <a:p>
            <a:pPr indent="-167085" lvl="1" marL="428625" rtl="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verage"/>
              <a:buChar char="▪"/>
            </a:pPr>
            <a:r>
              <a:rPr lang="en" sz="2200">
                <a:latin typeface="Average"/>
                <a:ea typeface="Average"/>
                <a:cs typeface="Average"/>
                <a:sym typeface="Average"/>
              </a:rPr>
              <a:t>Digital Identity</a:t>
            </a:r>
            <a:endParaRPr sz="2200">
              <a:latin typeface="Average"/>
              <a:ea typeface="Average"/>
              <a:cs typeface="Average"/>
              <a:sym typeface="Average"/>
            </a:endParaRPr>
          </a:p>
          <a:p>
            <a:pPr indent="-144860" lvl="2" marL="729853" rtl="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−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Passports/IDs, Wedding/Death/Birth Certs</a:t>
            </a:r>
            <a:endParaRPr b="1" sz="1800">
              <a:latin typeface="Average"/>
              <a:ea typeface="Average"/>
              <a:cs typeface="Average"/>
              <a:sym typeface="Average"/>
            </a:endParaRPr>
          </a:p>
          <a:p>
            <a:pPr indent="-167085" lvl="1" marL="428625" rtl="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verage"/>
              <a:buChar char="▪"/>
            </a:pPr>
            <a:r>
              <a:rPr lang="en" sz="2200">
                <a:latin typeface="Average"/>
                <a:ea typeface="Average"/>
                <a:cs typeface="Average"/>
                <a:sym typeface="Average"/>
              </a:rPr>
              <a:t>The Internet of Things! (IoT Presentations)</a:t>
            </a:r>
            <a:endParaRPr sz="2200">
              <a:latin typeface="Average"/>
              <a:ea typeface="Average"/>
              <a:cs typeface="Average"/>
              <a:sym typeface="Average"/>
            </a:endParaRPr>
          </a:p>
          <a:p>
            <a:pPr indent="-144860" lvl="2" marL="729853" rtl="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−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Smart Homes</a:t>
            </a:r>
            <a:endParaRPr b="1" sz="1800">
              <a:latin typeface="Average"/>
              <a:ea typeface="Average"/>
              <a:cs typeface="Average"/>
              <a:sym typeface="Average"/>
            </a:endParaRPr>
          </a:p>
          <a:p>
            <a:pPr indent="-167085" lvl="1" marL="428625" rtl="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verage"/>
              <a:buChar char="▪"/>
            </a:pPr>
            <a:r>
              <a:rPr lang="en" sz="2200">
                <a:latin typeface="Average"/>
                <a:ea typeface="Average"/>
                <a:cs typeface="Average"/>
                <a:sym typeface="Average"/>
              </a:rPr>
              <a:t>Supply Chain / Logistics						</a:t>
            </a:r>
            <a:endParaRPr b="1" sz="2200">
              <a:latin typeface="Average"/>
              <a:ea typeface="Average"/>
              <a:cs typeface="Average"/>
              <a:sym typeface="Average"/>
            </a:endParaRPr>
          </a:p>
          <a:p>
            <a:pPr indent="-167085" lvl="1" marL="428625" rtl="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verage"/>
              <a:buChar char="▪"/>
            </a:pPr>
            <a:r>
              <a:rPr lang="en" sz="2200">
                <a:latin typeface="Average"/>
                <a:ea typeface="Average"/>
                <a:cs typeface="Average"/>
                <a:sym typeface="Average"/>
              </a:rPr>
              <a:t>Incentivization of pre existing infrastructures</a:t>
            </a:r>
            <a:endParaRPr sz="22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Who’s Using it Now? </a:t>
            </a:r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2825" y="567774"/>
            <a:ext cx="3346175" cy="1310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8100" y="4037976"/>
            <a:ext cx="3017122" cy="962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23350" y="2306875"/>
            <a:ext cx="3465022" cy="127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1197075"/>
            <a:ext cx="2628975" cy="17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16900" y="3521325"/>
            <a:ext cx="2083275" cy="138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Concerns with Rapid Industry Growth</a:t>
            </a:r>
            <a:endParaRPr/>
          </a:p>
        </p:txBody>
      </p:sp>
      <p:sp>
        <p:nvSpPr>
          <p:cNvPr id="151" name="Google Shape;151;p25"/>
          <p:cNvSpPr txBox="1"/>
          <p:nvPr/>
        </p:nvSpPr>
        <p:spPr>
          <a:xfrm>
            <a:off x="387000" y="1148950"/>
            <a:ext cx="8370000" cy="3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Smart Contracts are exposed to the public. Any errors can be openly seen and exploited. </a:t>
            </a:r>
            <a:endParaRPr sz="21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Char char="-"/>
            </a:pPr>
            <a:r>
              <a:rPr lang="en" sz="2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New Solidity Developers</a:t>
            </a:r>
            <a:endParaRPr sz="21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Char char="-"/>
            </a:pPr>
            <a:r>
              <a:rPr lang="en" sz="2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Volatile Market</a:t>
            </a:r>
            <a:endParaRPr sz="21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Char char="-"/>
            </a:pPr>
            <a:r>
              <a:rPr lang="en" sz="2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Lack of industry understanding</a:t>
            </a:r>
            <a:endParaRPr sz="21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/>
        </p:nvSpPr>
        <p:spPr>
          <a:xfrm>
            <a:off x="450150" y="1217950"/>
            <a:ext cx="8243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https://deqode.com/blog/supply-chain-finance-blockchain/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Cutting cost, time, and effort + security in supply chain ventures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https://coinswitch.co/news/ethereum-price-prediction-2019-eth-price-to-touch-1450-usd-in-2019-latest-ethereum-news-update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Ethereum 1x to be dropped soon -&gt; major update to the Ethereum network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Blockchain Projects raising millions create domino effect across major exchanges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Discussion: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 and Ideas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>
                <a:solidFill>
                  <a:schemeClr val="dk1"/>
                </a:solidFill>
              </a:rPr>
              <a:t>What is Blockchain?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>
                <a:solidFill>
                  <a:schemeClr val="dk1"/>
                </a:solidFill>
              </a:rPr>
              <a:t>Relevancy Today - Applications of Blockchain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>
                <a:solidFill>
                  <a:schemeClr val="dk1"/>
                </a:solidFill>
              </a:rPr>
              <a:t>Does it Mean Anything for Security?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>
                <a:solidFill>
                  <a:schemeClr val="dk1"/>
                </a:solidFill>
              </a:rPr>
              <a:t>The Nitty-Gritty Details (don’t panic)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>
                <a:solidFill>
                  <a:schemeClr val="dk1"/>
                </a:solidFill>
              </a:rPr>
              <a:t>3Blue1Brown - Security in Numbers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>
                <a:solidFill>
                  <a:schemeClr val="dk1"/>
                </a:solidFill>
              </a:rPr>
              <a:t>Realistic Expectations for Blockchain Development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>
                <a:solidFill>
                  <a:schemeClr val="dk1"/>
                </a:solidFill>
              </a:rPr>
              <a:t>Industry Opportunities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>
                <a:solidFill>
                  <a:schemeClr val="dk1"/>
                </a:solidFill>
              </a:rPr>
              <a:t>Concerns Today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>
                <a:solidFill>
                  <a:schemeClr val="dk1"/>
                </a:solidFill>
              </a:rPr>
              <a:t>Discussion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496050" y="654100"/>
            <a:ext cx="6227100" cy="37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Blockchain: What isn’t it?</a:t>
            </a:r>
            <a:endParaRPr b="1" sz="42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b="1" lang="en" sz="2600"/>
              <a:t>Not a database (similar)</a:t>
            </a:r>
            <a:endParaRPr b="1"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b="1" lang="en" sz="2600"/>
              <a:t>Not a cloud solution</a:t>
            </a:r>
            <a:endParaRPr b="1"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b="1" lang="en" sz="2600"/>
              <a:t>Not a physical entity</a:t>
            </a:r>
            <a:endParaRPr b="1"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So then… what?</a:t>
            </a:r>
            <a:endParaRPr b="1" sz="2600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7775" y="2571950"/>
            <a:ext cx="4427424" cy="21842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Blockchain is:</a:t>
            </a:r>
            <a:endParaRPr/>
          </a:p>
        </p:txBody>
      </p:sp>
      <p:sp>
        <p:nvSpPr>
          <p:cNvPr id="78" name="Google Shape;78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Oswald"/>
                <a:ea typeface="Oswald"/>
                <a:cs typeface="Oswald"/>
                <a:sym typeface="Oswald"/>
              </a:rPr>
              <a:t>A record of transactions, stored within a decentralized network formed by a peer-to-peer architecture. </a:t>
            </a:r>
            <a:endParaRPr/>
          </a:p>
        </p:txBody>
      </p:sp>
      <p:sp>
        <p:nvSpPr>
          <p:cNvPr id="79" name="Google Shape;79;p16"/>
          <p:cNvSpPr txBox="1"/>
          <p:nvPr>
            <p:ph type="title"/>
          </p:nvPr>
        </p:nvSpPr>
        <p:spPr>
          <a:xfrm>
            <a:off x="5348200" y="3483300"/>
            <a:ext cx="2963400" cy="105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(excuse the buzzwords)</a:t>
            </a:r>
            <a:endParaRPr sz="2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Breaking it down: Blockchain VS Database</a:t>
            </a:r>
            <a:endParaRPr/>
          </a:p>
        </p:txBody>
      </p:sp>
      <p:grpSp>
        <p:nvGrpSpPr>
          <p:cNvPr id="85" name="Google Shape;85;p17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86" name="Google Shape;86;p17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7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17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Database is: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9" name="Google Shape;89;p17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Based on a Client-Server Architecture.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Not necessarily devoted to security or transparency.</a:t>
            </a:r>
            <a:endParaRPr sz="1600"/>
          </a:p>
        </p:txBody>
      </p:sp>
      <p:grpSp>
        <p:nvGrpSpPr>
          <p:cNvPr id="90" name="Google Shape;90;p17"/>
          <p:cNvGrpSpPr/>
          <p:nvPr/>
        </p:nvGrpSpPr>
        <p:grpSpPr>
          <a:xfrm>
            <a:off x="3320357" y="1304875"/>
            <a:ext cx="5164702" cy="3416400"/>
            <a:chOff x="3320450" y="1304875"/>
            <a:chExt cx="2632500" cy="3416400"/>
          </a:xfrm>
        </p:grpSpPr>
        <p:sp>
          <p:nvSpPr>
            <p:cNvPr id="91" name="Google Shape;91;p17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7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17"/>
          <p:cNvSpPr txBox="1"/>
          <p:nvPr>
            <p:ph idx="4294967295" type="body"/>
          </p:nvPr>
        </p:nvSpPr>
        <p:spPr>
          <a:xfrm>
            <a:off x="33888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Blockchain is: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4" name="Google Shape;94;p17"/>
          <p:cNvSpPr txBox="1"/>
          <p:nvPr>
            <p:ph idx="4294967295" type="body"/>
          </p:nvPr>
        </p:nvSpPr>
        <p:spPr>
          <a:xfrm>
            <a:off x="3396775" y="1850300"/>
            <a:ext cx="50247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Based on a P2P Architecture.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Focused heavily on removing single-party responsibility.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Using smart contracts to form the legal backbone of the blockchain and build protocols.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700" y="2078054"/>
            <a:ext cx="3077014" cy="1821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0844" y="1519535"/>
            <a:ext cx="2435842" cy="6577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Google Shape;101;p18"/>
          <p:cNvCxnSpPr/>
          <p:nvPr/>
        </p:nvCxnSpPr>
        <p:spPr>
          <a:xfrm flipH="1" rot="10800000">
            <a:off x="3421801" y="2048634"/>
            <a:ext cx="660300" cy="402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102" name="Google Shape;10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43109" y="313475"/>
            <a:ext cx="2435841" cy="6544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18"/>
          <p:cNvCxnSpPr/>
          <p:nvPr/>
        </p:nvCxnSpPr>
        <p:spPr>
          <a:xfrm flipH="1" rot="10800000">
            <a:off x="4300012" y="913621"/>
            <a:ext cx="522900" cy="668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104" name="Google Shape;10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02000" y="3528725"/>
            <a:ext cx="4527125" cy="130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Inside the transactions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64590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/>
              <a:t>What good is it?</a:t>
            </a:r>
            <a:endParaRPr sz="5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BLOCKCHAIN SECURITY</a:t>
            </a:r>
            <a:endParaRPr/>
          </a:p>
        </p:txBody>
      </p:sp>
      <p:sp>
        <p:nvSpPr>
          <p:cNvPr id="116" name="Google Shape;116;p20"/>
          <p:cNvSpPr txBox="1"/>
          <p:nvPr>
            <p:ph idx="4294967295" type="body"/>
          </p:nvPr>
        </p:nvSpPr>
        <p:spPr>
          <a:xfrm>
            <a:off x="311700" y="1255450"/>
            <a:ext cx="4650300" cy="32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8587" lvl="0" marL="12858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b="1"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SHA-256:</a:t>
            </a:r>
            <a:endParaRPr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1685" lvl="1" marL="4286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baseline="30000" lang="en" sz="1800">
                <a:latin typeface="Arial"/>
                <a:ea typeface="Arial"/>
                <a:cs typeface="Arial"/>
                <a:sym typeface="Arial"/>
              </a:rPr>
              <a:t>256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possible outcomes for each hash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141685" lvl="1" marL="4286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Arguably the best current Hashing Algorithm out there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141685" lvl="1" marL="4286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It takes the string from the block, and hashes it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141685" lvl="1" marL="4286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This is where miners come in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1"/>
          <p:cNvPicPr preferRelativeResize="0"/>
          <p:nvPr/>
        </p:nvPicPr>
        <p:blipFill rotWithShape="1">
          <a:blip r:embed="rId3">
            <a:alphaModFix/>
          </a:blip>
          <a:srcRect b="26262" l="13689" r="13920" t="15813"/>
          <a:stretch/>
        </p:blipFill>
        <p:spPr>
          <a:xfrm>
            <a:off x="785462" y="867325"/>
            <a:ext cx="7573075" cy="340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 txBox="1"/>
          <p:nvPr/>
        </p:nvSpPr>
        <p:spPr>
          <a:xfrm>
            <a:off x="6052975" y="4276175"/>
            <a:ext cx="24543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Source: 3Blue1Brown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