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RMIXqji3Bt1d8/1Sg1qESR9CE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大学：だいがく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学校：がっこう</a:t>
            </a:r>
            <a:endParaRPr/>
          </a:p>
        </p:txBody>
      </p:sp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学生：がくせい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大学生：だいがくせい</a:t>
            </a:r>
            <a:endParaRPr/>
          </a:p>
        </p:txBody>
      </p:sp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学校：がっこう</a:t>
            </a:r>
            <a:endParaRPr/>
          </a:p>
        </p:txBody>
      </p:sp>
      <p:sp>
        <p:nvSpPr>
          <p:cNvPr id="258" name="Google Shape;2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あの日：あのひ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誕生日：たんじょうび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十七日：じゅうななにち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日本：にほん</a:t>
            </a:r>
            <a:endParaRPr/>
          </a:p>
        </p:txBody>
      </p:sp>
      <p:sp>
        <p:nvSpPr>
          <p:cNvPr id="295" name="Google Shape;2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日本語：にほんご</a:t>
            </a:r>
            <a:endParaRPr/>
          </a:p>
        </p:txBody>
      </p:sp>
      <p:sp>
        <p:nvSpPr>
          <p:cNvPr id="313" name="Google Shape;31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あの人：あのひと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三人：さんにん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日本人：にほんじん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一人：ひとり</a:t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一才：いっさい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八才：はっさい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十才：じゅっさい</a:t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8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20" name="Google Shape;20;p18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8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" name="Google Shape;22;p18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3" name="Google Shape;23;p18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8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18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anchorCtr="0" anchor="t" bIns="45700" lIns="0" spcFirstLastPara="1" rIns="0" wrap="square" tIns="100582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-JP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/>
          <p:nvPr>
            <p:ph idx="2" type="pic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1188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pSp>
        <p:nvGrpSpPr>
          <p:cNvPr id="113" name="Google Shape;113;p29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4" name="Google Shape;114;p29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9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0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40" name="Google Shape;40;p20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41" name="Google Shape;41;p20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0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3" name="Google Shape;43;p20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45" name="Google Shape;45;p20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0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7" name="Google Shape;47;p20"/>
          <p:cNvSpPr txBox="1"/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1"/>
          <p:cNvSpPr txBox="1"/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3"/>
          <p:cNvSpPr txBox="1"/>
          <p:nvPr>
            <p:ph idx="2" type="body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3" type="body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3"/>
          <p:cNvSpPr txBox="1"/>
          <p:nvPr>
            <p:ph idx="4" type="body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90" name="Google Shape;90;p26"/>
          <p:cNvSpPr txBox="1"/>
          <p:nvPr>
            <p:ph idx="2" type="body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pSp>
        <p:nvGrpSpPr>
          <p:cNvPr id="15" name="Google Shape;15;p17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7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book on table, blurred shelves of books in background" id="120" name="Google Shape;120;p1" title="Sample Pictur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90" r="8889" t="0"/>
          <a:stretch/>
        </p:blipFill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-522514" y="1867989"/>
            <a:ext cx="5682343" cy="279545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095897" y="4663440"/>
            <a:ext cx="2429692" cy="60762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1</a:t>
            </a:r>
            <a:endParaRPr b="1" sz="32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708" y="146962"/>
            <a:ext cx="3823012" cy="85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(HỌC)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15606">
            <a:off x="141789" y="2875684"/>
            <a:ext cx="4874711" cy="1783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(SINH)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5435">
            <a:off x="216421" y="2735079"/>
            <a:ext cx="4908882" cy="1810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(HIỆU)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0546">
            <a:off x="270634" y="2514600"/>
            <a:ext cx="4911001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6494485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(NHẬT)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861815">
            <a:off x="9027972" y="1610866"/>
            <a:ext cx="2759428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にち／じつ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 rot="-459191">
            <a:off x="9075126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ひ／び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1899">
            <a:off x="109092" y="2568606"/>
            <a:ext cx="4932028" cy="203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6494485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(BẢN)</a:t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35383">
            <a:off x="113361" y="2654988"/>
            <a:ext cx="5043488" cy="193263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(NGỮ)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0825">
            <a:off x="289092" y="2857499"/>
            <a:ext cx="4874086" cy="185488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/>
          <p:nvPr/>
        </p:nvSpPr>
        <p:spPr>
          <a:xfrm>
            <a:off x="1349115" y="2953061"/>
            <a:ext cx="9953470" cy="227850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48000">
            <a:solidFill>
              <a:srgbClr val="3B34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終わり</a:t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ありがとうございます。</a:t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4" y="1392237"/>
            <a:ext cx="8037995" cy="187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74" y="3263900"/>
            <a:ext cx="8252379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974" y="4875439"/>
            <a:ext cx="7874555" cy="1728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/>
          <p:nvPr/>
        </p:nvSpPr>
        <p:spPr>
          <a:xfrm>
            <a:off x="3606800" y="215900"/>
            <a:ext cx="4800600" cy="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CHỮ TƯỢNG HÌNH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3606800" y="215900"/>
            <a:ext cx="4800600" cy="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QUY TẮC VIẾT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12" y="1489074"/>
            <a:ext cx="11013102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12" y="4037012"/>
            <a:ext cx="11300902" cy="230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3606800" y="215900"/>
            <a:ext cx="4800600" cy="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QUY TẮC VIẾT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46" y="1801812"/>
            <a:ext cx="11572338" cy="404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3606800" y="215900"/>
            <a:ext cx="4800600" cy="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NHIỀU KIỂU FONT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405" y="1778000"/>
            <a:ext cx="989939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7348538" y="4599672"/>
            <a:ext cx="1398587" cy="523875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みなみ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5029200" y="6145213"/>
            <a:ext cx="1885950" cy="461665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(NAM)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6804620" y="2239586"/>
            <a:ext cx="1885950" cy="523875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rot="-762708">
            <a:off x="1701220" y="3150426"/>
            <a:ext cx="2292350" cy="69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Phía Nam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南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rot="370278">
            <a:off x="8476853" y="4921231"/>
            <a:ext cx="2795588" cy="1447800"/>
          </a:xfrm>
          <a:prstGeom prst="cloudCallout">
            <a:avLst>
              <a:gd fmla="val -90552" name="adj1"/>
              <a:gd fmla="val 77452" name="adj2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Tên gọi người VN đặt cho 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 rot="-556169">
            <a:off x="805695" y="4836808"/>
            <a:ext cx="3079750" cy="1670050"/>
          </a:xfrm>
          <a:prstGeom prst="cloudCallout">
            <a:avLst>
              <a:gd fmla="val 34811" name="adj1"/>
              <a:gd fmla="val -96418" name="adj2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NGHĨA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Trong tiếng Việt có nghĩa như thế này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6"/>
          <p:cNvSpPr/>
          <p:nvPr/>
        </p:nvSpPr>
        <p:spPr>
          <a:xfrm rot="661358">
            <a:off x="8362306" y="2242471"/>
            <a:ext cx="3848100" cy="1919288"/>
          </a:xfrm>
          <a:prstGeom prst="cloudCallout">
            <a:avLst>
              <a:gd fmla="val -29783" name="adj1"/>
              <a:gd fmla="val 94513" name="adj2"/>
            </a:avLst>
          </a:prstGeom>
          <a:solidFill>
            <a:schemeClr val="lt1"/>
          </a:solidFill>
          <a:ln cap="flat" cmpd="thickThin" w="4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KUN (Kunyomi)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 Âm Nhật (do người NB gán cho)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 Dùng khi đứng riêng lẻ 1 mình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6"/>
          <p:cNvSpPr/>
          <p:nvPr/>
        </p:nvSpPr>
        <p:spPr>
          <a:xfrm rot="-539517">
            <a:off x="2225063" y="-52576"/>
            <a:ext cx="3573463" cy="2076450"/>
          </a:xfrm>
          <a:prstGeom prst="cloudCallout">
            <a:avLst>
              <a:gd fmla="val 69505" name="adj1"/>
              <a:gd fmla="val 77318" name="adj2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ÔN (Onyomi)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 Âm Hán (đọc theo phiên âm tiếng TQ)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 Dùng khi ghép với chữ Hán #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8407133" y="221421"/>
            <a:ext cx="3089276" cy="8758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B8161"/>
              </a:gs>
              <a:gs pos="71000">
                <a:srgbClr val="6A7F60"/>
              </a:gs>
              <a:gs pos="100000">
                <a:srgbClr val="5D705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GIỚI THIỆU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B05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721497" y="62678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(TƯ)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729145">
            <a:off x="9974692" y="1525068"/>
            <a:ext cx="1656604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 rot="-459191">
            <a:off x="9304683" y="59630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07095">
            <a:off x="314401" y="2539999"/>
            <a:ext cx="4659204" cy="18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B05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6721497" y="62678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(NHÂN)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rot="-729145">
            <a:off x="9408435" y="1442863"/>
            <a:ext cx="277072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じん／にん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 rot="-459191">
            <a:off x="9304683" y="59630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42307">
            <a:off x="429389" y="3447115"/>
            <a:ext cx="4200628" cy="217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B050"/>
          </a:solidFill>
          <a:ln cap="flat" cmpd="thickThin" w="48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6721497" y="62678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(TÀI)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 rot="1014263">
            <a:off x="9162056" y="1446323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thickThin" w="48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54791" y="93435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私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424803" y="93724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2794815" y="93724"/>
            <a:ext cx="1219200" cy="1066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164827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学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534839" y="91257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生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922581" y="83831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校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28176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9636192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0972800" y="78378"/>
            <a:ext cx="121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D586E"/>
              </a:gs>
              <a:gs pos="71000">
                <a:srgbClr val="4C576D"/>
              </a:gs>
              <a:gs pos="100000">
                <a:srgbClr val="424C6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9000" rotWithShape="0" dir="5400000" dist="254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語</a:t>
            </a:r>
            <a:endParaRPr b="1"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2014-08-27T07:24:43Z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