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2"/>
  </p:notesMasterIdLst>
  <p:sldIdLst>
    <p:sldId id="256" r:id="rId5"/>
    <p:sldId id="258" r:id="rId6"/>
    <p:sldId id="257" r:id="rId7"/>
    <p:sldId id="259" r:id="rId8"/>
    <p:sldId id="263" r:id="rId9"/>
    <p:sldId id="272" r:id="rId10"/>
    <p:sldId id="273" r:id="rId11"/>
    <p:sldId id="264" r:id="rId12"/>
    <p:sldId id="266" r:id="rId13"/>
    <p:sldId id="267" r:id="rId14"/>
    <p:sldId id="268" r:id="rId15"/>
    <p:sldId id="269" r:id="rId16"/>
    <p:sldId id="270" r:id="rId17"/>
    <p:sldId id="271" r:id="rId18"/>
    <p:sldId id="274"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C07442-16B0-446B-BB09-3DFDA2F5A180}">
          <p14:sldIdLst>
            <p14:sldId id="256"/>
            <p14:sldId id="258"/>
            <p14:sldId id="257"/>
            <p14:sldId id="259"/>
            <p14:sldId id="263"/>
            <p14:sldId id="272"/>
            <p14:sldId id="273"/>
            <p14:sldId id="264"/>
            <p14:sldId id="266"/>
            <p14:sldId id="267"/>
            <p14:sldId id="268"/>
            <p14:sldId id="269"/>
            <p14:sldId id="270"/>
            <p14:sldId id="271"/>
            <p14:sldId id="274"/>
            <p14:sldId id="275"/>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p:cViewPr varScale="1">
        <p:scale>
          <a:sx n="99" d="100"/>
          <a:sy n="99" d="100"/>
        </p:scale>
        <p:origin x="108"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3/25/2020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3/25/2020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3/25/2020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3/25/2020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3/25/2020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3/25/2020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3/25/2020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3/25/2020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3/25/2020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3/25/2020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3/25/2020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3/25/2020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3/25/2020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r>
              <a:rPr lang="en-GB" b="1" dirty="0"/>
              <a:t>Requirements Engineering and People</a:t>
            </a:r>
            <a:br>
              <a:rPr lang="en-US" dirty="0"/>
            </a:br>
            <a:r>
              <a:rPr lang="en-GB" b="1" dirty="0"/>
              <a:t>tutorial</a:t>
            </a:r>
            <a:endParaRPr lang="en-US" sz="54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Case Study Slide</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F4A4-21DF-4569-82DF-0C4C3441CAF7}"/>
              </a:ext>
            </a:extLst>
          </p:cNvPr>
          <p:cNvSpPr>
            <a:spLocks noGrp="1"/>
          </p:cNvSpPr>
          <p:nvPr>
            <p:ph type="title"/>
          </p:nvPr>
        </p:nvSpPr>
        <p:spPr/>
        <p:txBody>
          <a:bodyPr/>
          <a:lstStyle/>
          <a:p>
            <a:r>
              <a:rPr lang="en-US" dirty="0"/>
              <a:t>How to overcome these problems</a:t>
            </a:r>
          </a:p>
        </p:txBody>
      </p:sp>
      <p:sp>
        <p:nvSpPr>
          <p:cNvPr id="3" name="Text Placeholder 2">
            <a:extLst>
              <a:ext uri="{FF2B5EF4-FFF2-40B4-BE49-F238E27FC236}">
                <a16:creationId xmlns:a16="http://schemas.microsoft.com/office/drawing/2014/main" id="{E69D14F4-956C-4FA7-BA0A-80DE74D8BA60}"/>
              </a:ext>
            </a:extLst>
          </p:cNvPr>
          <p:cNvSpPr>
            <a:spLocks noGrp="1"/>
          </p:cNvSpPr>
          <p:nvPr>
            <p:ph type="body" sz="half" idx="2"/>
          </p:nvPr>
        </p:nvSpPr>
        <p:spPr/>
        <p:txBody>
          <a:bodyPr/>
          <a:lstStyle/>
          <a:p>
            <a:r>
              <a:rPr lang="en-US" dirty="0"/>
              <a:t>Answered by Nguyen Quang Vinh</a:t>
            </a:r>
          </a:p>
        </p:txBody>
      </p:sp>
    </p:spTree>
    <p:extLst>
      <p:ext uri="{BB962C8B-B14F-4D97-AF65-F5344CB8AC3E}">
        <p14:creationId xmlns:p14="http://schemas.microsoft.com/office/powerpoint/2010/main" val="364145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FF9C-4A02-4332-89F4-6BA2101CC39C}"/>
              </a:ext>
            </a:extLst>
          </p:cNvPr>
          <p:cNvSpPr>
            <a:spLocks noGrp="1"/>
          </p:cNvSpPr>
          <p:nvPr>
            <p:ph type="title"/>
          </p:nvPr>
        </p:nvSpPr>
        <p:spPr/>
        <p:txBody>
          <a:bodyPr/>
          <a:lstStyle/>
          <a:p>
            <a:r>
              <a:rPr lang="en-US" dirty="0"/>
              <a:t>Many kinds of stakeholders</a:t>
            </a:r>
          </a:p>
        </p:txBody>
      </p:sp>
      <p:sp>
        <p:nvSpPr>
          <p:cNvPr id="3" name="Content Placeholder 2">
            <a:extLst>
              <a:ext uri="{FF2B5EF4-FFF2-40B4-BE49-F238E27FC236}">
                <a16:creationId xmlns:a16="http://schemas.microsoft.com/office/drawing/2014/main" id="{1E9A025A-6FFC-4F87-94E2-5A6757902ACB}"/>
              </a:ext>
            </a:extLst>
          </p:cNvPr>
          <p:cNvSpPr>
            <a:spLocks noGrp="1"/>
          </p:cNvSpPr>
          <p:nvPr>
            <p:ph idx="1"/>
          </p:nvPr>
        </p:nvSpPr>
        <p:spPr>
          <a:xfrm>
            <a:off x="685800" y="3429000"/>
            <a:ext cx="10820400" cy="4024125"/>
          </a:xfrm>
        </p:spPr>
        <p:txBody>
          <a:bodyPr>
            <a:normAutofit/>
          </a:bodyPr>
          <a:lstStyle/>
          <a:p>
            <a:r>
              <a:rPr lang="en-US" sz="2800" dirty="0"/>
              <a:t>focus on collaboration, facilitation and stakeholder engagement helped ensure that everyone worked together and any issues were dealt with quickly.</a:t>
            </a:r>
          </a:p>
        </p:txBody>
      </p:sp>
    </p:spTree>
    <p:extLst>
      <p:ext uri="{BB962C8B-B14F-4D97-AF65-F5344CB8AC3E}">
        <p14:creationId xmlns:p14="http://schemas.microsoft.com/office/powerpoint/2010/main" val="1527212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0368-1BC0-4F91-9666-913314D9E4EF}"/>
              </a:ext>
            </a:extLst>
          </p:cNvPr>
          <p:cNvSpPr>
            <a:spLocks noGrp="1"/>
          </p:cNvSpPr>
          <p:nvPr>
            <p:ph type="title"/>
          </p:nvPr>
        </p:nvSpPr>
        <p:spPr/>
        <p:txBody>
          <a:bodyPr/>
          <a:lstStyle/>
          <a:p>
            <a:r>
              <a:rPr lang="en-US" dirty="0"/>
              <a:t>Key Stakeholder change</a:t>
            </a:r>
          </a:p>
        </p:txBody>
      </p:sp>
      <p:sp>
        <p:nvSpPr>
          <p:cNvPr id="3" name="Content Placeholder 2">
            <a:extLst>
              <a:ext uri="{FF2B5EF4-FFF2-40B4-BE49-F238E27FC236}">
                <a16:creationId xmlns:a16="http://schemas.microsoft.com/office/drawing/2014/main" id="{F2F6AF51-8B54-46C4-84BC-B6041F09D117}"/>
              </a:ext>
            </a:extLst>
          </p:cNvPr>
          <p:cNvSpPr>
            <a:spLocks noGrp="1"/>
          </p:cNvSpPr>
          <p:nvPr>
            <p:ph idx="1"/>
          </p:nvPr>
        </p:nvSpPr>
        <p:spPr>
          <a:xfrm>
            <a:off x="685800" y="3429000"/>
            <a:ext cx="10820400" cy="4024125"/>
          </a:xfrm>
        </p:spPr>
        <p:txBody>
          <a:bodyPr>
            <a:normAutofit/>
          </a:bodyPr>
          <a:lstStyle/>
          <a:p>
            <a:r>
              <a:rPr lang="en-US" sz="3200" dirty="0"/>
              <a:t>An agile approach was essential to cope with changing requirements and personnel.</a:t>
            </a:r>
          </a:p>
        </p:txBody>
      </p:sp>
    </p:spTree>
    <p:extLst>
      <p:ext uri="{BB962C8B-B14F-4D97-AF65-F5344CB8AC3E}">
        <p14:creationId xmlns:p14="http://schemas.microsoft.com/office/powerpoint/2010/main" val="166558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D8EC1-F547-45ED-B0C3-2F2A71E6D731}"/>
              </a:ext>
            </a:extLst>
          </p:cNvPr>
          <p:cNvSpPr>
            <a:spLocks noGrp="1"/>
          </p:cNvSpPr>
          <p:nvPr>
            <p:ph type="title"/>
          </p:nvPr>
        </p:nvSpPr>
        <p:spPr/>
        <p:txBody>
          <a:bodyPr/>
          <a:lstStyle/>
          <a:p>
            <a:r>
              <a:rPr lang="en-US" dirty="0"/>
              <a:t>Different in working cultural</a:t>
            </a:r>
          </a:p>
        </p:txBody>
      </p:sp>
      <p:sp>
        <p:nvSpPr>
          <p:cNvPr id="3" name="Content Placeholder 2">
            <a:extLst>
              <a:ext uri="{FF2B5EF4-FFF2-40B4-BE49-F238E27FC236}">
                <a16:creationId xmlns:a16="http://schemas.microsoft.com/office/drawing/2014/main" id="{95F8C94C-F676-41D5-971C-2043FFEFDC4E}"/>
              </a:ext>
            </a:extLst>
          </p:cNvPr>
          <p:cNvSpPr>
            <a:spLocks noGrp="1"/>
          </p:cNvSpPr>
          <p:nvPr>
            <p:ph idx="1"/>
          </p:nvPr>
        </p:nvSpPr>
        <p:spPr/>
        <p:txBody>
          <a:bodyPr>
            <a:normAutofit/>
          </a:bodyPr>
          <a:lstStyle/>
          <a:p>
            <a:r>
              <a:rPr lang="en-US" sz="3200" dirty="0"/>
              <a:t>Resistance to the ‘iterative’ and ‘appropriate level of </a:t>
            </a:r>
            <a:r>
              <a:rPr lang="en-US" sz="3200" dirty="0" err="1"/>
              <a:t>rigour</a:t>
            </a:r>
            <a:r>
              <a:rPr lang="en-US" sz="3200" dirty="0"/>
              <a:t>’ approach of DSDM for the project had to be overcome. Though necessary in order to deliver the project on time, DSDM presented cultural difficulties for one of the key stakeholders, used to the traditional approach of working to a detailed upfront specification and Prince2 project </a:t>
            </a:r>
            <a:r>
              <a:rPr lang="en-US" sz="3200" dirty="0" err="1"/>
              <a:t>bureaucrac</a:t>
            </a:r>
            <a:endParaRPr lang="en-US" sz="3200" dirty="0"/>
          </a:p>
        </p:txBody>
      </p:sp>
    </p:spTree>
    <p:extLst>
      <p:ext uri="{BB962C8B-B14F-4D97-AF65-F5344CB8AC3E}">
        <p14:creationId xmlns:p14="http://schemas.microsoft.com/office/powerpoint/2010/main" val="618455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97BB-8AE6-4FB4-BF00-F5F58AB950DB}"/>
              </a:ext>
            </a:extLst>
          </p:cNvPr>
          <p:cNvSpPr>
            <a:spLocks noGrp="1"/>
          </p:cNvSpPr>
          <p:nvPr>
            <p:ph type="title"/>
          </p:nvPr>
        </p:nvSpPr>
        <p:spPr/>
        <p:txBody>
          <a:bodyPr/>
          <a:lstStyle/>
          <a:p>
            <a:r>
              <a:rPr lang="en-US" dirty="0"/>
              <a:t>Too many requirements</a:t>
            </a:r>
          </a:p>
        </p:txBody>
      </p:sp>
      <p:sp>
        <p:nvSpPr>
          <p:cNvPr id="3" name="Content Placeholder 2">
            <a:extLst>
              <a:ext uri="{FF2B5EF4-FFF2-40B4-BE49-F238E27FC236}">
                <a16:creationId xmlns:a16="http://schemas.microsoft.com/office/drawing/2014/main" id="{F8F8BEA4-B27C-4D5E-90A6-4F231226CB57}"/>
              </a:ext>
            </a:extLst>
          </p:cNvPr>
          <p:cNvSpPr>
            <a:spLocks noGrp="1"/>
          </p:cNvSpPr>
          <p:nvPr>
            <p:ph idx="1"/>
          </p:nvPr>
        </p:nvSpPr>
        <p:spPr>
          <a:xfrm>
            <a:off x="599173" y="2788537"/>
            <a:ext cx="10820400" cy="4024125"/>
          </a:xfrm>
        </p:spPr>
        <p:txBody>
          <a:bodyPr>
            <a:normAutofit/>
          </a:bodyPr>
          <a:lstStyle/>
          <a:p>
            <a:r>
              <a:rPr lang="en-US" sz="3600" dirty="0"/>
              <a:t>Identify which requirement is a “should have” and what is “must have”</a:t>
            </a:r>
          </a:p>
          <a:p>
            <a:endParaRPr lang="en-US" sz="3600" dirty="0"/>
          </a:p>
          <a:p>
            <a:r>
              <a:rPr lang="en-US" sz="3600" dirty="0"/>
              <a:t>Re-schedule work base on those priorities </a:t>
            </a:r>
          </a:p>
        </p:txBody>
      </p:sp>
    </p:spTree>
    <p:extLst>
      <p:ext uri="{BB962C8B-B14F-4D97-AF65-F5344CB8AC3E}">
        <p14:creationId xmlns:p14="http://schemas.microsoft.com/office/powerpoint/2010/main" val="3057888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7A8F-3FF9-4E98-B046-BA08D8808D88}"/>
              </a:ext>
            </a:extLst>
          </p:cNvPr>
          <p:cNvSpPr>
            <a:spLocks noGrp="1"/>
          </p:cNvSpPr>
          <p:nvPr>
            <p:ph type="title"/>
          </p:nvPr>
        </p:nvSpPr>
        <p:spPr/>
        <p:txBody>
          <a:bodyPr/>
          <a:lstStyle/>
          <a:p>
            <a:r>
              <a:rPr lang="en-US" dirty="0"/>
              <a:t>People and the success of the project</a:t>
            </a:r>
          </a:p>
        </p:txBody>
      </p:sp>
      <p:sp>
        <p:nvSpPr>
          <p:cNvPr id="3" name="Text Placeholder 2">
            <a:extLst>
              <a:ext uri="{FF2B5EF4-FFF2-40B4-BE49-F238E27FC236}">
                <a16:creationId xmlns:a16="http://schemas.microsoft.com/office/drawing/2014/main" id="{774C2F1C-BD84-4A3A-A011-6D778A81A050}"/>
              </a:ext>
            </a:extLst>
          </p:cNvPr>
          <p:cNvSpPr>
            <a:spLocks noGrp="1"/>
          </p:cNvSpPr>
          <p:nvPr>
            <p:ph type="body" sz="half" idx="2"/>
          </p:nvPr>
        </p:nvSpPr>
        <p:spPr/>
        <p:txBody>
          <a:bodyPr/>
          <a:lstStyle/>
          <a:p>
            <a:r>
              <a:rPr lang="en-US" dirty="0"/>
              <a:t>Answered by Nguyen Quang Vinh</a:t>
            </a:r>
          </a:p>
        </p:txBody>
      </p:sp>
    </p:spTree>
    <p:extLst>
      <p:ext uri="{BB962C8B-B14F-4D97-AF65-F5344CB8AC3E}">
        <p14:creationId xmlns:p14="http://schemas.microsoft.com/office/powerpoint/2010/main" val="1780848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97BB-8AE6-4FB4-BF00-F5F58AB950DB}"/>
              </a:ext>
            </a:extLst>
          </p:cNvPr>
          <p:cNvSpPr>
            <a:spLocks noGrp="1"/>
          </p:cNvSpPr>
          <p:nvPr>
            <p:ph type="title"/>
          </p:nvPr>
        </p:nvSpPr>
        <p:spPr/>
        <p:txBody>
          <a:bodyPr/>
          <a:lstStyle/>
          <a:p>
            <a:r>
              <a:rPr lang="en-US" dirty="0"/>
              <a:t>People’s issues and the success of the project</a:t>
            </a:r>
          </a:p>
        </p:txBody>
      </p:sp>
      <p:sp>
        <p:nvSpPr>
          <p:cNvPr id="3" name="Content Placeholder 2">
            <a:extLst>
              <a:ext uri="{FF2B5EF4-FFF2-40B4-BE49-F238E27FC236}">
                <a16:creationId xmlns:a16="http://schemas.microsoft.com/office/drawing/2014/main" id="{F8F8BEA4-B27C-4D5E-90A6-4F231226CB57}"/>
              </a:ext>
            </a:extLst>
          </p:cNvPr>
          <p:cNvSpPr>
            <a:spLocks noGrp="1"/>
          </p:cNvSpPr>
          <p:nvPr>
            <p:ph idx="1"/>
          </p:nvPr>
        </p:nvSpPr>
        <p:spPr>
          <a:xfrm>
            <a:off x="685800" y="2426578"/>
            <a:ext cx="10820400" cy="4748044"/>
          </a:xfrm>
        </p:spPr>
        <p:txBody>
          <a:bodyPr>
            <a:normAutofit/>
          </a:bodyPr>
          <a:lstStyle/>
          <a:p>
            <a:r>
              <a:rPr lang="en-US" sz="2000" dirty="0"/>
              <a:t>For this project, particularly since there was initially a wariness between some of the stakeholder groups, a DSDM project facilitator was essential to bring people together and keep them working together to bring in the project on time and in budget. </a:t>
            </a:r>
          </a:p>
          <a:p>
            <a:endParaRPr lang="en-US" sz="2000" dirty="0"/>
          </a:p>
          <a:p>
            <a:r>
              <a:rPr lang="en-US" sz="2000" dirty="0"/>
              <a:t>Kubernetes’ project facilitator successfully created a distinctive project team culture, which proved extremely resilient even when it was challenged by external events or individual </a:t>
            </a:r>
            <a:r>
              <a:rPr lang="en-US" sz="2000" dirty="0" err="1"/>
              <a:t>behaviour</a:t>
            </a:r>
            <a:r>
              <a:rPr lang="en-US" sz="2000" dirty="0"/>
              <a:t>. Because of this, when problems emerged, the commitment of team members to the process meant that the problems were overcome. Even though the project’s formidable overall target of implementing “electronic evidence of reprocessing” and doing away entirely with paper could easily have been </a:t>
            </a:r>
            <a:r>
              <a:rPr lang="en-US" sz="2000" dirty="0" err="1"/>
              <a:t>demoralising</a:t>
            </a:r>
            <a:r>
              <a:rPr lang="en-US" sz="2000" dirty="0"/>
              <a:t>, in fact it proved highly motivational, such was the team spirit he was able to foster.</a:t>
            </a:r>
          </a:p>
        </p:txBody>
      </p:sp>
    </p:spTree>
    <p:extLst>
      <p:ext uri="{BB962C8B-B14F-4D97-AF65-F5344CB8AC3E}">
        <p14:creationId xmlns:p14="http://schemas.microsoft.com/office/powerpoint/2010/main" val="2839043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7DAA-8862-4BAC-9655-359D30D9B37C}"/>
              </a:ext>
            </a:extLst>
          </p:cNvPr>
          <p:cNvSpPr>
            <a:spLocks noGrp="1"/>
          </p:cNvSpPr>
          <p:nvPr>
            <p:ph type="title"/>
          </p:nvPr>
        </p:nvSpPr>
        <p:spPr>
          <a:xfrm>
            <a:off x="5554297" y="2608446"/>
            <a:ext cx="1083405" cy="519764"/>
          </a:xfrm>
        </p:spPr>
        <p:txBody>
          <a:bodyPr>
            <a:normAutofit fontScale="90000"/>
          </a:bodyPr>
          <a:lstStyle/>
          <a:p>
            <a:r>
              <a:rPr lang="en-US" dirty="0"/>
              <a:t>                                          END</a:t>
            </a:r>
          </a:p>
        </p:txBody>
      </p:sp>
      <p:sp>
        <p:nvSpPr>
          <p:cNvPr id="3" name="Text Placeholder 2">
            <a:extLst>
              <a:ext uri="{FF2B5EF4-FFF2-40B4-BE49-F238E27FC236}">
                <a16:creationId xmlns:a16="http://schemas.microsoft.com/office/drawing/2014/main" id="{FC5B02A7-5EA1-48BF-A6BB-95412BDC2E64}"/>
              </a:ext>
            </a:extLst>
          </p:cNvPr>
          <p:cNvSpPr>
            <a:spLocks noGrp="1"/>
          </p:cNvSpPr>
          <p:nvPr>
            <p:ph type="body" sz="half" idx="2"/>
          </p:nvPr>
        </p:nvSpPr>
        <p:spPr>
          <a:xfrm>
            <a:off x="0" y="6478143"/>
            <a:ext cx="10144654" cy="999885"/>
          </a:xfrm>
        </p:spPr>
        <p:txBody>
          <a:bodyPr/>
          <a:lstStyle/>
          <a:p>
            <a:r>
              <a:rPr lang="en-US" dirty="0"/>
              <a:t>Made by Nguyen Quang Vinh</a:t>
            </a:r>
          </a:p>
        </p:txBody>
      </p:sp>
    </p:spTree>
    <p:extLst>
      <p:ext uri="{BB962C8B-B14F-4D97-AF65-F5344CB8AC3E}">
        <p14:creationId xmlns:p14="http://schemas.microsoft.com/office/powerpoint/2010/main" val="201237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683F-D3BB-4697-AC5F-FD362493FA5D}"/>
              </a:ext>
            </a:extLst>
          </p:cNvPr>
          <p:cNvSpPr>
            <a:spLocks noGrp="1"/>
          </p:cNvSpPr>
          <p:nvPr>
            <p:ph type="ctrTitle"/>
          </p:nvPr>
        </p:nvSpPr>
        <p:spPr/>
        <p:txBody>
          <a:bodyPr>
            <a:noAutofit/>
          </a:bodyPr>
          <a:lstStyle/>
          <a:p>
            <a:r>
              <a:rPr lang="en-GB" sz="3600" dirty="0"/>
              <a:t>What were the three concerns identified with the initial project management </a:t>
            </a:r>
            <a:br>
              <a:rPr lang="en-US" sz="3600" dirty="0"/>
            </a:br>
            <a:r>
              <a:rPr lang="en-GB" sz="3600" dirty="0"/>
              <a:t>contractor’s approach ?</a:t>
            </a:r>
            <a:endParaRPr lang="en-US" sz="3600" dirty="0"/>
          </a:p>
        </p:txBody>
      </p:sp>
      <p:sp>
        <p:nvSpPr>
          <p:cNvPr id="3" name="Subtitle 2">
            <a:extLst>
              <a:ext uri="{FF2B5EF4-FFF2-40B4-BE49-F238E27FC236}">
                <a16:creationId xmlns:a16="http://schemas.microsoft.com/office/drawing/2014/main" id="{A62B6B8C-6DE1-4353-B881-82F2AD0FFB2C}"/>
              </a:ext>
            </a:extLst>
          </p:cNvPr>
          <p:cNvSpPr>
            <a:spLocks noGrp="1"/>
          </p:cNvSpPr>
          <p:nvPr>
            <p:ph type="subTitle" idx="1"/>
          </p:nvPr>
        </p:nvSpPr>
        <p:spPr/>
        <p:txBody>
          <a:bodyPr>
            <a:normAutofit fontScale="92500" lnSpcReduction="10000"/>
          </a:bodyPr>
          <a:lstStyle/>
          <a:p>
            <a:endParaRPr lang="en-US" dirty="0"/>
          </a:p>
          <a:p>
            <a:r>
              <a:rPr lang="en-US" dirty="0"/>
              <a:t>Answered by Nguyen Quang Vinh</a:t>
            </a:r>
          </a:p>
        </p:txBody>
      </p:sp>
    </p:spTree>
    <p:extLst>
      <p:ext uri="{BB962C8B-B14F-4D97-AF65-F5344CB8AC3E}">
        <p14:creationId xmlns:p14="http://schemas.microsoft.com/office/powerpoint/2010/main" val="232391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GB" dirty="0"/>
              <a:t>three concerns</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3200" dirty="0"/>
              <a:t>Not Enough time.</a:t>
            </a:r>
          </a:p>
          <a:p>
            <a:pPr>
              <a:lnSpc>
                <a:spcPct val="100000"/>
              </a:lnSpc>
            </a:pPr>
            <a:r>
              <a:rPr lang="en-US" sz="3200" dirty="0"/>
              <a:t>Stakeholders did not feel engaged.</a:t>
            </a:r>
          </a:p>
          <a:p>
            <a:pPr>
              <a:lnSpc>
                <a:spcPct val="100000"/>
              </a:lnSpc>
            </a:pPr>
            <a:r>
              <a:rPr lang="en-US" sz="3200" dirty="0"/>
              <a:t>Fixed budget.</a:t>
            </a:r>
          </a:p>
          <a:p>
            <a:pPr>
              <a:lnSpc>
                <a:spcPct val="100000"/>
              </a:lnSpc>
            </a:pPr>
            <a:endParaRPr lang="en-US" sz="2000"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F1A5-BF8A-4182-B452-E639CE3E8A32}"/>
              </a:ext>
            </a:extLst>
          </p:cNvPr>
          <p:cNvSpPr>
            <a:spLocks noGrp="1"/>
          </p:cNvSpPr>
          <p:nvPr>
            <p:ph type="title"/>
          </p:nvPr>
        </p:nvSpPr>
        <p:spPr/>
        <p:txBody>
          <a:bodyPr/>
          <a:lstStyle/>
          <a:p>
            <a:r>
              <a:rPr lang="en-GB" dirty="0"/>
              <a:t>How could the use of DSDM overcome these problems?</a:t>
            </a:r>
            <a:endParaRPr lang="en-US" dirty="0"/>
          </a:p>
        </p:txBody>
      </p:sp>
      <p:sp>
        <p:nvSpPr>
          <p:cNvPr id="3" name="Text Placeholder 2">
            <a:extLst>
              <a:ext uri="{FF2B5EF4-FFF2-40B4-BE49-F238E27FC236}">
                <a16:creationId xmlns:a16="http://schemas.microsoft.com/office/drawing/2014/main" id="{2296B1FF-3764-40CD-884B-8D88DE4333FF}"/>
              </a:ext>
            </a:extLst>
          </p:cNvPr>
          <p:cNvSpPr>
            <a:spLocks noGrp="1"/>
          </p:cNvSpPr>
          <p:nvPr>
            <p:ph type="body" sz="half" idx="2"/>
          </p:nvPr>
        </p:nvSpPr>
        <p:spPr/>
        <p:txBody>
          <a:bodyPr/>
          <a:lstStyle/>
          <a:p>
            <a:r>
              <a:rPr lang="en-US" dirty="0"/>
              <a:t>Answered by Nguyen Quang Vinh</a:t>
            </a:r>
          </a:p>
          <a:p>
            <a:endParaRPr lang="en-US" dirty="0"/>
          </a:p>
        </p:txBody>
      </p:sp>
    </p:spTree>
    <p:extLst>
      <p:ext uri="{BB962C8B-B14F-4D97-AF65-F5344CB8AC3E}">
        <p14:creationId xmlns:p14="http://schemas.microsoft.com/office/powerpoint/2010/main" val="312705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FF9C-4A02-4332-89F4-6BA2101CC39C}"/>
              </a:ext>
            </a:extLst>
          </p:cNvPr>
          <p:cNvSpPr>
            <a:spLocks noGrp="1"/>
          </p:cNvSpPr>
          <p:nvPr>
            <p:ph type="title"/>
          </p:nvPr>
        </p:nvSpPr>
        <p:spPr/>
        <p:txBody>
          <a:bodyPr/>
          <a:lstStyle/>
          <a:p>
            <a:r>
              <a:rPr lang="en-US" dirty="0"/>
              <a:t>Time management</a:t>
            </a:r>
          </a:p>
        </p:txBody>
      </p:sp>
      <p:sp>
        <p:nvSpPr>
          <p:cNvPr id="3" name="Content Placeholder 2">
            <a:extLst>
              <a:ext uri="{FF2B5EF4-FFF2-40B4-BE49-F238E27FC236}">
                <a16:creationId xmlns:a16="http://schemas.microsoft.com/office/drawing/2014/main" id="{1E9A025A-6FFC-4F87-94E2-5A6757902ACB}"/>
              </a:ext>
            </a:extLst>
          </p:cNvPr>
          <p:cNvSpPr>
            <a:spLocks noGrp="1"/>
          </p:cNvSpPr>
          <p:nvPr>
            <p:ph idx="1"/>
          </p:nvPr>
        </p:nvSpPr>
        <p:spPr>
          <a:xfrm>
            <a:off x="685800" y="2069502"/>
            <a:ext cx="10820400" cy="4024125"/>
          </a:xfrm>
        </p:spPr>
        <p:txBody>
          <a:bodyPr>
            <a:normAutofit/>
          </a:bodyPr>
          <a:lstStyle/>
          <a:p>
            <a:r>
              <a:rPr lang="en-US" sz="2800" dirty="0"/>
              <a:t>Divide project to small parts</a:t>
            </a:r>
          </a:p>
          <a:p>
            <a:endParaRPr lang="en-US" sz="2800" dirty="0"/>
          </a:p>
          <a:p>
            <a:r>
              <a:rPr lang="en-US" sz="2800" dirty="0"/>
              <a:t>Set deadline for each parts</a:t>
            </a:r>
          </a:p>
          <a:p>
            <a:endParaRPr lang="en-US" sz="2800" dirty="0"/>
          </a:p>
          <a:p>
            <a:r>
              <a:rPr lang="en-US" sz="2800" dirty="0"/>
              <a:t>Set prioritization for each parts</a:t>
            </a:r>
          </a:p>
          <a:p>
            <a:endParaRPr lang="en-US" sz="2800" dirty="0"/>
          </a:p>
          <a:p>
            <a:r>
              <a:rPr lang="en-US" sz="2800" dirty="0"/>
              <a:t>Work with each small deadline and prioritization in order</a:t>
            </a:r>
          </a:p>
        </p:txBody>
      </p:sp>
    </p:spTree>
    <p:extLst>
      <p:ext uri="{BB962C8B-B14F-4D97-AF65-F5344CB8AC3E}">
        <p14:creationId xmlns:p14="http://schemas.microsoft.com/office/powerpoint/2010/main" val="3913825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1DCD-895D-4746-B1C3-5F4E682C0F1F}"/>
              </a:ext>
            </a:extLst>
          </p:cNvPr>
          <p:cNvSpPr>
            <a:spLocks noGrp="1"/>
          </p:cNvSpPr>
          <p:nvPr>
            <p:ph type="title"/>
          </p:nvPr>
        </p:nvSpPr>
        <p:spPr/>
        <p:txBody>
          <a:bodyPr/>
          <a:lstStyle/>
          <a:p>
            <a:r>
              <a:rPr lang="en-US" dirty="0"/>
              <a:t>engaged Stakeholders</a:t>
            </a:r>
          </a:p>
        </p:txBody>
      </p:sp>
      <p:sp>
        <p:nvSpPr>
          <p:cNvPr id="3" name="Content Placeholder 2">
            <a:extLst>
              <a:ext uri="{FF2B5EF4-FFF2-40B4-BE49-F238E27FC236}">
                <a16:creationId xmlns:a16="http://schemas.microsoft.com/office/drawing/2014/main" id="{A499E485-89FC-4B12-A060-31A4C00D372B}"/>
              </a:ext>
            </a:extLst>
          </p:cNvPr>
          <p:cNvSpPr>
            <a:spLocks noGrp="1"/>
          </p:cNvSpPr>
          <p:nvPr>
            <p:ph idx="1"/>
          </p:nvPr>
        </p:nvSpPr>
        <p:spPr>
          <a:xfrm>
            <a:off x="685800" y="2833875"/>
            <a:ext cx="10820400" cy="4024125"/>
          </a:xfrm>
        </p:spPr>
        <p:txBody>
          <a:bodyPr>
            <a:normAutofit/>
          </a:bodyPr>
          <a:lstStyle/>
          <a:p>
            <a:r>
              <a:rPr lang="en-US" sz="3600" dirty="0"/>
              <a:t>Stakeholder’s Ideals and requirements will be asked and considered during the development cycle, so that the development did not stray from the track and keep stick to stakeholder likings. </a:t>
            </a:r>
          </a:p>
        </p:txBody>
      </p:sp>
    </p:spTree>
    <p:extLst>
      <p:ext uri="{BB962C8B-B14F-4D97-AF65-F5344CB8AC3E}">
        <p14:creationId xmlns:p14="http://schemas.microsoft.com/office/powerpoint/2010/main" val="2960781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A5AA-A898-4FC9-91E6-F3F8F611D7D9}"/>
              </a:ext>
            </a:extLst>
          </p:cNvPr>
          <p:cNvSpPr>
            <a:spLocks noGrp="1"/>
          </p:cNvSpPr>
          <p:nvPr>
            <p:ph type="title"/>
          </p:nvPr>
        </p:nvSpPr>
        <p:spPr/>
        <p:txBody>
          <a:bodyPr/>
          <a:lstStyle/>
          <a:p>
            <a:r>
              <a:rPr lang="en-US" dirty="0"/>
              <a:t>budget</a:t>
            </a:r>
          </a:p>
        </p:txBody>
      </p:sp>
      <p:sp>
        <p:nvSpPr>
          <p:cNvPr id="3" name="Content Placeholder 2">
            <a:extLst>
              <a:ext uri="{FF2B5EF4-FFF2-40B4-BE49-F238E27FC236}">
                <a16:creationId xmlns:a16="http://schemas.microsoft.com/office/drawing/2014/main" id="{FDC60AC0-DE40-4F64-9449-E8996D15E5F3}"/>
              </a:ext>
            </a:extLst>
          </p:cNvPr>
          <p:cNvSpPr>
            <a:spLocks noGrp="1"/>
          </p:cNvSpPr>
          <p:nvPr>
            <p:ph idx="1"/>
          </p:nvPr>
        </p:nvSpPr>
        <p:spPr>
          <a:xfrm>
            <a:off x="685800" y="3185962"/>
            <a:ext cx="10820400" cy="4024125"/>
          </a:xfrm>
        </p:spPr>
        <p:txBody>
          <a:bodyPr/>
          <a:lstStyle/>
          <a:p>
            <a:r>
              <a:rPr lang="en-US" dirty="0"/>
              <a:t>Clarify the deadline of small parts will also identify the budget and make it easier to control</a:t>
            </a:r>
          </a:p>
        </p:txBody>
      </p:sp>
    </p:spTree>
    <p:extLst>
      <p:ext uri="{BB962C8B-B14F-4D97-AF65-F5344CB8AC3E}">
        <p14:creationId xmlns:p14="http://schemas.microsoft.com/office/powerpoint/2010/main" val="208371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51C9-D57E-45C8-BB9B-1C7DE42B64DD}"/>
              </a:ext>
            </a:extLst>
          </p:cNvPr>
          <p:cNvSpPr>
            <a:spLocks noGrp="1"/>
          </p:cNvSpPr>
          <p:nvPr>
            <p:ph type="title"/>
          </p:nvPr>
        </p:nvSpPr>
        <p:spPr/>
        <p:txBody>
          <a:bodyPr/>
          <a:lstStyle/>
          <a:p>
            <a:r>
              <a:rPr lang="en-US" dirty="0"/>
              <a:t>What problems could affect the tight delivery time ?</a:t>
            </a:r>
          </a:p>
        </p:txBody>
      </p:sp>
      <p:sp>
        <p:nvSpPr>
          <p:cNvPr id="3" name="Text Placeholder 2">
            <a:extLst>
              <a:ext uri="{FF2B5EF4-FFF2-40B4-BE49-F238E27FC236}">
                <a16:creationId xmlns:a16="http://schemas.microsoft.com/office/drawing/2014/main" id="{4819F53A-3181-4260-AF39-D554225FDCCD}"/>
              </a:ext>
            </a:extLst>
          </p:cNvPr>
          <p:cNvSpPr>
            <a:spLocks noGrp="1"/>
          </p:cNvSpPr>
          <p:nvPr>
            <p:ph type="body" sz="half" idx="2"/>
          </p:nvPr>
        </p:nvSpPr>
        <p:spPr/>
        <p:txBody>
          <a:bodyPr/>
          <a:lstStyle/>
          <a:p>
            <a:r>
              <a:rPr lang="en-US" dirty="0"/>
              <a:t>Answered by Nguyen Quang Vinh</a:t>
            </a:r>
          </a:p>
        </p:txBody>
      </p:sp>
    </p:spTree>
    <p:extLst>
      <p:ext uri="{BB962C8B-B14F-4D97-AF65-F5344CB8AC3E}">
        <p14:creationId xmlns:p14="http://schemas.microsoft.com/office/powerpoint/2010/main" val="11826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FF9C-4A02-4332-89F4-6BA2101CC39C}"/>
              </a:ext>
            </a:extLst>
          </p:cNvPr>
          <p:cNvSpPr>
            <a:spLocks noGrp="1"/>
          </p:cNvSpPr>
          <p:nvPr>
            <p:ph type="title"/>
          </p:nvPr>
        </p:nvSpPr>
        <p:spPr/>
        <p:txBody>
          <a:bodyPr/>
          <a:lstStyle/>
          <a:p>
            <a:r>
              <a:rPr lang="en-US" dirty="0"/>
              <a:t>4 problems may affect the delivery time</a:t>
            </a:r>
          </a:p>
        </p:txBody>
      </p:sp>
      <p:sp>
        <p:nvSpPr>
          <p:cNvPr id="3" name="Content Placeholder 2">
            <a:extLst>
              <a:ext uri="{FF2B5EF4-FFF2-40B4-BE49-F238E27FC236}">
                <a16:creationId xmlns:a16="http://schemas.microsoft.com/office/drawing/2014/main" id="{1E9A025A-6FFC-4F87-94E2-5A6757902ACB}"/>
              </a:ext>
            </a:extLst>
          </p:cNvPr>
          <p:cNvSpPr>
            <a:spLocks noGrp="1"/>
          </p:cNvSpPr>
          <p:nvPr>
            <p:ph idx="1"/>
          </p:nvPr>
        </p:nvSpPr>
        <p:spPr>
          <a:xfrm>
            <a:off x="685800" y="2069502"/>
            <a:ext cx="10820400" cy="4024125"/>
          </a:xfrm>
        </p:spPr>
        <p:txBody>
          <a:bodyPr>
            <a:normAutofit/>
          </a:bodyPr>
          <a:lstStyle/>
          <a:p>
            <a:r>
              <a:rPr lang="en-US" sz="2800" dirty="0"/>
              <a:t>Many kind of stakeholders</a:t>
            </a:r>
          </a:p>
          <a:p>
            <a:endParaRPr lang="en-US" sz="2800" dirty="0"/>
          </a:p>
          <a:p>
            <a:r>
              <a:rPr lang="en-US" sz="2800" dirty="0"/>
              <a:t>1 of the key stakeholder change</a:t>
            </a:r>
          </a:p>
          <a:p>
            <a:endParaRPr lang="en-US" sz="2800" dirty="0"/>
          </a:p>
          <a:p>
            <a:r>
              <a:rPr lang="en-US" sz="2800" dirty="0"/>
              <a:t>Working cultural is different</a:t>
            </a:r>
          </a:p>
          <a:p>
            <a:endParaRPr lang="en-US" sz="2800" dirty="0"/>
          </a:p>
          <a:p>
            <a:r>
              <a:rPr lang="en-US" sz="2800" dirty="0"/>
              <a:t>Too many requirements</a:t>
            </a:r>
          </a:p>
        </p:txBody>
      </p:sp>
    </p:spTree>
    <p:extLst>
      <p:ext uri="{BB962C8B-B14F-4D97-AF65-F5344CB8AC3E}">
        <p14:creationId xmlns:p14="http://schemas.microsoft.com/office/powerpoint/2010/main" val="33723899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484</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Requirements Engineering and People tutorial</vt:lpstr>
      <vt:lpstr>What were the three concerns identified with the initial project management  contractor’s approach ?</vt:lpstr>
      <vt:lpstr>three concerns</vt:lpstr>
      <vt:lpstr>How could the use of DSDM overcome these problems?</vt:lpstr>
      <vt:lpstr>Time management</vt:lpstr>
      <vt:lpstr>engaged Stakeholders</vt:lpstr>
      <vt:lpstr>budget</vt:lpstr>
      <vt:lpstr>What problems could affect the tight delivery time ?</vt:lpstr>
      <vt:lpstr>4 problems may affect the delivery time</vt:lpstr>
      <vt:lpstr>How to overcome these problems</vt:lpstr>
      <vt:lpstr>Many kinds of stakeholders</vt:lpstr>
      <vt:lpstr>Key Stakeholder change</vt:lpstr>
      <vt:lpstr>Different in working cultural</vt:lpstr>
      <vt:lpstr>Too many requirements</vt:lpstr>
      <vt:lpstr>People and the success of the project</vt:lpstr>
      <vt:lpstr>People’s issues and the success of the project</vt:lpstr>
      <vt:lpstr>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2020-03-25T04:38:54Z</dcterms:created>
  <dcterms:modified xsi:type="dcterms:W3CDTF">2020-03-25T05:31:57Z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