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64" d="100"/>
          <a:sy n="64" d="100"/>
        </p:scale>
        <p:origin x="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8839-2E56-EE4C-ABE0-95D438B28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A1C57D2-8604-4145-8213-93CFB5859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1802861-30B8-0241-8C96-B5D40A15AE63}"/>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5" name="Footer Placeholder 4">
            <a:extLst>
              <a:ext uri="{FF2B5EF4-FFF2-40B4-BE49-F238E27FC236}">
                <a16:creationId xmlns:a16="http://schemas.microsoft.com/office/drawing/2014/main" id="{A044B207-3357-A648-84D4-4AFA7B57C0F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185CF5D-A54B-AF49-BB88-CE283F86D47A}"/>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211921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3E20-C6EA-6140-80E5-FE216038A70C}"/>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EF18EE0-90C8-4845-94F9-51BCC9F50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82E25E6-AA2B-3046-B9E4-0CF22719C364}"/>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5" name="Footer Placeholder 4">
            <a:extLst>
              <a:ext uri="{FF2B5EF4-FFF2-40B4-BE49-F238E27FC236}">
                <a16:creationId xmlns:a16="http://schemas.microsoft.com/office/drawing/2014/main" id="{A00956D9-5A07-3440-849D-885F1942F5B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8CE6C91-B0F0-5144-A18C-77901A3AA550}"/>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5017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56124-AF47-9A45-84E6-E0F8D94399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26A1D169-5C3D-CE45-A8F4-15DBFC23D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29E3474-13FE-0D4E-89AC-76B78512C4C0}"/>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5" name="Footer Placeholder 4">
            <a:extLst>
              <a:ext uri="{FF2B5EF4-FFF2-40B4-BE49-F238E27FC236}">
                <a16:creationId xmlns:a16="http://schemas.microsoft.com/office/drawing/2014/main" id="{909ABD71-5F65-B241-910A-08B37D2A41B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000E9F2-D30D-9B46-A4AF-1A3FDE46E4ED}"/>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24831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1F05-4264-FE45-8CF8-C6C98B1991F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0FA724B1-484C-574B-A3FE-702663031C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7CCDEDD-05A9-5E48-AD3C-EB4882779118}"/>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5" name="Footer Placeholder 4">
            <a:extLst>
              <a:ext uri="{FF2B5EF4-FFF2-40B4-BE49-F238E27FC236}">
                <a16:creationId xmlns:a16="http://schemas.microsoft.com/office/drawing/2014/main" id="{9D60C71F-F413-2342-A453-81929A08FC1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A6F50FF-B912-1A43-A8E0-6EBDC1B308B8}"/>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8794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FBD1-3E98-6344-B1B5-52424B249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2750F556-2EA1-BC43-A9F4-B293830F0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943DB6-4FBC-C449-A5C9-4366FEDBFCAD}"/>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5" name="Footer Placeholder 4">
            <a:extLst>
              <a:ext uri="{FF2B5EF4-FFF2-40B4-BE49-F238E27FC236}">
                <a16:creationId xmlns:a16="http://schemas.microsoft.com/office/drawing/2014/main" id="{C123D2CD-C361-5441-9320-6D959A029DBE}"/>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067E26E-EDBE-8C4C-80DB-A35ED0353823}"/>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379560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4DCE8-23B5-A94D-AAA5-4126D156DD6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EA054EBA-D7AF-8847-B017-4F5EC76294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C24250BB-E591-E54F-91C8-47467913DD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6148D5A7-B964-F44A-96F3-D0B2A5E27230}"/>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6" name="Footer Placeholder 5">
            <a:extLst>
              <a:ext uri="{FF2B5EF4-FFF2-40B4-BE49-F238E27FC236}">
                <a16:creationId xmlns:a16="http://schemas.microsoft.com/office/drawing/2014/main" id="{97313509-4C56-F340-9576-934739E19C5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E89F232-45C2-F644-A926-D8922FE93067}"/>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298683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F450-6D05-CB4F-95C7-E61E2402F5F1}"/>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E40BEFAA-C72B-DE49-A6FD-42E27AE1A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506BC-D480-2C4B-8046-438EC2B19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612000BD-AD75-F641-BF2D-AAD050218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32B4AE-44B9-D140-B1D0-F408395F91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D42BE3AD-C761-3842-B02C-EC79104CCB33}"/>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8" name="Footer Placeholder 7">
            <a:extLst>
              <a:ext uri="{FF2B5EF4-FFF2-40B4-BE49-F238E27FC236}">
                <a16:creationId xmlns:a16="http://schemas.microsoft.com/office/drawing/2014/main" id="{5F7BFF0D-1AB9-8447-90A1-93280BC8A1BA}"/>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3BAB666B-F920-D945-BD09-1339099C8C6E}"/>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120631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B3CE-CE2D-854A-8696-9EC3CAFACC05}"/>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D31AF447-0AB4-0F4E-A2BB-291B3C178CD0}"/>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4" name="Footer Placeholder 3">
            <a:extLst>
              <a:ext uri="{FF2B5EF4-FFF2-40B4-BE49-F238E27FC236}">
                <a16:creationId xmlns:a16="http://schemas.microsoft.com/office/drawing/2014/main" id="{FC2AF9FF-4D76-BC42-BE87-322247062AF6}"/>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EA636C61-CE7F-8749-8F58-4266795C7296}"/>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296802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8EBA82-7DDA-524D-9C29-D59DAFAC85BD}"/>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3" name="Footer Placeholder 2">
            <a:extLst>
              <a:ext uri="{FF2B5EF4-FFF2-40B4-BE49-F238E27FC236}">
                <a16:creationId xmlns:a16="http://schemas.microsoft.com/office/drawing/2014/main" id="{F5FE80DD-A527-0843-90B2-55E92D961061}"/>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A9F37774-06FD-DB49-8139-E087EF602ED7}"/>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20729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1916-CF29-F942-BDFF-CB7B78430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5DF1960A-4223-8449-8D6D-209ADDFDD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AAAF60CB-9E96-9A4D-B25A-A7076E375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D824-2504-F644-B47C-EAD3912B8E38}"/>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6" name="Footer Placeholder 5">
            <a:extLst>
              <a:ext uri="{FF2B5EF4-FFF2-40B4-BE49-F238E27FC236}">
                <a16:creationId xmlns:a16="http://schemas.microsoft.com/office/drawing/2014/main" id="{61B0D177-7AFD-E947-9D6E-3A6973C643A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A49793D-C6FD-2E4F-A6F0-7B5D7994DB00}"/>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424241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468-75B2-8B4C-B62E-71D85A413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24E611B4-1E3E-104A-92D6-ACDDE4291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C2FCB514-4FD2-DE4E-8FA9-95229DF08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8596B-87E2-3E43-ACDF-727BFE13F778}"/>
              </a:ext>
            </a:extLst>
          </p:cNvPr>
          <p:cNvSpPr>
            <a:spLocks noGrp="1"/>
          </p:cNvSpPr>
          <p:nvPr>
            <p:ph type="dt" sz="half" idx="10"/>
          </p:nvPr>
        </p:nvSpPr>
        <p:spPr/>
        <p:txBody>
          <a:bodyPr/>
          <a:lstStyle/>
          <a:p>
            <a:fld id="{79D46BF1-2515-3E4C-B391-8BE157E5D463}" type="datetimeFigureOut">
              <a:rPr lang="en-VN" smtClean="0"/>
              <a:t>03/26/2020</a:t>
            </a:fld>
            <a:endParaRPr lang="en-VN"/>
          </a:p>
        </p:txBody>
      </p:sp>
      <p:sp>
        <p:nvSpPr>
          <p:cNvPr id="6" name="Footer Placeholder 5">
            <a:extLst>
              <a:ext uri="{FF2B5EF4-FFF2-40B4-BE49-F238E27FC236}">
                <a16:creationId xmlns:a16="http://schemas.microsoft.com/office/drawing/2014/main" id="{7230E8E2-03FA-D342-8861-4AA8C89714F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0579F79-4779-DD46-9DB2-294976592B15}"/>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83276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B15E2-3F08-8549-81A2-182C4C338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0FD8D72D-3D56-9F43-AB7E-6160C8D31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A485AA1-5882-844A-8061-9B235CC717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46BF1-2515-3E4C-B391-8BE157E5D463}" type="datetimeFigureOut">
              <a:rPr lang="en-VN" smtClean="0"/>
              <a:t>03/26/2020</a:t>
            </a:fld>
            <a:endParaRPr lang="en-VN"/>
          </a:p>
        </p:txBody>
      </p:sp>
      <p:sp>
        <p:nvSpPr>
          <p:cNvPr id="5" name="Footer Placeholder 4">
            <a:extLst>
              <a:ext uri="{FF2B5EF4-FFF2-40B4-BE49-F238E27FC236}">
                <a16:creationId xmlns:a16="http://schemas.microsoft.com/office/drawing/2014/main" id="{42BAA160-88EE-6542-9BF3-B0585C582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77B939E1-F52A-CB45-96D5-EEBE8B0A6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4CD36-A313-C147-AEF2-06A93E5D08E0}" type="slidenum">
              <a:rPr lang="en-VN" smtClean="0"/>
              <a:t>‹#›</a:t>
            </a:fld>
            <a:endParaRPr lang="en-VN"/>
          </a:p>
        </p:txBody>
      </p:sp>
    </p:spTree>
    <p:extLst>
      <p:ext uri="{BB962C8B-B14F-4D97-AF65-F5344CB8AC3E}">
        <p14:creationId xmlns:p14="http://schemas.microsoft.com/office/powerpoint/2010/main" val="380682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C7C867-E9C9-284A-BFDC-E61B833FAF5C}"/>
              </a:ext>
            </a:extLst>
          </p:cNvPr>
          <p:cNvSpPr/>
          <p:nvPr/>
        </p:nvSpPr>
        <p:spPr>
          <a:xfrm>
            <a:off x="179883" y="1997839"/>
            <a:ext cx="11767278" cy="2862322"/>
          </a:xfrm>
          <a:prstGeom prst="rect">
            <a:avLst/>
          </a:prstGeom>
        </p:spPr>
        <p:txBody>
          <a:bodyPr wrap="square">
            <a:spAutoFit/>
          </a:bodyPr>
          <a:lstStyle/>
          <a:p>
            <a:pPr algn="ctr"/>
            <a:r>
              <a:rPr lang="en-US" sz="6000" dirty="0"/>
              <a:t>Not Enough time </a:t>
            </a:r>
          </a:p>
          <a:p>
            <a:pPr algn="ctr"/>
            <a:r>
              <a:rPr lang="en-US" sz="6000" dirty="0"/>
              <a:t>Stakeholders did not feel engaged</a:t>
            </a:r>
          </a:p>
          <a:p>
            <a:pPr algn="ctr"/>
            <a:r>
              <a:rPr lang="en-US" sz="6000" dirty="0"/>
              <a:t>Fixed budget </a:t>
            </a:r>
          </a:p>
        </p:txBody>
      </p:sp>
    </p:spTree>
    <p:extLst>
      <p:ext uri="{BB962C8B-B14F-4D97-AF65-F5344CB8AC3E}">
        <p14:creationId xmlns:p14="http://schemas.microsoft.com/office/powerpoint/2010/main" val="46747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93C6-749C-5945-972D-E98223EB8476}"/>
              </a:ext>
            </a:extLst>
          </p:cNvPr>
          <p:cNvSpPr>
            <a:spLocks noGrp="1"/>
          </p:cNvSpPr>
          <p:nvPr>
            <p:ph type="title"/>
          </p:nvPr>
        </p:nvSpPr>
        <p:spPr/>
        <p:txBody>
          <a:bodyPr/>
          <a:lstStyle/>
          <a:p>
            <a:r>
              <a:rPr lang="en-US" dirty="0"/>
              <a:t>Not Enough time</a:t>
            </a:r>
            <a:endParaRPr lang="en-VN" dirty="0"/>
          </a:p>
        </p:txBody>
      </p:sp>
      <p:sp>
        <p:nvSpPr>
          <p:cNvPr id="3" name="Content Placeholder 2">
            <a:extLst>
              <a:ext uri="{FF2B5EF4-FFF2-40B4-BE49-F238E27FC236}">
                <a16:creationId xmlns:a16="http://schemas.microsoft.com/office/drawing/2014/main" id="{63068BFD-94FB-9A40-85CE-56184CC8FA67}"/>
              </a:ext>
            </a:extLst>
          </p:cNvPr>
          <p:cNvSpPr>
            <a:spLocks noGrp="1"/>
          </p:cNvSpPr>
          <p:nvPr>
            <p:ph idx="1"/>
          </p:nvPr>
        </p:nvSpPr>
        <p:spPr>
          <a:xfrm>
            <a:off x="838200" y="1825625"/>
            <a:ext cx="10515600" cy="3555844"/>
          </a:xfrm>
        </p:spPr>
        <p:txBody>
          <a:bodyPr/>
          <a:lstStyle/>
          <a:p>
            <a:pPr algn="just">
              <a:lnSpc>
                <a:spcPct val="150000"/>
              </a:lnSpc>
            </a:pPr>
            <a:r>
              <a:rPr lang="en-US" dirty="0"/>
              <a:t>To build confidence, and start managing the business change issues in both public and private sector stakeholders, early and incremental delivery was needed. Go live of phase 1 was set for 11th April; the project started on 16th December</a:t>
            </a:r>
          </a:p>
          <a:p>
            <a:endParaRPr lang="en-VN" dirty="0"/>
          </a:p>
        </p:txBody>
      </p:sp>
    </p:spTree>
    <p:extLst>
      <p:ext uri="{BB962C8B-B14F-4D97-AF65-F5344CB8AC3E}">
        <p14:creationId xmlns:p14="http://schemas.microsoft.com/office/powerpoint/2010/main" val="285685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B6F-972E-2C4F-B5A4-8DC23BEA1C63}"/>
              </a:ext>
            </a:extLst>
          </p:cNvPr>
          <p:cNvSpPr>
            <a:spLocks noGrp="1"/>
          </p:cNvSpPr>
          <p:nvPr>
            <p:ph type="title"/>
          </p:nvPr>
        </p:nvSpPr>
        <p:spPr/>
        <p:txBody>
          <a:bodyPr/>
          <a:lstStyle/>
          <a:p>
            <a:r>
              <a:rPr lang="en-US" dirty="0"/>
              <a:t>Stakeholders did not feel engaged</a:t>
            </a:r>
            <a:endParaRPr lang="en-VN" dirty="0"/>
          </a:p>
        </p:txBody>
      </p:sp>
      <p:sp>
        <p:nvSpPr>
          <p:cNvPr id="3" name="Content Placeholder 2">
            <a:extLst>
              <a:ext uri="{FF2B5EF4-FFF2-40B4-BE49-F238E27FC236}">
                <a16:creationId xmlns:a16="http://schemas.microsoft.com/office/drawing/2014/main" id="{2D30197B-AC0A-6445-BB54-9BAED85317CF}"/>
              </a:ext>
            </a:extLst>
          </p:cNvPr>
          <p:cNvSpPr>
            <a:spLocks noGrp="1"/>
          </p:cNvSpPr>
          <p:nvPr>
            <p:ph idx="1"/>
          </p:nvPr>
        </p:nvSpPr>
        <p:spPr>
          <a:xfrm>
            <a:off x="838200" y="2841703"/>
            <a:ext cx="10515600" cy="2341641"/>
          </a:xfrm>
        </p:spPr>
        <p:txBody>
          <a:bodyPr/>
          <a:lstStyle/>
          <a:p>
            <a:pPr marL="0" indent="0" algn="just">
              <a:lnSpc>
                <a:spcPct val="150000"/>
              </a:lnSpc>
              <a:buNone/>
            </a:pPr>
            <a:r>
              <a:rPr lang="en-US" dirty="0"/>
              <a:t>As all stakeholders had contributed funding to the project and all could decide the success or failure of the project, they wanted to be part of developing the system</a:t>
            </a:r>
            <a:endParaRPr lang="en-VN" dirty="0"/>
          </a:p>
        </p:txBody>
      </p:sp>
    </p:spTree>
    <p:extLst>
      <p:ext uri="{BB962C8B-B14F-4D97-AF65-F5344CB8AC3E}">
        <p14:creationId xmlns:p14="http://schemas.microsoft.com/office/powerpoint/2010/main" val="308743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830A-BB0A-1048-A2FC-C3F4B21437C4}"/>
              </a:ext>
            </a:extLst>
          </p:cNvPr>
          <p:cNvSpPr>
            <a:spLocks noGrp="1"/>
          </p:cNvSpPr>
          <p:nvPr>
            <p:ph type="title"/>
          </p:nvPr>
        </p:nvSpPr>
        <p:spPr/>
        <p:txBody>
          <a:bodyPr/>
          <a:lstStyle/>
          <a:p>
            <a:r>
              <a:rPr lang="en-US" dirty="0"/>
              <a:t>Fixed budget</a:t>
            </a:r>
            <a:endParaRPr lang="en-VN" dirty="0"/>
          </a:p>
        </p:txBody>
      </p:sp>
      <p:sp>
        <p:nvSpPr>
          <p:cNvPr id="3" name="Content Placeholder 2">
            <a:extLst>
              <a:ext uri="{FF2B5EF4-FFF2-40B4-BE49-F238E27FC236}">
                <a16:creationId xmlns:a16="http://schemas.microsoft.com/office/drawing/2014/main" id="{CB325BA5-92EA-4348-A0E0-8FADD2ACC9FC}"/>
              </a:ext>
            </a:extLst>
          </p:cNvPr>
          <p:cNvSpPr>
            <a:spLocks noGrp="1"/>
          </p:cNvSpPr>
          <p:nvPr>
            <p:ph idx="1"/>
          </p:nvPr>
        </p:nvSpPr>
        <p:spPr>
          <a:xfrm>
            <a:off x="838200" y="3118033"/>
            <a:ext cx="10515600" cy="1325563"/>
          </a:xfrm>
        </p:spPr>
        <p:txBody>
          <a:bodyPr>
            <a:normAutofit/>
          </a:bodyPr>
          <a:lstStyle/>
          <a:p>
            <a:pPr marL="0" indent="0" algn="just">
              <a:lnSpc>
                <a:spcPct val="150000"/>
              </a:lnSpc>
              <a:buNone/>
            </a:pPr>
            <a:r>
              <a:rPr lang="en-US" dirty="0"/>
              <a:t>There was already noticeable “scope creep” and some </a:t>
            </a:r>
            <a:r>
              <a:rPr lang="en-US" dirty="0" err="1"/>
              <a:t>prioritisation</a:t>
            </a:r>
            <a:r>
              <a:rPr lang="en-US" dirty="0"/>
              <a:t> had to be brought into the project.</a:t>
            </a:r>
          </a:p>
        </p:txBody>
      </p:sp>
    </p:spTree>
    <p:extLst>
      <p:ext uri="{BB962C8B-B14F-4D97-AF65-F5344CB8AC3E}">
        <p14:creationId xmlns:p14="http://schemas.microsoft.com/office/powerpoint/2010/main" val="200759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826B-4461-1F40-8081-91D6FA89FA79}"/>
              </a:ext>
            </a:extLst>
          </p:cNvPr>
          <p:cNvSpPr>
            <a:spLocks noGrp="1"/>
          </p:cNvSpPr>
          <p:nvPr>
            <p:ph type="title"/>
          </p:nvPr>
        </p:nvSpPr>
        <p:spPr/>
        <p:txBody>
          <a:bodyPr/>
          <a:lstStyle/>
          <a:p>
            <a:r>
              <a:rPr lang="en-GB" dirty="0"/>
              <a:t>How could the use of DSDM overcome these problems?</a:t>
            </a:r>
            <a:r>
              <a:rPr lang="en-VN" dirty="0">
                <a:effectLst/>
              </a:rPr>
              <a:t> </a:t>
            </a:r>
            <a:endParaRPr lang="en-VN" dirty="0"/>
          </a:p>
        </p:txBody>
      </p:sp>
      <p:sp>
        <p:nvSpPr>
          <p:cNvPr id="3" name="Content Placeholder 2">
            <a:extLst>
              <a:ext uri="{FF2B5EF4-FFF2-40B4-BE49-F238E27FC236}">
                <a16:creationId xmlns:a16="http://schemas.microsoft.com/office/drawing/2014/main" id="{4162F549-9FDF-7D4C-A158-46445204C956}"/>
              </a:ext>
            </a:extLst>
          </p:cNvPr>
          <p:cNvSpPr>
            <a:spLocks noGrp="1"/>
          </p:cNvSpPr>
          <p:nvPr>
            <p:ph idx="1"/>
          </p:nvPr>
        </p:nvSpPr>
        <p:spPr/>
        <p:txBody>
          <a:bodyPr>
            <a:normAutofit fontScale="92500"/>
          </a:bodyPr>
          <a:lstStyle/>
          <a:p>
            <a:pPr algn="just"/>
            <a:r>
              <a:rPr lang="en-US" b="1" dirty="0"/>
              <a:t>Failure to meet the purpose / solve the problem it was designed for</a:t>
            </a:r>
            <a:r>
              <a:rPr lang="en-US" dirty="0"/>
              <a:t> - DSDM allows for user testing all through the development process, thus allowing developers to get prompt feedback on the usability and suitability of the product. </a:t>
            </a:r>
            <a:r>
              <a:rPr lang="en-US" b="1" dirty="0"/>
              <a:t>– Engaged Stakeholders -</a:t>
            </a:r>
          </a:p>
          <a:p>
            <a:pPr algn="just"/>
            <a:r>
              <a:rPr lang="en-US" b="1" dirty="0"/>
              <a:t>Cost outweighs benefits, or cost is too high altogether</a:t>
            </a:r>
            <a:r>
              <a:rPr lang="en-US" dirty="0"/>
              <a:t> - In DSDM, a Business Study is done at the beginning of the project, greatly decreasing the likelihood of late surprises in the financial realm. – </a:t>
            </a:r>
            <a:r>
              <a:rPr lang="en-US" b="1" dirty="0"/>
              <a:t>fixed budget</a:t>
            </a:r>
            <a:r>
              <a:rPr lang="en-US" dirty="0"/>
              <a:t> -</a:t>
            </a:r>
          </a:p>
          <a:p>
            <a:pPr algn="just"/>
            <a:r>
              <a:rPr lang="en-US" b="1" dirty="0"/>
              <a:t>Poor communication between involved parties</a:t>
            </a:r>
            <a:r>
              <a:rPr lang="en-US" dirty="0"/>
              <a:t> - DSDM’s focus on collaboration, facilitation and stakeholder engagement helped ensure that everyone worked together and any issues were dealt with quickly.</a:t>
            </a:r>
            <a:r>
              <a:rPr lang="en-US" b="1" dirty="0"/>
              <a:t> – Engaged Stakeholders -</a:t>
            </a:r>
            <a:endParaRPr lang="en-US" dirty="0"/>
          </a:p>
          <a:p>
            <a:pPr marL="0" indent="0">
              <a:buNone/>
            </a:pPr>
            <a:endParaRPr lang="en-VN" dirty="0"/>
          </a:p>
        </p:txBody>
      </p:sp>
    </p:spTree>
    <p:extLst>
      <p:ext uri="{BB962C8B-B14F-4D97-AF65-F5344CB8AC3E}">
        <p14:creationId xmlns:p14="http://schemas.microsoft.com/office/powerpoint/2010/main" val="315071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826B-4461-1F40-8081-91D6FA89FA79}"/>
              </a:ext>
            </a:extLst>
          </p:cNvPr>
          <p:cNvSpPr>
            <a:spLocks noGrp="1"/>
          </p:cNvSpPr>
          <p:nvPr>
            <p:ph type="title"/>
          </p:nvPr>
        </p:nvSpPr>
        <p:spPr/>
        <p:txBody>
          <a:bodyPr/>
          <a:lstStyle/>
          <a:p>
            <a:r>
              <a:rPr lang="en-GB" dirty="0"/>
              <a:t>How could the use of DSDM overcome these problems?</a:t>
            </a:r>
            <a:r>
              <a:rPr lang="en-VN" dirty="0">
                <a:effectLst/>
              </a:rPr>
              <a:t> </a:t>
            </a:r>
            <a:endParaRPr lang="en-VN" dirty="0"/>
          </a:p>
        </p:txBody>
      </p:sp>
      <p:sp>
        <p:nvSpPr>
          <p:cNvPr id="3" name="Content Placeholder 2">
            <a:extLst>
              <a:ext uri="{FF2B5EF4-FFF2-40B4-BE49-F238E27FC236}">
                <a16:creationId xmlns:a16="http://schemas.microsoft.com/office/drawing/2014/main" id="{4162F549-9FDF-7D4C-A158-46445204C956}"/>
              </a:ext>
            </a:extLst>
          </p:cNvPr>
          <p:cNvSpPr>
            <a:spLocks noGrp="1"/>
          </p:cNvSpPr>
          <p:nvPr>
            <p:ph idx="1"/>
          </p:nvPr>
        </p:nvSpPr>
        <p:spPr/>
        <p:txBody>
          <a:bodyPr>
            <a:normAutofit lnSpcReduction="10000"/>
          </a:bodyPr>
          <a:lstStyle/>
          <a:p>
            <a:pPr algn="just"/>
            <a:r>
              <a:rPr lang="en-US" dirty="0"/>
              <a:t>DSDM’s emphasis on delivery to deadlines and </a:t>
            </a:r>
            <a:r>
              <a:rPr lang="en-US" dirty="0" err="1"/>
              <a:t>prioritisation</a:t>
            </a:r>
            <a:r>
              <a:rPr lang="en-US" dirty="0"/>
              <a:t> of requirements immediately helped the project team focus on the “must haves” for first deadline. The annual targets and quarterly reporting cycle built into the regulations provided obvious deadlines for the rest of the project and meant that the project could set everyone's resourcing expectations clearly in advance. Using DSDM’s techniques it became clear that this functionality was a ‘should have’ rather than ‘must have’ for delivery and so was re-scheduled for the following year </a:t>
            </a:r>
            <a:r>
              <a:rPr lang="en-US" b="1" dirty="0"/>
              <a:t>– not enough time –</a:t>
            </a:r>
          </a:p>
          <a:p>
            <a:pPr algn="just"/>
            <a:r>
              <a:rPr lang="en-US" dirty="0"/>
              <a:t>DSDM presented cultural difficulties for one of the key stakeholders, used to the traditional approach of working to a detailed upfront specification and Prince2 project bureaucracy</a:t>
            </a:r>
            <a:r>
              <a:rPr lang="en-US" b="1" dirty="0"/>
              <a:t>– not enough time –</a:t>
            </a:r>
          </a:p>
          <a:p>
            <a:pPr algn="just"/>
            <a:endParaRPr lang="en-VN" b="1" dirty="0"/>
          </a:p>
        </p:txBody>
      </p:sp>
    </p:spTree>
    <p:extLst>
      <p:ext uri="{BB962C8B-B14F-4D97-AF65-F5344CB8AC3E}">
        <p14:creationId xmlns:p14="http://schemas.microsoft.com/office/powerpoint/2010/main" val="268778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380</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Not Enough time</vt:lpstr>
      <vt:lpstr>Stakeholders did not feel engaged</vt:lpstr>
      <vt:lpstr>Fixed budget</vt:lpstr>
      <vt:lpstr>How could the use of DSDM overcome these problems? </vt:lpstr>
      <vt:lpstr>How could the use of DSDM overcome these problems?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le hong</dc:creator>
  <cp:lastModifiedBy>Nguyen Vinh</cp:lastModifiedBy>
  <cp:revision>11</cp:revision>
  <dcterms:created xsi:type="dcterms:W3CDTF">2020-03-26T00:36:31Z</dcterms:created>
  <dcterms:modified xsi:type="dcterms:W3CDTF">2020-03-26T07:50:41Z</dcterms:modified>
</cp:coreProperties>
</file>