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6791-C892-C145-BBB5-3606A482C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D39AABA-BE87-7148-95F0-D64F2A32F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64C96B92-7547-184D-AB8C-29CD7E86630E}"/>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5" name="Footer Placeholder 4">
            <a:extLst>
              <a:ext uri="{FF2B5EF4-FFF2-40B4-BE49-F238E27FC236}">
                <a16:creationId xmlns:a16="http://schemas.microsoft.com/office/drawing/2014/main" id="{E4C99CD4-7A75-D44A-AF02-EBB16DA52AD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1F43C12-19F0-E04E-92CE-BC8BE126DE4F}"/>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402771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F0F4-74B8-FF4E-83AE-2BED3AF29EA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8D1D7707-6D49-DE44-8A35-A2B1325CB9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A95A982-80B7-E841-A11C-BA5093ACA951}"/>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5" name="Footer Placeholder 4">
            <a:extLst>
              <a:ext uri="{FF2B5EF4-FFF2-40B4-BE49-F238E27FC236}">
                <a16:creationId xmlns:a16="http://schemas.microsoft.com/office/drawing/2014/main" id="{563A33ED-392C-8249-B8D7-DDA2A0043C9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885D271-6C89-7F48-A661-FDBD7F5A3BE0}"/>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198906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CF3FAD-3CE8-154F-82C0-2D6EEBC869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1EA3AEB6-2210-8E4C-B70F-562FE3274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012AF35-AEF0-154A-ADB4-EE592E70575D}"/>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5" name="Footer Placeholder 4">
            <a:extLst>
              <a:ext uri="{FF2B5EF4-FFF2-40B4-BE49-F238E27FC236}">
                <a16:creationId xmlns:a16="http://schemas.microsoft.com/office/drawing/2014/main" id="{AC997E46-C464-4C44-8137-041307ECC6A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6586C84-B90D-3741-B89A-4BA3B3903A4B}"/>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20903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7C5D-A1BF-2C47-AC5C-3CA0725588D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0982864C-570D-5C49-841F-7D22EE5A2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A995926-3D4C-374A-9C9E-DD1C7EDEB8D8}"/>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5" name="Footer Placeholder 4">
            <a:extLst>
              <a:ext uri="{FF2B5EF4-FFF2-40B4-BE49-F238E27FC236}">
                <a16:creationId xmlns:a16="http://schemas.microsoft.com/office/drawing/2014/main" id="{D4D6535D-E9F0-2141-A22A-52B0B570337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5A788B2-1A96-2D42-8F1C-31E31225E36B}"/>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225985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AF97-B3B4-D14F-ABFD-F1A6F32D8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753387EA-6D0C-3E4D-9BDD-A8EFFC0B00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B8578-E2E2-F14A-8DB1-8CE7F4C6A86E}"/>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5" name="Footer Placeholder 4">
            <a:extLst>
              <a:ext uri="{FF2B5EF4-FFF2-40B4-BE49-F238E27FC236}">
                <a16:creationId xmlns:a16="http://schemas.microsoft.com/office/drawing/2014/main" id="{669C556C-C177-5643-B60B-0E757C8DBE4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D146456-A52D-9344-82D5-B47AB6264A6E}"/>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114861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E3E3-8F83-1649-97C5-D2C26AEE2B4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A69C6617-ACAC-8E45-B9BF-1AFCE0C9C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AE85F5E4-A709-DD46-A782-0BE77B8F40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5E9C9D81-C1FD-4942-BDAD-C6A8B6B8135B}"/>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6" name="Footer Placeholder 5">
            <a:extLst>
              <a:ext uri="{FF2B5EF4-FFF2-40B4-BE49-F238E27FC236}">
                <a16:creationId xmlns:a16="http://schemas.microsoft.com/office/drawing/2014/main" id="{3FDBFC36-568A-9945-9BBD-AD8DA19B1066}"/>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833D03E-E2B7-8944-90E6-947AE013B616}"/>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314709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333F-518B-2840-8F30-A6F940CE6B28}"/>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C323644F-BAEE-A64C-87B9-41156BB2E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B12FCB-BB91-9B48-9E12-5D82E8196B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4093CFAA-52FE-304F-879E-924EACC7F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49B08-EA90-FA4F-92CF-175F82B25B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45AED51A-5333-9A44-862A-5A905CA11F6C}"/>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8" name="Footer Placeholder 7">
            <a:extLst>
              <a:ext uri="{FF2B5EF4-FFF2-40B4-BE49-F238E27FC236}">
                <a16:creationId xmlns:a16="http://schemas.microsoft.com/office/drawing/2014/main" id="{EB8ABA31-C6B0-9A4B-964B-08BAF8D9CFD6}"/>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BEAC2B4A-C4E3-544B-8BC7-C9CF2B327057}"/>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1889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741D-0140-0D47-B8D6-399E7F6843D8}"/>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81860227-2946-6248-BE13-B0E50D9FB529}"/>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4" name="Footer Placeholder 3">
            <a:extLst>
              <a:ext uri="{FF2B5EF4-FFF2-40B4-BE49-F238E27FC236}">
                <a16:creationId xmlns:a16="http://schemas.microsoft.com/office/drawing/2014/main" id="{6E647FB8-E675-4C41-81EA-97933719839A}"/>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CFB42E64-5B50-2D42-8CE7-B65D094C7909}"/>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394153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D52A4-946B-0A4D-9738-8F6A2267708A}"/>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3" name="Footer Placeholder 2">
            <a:extLst>
              <a:ext uri="{FF2B5EF4-FFF2-40B4-BE49-F238E27FC236}">
                <a16:creationId xmlns:a16="http://schemas.microsoft.com/office/drawing/2014/main" id="{E2F34F0E-42DD-3549-972C-CD208D081EF2}"/>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E6BC2845-7A91-284B-AB4A-642861A20B67}"/>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264884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7C06-B007-344F-A901-8D0EAEC47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12F3E739-CEB5-6A45-83F2-106464470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B902F872-03FF-324B-831F-62B7DDC2A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AD405-C5FE-7E4A-B974-9141C9441E92}"/>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6" name="Footer Placeholder 5">
            <a:extLst>
              <a:ext uri="{FF2B5EF4-FFF2-40B4-BE49-F238E27FC236}">
                <a16:creationId xmlns:a16="http://schemas.microsoft.com/office/drawing/2014/main" id="{210E1410-26F0-1D44-8CC5-CA7AE889C452}"/>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DCE6E03-298F-0E4B-8FA3-42CA19B91ACA}"/>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3155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5943-1A99-4247-B5BD-3380F5217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960D7401-53FE-D243-B136-AB3523938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9056889A-24C6-9B45-B164-1B20C4EEF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A2215-E68E-1447-B0E0-2B4293E645AD}"/>
              </a:ext>
            </a:extLst>
          </p:cNvPr>
          <p:cNvSpPr>
            <a:spLocks noGrp="1"/>
          </p:cNvSpPr>
          <p:nvPr>
            <p:ph type="dt" sz="half" idx="10"/>
          </p:nvPr>
        </p:nvSpPr>
        <p:spPr/>
        <p:txBody>
          <a:bodyPr/>
          <a:lstStyle/>
          <a:p>
            <a:fld id="{9A80AE73-9928-ED4A-A64A-73F2A8533487}" type="datetimeFigureOut">
              <a:rPr lang="en-VN" smtClean="0"/>
              <a:t>3/26/20</a:t>
            </a:fld>
            <a:endParaRPr lang="en-VN"/>
          </a:p>
        </p:txBody>
      </p:sp>
      <p:sp>
        <p:nvSpPr>
          <p:cNvPr id="6" name="Footer Placeholder 5">
            <a:extLst>
              <a:ext uri="{FF2B5EF4-FFF2-40B4-BE49-F238E27FC236}">
                <a16:creationId xmlns:a16="http://schemas.microsoft.com/office/drawing/2014/main" id="{19153E9B-C5B7-714A-916B-91338B6966A8}"/>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1F7BCC5-EC5A-BF41-B6E8-E4F003CF6F94}"/>
              </a:ext>
            </a:extLst>
          </p:cNvPr>
          <p:cNvSpPr>
            <a:spLocks noGrp="1"/>
          </p:cNvSpPr>
          <p:nvPr>
            <p:ph type="sldNum" sz="quarter" idx="12"/>
          </p:nvPr>
        </p:nvSpPr>
        <p:spPr/>
        <p:txBody>
          <a:bodyPr/>
          <a:lstStyle/>
          <a:p>
            <a:fld id="{83D3F799-D65C-494E-B4BD-B351E23B9E9F}" type="slidenum">
              <a:rPr lang="en-VN" smtClean="0"/>
              <a:t>‹#›</a:t>
            </a:fld>
            <a:endParaRPr lang="en-VN"/>
          </a:p>
        </p:txBody>
      </p:sp>
    </p:spTree>
    <p:extLst>
      <p:ext uri="{BB962C8B-B14F-4D97-AF65-F5344CB8AC3E}">
        <p14:creationId xmlns:p14="http://schemas.microsoft.com/office/powerpoint/2010/main" val="263672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752F1-FE10-684C-BCFE-C1D10571D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77215488-C1D7-0149-AE2E-F41E18F42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424A173-C6DA-6D43-ABF8-BD18CD8D4A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0AE73-9928-ED4A-A64A-73F2A8533487}" type="datetimeFigureOut">
              <a:rPr lang="en-VN" smtClean="0"/>
              <a:t>3/26/20</a:t>
            </a:fld>
            <a:endParaRPr lang="en-VN"/>
          </a:p>
        </p:txBody>
      </p:sp>
      <p:sp>
        <p:nvSpPr>
          <p:cNvPr id="5" name="Footer Placeholder 4">
            <a:extLst>
              <a:ext uri="{FF2B5EF4-FFF2-40B4-BE49-F238E27FC236}">
                <a16:creationId xmlns:a16="http://schemas.microsoft.com/office/drawing/2014/main" id="{A72052CE-2D7C-8E43-8EFE-BA774501A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D9CAF314-2455-F444-8E14-356C3D385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3F799-D65C-494E-B4BD-B351E23B9E9F}" type="slidenum">
              <a:rPr lang="en-VN" smtClean="0"/>
              <a:t>‹#›</a:t>
            </a:fld>
            <a:endParaRPr lang="en-VN"/>
          </a:p>
        </p:txBody>
      </p:sp>
    </p:spTree>
    <p:extLst>
      <p:ext uri="{BB962C8B-B14F-4D97-AF65-F5344CB8AC3E}">
        <p14:creationId xmlns:p14="http://schemas.microsoft.com/office/powerpoint/2010/main" val="185989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BBF3F8-9D3D-3146-A8CF-2F41A9B142A0}"/>
              </a:ext>
            </a:extLst>
          </p:cNvPr>
          <p:cNvSpPr>
            <a:spLocks noGrp="1"/>
          </p:cNvSpPr>
          <p:nvPr>
            <p:ph type="ctrTitle"/>
          </p:nvPr>
        </p:nvSpPr>
        <p:spPr>
          <a:xfrm>
            <a:off x="1524000" y="1122363"/>
            <a:ext cx="9144000" cy="2306637"/>
          </a:xfrm>
        </p:spPr>
        <p:txBody>
          <a:bodyPr/>
          <a:lstStyle/>
          <a:p>
            <a:r>
              <a:rPr lang="en-US" dirty="0"/>
              <a:t>What are the roles on an agile team?</a:t>
            </a:r>
            <a:endParaRPr lang="en-VN" dirty="0"/>
          </a:p>
        </p:txBody>
      </p:sp>
    </p:spTree>
    <p:extLst>
      <p:ext uri="{BB962C8B-B14F-4D97-AF65-F5344CB8AC3E}">
        <p14:creationId xmlns:p14="http://schemas.microsoft.com/office/powerpoint/2010/main" val="411864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34CD-578F-9F4D-A7A4-3AD242C429E4}"/>
              </a:ext>
            </a:extLst>
          </p:cNvPr>
          <p:cNvSpPr>
            <a:spLocks noGrp="1"/>
          </p:cNvSpPr>
          <p:nvPr>
            <p:ph type="title"/>
          </p:nvPr>
        </p:nvSpPr>
        <p:spPr/>
        <p:txBody>
          <a:bodyPr/>
          <a:lstStyle/>
          <a:p>
            <a:r>
              <a:rPr lang="en-US" b="1" dirty="0"/>
              <a:t>Large Agile Teams</a:t>
            </a:r>
            <a:endParaRPr lang="en-VN" dirty="0"/>
          </a:p>
        </p:txBody>
      </p:sp>
      <p:sp>
        <p:nvSpPr>
          <p:cNvPr id="3" name="Content Placeholder 2">
            <a:extLst>
              <a:ext uri="{FF2B5EF4-FFF2-40B4-BE49-F238E27FC236}">
                <a16:creationId xmlns:a16="http://schemas.microsoft.com/office/drawing/2014/main" id="{4B7871F0-EAF8-144E-89C6-FF159C4103F6}"/>
              </a:ext>
            </a:extLst>
          </p:cNvPr>
          <p:cNvSpPr>
            <a:spLocks noGrp="1"/>
          </p:cNvSpPr>
          <p:nvPr>
            <p:ph idx="1"/>
          </p:nvPr>
        </p:nvSpPr>
        <p:spPr/>
        <p:txBody>
          <a:bodyPr>
            <a:normAutofit fontScale="85000" lnSpcReduction="20000"/>
          </a:bodyPr>
          <a:lstStyle/>
          <a:p>
            <a:pPr algn="just">
              <a:lnSpc>
                <a:spcPct val="150000"/>
              </a:lnSpc>
            </a:pPr>
            <a:r>
              <a:rPr lang="en-US" b="1" dirty="0"/>
              <a:t>Project management activities</a:t>
            </a:r>
            <a:r>
              <a:rPr lang="en-US" dirty="0"/>
              <a:t>. At scale, it is not sufficient to simply focus on project leadership and allow self-organization to address the technical aspects of project management. This may work on the individual sub teams, but across the entire project/program the technical aspects of project management, such as dependency management, contract management, resource tracking, vendor management become critical. The project management team, sometimes called the program management team, is comprised of the team leads from the various sub teams. Their goal is to coordinate the management aspects of the overall team.</a:t>
            </a:r>
            <a:endParaRPr lang="en-VN" dirty="0"/>
          </a:p>
        </p:txBody>
      </p:sp>
    </p:spTree>
    <p:extLst>
      <p:ext uri="{BB962C8B-B14F-4D97-AF65-F5344CB8AC3E}">
        <p14:creationId xmlns:p14="http://schemas.microsoft.com/office/powerpoint/2010/main" val="308431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34CD-578F-9F4D-A7A4-3AD242C429E4}"/>
              </a:ext>
            </a:extLst>
          </p:cNvPr>
          <p:cNvSpPr>
            <a:spLocks noGrp="1"/>
          </p:cNvSpPr>
          <p:nvPr>
            <p:ph type="title"/>
          </p:nvPr>
        </p:nvSpPr>
        <p:spPr/>
        <p:txBody>
          <a:bodyPr/>
          <a:lstStyle/>
          <a:p>
            <a:r>
              <a:rPr lang="en-US" b="1" dirty="0"/>
              <a:t>Large Agile Teams</a:t>
            </a:r>
            <a:endParaRPr lang="en-VN" dirty="0"/>
          </a:p>
        </p:txBody>
      </p:sp>
      <p:sp>
        <p:nvSpPr>
          <p:cNvPr id="3" name="Content Placeholder 2">
            <a:extLst>
              <a:ext uri="{FF2B5EF4-FFF2-40B4-BE49-F238E27FC236}">
                <a16:creationId xmlns:a16="http://schemas.microsoft.com/office/drawing/2014/main" id="{4B7871F0-EAF8-144E-89C6-FF159C4103F6}"/>
              </a:ext>
            </a:extLst>
          </p:cNvPr>
          <p:cNvSpPr>
            <a:spLocks noGrp="1"/>
          </p:cNvSpPr>
          <p:nvPr>
            <p:ph idx="1"/>
          </p:nvPr>
        </p:nvSpPr>
        <p:spPr/>
        <p:txBody>
          <a:bodyPr>
            <a:normAutofit fontScale="85000" lnSpcReduction="20000"/>
          </a:bodyPr>
          <a:lstStyle/>
          <a:p>
            <a:pPr algn="just">
              <a:lnSpc>
                <a:spcPct val="150000"/>
              </a:lnSpc>
            </a:pPr>
            <a:r>
              <a:rPr lang="en-US" b="1" dirty="0"/>
              <a:t>Project management activities</a:t>
            </a:r>
            <a:r>
              <a:rPr lang="en-US" dirty="0"/>
              <a:t>. At scale, it is not sufficient to simply focus on project leadership and allow self-organization to address the technical aspects of project management. This may work on the individual sub teams, but across the entire project/program the technical aspects of project management, such as dependency management, </a:t>
            </a:r>
            <a:r>
              <a:rPr lang="en-US" b="1" dirty="0"/>
              <a:t>contract</a:t>
            </a:r>
            <a:r>
              <a:rPr lang="en-US" dirty="0"/>
              <a:t> management, resource tracking, vendor management become critical. The project management team, sometimes called the program management team, is comprised of the team leads from the various sub teams. Their goal is to coordinate the management aspects of the overall team.</a:t>
            </a:r>
            <a:endParaRPr lang="en-VN" dirty="0"/>
          </a:p>
        </p:txBody>
      </p:sp>
    </p:spTree>
    <p:extLst>
      <p:ext uri="{BB962C8B-B14F-4D97-AF65-F5344CB8AC3E}">
        <p14:creationId xmlns:p14="http://schemas.microsoft.com/office/powerpoint/2010/main" val="15015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34CD-578F-9F4D-A7A4-3AD242C429E4}"/>
              </a:ext>
            </a:extLst>
          </p:cNvPr>
          <p:cNvSpPr>
            <a:spLocks noGrp="1"/>
          </p:cNvSpPr>
          <p:nvPr>
            <p:ph type="title"/>
          </p:nvPr>
        </p:nvSpPr>
        <p:spPr/>
        <p:txBody>
          <a:bodyPr/>
          <a:lstStyle/>
          <a:p>
            <a:r>
              <a:rPr lang="en-US" b="1" dirty="0"/>
              <a:t>Large Agile Teams</a:t>
            </a:r>
            <a:endParaRPr lang="en-VN" dirty="0"/>
          </a:p>
        </p:txBody>
      </p:sp>
      <p:sp>
        <p:nvSpPr>
          <p:cNvPr id="3" name="Content Placeholder 2">
            <a:extLst>
              <a:ext uri="{FF2B5EF4-FFF2-40B4-BE49-F238E27FC236}">
                <a16:creationId xmlns:a16="http://schemas.microsoft.com/office/drawing/2014/main" id="{4B7871F0-EAF8-144E-89C6-FF159C4103F6}"/>
              </a:ext>
            </a:extLst>
          </p:cNvPr>
          <p:cNvSpPr>
            <a:spLocks noGrp="1"/>
          </p:cNvSpPr>
          <p:nvPr>
            <p:ph idx="1"/>
          </p:nvPr>
        </p:nvSpPr>
        <p:spPr>
          <a:xfrm>
            <a:off x="838200" y="1825624"/>
            <a:ext cx="10515600" cy="4585449"/>
          </a:xfrm>
        </p:spPr>
        <p:txBody>
          <a:bodyPr>
            <a:noAutofit/>
          </a:bodyPr>
          <a:lstStyle/>
          <a:p>
            <a:pPr algn="just">
              <a:lnSpc>
                <a:spcPct val="150000"/>
              </a:lnSpc>
            </a:pPr>
            <a:r>
              <a:rPr lang="en-US" sz="1800" b="1" dirty="0"/>
              <a:t>Technical/architectural issues</a:t>
            </a:r>
            <a:r>
              <a:rPr lang="en-US" sz="1800" dirty="0"/>
              <a:t>. The architecture ownership team is comprised of the architecture owners from the sub teams and is responsible for architecture envisioning at the beginning of the project to identify the initial technical direction and provide a basis for organizing the sub teams. In the first week or so of the project (sometimes several weeks on more complex projects) their goal is to identify the subsystems and their interfaces, a strategy called “managing to the seams”, reducing the coupling between subsystems and thereby reducing the amount of coordination required by sub teams. Once the interfaces are well defined it is possible for the individual sub teams to focus on implementing the innards of those subsystems. Throughout the project, this team will meet on a regular basis to share ideas and resolve technical issues, particularly those surrounding changes to the interfaces of subsystems. They may choose to meet daily, this is particularly common at the beginning of the project, but as the architecture stabilizes it is common to see them meet once or twice a week.</a:t>
            </a:r>
          </a:p>
        </p:txBody>
      </p:sp>
    </p:spTree>
    <p:extLst>
      <p:ext uri="{BB962C8B-B14F-4D97-AF65-F5344CB8AC3E}">
        <p14:creationId xmlns:p14="http://schemas.microsoft.com/office/powerpoint/2010/main" val="104396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34CD-578F-9F4D-A7A4-3AD242C429E4}"/>
              </a:ext>
            </a:extLst>
          </p:cNvPr>
          <p:cNvSpPr>
            <a:spLocks noGrp="1"/>
          </p:cNvSpPr>
          <p:nvPr>
            <p:ph type="title"/>
          </p:nvPr>
        </p:nvSpPr>
        <p:spPr/>
        <p:txBody>
          <a:bodyPr/>
          <a:lstStyle/>
          <a:p>
            <a:r>
              <a:rPr lang="en-US" b="1" dirty="0"/>
              <a:t>Large Agile Teams</a:t>
            </a:r>
            <a:endParaRPr lang="en-VN" dirty="0"/>
          </a:p>
        </p:txBody>
      </p:sp>
      <p:sp>
        <p:nvSpPr>
          <p:cNvPr id="3" name="Content Placeholder 2">
            <a:extLst>
              <a:ext uri="{FF2B5EF4-FFF2-40B4-BE49-F238E27FC236}">
                <a16:creationId xmlns:a16="http://schemas.microsoft.com/office/drawing/2014/main" id="{4B7871F0-EAF8-144E-89C6-FF159C4103F6}"/>
              </a:ext>
            </a:extLst>
          </p:cNvPr>
          <p:cNvSpPr>
            <a:spLocks noGrp="1"/>
          </p:cNvSpPr>
          <p:nvPr>
            <p:ph idx="1"/>
          </p:nvPr>
        </p:nvSpPr>
        <p:spPr>
          <a:xfrm>
            <a:off x="838200" y="1825624"/>
            <a:ext cx="10515600" cy="4585449"/>
          </a:xfrm>
        </p:spPr>
        <p:txBody>
          <a:bodyPr>
            <a:noAutofit/>
          </a:bodyPr>
          <a:lstStyle/>
          <a:p>
            <a:pPr algn="just">
              <a:lnSpc>
                <a:spcPct val="150000"/>
              </a:lnSpc>
            </a:pPr>
            <a:r>
              <a:rPr lang="en-US" sz="2000" b="1" dirty="0"/>
              <a:t>Requirements/product ownership issues</a:t>
            </a:r>
            <a:r>
              <a:rPr lang="en-US" sz="2000" dirty="0"/>
              <a:t>. The product ownership team is comprised of the product owners of each sub team and is responsible for coordinating the requirements effort across the sub teams. They will need to negotiate requirements with the larger body of stakeholders whom they represent and divvy them out among the sub teams appropriately. They will also need to negotiate the inevitable disputes between sub teams as to who should do what and what a requirement actually means. They also manage the requirements dependencies between sub teams and strive to minimize overlapping work between sub teams.</a:t>
            </a:r>
          </a:p>
        </p:txBody>
      </p:sp>
    </p:spTree>
    <p:extLst>
      <p:ext uri="{BB962C8B-B14F-4D97-AF65-F5344CB8AC3E}">
        <p14:creationId xmlns:p14="http://schemas.microsoft.com/office/powerpoint/2010/main" val="2103693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34CD-578F-9F4D-A7A4-3AD242C429E4}"/>
              </a:ext>
            </a:extLst>
          </p:cNvPr>
          <p:cNvSpPr>
            <a:spLocks noGrp="1"/>
          </p:cNvSpPr>
          <p:nvPr>
            <p:ph type="title"/>
          </p:nvPr>
        </p:nvSpPr>
        <p:spPr/>
        <p:txBody>
          <a:bodyPr/>
          <a:lstStyle/>
          <a:p>
            <a:r>
              <a:rPr lang="en-US" b="1" dirty="0"/>
              <a:t>Large Agile Teams</a:t>
            </a:r>
            <a:endParaRPr lang="en-VN" dirty="0"/>
          </a:p>
        </p:txBody>
      </p:sp>
      <p:sp>
        <p:nvSpPr>
          <p:cNvPr id="3" name="Content Placeholder 2">
            <a:extLst>
              <a:ext uri="{FF2B5EF4-FFF2-40B4-BE49-F238E27FC236}">
                <a16:creationId xmlns:a16="http://schemas.microsoft.com/office/drawing/2014/main" id="{4B7871F0-EAF8-144E-89C6-FF159C4103F6}"/>
              </a:ext>
            </a:extLst>
          </p:cNvPr>
          <p:cNvSpPr>
            <a:spLocks noGrp="1"/>
          </p:cNvSpPr>
          <p:nvPr>
            <p:ph idx="1"/>
          </p:nvPr>
        </p:nvSpPr>
        <p:spPr>
          <a:xfrm>
            <a:off x="838200" y="1825624"/>
            <a:ext cx="10515600" cy="4585449"/>
          </a:xfrm>
        </p:spPr>
        <p:txBody>
          <a:bodyPr>
            <a:noAutofit/>
          </a:bodyPr>
          <a:lstStyle/>
          <a:p>
            <a:pPr algn="just">
              <a:lnSpc>
                <a:spcPct val="150000"/>
              </a:lnSpc>
            </a:pPr>
            <a:r>
              <a:rPr lang="en-US" sz="2000" b="1" dirty="0"/>
              <a:t>System integration</a:t>
            </a:r>
            <a:r>
              <a:rPr lang="en-US" sz="2000" dirty="0"/>
              <a:t>. System integration is important for any size of the project team, but it is often absolutely critical on large teams (which often address complex problems). The complexities of the large projects often necessitate the addition of a system integrator, or several (sometimes called build masters), to the team. System integration occurs throughout the entire agile life cycle, not just at the end of the project during the system integration test phase of a traditional project. During the first development iteration, called the "Elaboration phase" in the unified process, an important goal is for the sub teams to create mocks of their subsystems according to the interface specifications agreed to earlier. The goal is to do a complete, end-to-end build of the mocked out system to ensure that the sub teams are working to the same technical vision.</a:t>
            </a:r>
          </a:p>
        </p:txBody>
      </p:sp>
    </p:spTree>
    <p:extLst>
      <p:ext uri="{BB962C8B-B14F-4D97-AF65-F5344CB8AC3E}">
        <p14:creationId xmlns:p14="http://schemas.microsoft.com/office/powerpoint/2010/main" val="40974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EFAE-F03B-C944-9676-CBE58D305D5F}"/>
              </a:ext>
            </a:extLst>
          </p:cNvPr>
          <p:cNvSpPr>
            <a:spLocks noGrp="1"/>
          </p:cNvSpPr>
          <p:nvPr>
            <p:ph type="title"/>
          </p:nvPr>
        </p:nvSpPr>
        <p:spPr/>
        <p:txBody>
          <a:bodyPr>
            <a:noAutofit/>
          </a:bodyPr>
          <a:lstStyle/>
          <a:p>
            <a:pPr algn="just"/>
            <a:r>
              <a:rPr lang="en-US" sz="3200" dirty="0"/>
              <a:t>There are several key differences between the agile approach to team organization and the traditional approach</a:t>
            </a:r>
            <a:endParaRPr lang="en-VN" sz="3200" dirty="0"/>
          </a:p>
        </p:txBody>
      </p:sp>
      <p:sp>
        <p:nvSpPr>
          <p:cNvPr id="3" name="Content Placeholder 2">
            <a:extLst>
              <a:ext uri="{FF2B5EF4-FFF2-40B4-BE49-F238E27FC236}">
                <a16:creationId xmlns:a16="http://schemas.microsoft.com/office/drawing/2014/main" id="{89F7E666-57D0-414C-8620-CD3574B6A1CD}"/>
              </a:ext>
            </a:extLst>
          </p:cNvPr>
          <p:cNvSpPr>
            <a:spLocks noGrp="1"/>
          </p:cNvSpPr>
          <p:nvPr>
            <p:ph idx="1"/>
          </p:nvPr>
        </p:nvSpPr>
        <p:spPr/>
        <p:txBody>
          <a:bodyPr>
            <a:normAutofit lnSpcReduction="10000"/>
          </a:bodyPr>
          <a:lstStyle/>
          <a:p>
            <a:pPr algn="just"/>
            <a:r>
              <a:rPr lang="en-US" b="1" dirty="0"/>
              <a:t>Agile teams are "whole teams"</a:t>
            </a:r>
            <a:r>
              <a:rPr lang="en-US" dirty="0"/>
              <a:t>. Whole team is an Extreme Programming (XP) practice that advises you to have sufficient skills within the team itself to get the job done. </a:t>
            </a:r>
          </a:p>
          <a:p>
            <a:pPr algn="just"/>
            <a:r>
              <a:rPr lang="en-US" b="1" dirty="0"/>
              <a:t>Agile teams are formed (mostly) of generalizing specialists</a:t>
            </a:r>
            <a:r>
              <a:rPr lang="en-US" dirty="0"/>
              <a:t>. A generalizing specialist, sometimes called a craftsperson, is someone who has one or more technical specialties (e.g. Java programming, project management, database administration, ...) so that they can contribute something of direct value to the team, has at least a general knowledge of software development and the business domain in which they work, and most importantly actively seeks to gain new skills in both their existing specialties as well as in other areas, including both technical and domain areas.</a:t>
            </a:r>
            <a:endParaRPr lang="en-VN" dirty="0"/>
          </a:p>
        </p:txBody>
      </p:sp>
    </p:spTree>
    <p:extLst>
      <p:ext uri="{BB962C8B-B14F-4D97-AF65-F5344CB8AC3E}">
        <p14:creationId xmlns:p14="http://schemas.microsoft.com/office/powerpoint/2010/main" val="132087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EFAE-F03B-C944-9676-CBE58D305D5F}"/>
              </a:ext>
            </a:extLst>
          </p:cNvPr>
          <p:cNvSpPr>
            <a:spLocks noGrp="1"/>
          </p:cNvSpPr>
          <p:nvPr>
            <p:ph type="title"/>
          </p:nvPr>
        </p:nvSpPr>
        <p:spPr/>
        <p:txBody>
          <a:bodyPr>
            <a:noAutofit/>
          </a:bodyPr>
          <a:lstStyle/>
          <a:p>
            <a:pPr algn="just"/>
            <a:r>
              <a:rPr lang="en-US" sz="3200" dirty="0"/>
              <a:t>There are several key differences between the agile approach to team organization and the traditional approach</a:t>
            </a:r>
            <a:endParaRPr lang="en-VN" sz="3200" dirty="0"/>
          </a:p>
        </p:txBody>
      </p:sp>
      <p:sp>
        <p:nvSpPr>
          <p:cNvPr id="3" name="Content Placeholder 2">
            <a:extLst>
              <a:ext uri="{FF2B5EF4-FFF2-40B4-BE49-F238E27FC236}">
                <a16:creationId xmlns:a16="http://schemas.microsoft.com/office/drawing/2014/main" id="{89F7E666-57D0-414C-8620-CD3574B6A1CD}"/>
              </a:ext>
            </a:extLst>
          </p:cNvPr>
          <p:cNvSpPr>
            <a:spLocks noGrp="1"/>
          </p:cNvSpPr>
          <p:nvPr>
            <p:ph idx="1"/>
          </p:nvPr>
        </p:nvSpPr>
        <p:spPr/>
        <p:txBody>
          <a:bodyPr>
            <a:normAutofit/>
          </a:bodyPr>
          <a:lstStyle/>
          <a:p>
            <a:pPr algn="just"/>
            <a:r>
              <a:rPr lang="en-US" b="1" dirty="0"/>
              <a:t>Agile teams are stable</a:t>
            </a:r>
            <a:r>
              <a:rPr lang="en-US" dirty="0"/>
              <a:t>. We strive to keep our teams as stable as possible, a goal that is much easier to achieve if people are generalizing specialists.</a:t>
            </a:r>
            <a:endParaRPr lang="en-VN" dirty="0"/>
          </a:p>
        </p:txBody>
      </p:sp>
    </p:spTree>
    <p:extLst>
      <p:ext uri="{BB962C8B-B14F-4D97-AF65-F5344CB8AC3E}">
        <p14:creationId xmlns:p14="http://schemas.microsoft.com/office/powerpoint/2010/main" val="175831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62C6-D9F8-1144-8126-4852EA25BCA6}"/>
              </a:ext>
            </a:extLst>
          </p:cNvPr>
          <p:cNvSpPr>
            <a:spLocks noGrp="1"/>
          </p:cNvSpPr>
          <p:nvPr>
            <p:ph type="title"/>
          </p:nvPr>
        </p:nvSpPr>
        <p:spPr/>
        <p:txBody>
          <a:bodyPr/>
          <a:lstStyle/>
          <a:p>
            <a:r>
              <a:rPr lang="en-US" b="1" dirty="0"/>
              <a:t>Small Agile Teams</a:t>
            </a:r>
            <a:endParaRPr lang="en-VN" dirty="0"/>
          </a:p>
        </p:txBody>
      </p:sp>
      <p:sp>
        <p:nvSpPr>
          <p:cNvPr id="3" name="Content Placeholder 2">
            <a:extLst>
              <a:ext uri="{FF2B5EF4-FFF2-40B4-BE49-F238E27FC236}">
                <a16:creationId xmlns:a16="http://schemas.microsoft.com/office/drawing/2014/main" id="{DE45A950-A32F-534E-92E0-1D93CC3CFFD7}"/>
              </a:ext>
            </a:extLst>
          </p:cNvPr>
          <p:cNvSpPr>
            <a:spLocks noGrp="1"/>
          </p:cNvSpPr>
          <p:nvPr>
            <p:ph idx="1"/>
          </p:nvPr>
        </p:nvSpPr>
        <p:spPr/>
        <p:txBody>
          <a:bodyPr/>
          <a:lstStyle/>
          <a:p>
            <a:pPr algn="just"/>
            <a:r>
              <a:rPr lang="en-US" b="1" dirty="0"/>
              <a:t>Team lead</a:t>
            </a:r>
            <a:r>
              <a:rPr lang="en-US" dirty="0"/>
              <a:t>. This role, called “Scrum Master” in Scrum or team coach or project lead in other methods, is responsible for facilitating the team, obtaining resources for it, and protecting it from problems. This role encompasses the soft skills of project management but not the technical ones such as planning and scheduling, activities which are better left to the team as a whole.</a:t>
            </a:r>
          </a:p>
          <a:p>
            <a:pPr algn="just"/>
            <a:r>
              <a:rPr lang="en-US" b="1" dirty="0"/>
              <a:t>Team member</a:t>
            </a:r>
            <a:r>
              <a:rPr lang="en-US" dirty="0"/>
              <a:t>. This role, sometimes referred to as developer or programmer, is responsible for the creation and delivery of a system. This includes modeling, programming, testing, and release activities, as well as others.</a:t>
            </a:r>
            <a:endParaRPr lang="en-VN" dirty="0"/>
          </a:p>
        </p:txBody>
      </p:sp>
    </p:spTree>
    <p:extLst>
      <p:ext uri="{BB962C8B-B14F-4D97-AF65-F5344CB8AC3E}">
        <p14:creationId xmlns:p14="http://schemas.microsoft.com/office/powerpoint/2010/main" val="284265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62C6-D9F8-1144-8126-4852EA25BCA6}"/>
              </a:ext>
            </a:extLst>
          </p:cNvPr>
          <p:cNvSpPr>
            <a:spLocks noGrp="1"/>
          </p:cNvSpPr>
          <p:nvPr>
            <p:ph type="title"/>
          </p:nvPr>
        </p:nvSpPr>
        <p:spPr/>
        <p:txBody>
          <a:bodyPr/>
          <a:lstStyle/>
          <a:p>
            <a:r>
              <a:rPr lang="en-US" b="1" dirty="0"/>
              <a:t>Small Agile Teams</a:t>
            </a:r>
            <a:endParaRPr lang="en-VN" dirty="0"/>
          </a:p>
        </p:txBody>
      </p:sp>
      <p:sp>
        <p:nvSpPr>
          <p:cNvPr id="3" name="Content Placeholder 2">
            <a:extLst>
              <a:ext uri="{FF2B5EF4-FFF2-40B4-BE49-F238E27FC236}">
                <a16:creationId xmlns:a16="http://schemas.microsoft.com/office/drawing/2014/main" id="{DE45A950-A32F-534E-92E0-1D93CC3CFFD7}"/>
              </a:ext>
            </a:extLst>
          </p:cNvPr>
          <p:cNvSpPr>
            <a:spLocks noGrp="1"/>
          </p:cNvSpPr>
          <p:nvPr>
            <p:ph idx="1"/>
          </p:nvPr>
        </p:nvSpPr>
        <p:spPr/>
        <p:txBody>
          <a:bodyPr>
            <a:normAutofit fontScale="92500" lnSpcReduction="10000"/>
          </a:bodyPr>
          <a:lstStyle/>
          <a:p>
            <a:pPr algn="just"/>
            <a:r>
              <a:rPr lang="en-US" b="1" dirty="0"/>
              <a:t>Product owner</a:t>
            </a:r>
            <a:r>
              <a:rPr lang="en-US" dirty="0"/>
              <a:t>. The product owner called the on-site customer in XP and represents the stakeholders. This is the one person responsible on a team (or sub-team for large projects) who is responsible for the prioritized work item list (called a product backlog in Scrum), for making decisions in a timely manner, and for providing information in a timely manner.</a:t>
            </a:r>
          </a:p>
          <a:p>
            <a:pPr algn="just"/>
            <a:r>
              <a:rPr lang="en-US" b="1" dirty="0"/>
              <a:t>Stakeholder</a:t>
            </a:r>
            <a:r>
              <a:rPr lang="en-US" dirty="0"/>
              <a:t>. A stakeholder is anyone who is a direct user, indirect user, manager of users, senior manager, operations staff member, the "gold owner" who funds the project, support (help desk) staff member, auditors, your program/portfolio manager, developers working on other systems that integrate or interact with the one under development, or maintenance professionals potentially affected by the development and/or deployment of a software project.</a:t>
            </a:r>
            <a:endParaRPr lang="en-VN" dirty="0"/>
          </a:p>
        </p:txBody>
      </p:sp>
    </p:spTree>
    <p:extLst>
      <p:ext uri="{BB962C8B-B14F-4D97-AF65-F5344CB8AC3E}">
        <p14:creationId xmlns:p14="http://schemas.microsoft.com/office/powerpoint/2010/main" val="393751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62C6-D9F8-1144-8126-4852EA25BCA6}"/>
              </a:ext>
            </a:extLst>
          </p:cNvPr>
          <p:cNvSpPr>
            <a:spLocks noGrp="1"/>
          </p:cNvSpPr>
          <p:nvPr>
            <p:ph type="title"/>
          </p:nvPr>
        </p:nvSpPr>
        <p:spPr/>
        <p:txBody>
          <a:bodyPr/>
          <a:lstStyle/>
          <a:p>
            <a:r>
              <a:rPr lang="en-US" b="1" dirty="0"/>
              <a:t>Small Agile Teams</a:t>
            </a:r>
            <a:endParaRPr lang="en-VN" dirty="0"/>
          </a:p>
        </p:txBody>
      </p:sp>
      <p:sp>
        <p:nvSpPr>
          <p:cNvPr id="3" name="Content Placeholder 2">
            <a:extLst>
              <a:ext uri="{FF2B5EF4-FFF2-40B4-BE49-F238E27FC236}">
                <a16:creationId xmlns:a16="http://schemas.microsoft.com/office/drawing/2014/main" id="{DE45A950-A32F-534E-92E0-1D93CC3CFFD7}"/>
              </a:ext>
            </a:extLst>
          </p:cNvPr>
          <p:cNvSpPr>
            <a:spLocks noGrp="1"/>
          </p:cNvSpPr>
          <p:nvPr>
            <p:ph idx="1"/>
          </p:nvPr>
        </p:nvSpPr>
        <p:spPr/>
        <p:txBody>
          <a:bodyPr>
            <a:normAutofit lnSpcReduction="10000"/>
          </a:bodyPr>
          <a:lstStyle/>
          <a:p>
            <a:pPr algn="just"/>
            <a:r>
              <a:rPr lang="en-US" b="1" dirty="0"/>
              <a:t>Technical experts</a:t>
            </a:r>
            <a:r>
              <a:rPr lang="en-US" dirty="0"/>
              <a:t>. Technical experts are brought in on an as-needed, temporary basis, to help the team overcome a difficult problem and to transfer their skills to one or more developers on the team.</a:t>
            </a:r>
          </a:p>
          <a:p>
            <a:pPr algn="just"/>
            <a:r>
              <a:rPr lang="en-US" b="1" dirty="0"/>
              <a:t>Domain experts</a:t>
            </a:r>
            <a:r>
              <a:rPr lang="en-US" dirty="0"/>
              <a:t>.  As a result, the product owner will sometimes bring in domain experts to work with the team, perhaps a tax expert to explain the details of a requirement or the sponsoring executive to explain the vision for the project.</a:t>
            </a:r>
          </a:p>
          <a:p>
            <a:pPr algn="just"/>
            <a:r>
              <a:rPr lang="en-US" b="1" dirty="0"/>
              <a:t>Independent tester</a:t>
            </a:r>
            <a:r>
              <a:rPr lang="en-US" dirty="0"/>
              <a:t>. Effective agile teams often have an independent test team working in parallel that validates their work throughout the lifecycle. This is an optional role, typically adopted only on very complex projects.</a:t>
            </a:r>
            <a:endParaRPr lang="en-VN" dirty="0"/>
          </a:p>
        </p:txBody>
      </p:sp>
    </p:spTree>
    <p:extLst>
      <p:ext uri="{BB962C8B-B14F-4D97-AF65-F5344CB8AC3E}">
        <p14:creationId xmlns:p14="http://schemas.microsoft.com/office/powerpoint/2010/main" val="308568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34CD-578F-9F4D-A7A4-3AD242C429E4}"/>
              </a:ext>
            </a:extLst>
          </p:cNvPr>
          <p:cNvSpPr>
            <a:spLocks noGrp="1"/>
          </p:cNvSpPr>
          <p:nvPr>
            <p:ph type="title"/>
          </p:nvPr>
        </p:nvSpPr>
        <p:spPr/>
        <p:txBody>
          <a:bodyPr/>
          <a:lstStyle/>
          <a:p>
            <a:r>
              <a:rPr lang="en-US" b="1" dirty="0"/>
              <a:t>Large Agile Teams</a:t>
            </a:r>
            <a:endParaRPr lang="en-VN" dirty="0"/>
          </a:p>
        </p:txBody>
      </p:sp>
      <p:sp>
        <p:nvSpPr>
          <p:cNvPr id="3" name="Content Placeholder 2">
            <a:extLst>
              <a:ext uri="{FF2B5EF4-FFF2-40B4-BE49-F238E27FC236}">
                <a16:creationId xmlns:a16="http://schemas.microsoft.com/office/drawing/2014/main" id="{4B7871F0-EAF8-144E-89C6-FF159C4103F6}"/>
              </a:ext>
            </a:extLst>
          </p:cNvPr>
          <p:cNvSpPr>
            <a:spLocks noGrp="1"/>
          </p:cNvSpPr>
          <p:nvPr>
            <p:ph idx="1"/>
          </p:nvPr>
        </p:nvSpPr>
        <p:spPr/>
        <p:txBody>
          <a:bodyPr>
            <a:normAutofit fontScale="92500"/>
          </a:bodyPr>
          <a:lstStyle/>
          <a:p>
            <a:pPr marL="0" indent="0" algn="just">
              <a:lnSpc>
                <a:spcPct val="150000"/>
              </a:lnSpc>
              <a:buNone/>
            </a:pPr>
            <a:r>
              <a:rPr lang="en-US" dirty="0"/>
              <a:t>When the size of an agile team gets to be around twenty or more you discover that you need to divide and conquer and take a “team of teams” approach. The typical strategy is to organize your larger team into a collection of smaller teams, and the most effective way to do so is around the architecture of your system. Each sub team should be responsible for one or more subsystems, enabling them to work as a small agile team responsible for delivering working software on a timely basis.</a:t>
            </a:r>
            <a:endParaRPr lang="en-VN" dirty="0"/>
          </a:p>
        </p:txBody>
      </p:sp>
    </p:spTree>
    <p:extLst>
      <p:ext uri="{BB962C8B-B14F-4D97-AF65-F5344CB8AC3E}">
        <p14:creationId xmlns:p14="http://schemas.microsoft.com/office/powerpoint/2010/main" val="423448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34CD-578F-9F4D-A7A4-3AD242C429E4}"/>
              </a:ext>
            </a:extLst>
          </p:cNvPr>
          <p:cNvSpPr>
            <a:spLocks noGrp="1"/>
          </p:cNvSpPr>
          <p:nvPr>
            <p:ph type="title"/>
          </p:nvPr>
        </p:nvSpPr>
        <p:spPr/>
        <p:txBody>
          <a:bodyPr/>
          <a:lstStyle/>
          <a:p>
            <a:r>
              <a:rPr lang="en-US" b="1" dirty="0"/>
              <a:t>Large Agile Teams</a:t>
            </a:r>
            <a:endParaRPr lang="en-VN" dirty="0"/>
          </a:p>
        </p:txBody>
      </p:sp>
      <p:sp>
        <p:nvSpPr>
          <p:cNvPr id="3" name="Content Placeholder 2">
            <a:extLst>
              <a:ext uri="{FF2B5EF4-FFF2-40B4-BE49-F238E27FC236}">
                <a16:creationId xmlns:a16="http://schemas.microsoft.com/office/drawing/2014/main" id="{4B7871F0-EAF8-144E-89C6-FF159C4103F6}"/>
              </a:ext>
            </a:extLst>
          </p:cNvPr>
          <p:cNvSpPr>
            <a:spLocks noGrp="1"/>
          </p:cNvSpPr>
          <p:nvPr>
            <p:ph idx="1"/>
          </p:nvPr>
        </p:nvSpPr>
        <p:spPr/>
        <p:txBody>
          <a:bodyPr>
            <a:normAutofit fontScale="85000" lnSpcReduction="10000"/>
          </a:bodyPr>
          <a:lstStyle/>
          <a:p>
            <a:pPr algn="just">
              <a:lnSpc>
                <a:spcPct val="150000"/>
              </a:lnSpc>
            </a:pPr>
            <a:r>
              <a:rPr lang="en-US" b="1" dirty="0"/>
              <a:t>Architecture owner</a:t>
            </a:r>
            <a:r>
              <a:rPr lang="en-US" dirty="0"/>
              <a:t>. This person is responsible for facilitating architectural decisions on a sub-team and is part of the architecture owner team which is responsible for the overall architectural direction of the project. The architecture owner leads their sub-team through initial architecture envisioning for their sub-systems and will be involved with the initial architecture envisioning for the system as a whole. Architecture owners are different than traditional architects in that they are not solely responsible for setting the architectural direction but instead facilitate its creation and evolution.</a:t>
            </a:r>
            <a:endParaRPr lang="en-VN" dirty="0"/>
          </a:p>
        </p:txBody>
      </p:sp>
    </p:spTree>
    <p:extLst>
      <p:ext uri="{BB962C8B-B14F-4D97-AF65-F5344CB8AC3E}">
        <p14:creationId xmlns:p14="http://schemas.microsoft.com/office/powerpoint/2010/main" val="134445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34CD-578F-9F4D-A7A4-3AD242C429E4}"/>
              </a:ext>
            </a:extLst>
          </p:cNvPr>
          <p:cNvSpPr>
            <a:spLocks noGrp="1"/>
          </p:cNvSpPr>
          <p:nvPr>
            <p:ph type="title"/>
          </p:nvPr>
        </p:nvSpPr>
        <p:spPr/>
        <p:txBody>
          <a:bodyPr/>
          <a:lstStyle/>
          <a:p>
            <a:r>
              <a:rPr lang="en-US" b="1" dirty="0"/>
              <a:t>Large Agile Teams</a:t>
            </a:r>
            <a:endParaRPr lang="en-VN" dirty="0"/>
          </a:p>
        </p:txBody>
      </p:sp>
      <p:sp>
        <p:nvSpPr>
          <p:cNvPr id="3" name="Content Placeholder 2">
            <a:extLst>
              <a:ext uri="{FF2B5EF4-FFF2-40B4-BE49-F238E27FC236}">
                <a16:creationId xmlns:a16="http://schemas.microsoft.com/office/drawing/2014/main" id="{4B7871F0-EAF8-144E-89C6-FF159C4103F6}"/>
              </a:ext>
            </a:extLst>
          </p:cNvPr>
          <p:cNvSpPr>
            <a:spLocks noGrp="1"/>
          </p:cNvSpPr>
          <p:nvPr>
            <p:ph idx="1"/>
          </p:nvPr>
        </p:nvSpPr>
        <p:spPr/>
        <p:txBody>
          <a:bodyPr>
            <a:normAutofit fontScale="92500" lnSpcReduction="20000"/>
          </a:bodyPr>
          <a:lstStyle/>
          <a:p>
            <a:pPr algn="just">
              <a:lnSpc>
                <a:spcPct val="150000"/>
              </a:lnSpc>
            </a:pPr>
            <a:r>
              <a:rPr lang="en-US" b="1" dirty="0"/>
              <a:t>Integrator</a:t>
            </a:r>
            <a:r>
              <a:rPr lang="en-US" dirty="0"/>
              <a:t>. The sub teams are typically responsible for one or more subsystems, and the larger the overall team generally the larger and more complicated the system being built. In these situations, the overall team may require one or more people in the role of an integrator who is responsible for building the entire system from its various subsystems. These people often work closely with the independent test team, if there is one, who will want to perform system integration testing regularly throughout the project.</a:t>
            </a:r>
            <a:endParaRPr lang="en-VN" dirty="0"/>
          </a:p>
        </p:txBody>
      </p:sp>
    </p:spTree>
    <p:extLst>
      <p:ext uri="{BB962C8B-B14F-4D97-AF65-F5344CB8AC3E}">
        <p14:creationId xmlns:p14="http://schemas.microsoft.com/office/powerpoint/2010/main" val="105309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TotalTime>
  <Words>1564</Words>
  <Application>Microsoft Macintosh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What are the roles on an agile team?</vt:lpstr>
      <vt:lpstr>There are several key differences between the agile approach to team organization and the traditional approach</vt:lpstr>
      <vt:lpstr>There are several key differences between the agile approach to team organization and the traditional approach</vt:lpstr>
      <vt:lpstr>Small Agile Teams</vt:lpstr>
      <vt:lpstr>Small Agile Teams</vt:lpstr>
      <vt:lpstr>Small Agile Teams</vt:lpstr>
      <vt:lpstr>Large Agile Teams</vt:lpstr>
      <vt:lpstr>Large Agile Teams</vt:lpstr>
      <vt:lpstr>Large Agile Teams</vt:lpstr>
      <vt:lpstr>Large Agile Teams</vt:lpstr>
      <vt:lpstr>Large Agile Teams</vt:lpstr>
      <vt:lpstr>Large Agile Teams</vt:lpstr>
      <vt:lpstr>Large Agile Teams</vt:lpstr>
      <vt:lpstr>Large Agile Teams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roles on an agile team?</dc:title>
  <dc:creator>phong le hong</dc:creator>
  <cp:lastModifiedBy>phong le hong</cp:lastModifiedBy>
  <cp:revision>12</cp:revision>
  <dcterms:created xsi:type="dcterms:W3CDTF">2020-03-26T01:57:20Z</dcterms:created>
  <dcterms:modified xsi:type="dcterms:W3CDTF">2020-03-26T02:58:11Z</dcterms:modified>
</cp:coreProperties>
</file>