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Anaheim"/>
      <p:regular r:id="rId30"/>
    </p:embeddedFont>
    <p:embeddedFont>
      <p:font typeface="Barlow Condensed ExtraBold"/>
      <p:bold r:id="rId31"/>
      <p:boldItalic r:id="rId32"/>
    </p:embeddedFont>
    <p:embeddedFont>
      <p:font typeface="Overpass Mono"/>
      <p:regular r:id="rId33"/>
      <p:bold r:id="rId34"/>
    </p:embeddedFont>
    <p:embeddedFont>
      <p:font typeface="Barlow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CondensedExtraBold-bold.fntdata"/><Relationship Id="rId30" Type="http://schemas.openxmlformats.org/officeDocument/2006/relationships/font" Target="fonts/Anaheim-regular.fntdata"/><Relationship Id="rId11" Type="http://schemas.openxmlformats.org/officeDocument/2006/relationships/slide" Target="slides/slide7.xml"/><Relationship Id="rId33" Type="http://schemas.openxmlformats.org/officeDocument/2006/relationships/font" Target="fonts/OverpassMono-regular.fntdata"/><Relationship Id="rId10" Type="http://schemas.openxmlformats.org/officeDocument/2006/relationships/slide" Target="slides/slide6.xml"/><Relationship Id="rId32" Type="http://schemas.openxmlformats.org/officeDocument/2006/relationships/font" Target="fonts/BarlowCondensedExtraBold-boldItalic.fntdata"/><Relationship Id="rId13" Type="http://schemas.openxmlformats.org/officeDocument/2006/relationships/slide" Target="slides/slide9.xml"/><Relationship Id="rId35" Type="http://schemas.openxmlformats.org/officeDocument/2006/relationships/font" Target="fonts/Barlow-regular.fntdata"/><Relationship Id="rId12" Type="http://schemas.openxmlformats.org/officeDocument/2006/relationships/slide" Target="slides/slide8.xml"/><Relationship Id="rId34" Type="http://schemas.openxmlformats.org/officeDocument/2006/relationships/font" Target="fonts/OverpassMono-bold.fntdata"/><Relationship Id="rId15" Type="http://schemas.openxmlformats.org/officeDocument/2006/relationships/slide" Target="slides/slide11.xml"/><Relationship Id="rId37" Type="http://schemas.openxmlformats.org/officeDocument/2006/relationships/font" Target="fonts/Barlow-italic.fntdata"/><Relationship Id="rId14" Type="http://schemas.openxmlformats.org/officeDocument/2006/relationships/slide" Target="slides/slide10.xml"/><Relationship Id="rId36" Type="http://schemas.openxmlformats.org/officeDocument/2006/relationships/font" Target="fonts/Barlow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Barlow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5fd9c324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5fd9c324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5fd9c324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5fd9c324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22dda0a4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22dda0a4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15fd9c324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15fd9c324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15fd9c324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15fd9c324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15fd9c324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15fd9c324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15fd9c324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15fd9c324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15fd9c324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15fd9c324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15fd9c324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15fd9c324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5fd9c324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15fd9c324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b872573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b872573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15fd9c3245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15fd9c324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15fd9c3245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15fd9c3245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5fd9c324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15fd9c324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15fd9c3245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15fd9c324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15fd9c3245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15fd9c3245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15fd9c3245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15fd9c3245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5fd9c324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5fd9c32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5fd9c32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5fd9c32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5fd9c324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5fd9c324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15fd9c324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15fd9c324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5fd9c324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5fd9c324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5fd9c324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15fd9c324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15fd9c324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15fd9c324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718575" y="1369045"/>
            <a:ext cx="8520600" cy="19149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 Programing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canf(), printf()</a:t>
            </a:r>
            <a:endParaRPr/>
          </a:p>
        </p:txBody>
      </p:sp>
      <p:pic>
        <p:nvPicPr>
          <p:cNvPr id="385" name="Google Shape;3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13" y="1604963"/>
            <a:ext cx="829627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"/>
          <p:cNvSpPr txBox="1"/>
          <p:nvPr>
            <p:ph type="title"/>
          </p:nvPr>
        </p:nvSpPr>
        <p:spPr>
          <a:xfrm>
            <a:off x="454800" y="2714625"/>
            <a:ext cx="8425200" cy="554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toán tử</a:t>
            </a:r>
            <a:endParaRPr/>
          </a:p>
        </p:txBody>
      </p:sp>
      <p:sp>
        <p:nvSpPr>
          <p:cNvPr id="391" name="Google Shape;391;p35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Toán tử (Operators)</a:t>
            </a:r>
            <a:endParaRPr/>
          </a:p>
        </p:txBody>
      </p:sp>
      <p:sp>
        <p:nvSpPr>
          <p:cNvPr id="397" name="Google Shape;397;p36"/>
          <p:cNvSpPr/>
          <p:nvPr/>
        </p:nvSpPr>
        <p:spPr>
          <a:xfrm flipH="1">
            <a:off x="7903705" y="1829925"/>
            <a:ext cx="407895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6"/>
          <p:cNvSpPr/>
          <p:nvPr/>
        </p:nvSpPr>
        <p:spPr>
          <a:xfrm flipH="1">
            <a:off x="1187626" y="3498350"/>
            <a:ext cx="218403" cy="179751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6"/>
          <p:cNvSpPr/>
          <p:nvPr/>
        </p:nvSpPr>
        <p:spPr>
          <a:xfrm flipH="1">
            <a:off x="1082114" y="2126750"/>
            <a:ext cx="323913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6"/>
          <p:cNvSpPr/>
          <p:nvPr/>
        </p:nvSpPr>
        <p:spPr>
          <a:xfrm>
            <a:off x="7737303" y="3498350"/>
            <a:ext cx="407888" cy="179751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6"/>
          <p:cNvSpPr/>
          <p:nvPr/>
        </p:nvSpPr>
        <p:spPr>
          <a:xfrm flipH="1">
            <a:off x="7734270" y="2126750"/>
            <a:ext cx="218409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6"/>
          <p:cNvSpPr/>
          <p:nvPr/>
        </p:nvSpPr>
        <p:spPr>
          <a:xfrm flipH="1">
            <a:off x="637061" y="2424475"/>
            <a:ext cx="471489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6"/>
          <p:cNvSpPr/>
          <p:nvPr/>
        </p:nvSpPr>
        <p:spPr>
          <a:xfrm flipH="1" rot="-5400000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Số học</a:t>
            </a:r>
            <a:endParaRPr/>
          </a:p>
        </p:txBody>
      </p:sp>
      <p:sp>
        <p:nvSpPr>
          <p:cNvPr id="405" name="Google Shape;405;p3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Gán</a:t>
            </a:r>
            <a:r>
              <a:rPr lang="en"/>
              <a:t>       </a:t>
            </a:r>
            <a:endParaRPr/>
          </a:p>
        </p:txBody>
      </p:sp>
      <p:sp>
        <p:nvSpPr>
          <p:cNvPr id="406" name="Google Shape;406;p3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 +=  -=  *=  /=  %=</a:t>
            </a:r>
            <a:endParaRPr/>
          </a:p>
        </p:txBody>
      </p:sp>
      <p:sp>
        <p:nvSpPr>
          <p:cNvPr id="407" name="Google Shape;407;p3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</a:t>
            </a:r>
            <a:endParaRPr/>
          </a:p>
        </p:txBody>
      </p:sp>
      <p:sp>
        <p:nvSpPr>
          <p:cNvPr id="408" name="Google Shape;408;p36"/>
          <p:cNvSpPr txBox="1"/>
          <p:nvPr>
            <p:ph idx="4" type="subTitle"/>
          </p:nvPr>
        </p:nvSpPr>
        <p:spPr>
          <a:xfrm flipH="1">
            <a:off x="2265913" y="3585925"/>
            <a:ext cx="22695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  !=  &gt;  &lt;  &gt;=  &lt;=  &amp;&amp;  ||  !</a:t>
            </a:r>
            <a:endParaRPr/>
          </a:p>
        </p:txBody>
      </p:sp>
      <p:sp>
        <p:nvSpPr>
          <p:cNvPr id="409" name="Google Shape;409;p3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</a:t>
            </a:r>
            <a:endParaRPr/>
          </a:p>
        </p:txBody>
      </p:sp>
      <p:sp>
        <p:nvSpPr>
          <p:cNvPr id="410" name="Google Shape;410;p3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 |  ^  &lt;&lt;  &gt;&gt;</a:t>
            </a:r>
            <a:endParaRPr/>
          </a:p>
        </p:txBody>
      </p:sp>
      <p:sp>
        <p:nvSpPr>
          <p:cNvPr id="411" name="Google Shape;411;p36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6"/>
          <p:cNvSpPr/>
          <p:nvPr/>
        </p:nvSpPr>
        <p:spPr>
          <a:xfrm flipH="1" rot="10800000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6"/>
          <p:cNvSpPr/>
          <p:nvPr/>
        </p:nvSpPr>
        <p:spPr>
          <a:xfrm>
            <a:off x="7935174" y="3200675"/>
            <a:ext cx="471506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6"/>
          <p:cNvSpPr/>
          <p:nvPr/>
        </p:nvSpPr>
        <p:spPr>
          <a:xfrm>
            <a:off x="8250834" y="3498349"/>
            <a:ext cx="377605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6"/>
          <p:cNvSpPr/>
          <p:nvPr/>
        </p:nvSpPr>
        <p:spPr>
          <a:xfrm>
            <a:off x="7949925" y="3796075"/>
            <a:ext cx="300908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6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6"/>
          <p:cNvSpPr/>
          <p:nvPr/>
        </p:nvSpPr>
        <p:spPr>
          <a:xfrm flipH="1">
            <a:off x="728536" y="3201525"/>
            <a:ext cx="488864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6"/>
          <p:cNvSpPr/>
          <p:nvPr/>
        </p:nvSpPr>
        <p:spPr>
          <a:xfrm flipH="1">
            <a:off x="514308" y="3498350"/>
            <a:ext cx="570167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6"/>
          <p:cNvSpPr/>
          <p:nvPr/>
        </p:nvSpPr>
        <p:spPr>
          <a:xfrm flipH="1">
            <a:off x="877356" y="3796075"/>
            <a:ext cx="323894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6"/>
          <p:cNvSpPr/>
          <p:nvPr/>
        </p:nvSpPr>
        <p:spPr>
          <a:xfrm flipH="1">
            <a:off x="514360" y="1829925"/>
            <a:ext cx="703042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6"/>
          <p:cNvSpPr/>
          <p:nvPr/>
        </p:nvSpPr>
        <p:spPr>
          <a:xfrm flipH="1">
            <a:off x="783204" y="2127175"/>
            <a:ext cx="178816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6"/>
          <p:cNvSpPr/>
          <p:nvPr/>
        </p:nvSpPr>
        <p:spPr>
          <a:xfrm flipH="1">
            <a:off x="8071052" y="2126750"/>
            <a:ext cx="570173" cy="179751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6"/>
          <p:cNvSpPr/>
          <p:nvPr/>
        </p:nvSpPr>
        <p:spPr>
          <a:xfrm flipH="1">
            <a:off x="7930661" y="2424475"/>
            <a:ext cx="471489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 -  *  /  %  ++  --</a:t>
            </a:r>
            <a:endParaRPr/>
          </a:p>
        </p:txBody>
      </p:sp>
      <p:sp>
        <p:nvSpPr>
          <p:cNvPr id="425" name="Google Shape;425;p36"/>
          <p:cNvSpPr/>
          <p:nvPr/>
        </p:nvSpPr>
        <p:spPr>
          <a:xfrm>
            <a:off x="1489597" y="3357804"/>
            <a:ext cx="461206" cy="460842"/>
          </a:xfrm>
          <a:custGeom>
            <a:rect b="b" l="l" r="r" t="t"/>
            <a:pathLst>
              <a:path extrusionOk="0" h="15193" w="15205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36"/>
          <p:cNvGrpSpPr/>
          <p:nvPr/>
        </p:nvGrpSpPr>
        <p:grpSpPr>
          <a:xfrm>
            <a:off x="7178541" y="3360348"/>
            <a:ext cx="456169" cy="455755"/>
            <a:chOff x="858739" y="828453"/>
            <a:chExt cx="456169" cy="455755"/>
          </a:xfrm>
        </p:grpSpPr>
        <p:sp>
          <p:nvSpPr>
            <p:cNvPr id="427" name="Google Shape;427;p36"/>
            <p:cNvSpPr/>
            <p:nvPr/>
          </p:nvSpPr>
          <p:spPr>
            <a:xfrm>
              <a:off x="860893" y="976860"/>
              <a:ext cx="113080" cy="114505"/>
            </a:xfrm>
            <a:custGeom>
              <a:rect b="b" l="l" r="r" t="t"/>
              <a:pathLst>
                <a:path extrusionOk="0" h="3775" w="3728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1051951" y="1169337"/>
              <a:ext cx="114505" cy="112716"/>
            </a:xfrm>
            <a:custGeom>
              <a:rect b="b" l="l" r="r" t="t"/>
              <a:pathLst>
                <a:path extrusionOk="0" h="3716" w="3775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858739" y="1141888"/>
              <a:ext cx="142684" cy="142320"/>
            </a:xfrm>
            <a:custGeom>
              <a:rect b="b" l="l" r="r" t="t"/>
              <a:pathLst>
                <a:path extrusionOk="0" h="4692" w="4704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1192416" y="1024903"/>
              <a:ext cx="30" cy="3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915065" y="828453"/>
              <a:ext cx="399843" cy="398357"/>
            </a:xfrm>
            <a:custGeom>
              <a:rect b="b" l="l" r="r" t="t"/>
              <a:pathLst>
                <a:path extrusionOk="0" h="13133" w="13182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" name="Google Shape;432;p36"/>
          <p:cNvSpPr/>
          <p:nvPr/>
        </p:nvSpPr>
        <p:spPr>
          <a:xfrm>
            <a:off x="1518292" y="1986386"/>
            <a:ext cx="403817" cy="460478"/>
          </a:xfrm>
          <a:custGeom>
            <a:rect b="b" l="l" r="r" t="t"/>
            <a:pathLst>
              <a:path extrusionOk="0" h="15181" w="13313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36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434" name="Google Shape;434;p36"/>
            <p:cNvSpPr/>
            <p:nvPr/>
          </p:nvSpPr>
          <p:spPr>
            <a:xfrm>
              <a:off x="-1581150" y="1758225"/>
              <a:ext cx="107025" cy="66650"/>
            </a:xfrm>
            <a:custGeom>
              <a:rect b="b" l="l" r="r" t="t"/>
              <a:pathLst>
                <a:path extrusionOk="0" h="2666" w="4281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-1303525" y="1480925"/>
              <a:ext cx="86875" cy="87275"/>
            </a:xfrm>
            <a:custGeom>
              <a:rect b="b" l="l" r="r" t="t"/>
              <a:pathLst>
                <a:path extrusionOk="0" h="3491" w="3475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-1611775" y="1332800"/>
              <a:ext cx="291975" cy="424600"/>
            </a:xfrm>
            <a:custGeom>
              <a:rect b="b" l="l" r="r" t="t"/>
              <a:pathLst>
                <a:path extrusionOk="0" h="16984" w="11679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-1466375" y="1586775"/>
              <a:ext cx="323775" cy="214850"/>
            </a:xfrm>
            <a:custGeom>
              <a:rect b="b" l="l" r="r" t="t"/>
              <a:pathLst>
                <a:path extrusionOk="0" h="8594" w="12951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7"/>
          <p:cNvSpPr txBox="1"/>
          <p:nvPr>
            <p:ph type="title"/>
          </p:nvPr>
        </p:nvSpPr>
        <p:spPr>
          <a:xfrm>
            <a:off x="454800" y="2714625"/>
            <a:ext cx="8425200" cy="554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Cấu trúc điều khiển, rẽ nhánh</a:t>
            </a:r>
            <a:endParaRPr/>
          </a:p>
        </p:txBody>
      </p:sp>
      <p:sp>
        <p:nvSpPr>
          <p:cNvPr id="443" name="Google Shape;443;p37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else</a:t>
            </a:r>
            <a:endParaRPr/>
          </a:p>
        </p:txBody>
      </p:sp>
      <p:pic>
        <p:nvPicPr>
          <p:cNvPr id="449" name="Google Shape;4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63" y="1184850"/>
            <a:ext cx="50196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witch case</a:t>
            </a:r>
            <a:endParaRPr/>
          </a:p>
        </p:txBody>
      </p:sp>
      <p:pic>
        <p:nvPicPr>
          <p:cNvPr id="455" name="Google Shape;4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63" y="1184850"/>
            <a:ext cx="5019675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6450" y="1184850"/>
            <a:ext cx="49911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0"/>
          <p:cNvSpPr txBox="1"/>
          <p:nvPr>
            <p:ph type="title"/>
          </p:nvPr>
        </p:nvSpPr>
        <p:spPr>
          <a:xfrm>
            <a:off x="454800" y="2714625"/>
            <a:ext cx="8425200" cy="554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Vòng lặp</a:t>
            </a:r>
            <a:endParaRPr/>
          </a:p>
        </p:txBody>
      </p:sp>
      <p:sp>
        <p:nvSpPr>
          <p:cNvPr id="462" name="Google Shape;462;p40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1"/>
          <p:cNvSpPr txBox="1"/>
          <p:nvPr>
            <p:ph type="title"/>
          </p:nvPr>
        </p:nvSpPr>
        <p:spPr>
          <a:xfrm>
            <a:off x="192375" y="2794025"/>
            <a:ext cx="3328500" cy="338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while, do while</a:t>
            </a:r>
            <a:endParaRPr/>
          </a:p>
        </p:txBody>
      </p:sp>
      <p:sp>
        <p:nvSpPr>
          <p:cNvPr id="468" name="Google Shape;468;p41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</a:t>
            </a:r>
            <a:endParaRPr/>
          </a:p>
        </p:txBody>
      </p:sp>
      <p:pic>
        <p:nvPicPr>
          <p:cNvPr id="469" name="Google Shape;4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50" y="1027875"/>
            <a:ext cx="4687350" cy="13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6775" y="2794025"/>
            <a:ext cx="19621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4813" y="2989287"/>
            <a:ext cx="19145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2"/>
          <p:cNvSpPr txBox="1"/>
          <p:nvPr>
            <p:ph type="title"/>
          </p:nvPr>
        </p:nvSpPr>
        <p:spPr>
          <a:xfrm>
            <a:off x="454800" y="2714625"/>
            <a:ext cx="8425200" cy="554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Hàm (function)</a:t>
            </a:r>
            <a:endParaRPr/>
          </a:p>
        </p:txBody>
      </p:sp>
      <p:sp>
        <p:nvSpPr>
          <p:cNvPr id="477" name="Google Shape;477;p42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 txBox="1"/>
          <p:nvPr>
            <p:ph type="title"/>
          </p:nvPr>
        </p:nvSpPr>
        <p:spPr>
          <a:xfrm>
            <a:off x="4579531" y="1714800"/>
            <a:ext cx="39633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hai báo hàm</a:t>
            </a:r>
            <a:endParaRPr/>
          </a:p>
        </p:txBody>
      </p:sp>
      <p:pic>
        <p:nvPicPr>
          <p:cNvPr id="483" name="Google Shape;48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275" y="2361300"/>
            <a:ext cx="40195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"/>
          <p:cNvSpPr txBox="1"/>
          <p:nvPr>
            <p:ph type="title"/>
          </p:nvPr>
        </p:nvSpPr>
        <p:spPr>
          <a:xfrm>
            <a:off x="454800" y="2714625"/>
            <a:ext cx="8425200" cy="1108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ài đặt Text editor, Compiler hoặc </a:t>
            </a:r>
            <a:r>
              <a:rPr lang="en"/>
              <a:t>IDE</a:t>
            </a:r>
            <a:endParaRPr/>
          </a:p>
        </p:txBody>
      </p:sp>
      <p:sp>
        <p:nvSpPr>
          <p:cNvPr id="336" name="Google Shape;336;p26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ariable Scope</a:t>
            </a:r>
            <a:endParaRPr/>
          </a:p>
        </p:txBody>
      </p:sp>
      <p:sp>
        <p:nvSpPr>
          <p:cNvPr id="489" name="Google Shape;489;p44"/>
          <p:cNvSpPr txBox="1"/>
          <p:nvPr>
            <p:ph idx="1" type="subTitle"/>
          </p:nvPr>
        </p:nvSpPr>
        <p:spPr>
          <a:xfrm>
            <a:off x="1571850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 thể dùng trong toàn bộ chương trình</a:t>
            </a:r>
            <a:endParaRPr/>
          </a:p>
        </p:txBody>
      </p:sp>
      <p:sp>
        <p:nvSpPr>
          <p:cNvPr id="490" name="Google Shape;490;p44"/>
          <p:cNvSpPr txBox="1"/>
          <p:nvPr>
            <p:ph idx="2" type="title"/>
          </p:nvPr>
        </p:nvSpPr>
        <p:spPr>
          <a:xfrm>
            <a:off x="1032750" y="1873126"/>
            <a:ext cx="33048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Biến toàn cục (global variable)</a:t>
            </a:r>
            <a:endParaRPr/>
          </a:p>
        </p:txBody>
      </p:sp>
      <p:sp>
        <p:nvSpPr>
          <p:cNvPr id="491" name="Google Shape;491;p44"/>
          <p:cNvSpPr txBox="1"/>
          <p:nvPr>
            <p:ph idx="3" type="subTitle"/>
          </p:nvPr>
        </p:nvSpPr>
        <p:spPr>
          <a:xfrm>
            <a:off x="5417250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Chỉ có thể dùng trong đoạn code hiện tại (hàm, vòng lặp, câu lệnh điều khiển)</a:t>
            </a:r>
            <a:endParaRPr/>
          </a:p>
        </p:txBody>
      </p:sp>
      <p:sp>
        <p:nvSpPr>
          <p:cNvPr id="492" name="Google Shape;492;p44"/>
          <p:cNvSpPr txBox="1"/>
          <p:nvPr>
            <p:ph idx="4" type="title"/>
          </p:nvPr>
        </p:nvSpPr>
        <p:spPr>
          <a:xfrm>
            <a:off x="5042250" y="1873124"/>
            <a:ext cx="29766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Biến cục bộ (local variable)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5"/>
          <p:cNvSpPr txBox="1"/>
          <p:nvPr>
            <p:ph type="title"/>
          </p:nvPr>
        </p:nvSpPr>
        <p:spPr>
          <a:xfrm>
            <a:off x="454800" y="2714625"/>
            <a:ext cx="8425200" cy="1108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Mảng và Xâu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and String</a:t>
            </a:r>
            <a:endParaRPr/>
          </a:p>
        </p:txBody>
      </p:sp>
      <p:sp>
        <p:nvSpPr>
          <p:cNvPr id="498" name="Google Shape;498;p45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Khai báo, nhập xuất</a:t>
            </a:r>
            <a:endParaRPr/>
          </a:p>
        </p:txBody>
      </p:sp>
      <p:pic>
        <p:nvPicPr>
          <p:cNvPr id="504" name="Google Shape;50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38" y="1164600"/>
            <a:ext cx="842962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7488" y="3483938"/>
            <a:ext cx="29718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2913" y="3088650"/>
            <a:ext cx="21717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7"/>
          <p:cNvSpPr txBox="1"/>
          <p:nvPr>
            <p:ph type="title"/>
          </p:nvPr>
        </p:nvSpPr>
        <p:spPr>
          <a:xfrm>
            <a:off x="454800" y="2714625"/>
            <a:ext cx="8425200" cy="554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Thư viện</a:t>
            </a:r>
            <a:endParaRPr/>
          </a:p>
        </p:txBody>
      </p:sp>
      <p:sp>
        <p:nvSpPr>
          <p:cNvPr id="512" name="Google Shape;512;p47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Khai báo thư viện</a:t>
            </a:r>
            <a:endParaRPr/>
          </a:p>
        </p:txBody>
      </p:sp>
      <p:sp>
        <p:nvSpPr>
          <p:cNvPr id="518" name="Google Shape;518;p48"/>
          <p:cNvSpPr txBox="1"/>
          <p:nvPr>
            <p:ph idx="1" type="subTitle"/>
          </p:nvPr>
        </p:nvSpPr>
        <p:spPr>
          <a:xfrm flipH="1">
            <a:off x="1278050" y="1384225"/>
            <a:ext cx="6588000" cy="17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r>
              <a:rPr lang="en"/>
              <a:t>include&lt;tên_thư_viện&gt;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</a:t>
            </a:r>
            <a:r>
              <a:rPr lang="en"/>
              <a:t>tdio.h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</a:t>
            </a:r>
            <a:r>
              <a:rPr lang="en"/>
              <a:t>ath.h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</a:t>
            </a:r>
            <a:r>
              <a:rPr lang="en"/>
              <a:t>tring.h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</a:t>
            </a:r>
            <a:r>
              <a:rPr lang="en"/>
              <a:t>tdlib.h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9"/>
          <p:cNvSpPr txBox="1"/>
          <p:nvPr>
            <p:ph type="title"/>
          </p:nvPr>
        </p:nvSpPr>
        <p:spPr>
          <a:xfrm>
            <a:off x="454800" y="2714625"/>
            <a:ext cx="8425200" cy="1108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trỏ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</a:t>
            </a:r>
            <a:endParaRPr/>
          </a:p>
        </p:txBody>
      </p:sp>
      <p:sp>
        <p:nvSpPr>
          <p:cNvPr id="524" name="Google Shape;524;p49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VSCode + MinGW</a:t>
            </a:r>
            <a:endParaRPr/>
          </a:p>
        </p:txBody>
      </p:sp>
      <p:pic>
        <p:nvPicPr>
          <p:cNvPr id="342" name="Google Shape;3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975" y="1224825"/>
            <a:ext cx="3250425" cy="325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1186638"/>
            <a:ext cx="3340725" cy="332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Cpp</a:t>
            </a:r>
            <a:endParaRPr/>
          </a:p>
        </p:txBody>
      </p:sp>
      <p:pic>
        <p:nvPicPr>
          <p:cNvPr id="349" name="Google Shape;3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375" y="1151025"/>
            <a:ext cx="6815352" cy="369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"/>
          <p:cNvSpPr txBox="1"/>
          <p:nvPr>
            <p:ph type="title"/>
          </p:nvPr>
        </p:nvSpPr>
        <p:spPr>
          <a:xfrm>
            <a:off x="454800" y="2714625"/>
            <a:ext cx="8425200" cy="16623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Biến (Variable)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Hằng (Constant)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Kiểu dữ liệu</a:t>
            </a:r>
            <a:endParaRPr/>
          </a:p>
        </p:txBody>
      </p:sp>
      <p:sp>
        <p:nvSpPr>
          <p:cNvPr id="355" name="Google Shape;355;p29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 txBox="1"/>
          <p:nvPr>
            <p:ph type="title"/>
          </p:nvPr>
        </p:nvSpPr>
        <p:spPr>
          <a:xfrm>
            <a:off x="4579531" y="1714800"/>
            <a:ext cx="3963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Khai báo biến và hằng</a:t>
            </a:r>
            <a:endParaRPr/>
          </a:p>
        </p:txBody>
      </p:sp>
      <p:pic>
        <p:nvPicPr>
          <p:cNvPr id="361" name="Google Shape;3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950" y="2779200"/>
            <a:ext cx="47148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Kiểu dữ liệu</a:t>
            </a:r>
            <a:endParaRPr/>
          </a:p>
        </p:txBody>
      </p:sp>
      <p:pic>
        <p:nvPicPr>
          <p:cNvPr id="367" name="Google Shape;3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913" y="1164600"/>
            <a:ext cx="67722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Bảng mã ASCII</a:t>
            </a:r>
            <a:endParaRPr/>
          </a:p>
        </p:txBody>
      </p:sp>
      <p:pic>
        <p:nvPicPr>
          <p:cNvPr id="373" name="Google Shape;3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150" y="1012200"/>
            <a:ext cx="60198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/>
          <p:nvPr>
            <p:ph type="title"/>
          </p:nvPr>
        </p:nvSpPr>
        <p:spPr>
          <a:xfrm>
            <a:off x="454800" y="2714625"/>
            <a:ext cx="8425200" cy="554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Nhập xuất</a:t>
            </a:r>
            <a:endParaRPr/>
          </a:p>
        </p:txBody>
      </p:sp>
      <p:sp>
        <p:nvSpPr>
          <p:cNvPr id="379" name="Google Shape;379;p33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