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6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274" autoAdjust="0"/>
  </p:normalViewPr>
  <p:slideViewPr>
    <p:cSldViewPr snapToGrid="0" showGuides="1">
      <p:cViewPr varScale="1">
        <p:scale>
          <a:sx n="76" d="100"/>
          <a:sy n="76" d="100"/>
        </p:scale>
        <p:origin x="55" y="17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15.06.2021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TUTORIAL 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Ha Gia Kinh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5112000"/>
            <a:ext cx="4367531" cy="934491"/>
          </a:xfrm>
        </p:spPr>
        <p:txBody>
          <a:bodyPr/>
          <a:lstStyle/>
          <a:p>
            <a:r>
              <a:rPr lang="en-US"/>
              <a:t>Loop, Array and Object</a:t>
            </a:r>
            <a:endParaRPr lang="ru-RU" dirty="0"/>
          </a:p>
        </p:txBody>
      </p:sp>
      <p:pic>
        <p:nvPicPr>
          <p:cNvPr id="8" name="Picture Placeholder 7" descr="A picture containing text, outdoor object, sign&#10;&#10;Description automatically generated">
            <a:extLst>
              <a:ext uri="{FF2B5EF4-FFF2-40B4-BE49-F238E27FC236}">
                <a16:creationId xmlns:a16="http://schemas.microsoft.com/office/drawing/2014/main" id="{6C4F7BAA-53AC-40A3-8343-2FE51764952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4138" r="14138"/>
          <a:stretch>
            <a:fillRect/>
          </a:stretch>
        </p:blipFill>
        <p:spPr>
          <a:xfrm>
            <a:off x="4614863" y="-20638"/>
            <a:ext cx="7586662" cy="5949951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1EEF78-0BDD-42F3-B5C9-267D2D07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3B6B0-3144-4EB4-8F21-9D039106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7F6164-7FFE-4764-ABE4-920332552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Ngoài values chúng ta còn có JSON.stringify(person) -&gt; Tham khảo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40721-A7EC-42CB-AD2D-8D4AD36F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Object.values() để hiển thị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D0B744-BC1C-47CD-B0D2-33FF68F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23" y="2591394"/>
            <a:ext cx="9790235" cy="245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8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E2C494-11CF-47E3-BC47-7850DCB7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A8ACB-5972-4D80-A21C-F5048C17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1D1AE8-6125-4376-9677-DB8B3510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JavaScript Accessors (Getters and Setters)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8A445-4509-4C58-B7E3-656A80D635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Getter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13E4C-8B38-4AC1-9FCF-BD1F4EBA5C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Setter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95AC02-121F-4294-B658-917A0F3A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051" y="2409540"/>
            <a:ext cx="5087172" cy="2761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A8D1D4-9DEA-49C5-A47A-6632AA64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71" y="2409540"/>
            <a:ext cx="5389970" cy="28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5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F5F2AF-2035-45DF-B3F5-983783DD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D8E52-E4EC-45F9-BC7A-65F624E1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32221-192E-4F2B-9071-4A30064B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Function</a:t>
            </a:r>
            <a:r>
              <a:rPr lang="en-US"/>
              <a:t> trong javascript cũng là một object =&gt; Chúng ta có thể tạo 1 object từ function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CE0A3A-A197-44EC-AA9C-4F934894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JavaScript Object Constructors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C4A159-4569-4BD8-B983-78A44FF1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66" y="2293548"/>
            <a:ext cx="8046667" cy="34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0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B9FD07-8347-406F-A88E-8820E2AE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FD99C-DA13-4B6A-83E2-9CF06FB4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D24EAD-A922-4141-A092-352D2765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Prototypes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C4E9F6-0ED8-4DC7-ACCE-4D466A7D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1001"/>
            <a:ext cx="5045100" cy="2341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E9A6CC-A42D-474E-8685-074CDDDA1770}"/>
              </a:ext>
            </a:extLst>
          </p:cNvPr>
          <p:cNvSpPr txBox="1"/>
          <p:nvPr/>
        </p:nvSpPr>
        <p:spPr>
          <a:xfrm>
            <a:off x="960659" y="1907909"/>
            <a:ext cx="88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Thêm thuộc tính cho đối tượng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Chúng ta cũng có thể thêm một phương thức (function)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7E5B29-B919-40E4-A262-5F5631F6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462" y="2941001"/>
            <a:ext cx="5119983" cy="234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918E3-0A9B-454B-8731-739C9F62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42D2-B127-4654-943D-0B93EA8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14</a:t>
            </a:fld>
            <a:endParaRPr lang="ru-RU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987303E1-E52E-495B-A08B-A5FEDF13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/>
              <a:t>Problem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AC6019D1-AE91-412D-A530-EDB0CA45B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3301625"/>
            <a:ext cx="5181600" cy="838375"/>
          </a:xfrm>
        </p:spPr>
        <p:txBody>
          <a:bodyPr/>
          <a:lstStyle/>
          <a:p>
            <a:r>
              <a:rPr lang="en-US"/>
              <a:t>Dài dòng</a:t>
            </a:r>
          </a:p>
          <a:p>
            <a:r>
              <a:rPr lang="en-US"/>
              <a:t>Gõ nhiều những dòng code tương đối giống nhau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7AEDA9-68EC-4935-8B3B-A4965F7A1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110" y="2132137"/>
            <a:ext cx="5181600" cy="33162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672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43F918-BB06-482A-BE6C-147878BA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0702D-C854-4A13-B72C-7E4FA9DF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15</a:t>
            </a:fld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3AE0621-5837-4757-B22D-8F2F97BA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>
                <a:latin typeface="+mn-lt"/>
              </a:rPr>
              <a:t>Cách giải quyết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E15436F2-BC46-4CD4-AA10-CB948E19B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291" y="3532025"/>
            <a:ext cx="5181600" cy="514375"/>
          </a:xfrm>
        </p:spPr>
        <p:txBody>
          <a:bodyPr/>
          <a:lstStyle/>
          <a:p>
            <a:r>
              <a:rPr lang="en-US"/>
              <a:t>Giải quyết được vấn đề có tính lặp lại</a:t>
            </a:r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A15579-9DFD-4F86-BCBB-A604EBEFB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110" y="1825625"/>
            <a:ext cx="5181600" cy="1191767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63A162-864F-4A55-AB8D-0740AAAF9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10" y="3153600"/>
            <a:ext cx="3203014" cy="29355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2E3E81-7DDE-4D2E-8943-04956B9FE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718" y="3216445"/>
            <a:ext cx="986539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4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422916-4F5D-4FF6-A0A3-61228083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25A86-E2ED-4FB4-AD94-F936AEC5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16</a:t>
            </a:fld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A9B5D5-F85A-40BA-B93D-016008612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64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/>
              <a:t>Các vòng lặp có thể thực thi một khối mã một số lần.</a:t>
            </a:r>
          </a:p>
          <a:p>
            <a:r>
              <a:rPr lang="en-US" sz="2000"/>
              <a:t>Các vòng lặp rất tiện dụng, nếu muốn chạy đi chạy lại cùng một mã, mỗi lần với một giá trị khác nhau.</a:t>
            </a:r>
          </a:p>
          <a:p>
            <a:pPr algn="l"/>
            <a:r>
              <a:rPr lang="en-US" sz="2000" b="0" i="0">
                <a:solidFill>
                  <a:srgbClr val="000000"/>
                </a:solidFill>
                <a:effectLst/>
              </a:rPr>
              <a:t>JavaScript hỗ trợ các loại vòng lặp khác nhau: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for</a:t>
            </a:r>
            <a:r>
              <a:rPr lang="en-US" sz="2000"/>
              <a:t> - lặp qua một khối mã nhiều lần</a:t>
            </a:r>
          </a:p>
          <a:p>
            <a:pPr lvl="1"/>
            <a:r>
              <a:rPr lang="vi-VN" sz="2000">
                <a:solidFill>
                  <a:srgbClr val="FF0000"/>
                </a:solidFill>
              </a:rPr>
              <a:t>for/in </a:t>
            </a:r>
            <a:r>
              <a:rPr lang="vi-VN" sz="2000"/>
              <a:t>- lặp qua các thuộc tính của một đối tượng</a:t>
            </a:r>
          </a:p>
          <a:p>
            <a:pPr lvl="1"/>
            <a:r>
              <a:rPr lang="vi-VN" sz="2000">
                <a:solidFill>
                  <a:srgbClr val="FF0000"/>
                </a:solidFill>
              </a:rPr>
              <a:t>for/of </a:t>
            </a:r>
            <a:r>
              <a:rPr lang="vi-VN" sz="2000"/>
              <a:t>- lặp qua các giá trị của một đối tượng có thể lặp lại</a:t>
            </a:r>
          </a:p>
          <a:p>
            <a:pPr lvl="1"/>
            <a:r>
              <a:rPr lang="vi-VN" sz="2000">
                <a:solidFill>
                  <a:srgbClr val="FF0000"/>
                </a:solidFill>
              </a:rPr>
              <a:t>while </a:t>
            </a:r>
            <a:r>
              <a:rPr lang="vi-VN" sz="2000"/>
              <a:t>- lặp qua một khối mã trong khi một điều kiện được chỉ định là đúng</a:t>
            </a:r>
          </a:p>
          <a:p>
            <a:pPr lvl="1"/>
            <a:r>
              <a:rPr lang="vi-VN" sz="2000">
                <a:solidFill>
                  <a:srgbClr val="FF0000"/>
                </a:solidFill>
              </a:rPr>
              <a:t>do/while </a:t>
            </a:r>
            <a:r>
              <a:rPr lang="vi-VN" sz="2000"/>
              <a:t>- cũng lặp lại qua một khối mã trong khi một điều kiện được chỉ định là đúng</a:t>
            </a:r>
            <a:endParaRPr lang="en-US" sz="2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FC323C-DDB8-41DE-A3D0-3EEB1D7B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102"/>
            <a:ext cx="9050518" cy="945498"/>
          </a:xfrm>
        </p:spPr>
        <p:txBody>
          <a:bodyPr>
            <a:normAutofit/>
          </a:bodyPr>
          <a:lstStyle/>
          <a:p>
            <a:r>
              <a:rPr lang="en-US"/>
              <a:t>JavaScript For Loop</a:t>
            </a:r>
          </a:p>
        </p:txBody>
      </p:sp>
    </p:spTree>
    <p:extLst>
      <p:ext uri="{BB962C8B-B14F-4D97-AF65-F5344CB8AC3E}">
        <p14:creationId xmlns:p14="http://schemas.microsoft.com/office/powerpoint/2010/main" val="80107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DE1D-BF8A-47C8-A7CF-537A5025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81DE9-3157-4F7A-8E40-55320A1D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17</a:t>
            </a:fld>
            <a:endParaRPr lang="ru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2FF4ED-E70F-45D8-B4C0-0CCBEF70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/>
              <a:t>Vòng lặp For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6D88622-391E-4D3E-A8EA-2637EC5BF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290" y="2786747"/>
            <a:ext cx="5181600" cy="2392629"/>
          </a:xfrm>
        </p:spPr>
        <p:txBody>
          <a:bodyPr>
            <a:norm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b="0" i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tatement</a:t>
            </a:r>
            <a:r>
              <a:rPr lang="vi-VN" sz="2000">
                <a:solidFill>
                  <a:srgbClr val="FF0000"/>
                </a:solidFill>
              </a:rPr>
              <a:t> 1</a:t>
            </a:r>
            <a:r>
              <a:rPr lang="en-US" sz="2000">
                <a:solidFill>
                  <a:srgbClr val="FF0000"/>
                </a:solidFill>
              </a:rPr>
              <a:t>:</a:t>
            </a:r>
            <a:r>
              <a:rPr lang="vi-VN" sz="2000"/>
              <a:t> được thực hiện (một lần) trước khi khối mã thực thi.</a:t>
            </a:r>
          </a:p>
          <a:p>
            <a:r>
              <a:rPr lang="en-US" sz="2000" b="0" i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Statement </a:t>
            </a:r>
            <a:r>
              <a:rPr lang="vi-VN" sz="2000">
                <a:solidFill>
                  <a:srgbClr val="FF0000"/>
                </a:solidFill>
              </a:rPr>
              <a:t>2</a:t>
            </a:r>
            <a:r>
              <a:rPr lang="en-US" sz="2000">
                <a:solidFill>
                  <a:srgbClr val="FF0000"/>
                </a:solidFill>
              </a:rPr>
              <a:t>:</a:t>
            </a:r>
            <a:r>
              <a:rPr lang="vi-VN" sz="2000"/>
              <a:t> xác định điều kiện để thực thi khối mã.</a:t>
            </a:r>
          </a:p>
          <a:p>
            <a:r>
              <a:rPr lang="en-US" sz="2000" b="0" i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Statement </a:t>
            </a:r>
            <a:r>
              <a:rPr lang="vi-VN" sz="2000">
                <a:solidFill>
                  <a:srgbClr val="FF0000"/>
                </a:solidFill>
              </a:rPr>
              <a:t>3</a:t>
            </a:r>
            <a:r>
              <a:rPr lang="en-US" sz="2000">
                <a:solidFill>
                  <a:srgbClr val="FF0000"/>
                </a:solidFill>
              </a:rPr>
              <a:t>:</a:t>
            </a:r>
            <a:r>
              <a:rPr lang="vi-VN" sz="2000"/>
              <a:t> được thực hiện (mọi lúc) sau khi khối mã đã được thực hiện.</a:t>
            </a:r>
          </a:p>
          <a:p>
            <a:endParaRPr lang="vi-VN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5711ED-713E-49DE-8F1D-AE389BB5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237" y="2197340"/>
            <a:ext cx="5181600" cy="1178813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36B411-073F-45F8-8583-40D779FC6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23005"/>
            <a:ext cx="5177837" cy="164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0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DCD138-3DD1-4ED5-8543-7E172755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7DCCF6-8A1C-44C4-88DF-1155B787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18</a:t>
            </a:fld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BEACAC-66A9-4186-8AD8-0F8BF617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/>
              <a:t>Statement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AF356B-3376-42AB-99CF-3EC9E8D15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291" y="2639225"/>
            <a:ext cx="5181600" cy="2191975"/>
          </a:xfrm>
        </p:spPr>
        <p:txBody>
          <a:bodyPr>
            <a:normAutofit/>
          </a:bodyPr>
          <a:lstStyle/>
          <a:p>
            <a:r>
              <a:rPr lang="en-US" sz="1800"/>
              <a:t>Câu lệnh 1 là bắt đầu</a:t>
            </a:r>
          </a:p>
          <a:p>
            <a:r>
              <a:rPr lang="en-US" sz="1800"/>
              <a:t>Bạn có thể tùy chọn bắt đầu bằng bất kì giá trị trong câu lệnh 1</a:t>
            </a:r>
          </a:p>
          <a:p>
            <a:r>
              <a:rPr lang="en-US" sz="1800"/>
              <a:t>C</a:t>
            </a:r>
            <a:r>
              <a:rPr lang="en-US" sz="1800" b="0" i="0">
                <a:effectLst/>
              </a:rPr>
              <a:t>ó thể bắt đầu nhiều giá trị trong câu lệnh 1 </a:t>
            </a:r>
            <a:r>
              <a:rPr lang="en-US" sz="1800"/>
              <a:t>được phân tách bằng dấu phẩy</a:t>
            </a:r>
          </a:p>
          <a:p>
            <a:r>
              <a:rPr lang="en-US" sz="1800"/>
              <a:t>Chúng ta cũng có thể bỏ qua câu lệnh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626488-693E-40E7-AD61-22D2BAC08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0120"/>
            <a:ext cx="5720022" cy="1086803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EF081D-8109-4F31-A7D0-20691F6DB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1077"/>
            <a:ext cx="5720022" cy="18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78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E1679F-D513-4265-A4C8-46B7EA78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C0D19C-CA65-4D99-9847-A765C618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19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83273A-4CCA-47AF-9A7F-4E5D75AE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D3695-357A-4AEA-887C-F1B613BC3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290" y="2009222"/>
            <a:ext cx="10515600" cy="1544974"/>
          </a:xfrm>
        </p:spPr>
        <p:txBody>
          <a:bodyPr>
            <a:normAutofit/>
          </a:bodyPr>
          <a:lstStyle/>
          <a:p>
            <a:pPr algn="l"/>
            <a:r>
              <a:rPr lang="vi-VN" sz="1800" b="0" i="0">
                <a:solidFill>
                  <a:srgbClr val="000000"/>
                </a:solidFill>
                <a:effectLst/>
              </a:rPr>
              <a:t>Thường thì câu lệnh 2 được sử dụng để đánh giá điều kiện của biến ban đầu.</a:t>
            </a:r>
          </a:p>
          <a:p>
            <a:pPr algn="l"/>
            <a:r>
              <a:rPr lang="vi-VN" sz="1800" b="0" i="0">
                <a:solidFill>
                  <a:srgbClr val="000000"/>
                </a:solidFill>
                <a:effectLst/>
              </a:rPr>
              <a:t>Điều này không phải luôn luôn như vậy, JavaScript không quan tâm. Câu lệnh 2 cũng là tùy chọn.</a:t>
            </a:r>
          </a:p>
          <a:p>
            <a:pPr algn="l"/>
            <a:r>
              <a:rPr lang="en-US" sz="1800" b="0" i="0">
                <a:solidFill>
                  <a:srgbClr val="000000"/>
                </a:solidFill>
                <a:effectLst/>
              </a:rPr>
              <a:t>Nếu câu lệnh 2 trả về true vòng lặp sẽ lặp lại, nếu nó trả về false vòng lặp sẽ kết thúc.</a:t>
            </a:r>
          </a:p>
          <a:p>
            <a:pPr algn="l"/>
            <a:r>
              <a:rPr lang="en-US" sz="1800">
                <a:solidFill>
                  <a:srgbClr val="000000"/>
                </a:solidFill>
              </a:rPr>
              <a:t>Chúng ta cũng có thể bỏ qua câu lệnh 2</a:t>
            </a:r>
            <a:endParaRPr lang="en-US" sz="1800" b="0" i="0">
              <a:solidFill>
                <a:srgbClr val="000000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94EA7-2B4A-497D-ABBD-D39F72D7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600" y="3622858"/>
            <a:ext cx="7650000" cy="24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0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4114FA-FC94-4D9B-885D-AD864ACF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F59999-CA76-4E00-BD36-3E35112B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CED003-65E3-4A8D-8851-F0317BBE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347241-F767-40DB-95E6-719E73BD88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vi-VN"/>
              <a:t>Đối tượng cũng là biến. Nhưng các đối tượng có thể chứa nhiều giá trị.</a:t>
            </a:r>
            <a:endParaRPr lang="en-US"/>
          </a:p>
          <a:p>
            <a:endParaRPr lang="vi-V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B9602-25B2-4D27-8B9E-B0279C7A0C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Truy cập đối tượng (2 cách):</a:t>
            </a:r>
          </a:p>
          <a:p>
            <a:pPr lvl="1"/>
            <a:r>
              <a:rPr lang="en-US"/>
              <a:t>Cách 1: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Cách 2: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0C893-DD70-4257-82CF-BF45374B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65" y="2663415"/>
            <a:ext cx="3676650" cy="2209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DC97B1-E864-460E-A306-383AAFC5E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599" y="2663415"/>
            <a:ext cx="4842525" cy="9293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C3D4FF-6CEA-40D0-A148-0BF0A6580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599" y="4306028"/>
            <a:ext cx="4842525" cy="82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57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16FDD4-8AD8-4DFE-B749-9E823E0C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E9FD7-363B-4F1F-8672-0DD390C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20</a:t>
            </a:fld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8B7F2A-5FA9-4329-90A5-CC001D22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/>
              <a:t>Statement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7E6ECE-FC6E-42B8-8845-343C791F9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/>
          <a:p>
            <a:r>
              <a:rPr lang="vi-VN" b="0" i="0">
                <a:effectLst/>
              </a:rPr>
              <a:t>Thường thì câu lệnh 3 tăng giá trị của biến ban đầu</a:t>
            </a:r>
            <a:r>
              <a:rPr lang="en-US" b="0" i="0">
                <a:effectLst/>
              </a:rPr>
              <a:t>, nhằm mục đích tác động vào biến ban đầu để cho vòng lặp kết thúc</a:t>
            </a:r>
            <a:r>
              <a:rPr lang="vi-VN" b="0" i="0">
                <a:effectLst/>
              </a:rPr>
              <a:t>.</a:t>
            </a:r>
          </a:p>
          <a:p>
            <a:r>
              <a:rPr lang="en-US" b="0" i="0">
                <a:effectLst/>
              </a:rPr>
              <a:t>Điều này không phải lúc nào cũng đúng, JavaScript không quan tâm và câu lệnh 3 là tùy chọn.</a:t>
            </a:r>
          </a:p>
          <a:p>
            <a:r>
              <a:rPr lang="vi-VN" b="0" i="0">
                <a:effectLst/>
              </a:rPr>
              <a:t>Câu lệnh 3 cũng có thể bị bỏ qua (như khi bạn tăng các giá trị của mình bên trong vòng lặp):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22B32-AE54-4F2F-B1CC-9E0FF86B9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910" y="2916174"/>
            <a:ext cx="5557516" cy="2111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522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D56F1E-0C6A-48F9-85D4-67E660E0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197D5A-CFE5-4D28-8851-5C017E7E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21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88ABD7-C470-4FDE-843C-E78E56D0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JavaScript For 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0E4E27-A205-4DD1-95EA-30DBA3823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07552" cy="3885380"/>
          </a:xfrm>
        </p:spPr>
        <p:txBody>
          <a:bodyPr/>
          <a:lstStyle/>
          <a:p>
            <a:r>
              <a:rPr lang="vi-VN"/>
              <a:t>Câu</a:t>
            </a:r>
            <a:r>
              <a:rPr lang="en-US"/>
              <a:t> lệnh</a:t>
            </a:r>
            <a:r>
              <a:rPr lang="vi-VN"/>
              <a:t> for/in</a:t>
            </a:r>
            <a:r>
              <a:rPr lang="en-US"/>
              <a:t> trong</a:t>
            </a:r>
            <a:r>
              <a:rPr lang="vi-VN"/>
              <a:t> JavaScript lặp qua các thuộc tính của một Đối tượng: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vi-VN"/>
          </a:p>
          <a:p>
            <a:r>
              <a:rPr lang="vi-VN"/>
              <a:t>Câu</a:t>
            </a:r>
            <a:r>
              <a:rPr lang="en-US"/>
              <a:t> lệnh</a:t>
            </a:r>
            <a:r>
              <a:rPr lang="vi-VN"/>
              <a:t> for/in JavaScript cũng có thể lặp lại các thuộc tính của Mảng: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67EA8-0097-4510-9A34-D94CE2917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706" y="2203681"/>
            <a:ext cx="5591494" cy="159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4F393-2EFE-43E0-B1AB-5520CBBE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4641261"/>
            <a:ext cx="70675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71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241E3E-1750-4C7D-B34E-BD30BC1A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201AB-427A-46F8-83FE-23A01996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22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DD1F6-FD29-49DB-B304-65096BAA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Ví dụ for in trong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02277C-51E5-43FA-ACBE-BE43F27F80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Thuộc tính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63DD0-D9C4-4C17-9726-4DAFEBB625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32ED88-62A0-436A-A0CF-7DE15321F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521" y="3145957"/>
            <a:ext cx="5383879" cy="1449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466EB-C25C-478C-8ACB-42222AB8A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90" y="3145957"/>
            <a:ext cx="5065739" cy="14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43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5C4441-E292-46EC-A3B6-CBBD2E99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30DA9-276C-4919-AEBD-83D408BB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23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9BB66-F35D-403F-B22C-E35E624A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Ví dụ for in trong Array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92B45F-E619-4F43-B231-307AD79FC3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Chỉ số index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6E107-425A-4B15-9F28-28B913C8DE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58AB67-BE64-4776-9361-EFE9311BB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308" y="2835362"/>
            <a:ext cx="5063492" cy="1865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2B0149-12E7-4D92-BF05-736F426EA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42" y="2860461"/>
            <a:ext cx="4544716" cy="19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46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C02B86-8A37-4505-A9C7-5B7F97D1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160CAB-C9C2-4D57-A885-FF2E3860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24</a:t>
            </a:fld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3C67A6-26C5-4F59-B9EA-E0640B38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forEach()</a:t>
            </a:r>
            <a:r>
              <a:rPr lang="en-US"/>
              <a:t> </a:t>
            </a:r>
            <a:r>
              <a:rPr lang="vi-VN"/>
              <a:t>phương pháp gọi một </a:t>
            </a:r>
            <a:r>
              <a:rPr lang="en-US"/>
              <a:t>hàm</a:t>
            </a:r>
            <a:r>
              <a:rPr lang="vi-VN"/>
              <a:t> (một </a:t>
            </a:r>
            <a:r>
              <a:rPr lang="en-US"/>
              <a:t>hàm gọi lại</a:t>
            </a:r>
            <a:r>
              <a:rPr lang="vi-VN"/>
              <a:t>) một lần cho mỗi phần tử mảng.</a:t>
            </a:r>
          </a:p>
          <a:p>
            <a:endParaRPr lang="vi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CF235-24EE-46A3-9610-7CEF7E0F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Array.forEach 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AA69AD-C9F8-4A07-AB1F-30F89D5C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50" y="2704592"/>
            <a:ext cx="5424750" cy="2101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740B36-01B5-4101-AE0A-9BE669166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912" y="2704592"/>
            <a:ext cx="4670888" cy="214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36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13CA68-2D8B-4031-8B98-4430F494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C2A30-18BE-4809-88C2-7586269B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25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608F-CA44-4297-8895-3117C9225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Câu</a:t>
            </a:r>
            <a:r>
              <a:rPr lang="en-US"/>
              <a:t> lệnh</a:t>
            </a:r>
            <a:r>
              <a:rPr lang="vi-VN"/>
              <a:t> for/of</a:t>
            </a:r>
            <a:r>
              <a:rPr lang="en-US"/>
              <a:t> trong</a:t>
            </a:r>
            <a:r>
              <a:rPr lang="vi-VN"/>
              <a:t> JavaScript lặp qua các giá trị của một đối tượng có thể lặp lại.</a:t>
            </a:r>
            <a:endParaRPr lang="en-US"/>
          </a:p>
          <a:p>
            <a:r>
              <a:rPr 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Variable: Biến, có thể sử dụng const, let or var</a:t>
            </a:r>
          </a:p>
          <a:p>
            <a:r>
              <a:rPr 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lang="en-US" b="1">
                <a:solidFill>
                  <a:srgbClr val="000000"/>
                </a:solidFill>
                <a:latin typeface="Verdana" panose="020B0604030504040204" pitchFamily="34" charset="0"/>
              </a:rPr>
              <a:t>: Một đối tượng có thể lặp lại.. Ví dụ array, string, maps, </a:t>
            </a:r>
            <a:endParaRPr lang="vi-VN"/>
          </a:p>
          <a:p>
            <a:endParaRPr lang="vi-VN"/>
          </a:p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03C7CF-55AA-4348-9505-AD4EE999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+mn-lt"/>
              </a:rPr>
              <a:t>Vòng lặp For / Of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214BD7-2CF6-4604-B5CA-65B9D2580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598" y="3361318"/>
            <a:ext cx="5362531" cy="16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77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FFAD8A-814C-4FF1-BD17-33D6DFC0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30D43-634A-49C2-AA3A-37A48001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26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292D55-9318-483C-9A1F-EBE55370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Ví dụ về for/of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D9BD66-4D56-4CCB-89D3-C7EA4B384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Với mảng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6CF480-CEE5-43DA-8B0B-9FD244BC2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Với Chuỗi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222BEB-7AF4-43E5-A09F-B5C0D9E5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0" y="2984909"/>
            <a:ext cx="5235642" cy="18767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46FD68-7154-4ECD-8DA4-B9DD21E9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984909"/>
            <a:ext cx="5087260" cy="18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0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AD3D7-9D0F-4184-9988-1BD00C3B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69BCC7-872C-44D5-AF1D-4E4E226F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27</a:t>
            </a:fld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A20569-30EC-4808-BD10-8E281F7A5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</a:t>
            </a:r>
            <a:r>
              <a:rPr lang="en-US"/>
              <a:t>vòng lặp </a:t>
            </a:r>
            <a:r>
              <a:rPr lang="vi-VN">
                <a:solidFill>
                  <a:srgbClr val="FF0000"/>
                </a:solidFill>
              </a:rPr>
              <a:t>while</a:t>
            </a:r>
            <a:r>
              <a:rPr lang="vi-VN"/>
              <a:t> thông qua một khối mã miễn là một điều kiện nhất định là đúng.</a:t>
            </a:r>
            <a:endParaRPr lang="en-US"/>
          </a:p>
          <a:p>
            <a:endParaRPr lang="vi-VN"/>
          </a:p>
          <a:p>
            <a:endParaRPr lang="vi-VN"/>
          </a:p>
          <a:p>
            <a:endParaRPr lang="vi-V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631579E-08A7-43E9-BF63-587D98AE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trong javascript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082D31-0595-415D-A051-18F4A431B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986539"/>
            <a:ext cx="6172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59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FDF3FB-6A36-4FAF-AFDF-04B0D527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EAD86A-DB81-4A37-8DD2-D5185931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28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6075A-C85D-4A65-9D27-5D70FBE9B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Vòng lặp sẵ chạy cho đến khi I lớn hơn hoặc bằng 10 sẽ dừng lại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418A9D-4C0E-4178-BA77-E4B608C0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Ví dụ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76013-C36B-41BF-8A13-41CC2E375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12" y="3024981"/>
            <a:ext cx="48291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74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6E4CBA-DA1D-40F0-81F4-3093B669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C71F2F-F79F-457F-A640-ECD161DE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29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BF837-48A0-4679-8170-1924A38F6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Vòng lặp do /while là một biến thể của while.</a:t>
            </a:r>
          </a:p>
          <a:p>
            <a:r>
              <a:rPr lang="vi-VN"/>
              <a:t>Vòng lặp này sẽ thực hiện khối mã một lần, trước khi kiểm tra xem điều kiện có đúng không</a:t>
            </a:r>
            <a:endParaRPr lang="en-US"/>
          </a:p>
          <a:p>
            <a:r>
              <a:rPr lang="en-US"/>
              <a:t>Sau đó nó sẽ lặp lại vòng lặp miễn là điều kiện là đúng.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C9DF32-3FE3-456C-A712-8BF8C40D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Do / While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58251-D7D3-4426-9AF0-87D05946E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13" y="3429000"/>
            <a:ext cx="7158576" cy="18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5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1A00E-F061-4D52-9F61-FFE4AE6C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9B40E-38AD-43DB-A91C-A93571EA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9F9968-FA20-4445-8D56-D2640800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>
                <a:latin typeface="+mn-lt"/>
              </a:rPr>
              <a:t>Phương thức đối tượng</a:t>
            </a:r>
            <a:endParaRPr lang="en-US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96C013-3AA7-4DCF-B758-5A28D5B18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093771"/>
            <a:ext cx="5181600" cy="1798603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This</a:t>
            </a:r>
            <a:r>
              <a:rPr lang="en-US"/>
              <a:t> là đối tượng car</a:t>
            </a:r>
          </a:p>
          <a:p>
            <a:r>
              <a:rPr lang="en-US"/>
              <a:t>getColor là hàm</a:t>
            </a:r>
          </a:p>
          <a:p>
            <a:r>
              <a:rPr lang="en-US">
                <a:solidFill>
                  <a:srgbClr val="FF0000"/>
                </a:solidFill>
              </a:rPr>
              <a:t>this</a:t>
            </a:r>
            <a:r>
              <a:rPr lang="en-US"/>
              <a:t>.color có nghĩa là color là 1 property của đối tượng this này (cụ thể ở đây là Car)</a:t>
            </a:r>
          </a:p>
          <a:p>
            <a:r>
              <a:rPr lang="en-US"/>
              <a:t>Truy cập đối tương: </a:t>
            </a:r>
            <a:r>
              <a:rPr lang="en-US">
                <a:solidFill>
                  <a:srgbClr val="FF0000"/>
                </a:solidFill>
              </a:rPr>
              <a:t>object.method()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913B1E-6895-4006-B32C-764FF4AF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1199"/>
            <a:ext cx="5831384" cy="301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89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48E5CF-CAFD-4F4B-9C98-1A1FE5FD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C50938-8A46-429A-849E-611DE54E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30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F6765-99E6-48B0-8026-CB1B1561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Vòng lặp sẽ luôn được thực thi ít nhất một lần, ngay cả khi điều kiện là sai,</a:t>
            </a:r>
            <a:endParaRPr lang="en-US"/>
          </a:p>
          <a:p>
            <a:r>
              <a:rPr lang="vi-VN"/>
              <a:t>vì khối mã được thực thi trước khi điều kiện được kiểm tra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634E4A-FFDF-46AF-BEBB-F236A662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Ví dụ về do/while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CB33E-607F-4BF6-9D55-549D998D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450" y="3082493"/>
            <a:ext cx="5800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48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30923F-9FB9-481B-B2E8-D6DD25F0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606D5C-DF60-4621-A2FC-87BE1CEE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31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1E9D6-D89E-4448-8147-C2B0D182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Câu lệnh </a:t>
            </a:r>
            <a:r>
              <a:rPr lang="en-US">
                <a:solidFill>
                  <a:srgbClr val="FF0000"/>
                </a:solidFill>
              </a:rPr>
              <a:t>break</a:t>
            </a:r>
            <a:r>
              <a:rPr lang="en-US"/>
              <a:t> “thoát khỏi" vòng lặp.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F5ABD8-2477-41D7-96DC-EF96738B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6BD38-99DD-418A-A3EC-A246A7D6A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155" y="2827707"/>
            <a:ext cx="52292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9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1B394F-E8F8-4340-9AFF-24F2D9CF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3785C-BD22-4AED-B4EF-691C7443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32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33542-4816-4DA2-9956-5E791EDA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Câu lệnh </a:t>
            </a:r>
            <a:r>
              <a:rPr lang="en-US">
                <a:solidFill>
                  <a:srgbClr val="FF0000"/>
                </a:solidFill>
              </a:rPr>
              <a:t>continue </a:t>
            </a:r>
            <a:r>
              <a:rPr lang="en-US"/>
              <a:t>ngắt một lần lặp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DD7871-045A-49A7-95FD-7A704352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D47B3-9EB9-49C1-A918-3754DD13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661" y="2701832"/>
            <a:ext cx="58483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80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F76E1-C9C8-4753-B110-299C826F3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71" r="1" b="1"/>
          <a:stretch/>
        </p:blipFill>
        <p:spPr>
          <a:xfrm>
            <a:off x="20" y="1"/>
            <a:ext cx="1219064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A9D475-E685-4219-99AB-6AFC648C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B57FF-BD77-475E-84C2-F78E5F5F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33</a:t>
            </a:fld>
            <a:endParaRPr lang="ru-RU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20BD70-A117-4D53-A67F-EE7BFA615B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652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B30641-CF4C-40AB-9832-725715F3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4EB09C-8CFD-490C-9CF9-77831CB4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327604-0555-45DA-90D3-8DDD693E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>
                <a:latin typeface="+mn-lt"/>
              </a:rPr>
              <a:t>Đối tượng JavaScript lồng nhau</a:t>
            </a:r>
            <a:endParaRPr lang="en-US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DB9CF-CDA6-4C2D-9292-0CCE7278A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010600"/>
            <a:ext cx="84772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3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FAA3EC-8EDD-480A-AE06-8DACD428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E2419B-4097-4892-9393-D5A07B14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349EE3-11ED-43A6-B1EA-3C8FDE31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basic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11F4E-2953-4333-A299-385EE887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01" y="2229130"/>
            <a:ext cx="9313800" cy="304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3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9A459B-A3CA-4782-BDDE-17FADA2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0643E-256E-4838-9CE1-786395AB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25D933-349A-4B45-A8E8-FF09DCCB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number, string and boolean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9C689-5645-4FC8-B511-F7E4A25C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838762"/>
            <a:ext cx="102679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2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AD8D70-1564-41F4-9BDE-6BC152E8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C944B8-3AB8-457A-AA74-61E98916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025EB6-AEB9-4427-B586-9479156B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Object rỗng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9C938-538C-488C-BF55-75CF6A546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07" y="2309873"/>
            <a:ext cx="79533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4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A4C2B6-FEA1-401D-905D-686D9B62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7FB0F-3BD0-446A-8EBA-58E52FDE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89AF2A8-7FD2-4E9E-B34C-15508F94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Object với từ khóa new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1914ED-6849-4E46-8D96-DC9AE5FB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2244752"/>
            <a:ext cx="6496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DAE758-53D0-4B39-835F-09A43877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0A85E2-BEBA-40B3-AAD6-9EEFEE6A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7BE5B1-185A-451C-9A2A-AB821E69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Thêm và Xóa thuộc tính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465B6B-377D-49E1-B60A-38E2B32A28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Thêm thuộc tính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732B9-AFAC-473D-9E53-5048871D95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Xóa thuộc tính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691143-57E5-4D02-91E6-30EF77D8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2779"/>
            <a:ext cx="4895694" cy="22936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AC8133-D62A-47A0-99CF-6299E99EF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48" y="2832779"/>
            <a:ext cx="5358797" cy="229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2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230</TotalTime>
  <Words>1029</Words>
  <Application>Microsoft Office PowerPoint</Application>
  <PresentationFormat>Widescreen</PresentationFormat>
  <Paragraphs>174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Consolas</vt:lpstr>
      <vt:lpstr>Verdana</vt:lpstr>
      <vt:lpstr>Office Theme</vt:lpstr>
      <vt:lpstr>JAVASCRIPT TUTORIAL </vt:lpstr>
      <vt:lpstr>Object</vt:lpstr>
      <vt:lpstr>Phương thức đối tượng</vt:lpstr>
      <vt:lpstr>Đối tượng JavaScript lồng nhau</vt:lpstr>
      <vt:lpstr>Object basic overview</vt:lpstr>
      <vt:lpstr>Object number, string and boolean</vt:lpstr>
      <vt:lpstr>Object rỗng</vt:lpstr>
      <vt:lpstr>Object với từ khóa new</vt:lpstr>
      <vt:lpstr>Thêm và Xóa thuộc tính object</vt:lpstr>
      <vt:lpstr>Object.values() để hiển thị</vt:lpstr>
      <vt:lpstr>JavaScript Accessors (Getters and Setters)</vt:lpstr>
      <vt:lpstr>JavaScript Object Constructors</vt:lpstr>
      <vt:lpstr>Object Prototypes</vt:lpstr>
      <vt:lpstr>Problem</vt:lpstr>
      <vt:lpstr>Cách giải quyết</vt:lpstr>
      <vt:lpstr>JavaScript For Loop</vt:lpstr>
      <vt:lpstr>Vòng lặp For</vt:lpstr>
      <vt:lpstr>Statement 1</vt:lpstr>
      <vt:lpstr>Statement 2</vt:lpstr>
      <vt:lpstr>Statement 3</vt:lpstr>
      <vt:lpstr>JavaScript For In</vt:lpstr>
      <vt:lpstr>Ví dụ for in trong Object</vt:lpstr>
      <vt:lpstr>Ví dụ for in trong Array</vt:lpstr>
      <vt:lpstr>Array.forEach ()</vt:lpstr>
      <vt:lpstr>Vòng lặp For / Of</vt:lpstr>
      <vt:lpstr>Ví dụ về for/of</vt:lpstr>
      <vt:lpstr>While trong javascript</vt:lpstr>
      <vt:lpstr>Ví dụ </vt:lpstr>
      <vt:lpstr> Do / While</vt:lpstr>
      <vt:lpstr>Ví dụ về do/while</vt:lpstr>
      <vt:lpstr>Break</vt:lpstr>
      <vt:lpstr>Continue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TUTORIAL</dc:title>
  <dc:creator>Hà Gia Kính</dc:creator>
  <cp:lastModifiedBy>Hà Gia Kính</cp:lastModifiedBy>
  <cp:revision>75</cp:revision>
  <dcterms:created xsi:type="dcterms:W3CDTF">2021-06-09T01:16:25Z</dcterms:created>
  <dcterms:modified xsi:type="dcterms:W3CDTF">2021-06-15T11:43:48Z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